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4" r:id="rId1"/>
  </p:sldMasterIdLst>
  <p:notesMasterIdLst>
    <p:notesMasterId r:id="rId85"/>
  </p:notesMasterIdLst>
  <p:handoutMasterIdLst>
    <p:handoutMasterId r:id="rId86"/>
  </p:handoutMasterIdLst>
  <p:sldIdLst>
    <p:sldId id="455" r:id="rId2"/>
    <p:sldId id="805" r:id="rId3"/>
    <p:sldId id="883" r:id="rId4"/>
    <p:sldId id="986" r:id="rId5"/>
    <p:sldId id="987" r:id="rId6"/>
    <p:sldId id="983" r:id="rId7"/>
    <p:sldId id="988" r:id="rId8"/>
    <p:sldId id="989" r:id="rId9"/>
    <p:sldId id="984" r:id="rId10"/>
    <p:sldId id="918" r:id="rId11"/>
    <p:sldId id="919" r:id="rId12"/>
    <p:sldId id="944" r:id="rId13"/>
    <p:sldId id="968" r:id="rId14"/>
    <p:sldId id="980" r:id="rId15"/>
    <p:sldId id="945" r:id="rId16"/>
    <p:sldId id="936" r:id="rId17"/>
    <p:sldId id="938" r:id="rId18"/>
    <p:sldId id="939" r:id="rId19"/>
    <p:sldId id="940" r:id="rId20"/>
    <p:sldId id="943" r:id="rId21"/>
    <p:sldId id="981" r:id="rId22"/>
    <p:sldId id="934" r:id="rId23"/>
    <p:sldId id="942" r:id="rId24"/>
    <p:sldId id="967" r:id="rId25"/>
    <p:sldId id="966" r:id="rId26"/>
    <p:sldId id="941" r:id="rId27"/>
    <p:sldId id="947" r:id="rId28"/>
    <p:sldId id="948" r:id="rId29"/>
    <p:sldId id="949" r:id="rId30"/>
    <p:sldId id="961" r:id="rId31"/>
    <p:sldId id="946" r:id="rId32"/>
    <p:sldId id="950" r:id="rId33"/>
    <p:sldId id="952" r:id="rId34"/>
    <p:sldId id="954" r:id="rId35"/>
    <p:sldId id="955" r:id="rId36"/>
    <p:sldId id="956" r:id="rId37"/>
    <p:sldId id="960" r:id="rId38"/>
    <p:sldId id="957" r:id="rId39"/>
    <p:sldId id="958" r:id="rId40"/>
    <p:sldId id="962" r:id="rId41"/>
    <p:sldId id="963" r:id="rId42"/>
    <p:sldId id="959" r:id="rId43"/>
    <p:sldId id="969" r:id="rId44"/>
    <p:sldId id="970" r:id="rId45"/>
    <p:sldId id="965" r:id="rId46"/>
    <p:sldId id="971" r:id="rId47"/>
    <p:sldId id="972" r:id="rId48"/>
    <p:sldId id="979" r:id="rId49"/>
    <p:sldId id="964" r:id="rId50"/>
    <p:sldId id="973" r:id="rId51"/>
    <p:sldId id="974" r:id="rId52"/>
    <p:sldId id="978" r:id="rId53"/>
    <p:sldId id="975" r:id="rId54"/>
    <p:sldId id="976" r:id="rId55"/>
    <p:sldId id="977" r:id="rId56"/>
    <p:sldId id="882" r:id="rId57"/>
    <p:sldId id="1019" r:id="rId58"/>
    <p:sldId id="696" r:id="rId59"/>
    <p:sldId id="1020" r:id="rId60"/>
    <p:sldId id="990" r:id="rId61"/>
    <p:sldId id="991" r:id="rId62"/>
    <p:sldId id="992" r:id="rId63"/>
    <p:sldId id="994" r:id="rId64"/>
    <p:sldId id="995" r:id="rId65"/>
    <p:sldId id="996" r:id="rId66"/>
    <p:sldId id="997" r:id="rId67"/>
    <p:sldId id="584" r:id="rId68"/>
    <p:sldId id="1015" r:id="rId69"/>
    <p:sldId id="998" r:id="rId70"/>
    <p:sldId id="999" r:id="rId71"/>
    <p:sldId id="1000" r:id="rId72"/>
    <p:sldId id="1001" r:id="rId73"/>
    <p:sldId id="1002" r:id="rId74"/>
    <p:sldId id="1003" r:id="rId75"/>
    <p:sldId id="1004" r:id="rId76"/>
    <p:sldId id="1016" r:id="rId77"/>
    <p:sldId id="1005" r:id="rId78"/>
    <p:sldId id="908" r:id="rId79"/>
    <p:sldId id="1007" r:id="rId80"/>
    <p:sldId id="1008" r:id="rId81"/>
    <p:sldId id="1009" r:id="rId82"/>
    <p:sldId id="1017" r:id="rId83"/>
    <p:sldId id="1010" r:id="rId84"/>
  </p:sldIdLst>
  <p:sldSz cx="9144000" cy="6858000" type="screen4x3"/>
  <p:notesSz cx="6858000" cy="9144000"/>
  <p:custDataLst>
    <p:tags r:id="rId87"/>
  </p:custData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B80"/>
    <a:srgbClr val="008000"/>
    <a:srgbClr val="0000FF"/>
    <a:srgbClr val="FFE8FF"/>
    <a:srgbClr val="F8E0FF"/>
    <a:srgbClr val="E4F0FF"/>
    <a:srgbClr val="E8F7FF"/>
    <a:srgbClr val="00FF00"/>
    <a:srgbClr val="FFFFE8"/>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67" autoAdjust="0"/>
    <p:restoredTop sz="97229" autoAdjust="0"/>
  </p:normalViewPr>
  <p:slideViewPr>
    <p:cSldViewPr>
      <p:cViewPr varScale="1">
        <p:scale>
          <a:sx n="155" d="100"/>
          <a:sy n="155" d="100"/>
        </p:scale>
        <p:origin x="992" y="92"/>
      </p:cViewPr>
      <p:guideLst>
        <p:guide orient="horz" pos="2160"/>
        <p:guide pos="2880"/>
      </p:guideLst>
    </p:cSldViewPr>
  </p:slideViewPr>
  <p:notesTextViewPr>
    <p:cViewPr>
      <p:scale>
        <a:sx n="100" d="100"/>
        <a:sy n="100" d="100"/>
      </p:scale>
      <p:origin x="0" y="0"/>
    </p:cViewPr>
  </p:notesTextViewPr>
  <p:notesViewPr>
    <p:cSldViewPr>
      <p:cViewPr varScale="1">
        <p:scale>
          <a:sx n="121" d="100"/>
          <a:sy n="121" d="100"/>
        </p:scale>
        <p:origin x="5020" y="64"/>
      </p:cViewPr>
      <p:guideLst/>
    </p:cSldViewPr>
  </p:notesViewPr>
  <p:gridSpacing cx="90001" cy="90001"/>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gs" Target="tags/tag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CE415D75-4CAE-15A9-D899-49A856941C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en-US"/>
          </a:p>
        </p:txBody>
      </p:sp>
      <p:sp>
        <p:nvSpPr>
          <p:cNvPr id="3" name="日付プレースホルダー 2">
            <a:extLst>
              <a:ext uri="{FF2B5EF4-FFF2-40B4-BE49-F238E27FC236}">
                <a16:creationId xmlns:a16="http://schemas.microsoft.com/office/drawing/2014/main" id="{96B6FC8F-672D-0C9B-883F-429FE5BFF4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F0D877F-F984-4AF8-9DD3-1EDD0240AB14}" type="datetimeFigureOut">
              <a:rPr kumimoji="1" lang="en-US" smtClean="0"/>
              <a:t>6/19/2023</a:t>
            </a:fld>
            <a:endParaRPr kumimoji="1" lang="en-US"/>
          </a:p>
        </p:txBody>
      </p:sp>
      <p:sp>
        <p:nvSpPr>
          <p:cNvPr id="4" name="フッター プレースホルダー 3">
            <a:extLst>
              <a:ext uri="{FF2B5EF4-FFF2-40B4-BE49-F238E27FC236}">
                <a16:creationId xmlns:a16="http://schemas.microsoft.com/office/drawing/2014/main" id="{A49831F7-A7E2-B057-CA7D-BF4A5D256B0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en-US"/>
          </a:p>
        </p:txBody>
      </p:sp>
      <p:sp>
        <p:nvSpPr>
          <p:cNvPr id="5" name="スライド番号プレースホルダー 4">
            <a:extLst>
              <a:ext uri="{FF2B5EF4-FFF2-40B4-BE49-F238E27FC236}">
                <a16:creationId xmlns:a16="http://schemas.microsoft.com/office/drawing/2014/main" id="{C915A581-8333-6E1F-684C-607B3F07B9D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CF5AA5-7A9C-4B37-BC55-3EC5404452FB}" type="slidenum">
              <a:rPr kumimoji="1" lang="en-US" smtClean="0"/>
              <a:t>‹#›</a:t>
            </a:fld>
            <a:endParaRPr kumimoji="1" lang="en-US"/>
          </a:p>
        </p:txBody>
      </p:sp>
    </p:spTree>
    <p:extLst>
      <p:ext uri="{BB962C8B-B14F-4D97-AF65-F5344CB8AC3E}">
        <p14:creationId xmlns:p14="http://schemas.microsoft.com/office/powerpoint/2010/main" val="7991511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56210E-A5EE-4707-8EFD-B2050EBAA0B3}" type="datetimeFigureOut">
              <a:rPr kumimoji="1" lang="ja-JP" altLang="en-US" smtClean="0"/>
              <a:t>2023/6/19</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E5C193-8E84-44DA-A08F-24EBD3FDF7D3}" type="slidenum">
              <a:rPr kumimoji="1" lang="ja-JP" altLang="en-US" smtClean="0"/>
              <a:t>‹#›</a:t>
            </a:fld>
            <a:endParaRPr kumimoji="1" lang="ja-JP" altLang="en-US"/>
          </a:p>
        </p:txBody>
      </p:sp>
    </p:spTree>
    <p:extLst>
      <p:ext uri="{BB962C8B-B14F-4D97-AF65-F5344CB8AC3E}">
        <p14:creationId xmlns:p14="http://schemas.microsoft.com/office/powerpoint/2010/main" val="40375478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accent4"/>
        </a:solidFill>
        <a:effectLst/>
      </p:bgPr>
    </p:bg>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4"/>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b="1">
              <a:solidFill>
                <a:schemeClr val="bg1"/>
              </a:solidFill>
            </a:endParaRPr>
          </a:p>
        </p:txBody>
      </p:sp>
      <p:sp>
        <p:nvSpPr>
          <p:cNvPr id="7170" name="Rectangle 2"/>
          <p:cNvSpPr>
            <a:spLocks noGrp="1" noChangeArrowheads="1"/>
          </p:cNvSpPr>
          <p:nvPr>
            <p:ph type="ctrTitle"/>
          </p:nvPr>
        </p:nvSpPr>
        <p:spPr>
          <a:xfrm>
            <a:off x="701958" y="278965"/>
            <a:ext cx="7920088" cy="2340026"/>
          </a:xfrm>
          <a:prstGeom prst="rect">
            <a:avLst/>
          </a:prstGeom>
        </p:spPr>
        <p:txBody>
          <a:bodyPr anchor="ctr"/>
          <a:lstStyle>
            <a:lvl1pPr algn="ctr">
              <a:defRPr sz="2400" b="1">
                <a:solidFill>
                  <a:schemeClr val="bg1"/>
                </a:solidFill>
              </a:defRPr>
            </a:lvl1pPr>
          </a:lstStyle>
          <a:p>
            <a:r>
              <a:rPr lang="ja-JP" altLang="en-US"/>
              <a:t>マスター タイトルの書式設定</a:t>
            </a:r>
          </a:p>
        </p:txBody>
      </p:sp>
      <p:sp>
        <p:nvSpPr>
          <p:cNvPr id="7171" name="Rectangle 3"/>
          <p:cNvSpPr>
            <a:spLocks noGrp="1" noChangeArrowheads="1"/>
          </p:cNvSpPr>
          <p:nvPr>
            <p:ph type="subTitle" idx="1"/>
          </p:nvPr>
        </p:nvSpPr>
        <p:spPr>
          <a:xfrm>
            <a:off x="1691968" y="4149009"/>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p>
        </p:txBody>
      </p:sp>
      <p:cxnSp>
        <p:nvCxnSpPr>
          <p:cNvPr id="6" name="直線コネクタ 5"/>
          <p:cNvCxnSpPr>
            <a:cxnSpLocks/>
          </p:cNvCxnSpPr>
          <p:nvPr/>
        </p:nvCxnSpPr>
        <p:spPr bwMode="auto">
          <a:xfrm>
            <a:off x="611956" y="3068996"/>
            <a:ext cx="7920088" cy="0"/>
          </a:xfrm>
          <a:prstGeom prst="line">
            <a:avLst/>
          </a:prstGeom>
          <a:noFill/>
          <a:ln w="9525" cap="flat" cmpd="sng" algn="ctr">
            <a:solidFill>
              <a:schemeClr val="accent4">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210289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611956" y="0"/>
            <a:ext cx="8532044"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sz="2800">
                <a:latin typeface="+mn-lt"/>
              </a:defRPr>
            </a:lvl1pPr>
          </a:lstStyle>
          <a:p>
            <a:pPr lvl="0"/>
            <a:r>
              <a:rPr lang="ja-JP" altLang="en-US"/>
              <a:t>マスター タイトルの書式設定</a:t>
            </a:r>
          </a:p>
        </p:txBody>
      </p:sp>
      <p:sp>
        <p:nvSpPr>
          <p:cNvPr id="8" name="Rectangle 20"/>
          <p:cNvSpPr txBox="1">
            <a:spLocks noChangeArrowheads="1"/>
          </p:cNvSpPr>
          <p:nvPr/>
        </p:nvSpPr>
        <p:spPr bwMode="auto">
          <a:xfrm>
            <a:off x="8172040" y="6309032"/>
            <a:ext cx="720008" cy="548971"/>
          </a:xfrm>
          <a:prstGeom prst="rect">
            <a:avLst/>
          </a:prstGeom>
          <a:noFill/>
          <a:ln w="9525">
            <a:noFill/>
            <a:miter lim="800000"/>
            <a:headEnd/>
            <a:tailEnd/>
          </a:ln>
          <a:effectLst/>
        </p:spPr>
        <p:txBody>
          <a:bodyPr vert="horz" wrap="none" lIns="68580" tIns="34290" rIns="68580" bIns="3429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z="1500" smtClean="0"/>
              <a:pPr/>
              <a:t>‹#›</a:t>
            </a:fld>
            <a:endParaRPr kumimoji="1" lang="ja-JP" altLang="en-US" sz="1500" dirty="0"/>
          </a:p>
        </p:txBody>
      </p:sp>
      <p:sp>
        <p:nvSpPr>
          <p:cNvPr id="3" name="コンテンツ プレースホルダー 2">
            <a:extLst>
              <a:ext uri="{FF2B5EF4-FFF2-40B4-BE49-F238E27FC236}">
                <a16:creationId xmlns:a16="http://schemas.microsoft.com/office/drawing/2014/main" id="{ED3F4CC4-3DF1-E96F-EED4-9F7C4C9F5FFE}"/>
              </a:ext>
            </a:extLst>
          </p:cNvPr>
          <p:cNvSpPr>
            <a:spLocks noGrp="1"/>
          </p:cNvSpPr>
          <p:nvPr>
            <p:ph sz="quarter" idx="10"/>
          </p:nvPr>
        </p:nvSpPr>
        <p:spPr>
          <a:xfrm>
            <a:off x="611956" y="1088974"/>
            <a:ext cx="7920088" cy="522005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en-US"/>
          </a:p>
        </p:txBody>
      </p:sp>
    </p:spTree>
    <p:extLst>
      <p:ext uri="{BB962C8B-B14F-4D97-AF65-F5344CB8AC3E}">
        <p14:creationId xmlns:p14="http://schemas.microsoft.com/office/powerpoint/2010/main" val="34526078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5"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sz="2800">
                <a:latin typeface="+mn-lt"/>
              </a:defRPr>
            </a:lvl1pPr>
          </a:lstStyle>
          <a:p>
            <a:pPr lvl="0"/>
            <a:r>
              <a:rPr lang="ja-JP" altLang="en-US"/>
              <a:t>マスター タイトルの書式設定</a:t>
            </a:r>
          </a:p>
        </p:txBody>
      </p:sp>
      <p:sp>
        <p:nvSpPr>
          <p:cNvPr id="7" name="Rectangle 20"/>
          <p:cNvSpPr>
            <a:spLocks noGrp="1" noChangeArrowheads="1"/>
          </p:cNvSpPr>
          <p:nvPr>
            <p:ph type="sldNum" sz="quarter" idx="4"/>
          </p:nvPr>
        </p:nvSpPr>
        <p:spPr bwMode="auto">
          <a:xfrm>
            <a:off x="8532044" y="6309032"/>
            <a:ext cx="611956" cy="54896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1500">
                <a:solidFill>
                  <a:schemeClr val="tx1">
                    <a:lumMod val="75000"/>
                    <a:lumOff val="25000"/>
                  </a:schemeClr>
                </a:solidFill>
                <a:latin typeface="+mn-lt"/>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4282763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cSld name="セクションタイトル">
    <p:bg>
      <p:bgPr>
        <a:solidFill>
          <a:schemeClr val="accent4"/>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2078985"/>
            <a:ext cx="7920088" cy="990011"/>
          </a:xfrm>
        </p:spPr>
        <p:txBody>
          <a:bodyPr anchor="b"/>
          <a:lstStyle>
            <a:lvl1pPr algn="ctr">
              <a:defRPr sz="3200" b="1"/>
            </a:lvl1pPr>
          </a:lstStyle>
          <a:p>
            <a:r>
              <a:rPr kumimoji="1" lang="ja-JP" altLang="en-US"/>
              <a:t>マスター タイトルの書式設定</a:t>
            </a:r>
            <a:endParaRPr kumimoji="1" lang="ja-JP" altLang="en-US" dirty="0"/>
          </a:p>
        </p:txBody>
      </p:sp>
      <p:cxnSp>
        <p:nvCxnSpPr>
          <p:cNvPr id="5" name="直線コネクタ 4">
            <a:extLst>
              <a:ext uri="{FF2B5EF4-FFF2-40B4-BE49-F238E27FC236}">
                <a16:creationId xmlns:a16="http://schemas.microsoft.com/office/drawing/2014/main" id="{4BFA6771-4A43-A7D9-54D9-CCBD4E6DE8B7}"/>
              </a:ext>
            </a:extLst>
          </p:cNvPr>
          <p:cNvCxnSpPr>
            <a:cxnSpLocks/>
          </p:cNvCxnSpPr>
          <p:nvPr userDrawn="1"/>
        </p:nvCxnSpPr>
        <p:spPr bwMode="auto">
          <a:xfrm>
            <a:off x="611956" y="3068996"/>
            <a:ext cx="7920088" cy="0"/>
          </a:xfrm>
          <a:prstGeom prst="line">
            <a:avLst/>
          </a:prstGeom>
          <a:noFill/>
          <a:ln w="9525" cap="flat" cmpd="sng" algn="ctr">
            <a:solidFill>
              <a:schemeClr val="accent4">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3409703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タイトルのみ">
    <p:spTree>
      <p:nvGrpSpPr>
        <p:cNvPr id="1" name=""/>
        <p:cNvGrpSpPr/>
        <p:nvPr/>
      </p:nvGrpSpPr>
      <p:grpSpPr>
        <a:xfrm>
          <a:off x="0" y="0"/>
          <a:ext cx="0" cy="0"/>
          <a:chOff x="0" y="0"/>
          <a:chExt cx="0" cy="0"/>
        </a:xfrm>
      </p:grpSpPr>
      <p:sp>
        <p:nvSpPr>
          <p:cNvPr id="3" name="スライド番号プレースホルダ 2"/>
          <p:cNvSpPr>
            <a:spLocks noGrp="1"/>
          </p:cNvSpPr>
          <p:nvPr>
            <p:ph type="sldNum" sz="quarter" idx="10"/>
          </p:nvPr>
        </p:nvSpPr>
        <p:spPr/>
        <p:txBody>
          <a:bodyPr/>
          <a:lstStyle>
            <a:lvl1pPr>
              <a:defRPr>
                <a:solidFill>
                  <a:srgbClr val="686D6D"/>
                </a:solidFill>
              </a:defRPr>
            </a:lvl1pPr>
          </a:lstStyle>
          <a:p>
            <a:fld id="{D2D8002D-B5B0-4BAC-B1F6-782DDCCE6D9C}" type="slidenum">
              <a:rPr kumimoji="1" lang="ja-JP" altLang="en-US" smtClean="0"/>
              <a:pPr/>
              <a:t>‹#›</a:t>
            </a:fld>
            <a:endParaRPr kumimoji="1" lang="ja-JP" altLang="en-US" dirty="0"/>
          </a:p>
        </p:txBody>
      </p:sp>
      <p:sp>
        <p:nvSpPr>
          <p:cNvPr id="5" name="タイトル 4"/>
          <p:cNvSpPr>
            <a:spLocks noGrp="1"/>
          </p:cNvSpPr>
          <p:nvPr>
            <p:ph type="title"/>
          </p:nvPr>
        </p:nvSpPr>
        <p:spPr/>
        <p:txBody>
          <a:bodyPr/>
          <a:lstStyle>
            <a:lvl1pPr>
              <a:defRPr>
                <a:solidFill>
                  <a:schemeClr val="bg1"/>
                </a:solidFill>
              </a:defRPr>
            </a:lvl1p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3663301245"/>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7920088" cy="52200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a:p>
        </p:txBody>
      </p:sp>
      <p:sp>
        <p:nvSpPr>
          <p:cNvPr id="22" name="Rectangle 2"/>
          <p:cNvSpPr>
            <a:spLocks noGrp="1" noChangeArrowheads="1"/>
          </p:cNvSpPr>
          <p:nvPr>
            <p:ph type="title"/>
          </p:nvPr>
        </p:nvSpPr>
        <p:spPr bwMode="auto">
          <a:xfrm>
            <a:off x="431955"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a:t>マスタ タイトルの書式設定</a:t>
            </a:r>
          </a:p>
        </p:txBody>
      </p:sp>
      <p:sp>
        <p:nvSpPr>
          <p:cNvPr id="6164" name="Rectangle 20"/>
          <p:cNvSpPr>
            <a:spLocks noGrp="1" noChangeArrowheads="1"/>
          </p:cNvSpPr>
          <p:nvPr>
            <p:ph type="sldNum" sz="quarter" idx="4"/>
          </p:nvPr>
        </p:nvSpPr>
        <p:spPr bwMode="auto">
          <a:xfrm>
            <a:off x="8172041" y="6309033"/>
            <a:ext cx="720008" cy="54896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1500">
                <a:solidFill>
                  <a:schemeClr val="tx1">
                    <a:lumMod val="75000"/>
                    <a:lumOff val="25000"/>
                  </a:schemeClr>
                </a:solidFill>
                <a:latin typeface="+mn-lt"/>
              </a:defRPr>
            </a:lvl1pPr>
          </a:lstStyle>
          <a:p>
            <a:fld id="{D2D8002D-B5B0-4BAC-B1F6-782DDCCE6D9C}" type="slidenum">
              <a:rPr kumimoji="1" lang="ja-JP" altLang="en-US" smtClean="0"/>
              <a:t>‹#›</a:t>
            </a:fld>
            <a:endParaRPr kumimoji="1" lang="ja-JP" altLang="en-US"/>
          </a:p>
        </p:txBody>
      </p:sp>
      <p:sp>
        <p:nvSpPr>
          <p:cNvPr id="6" name="正方形/長方形 5"/>
          <p:cNvSpPr/>
          <p:nvPr/>
        </p:nvSpPr>
        <p:spPr bwMode="auto">
          <a:xfrm>
            <a:off x="0" y="0"/>
            <a:ext cx="9144000" cy="908972"/>
          </a:xfrm>
          <a:prstGeom prst="rect">
            <a:avLst/>
          </a:prstGeom>
          <a:solidFill>
            <a:srgbClr val="505B80"/>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a:p>
        </p:txBody>
      </p:sp>
      <p:sp>
        <p:nvSpPr>
          <p:cNvPr id="3" name="正方形/長方形 2">
            <a:extLst>
              <a:ext uri="{FF2B5EF4-FFF2-40B4-BE49-F238E27FC236}">
                <a16:creationId xmlns:a16="http://schemas.microsoft.com/office/drawing/2014/main" id="{2AF63CA2-9471-8B7B-FC2C-3C5E975D06B8}"/>
              </a:ext>
            </a:extLst>
          </p:cNvPr>
          <p:cNvSpPr/>
          <p:nvPr userDrawn="1"/>
        </p:nvSpPr>
        <p:spPr bwMode="auto">
          <a:xfrm>
            <a:off x="0" y="0"/>
            <a:ext cx="9144000" cy="908972"/>
          </a:xfrm>
          <a:prstGeom prst="rect">
            <a:avLst/>
          </a:prstGeom>
          <a:solidFill>
            <a:schemeClr val="accent4"/>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18063063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71" r:id="rId5"/>
  </p:sldLayoutIdLst>
  <p:hf hdr="0" ftr="0" dt="0"/>
  <p:txStyles>
    <p:titleStyle>
      <a:lvl1pPr algn="l" rtl="0" eaLnBrk="1" fontAlgn="base" hangingPunct="1">
        <a:spcBef>
          <a:spcPct val="0"/>
        </a:spcBef>
        <a:spcAft>
          <a:spcPct val="0"/>
        </a:spcAft>
        <a:defRPr kumimoji="1" sz="21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5pPr>
      <a:lvl6pPr marL="3429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6pPr>
      <a:lvl7pPr marL="6858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7pPr>
      <a:lvl8pPr marL="10287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8pPr>
      <a:lvl9pPr marL="13716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956" y="3969006"/>
            <a:ext cx="7920088" cy="810153"/>
          </a:xfrm>
        </p:spPr>
        <p:txBody>
          <a:bodyPr>
            <a:noAutofit/>
          </a:bodyPr>
          <a:lstStyle/>
          <a:p>
            <a:pPr>
              <a:lnSpc>
                <a:spcPct val="150000"/>
              </a:lnSpc>
            </a:pPr>
            <a:r>
              <a:rPr lang="ja-JP" altLang="en-US" sz="1800" b="0" dirty="0"/>
              <a:t>塩谷 亮太 </a:t>
            </a:r>
            <a:r>
              <a:rPr lang="en-US" altLang="ja-JP" sz="1800" b="0" dirty="0"/>
              <a:t>(shioya@ci.i.u-tokyo.ac.jp)</a:t>
            </a:r>
            <a:br>
              <a:rPr lang="en-US" altLang="ja-JP" sz="1800" b="0" dirty="0"/>
            </a:br>
            <a:r>
              <a:rPr lang="ja-JP" altLang="en-US" sz="1800" b="0" dirty="0"/>
              <a:t>東京大学大学院情報理工学系研究科 創造情報学専攻</a:t>
            </a:r>
            <a:endParaRPr kumimoji="1" lang="ja-JP" altLang="en-US" sz="3200" b="0" dirty="0"/>
          </a:p>
        </p:txBody>
      </p:sp>
      <p:sp>
        <p:nvSpPr>
          <p:cNvPr id="5" name="スライド番号プレースホルダー 4"/>
          <p:cNvSpPr>
            <a:spLocks noGrp="1"/>
          </p:cNvSpPr>
          <p:nvPr>
            <p:ph type="sldNum" sz="quarter" idx="4294967295"/>
          </p:nvPr>
        </p:nvSpPr>
        <p:spPr>
          <a:xfrm>
            <a:off x="8172450" y="6489700"/>
            <a:ext cx="971550" cy="368300"/>
          </a:xfrm>
        </p:spPr>
        <p:txBody>
          <a:bodyPr/>
          <a:lstStyle/>
          <a:p>
            <a:fld id="{D2D8002D-B5B0-4BAC-B1F6-782DDCCE6D9C}" type="slidenum">
              <a:rPr kumimoji="1" lang="ja-JP" altLang="en-US" smtClean="0"/>
              <a:t>1</a:t>
            </a:fld>
            <a:endParaRPr kumimoji="1" lang="ja-JP" altLang="en-US"/>
          </a:p>
        </p:txBody>
      </p:sp>
      <p:sp>
        <p:nvSpPr>
          <p:cNvPr id="3" name="タイトル 1">
            <a:extLst>
              <a:ext uri="{FF2B5EF4-FFF2-40B4-BE49-F238E27FC236}">
                <a16:creationId xmlns:a16="http://schemas.microsoft.com/office/drawing/2014/main" id="{713FB59C-3249-0053-1C3A-F956B535D7B4}"/>
              </a:ext>
            </a:extLst>
          </p:cNvPr>
          <p:cNvSpPr txBox="1">
            <a:spLocks/>
          </p:cNvSpPr>
          <p:nvPr/>
        </p:nvSpPr>
        <p:spPr bwMode="auto">
          <a:xfrm>
            <a:off x="791958" y="2528990"/>
            <a:ext cx="7772400" cy="540006"/>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noAutofit/>
          </a:bodyPr>
          <a:lstStyle>
            <a:lvl1pPr algn="ctr" rtl="0" eaLnBrk="1" fontAlgn="base" hangingPunct="1">
              <a:spcBef>
                <a:spcPct val="0"/>
              </a:spcBef>
              <a:spcAft>
                <a:spcPct val="0"/>
              </a:spcAft>
              <a:defRPr kumimoji="1" sz="24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5pPr>
            <a:lvl6pPr marL="3429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6pPr>
            <a:lvl7pPr marL="6858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7pPr>
            <a:lvl8pPr marL="10287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8pPr>
            <a:lvl9pPr marL="13716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9pPr>
          </a:lstStyle>
          <a:p>
            <a:r>
              <a:rPr lang="ja-JP" altLang="en-US" sz="3200" kern="0" dirty="0"/>
              <a:t>コンピュータ アーキテクチャ</a:t>
            </a:r>
            <a:r>
              <a:rPr lang="en-US" altLang="ja-JP" sz="3200" kern="0" dirty="0"/>
              <a:t>Ⅰ</a:t>
            </a:r>
            <a:r>
              <a:rPr lang="ja-JP" altLang="en-US" sz="3200" kern="0"/>
              <a:t>  第８回</a:t>
            </a:r>
            <a:endParaRPr lang="ja-JP" altLang="en-US" sz="3200" b="0" kern="0" dirty="0"/>
          </a:p>
        </p:txBody>
      </p:sp>
    </p:spTree>
    <p:extLst>
      <p:ext uri="{BB962C8B-B14F-4D97-AF65-F5344CB8AC3E}">
        <p14:creationId xmlns:p14="http://schemas.microsoft.com/office/powerpoint/2010/main" val="2339571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22E92C3-71CE-2A9C-1483-A8D8082664C1}"/>
              </a:ext>
            </a:extLst>
          </p:cNvPr>
          <p:cNvSpPr>
            <a:spLocks noGrp="1"/>
          </p:cNvSpPr>
          <p:nvPr>
            <p:ph type="title"/>
          </p:nvPr>
        </p:nvSpPr>
        <p:spPr/>
        <p:txBody>
          <a:bodyPr/>
          <a:lstStyle/>
          <a:p>
            <a:r>
              <a:rPr lang="ja-JP" altLang="en-US" dirty="0"/>
              <a:t>性能のモデル</a:t>
            </a:r>
            <a:endParaRPr lang="en-US" dirty="0"/>
          </a:p>
        </p:txBody>
      </p:sp>
    </p:spTree>
    <p:extLst>
      <p:ext uri="{BB962C8B-B14F-4D97-AF65-F5344CB8AC3E}">
        <p14:creationId xmlns:p14="http://schemas.microsoft.com/office/powerpoint/2010/main" val="1035711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0B91FC5C-6DF3-2441-ECED-061FA34B4D91}"/>
              </a:ext>
            </a:extLst>
          </p:cNvPr>
          <p:cNvSpPr>
            <a:spLocks noGrp="1"/>
          </p:cNvSpPr>
          <p:nvPr>
            <p:ph type="title"/>
          </p:nvPr>
        </p:nvSpPr>
        <p:spPr/>
        <p:txBody>
          <a:bodyPr/>
          <a:lstStyle/>
          <a:p>
            <a:r>
              <a:rPr lang="ja-JP" altLang="en-US" dirty="0"/>
              <a:t>性能</a:t>
            </a:r>
            <a:endParaRPr lang="en-US" dirty="0"/>
          </a:p>
        </p:txBody>
      </p:sp>
      <p:sp>
        <p:nvSpPr>
          <p:cNvPr id="7" name="コンテンツ プレースホルダー 6">
            <a:extLst>
              <a:ext uri="{FF2B5EF4-FFF2-40B4-BE49-F238E27FC236}">
                <a16:creationId xmlns:a16="http://schemas.microsoft.com/office/drawing/2014/main" id="{6734BD7E-5D53-7BE2-66E0-CD8FA1DEB9D5}"/>
              </a:ext>
            </a:extLst>
          </p:cNvPr>
          <p:cNvSpPr>
            <a:spLocks noGrp="1"/>
          </p:cNvSpPr>
          <p:nvPr>
            <p:ph sz="quarter" idx="10"/>
          </p:nvPr>
        </p:nvSpPr>
        <p:spPr/>
        <p:txBody>
          <a:bodyPr/>
          <a:lstStyle/>
          <a:p>
            <a:r>
              <a:rPr lang="en-US" altLang="ja-JP" dirty="0"/>
              <a:t>CPU </a:t>
            </a:r>
            <a:r>
              <a:rPr lang="ja-JP" altLang="en-US" dirty="0"/>
              <a:t>の性能（処理速度）</a:t>
            </a:r>
            <a:r>
              <a:rPr lang="en-US" altLang="ja-JP" dirty="0"/>
              <a:t>= </a:t>
            </a:r>
            <a:r>
              <a:rPr lang="ja-JP" altLang="en-US" dirty="0"/>
              <a:t>単位時間あたりに処理できる命令数</a:t>
            </a:r>
            <a:endParaRPr lang="en-US" altLang="ja-JP" dirty="0"/>
          </a:p>
          <a:p>
            <a:r>
              <a:rPr lang="ja-JP" altLang="en-US" dirty="0"/>
              <a:t>性能は以下の２要素のかけ算で決まる：</a:t>
            </a:r>
            <a:endParaRPr lang="en-US" altLang="ja-JP" dirty="0"/>
          </a:p>
          <a:p>
            <a:pPr marL="817200" lvl="1" indent="-457200">
              <a:buFont typeface="+mj-lt"/>
              <a:buAutoNum type="arabicPeriod"/>
            </a:pPr>
            <a:r>
              <a:rPr lang="ja-JP" altLang="en-US" dirty="0">
                <a:solidFill>
                  <a:schemeClr val="accent5"/>
                </a:solidFill>
              </a:rPr>
              <a:t>クロック周波数 </a:t>
            </a:r>
            <a:r>
              <a:rPr lang="en-US" altLang="ja-JP" dirty="0">
                <a:solidFill>
                  <a:schemeClr val="accent5"/>
                </a:solidFill>
              </a:rPr>
              <a:t>=</a:t>
            </a:r>
            <a:r>
              <a:rPr lang="ja-JP" altLang="en-US" dirty="0">
                <a:solidFill>
                  <a:schemeClr val="accent5"/>
                </a:solidFill>
              </a:rPr>
              <a:t> </a:t>
            </a:r>
            <a:br>
              <a:rPr lang="en-US" altLang="ja-JP" dirty="0"/>
            </a:br>
            <a:r>
              <a:rPr lang="ja-JP" altLang="en-US" dirty="0"/>
              <a:t>１秒あたり何サイクル分の処理ができるか</a:t>
            </a:r>
          </a:p>
          <a:p>
            <a:pPr marL="817200" lvl="1" indent="-457200">
              <a:buFont typeface="+mj-lt"/>
              <a:buAutoNum type="arabicPeriod"/>
            </a:pPr>
            <a:r>
              <a:rPr lang="en-US" dirty="0">
                <a:solidFill>
                  <a:schemeClr val="accent5"/>
                </a:solidFill>
              </a:rPr>
              <a:t>Instructions per cycle (IPC) </a:t>
            </a:r>
            <a:r>
              <a:rPr lang="en-US" altLang="ja-JP" dirty="0">
                <a:solidFill>
                  <a:schemeClr val="accent5"/>
                </a:solidFill>
              </a:rPr>
              <a:t>=</a:t>
            </a:r>
            <a:br>
              <a:rPr lang="en-US" altLang="ja-JP" dirty="0">
                <a:solidFill>
                  <a:schemeClr val="accent5"/>
                </a:solidFill>
              </a:rPr>
            </a:br>
            <a:r>
              <a:rPr lang="ja-JP" altLang="en-US" dirty="0"/>
              <a:t>１サイクルあたり何命令処理できるか</a:t>
            </a:r>
            <a:endParaRPr lang="en-US" dirty="0"/>
          </a:p>
        </p:txBody>
      </p:sp>
      <p:sp>
        <p:nvSpPr>
          <p:cNvPr id="2" name="スライド番号プレースホルダー 1">
            <a:extLst>
              <a:ext uri="{FF2B5EF4-FFF2-40B4-BE49-F238E27FC236}">
                <a16:creationId xmlns:a16="http://schemas.microsoft.com/office/drawing/2014/main" id="{2DE4932B-25B3-33C2-336B-7058B8AB678E}"/>
              </a:ext>
            </a:extLst>
          </p:cNvPr>
          <p:cNvSpPr>
            <a:spLocks noGrp="1"/>
          </p:cNvSpPr>
          <p:nvPr>
            <p:ph type="sldNum" sz="quarter" idx="4294967295"/>
          </p:nvPr>
        </p:nvSpPr>
        <p:spPr>
          <a:xfrm>
            <a:off x="8424863" y="6308725"/>
            <a:ext cx="719137" cy="549275"/>
          </a:xfrm>
        </p:spPr>
        <p:txBody>
          <a:bodyPr/>
          <a:lstStyle/>
          <a:p>
            <a:fld id="{D2D8002D-B5B0-4BAC-B1F6-782DDCCE6D9C}" type="slidenum">
              <a:rPr lang="ja-JP" altLang="en-US" smtClean="0"/>
              <a:pPr/>
              <a:t>11</a:t>
            </a:fld>
            <a:endParaRPr lang="ja-JP" altLang="en-US"/>
          </a:p>
        </p:txBody>
      </p:sp>
    </p:spTree>
    <p:extLst>
      <p:ext uri="{BB962C8B-B14F-4D97-AF65-F5344CB8AC3E}">
        <p14:creationId xmlns:p14="http://schemas.microsoft.com/office/powerpoint/2010/main" val="26328171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0B2B78-EE75-4C74-FFCF-BB68D5383B36}"/>
              </a:ext>
            </a:extLst>
          </p:cNvPr>
          <p:cNvSpPr>
            <a:spLocks noGrp="1"/>
          </p:cNvSpPr>
          <p:nvPr>
            <p:ph type="title"/>
          </p:nvPr>
        </p:nvSpPr>
        <p:spPr/>
        <p:txBody>
          <a:bodyPr/>
          <a:lstStyle/>
          <a:p>
            <a:r>
              <a:rPr kumimoji="1" lang="ja-JP" altLang="en-US" dirty="0"/>
              <a:t>性能のモデル</a:t>
            </a:r>
            <a:endParaRPr kumimoji="1" lang="en-US" dirty="0"/>
          </a:p>
        </p:txBody>
      </p:sp>
      <p:sp>
        <p:nvSpPr>
          <p:cNvPr id="3" name="コンテンツ プレースホルダー 2">
            <a:extLst>
              <a:ext uri="{FF2B5EF4-FFF2-40B4-BE49-F238E27FC236}">
                <a16:creationId xmlns:a16="http://schemas.microsoft.com/office/drawing/2014/main" id="{D0BC0428-353B-A04A-7E40-2FCA1BAB49C1}"/>
              </a:ext>
            </a:extLst>
          </p:cNvPr>
          <p:cNvSpPr>
            <a:spLocks noGrp="1"/>
          </p:cNvSpPr>
          <p:nvPr>
            <p:ph sz="quarter" idx="10"/>
          </p:nvPr>
        </p:nvSpPr>
        <p:spPr/>
        <p:txBody>
          <a:bodyPr/>
          <a:lstStyle/>
          <a:p>
            <a:r>
              <a:rPr kumimoji="1" lang="ja-JP" altLang="en-US" dirty="0"/>
              <a:t>以下について検討していく</a:t>
            </a:r>
            <a:endParaRPr kumimoji="1" lang="en-US" altLang="ja-JP" dirty="0"/>
          </a:p>
          <a:p>
            <a:pPr lvl="1"/>
            <a:r>
              <a:rPr kumimoji="1" lang="ja-JP" altLang="en-US" dirty="0"/>
              <a:t>理想的な場合の性能のモデル</a:t>
            </a:r>
            <a:endParaRPr kumimoji="1" lang="en-US" altLang="ja-JP" dirty="0"/>
          </a:p>
          <a:p>
            <a:pPr lvl="1"/>
            <a:r>
              <a:rPr kumimoji="1" lang="ja-JP" altLang="en-US" dirty="0"/>
              <a:t>ハザードを考慮した性能のモデル</a:t>
            </a:r>
            <a:endParaRPr kumimoji="1" lang="en-US" altLang="ja-JP" dirty="0"/>
          </a:p>
        </p:txBody>
      </p:sp>
    </p:spTree>
    <p:extLst>
      <p:ext uri="{BB962C8B-B14F-4D97-AF65-F5344CB8AC3E}">
        <p14:creationId xmlns:p14="http://schemas.microsoft.com/office/powerpoint/2010/main" val="35618757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2918045-1413-49E0-E525-3A3F638871DC}"/>
              </a:ext>
            </a:extLst>
          </p:cNvPr>
          <p:cNvSpPr>
            <a:spLocks noGrp="1"/>
          </p:cNvSpPr>
          <p:nvPr>
            <p:ph type="title"/>
          </p:nvPr>
        </p:nvSpPr>
        <p:spPr/>
        <p:txBody>
          <a:bodyPr/>
          <a:lstStyle/>
          <a:p>
            <a:r>
              <a:rPr lang="ja-JP" altLang="en-US" dirty="0"/>
              <a:t>理想的な場合の性能モデル</a:t>
            </a:r>
            <a:endParaRPr lang="en-US" dirty="0"/>
          </a:p>
        </p:txBody>
      </p:sp>
    </p:spTree>
    <p:extLst>
      <p:ext uri="{BB962C8B-B14F-4D97-AF65-F5344CB8AC3E}">
        <p14:creationId xmlns:p14="http://schemas.microsoft.com/office/powerpoint/2010/main" val="3252070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B497847A-E7D4-873B-8483-4A476110C7CB}"/>
              </a:ext>
            </a:extLst>
          </p:cNvPr>
          <p:cNvSpPr>
            <a:spLocks noGrp="1"/>
          </p:cNvSpPr>
          <p:nvPr>
            <p:ph type="title"/>
          </p:nvPr>
        </p:nvSpPr>
        <p:spPr/>
        <p:txBody>
          <a:bodyPr/>
          <a:lstStyle/>
          <a:p>
            <a:r>
              <a:rPr kumimoji="1" lang="ja-JP" altLang="en-US" sz="2800" dirty="0"/>
              <a:t>理想的な各モデルの性能</a:t>
            </a:r>
            <a:endParaRPr lang="en-US" dirty="0"/>
          </a:p>
        </p:txBody>
      </p:sp>
      <p:sp>
        <p:nvSpPr>
          <p:cNvPr id="5" name="コンテンツ プレースホルダー 4">
            <a:extLst>
              <a:ext uri="{FF2B5EF4-FFF2-40B4-BE49-F238E27FC236}">
                <a16:creationId xmlns:a16="http://schemas.microsoft.com/office/drawing/2014/main" id="{8FD10F4C-5CDD-6EC6-B66A-096A6AD6E153}"/>
              </a:ext>
            </a:extLst>
          </p:cNvPr>
          <p:cNvSpPr>
            <a:spLocks noGrp="1"/>
          </p:cNvSpPr>
          <p:nvPr>
            <p:ph sz="quarter" idx="10"/>
          </p:nvPr>
        </p:nvSpPr>
        <p:spPr/>
        <p:txBody>
          <a:bodyPr/>
          <a:lstStyle/>
          <a:p>
            <a:r>
              <a:rPr kumimoji="1" lang="ja-JP" altLang="en-US" sz="1800" dirty="0"/>
              <a:t>下記のそれぞれについて秒間何命令処理できるかを考える</a:t>
            </a:r>
            <a:endParaRPr kumimoji="1" lang="en-US" altLang="ja-JP" sz="1800" dirty="0"/>
          </a:p>
          <a:p>
            <a:pPr lvl="1">
              <a:buFont typeface="+mj-lt"/>
              <a:buAutoNum type="arabicPeriod"/>
            </a:pPr>
            <a:r>
              <a:rPr kumimoji="1" lang="ja-JP" altLang="en-US" sz="1800" dirty="0"/>
              <a:t>シングル・サイクル・プロセッサ</a:t>
            </a:r>
            <a:endParaRPr kumimoji="1" lang="en-US" altLang="ja-JP" sz="1800" dirty="0"/>
          </a:p>
          <a:p>
            <a:pPr lvl="1">
              <a:buFont typeface="+mj-lt"/>
              <a:buAutoNum type="arabicPeriod"/>
            </a:pPr>
            <a:r>
              <a:rPr kumimoji="1" lang="ja-JP" altLang="en-US" sz="1800" dirty="0"/>
              <a:t>スカラ・パイプライン・プロセッサ</a:t>
            </a:r>
            <a:endParaRPr kumimoji="1" lang="en-US" altLang="ja-JP" sz="1800" dirty="0"/>
          </a:p>
          <a:p>
            <a:pPr lvl="1">
              <a:buFont typeface="+mj-lt"/>
              <a:buAutoNum type="arabicPeriod"/>
            </a:pPr>
            <a:r>
              <a:rPr kumimoji="1" lang="ja-JP" altLang="en-US" sz="1800" dirty="0"/>
              <a:t>スカラ・パイプライン・プロセッサ（段数２倍）</a:t>
            </a:r>
            <a:endParaRPr kumimoji="1" lang="en-US" altLang="ja-JP" sz="1800" dirty="0"/>
          </a:p>
          <a:p>
            <a:pPr lvl="1">
              <a:buFont typeface="+mj-lt"/>
              <a:buAutoNum type="arabicPeriod"/>
            </a:pPr>
            <a:r>
              <a:rPr kumimoji="1" lang="en-US" altLang="ja-JP" sz="1800" dirty="0"/>
              <a:t>2-way </a:t>
            </a:r>
            <a:r>
              <a:rPr kumimoji="1" lang="ja-JP" altLang="en-US" sz="1800" dirty="0"/>
              <a:t>スーパスカラ・プロセッサ</a:t>
            </a:r>
            <a:endParaRPr lang="en-US" dirty="0"/>
          </a:p>
        </p:txBody>
      </p:sp>
    </p:spTree>
    <p:extLst>
      <p:ext uri="{BB962C8B-B14F-4D97-AF65-F5344CB8AC3E}">
        <p14:creationId xmlns:p14="http://schemas.microsoft.com/office/powerpoint/2010/main" val="32016586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0B2B78-EE75-4C74-FFCF-BB68D5383B36}"/>
              </a:ext>
            </a:extLst>
          </p:cNvPr>
          <p:cNvSpPr>
            <a:spLocks noGrp="1"/>
          </p:cNvSpPr>
          <p:nvPr>
            <p:ph type="title"/>
          </p:nvPr>
        </p:nvSpPr>
        <p:spPr>
          <a:xfrm>
            <a:off x="431954" y="0"/>
            <a:ext cx="8712046" cy="908972"/>
          </a:xfrm>
        </p:spPr>
        <p:txBody>
          <a:bodyPr/>
          <a:lstStyle/>
          <a:p>
            <a:r>
              <a:rPr kumimoji="1" lang="ja-JP" altLang="en-US" dirty="0"/>
              <a:t>ここからの前提：</a:t>
            </a:r>
            <a:br>
              <a:rPr kumimoji="1" lang="en-US" altLang="ja-JP" dirty="0"/>
            </a:br>
            <a:r>
              <a:rPr kumimoji="1" lang="ja-JP" altLang="en-US" dirty="0"/>
              <a:t>パイプラインでは</a:t>
            </a:r>
            <a:r>
              <a:rPr lang="ja-JP" altLang="en-US" dirty="0"/>
              <a:t>フォワーディングの実装を仮定</a:t>
            </a:r>
            <a:endParaRPr lang="en-US" altLang="ja-JP" dirty="0"/>
          </a:p>
        </p:txBody>
      </p:sp>
      <p:sp>
        <p:nvSpPr>
          <p:cNvPr id="3" name="コンテンツ プレースホルダー 2">
            <a:extLst>
              <a:ext uri="{FF2B5EF4-FFF2-40B4-BE49-F238E27FC236}">
                <a16:creationId xmlns:a16="http://schemas.microsoft.com/office/drawing/2014/main" id="{D0BC0428-353B-A04A-7E40-2FCA1BAB49C1}"/>
              </a:ext>
            </a:extLst>
          </p:cNvPr>
          <p:cNvSpPr>
            <a:spLocks noGrp="1"/>
          </p:cNvSpPr>
          <p:nvPr>
            <p:ph sz="quarter" idx="10"/>
          </p:nvPr>
        </p:nvSpPr>
        <p:spPr>
          <a:xfrm>
            <a:off x="611956" y="1178975"/>
            <a:ext cx="7920088" cy="1260014"/>
          </a:xfrm>
        </p:spPr>
        <p:txBody>
          <a:bodyPr/>
          <a:lstStyle/>
          <a:p>
            <a:pPr lvl="1"/>
            <a:r>
              <a:rPr kumimoji="1" lang="ja-JP" altLang="en-US" sz="1800" dirty="0"/>
              <a:t>結果が </a:t>
            </a:r>
            <a:r>
              <a:rPr kumimoji="1" lang="en-US" altLang="ja-JP" sz="1800" dirty="0"/>
              <a:t>RF </a:t>
            </a:r>
            <a:r>
              <a:rPr kumimoji="1" lang="ja-JP" altLang="en-US" sz="1800" dirty="0"/>
              <a:t>に書かれる前に，後続の命令は最速のタイミングでそれを使えると想定</a:t>
            </a:r>
            <a:endParaRPr kumimoji="1" lang="en-US" altLang="ja-JP" sz="1800" dirty="0"/>
          </a:p>
          <a:p>
            <a:pPr lvl="1"/>
            <a:r>
              <a:rPr kumimoji="1" lang="ja-JP" altLang="en-US" sz="1800" dirty="0"/>
              <a:t>つまり，依存元命令の実行ステージ（以下では </a:t>
            </a:r>
            <a:r>
              <a:rPr kumimoji="1" lang="en-US" altLang="ja-JP" sz="1800" dirty="0"/>
              <a:t>X</a:t>
            </a:r>
            <a:r>
              <a:rPr kumimoji="1" lang="ja-JP" altLang="en-US" sz="1800" dirty="0"/>
              <a:t>）が終わり次第，</a:t>
            </a:r>
            <a:br>
              <a:rPr kumimoji="1" lang="en-US" altLang="ja-JP" sz="1800" dirty="0"/>
            </a:br>
            <a:r>
              <a:rPr kumimoji="1" lang="ja-JP" altLang="en-US" sz="1800" dirty="0"/>
              <a:t>直ちに依存先の命令は実行ステージを開始できる</a:t>
            </a:r>
            <a:endParaRPr kumimoji="1" lang="en-US" sz="1800" dirty="0"/>
          </a:p>
        </p:txBody>
      </p:sp>
      <p:sp>
        <p:nvSpPr>
          <p:cNvPr id="4" name="正方形/長方形 3">
            <a:extLst>
              <a:ext uri="{FF2B5EF4-FFF2-40B4-BE49-F238E27FC236}">
                <a16:creationId xmlns:a16="http://schemas.microsoft.com/office/drawing/2014/main" id="{80982571-D2C0-A4B6-F6A4-3A6979083863}"/>
              </a:ext>
            </a:extLst>
          </p:cNvPr>
          <p:cNvSpPr/>
          <p:nvPr/>
        </p:nvSpPr>
        <p:spPr>
          <a:xfrm>
            <a:off x="971961" y="3248998"/>
            <a:ext cx="450005" cy="646331"/>
          </a:xfrm>
          <a:prstGeom prst="rect">
            <a:avLst/>
          </a:prstGeom>
        </p:spPr>
        <p:txBody>
          <a:bodyPr wrap="none">
            <a:noAutofit/>
          </a:bodyPr>
          <a:lstStyle/>
          <a:p>
            <a:r>
              <a:rPr lang="en-US" altLang="ja-JP" dirty="0">
                <a:solidFill>
                  <a:schemeClr val="tx1">
                    <a:lumMod val="65000"/>
                    <a:lumOff val="35000"/>
                  </a:schemeClr>
                </a:solidFill>
                <a:latin typeface="Consolas" panose="020B0609020204030204" pitchFamily="49" charset="0"/>
              </a:rPr>
              <a:t>I0: add </a:t>
            </a:r>
            <a:r>
              <a:rPr lang="en-US" altLang="ja-JP" dirty="0">
                <a:solidFill>
                  <a:schemeClr val="accent5"/>
                </a:solidFill>
                <a:latin typeface="Consolas" panose="020B0609020204030204" pitchFamily="49" charset="0"/>
              </a:rPr>
              <a:t>x1</a:t>
            </a:r>
            <a:r>
              <a:rPr lang="ja-JP" altLang="en-US" dirty="0">
                <a:solidFill>
                  <a:schemeClr val="tx1">
                    <a:lumMod val="65000"/>
                    <a:lumOff val="35000"/>
                  </a:schemeClr>
                </a:solidFill>
                <a:latin typeface="Consolas" panose="020B0609020204030204" pitchFamily="49" charset="0"/>
              </a:rPr>
              <a:t>←</a:t>
            </a:r>
            <a:r>
              <a:rPr lang="en-US" altLang="ja-JP" dirty="0">
                <a:solidFill>
                  <a:schemeClr val="tx1">
                    <a:lumMod val="65000"/>
                    <a:lumOff val="35000"/>
                  </a:schemeClr>
                </a:solidFill>
                <a:latin typeface="Consolas" panose="020B0609020204030204" pitchFamily="49" charset="0"/>
              </a:rPr>
              <a:t>x2,x3</a:t>
            </a:r>
            <a:endParaRPr lang="ja-JP" altLang="en-US" dirty="0">
              <a:solidFill>
                <a:schemeClr val="tx1">
                  <a:lumMod val="65000"/>
                  <a:lumOff val="35000"/>
                </a:schemeClr>
              </a:solidFill>
              <a:latin typeface="Consolas" panose="020B0609020204030204" pitchFamily="49" charset="0"/>
            </a:endParaRPr>
          </a:p>
        </p:txBody>
      </p:sp>
      <p:sp>
        <p:nvSpPr>
          <p:cNvPr id="5" name="正方形/長方形 4">
            <a:extLst>
              <a:ext uri="{FF2B5EF4-FFF2-40B4-BE49-F238E27FC236}">
                <a16:creationId xmlns:a16="http://schemas.microsoft.com/office/drawing/2014/main" id="{FE3FD0CD-B690-9B2B-22A8-BA610A9E06A5}"/>
              </a:ext>
            </a:extLst>
          </p:cNvPr>
          <p:cNvSpPr/>
          <p:nvPr/>
        </p:nvSpPr>
        <p:spPr>
          <a:xfrm>
            <a:off x="971961" y="3699003"/>
            <a:ext cx="450005" cy="369332"/>
          </a:xfrm>
          <a:prstGeom prst="rect">
            <a:avLst/>
          </a:prstGeom>
        </p:spPr>
        <p:txBody>
          <a:bodyPr wrap="none">
            <a:noAutofit/>
          </a:bodyPr>
          <a:lstStyle/>
          <a:p>
            <a:r>
              <a:rPr lang="en-US" altLang="ja-JP" dirty="0">
                <a:solidFill>
                  <a:schemeClr val="tx1">
                    <a:lumMod val="65000"/>
                    <a:lumOff val="35000"/>
                  </a:schemeClr>
                </a:solidFill>
                <a:latin typeface="Consolas" panose="020B0609020204030204" pitchFamily="49" charset="0"/>
              </a:rPr>
              <a:t>I1: sub x4</a:t>
            </a:r>
            <a:r>
              <a:rPr lang="ja-JP" altLang="en-US" dirty="0">
                <a:solidFill>
                  <a:schemeClr val="tx1">
                    <a:lumMod val="65000"/>
                    <a:lumOff val="35000"/>
                  </a:schemeClr>
                </a:solidFill>
                <a:latin typeface="Consolas" panose="020B0609020204030204" pitchFamily="49" charset="0"/>
              </a:rPr>
              <a:t>←</a:t>
            </a:r>
            <a:r>
              <a:rPr lang="en-US" altLang="ja-JP" dirty="0">
                <a:solidFill>
                  <a:schemeClr val="accent5"/>
                </a:solidFill>
                <a:latin typeface="Consolas" panose="020B0609020204030204" pitchFamily="49" charset="0"/>
              </a:rPr>
              <a:t>x1</a:t>
            </a:r>
            <a:r>
              <a:rPr lang="en-US" altLang="ja-JP" dirty="0">
                <a:solidFill>
                  <a:schemeClr val="tx1">
                    <a:lumMod val="65000"/>
                    <a:lumOff val="35000"/>
                  </a:schemeClr>
                </a:solidFill>
                <a:latin typeface="Consolas" panose="020B0609020204030204" pitchFamily="49" charset="0"/>
              </a:rPr>
              <a:t>,x5</a:t>
            </a:r>
            <a:endParaRPr lang="ja-JP" altLang="en-US" dirty="0">
              <a:solidFill>
                <a:schemeClr val="tx1">
                  <a:lumMod val="65000"/>
                  <a:lumOff val="35000"/>
                </a:schemeClr>
              </a:solidFill>
              <a:latin typeface="Consolas" panose="020B0609020204030204" pitchFamily="49" charset="0"/>
            </a:endParaRPr>
          </a:p>
        </p:txBody>
      </p:sp>
      <p:sp>
        <p:nvSpPr>
          <p:cNvPr id="6" name="正方形/長方形 5">
            <a:extLst>
              <a:ext uri="{FF2B5EF4-FFF2-40B4-BE49-F238E27FC236}">
                <a16:creationId xmlns:a16="http://schemas.microsoft.com/office/drawing/2014/main" id="{2F34BAC8-5BC2-64B5-96A1-0B8FB5ED93C8}"/>
              </a:ext>
            </a:extLst>
          </p:cNvPr>
          <p:cNvSpPr/>
          <p:nvPr/>
        </p:nvSpPr>
        <p:spPr>
          <a:xfrm>
            <a:off x="971961" y="4149008"/>
            <a:ext cx="450005" cy="369332"/>
          </a:xfrm>
          <a:prstGeom prst="rect">
            <a:avLst/>
          </a:prstGeom>
        </p:spPr>
        <p:txBody>
          <a:bodyPr wrap="none">
            <a:noAutofit/>
          </a:bodyPr>
          <a:lstStyle/>
          <a:p>
            <a:r>
              <a:rPr lang="en-US" altLang="ja-JP" dirty="0">
                <a:solidFill>
                  <a:schemeClr val="tx1">
                    <a:lumMod val="65000"/>
                    <a:lumOff val="35000"/>
                  </a:schemeClr>
                </a:solidFill>
                <a:latin typeface="Consolas" panose="020B0609020204030204" pitchFamily="49" charset="0"/>
              </a:rPr>
              <a:t>I2: ...</a:t>
            </a:r>
            <a:endParaRPr lang="ja-JP" altLang="en-US" dirty="0">
              <a:solidFill>
                <a:schemeClr val="tx1">
                  <a:lumMod val="65000"/>
                  <a:lumOff val="35000"/>
                </a:schemeClr>
              </a:solidFill>
              <a:latin typeface="Consolas" panose="020B0609020204030204" pitchFamily="49" charset="0"/>
            </a:endParaRPr>
          </a:p>
        </p:txBody>
      </p:sp>
      <p:sp>
        <p:nvSpPr>
          <p:cNvPr id="7" name="Rectangle 69">
            <a:extLst>
              <a:ext uri="{FF2B5EF4-FFF2-40B4-BE49-F238E27FC236}">
                <a16:creationId xmlns:a16="http://schemas.microsoft.com/office/drawing/2014/main" id="{C6B6FE4C-FD18-4CFB-2A8C-279ACE9A89AC}"/>
              </a:ext>
            </a:extLst>
          </p:cNvPr>
          <p:cNvSpPr>
            <a:spLocks noChangeArrowheads="1"/>
          </p:cNvSpPr>
          <p:nvPr/>
        </p:nvSpPr>
        <p:spPr bwMode="auto">
          <a:xfrm>
            <a:off x="3131985" y="3248998"/>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8" name="Rectangle 70">
            <a:extLst>
              <a:ext uri="{FF2B5EF4-FFF2-40B4-BE49-F238E27FC236}">
                <a16:creationId xmlns:a16="http://schemas.microsoft.com/office/drawing/2014/main" id="{CD1FD6A3-0F9F-4A87-85C0-EBE3DEC41E8C}"/>
              </a:ext>
            </a:extLst>
          </p:cNvPr>
          <p:cNvSpPr>
            <a:spLocks noChangeArrowheads="1"/>
          </p:cNvSpPr>
          <p:nvPr/>
        </p:nvSpPr>
        <p:spPr bwMode="auto">
          <a:xfrm>
            <a:off x="3581988" y="324899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9" name="Rectangle 71">
            <a:extLst>
              <a:ext uri="{FF2B5EF4-FFF2-40B4-BE49-F238E27FC236}">
                <a16:creationId xmlns:a16="http://schemas.microsoft.com/office/drawing/2014/main" id="{F87806BC-6869-1C6B-1AF2-03F70A79A7BC}"/>
              </a:ext>
            </a:extLst>
          </p:cNvPr>
          <p:cNvSpPr>
            <a:spLocks noChangeArrowheads="1"/>
          </p:cNvSpPr>
          <p:nvPr/>
        </p:nvSpPr>
        <p:spPr bwMode="auto">
          <a:xfrm>
            <a:off x="4031994" y="324899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0" name="Rectangle 72">
            <a:extLst>
              <a:ext uri="{FF2B5EF4-FFF2-40B4-BE49-F238E27FC236}">
                <a16:creationId xmlns:a16="http://schemas.microsoft.com/office/drawing/2014/main" id="{B3505AB2-E1DC-4013-CD91-5F2821AB29B7}"/>
              </a:ext>
            </a:extLst>
          </p:cNvPr>
          <p:cNvSpPr>
            <a:spLocks noChangeArrowheads="1"/>
          </p:cNvSpPr>
          <p:nvPr/>
        </p:nvSpPr>
        <p:spPr bwMode="auto">
          <a:xfrm>
            <a:off x="4481999" y="324899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1" name="Rectangle 73">
            <a:extLst>
              <a:ext uri="{FF2B5EF4-FFF2-40B4-BE49-F238E27FC236}">
                <a16:creationId xmlns:a16="http://schemas.microsoft.com/office/drawing/2014/main" id="{0B0D3294-A940-2A96-F811-E215FA59AA74}"/>
              </a:ext>
            </a:extLst>
          </p:cNvPr>
          <p:cNvSpPr>
            <a:spLocks noChangeArrowheads="1"/>
          </p:cNvSpPr>
          <p:nvPr/>
        </p:nvSpPr>
        <p:spPr bwMode="auto">
          <a:xfrm>
            <a:off x="4932004" y="3248998"/>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12" name="Rectangle 69">
            <a:extLst>
              <a:ext uri="{FF2B5EF4-FFF2-40B4-BE49-F238E27FC236}">
                <a16:creationId xmlns:a16="http://schemas.microsoft.com/office/drawing/2014/main" id="{3FFF24F7-8C81-54C6-6D03-59D66B2E0DEF}"/>
              </a:ext>
            </a:extLst>
          </p:cNvPr>
          <p:cNvSpPr>
            <a:spLocks noChangeArrowheads="1"/>
          </p:cNvSpPr>
          <p:nvPr/>
        </p:nvSpPr>
        <p:spPr bwMode="auto">
          <a:xfrm>
            <a:off x="3581992" y="3699003"/>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3" name="Rectangle 70">
            <a:extLst>
              <a:ext uri="{FF2B5EF4-FFF2-40B4-BE49-F238E27FC236}">
                <a16:creationId xmlns:a16="http://schemas.microsoft.com/office/drawing/2014/main" id="{DBEE4C99-270A-0993-C633-C7A98ACC77BA}"/>
              </a:ext>
            </a:extLst>
          </p:cNvPr>
          <p:cNvSpPr>
            <a:spLocks noChangeArrowheads="1"/>
          </p:cNvSpPr>
          <p:nvPr/>
        </p:nvSpPr>
        <p:spPr bwMode="auto">
          <a:xfrm>
            <a:off x="4031995" y="3699003"/>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4" name="Rectangle 71">
            <a:extLst>
              <a:ext uri="{FF2B5EF4-FFF2-40B4-BE49-F238E27FC236}">
                <a16:creationId xmlns:a16="http://schemas.microsoft.com/office/drawing/2014/main" id="{BA666BE2-8DF1-B748-0ECF-899A82DECB78}"/>
              </a:ext>
            </a:extLst>
          </p:cNvPr>
          <p:cNvSpPr>
            <a:spLocks noChangeArrowheads="1"/>
          </p:cNvSpPr>
          <p:nvPr/>
        </p:nvSpPr>
        <p:spPr bwMode="auto">
          <a:xfrm>
            <a:off x="4482001" y="3699003"/>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5" name="Rectangle 72">
            <a:extLst>
              <a:ext uri="{FF2B5EF4-FFF2-40B4-BE49-F238E27FC236}">
                <a16:creationId xmlns:a16="http://schemas.microsoft.com/office/drawing/2014/main" id="{9444ACCD-A1B4-ED14-C0A7-EC067213F395}"/>
              </a:ext>
            </a:extLst>
          </p:cNvPr>
          <p:cNvSpPr>
            <a:spLocks noChangeArrowheads="1"/>
          </p:cNvSpPr>
          <p:nvPr/>
        </p:nvSpPr>
        <p:spPr bwMode="auto">
          <a:xfrm>
            <a:off x="4932006" y="3699003"/>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6" name="Rectangle 73">
            <a:extLst>
              <a:ext uri="{FF2B5EF4-FFF2-40B4-BE49-F238E27FC236}">
                <a16:creationId xmlns:a16="http://schemas.microsoft.com/office/drawing/2014/main" id="{1259ED78-131C-7158-591B-538D483C10A7}"/>
              </a:ext>
            </a:extLst>
          </p:cNvPr>
          <p:cNvSpPr>
            <a:spLocks noChangeArrowheads="1"/>
          </p:cNvSpPr>
          <p:nvPr/>
        </p:nvSpPr>
        <p:spPr bwMode="auto">
          <a:xfrm>
            <a:off x="5382011" y="3699003"/>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17" name="Rectangle 69">
            <a:extLst>
              <a:ext uri="{FF2B5EF4-FFF2-40B4-BE49-F238E27FC236}">
                <a16:creationId xmlns:a16="http://schemas.microsoft.com/office/drawing/2014/main" id="{BD2E9A90-2C2E-99A3-43F1-533D88552D2E}"/>
              </a:ext>
            </a:extLst>
          </p:cNvPr>
          <p:cNvSpPr>
            <a:spLocks noChangeArrowheads="1"/>
          </p:cNvSpPr>
          <p:nvPr/>
        </p:nvSpPr>
        <p:spPr bwMode="auto">
          <a:xfrm>
            <a:off x="4031996" y="4149008"/>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8" name="Rectangle 70">
            <a:extLst>
              <a:ext uri="{FF2B5EF4-FFF2-40B4-BE49-F238E27FC236}">
                <a16:creationId xmlns:a16="http://schemas.microsoft.com/office/drawing/2014/main" id="{F289A381-7297-B3EB-9D3B-6A656487A5FE}"/>
              </a:ext>
            </a:extLst>
          </p:cNvPr>
          <p:cNvSpPr>
            <a:spLocks noChangeArrowheads="1"/>
          </p:cNvSpPr>
          <p:nvPr/>
        </p:nvSpPr>
        <p:spPr bwMode="auto">
          <a:xfrm>
            <a:off x="4481999" y="414900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9" name="Rectangle 71">
            <a:extLst>
              <a:ext uri="{FF2B5EF4-FFF2-40B4-BE49-F238E27FC236}">
                <a16:creationId xmlns:a16="http://schemas.microsoft.com/office/drawing/2014/main" id="{3FDA12F2-9EBB-C344-D7F7-8A4553A32290}"/>
              </a:ext>
            </a:extLst>
          </p:cNvPr>
          <p:cNvSpPr>
            <a:spLocks noChangeArrowheads="1"/>
          </p:cNvSpPr>
          <p:nvPr/>
        </p:nvSpPr>
        <p:spPr bwMode="auto">
          <a:xfrm>
            <a:off x="4932005" y="414900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20" name="Rectangle 72">
            <a:extLst>
              <a:ext uri="{FF2B5EF4-FFF2-40B4-BE49-F238E27FC236}">
                <a16:creationId xmlns:a16="http://schemas.microsoft.com/office/drawing/2014/main" id="{61809726-1B0F-1583-1CFE-ADEA3CE9697A}"/>
              </a:ext>
            </a:extLst>
          </p:cNvPr>
          <p:cNvSpPr>
            <a:spLocks noChangeArrowheads="1"/>
          </p:cNvSpPr>
          <p:nvPr/>
        </p:nvSpPr>
        <p:spPr bwMode="auto">
          <a:xfrm>
            <a:off x="5382010" y="414900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21" name="Rectangle 73">
            <a:extLst>
              <a:ext uri="{FF2B5EF4-FFF2-40B4-BE49-F238E27FC236}">
                <a16:creationId xmlns:a16="http://schemas.microsoft.com/office/drawing/2014/main" id="{F780DAF1-F6D6-DBE0-9054-2B421DB658F0}"/>
              </a:ext>
            </a:extLst>
          </p:cNvPr>
          <p:cNvSpPr>
            <a:spLocks noChangeArrowheads="1"/>
          </p:cNvSpPr>
          <p:nvPr/>
        </p:nvSpPr>
        <p:spPr bwMode="auto">
          <a:xfrm>
            <a:off x="5832015" y="4149008"/>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cxnSp>
        <p:nvCxnSpPr>
          <p:cNvPr id="23" name="直線矢印コネクタ 22">
            <a:extLst>
              <a:ext uri="{FF2B5EF4-FFF2-40B4-BE49-F238E27FC236}">
                <a16:creationId xmlns:a16="http://schemas.microsoft.com/office/drawing/2014/main" id="{59903140-1EDB-F2F9-7261-31A01F4AAC33}"/>
              </a:ext>
            </a:extLst>
          </p:cNvPr>
          <p:cNvCxnSpPr/>
          <p:nvPr/>
        </p:nvCxnSpPr>
        <p:spPr bwMode="auto">
          <a:xfrm>
            <a:off x="4391999" y="3519001"/>
            <a:ext cx="270003"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24" name="正方形/長方形 23">
            <a:extLst>
              <a:ext uri="{FF2B5EF4-FFF2-40B4-BE49-F238E27FC236}">
                <a16:creationId xmlns:a16="http://schemas.microsoft.com/office/drawing/2014/main" id="{94C25B1F-142C-EEE5-BB1D-0A2719D528F2}"/>
              </a:ext>
            </a:extLst>
          </p:cNvPr>
          <p:cNvSpPr/>
          <p:nvPr/>
        </p:nvSpPr>
        <p:spPr>
          <a:xfrm>
            <a:off x="971960" y="5409022"/>
            <a:ext cx="450005" cy="646331"/>
          </a:xfrm>
          <a:prstGeom prst="rect">
            <a:avLst/>
          </a:prstGeom>
        </p:spPr>
        <p:txBody>
          <a:bodyPr wrap="none">
            <a:noAutofit/>
          </a:bodyPr>
          <a:lstStyle/>
          <a:p>
            <a:r>
              <a:rPr lang="en-US" altLang="ja-JP" dirty="0">
                <a:solidFill>
                  <a:schemeClr val="tx1">
                    <a:lumMod val="65000"/>
                    <a:lumOff val="35000"/>
                  </a:schemeClr>
                </a:solidFill>
                <a:latin typeface="Consolas" panose="020B0609020204030204" pitchFamily="49" charset="0"/>
              </a:rPr>
              <a:t>I0: add </a:t>
            </a:r>
            <a:r>
              <a:rPr lang="en-US" altLang="ja-JP" dirty="0">
                <a:solidFill>
                  <a:schemeClr val="accent5"/>
                </a:solidFill>
                <a:latin typeface="Consolas" panose="020B0609020204030204" pitchFamily="49" charset="0"/>
              </a:rPr>
              <a:t>x1</a:t>
            </a:r>
            <a:r>
              <a:rPr lang="ja-JP" altLang="en-US" dirty="0">
                <a:solidFill>
                  <a:schemeClr val="tx1">
                    <a:lumMod val="65000"/>
                    <a:lumOff val="35000"/>
                  </a:schemeClr>
                </a:solidFill>
                <a:latin typeface="Consolas" panose="020B0609020204030204" pitchFamily="49" charset="0"/>
              </a:rPr>
              <a:t>←</a:t>
            </a:r>
            <a:r>
              <a:rPr lang="en-US" altLang="ja-JP" dirty="0">
                <a:solidFill>
                  <a:schemeClr val="tx1">
                    <a:lumMod val="65000"/>
                    <a:lumOff val="35000"/>
                  </a:schemeClr>
                </a:solidFill>
                <a:latin typeface="Consolas" panose="020B0609020204030204" pitchFamily="49" charset="0"/>
              </a:rPr>
              <a:t>x2,x3</a:t>
            </a:r>
            <a:endParaRPr lang="ja-JP" altLang="en-US" dirty="0">
              <a:solidFill>
                <a:schemeClr val="tx1">
                  <a:lumMod val="65000"/>
                  <a:lumOff val="35000"/>
                </a:schemeClr>
              </a:solidFill>
              <a:latin typeface="Consolas" panose="020B0609020204030204" pitchFamily="49" charset="0"/>
            </a:endParaRPr>
          </a:p>
        </p:txBody>
      </p:sp>
      <p:sp>
        <p:nvSpPr>
          <p:cNvPr id="25" name="正方形/長方形 24">
            <a:extLst>
              <a:ext uri="{FF2B5EF4-FFF2-40B4-BE49-F238E27FC236}">
                <a16:creationId xmlns:a16="http://schemas.microsoft.com/office/drawing/2014/main" id="{D94678A4-2731-682C-1C8A-018678FBA318}"/>
              </a:ext>
            </a:extLst>
          </p:cNvPr>
          <p:cNvSpPr/>
          <p:nvPr/>
        </p:nvSpPr>
        <p:spPr>
          <a:xfrm>
            <a:off x="971960" y="5859027"/>
            <a:ext cx="450005" cy="369332"/>
          </a:xfrm>
          <a:prstGeom prst="rect">
            <a:avLst/>
          </a:prstGeom>
        </p:spPr>
        <p:txBody>
          <a:bodyPr wrap="none">
            <a:noAutofit/>
          </a:bodyPr>
          <a:lstStyle/>
          <a:p>
            <a:r>
              <a:rPr lang="en-US" altLang="ja-JP" dirty="0">
                <a:solidFill>
                  <a:schemeClr val="tx1">
                    <a:lumMod val="65000"/>
                    <a:lumOff val="35000"/>
                  </a:schemeClr>
                </a:solidFill>
                <a:latin typeface="Consolas" panose="020B0609020204030204" pitchFamily="49" charset="0"/>
              </a:rPr>
              <a:t>I1: sub x4</a:t>
            </a:r>
            <a:r>
              <a:rPr lang="ja-JP" altLang="en-US" dirty="0">
                <a:solidFill>
                  <a:schemeClr val="tx1">
                    <a:lumMod val="65000"/>
                    <a:lumOff val="35000"/>
                  </a:schemeClr>
                </a:solidFill>
                <a:latin typeface="Consolas" panose="020B0609020204030204" pitchFamily="49" charset="0"/>
              </a:rPr>
              <a:t>←</a:t>
            </a:r>
            <a:r>
              <a:rPr lang="en-US" altLang="ja-JP" dirty="0">
                <a:solidFill>
                  <a:schemeClr val="accent5"/>
                </a:solidFill>
                <a:latin typeface="Consolas" panose="020B0609020204030204" pitchFamily="49" charset="0"/>
              </a:rPr>
              <a:t>x1</a:t>
            </a:r>
            <a:r>
              <a:rPr lang="en-US" altLang="ja-JP" dirty="0">
                <a:solidFill>
                  <a:schemeClr val="tx1">
                    <a:lumMod val="65000"/>
                    <a:lumOff val="35000"/>
                  </a:schemeClr>
                </a:solidFill>
                <a:latin typeface="Consolas" panose="020B0609020204030204" pitchFamily="49" charset="0"/>
              </a:rPr>
              <a:t>,x5</a:t>
            </a:r>
            <a:endParaRPr lang="ja-JP" altLang="en-US" dirty="0">
              <a:solidFill>
                <a:schemeClr val="tx1">
                  <a:lumMod val="65000"/>
                  <a:lumOff val="35000"/>
                </a:schemeClr>
              </a:solidFill>
              <a:latin typeface="Consolas" panose="020B0609020204030204" pitchFamily="49" charset="0"/>
            </a:endParaRPr>
          </a:p>
        </p:txBody>
      </p:sp>
      <p:sp>
        <p:nvSpPr>
          <p:cNvPr id="26" name="正方形/長方形 25">
            <a:extLst>
              <a:ext uri="{FF2B5EF4-FFF2-40B4-BE49-F238E27FC236}">
                <a16:creationId xmlns:a16="http://schemas.microsoft.com/office/drawing/2014/main" id="{AA5216BD-8B11-A92B-2B95-51EE9C6D2AB3}"/>
              </a:ext>
            </a:extLst>
          </p:cNvPr>
          <p:cNvSpPr/>
          <p:nvPr/>
        </p:nvSpPr>
        <p:spPr>
          <a:xfrm>
            <a:off x="971960" y="6309032"/>
            <a:ext cx="450005" cy="369332"/>
          </a:xfrm>
          <a:prstGeom prst="rect">
            <a:avLst/>
          </a:prstGeom>
        </p:spPr>
        <p:txBody>
          <a:bodyPr wrap="none">
            <a:noAutofit/>
          </a:bodyPr>
          <a:lstStyle/>
          <a:p>
            <a:r>
              <a:rPr lang="en-US" altLang="ja-JP" dirty="0">
                <a:solidFill>
                  <a:schemeClr val="tx1">
                    <a:lumMod val="65000"/>
                    <a:lumOff val="35000"/>
                  </a:schemeClr>
                </a:solidFill>
                <a:latin typeface="Consolas" panose="020B0609020204030204" pitchFamily="49" charset="0"/>
              </a:rPr>
              <a:t>I2: ...</a:t>
            </a:r>
            <a:endParaRPr lang="ja-JP" altLang="en-US" dirty="0">
              <a:solidFill>
                <a:schemeClr val="tx1">
                  <a:lumMod val="65000"/>
                  <a:lumOff val="35000"/>
                </a:schemeClr>
              </a:solidFill>
              <a:latin typeface="Consolas" panose="020B0609020204030204" pitchFamily="49" charset="0"/>
            </a:endParaRPr>
          </a:p>
        </p:txBody>
      </p:sp>
      <p:sp>
        <p:nvSpPr>
          <p:cNvPr id="27" name="Rectangle 69">
            <a:extLst>
              <a:ext uri="{FF2B5EF4-FFF2-40B4-BE49-F238E27FC236}">
                <a16:creationId xmlns:a16="http://schemas.microsoft.com/office/drawing/2014/main" id="{9483F997-127F-87D1-C4F4-81D044B46D14}"/>
              </a:ext>
            </a:extLst>
          </p:cNvPr>
          <p:cNvSpPr>
            <a:spLocks noChangeArrowheads="1"/>
          </p:cNvSpPr>
          <p:nvPr/>
        </p:nvSpPr>
        <p:spPr bwMode="auto">
          <a:xfrm>
            <a:off x="3131984" y="5409022"/>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28" name="Rectangle 70">
            <a:extLst>
              <a:ext uri="{FF2B5EF4-FFF2-40B4-BE49-F238E27FC236}">
                <a16:creationId xmlns:a16="http://schemas.microsoft.com/office/drawing/2014/main" id="{1E67612F-0D2B-D432-0110-04F0C213B01A}"/>
              </a:ext>
            </a:extLst>
          </p:cNvPr>
          <p:cNvSpPr>
            <a:spLocks noChangeArrowheads="1"/>
          </p:cNvSpPr>
          <p:nvPr/>
        </p:nvSpPr>
        <p:spPr bwMode="auto">
          <a:xfrm>
            <a:off x="3581987" y="5409022"/>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29" name="Rectangle 71">
            <a:extLst>
              <a:ext uri="{FF2B5EF4-FFF2-40B4-BE49-F238E27FC236}">
                <a16:creationId xmlns:a16="http://schemas.microsoft.com/office/drawing/2014/main" id="{24060467-E40D-8334-59E8-3C8090337476}"/>
              </a:ext>
            </a:extLst>
          </p:cNvPr>
          <p:cNvSpPr>
            <a:spLocks noChangeArrowheads="1"/>
          </p:cNvSpPr>
          <p:nvPr/>
        </p:nvSpPr>
        <p:spPr bwMode="auto">
          <a:xfrm>
            <a:off x="4031993" y="5409022"/>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30" name="Rectangle 72">
            <a:extLst>
              <a:ext uri="{FF2B5EF4-FFF2-40B4-BE49-F238E27FC236}">
                <a16:creationId xmlns:a16="http://schemas.microsoft.com/office/drawing/2014/main" id="{CCB97C13-A9EB-A60B-837D-C0F36B066C05}"/>
              </a:ext>
            </a:extLst>
          </p:cNvPr>
          <p:cNvSpPr>
            <a:spLocks noChangeArrowheads="1"/>
          </p:cNvSpPr>
          <p:nvPr/>
        </p:nvSpPr>
        <p:spPr bwMode="auto">
          <a:xfrm>
            <a:off x="4481998" y="5409022"/>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31" name="Rectangle 73">
            <a:extLst>
              <a:ext uri="{FF2B5EF4-FFF2-40B4-BE49-F238E27FC236}">
                <a16:creationId xmlns:a16="http://schemas.microsoft.com/office/drawing/2014/main" id="{C32935F9-FE3B-F220-B99C-DCF9B41ED6BD}"/>
              </a:ext>
            </a:extLst>
          </p:cNvPr>
          <p:cNvSpPr>
            <a:spLocks noChangeArrowheads="1"/>
          </p:cNvSpPr>
          <p:nvPr/>
        </p:nvSpPr>
        <p:spPr bwMode="auto">
          <a:xfrm>
            <a:off x="4932003" y="5409022"/>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32" name="Rectangle 69">
            <a:extLst>
              <a:ext uri="{FF2B5EF4-FFF2-40B4-BE49-F238E27FC236}">
                <a16:creationId xmlns:a16="http://schemas.microsoft.com/office/drawing/2014/main" id="{3A64BEAE-4BB5-DD69-6A95-079C4397015B}"/>
              </a:ext>
            </a:extLst>
          </p:cNvPr>
          <p:cNvSpPr>
            <a:spLocks noChangeArrowheads="1"/>
          </p:cNvSpPr>
          <p:nvPr/>
        </p:nvSpPr>
        <p:spPr bwMode="auto">
          <a:xfrm>
            <a:off x="3581991" y="5859027"/>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33" name="Rectangle 70">
            <a:extLst>
              <a:ext uri="{FF2B5EF4-FFF2-40B4-BE49-F238E27FC236}">
                <a16:creationId xmlns:a16="http://schemas.microsoft.com/office/drawing/2014/main" id="{364F385E-15E7-4C25-F7A9-67C9DA98971B}"/>
              </a:ext>
            </a:extLst>
          </p:cNvPr>
          <p:cNvSpPr>
            <a:spLocks noChangeArrowheads="1"/>
          </p:cNvSpPr>
          <p:nvPr/>
        </p:nvSpPr>
        <p:spPr bwMode="auto">
          <a:xfrm>
            <a:off x="5382009" y="5859027"/>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34" name="Rectangle 71">
            <a:extLst>
              <a:ext uri="{FF2B5EF4-FFF2-40B4-BE49-F238E27FC236}">
                <a16:creationId xmlns:a16="http://schemas.microsoft.com/office/drawing/2014/main" id="{E823B201-0B22-32DD-2AFF-9CE3A989E91C}"/>
              </a:ext>
            </a:extLst>
          </p:cNvPr>
          <p:cNvSpPr>
            <a:spLocks noChangeArrowheads="1"/>
          </p:cNvSpPr>
          <p:nvPr/>
        </p:nvSpPr>
        <p:spPr bwMode="auto">
          <a:xfrm>
            <a:off x="5832015" y="5859027"/>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35" name="Rectangle 72">
            <a:extLst>
              <a:ext uri="{FF2B5EF4-FFF2-40B4-BE49-F238E27FC236}">
                <a16:creationId xmlns:a16="http://schemas.microsoft.com/office/drawing/2014/main" id="{0A705251-D23C-2A48-B5DD-677EFE3F7AB8}"/>
              </a:ext>
            </a:extLst>
          </p:cNvPr>
          <p:cNvSpPr>
            <a:spLocks noChangeArrowheads="1"/>
          </p:cNvSpPr>
          <p:nvPr/>
        </p:nvSpPr>
        <p:spPr bwMode="auto">
          <a:xfrm>
            <a:off x="6282020" y="5859027"/>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36" name="Rectangle 73">
            <a:extLst>
              <a:ext uri="{FF2B5EF4-FFF2-40B4-BE49-F238E27FC236}">
                <a16:creationId xmlns:a16="http://schemas.microsoft.com/office/drawing/2014/main" id="{0C3B088C-CFD4-F7F2-4D39-05BF79170959}"/>
              </a:ext>
            </a:extLst>
          </p:cNvPr>
          <p:cNvSpPr>
            <a:spLocks noChangeArrowheads="1"/>
          </p:cNvSpPr>
          <p:nvPr/>
        </p:nvSpPr>
        <p:spPr bwMode="auto">
          <a:xfrm>
            <a:off x="6732025" y="5859027"/>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37" name="Rectangle 69">
            <a:extLst>
              <a:ext uri="{FF2B5EF4-FFF2-40B4-BE49-F238E27FC236}">
                <a16:creationId xmlns:a16="http://schemas.microsoft.com/office/drawing/2014/main" id="{17F664A7-46DF-E28C-6534-13291E2BFDB6}"/>
              </a:ext>
            </a:extLst>
          </p:cNvPr>
          <p:cNvSpPr>
            <a:spLocks noChangeArrowheads="1"/>
          </p:cNvSpPr>
          <p:nvPr/>
        </p:nvSpPr>
        <p:spPr bwMode="auto">
          <a:xfrm>
            <a:off x="5382010" y="6309032"/>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38" name="Rectangle 70">
            <a:extLst>
              <a:ext uri="{FF2B5EF4-FFF2-40B4-BE49-F238E27FC236}">
                <a16:creationId xmlns:a16="http://schemas.microsoft.com/office/drawing/2014/main" id="{002EDF5E-7C02-0876-CF97-22073FF2311D}"/>
              </a:ext>
            </a:extLst>
          </p:cNvPr>
          <p:cNvSpPr>
            <a:spLocks noChangeArrowheads="1"/>
          </p:cNvSpPr>
          <p:nvPr/>
        </p:nvSpPr>
        <p:spPr bwMode="auto">
          <a:xfrm>
            <a:off x="5832013" y="6309032"/>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39" name="Rectangle 71">
            <a:extLst>
              <a:ext uri="{FF2B5EF4-FFF2-40B4-BE49-F238E27FC236}">
                <a16:creationId xmlns:a16="http://schemas.microsoft.com/office/drawing/2014/main" id="{C5475903-2C2A-27F5-F036-BAF9561E6508}"/>
              </a:ext>
            </a:extLst>
          </p:cNvPr>
          <p:cNvSpPr>
            <a:spLocks noChangeArrowheads="1"/>
          </p:cNvSpPr>
          <p:nvPr/>
        </p:nvSpPr>
        <p:spPr bwMode="auto">
          <a:xfrm>
            <a:off x="6282019" y="6309032"/>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40" name="Rectangle 72">
            <a:extLst>
              <a:ext uri="{FF2B5EF4-FFF2-40B4-BE49-F238E27FC236}">
                <a16:creationId xmlns:a16="http://schemas.microsoft.com/office/drawing/2014/main" id="{C7B69C80-ED30-8949-2C42-3BC478495849}"/>
              </a:ext>
            </a:extLst>
          </p:cNvPr>
          <p:cNvSpPr>
            <a:spLocks noChangeArrowheads="1"/>
          </p:cNvSpPr>
          <p:nvPr/>
        </p:nvSpPr>
        <p:spPr bwMode="auto">
          <a:xfrm>
            <a:off x="6732024" y="6309032"/>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41" name="Rectangle 73">
            <a:extLst>
              <a:ext uri="{FF2B5EF4-FFF2-40B4-BE49-F238E27FC236}">
                <a16:creationId xmlns:a16="http://schemas.microsoft.com/office/drawing/2014/main" id="{18FDAD98-10F9-9182-6287-A1C9E26DDAEA}"/>
              </a:ext>
            </a:extLst>
          </p:cNvPr>
          <p:cNvSpPr>
            <a:spLocks noChangeArrowheads="1"/>
          </p:cNvSpPr>
          <p:nvPr/>
        </p:nvSpPr>
        <p:spPr bwMode="auto">
          <a:xfrm>
            <a:off x="7182029" y="6309032"/>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43" name="正方形/長方形 42">
            <a:extLst>
              <a:ext uri="{FF2B5EF4-FFF2-40B4-BE49-F238E27FC236}">
                <a16:creationId xmlns:a16="http://schemas.microsoft.com/office/drawing/2014/main" id="{91ED77D1-F093-D21C-50E9-8C0174E20E94}"/>
              </a:ext>
            </a:extLst>
          </p:cNvPr>
          <p:cNvSpPr/>
          <p:nvPr/>
        </p:nvSpPr>
        <p:spPr>
          <a:xfrm>
            <a:off x="521956" y="2798993"/>
            <a:ext cx="450005" cy="646331"/>
          </a:xfrm>
          <a:prstGeom prst="rect">
            <a:avLst/>
          </a:prstGeom>
        </p:spPr>
        <p:txBody>
          <a:bodyPr wrap="none">
            <a:noAutofit/>
          </a:bodyPr>
          <a:lstStyle/>
          <a:p>
            <a:r>
              <a:rPr lang="en-US" altLang="ja-JP" dirty="0">
                <a:solidFill>
                  <a:schemeClr val="tx1">
                    <a:lumMod val="65000"/>
                    <a:lumOff val="35000"/>
                  </a:schemeClr>
                </a:solidFill>
                <a:latin typeface="Consolas" panose="020B0609020204030204" pitchFamily="49" charset="0"/>
              </a:rPr>
              <a:t>I0 </a:t>
            </a:r>
            <a:r>
              <a:rPr lang="ja-JP" altLang="en-US" dirty="0">
                <a:solidFill>
                  <a:schemeClr val="tx1">
                    <a:lumMod val="65000"/>
                    <a:lumOff val="35000"/>
                  </a:schemeClr>
                </a:solidFill>
                <a:latin typeface="Consolas" panose="020B0609020204030204" pitchFamily="49" charset="0"/>
              </a:rPr>
              <a:t>の結果を </a:t>
            </a:r>
            <a:r>
              <a:rPr lang="en-US" altLang="ja-JP" dirty="0">
                <a:solidFill>
                  <a:schemeClr val="tx1">
                    <a:lumMod val="65000"/>
                    <a:lumOff val="35000"/>
                  </a:schemeClr>
                </a:solidFill>
                <a:latin typeface="Consolas" panose="020B0609020204030204" pitchFamily="49" charset="0"/>
              </a:rPr>
              <a:t>I1 </a:t>
            </a:r>
            <a:r>
              <a:rPr lang="ja-JP" altLang="en-US" dirty="0">
                <a:solidFill>
                  <a:schemeClr val="tx1">
                    <a:lumMod val="65000"/>
                    <a:lumOff val="35000"/>
                  </a:schemeClr>
                </a:solidFill>
                <a:latin typeface="Consolas" panose="020B0609020204030204" pitchFamily="49" charset="0"/>
              </a:rPr>
              <a:t>にフォワーディング</a:t>
            </a:r>
          </a:p>
        </p:txBody>
      </p:sp>
      <p:sp>
        <p:nvSpPr>
          <p:cNvPr id="44" name="正方形/長方形 43">
            <a:extLst>
              <a:ext uri="{FF2B5EF4-FFF2-40B4-BE49-F238E27FC236}">
                <a16:creationId xmlns:a16="http://schemas.microsoft.com/office/drawing/2014/main" id="{ED3B1597-31BB-54F6-AAAC-F1C8AC9C5C93}"/>
              </a:ext>
            </a:extLst>
          </p:cNvPr>
          <p:cNvSpPr/>
          <p:nvPr/>
        </p:nvSpPr>
        <p:spPr>
          <a:xfrm>
            <a:off x="521955" y="4869016"/>
            <a:ext cx="450005" cy="646331"/>
          </a:xfrm>
          <a:prstGeom prst="rect">
            <a:avLst/>
          </a:prstGeom>
        </p:spPr>
        <p:txBody>
          <a:bodyPr wrap="none">
            <a:noAutofit/>
          </a:bodyPr>
          <a:lstStyle/>
          <a:p>
            <a:r>
              <a:rPr lang="ja-JP" altLang="en-US" dirty="0">
                <a:solidFill>
                  <a:schemeClr val="tx1">
                    <a:lumMod val="65000"/>
                    <a:lumOff val="35000"/>
                  </a:schemeClr>
                </a:solidFill>
                <a:latin typeface="Consolas" panose="020B0609020204030204" pitchFamily="49" charset="0"/>
              </a:rPr>
              <a:t>フォワーディングを実装しない場合，バブルが生じる</a:t>
            </a:r>
          </a:p>
        </p:txBody>
      </p:sp>
      <p:sp>
        <p:nvSpPr>
          <p:cNvPr id="45" name="Rectangle 70">
            <a:extLst>
              <a:ext uri="{FF2B5EF4-FFF2-40B4-BE49-F238E27FC236}">
                <a16:creationId xmlns:a16="http://schemas.microsoft.com/office/drawing/2014/main" id="{25E2C719-DE37-B887-879C-100266D1F50C}"/>
              </a:ext>
            </a:extLst>
          </p:cNvPr>
          <p:cNvSpPr>
            <a:spLocks noChangeArrowheads="1"/>
          </p:cNvSpPr>
          <p:nvPr/>
        </p:nvSpPr>
        <p:spPr bwMode="auto">
          <a:xfrm>
            <a:off x="4031995" y="5859027"/>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t>bb</a:t>
            </a:r>
            <a:endParaRPr lang="en-US" altLang="ja-JP" dirty="0">
              <a:latin typeface="+mn-lt"/>
              <a:ea typeface="+mn-ea"/>
            </a:endParaRPr>
          </a:p>
        </p:txBody>
      </p:sp>
      <p:sp>
        <p:nvSpPr>
          <p:cNvPr id="46" name="Rectangle 70">
            <a:extLst>
              <a:ext uri="{FF2B5EF4-FFF2-40B4-BE49-F238E27FC236}">
                <a16:creationId xmlns:a16="http://schemas.microsoft.com/office/drawing/2014/main" id="{6E7C75F1-1622-52EF-B8E7-16BEA9382A71}"/>
              </a:ext>
            </a:extLst>
          </p:cNvPr>
          <p:cNvSpPr>
            <a:spLocks noChangeArrowheads="1"/>
          </p:cNvSpPr>
          <p:nvPr/>
        </p:nvSpPr>
        <p:spPr bwMode="auto">
          <a:xfrm>
            <a:off x="4482000" y="5859027"/>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t>bb</a:t>
            </a:r>
            <a:endParaRPr lang="en-US" altLang="ja-JP" dirty="0">
              <a:latin typeface="+mn-lt"/>
              <a:ea typeface="+mn-ea"/>
            </a:endParaRPr>
          </a:p>
        </p:txBody>
      </p:sp>
      <p:sp>
        <p:nvSpPr>
          <p:cNvPr id="47" name="Rectangle 70">
            <a:extLst>
              <a:ext uri="{FF2B5EF4-FFF2-40B4-BE49-F238E27FC236}">
                <a16:creationId xmlns:a16="http://schemas.microsoft.com/office/drawing/2014/main" id="{9F5D2619-7B8E-A1B9-86FC-3FC119A06B08}"/>
              </a:ext>
            </a:extLst>
          </p:cNvPr>
          <p:cNvSpPr>
            <a:spLocks noChangeArrowheads="1"/>
          </p:cNvSpPr>
          <p:nvPr/>
        </p:nvSpPr>
        <p:spPr bwMode="auto">
          <a:xfrm>
            <a:off x="4932005" y="5859027"/>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t>bb</a:t>
            </a:r>
            <a:endParaRPr lang="en-US" altLang="ja-JP" dirty="0">
              <a:latin typeface="+mn-lt"/>
              <a:ea typeface="+mn-ea"/>
            </a:endParaRPr>
          </a:p>
        </p:txBody>
      </p:sp>
    </p:spTree>
    <p:extLst>
      <p:ext uri="{BB962C8B-B14F-4D97-AF65-F5344CB8AC3E}">
        <p14:creationId xmlns:p14="http://schemas.microsoft.com/office/powerpoint/2010/main" val="31393938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シングル・サイクル・プロセッサ の性能</a:t>
            </a:r>
            <a:endParaRPr kumimoji="1" lang="ja-JP" altLang="en-US" dirty="0"/>
          </a:p>
        </p:txBody>
      </p:sp>
      <p:sp>
        <p:nvSpPr>
          <p:cNvPr id="35" name="コンテンツ プレースホルダー 34">
            <a:extLst>
              <a:ext uri="{FF2B5EF4-FFF2-40B4-BE49-F238E27FC236}">
                <a16:creationId xmlns:a16="http://schemas.microsoft.com/office/drawing/2014/main" id="{B8270401-5B5C-2481-4ADE-07DC610E53EF}"/>
              </a:ext>
            </a:extLst>
          </p:cNvPr>
          <p:cNvSpPr>
            <a:spLocks noGrp="1"/>
          </p:cNvSpPr>
          <p:nvPr>
            <p:ph sz="quarter" idx="10"/>
          </p:nvPr>
        </p:nvSpPr>
        <p:spPr>
          <a:xfrm>
            <a:off x="611956" y="4599012"/>
            <a:ext cx="7920088" cy="1710019"/>
          </a:xfrm>
        </p:spPr>
        <p:txBody>
          <a:bodyPr/>
          <a:lstStyle/>
          <a:p>
            <a:pPr lvl="1"/>
            <a:r>
              <a:rPr lang="en-US" altLang="ja-JP" dirty="0">
                <a:solidFill>
                  <a:schemeClr val="tx1">
                    <a:lumMod val="65000"/>
                    <a:lumOff val="35000"/>
                  </a:schemeClr>
                </a:solidFill>
              </a:rPr>
              <a:t>IPC = 1</a:t>
            </a:r>
            <a:r>
              <a:rPr lang="ja-JP" altLang="en-US" dirty="0">
                <a:solidFill>
                  <a:schemeClr val="tx1">
                    <a:lumMod val="65000"/>
                    <a:lumOff val="35000"/>
                  </a:schemeClr>
                </a:solidFill>
              </a:rPr>
              <a:t>命令</a:t>
            </a:r>
            <a:r>
              <a:rPr lang="en-US" altLang="ja-JP" dirty="0">
                <a:solidFill>
                  <a:schemeClr val="tx1">
                    <a:lumMod val="65000"/>
                    <a:lumOff val="35000"/>
                  </a:schemeClr>
                </a:solidFill>
              </a:rPr>
              <a:t> / 1</a:t>
            </a:r>
            <a:r>
              <a:rPr lang="ja-JP" altLang="en-US" dirty="0">
                <a:solidFill>
                  <a:schemeClr val="tx1">
                    <a:lumMod val="65000"/>
                    <a:lumOff val="35000"/>
                  </a:schemeClr>
                </a:solidFill>
              </a:rPr>
              <a:t>サイクル</a:t>
            </a:r>
            <a:r>
              <a:rPr lang="en-US" altLang="ja-JP" dirty="0">
                <a:solidFill>
                  <a:schemeClr val="tx1">
                    <a:lumMod val="65000"/>
                    <a:lumOff val="35000"/>
                  </a:schemeClr>
                </a:solidFill>
              </a:rPr>
              <a:t> = </a:t>
            </a:r>
            <a:r>
              <a:rPr lang="en-US" altLang="ja-JP" dirty="0">
                <a:solidFill>
                  <a:schemeClr val="accent5"/>
                </a:solidFill>
              </a:rPr>
              <a:t>1</a:t>
            </a:r>
          </a:p>
          <a:p>
            <a:pPr lvl="1"/>
            <a:r>
              <a:rPr lang="ja-JP" altLang="en-US" dirty="0">
                <a:solidFill>
                  <a:schemeClr val="tx1">
                    <a:lumMod val="75000"/>
                    <a:lumOff val="25000"/>
                  </a:schemeClr>
                </a:solidFill>
              </a:rPr>
              <a:t>周波数</a:t>
            </a:r>
            <a:r>
              <a:rPr lang="en-US" altLang="ja-JP" dirty="0">
                <a:solidFill>
                  <a:schemeClr val="tx1">
                    <a:lumMod val="65000"/>
                    <a:lumOff val="35000"/>
                  </a:schemeClr>
                </a:solidFill>
              </a:rPr>
              <a:t> = 1</a:t>
            </a:r>
            <a:r>
              <a:rPr lang="ja-JP" altLang="en-US" dirty="0">
                <a:solidFill>
                  <a:schemeClr val="tx1">
                    <a:lumMod val="65000"/>
                    <a:lumOff val="35000"/>
                  </a:schemeClr>
                </a:solidFill>
              </a:rPr>
              <a:t>秒</a:t>
            </a:r>
            <a:r>
              <a:rPr lang="en-US" altLang="ja-JP" dirty="0">
                <a:solidFill>
                  <a:schemeClr val="tx1">
                    <a:lumMod val="65000"/>
                    <a:lumOff val="35000"/>
                  </a:schemeClr>
                </a:solidFill>
              </a:rPr>
              <a:t> / 5ns = </a:t>
            </a:r>
            <a:r>
              <a:rPr lang="en-US" altLang="ja-JP" dirty="0">
                <a:solidFill>
                  <a:schemeClr val="accent5"/>
                </a:solidFill>
              </a:rPr>
              <a:t>200 MHz</a:t>
            </a:r>
            <a:r>
              <a:rPr lang="ja-JP" altLang="en-US" dirty="0">
                <a:solidFill>
                  <a:schemeClr val="accent5"/>
                </a:solidFill>
              </a:rPr>
              <a:t>（</a:t>
            </a:r>
            <a:r>
              <a:rPr lang="en-US" altLang="ja-JP" dirty="0">
                <a:solidFill>
                  <a:schemeClr val="accent5"/>
                </a:solidFill>
              </a:rPr>
              <a:t>M = </a:t>
            </a:r>
            <a:r>
              <a:rPr lang="ja-JP" altLang="en-US" dirty="0">
                <a:solidFill>
                  <a:schemeClr val="accent5"/>
                </a:solidFill>
              </a:rPr>
              <a:t>メガ</a:t>
            </a:r>
            <a:r>
              <a:rPr lang="en-US" altLang="ja-JP" dirty="0">
                <a:solidFill>
                  <a:schemeClr val="accent5"/>
                </a:solidFill>
              </a:rPr>
              <a:t> 100</a:t>
            </a:r>
            <a:r>
              <a:rPr lang="ja-JP" altLang="en-US" dirty="0">
                <a:solidFill>
                  <a:schemeClr val="accent5"/>
                </a:solidFill>
              </a:rPr>
              <a:t>万）</a:t>
            </a:r>
            <a:endParaRPr lang="en-US" altLang="ja-JP" dirty="0">
              <a:solidFill>
                <a:schemeClr val="accent5"/>
              </a:solidFill>
            </a:endParaRPr>
          </a:p>
          <a:p>
            <a:pPr lvl="1"/>
            <a:r>
              <a:rPr lang="ja-JP" altLang="en-US" dirty="0">
                <a:solidFill>
                  <a:schemeClr val="tx1">
                    <a:lumMod val="75000"/>
                    <a:lumOff val="25000"/>
                  </a:schemeClr>
                </a:solidFill>
              </a:rPr>
              <a:t>性能（</a:t>
            </a:r>
            <a:r>
              <a:rPr lang="en-US" altLang="ja-JP" dirty="0">
                <a:solidFill>
                  <a:schemeClr val="tx1">
                    <a:lumMod val="75000"/>
                    <a:lumOff val="25000"/>
                  </a:schemeClr>
                </a:solidFill>
              </a:rPr>
              <a:t>1</a:t>
            </a:r>
            <a:r>
              <a:rPr lang="ja-JP" altLang="en-US" dirty="0">
                <a:solidFill>
                  <a:schemeClr val="tx1">
                    <a:lumMod val="75000"/>
                    <a:lumOff val="25000"/>
                  </a:schemeClr>
                </a:solidFill>
              </a:rPr>
              <a:t>秒あたりの命令数）</a:t>
            </a:r>
            <a:r>
              <a:rPr lang="en-US" altLang="ja-JP" dirty="0">
                <a:solidFill>
                  <a:schemeClr val="tx1">
                    <a:lumMod val="75000"/>
                    <a:lumOff val="25000"/>
                  </a:schemeClr>
                </a:solidFill>
              </a:rPr>
              <a:t>=</a:t>
            </a:r>
            <a:r>
              <a:rPr lang="ja-JP" altLang="en-US" dirty="0">
                <a:solidFill>
                  <a:schemeClr val="accent5"/>
                </a:solidFill>
              </a:rPr>
              <a:t> </a:t>
            </a:r>
            <a:r>
              <a:rPr lang="en-US" altLang="ja-JP" dirty="0">
                <a:solidFill>
                  <a:schemeClr val="tx1">
                    <a:lumMod val="75000"/>
                    <a:lumOff val="25000"/>
                  </a:schemeClr>
                </a:solidFill>
              </a:rPr>
              <a:t>IPC*</a:t>
            </a:r>
            <a:r>
              <a:rPr lang="ja-JP" altLang="en-US" dirty="0">
                <a:solidFill>
                  <a:schemeClr val="tx1">
                    <a:lumMod val="75000"/>
                    <a:lumOff val="25000"/>
                  </a:schemeClr>
                </a:solidFill>
              </a:rPr>
              <a:t>周波数</a:t>
            </a:r>
            <a:r>
              <a:rPr lang="ja-JP" altLang="en-US" dirty="0">
                <a:solidFill>
                  <a:schemeClr val="accent5"/>
                </a:solidFill>
              </a:rPr>
              <a:t> </a:t>
            </a:r>
            <a:r>
              <a:rPr lang="en-US" altLang="ja-JP" dirty="0">
                <a:solidFill>
                  <a:schemeClr val="accent5"/>
                </a:solidFill>
              </a:rPr>
              <a:t>= </a:t>
            </a:r>
            <a:r>
              <a:rPr lang="ja-JP" altLang="en-US" dirty="0">
                <a:solidFill>
                  <a:schemeClr val="accent5"/>
                </a:solidFill>
              </a:rPr>
              <a:t>秒間 </a:t>
            </a:r>
            <a:r>
              <a:rPr lang="en-US" altLang="ja-JP" dirty="0">
                <a:solidFill>
                  <a:schemeClr val="accent5"/>
                </a:solidFill>
              </a:rPr>
              <a:t>200 M </a:t>
            </a:r>
            <a:r>
              <a:rPr lang="ja-JP" altLang="en-US" dirty="0">
                <a:solidFill>
                  <a:schemeClr val="accent5"/>
                </a:solidFill>
              </a:rPr>
              <a:t>命令</a:t>
            </a:r>
            <a:endParaRPr lang="en-US" dirty="0"/>
          </a:p>
        </p:txBody>
      </p:sp>
      <p:sp>
        <p:nvSpPr>
          <p:cNvPr id="163" name="Rectangle 69"/>
          <p:cNvSpPr>
            <a:spLocks noChangeArrowheads="1"/>
          </p:cNvSpPr>
          <p:nvPr/>
        </p:nvSpPr>
        <p:spPr bwMode="auto">
          <a:xfrm>
            <a:off x="971961" y="2348988"/>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64" name="Rectangle 70"/>
          <p:cNvSpPr>
            <a:spLocks noChangeArrowheads="1"/>
          </p:cNvSpPr>
          <p:nvPr/>
        </p:nvSpPr>
        <p:spPr bwMode="auto">
          <a:xfrm>
            <a:off x="1421964" y="234898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65" name="Rectangle 71"/>
          <p:cNvSpPr>
            <a:spLocks noChangeArrowheads="1"/>
          </p:cNvSpPr>
          <p:nvPr/>
        </p:nvSpPr>
        <p:spPr bwMode="auto">
          <a:xfrm>
            <a:off x="1871970" y="234898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66" name="Rectangle 72"/>
          <p:cNvSpPr>
            <a:spLocks noChangeArrowheads="1"/>
          </p:cNvSpPr>
          <p:nvPr/>
        </p:nvSpPr>
        <p:spPr bwMode="auto">
          <a:xfrm>
            <a:off x="2321975" y="234898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67" name="Rectangle 73"/>
          <p:cNvSpPr>
            <a:spLocks noChangeArrowheads="1"/>
          </p:cNvSpPr>
          <p:nvPr/>
        </p:nvSpPr>
        <p:spPr bwMode="auto">
          <a:xfrm>
            <a:off x="2771980" y="2348988"/>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cxnSp>
        <p:nvCxnSpPr>
          <p:cNvPr id="9" name="直線矢印コネクタ 8">
            <a:extLst>
              <a:ext uri="{FF2B5EF4-FFF2-40B4-BE49-F238E27FC236}">
                <a16:creationId xmlns:a16="http://schemas.microsoft.com/office/drawing/2014/main" id="{157B58F2-B969-1A3F-020A-AEA348CAEB44}"/>
              </a:ext>
            </a:extLst>
          </p:cNvPr>
          <p:cNvCxnSpPr>
            <a:cxnSpLocks/>
          </p:cNvCxnSpPr>
          <p:nvPr/>
        </p:nvCxnSpPr>
        <p:spPr bwMode="auto">
          <a:xfrm>
            <a:off x="971960" y="2258987"/>
            <a:ext cx="2250025"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10" name="正方形/長方形 9">
            <a:extLst>
              <a:ext uri="{FF2B5EF4-FFF2-40B4-BE49-F238E27FC236}">
                <a16:creationId xmlns:a16="http://schemas.microsoft.com/office/drawing/2014/main" id="{5DFFE877-7C03-23A0-352A-C3CE599B7613}"/>
              </a:ext>
            </a:extLst>
          </p:cNvPr>
          <p:cNvSpPr/>
          <p:nvPr/>
        </p:nvSpPr>
        <p:spPr>
          <a:xfrm>
            <a:off x="971960" y="1628980"/>
            <a:ext cx="2250025" cy="646331"/>
          </a:xfrm>
          <a:prstGeom prst="rect">
            <a:avLst/>
          </a:prstGeom>
        </p:spPr>
        <p:txBody>
          <a:bodyPr wrap="square">
            <a:spAutoFit/>
          </a:bodyPr>
          <a:lstStyle/>
          <a:p>
            <a:pPr algn="ctr"/>
            <a:r>
              <a:rPr lang="en-US" altLang="ja-JP" dirty="0">
                <a:solidFill>
                  <a:schemeClr val="tx1">
                    <a:lumMod val="65000"/>
                    <a:lumOff val="35000"/>
                  </a:schemeClr>
                </a:solidFill>
              </a:rPr>
              <a:t>5 nano second</a:t>
            </a:r>
          </a:p>
          <a:p>
            <a:pPr algn="ctr"/>
            <a:r>
              <a:rPr lang="en-US" altLang="ja-JP" dirty="0">
                <a:solidFill>
                  <a:schemeClr val="tx1">
                    <a:lumMod val="65000"/>
                    <a:lumOff val="35000"/>
                  </a:schemeClr>
                </a:solidFill>
              </a:rPr>
              <a:t>1 cycle</a:t>
            </a:r>
            <a:endParaRPr lang="ja-JP" altLang="en-US" dirty="0">
              <a:solidFill>
                <a:schemeClr val="tx1">
                  <a:lumMod val="65000"/>
                  <a:lumOff val="35000"/>
                </a:schemeClr>
              </a:solidFill>
            </a:endParaRPr>
          </a:p>
        </p:txBody>
      </p:sp>
      <p:cxnSp>
        <p:nvCxnSpPr>
          <p:cNvPr id="11" name="直線矢印コネクタ 10">
            <a:extLst>
              <a:ext uri="{FF2B5EF4-FFF2-40B4-BE49-F238E27FC236}">
                <a16:creationId xmlns:a16="http://schemas.microsoft.com/office/drawing/2014/main" id="{F24D315C-DD16-9081-081F-2709D87EE14F}"/>
              </a:ext>
            </a:extLst>
          </p:cNvPr>
          <p:cNvCxnSpPr>
            <a:cxnSpLocks/>
          </p:cNvCxnSpPr>
          <p:nvPr/>
        </p:nvCxnSpPr>
        <p:spPr bwMode="auto">
          <a:xfrm>
            <a:off x="3221985" y="2258987"/>
            <a:ext cx="2250025"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cxnSp>
        <p:nvCxnSpPr>
          <p:cNvPr id="14" name="直線矢印コネクタ 13">
            <a:extLst>
              <a:ext uri="{FF2B5EF4-FFF2-40B4-BE49-F238E27FC236}">
                <a16:creationId xmlns:a16="http://schemas.microsoft.com/office/drawing/2014/main" id="{46B2DA16-7912-F71C-87E5-71C6A4318A6C}"/>
              </a:ext>
            </a:extLst>
          </p:cNvPr>
          <p:cNvCxnSpPr>
            <a:cxnSpLocks/>
          </p:cNvCxnSpPr>
          <p:nvPr/>
        </p:nvCxnSpPr>
        <p:spPr bwMode="auto">
          <a:xfrm>
            <a:off x="5472010" y="2258987"/>
            <a:ext cx="2250025"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18" name="正方形/長方形 17">
            <a:extLst>
              <a:ext uri="{FF2B5EF4-FFF2-40B4-BE49-F238E27FC236}">
                <a16:creationId xmlns:a16="http://schemas.microsoft.com/office/drawing/2014/main" id="{842DC25E-D905-548B-B524-078E9180232F}"/>
              </a:ext>
            </a:extLst>
          </p:cNvPr>
          <p:cNvSpPr/>
          <p:nvPr/>
        </p:nvSpPr>
        <p:spPr>
          <a:xfrm>
            <a:off x="341953" y="2348988"/>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I0</a:t>
            </a:r>
            <a:endParaRPr lang="ja-JP" altLang="en-US" dirty="0">
              <a:solidFill>
                <a:schemeClr val="tx1">
                  <a:lumMod val="65000"/>
                  <a:lumOff val="35000"/>
                </a:schemeClr>
              </a:solidFill>
              <a:latin typeface="Consolas" panose="020B0609020204030204" pitchFamily="49" charset="0"/>
            </a:endParaRPr>
          </a:p>
        </p:txBody>
      </p:sp>
      <p:sp>
        <p:nvSpPr>
          <p:cNvPr id="19" name="正方形/長方形 18">
            <a:extLst>
              <a:ext uri="{FF2B5EF4-FFF2-40B4-BE49-F238E27FC236}">
                <a16:creationId xmlns:a16="http://schemas.microsoft.com/office/drawing/2014/main" id="{44BE2AF5-A875-5784-4C41-EC5D5BE957C5}"/>
              </a:ext>
            </a:extLst>
          </p:cNvPr>
          <p:cNvSpPr/>
          <p:nvPr/>
        </p:nvSpPr>
        <p:spPr>
          <a:xfrm>
            <a:off x="341953" y="2798993"/>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I1</a:t>
            </a:r>
            <a:endParaRPr lang="ja-JP" altLang="en-US" dirty="0">
              <a:solidFill>
                <a:schemeClr val="tx1">
                  <a:lumMod val="65000"/>
                  <a:lumOff val="35000"/>
                </a:schemeClr>
              </a:solidFill>
              <a:latin typeface="Consolas" panose="020B0609020204030204" pitchFamily="49" charset="0"/>
            </a:endParaRPr>
          </a:p>
        </p:txBody>
      </p:sp>
      <p:sp>
        <p:nvSpPr>
          <p:cNvPr id="20" name="正方形/長方形 19">
            <a:extLst>
              <a:ext uri="{FF2B5EF4-FFF2-40B4-BE49-F238E27FC236}">
                <a16:creationId xmlns:a16="http://schemas.microsoft.com/office/drawing/2014/main" id="{8A302DEA-B7EB-2ED5-2902-CB3D9432A7CD}"/>
              </a:ext>
            </a:extLst>
          </p:cNvPr>
          <p:cNvSpPr/>
          <p:nvPr/>
        </p:nvSpPr>
        <p:spPr>
          <a:xfrm>
            <a:off x="341953" y="3248998"/>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I2</a:t>
            </a:r>
            <a:endParaRPr lang="ja-JP" altLang="en-US" dirty="0">
              <a:solidFill>
                <a:schemeClr val="tx1">
                  <a:lumMod val="65000"/>
                  <a:lumOff val="35000"/>
                </a:schemeClr>
              </a:solidFill>
              <a:latin typeface="Consolas" panose="020B0609020204030204" pitchFamily="49" charset="0"/>
            </a:endParaRPr>
          </a:p>
        </p:txBody>
      </p:sp>
      <p:sp>
        <p:nvSpPr>
          <p:cNvPr id="33" name="正方形/長方形 32">
            <a:extLst>
              <a:ext uri="{FF2B5EF4-FFF2-40B4-BE49-F238E27FC236}">
                <a16:creationId xmlns:a16="http://schemas.microsoft.com/office/drawing/2014/main" id="{AE713051-B95F-0EC2-D0B5-883EF303EE9E}"/>
              </a:ext>
            </a:extLst>
          </p:cNvPr>
          <p:cNvSpPr/>
          <p:nvPr/>
        </p:nvSpPr>
        <p:spPr>
          <a:xfrm>
            <a:off x="3131984" y="1628980"/>
            <a:ext cx="2250025" cy="646331"/>
          </a:xfrm>
          <a:prstGeom prst="rect">
            <a:avLst/>
          </a:prstGeom>
        </p:spPr>
        <p:txBody>
          <a:bodyPr wrap="square">
            <a:spAutoFit/>
          </a:bodyPr>
          <a:lstStyle/>
          <a:p>
            <a:pPr algn="ctr"/>
            <a:r>
              <a:rPr lang="en-US" altLang="ja-JP" dirty="0">
                <a:solidFill>
                  <a:schemeClr val="tx1">
                    <a:lumMod val="65000"/>
                    <a:lumOff val="35000"/>
                  </a:schemeClr>
                </a:solidFill>
              </a:rPr>
              <a:t>5ns</a:t>
            </a:r>
          </a:p>
          <a:p>
            <a:pPr algn="ctr"/>
            <a:r>
              <a:rPr lang="en-US" altLang="ja-JP" dirty="0">
                <a:solidFill>
                  <a:schemeClr val="tx1">
                    <a:lumMod val="65000"/>
                    <a:lumOff val="35000"/>
                  </a:schemeClr>
                </a:solidFill>
              </a:rPr>
              <a:t>1 cycle</a:t>
            </a:r>
            <a:endParaRPr lang="ja-JP" altLang="en-US" dirty="0">
              <a:solidFill>
                <a:schemeClr val="tx1">
                  <a:lumMod val="65000"/>
                  <a:lumOff val="35000"/>
                </a:schemeClr>
              </a:solidFill>
            </a:endParaRPr>
          </a:p>
        </p:txBody>
      </p:sp>
      <p:sp>
        <p:nvSpPr>
          <p:cNvPr id="34" name="正方形/長方形 33">
            <a:extLst>
              <a:ext uri="{FF2B5EF4-FFF2-40B4-BE49-F238E27FC236}">
                <a16:creationId xmlns:a16="http://schemas.microsoft.com/office/drawing/2014/main" id="{24374C40-7947-08D3-0143-A33C626B6207}"/>
              </a:ext>
            </a:extLst>
          </p:cNvPr>
          <p:cNvSpPr/>
          <p:nvPr/>
        </p:nvSpPr>
        <p:spPr>
          <a:xfrm>
            <a:off x="5472010" y="1628980"/>
            <a:ext cx="2250025" cy="646331"/>
          </a:xfrm>
          <a:prstGeom prst="rect">
            <a:avLst/>
          </a:prstGeom>
        </p:spPr>
        <p:txBody>
          <a:bodyPr wrap="square">
            <a:spAutoFit/>
          </a:bodyPr>
          <a:lstStyle/>
          <a:p>
            <a:pPr algn="ctr"/>
            <a:r>
              <a:rPr lang="en-US" altLang="ja-JP" dirty="0">
                <a:solidFill>
                  <a:schemeClr val="tx1">
                    <a:lumMod val="65000"/>
                    <a:lumOff val="35000"/>
                  </a:schemeClr>
                </a:solidFill>
              </a:rPr>
              <a:t>5ns</a:t>
            </a:r>
          </a:p>
          <a:p>
            <a:pPr algn="ctr"/>
            <a:r>
              <a:rPr lang="en-US" altLang="ja-JP" dirty="0">
                <a:solidFill>
                  <a:schemeClr val="tx1">
                    <a:lumMod val="65000"/>
                    <a:lumOff val="35000"/>
                  </a:schemeClr>
                </a:solidFill>
              </a:rPr>
              <a:t>1 cycle</a:t>
            </a:r>
            <a:endParaRPr lang="ja-JP" altLang="en-US" dirty="0">
              <a:solidFill>
                <a:schemeClr val="tx1">
                  <a:lumMod val="65000"/>
                  <a:lumOff val="35000"/>
                </a:schemeClr>
              </a:solidFill>
            </a:endParaRPr>
          </a:p>
        </p:txBody>
      </p:sp>
      <p:sp>
        <p:nvSpPr>
          <p:cNvPr id="36" name="Rectangle 69">
            <a:extLst>
              <a:ext uri="{FF2B5EF4-FFF2-40B4-BE49-F238E27FC236}">
                <a16:creationId xmlns:a16="http://schemas.microsoft.com/office/drawing/2014/main" id="{C0B0648F-C06F-8274-C463-A03AB56E2540}"/>
              </a:ext>
            </a:extLst>
          </p:cNvPr>
          <p:cNvSpPr>
            <a:spLocks noChangeArrowheads="1"/>
          </p:cNvSpPr>
          <p:nvPr/>
        </p:nvSpPr>
        <p:spPr bwMode="auto">
          <a:xfrm>
            <a:off x="3221986" y="2798993"/>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37" name="Rectangle 70">
            <a:extLst>
              <a:ext uri="{FF2B5EF4-FFF2-40B4-BE49-F238E27FC236}">
                <a16:creationId xmlns:a16="http://schemas.microsoft.com/office/drawing/2014/main" id="{74B82135-7FB5-EDE1-00F4-9196E95B4404}"/>
              </a:ext>
            </a:extLst>
          </p:cNvPr>
          <p:cNvSpPr>
            <a:spLocks noChangeArrowheads="1"/>
          </p:cNvSpPr>
          <p:nvPr/>
        </p:nvSpPr>
        <p:spPr bwMode="auto">
          <a:xfrm>
            <a:off x="3671989" y="2798993"/>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38" name="Rectangle 71">
            <a:extLst>
              <a:ext uri="{FF2B5EF4-FFF2-40B4-BE49-F238E27FC236}">
                <a16:creationId xmlns:a16="http://schemas.microsoft.com/office/drawing/2014/main" id="{C4D8A910-54E4-5C6D-C0F2-5CD318797182}"/>
              </a:ext>
            </a:extLst>
          </p:cNvPr>
          <p:cNvSpPr>
            <a:spLocks noChangeArrowheads="1"/>
          </p:cNvSpPr>
          <p:nvPr/>
        </p:nvSpPr>
        <p:spPr bwMode="auto">
          <a:xfrm>
            <a:off x="4121995" y="2798993"/>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39" name="Rectangle 72">
            <a:extLst>
              <a:ext uri="{FF2B5EF4-FFF2-40B4-BE49-F238E27FC236}">
                <a16:creationId xmlns:a16="http://schemas.microsoft.com/office/drawing/2014/main" id="{AF36B9B5-5F17-3424-39E4-6AAD4ADC8D71}"/>
              </a:ext>
            </a:extLst>
          </p:cNvPr>
          <p:cNvSpPr>
            <a:spLocks noChangeArrowheads="1"/>
          </p:cNvSpPr>
          <p:nvPr/>
        </p:nvSpPr>
        <p:spPr bwMode="auto">
          <a:xfrm>
            <a:off x="4572000" y="2798993"/>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41" name="Rectangle 73">
            <a:extLst>
              <a:ext uri="{FF2B5EF4-FFF2-40B4-BE49-F238E27FC236}">
                <a16:creationId xmlns:a16="http://schemas.microsoft.com/office/drawing/2014/main" id="{FEF831BC-FC51-1294-22A1-35139F830B1E}"/>
              </a:ext>
            </a:extLst>
          </p:cNvPr>
          <p:cNvSpPr>
            <a:spLocks noChangeArrowheads="1"/>
          </p:cNvSpPr>
          <p:nvPr/>
        </p:nvSpPr>
        <p:spPr bwMode="auto">
          <a:xfrm>
            <a:off x="5022005" y="2798993"/>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grpSp>
        <p:nvGrpSpPr>
          <p:cNvPr id="48" name="グループ化 47">
            <a:extLst>
              <a:ext uri="{FF2B5EF4-FFF2-40B4-BE49-F238E27FC236}">
                <a16:creationId xmlns:a16="http://schemas.microsoft.com/office/drawing/2014/main" id="{702406D2-785B-6B6E-F860-87ADD21D558F}"/>
              </a:ext>
            </a:extLst>
          </p:cNvPr>
          <p:cNvGrpSpPr/>
          <p:nvPr/>
        </p:nvGrpSpPr>
        <p:grpSpPr>
          <a:xfrm>
            <a:off x="5472011" y="3248998"/>
            <a:ext cx="2250023" cy="360000"/>
            <a:chOff x="5472011" y="3248998"/>
            <a:chExt cx="2250023" cy="360000"/>
          </a:xfrm>
        </p:grpSpPr>
        <p:sp>
          <p:nvSpPr>
            <p:cNvPr id="42" name="Rectangle 69">
              <a:extLst>
                <a:ext uri="{FF2B5EF4-FFF2-40B4-BE49-F238E27FC236}">
                  <a16:creationId xmlns:a16="http://schemas.microsoft.com/office/drawing/2014/main" id="{6DFE5CD5-B379-C794-1EF6-3A84436AE7E8}"/>
                </a:ext>
              </a:extLst>
            </p:cNvPr>
            <p:cNvSpPr>
              <a:spLocks noChangeArrowheads="1"/>
            </p:cNvSpPr>
            <p:nvPr/>
          </p:nvSpPr>
          <p:spPr bwMode="auto">
            <a:xfrm>
              <a:off x="5472011" y="3248998"/>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43" name="Rectangle 70">
              <a:extLst>
                <a:ext uri="{FF2B5EF4-FFF2-40B4-BE49-F238E27FC236}">
                  <a16:creationId xmlns:a16="http://schemas.microsoft.com/office/drawing/2014/main" id="{17DDBF4F-3844-ADB2-0D82-177DC57EA0F9}"/>
                </a:ext>
              </a:extLst>
            </p:cNvPr>
            <p:cNvSpPr>
              <a:spLocks noChangeArrowheads="1"/>
            </p:cNvSpPr>
            <p:nvPr/>
          </p:nvSpPr>
          <p:spPr bwMode="auto">
            <a:xfrm>
              <a:off x="5922014" y="324899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44" name="Rectangle 71">
              <a:extLst>
                <a:ext uri="{FF2B5EF4-FFF2-40B4-BE49-F238E27FC236}">
                  <a16:creationId xmlns:a16="http://schemas.microsoft.com/office/drawing/2014/main" id="{BFA22239-4DD0-1462-6A50-7331A950E5A2}"/>
                </a:ext>
              </a:extLst>
            </p:cNvPr>
            <p:cNvSpPr>
              <a:spLocks noChangeArrowheads="1"/>
            </p:cNvSpPr>
            <p:nvPr/>
          </p:nvSpPr>
          <p:spPr bwMode="auto">
            <a:xfrm>
              <a:off x="6372020" y="324899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45" name="Rectangle 72">
              <a:extLst>
                <a:ext uri="{FF2B5EF4-FFF2-40B4-BE49-F238E27FC236}">
                  <a16:creationId xmlns:a16="http://schemas.microsoft.com/office/drawing/2014/main" id="{0835F96A-7470-7996-2EAC-8633B1139B0C}"/>
                </a:ext>
              </a:extLst>
            </p:cNvPr>
            <p:cNvSpPr>
              <a:spLocks noChangeArrowheads="1"/>
            </p:cNvSpPr>
            <p:nvPr/>
          </p:nvSpPr>
          <p:spPr bwMode="auto">
            <a:xfrm>
              <a:off x="6822025" y="324899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46" name="Rectangle 73">
              <a:extLst>
                <a:ext uri="{FF2B5EF4-FFF2-40B4-BE49-F238E27FC236}">
                  <a16:creationId xmlns:a16="http://schemas.microsoft.com/office/drawing/2014/main" id="{B68DE78D-B660-4AE3-1527-501705C423C1}"/>
                </a:ext>
              </a:extLst>
            </p:cNvPr>
            <p:cNvSpPr>
              <a:spLocks noChangeArrowheads="1"/>
            </p:cNvSpPr>
            <p:nvPr/>
          </p:nvSpPr>
          <p:spPr bwMode="auto">
            <a:xfrm>
              <a:off x="7272030" y="3248998"/>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grpSp>
    </p:spTree>
    <p:extLst>
      <p:ext uri="{BB962C8B-B14F-4D97-AF65-F5344CB8AC3E}">
        <p14:creationId xmlns:p14="http://schemas.microsoft.com/office/powerpoint/2010/main" val="18223743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パイプライン化されたプロセッサ の性能</a:t>
            </a:r>
            <a:endParaRPr kumimoji="1" lang="ja-JP" altLang="en-US" dirty="0"/>
          </a:p>
        </p:txBody>
      </p:sp>
      <p:cxnSp>
        <p:nvCxnSpPr>
          <p:cNvPr id="9" name="直線矢印コネクタ 8">
            <a:extLst>
              <a:ext uri="{FF2B5EF4-FFF2-40B4-BE49-F238E27FC236}">
                <a16:creationId xmlns:a16="http://schemas.microsoft.com/office/drawing/2014/main" id="{157B58F2-B969-1A3F-020A-AEA348CAEB44}"/>
              </a:ext>
            </a:extLst>
          </p:cNvPr>
          <p:cNvCxnSpPr>
            <a:cxnSpLocks/>
          </p:cNvCxnSpPr>
          <p:nvPr/>
        </p:nvCxnSpPr>
        <p:spPr bwMode="auto">
          <a:xfrm>
            <a:off x="971961" y="3338999"/>
            <a:ext cx="450005"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10" name="正方形/長方形 9">
            <a:extLst>
              <a:ext uri="{FF2B5EF4-FFF2-40B4-BE49-F238E27FC236}">
                <a16:creationId xmlns:a16="http://schemas.microsoft.com/office/drawing/2014/main" id="{5DFFE877-7C03-23A0-352A-C3CE599B7613}"/>
              </a:ext>
            </a:extLst>
          </p:cNvPr>
          <p:cNvSpPr/>
          <p:nvPr/>
        </p:nvSpPr>
        <p:spPr>
          <a:xfrm>
            <a:off x="881960" y="2618991"/>
            <a:ext cx="540005" cy="540006"/>
          </a:xfrm>
          <a:prstGeom prst="rect">
            <a:avLst/>
          </a:prstGeom>
        </p:spPr>
        <p:txBody>
          <a:bodyPr wrap="none">
            <a:noAutofit/>
          </a:bodyPr>
          <a:lstStyle/>
          <a:p>
            <a:pPr algn="ctr"/>
            <a:r>
              <a:rPr lang="en-US" altLang="ja-JP" dirty="0">
                <a:solidFill>
                  <a:schemeClr val="tx1">
                    <a:lumMod val="65000"/>
                    <a:lumOff val="35000"/>
                  </a:schemeClr>
                </a:solidFill>
              </a:rPr>
              <a:t>1 ns</a:t>
            </a:r>
          </a:p>
          <a:p>
            <a:pPr algn="ctr"/>
            <a:r>
              <a:rPr lang="en-US" altLang="ja-JP" dirty="0">
                <a:solidFill>
                  <a:schemeClr val="tx1">
                    <a:lumMod val="65000"/>
                    <a:lumOff val="35000"/>
                  </a:schemeClr>
                </a:solidFill>
              </a:rPr>
              <a:t>1 cycle</a:t>
            </a:r>
            <a:endParaRPr lang="ja-JP" altLang="en-US" dirty="0">
              <a:solidFill>
                <a:schemeClr val="tx1">
                  <a:lumMod val="65000"/>
                  <a:lumOff val="35000"/>
                </a:schemeClr>
              </a:solidFill>
            </a:endParaRPr>
          </a:p>
        </p:txBody>
      </p:sp>
      <p:sp>
        <p:nvSpPr>
          <p:cNvPr id="18" name="正方形/長方形 17">
            <a:extLst>
              <a:ext uri="{FF2B5EF4-FFF2-40B4-BE49-F238E27FC236}">
                <a16:creationId xmlns:a16="http://schemas.microsoft.com/office/drawing/2014/main" id="{842DC25E-D905-548B-B524-078E9180232F}"/>
              </a:ext>
            </a:extLst>
          </p:cNvPr>
          <p:cNvSpPr/>
          <p:nvPr/>
        </p:nvSpPr>
        <p:spPr>
          <a:xfrm>
            <a:off x="341954" y="3429000"/>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I0</a:t>
            </a:r>
            <a:endParaRPr lang="ja-JP" altLang="en-US" dirty="0">
              <a:solidFill>
                <a:schemeClr val="tx1">
                  <a:lumMod val="65000"/>
                  <a:lumOff val="35000"/>
                </a:schemeClr>
              </a:solidFill>
              <a:latin typeface="Consolas" panose="020B0609020204030204" pitchFamily="49" charset="0"/>
            </a:endParaRPr>
          </a:p>
        </p:txBody>
      </p:sp>
      <p:sp>
        <p:nvSpPr>
          <p:cNvPr id="19" name="正方形/長方形 18">
            <a:extLst>
              <a:ext uri="{FF2B5EF4-FFF2-40B4-BE49-F238E27FC236}">
                <a16:creationId xmlns:a16="http://schemas.microsoft.com/office/drawing/2014/main" id="{44BE2AF5-A875-5784-4C41-EC5D5BE957C5}"/>
              </a:ext>
            </a:extLst>
          </p:cNvPr>
          <p:cNvSpPr/>
          <p:nvPr/>
        </p:nvSpPr>
        <p:spPr>
          <a:xfrm>
            <a:off x="341954" y="3879005"/>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I1</a:t>
            </a:r>
            <a:endParaRPr lang="ja-JP" altLang="en-US" dirty="0">
              <a:solidFill>
                <a:schemeClr val="tx1">
                  <a:lumMod val="65000"/>
                  <a:lumOff val="35000"/>
                </a:schemeClr>
              </a:solidFill>
              <a:latin typeface="Consolas" panose="020B0609020204030204" pitchFamily="49" charset="0"/>
            </a:endParaRPr>
          </a:p>
        </p:txBody>
      </p:sp>
      <p:sp>
        <p:nvSpPr>
          <p:cNvPr id="20" name="正方形/長方形 19">
            <a:extLst>
              <a:ext uri="{FF2B5EF4-FFF2-40B4-BE49-F238E27FC236}">
                <a16:creationId xmlns:a16="http://schemas.microsoft.com/office/drawing/2014/main" id="{8A302DEA-B7EB-2ED5-2902-CB3D9432A7CD}"/>
              </a:ext>
            </a:extLst>
          </p:cNvPr>
          <p:cNvSpPr/>
          <p:nvPr/>
        </p:nvSpPr>
        <p:spPr>
          <a:xfrm>
            <a:off x="341954" y="4329010"/>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I2</a:t>
            </a:r>
            <a:endParaRPr lang="ja-JP" altLang="en-US" dirty="0">
              <a:solidFill>
                <a:schemeClr val="tx1">
                  <a:lumMod val="65000"/>
                  <a:lumOff val="35000"/>
                </a:schemeClr>
              </a:solidFill>
              <a:latin typeface="Consolas" panose="020B0609020204030204" pitchFamily="49" charset="0"/>
            </a:endParaRPr>
          </a:p>
        </p:txBody>
      </p:sp>
      <p:sp>
        <p:nvSpPr>
          <p:cNvPr id="39" name="Rectangle 69">
            <a:extLst>
              <a:ext uri="{FF2B5EF4-FFF2-40B4-BE49-F238E27FC236}">
                <a16:creationId xmlns:a16="http://schemas.microsoft.com/office/drawing/2014/main" id="{7A275430-0751-5FEB-5A19-5D72A0480ADD}"/>
              </a:ext>
            </a:extLst>
          </p:cNvPr>
          <p:cNvSpPr>
            <a:spLocks noChangeArrowheads="1"/>
          </p:cNvSpPr>
          <p:nvPr/>
        </p:nvSpPr>
        <p:spPr bwMode="auto">
          <a:xfrm>
            <a:off x="971961" y="3429000"/>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40" name="Rectangle 70">
            <a:extLst>
              <a:ext uri="{FF2B5EF4-FFF2-40B4-BE49-F238E27FC236}">
                <a16:creationId xmlns:a16="http://schemas.microsoft.com/office/drawing/2014/main" id="{D131183A-3D62-5404-2945-A58D213D075D}"/>
              </a:ext>
            </a:extLst>
          </p:cNvPr>
          <p:cNvSpPr>
            <a:spLocks noChangeArrowheads="1"/>
          </p:cNvSpPr>
          <p:nvPr/>
        </p:nvSpPr>
        <p:spPr bwMode="auto">
          <a:xfrm>
            <a:off x="1421964" y="3429000"/>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41" name="Rectangle 71">
            <a:extLst>
              <a:ext uri="{FF2B5EF4-FFF2-40B4-BE49-F238E27FC236}">
                <a16:creationId xmlns:a16="http://schemas.microsoft.com/office/drawing/2014/main" id="{6744CC94-BF18-9CEF-AFB6-6DEB21D9172B}"/>
              </a:ext>
            </a:extLst>
          </p:cNvPr>
          <p:cNvSpPr>
            <a:spLocks noChangeArrowheads="1"/>
          </p:cNvSpPr>
          <p:nvPr/>
        </p:nvSpPr>
        <p:spPr bwMode="auto">
          <a:xfrm>
            <a:off x="1871970" y="3429000"/>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42" name="Rectangle 72">
            <a:extLst>
              <a:ext uri="{FF2B5EF4-FFF2-40B4-BE49-F238E27FC236}">
                <a16:creationId xmlns:a16="http://schemas.microsoft.com/office/drawing/2014/main" id="{FB38BC88-7159-BA88-8E85-664C17366C7F}"/>
              </a:ext>
            </a:extLst>
          </p:cNvPr>
          <p:cNvSpPr>
            <a:spLocks noChangeArrowheads="1"/>
          </p:cNvSpPr>
          <p:nvPr/>
        </p:nvSpPr>
        <p:spPr bwMode="auto">
          <a:xfrm>
            <a:off x="2321975" y="3429000"/>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43" name="Rectangle 73">
            <a:extLst>
              <a:ext uri="{FF2B5EF4-FFF2-40B4-BE49-F238E27FC236}">
                <a16:creationId xmlns:a16="http://schemas.microsoft.com/office/drawing/2014/main" id="{1BF0F800-00CF-AF98-1CA1-A1155DFC6C78}"/>
              </a:ext>
            </a:extLst>
          </p:cNvPr>
          <p:cNvSpPr>
            <a:spLocks noChangeArrowheads="1"/>
          </p:cNvSpPr>
          <p:nvPr/>
        </p:nvSpPr>
        <p:spPr bwMode="auto">
          <a:xfrm>
            <a:off x="2771980" y="3429000"/>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44" name="Rectangle 69">
            <a:extLst>
              <a:ext uri="{FF2B5EF4-FFF2-40B4-BE49-F238E27FC236}">
                <a16:creationId xmlns:a16="http://schemas.microsoft.com/office/drawing/2014/main" id="{12119416-5055-999C-0322-C56D8BED2219}"/>
              </a:ext>
            </a:extLst>
          </p:cNvPr>
          <p:cNvSpPr>
            <a:spLocks noChangeArrowheads="1"/>
          </p:cNvSpPr>
          <p:nvPr/>
        </p:nvSpPr>
        <p:spPr bwMode="auto">
          <a:xfrm>
            <a:off x="1421968" y="3879005"/>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45" name="Rectangle 70">
            <a:extLst>
              <a:ext uri="{FF2B5EF4-FFF2-40B4-BE49-F238E27FC236}">
                <a16:creationId xmlns:a16="http://schemas.microsoft.com/office/drawing/2014/main" id="{23D39F9F-68DF-416A-409D-F13D8EA68DA6}"/>
              </a:ext>
            </a:extLst>
          </p:cNvPr>
          <p:cNvSpPr>
            <a:spLocks noChangeArrowheads="1"/>
          </p:cNvSpPr>
          <p:nvPr/>
        </p:nvSpPr>
        <p:spPr bwMode="auto">
          <a:xfrm>
            <a:off x="1871971" y="387900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46" name="Rectangle 71">
            <a:extLst>
              <a:ext uri="{FF2B5EF4-FFF2-40B4-BE49-F238E27FC236}">
                <a16:creationId xmlns:a16="http://schemas.microsoft.com/office/drawing/2014/main" id="{7777B920-ADDF-5172-6E3A-7CC9D6B3C83F}"/>
              </a:ext>
            </a:extLst>
          </p:cNvPr>
          <p:cNvSpPr>
            <a:spLocks noChangeArrowheads="1"/>
          </p:cNvSpPr>
          <p:nvPr/>
        </p:nvSpPr>
        <p:spPr bwMode="auto">
          <a:xfrm>
            <a:off x="2321977" y="387900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47" name="Rectangle 72">
            <a:extLst>
              <a:ext uri="{FF2B5EF4-FFF2-40B4-BE49-F238E27FC236}">
                <a16:creationId xmlns:a16="http://schemas.microsoft.com/office/drawing/2014/main" id="{9A0A565C-F1AB-6962-BD0C-8142D0B09F77}"/>
              </a:ext>
            </a:extLst>
          </p:cNvPr>
          <p:cNvSpPr>
            <a:spLocks noChangeArrowheads="1"/>
          </p:cNvSpPr>
          <p:nvPr/>
        </p:nvSpPr>
        <p:spPr bwMode="auto">
          <a:xfrm>
            <a:off x="2771982" y="387900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48" name="Rectangle 73">
            <a:extLst>
              <a:ext uri="{FF2B5EF4-FFF2-40B4-BE49-F238E27FC236}">
                <a16:creationId xmlns:a16="http://schemas.microsoft.com/office/drawing/2014/main" id="{AAFF3007-01CB-8524-A765-46D3B7097B2F}"/>
              </a:ext>
            </a:extLst>
          </p:cNvPr>
          <p:cNvSpPr>
            <a:spLocks noChangeArrowheads="1"/>
          </p:cNvSpPr>
          <p:nvPr/>
        </p:nvSpPr>
        <p:spPr bwMode="auto">
          <a:xfrm>
            <a:off x="3221987" y="3879005"/>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49" name="Rectangle 69">
            <a:extLst>
              <a:ext uri="{FF2B5EF4-FFF2-40B4-BE49-F238E27FC236}">
                <a16:creationId xmlns:a16="http://schemas.microsoft.com/office/drawing/2014/main" id="{650F9D52-0147-6D75-3FDA-44BA83C72168}"/>
              </a:ext>
            </a:extLst>
          </p:cNvPr>
          <p:cNvSpPr>
            <a:spLocks noChangeArrowheads="1"/>
          </p:cNvSpPr>
          <p:nvPr/>
        </p:nvSpPr>
        <p:spPr bwMode="auto">
          <a:xfrm>
            <a:off x="1871972" y="4329010"/>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50" name="Rectangle 70">
            <a:extLst>
              <a:ext uri="{FF2B5EF4-FFF2-40B4-BE49-F238E27FC236}">
                <a16:creationId xmlns:a16="http://schemas.microsoft.com/office/drawing/2014/main" id="{56D0B039-AFA9-3E3F-6727-0CACD9FD68EA}"/>
              </a:ext>
            </a:extLst>
          </p:cNvPr>
          <p:cNvSpPr>
            <a:spLocks noChangeArrowheads="1"/>
          </p:cNvSpPr>
          <p:nvPr/>
        </p:nvSpPr>
        <p:spPr bwMode="auto">
          <a:xfrm>
            <a:off x="2321975" y="4329010"/>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51" name="Rectangle 71">
            <a:extLst>
              <a:ext uri="{FF2B5EF4-FFF2-40B4-BE49-F238E27FC236}">
                <a16:creationId xmlns:a16="http://schemas.microsoft.com/office/drawing/2014/main" id="{90490859-5C7F-30A5-609B-983EEB24421C}"/>
              </a:ext>
            </a:extLst>
          </p:cNvPr>
          <p:cNvSpPr>
            <a:spLocks noChangeArrowheads="1"/>
          </p:cNvSpPr>
          <p:nvPr/>
        </p:nvSpPr>
        <p:spPr bwMode="auto">
          <a:xfrm>
            <a:off x="2771981" y="4329010"/>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52" name="Rectangle 72">
            <a:extLst>
              <a:ext uri="{FF2B5EF4-FFF2-40B4-BE49-F238E27FC236}">
                <a16:creationId xmlns:a16="http://schemas.microsoft.com/office/drawing/2014/main" id="{A20843B1-0FCB-11F5-A0D9-DB77FB5BE61F}"/>
              </a:ext>
            </a:extLst>
          </p:cNvPr>
          <p:cNvSpPr>
            <a:spLocks noChangeArrowheads="1"/>
          </p:cNvSpPr>
          <p:nvPr/>
        </p:nvSpPr>
        <p:spPr bwMode="auto">
          <a:xfrm>
            <a:off x="3221986" y="4329010"/>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53" name="Rectangle 73">
            <a:extLst>
              <a:ext uri="{FF2B5EF4-FFF2-40B4-BE49-F238E27FC236}">
                <a16:creationId xmlns:a16="http://schemas.microsoft.com/office/drawing/2014/main" id="{9F30305D-2169-69D7-3760-BB366497EEAC}"/>
              </a:ext>
            </a:extLst>
          </p:cNvPr>
          <p:cNvSpPr>
            <a:spLocks noChangeArrowheads="1"/>
          </p:cNvSpPr>
          <p:nvPr/>
        </p:nvSpPr>
        <p:spPr bwMode="auto">
          <a:xfrm>
            <a:off x="3671991" y="4329010"/>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cxnSp>
        <p:nvCxnSpPr>
          <p:cNvPr id="56" name="直線矢印コネクタ 55">
            <a:extLst>
              <a:ext uri="{FF2B5EF4-FFF2-40B4-BE49-F238E27FC236}">
                <a16:creationId xmlns:a16="http://schemas.microsoft.com/office/drawing/2014/main" id="{1AAB9649-31D6-99A1-B76D-BD3678622B59}"/>
              </a:ext>
            </a:extLst>
          </p:cNvPr>
          <p:cNvCxnSpPr>
            <a:cxnSpLocks/>
          </p:cNvCxnSpPr>
          <p:nvPr/>
        </p:nvCxnSpPr>
        <p:spPr bwMode="auto">
          <a:xfrm>
            <a:off x="971960" y="2438989"/>
            <a:ext cx="2250025"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58" name="正方形/長方形 57">
            <a:extLst>
              <a:ext uri="{FF2B5EF4-FFF2-40B4-BE49-F238E27FC236}">
                <a16:creationId xmlns:a16="http://schemas.microsoft.com/office/drawing/2014/main" id="{CFC89224-3E21-D4DB-FBC8-48DE7DE55887}"/>
              </a:ext>
            </a:extLst>
          </p:cNvPr>
          <p:cNvSpPr/>
          <p:nvPr/>
        </p:nvSpPr>
        <p:spPr>
          <a:xfrm>
            <a:off x="1871970" y="1808982"/>
            <a:ext cx="540005" cy="540006"/>
          </a:xfrm>
          <a:prstGeom prst="rect">
            <a:avLst/>
          </a:prstGeom>
        </p:spPr>
        <p:txBody>
          <a:bodyPr wrap="none">
            <a:noAutofit/>
          </a:bodyPr>
          <a:lstStyle/>
          <a:p>
            <a:pPr algn="ctr"/>
            <a:r>
              <a:rPr lang="en-US" altLang="ja-JP" dirty="0">
                <a:solidFill>
                  <a:schemeClr val="tx1">
                    <a:lumMod val="65000"/>
                    <a:lumOff val="35000"/>
                  </a:schemeClr>
                </a:solidFill>
              </a:rPr>
              <a:t>5 ns</a:t>
            </a:r>
          </a:p>
          <a:p>
            <a:pPr algn="ctr"/>
            <a:r>
              <a:rPr lang="en-US" altLang="ja-JP" dirty="0">
                <a:solidFill>
                  <a:schemeClr val="tx1">
                    <a:lumMod val="65000"/>
                    <a:lumOff val="35000"/>
                  </a:schemeClr>
                </a:solidFill>
              </a:rPr>
              <a:t>5 cycle</a:t>
            </a:r>
            <a:endParaRPr lang="ja-JP" altLang="en-US" dirty="0">
              <a:solidFill>
                <a:schemeClr val="tx1">
                  <a:lumMod val="65000"/>
                  <a:lumOff val="35000"/>
                </a:schemeClr>
              </a:solidFill>
            </a:endParaRPr>
          </a:p>
        </p:txBody>
      </p:sp>
      <p:cxnSp>
        <p:nvCxnSpPr>
          <p:cNvPr id="59" name="直線矢印コネクタ 58">
            <a:extLst>
              <a:ext uri="{FF2B5EF4-FFF2-40B4-BE49-F238E27FC236}">
                <a16:creationId xmlns:a16="http://schemas.microsoft.com/office/drawing/2014/main" id="{EB434A61-DD22-4EDC-D2D4-0FCBE9794095}"/>
              </a:ext>
            </a:extLst>
          </p:cNvPr>
          <p:cNvCxnSpPr>
            <a:cxnSpLocks/>
          </p:cNvCxnSpPr>
          <p:nvPr/>
        </p:nvCxnSpPr>
        <p:spPr bwMode="auto">
          <a:xfrm>
            <a:off x="971960" y="1268976"/>
            <a:ext cx="0" cy="3600040"/>
          </a:xfrm>
          <a:prstGeom prst="straightConnector1">
            <a:avLst/>
          </a:prstGeom>
          <a:noFill/>
          <a:ln w="6350" cap="flat" cmpd="sng" algn="ctr">
            <a:solidFill>
              <a:schemeClr val="tx1">
                <a:lumMod val="75000"/>
                <a:lumOff val="25000"/>
              </a:schemeClr>
            </a:solidFill>
            <a:prstDash val="solid"/>
            <a:round/>
            <a:headEnd type="none" w="med" len="med"/>
            <a:tailEnd type="none"/>
          </a:ln>
          <a:effectLst/>
        </p:spPr>
      </p:cxnSp>
      <p:cxnSp>
        <p:nvCxnSpPr>
          <p:cNvPr id="61" name="直線矢印コネクタ 60">
            <a:extLst>
              <a:ext uri="{FF2B5EF4-FFF2-40B4-BE49-F238E27FC236}">
                <a16:creationId xmlns:a16="http://schemas.microsoft.com/office/drawing/2014/main" id="{AC3D18FF-5C44-B0B8-E16F-919152BE8ED9}"/>
              </a:ext>
            </a:extLst>
          </p:cNvPr>
          <p:cNvCxnSpPr>
            <a:cxnSpLocks/>
          </p:cNvCxnSpPr>
          <p:nvPr/>
        </p:nvCxnSpPr>
        <p:spPr bwMode="auto">
          <a:xfrm>
            <a:off x="3221985" y="1268976"/>
            <a:ext cx="0" cy="3600040"/>
          </a:xfrm>
          <a:prstGeom prst="straightConnector1">
            <a:avLst/>
          </a:prstGeom>
          <a:noFill/>
          <a:ln w="6350" cap="flat" cmpd="sng" algn="ctr">
            <a:solidFill>
              <a:schemeClr val="tx1">
                <a:lumMod val="75000"/>
                <a:lumOff val="25000"/>
              </a:schemeClr>
            </a:solidFill>
            <a:prstDash val="solid"/>
            <a:round/>
            <a:headEnd type="none" w="med" len="med"/>
            <a:tailEnd type="none"/>
          </a:ln>
          <a:effectLst/>
        </p:spPr>
      </p:cxnSp>
      <p:sp>
        <p:nvSpPr>
          <p:cNvPr id="129" name="コンテンツ プレースホルダー 34">
            <a:extLst>
              <a:ext uri="{FF2B5EF4-FFF2-40B4-BE49-F238E27FC236}">
                <a16:creationId xmlns:a16="http://schemas.microsoft.com/office/drawing/2014/main" id="{3A18A38F-0614-2DB0-E41C-5B0A06C2A320}"/>
              </a:ext>
            </a:extLst>
          </p:cNvPr>
          <p:cNvSpPr>
            <a:spLocks noGrp="1"/>
          </p:cNvSpPr>
          <p:nvPr>
            <p:ph sz="quarter" idx="10"/>
          </p:nvPr>
        </p:nvSpPr>
        <p:spPr>
          <a:xfrm>
            <a:off x="611188" y="5499100"/>
            <a:ext cx="7921625" cy="809625"/>
          </a:xfrm>
        </p:spPr>
        <p:txBody>
          <a:bodyPr/>
          <a:lstStyle/>
          <a:p>
            <a:pPr lvl="1"/>
            <a:r>
              <a:rPr lang="ja-JP" altLang="en-US" sz="2000" dirty="0"/>
              <a:t>シングル・サイクル・プロセッサの時とはサイクルの長さが変わっている事に注意</a:t>
            </a:r>
            <a:endParaRPr lang="en-US" altLang="ja-JP" dirty="0">
              <a:solidFill>
                <a:schemeClr val="tx1">
                  <a:lumMod val="75000"/>
                  <a:lumOff val="25000"/>
                </a:schemeClr>
              </a:solidFill>
            </a:endParaRPr>
          </a:p>
          <a:p>
            <a:pPr lvl="1"/>
            <a:r>
              <a:rPr lang="ja-JP" altLang="en-US" dirty="0">
                <a:solidFill>
                  <a:schemeClr val="tx1">
                    <a:lumMod val="75000"/>
                    <a:lumOff val="25000"/>
                  </a:schemeClr>
                </a:solidFill>
              </a:rPr>
              <a:t>周波数</a:t>
            </a:r>
            <a:r>
              <a:rPr lang="en-US" altLang="ja-JP" dirty="0">
                <a:solidFill>
                  <a:schemeClr val="tx1">
                    <a:lumMod val="65000"/>
                    <a:lumOff val="35000"/>
                  </a:schemeClr>
                </a:solidFill>
              </a:rPr>
              <a:t> = 1</a:t>
            </a:r>
            <a:r>
              <a:rPr lang="ja-JP" altLang="en-US" dirty="0">
                <a:solidFill>
                  <a:schemeClr val="tx1">
                    <a:lumMod val="65000"/>
                    <a:lumOff val="35000"/>
                  </a:schemeClr>
                </a:solidFill>
              </a:rPr>
              <a:t>秒</a:t>
            </a:r>
            <a:r>
              <a:rPr lang="en-US" altLang="ja-JP" dirty="0">
                <a:solidFill>
                  <a:schemeClr val="tx1">
                    <a:lumMod val="65000"/>
                    <a:lumOff val="35000"/>
                  </a:schemeClr>
                </a:solidFill>
              </a:rPr>
              <a:t> / 1ns = </a:t>
            </a:r>
            <a:r>
              <a:rPr lang="en-US" altLang="ja-JP" dirty="0">
                <a:solidFill>
                  <a:schemeClr val="accent5"/>
                </a:solidFill>
              </a:rPr>
              <a:t>1000 MHz = 1GHz</a:t>
            </a:r>
          </a:p>
          <a:p>
            <a:pPr lvl="1"/>
            <a:r>
              <a:rPr lang="en-US" altLang="ja-JP" dirty="0">
                <a:solidFill>
                  <a:schemeClr val="tx1">
                    <a:lumMod val="65000"/>
                    <a:lumOff val="35000"/>
                  </a:schemeClr>
                </a:solidFill>
              </a:rPr>
              <a:t>IPC </a:t>
            </a:r>
            <a:r>
              <a:rPr lang="ja-JP" altLang="en-US" dirty="0">
                <a:solidFill>
                  <a:schemeClr val="tx1">
                    <a:lumMod val="65000"/>
                    <a:lumOff val="35000"/>
                  </a:schemeClr>
                </a:solidFill>
              </a:rPr>
              <a:t>はどう考える？ </a:t>
            </a:r>
            <a:r>
              <a:rPr lang="en-US" altLang="ja-JP" dirty="0">
                <a:solidFill>
                  <a:schemeClr val="tx1">
                    <a:lumMod val="65000"/>
                    <a:lumOff val="35000"/>
                  </a:schemeClr>
                </a:solidFill>
              </a:rPr>
              <a:t>IPC = 3 </a:t>
            </a:r>
            <a:r>
              <a:rPr lang="ja-JP" altLang="en-US" dirty="0">
                <a:solidFill>
                  <a:schemeClr val="tx1">
                    <a:lumMod val="65000"/>
                    <a:lumOff val="35000"/>
                  </a:schemeClr>
                </a:solidFill>
              </a:rPr>
              <a:t>命令 </a:t>
            </a:r>
            <a:r>
              <a:rPr lang="en-US" altLang="ja-JP" dirty="0">
                <a:solidFill>
                  <a:schemeClr val="tx1">
                    <a:lumMod val="65000"/>
                    <a:lumOff val="35000"/>
                  </a:schemeClr>
                </a:solidFill>
              </a:rPr>
              <a:t>/ 7 </a:t>
            </a:r>
            <a:r>
              <a:rPr lang="ja-JP" altLang="en-US" dirty="0">
                <a:solidFill>
                  <a:schemeClr val="tx1">
                    <a:lumMod val="65000"/>
                    <a:lumOff val="35000"/>
                  </a:schemeClr>
                </a:solidFill>
              </a:rPr>
              <a:t>サイクル？</a:t>
            </a:r>
            <a:endParaRPr lang="en-US" altLang="ja-JP" dirty="0">
              <a:solidFill>
                <a:schemeClr val="accent5"/>
              </a:solidFill>
            </a:endParaRPr>
          </a:p>
        </p:txBody>
      </p:sp>
      <p:cxnSp>
        <p:nvCxnSpPr>
          <p:cNvPr id="130" name="直線矢印コネクタ 129">
            <a:extLst>
              <a:ext uri="{FF2B5EF4-FFF2-40B4-BE49-F238E27FC236}">
                <a16:creationId xmlns:a16="http://schemas.microsoft.com/office/drawing/2014/main" id="{7BDCE70A-4EFD-926C-B353-75ED148A5258}"/>
              </a:ext>
            </a:extLst>
          </p:cNvPr>
          <p:cNvCxnSpPr>
            <a:cxnSpLocks/>
          </p:cNvCxnSpPr>
          <p:nvPr/>
        </p:nvCxnSpPr>
        <p:spPr bwMode="auto">
          <a:xfrm>
            <a:off x="4121995" y="1268976"/>
            <a:ext cx="0" cy="3600040"/>
          </a:xfrm>
          <a:prstGeom prst="straightConnector1">
            <a:avLst/>
          </a:prstGeom>
          <a:noFill/>
          <a:ln w="6350" cap="flat" cmpd="sng" algn="ctr">
            <a:solidFill>
              <a:schemeClr val="tx1">
                <a:lumMod val="75000"/>
                <a:lumOff val="25000"/>
              </a:schemeClr>
            </a:solidFill>
            <a:prstDash val="solid"/>
            <a:round/>
            <a:headEnd type="none" w="med" len="med"/>
            <a:tailEnd type="none"/>
          </a:ln>
          <a:effectLst/>
        </p:spPr>
      </p:cxnSp>
      <p:cxnSp>
        <p:nvCxnSpPr>
          <p:cNvPr id="134" name="直線矢印コネクタ 133">
            <a:extLst>
              <a:ext uri="{FF2B5EF4-FFF2-40B4-BE49-F238E27FC236}">
                <a16:creationId xmlns:a16="http://schemas.microsoft.com/office/drawing/2014/main" id="{EE5C5938-A721-BEEF-629A-64553E8D568A}"/>
              </a:ext>
            </a:extLst>
          </p:cNvPr>
          <p:cNvCxnSpPr>
            <a:cxnSpLocks/>
          </p:cNvCxnSpPr>
          <p:nvPr/>
        </p:nvCxnSpPr>
        <p:spPr bwMode="auto">
          <a:xfrm>
            <a:off x="971960" y="1538979"/>
            <a:ext cx="3150035"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135" name="正方形/長方形 134">
            <a:extLst>
              <a:ext uri="{FF2B5EF4-FFF2-40B4-BE49-F238E27FC236}">
                <a16:creationId xmlns:a16="http://schemas.microsoft.com/office/drawing/2014/main" id="{94404645-267F-AE95-3ECE-D36CCB54C175}"/>
              </a:ext>
            </a:extLst>
          </p:cNvPr>
          <p:cNvSpPr/>
          <p:nvPr/>
        </p:nvSpPr>
        <p:spPr>
          <a:xfrm>
            <a:off x="2321975" y="908972"/>
            <a:ext cx="540005" cy="540006"/>
          </a:xfrm>
          <a:prstGeom prst="rect">
            <a:avLst/>
          </a:prstGeom>
        </p:spPr>
        <p:txBody>
          <a:bodyPr wrap="none">
            <a:noAutofit/>
          </a:bodyPr>
          <a:lstStyle/>
          <a:p>
            <a:pPr algn="ctr"/>
            <a:r>
              <a:rPr lang="en-US" altLang="ja-JP" dirty="0">
                <a:solidFill>
                  <a:schemeClr val="tx1">
                    <a:lumMod val="65000"/>
                    <a:lumOff val="35000"/>
                  </a:schemeClr>
                </a:solidFill>
              </a:rPr>
              <a:t>7 ns</a:t>
            </a:r>
          </a:p>
          <a:p>
            <a:pPr algn="ctr"/>
            <a:r>
              <a:rPr lang="en-US" altLang="ja-JP" dirty="0">
                <a:solidFill>
                  <a:schemeClr val="tx1">
                    <a:lumMod val="65000"/>
                    <a:lumOff val="35000"/>
                  </a:schemeClr>
                </a:solidFill>
              </a:rPr>
              <a:t>7 cycle</a:t>
            </a:r>
            <a:endParaRPr lang="ja-JP" altLang="en-US" dirty="0">
              <a:solidFill>
                <a:schemeClr val="tx1">
                  <a:lumMod val="65000"/>
                  <a:lumOff val="35000"/>
                </a:schemeClr>
              </a:solidFill>
            </a:endParaRPr>
          </a:p>
        </p:txBody>
      </p:sp>
    </p:spTree>
    <p:extLst>
      <p:ext uri="{BB962C8B-B14F-4D97-AF65-F5344CB8AC3E}">
        <p14:creationId xmlns:p14="http://schemas.microsoft.com/office/powerpoint/2010/main" val="29777298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「十分に多く」の命令を実行した場合</a:t>
            </a:r>
          </a:p>
        </p:txBody>
      </p:sp>
      <p:sp>
        <p:nvSpPr>
          <p:cNvPr id="18" name="正方形/長方形 17">
            <a:extLst>
              <a:ext uri="{FF2B5EF4-FFF2-40B4-BE49-F238E27FC236}">
                <a16:creationId xmlns:a16="http://schemas.microsoft.com/office/drawing/2014/main" id="{842DC25E-D905-548B-B524-078E9180232F}"/>
              </a:ext>
            </a:extLst>
          </p:cNvPr>
          <p:cNvSpPr/>
          <p:nvPr/>
        </p:nvSpPr>
        <p:spPr>
          <a:xfrm>
            <a:off x="71950" y="1718981"/>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I0</a:t>
            </a:r>
            <a:endParaRPr lang="ja-JP" altLang="en-US" dirty="0">
              <a:solidFill>
                <a:schemeClr val="tx1">
                  <a:lumMod val="65000"/>
                  <a:lumOff val="35000"/>
                </a:schemeClr>
              </a:solidFill>
              <a:latin typeface="Consolas" panose="020B0609020204030204" pitchFamily="49" charset="0"/>
            </a:endParaRPr>
          </a:p>
        </p:txBody>
      </p:sp>
      <p:sp>
        <p:nvSpPr>
          <p:cNvPr id="19" name="正方形/長方形 18">
            <a:extLst>
              <a:ext uri="{FF2B5EF4-FFF2-40B4-BE49-F238E27FC236}">
                <a16:creationId xmlns:a16="http://schemas.microsoft.com/office/drawing/2014/main" id="{44BE2AF5-A875-5784-4C41-EC5D5BE957C5}"/>
              </a:ext>
            </a:extLst>
          </p:cNvPr>
          <p:cNvSpPr/>
          <p:nvPr/>
        </p:nvSpPr>
        <p:spPr>
          <a:xfrm>
            <a:off x="71950" y="2168986"/>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I1</a:t>
            </a:r>
            <a:endParaRPr lang="ja-JP" altLang="en-US" dirty="0">
              <a:solidFill>
                <a:schemeClr val="tx1">
                  <a:lumMod val="65000"/>
                  <a:lumOff val="35000"/>
                </a:schemeClr>
              </a:solidFill>
              <a:latin typeface="Consolas" panose="020B0609020204030204" pitchFamily="49" charset="0"/>
            </a:endParaRPr>
          </a:p>
        </p:txBody>
      </p:sp>
      <p:sp>
        <p:nvSpPr>
          <p:cNvPr id="20" name="正方形/長方形 19">
            <a:extLst>
              <a:ext uri="{FF2B5EF4-FFF2-40B4-BE49-F238E27FC236}">
                <a16:creationId xmlns:a16="http://schemas.microsoft.com/office/drawing/2014/main" id="{8A302DEA-B7EB-2ED5-2902-CB3D9432A7CD}"/>
              </a:ext>
            </a:extLst>
          </p:cNvPr>
          <p:cNvSpPr/>
          <p:nvPr/>
        </p:nvSpPr>
        <p:spPr>
          <a:xfrm>
            <a:off x="71950" y="2618991"/>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I2</a:t>
            </a:r>
            <a:endParaRPr lang="ja-JP" altLang="en-US" dirty="0">
              <a:solidFill>
                <a:schemeClr val="tx1">
                  <a:lumMod val="65000"/>
                  <a:lumOff val="35000"/>
                </a:schemeClr>
              </a:solidFill>
              <a:latin typeface="Consolas" panose="020B0609020204030204" pitchFamily="49" charset="0"/>
            </a:endParaRPr>
          </a:p>
        </p:txBody>
      </p:sp>
      <p:sp>
        <p:nvSpPr>
          <p:cNvPr id="39" name="Rectangle 69">
            <a:extLst>
              <a:ext uri="{FF2B5EF4-FFF2-40B4-BE49-F238E27FC236}">
                <a16:creationId xmlns:a16="http://schemas.microsoft.com/office/drawing/2014/main" id="{7A275430-0751-5FEB-5A19-5D72A0480ADD}"/>
              </a:ext>
            </a:extLst>
          </p:cNvPr>
          <p:cNvSpPr>
            <a:spLocks noChangeArrowheads="1"/>
          </p:cNvSpPr>
          <p:nvPr/>
        </p:nvSpPr>
        <p:spPr bwMode="auto">
          <a:xfrm>
            <a:off x="701957" y="1718981"/>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40" name="Rectangle 70">
            <a:extLst>
              <a:ext uri="{FF2B5EF4-FFF2-40B4-BE49-F238E27FC236}">
                <a16:creationId xmlns:a16="http://schemas.microsoft.com/office/drawing/2014/main" id="{D131183A-3D62-5404-2945-A58D213D075D}"/>
              </a:ext>
            </a:extLst>
          </p:cNvPr>
          <p:cNvSpPr>
            <a:spLocks noChangeArrowheads="1"/>
          </p:cNvSpPr>
          <p:nvPr/>
        </p:nvSpPr>
        <p:spPr bwMode="auto">
          <a:xfrm>
            <a:off x="1151960" y="1718981"/>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41" name="Rectangle 71">
            <a:extLst>
              <a:ext uri="{FF2B5EF4-FFF2-40B4-BE49-F238E27FC236}">
                <a16:creationId xmlns:a16="http://schemas.microsoft.com/office/drawing/2014/main" id="{6744CC94-BF18-9CEF-AFB6-6DEB21D9172B}"/>
              </a:ext>
            </a:extLst>
          </p:cNvPr>
          <p:cNvSpPr>
            <a:spLocks noChangeArrowheads="1"/>
          </p:cNvSpPr>
          <p:nvPr/>
        </p:nvSpPr>
        <p:spPr bwMode="auto">
          <a:xfrm>
            <a:off x="1601966" y="1718981"/>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42" name="Rectangle 72">
            <a:extLst>
              <a:ext uri="{FF2B5EF4-FFF2-40B4-BE49-F238E27FC236}">
                <a16:creationId xmlns:a16="http://schemas.microsoft.com/office/drawing/2014/main" id="{FB38BC88-7159-BA88-8E85-664C17366C7F}"/>
              </a:ext>
            </a:extLst>
          </p:cNvPr>
          <p:cNvSpPr>
            <a:spLocks noChangeArrowheads="1"/>
          </p:cNvSpPr>
          <p:nvPr/>
        </p:nvSpPr>
        <p:spPr bwMode="auto">
          <a:xfrm>
            <a:off x="2051971" y="1718981"/>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43" name="Rectangle 73">
            <a:extLst>
              <a:ext uri="{FF2B5EF4-FFF2-40B4-BE49-F238E27FC236}">
                <a16:creationId xmlns:a16="http://schemas.microsoft.com/office/drawing/2014/main" id="{1BF0F800-00CF-AF98-1CA1-A1155DFC6C78}"/>
              </a:ext>
            </a:extLst>
          </p:cNvPr>
          <p:cNvSpPr>
            <a:spLocks noChangeArrowheads="1"/>
          </p:cNvSpPr>
          <p:nvPr/>
        </p:nvSpPr>
        <p:spPr bwMode="auto">
          <a:xfrm>
            <a:off x="2501976" y="1718981"/>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44" name="Rectangle 69">
            <a:extLst>
              <a:ext uri="{FF2B5EF4-FFF2-40B4-BE49-F238E27FC236}">
                <a16:creationId xmlns:a16="http://schemas.microsoft.com/office/drawing/2014/main" id="{12119416-5055-999C-0322-C56D8BED2219}"/>
              </a:ext>
            </a:extLst>
          </p:cNvPr>
          <p:cNvSpPr>
            <a:spLocks noChangeArrowheads="1"/>
          </p:cNvSpPr>
          <p:nvPr/>
        </p:nvSpPr>
        <p:spPr bwMode="auto">
          <a:xfrm>
            <a:off x="1151964" y="2168986"/>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45" name="Rectangle 70">
            <a:extLst>
              <a:ext uri="{FF2B5EF4-FFF2-40B4-BE49-F238E27FC236}">
                <a16:creationId xmlns:a16="http://schemas.microsoft.com/office/drawing/2014/main" id="{23D39F9F-68DF-416A-409D-F13D8EA68DA6}"/>
              </a:ext>
            </a:extLst>
          </p:cNvPr>
          <p:cNvSpPr>
            <a:spLocks noChangeArrowheads="1"/>
          </p:cNvSpPr>
          <p:nvPr/>
        </p:nvSpPr>
        <p:spPr bwMode="auto">
          <a:xfrm>
            <a:off x="1601967" y="2168986"/>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46" name="Rectangle 71">
            <a:extLst>
              <a:ext uri="{FF2B5EF4-FFF2-40B4-BE49-F238E27FC236}">
                <a16:creationId xmlns:a16="http://schemas.microsoft.com/office/drawing/2014/main" id="{7777B920-ADDF-5172-6E3A-7CC9D6B3C83F}"/>
              </a:ext>
            </a:extLst>
          </p:cNvPr>
          <p:cNvSpPr>
            <a:spLocks noChangeArrowheads="1"/>
          </p:cNvSpPr>
          <p:nvPr/>
        </p:nvSpPr>
        <p:spPr bwMode="auto">
          <a:xfrm>
            <a:off x="2051973" y="2168986"/>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47" name="Rectangle 72">
            <a:extLst>
              <a:ext uri="{FF2B5EF4-FFF2-40B4-BE49-F238E27FC236}">
                <a16:creationId xmlns:a16="http://schemas.microsoft.com/office/drawing/2014/main" id="{9A0A565C-F1AB-6962-BD0C-8142D0B09F77}"/>
              </a:ext>
            </a:extLst>
          </p:cNvPr>
          <p:cNvSpPr>
            <a:spLocks noChangeArrowheads="1"/>
          </p:cNvSpPr>
          <p:nvPr/>
        </p:nvSpPr>
        <p:spPr bwMode="auto">
          <a:xfrm>
            <a:off x="2501978" y="2168986"/>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48" name="Rectangle 73">
            <a:extLst>
              <a:ext uri="{FF2B5EF4-FFF2-40B4-BE49-F238E27FC236}">
                <a16:creationId xmlns:a16="http://schemas.microsoft.com/office/drawing/2014/main" id="{AAFF3007-01CB-8524-A765-46D3B7097B2F}"/>
              </a:ext>
            </a:extLst>
          </p:cNvPr>
          <p:cNvSpPr>
            <a:spLocks noChangeArrowheads="1"/>
          </p:cNvSpPr>
          <p:nvPr/>
        </p:nvSpPr>
        <p:spPr bwMode="auto">
          <a:xfrm>
            <a:off x="2951983" y="2168986"/>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49" name="Rectangle 69">
            <a:extLst>
              <a:ext uri="{FF2B5EF4-FFF2-40B4-BE49-F238E27FC236}">
                <a16:creationId xmlns:a16="http://schemas.microsoft.com/office/drawing/2014/main" id="{650F9D52-0147-6D75-3FDA-44BA83C72168}"/>
              </a:ext>
            </a:extLst>
          </p:cNvPr>
          <p:cNvSpPr>
            <a:spLocks noChangeArrowheads="1"/>
          </p:cNvSpPr>
          <p:nvPr/>
        </p:nvSpPr>
        <p:spPr bwMode="auto">
          <a:xfrm>
            <a:off x="1601968" y="2618991"/>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50" name="Rectangle 70">
            <a:extLst>
              <a:ext uri="{FF2B5EF4-FFF2-40B4-BE49-F238E27FC236}">
                <a16:creationId xmlns:a16="http://schemas.microsoft.com/office/drawing/2014/main" id="{56D0B039-AFA9-3E3F-6727-0CACD9FD68EA}"/>
              </a:ext>
            </a:extLst>
          </p:cNvPr>
          <p:cNvSpPr>
            <a:spLocks noChangeArrowheads="1"/>
          </p:cNvSpPr>
          <p:nvPr/>
        </p:nvSpPr>
        <p:spPr bwMode="auto">
          <a:xfrm>
            <a:off x="2051971" y="2618991"/>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51" name="Rectangle 71">
            <a:extLst>
              <a:ext uri="{FF2B5EF4-FFF2-40B4-BE49-F238E27FC236}">
                <a16:creationId xmlns:a16="http://schemas.microsoft.com/office/drawing/2014/main" id="{90490859-5C7F-30A5-609B-983EEB24421C}"/>
              </a:ext>
            </a:extLst>
          </p:cNvPr>
          <p:cNvSpPr>
            <a:spLocks noChangeArrowheads="1"/>
          </p:cNvSpPr>
          <p:nvPr/>
        </p:nvSpPr>
        <p:spPr bwMode="auto">
          <a:xfrm>
            <a:off x="2501977" y="2618991"/>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52" name="Rectangle 72">
            <a:extLst>
              <a:ext uri="{FF2B5EF4-FFF2-40B4-BE49-F238E27FC236}">
                <a16:creationId xmlns:a16="http://schemas.microsoft.com/office/drawing/2014/main" id="{A20843B1-0FCB-11F5-A0D9-DB77FB5BE61F}"/>
              </a:ext>
            </a:extLst>
          </p:cNvPr>
          <p:cNvSpPr>
            <a:spLocks noChangeArrowheads="1"/>
          </p:cNvSpPr>
          <p:nvPr/>
        </p:nvSpPr>
        <p:spPr bwMode="auto">
          <a:xfrm>
            <a:off x="2951982" y="2618991"/>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53" name="Rectangle 73">
            <a:extLst>
              <a:ext uri="{FF2B5EF4-FFF2-40B4-BE49-F238E27FC236}">
                <a16:creationId xmlns:a16="http://schemas.microsoft.com/office/drawing/2014/main" id="{9F30305D-2169-69D7-3760-BB366497EEAC}"/>
              </a:ext>
            </a:extLst>
          </p:cNvPr>
          <p:cNvSpPr>
            <a:spLocks noChangeArrowheads="1"/>
          </p:cNvSpPr>
          <p:nvPr/>
        </p:nvSpPr>
        <p:spPr bwMode="auto">
          <a:xfrm>
            <a:off x="3401987" y="2618991"/>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129" name="コンテンツ プレースホルダー 34">
            <a:extLst>
              <a:ext uri="{FF2B5EF4-FFF2-40B4-BE49-F238E27FC236}">
                <a16:creationId xmlns:a16="http://schemas.microsoft.com/office/drawing/2014/main" id="{3A18A38F-0614-2DB0-E41C-5B0A06C2A320}"/>
              </a:ext>
            </a:extLst>
          </p:cNvPr>
          <p:cNvSpPr>
            <a:spLocks noGrp="1"/>
          </p:cNvSpPr>
          <p:nvPr>
            <p:ph sz="quarter" idx="10"/>
          </p:nvPr>
        </p:nvSpPr>
        <p:spPr>
          <a:xfrm>
            <a:off x="0" y="5409022"/>
            <a:ext cx="8280860" cy="809625"/>
          </a:xfrm>
        </p:spPr>
        <p:txBody>
          <a:bodyPr/>
          <a:lstStyle/>
          <a:p>
            <a:pPr lvl="1"/>
            <a:r>
              <a:rPr lang="ja-JP" altLang="en-US" dirty="0"/>
              <a:t>十分な長さの命令を実行すれば，</a:t>
            </a:r>
            <a:br>
              <a:rPr lang="en-US" altLang="ja-JP" dirty="0"/>
            </a:br>
            <a:r>
              <a:rPr lang="ja-JP" altLang="en-US" dirty="0"/>
              <a:t>パイプラインの長さ分は無視して近似できる</a:t>
            </a:r>
            <a:endParaRPr lang="en-US" altLang="ja-JP" dirty="0"/>
          </a:p>
          <a:p>
            <a:pPr lvl="2"/>
            <a:r>
              <a:rPr lang="ja-JP" altLang="en-US" dirty="0"/>
              <a:t>右上の場合，ほぼ </a:t>
            </a:r>
            <a:r>
              <a:rPr lang="en-US" altLang="ja-JP" dirty="0"/>
              <a:t>IPC = 1,000,000/(</a:t>
            </a:r>
            <a:r>
              <a:rPr lang="en-US" altLang="ja-JP" dirty="0">
                <a:solidFill>
                  <a:schemeClr val="tx1">
                    <a:lumMod val="65000"/>
                    <a:lumOff val="35000"/>
                  </a:schemeClr>
                </a:solidFill>
              </a:rPr>
              <a:t>5+999,999</a:t>
            </a:r>
            <a:r>
              <a:rPr lang="en-US" altLang="ja-JP" dirty="0"/>
              <a:t>) </a:t>
            </a:r>
            <a:r>
              <a:rPr lang="ja-JP" altLang="en-US" dirty="0"/>
              <a:t>は，ほぼ </a:t>
            </a:r>
            <a:r>
              <a:rPr lang="en-US" altLang="ja-JP" dirty="0"/>
              <a:t>1 </a:t>
            </a:r>
          </a:p>
          <a:p>
            <a:pPr lvl="1"/>
            <a:r>
              <a:rPr lang="ja-JP" altLang="en-US" dirty="0"/>
              <a:t>左端の </a:t>
            </a:r>
            <a:r>
              <a:rPr lang="en-US" altLang="ja-JP" dirty="0"/>
              <a:t>F </a:t>
            </a:r>
            <a:r>
              <a:rPr lang="ja-JP" altLang="en-US" dirty="0"/>
              <a:t>ないしは右端の </a:t>
            </a:r>
            <a:r>
              <a:rPr lang="en-US" altLang="ja-JP" dirty="0"/>
              <a:t>W </a:t>
            </a:r>
            <a:r>
              <a:rPr lang="ja-JP" altLang="en-US" dirty="0"/>
              <a:t>ステージの傾きのみを考えればよい</a:t>
            </a:r>
            <a:endParaRPr lang="en-US" altLang="ja-JP" dirty="0"/>
          </a:p>
        </p:txBody>
      </p:sp>
      <p:sp>
        <p:nvSpPr>
          <p:cNvPr id="6" name="平行四辺形 5">
            <a:extLst>
              <a:ext uri="{FF2B5EF4-FFF2-40B4-BE49-F238E27FC236}">
                <a16:creationId xmlns:a16="http://schemas.microsoft.com/office/drawing/2014/main" id="{748C4BAE-3192-B141-058B-AA2C56A990B8}"/>
              </a:ext>
            </a:extLst>
          </p:cNvPr>
          <p:cNvSpPr/>
          <p:nvPr/>
        </p:nvSpPr>
        <p:spPr bwMode="auto">
          <a:xfrm flipH="1">
            <a:off x="4662001" y="1718982"/>
            <a:ext cx="3600040" cy="3600040"/>
          </a:xfrm>
          <a:prstGeom prst="parallelogram">
            <a:avLst>
              <a:gd name="adj" fmla="val 98821"/>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cxnSp>
        <p:nvCxnSpPr>
          <p:cNvPr id="22" name="直線矢印コネクタ 21">
            <a:extLst>
              <a:ext uri="{FF2B5EF4-FFF2-40B4-BE49-F238E27FC236}">
                <a16:creationId xmlns:a16="http://schemas.microsoft.com/office/drawing/2014/main" id="{A32AC71E-E372-BD45-2787-25596F8DC4F8}"/>
              </a:ext>
            </a:extLst>
          </p:cNvPr>
          <p:cNvCxnSpPr>
            <a:cxnSpLocks/>
          </p:cNvCxnSpPr>
          <p:nvPr/>
        </p:nvCxnSpPr>
        <p:spPr bwMode="auto">
          <a:xfrm>
            <a:off x="4662001" y="1628980"/>
            <a:ext cx="3600040"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cxnSp>
        <p:nvCxnSpPr>
          <p:cNvPr id="24" name="直線矢印コネクタ 23">
            <a:extLst>
              <a:ext uri="{FF2B5EF4-FFF2-40B4-BE49-F238E27FC236}">
                <a16:creationId xmlns:a16="http://schemas.microsoft.com/office/drawing/2014/main" id="{F9A1CDE6-D568-AC2A-6EAF-591891154AFA}"/>
              </a:ext>
            </a:extLst>
          </p:cNvPr>
          <p:cNvCxnSpPr>
            <a:cxnSpLocks/>
          </p:cNvCxnSpPr>
          <p:nvPr/>
        </p:nvCxnSpPr>
        <p:spPr bwMode="auto">
          <a:xfrm>
            <a:off x="4572000" y="1718981"/>
            <a:ext cx="0" cy="360004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cxnSp>
        <p:nvCxnSpPr>
          <p:cNvPr id="28" name="直線矢印コネクタ 27">
            <a:extLst>
              <a:ext uri="{FF2B5EF4-FFF2-40B4-BE49-F238E27FC236}">
                <a16:creationId xmlns:a16="http://schemas.microsoft.com/office/drawing/2014/main" id="{B1C9A60F-2243-A988-CF3F-4FAF4189D76F}"/>
              </a:ext>
            </a:extLst>
          </p:cNvPr>
          <p:cNvCxnSpPr>
            <a:cxnSpLocks/>
          </p:cNvCxnSpPr>
          <p:nvPr/>
        </p:nvCxnSpPr>
        <p:spPr bwMode="auto">
          <a:xfrm>
            <a:off x="701957" y="1628980"/>
            <a:ext cx="2250025"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29" name="正方形/長方形 28">
            <a:extLst>
              <a:ext uri="{FF2B5EF4-FFF2-40B4-BE49-F238E27FC236}">
                <a16:creationId xmlns:a16="http://schemas.microsoft.com/office/drawing/2014/main" id="{C29A97F9-4418-F49A-F8B8-AEA988553BCC}"/>
              </a:ext>
            </a:extLst>
          </p:cNvPr>
          <p:cNvSpPr/>
          <p:nvPr/>
        </p:nvSpPr>
        <p:spPr>
          <a:xfrm>
            <a:off x="1601967" y="1088973"/>
            <a:ext cx="540005" cy="450005"/>
          </a:xfrm>
          <a:prstGeom prst="rect">
            <a:avLst/>
          </a:prstGeom>
        </p:spPr>
        <p:txBody>
          <a:bodyPr wrap="none">
            <a:noAutofit/>
          </a:bodyPr>
          <a:lstStyle/>
          <a:p>
            <a:pPr algn="ctr"/>
            <a:r>
              <a:rPr lang="en-US" altLang="ja-JP" dirty="0">
                <a:solidFill>
                  <a:schemeClr val="tx1">
                    <a:lumMod val="65000"/>
                    <a:lumOff val="35000"/>
                  </a:schemeClr>
                </a:solidFill>
              </a:rPr>
              <a:t>5 cycle</a:t>
            </a:r>
            <a:endParaRPr lang="ja-JP" altLang="en-US" dirty="0">
              <a:solidFill>
                <a:schemeClr val="tx1">
                  <a:lumMod val="65000"/>
                  <a:lumOff val="35000"/>
                </a:schemeClr>
              </a:solidFill>
            </a:endParaRPr>
          </a:p>
        </p:txBody>
      </p:sp>
      <p:sp>
        <p:nvSpPr>
          <p:cNvPr id="30" name="正方形/長方形 29">
            <a:extLst>
              <a:ext uri="{FF2B5EF4-FFF2-40B4-BE49-F238E27FC236}">
                <a16:creationId xmlns:a16="http://schemas.microsoft.com/office/drawing/2014/main" id="{0A43CA62-8DC3-657D-527C-1AA42E98A139}"/>
              </a:ext>
            </a:extLst>
          </p:cNvPr>
          <p:cNvSpPr/>
          <p:nvPr/>
        </p:nvSpPr>
        <p:spPr>
          <a:xfrm>
            <a:off x="6282019" y="1178975"/>
            <a:ext cx="540005" cy="360004"/>
          </a:xfrm>
          <a:prstGeom prst="rect">
            <a:avLst/>
          </a:prstGeom>
        </p:spPr>
        <p:txBody>
          <a:bodyPr wrap="none">
            <a:noAutofit/>
          </a:bodyPr>
          <a:lstStyle/>
          <a:p>
            <a:pPr algn="ctr"/>
            <a:r>
              <a:rPr lang="en-US" altLang="ja-JP" dirty="0">
                <a:solidFill>
                  <a:schemeClr val="tx1">
                    <a:lumMod val="65000"/>
                    <a:lumOff val="35000"/>
                  </a:schemeClr>
                </a:solidFill>
              </a:rPr>
              <a:t>5+999,999 cycle</a:t>
            </a:r>
            <a:endParaRPr lang="ja-JP" altLang="en-US" dirty="0">
              <a:solidFill>
                <a:schemeClr val="tx1">
                  <a:lumMod val="65000"/>
                  <a:lumOff val="35000"/>
                </a:schemeClr>
              </a:solidFill>
            </a:endParaRPr>
          </a:p>
        </p:txBody>
      </p:sp>
      <p:sp>
        <p:nvSpPr>
          <p:cNvPr id="31" name="正方形/長方形 30">
            <a:extLst>
              <a:ext uri="{FF2B5EF4-FFF2-40B4-BE49-F238E27FC236}">
                <a16:creationId xmlns:a16="http://schemas.microsoft.com/office/drawing/2014/main" id="{EB247995-759E-B5E2-0124-4EF4EB26DDBA}"/>
              </a:ext>
            </a:extLst>
          </p:cNvPr>
          <p:cNvSpPr/>
          <p:nvPr/>
        </p:nvSpPr>
        <p:spPr>
          <a:xfrm rot="16200000">
            <a:off x="4121995" y="3158996"/>
            <a:ext cx="540005" cy="360004"/>
          </a:xfrm>
          <a:prstGeom prst="rect">
            <a:avLst/>
          </a:prstGeom>
        </p:spPr>
        <p:txBody>
          <a:bodyPr wrap="none">
            <a:noAutofit/>
          </a:bodyPr>
          <a:lstStyle/>
          <a:p>
            <a:pPr algn="ctr"/>
            <a:r>
              <a:rPr lang="en-US" altLang="ja-JP" dirty="0">
                <a:solidFill>
                  <a:schemeClr val="tx1">
                    <a:lumMod val="65000"/>
                    <a:lumOff val="35000"/>
                  </a:schemeClr>
                </a:solidFill>
              </a:rPr>
              <a:t>1,000,000 </a:t>
            </a:r>
            <a:r>
              <a:rPr lang="ja-JP" altLang="en-US" dirty="0">
                <a:solidFill>
                  <a:schemeClr val="tx1">
                    <a:lumMod val="65000"/>
                    <a:lumOff val="35000"/>
                  </a:schemeClr>
                </a:solidFill>
              </a:rPr>
              <a:t>命令</a:t>
            </a:r>
          </a:p>
        </p:txBody>
      </p:sp>
      <p:cxnSp>
        <p:nvCxnSpPr>
          <p:cNvPr id="32" name="直線矢印コネクタ 31">
            <a:extLst>
              <a:ext uri="{FF2B5EF4-FFF2-40B4-BE49-F238E27FC236}">
                <a16:creationId xmlns:a16="http://schemas.microsoft.com/office/drawing/2014/main" id="{14BF5223-F353-66D9-AC0A-CB5B3F45C527}"/>
              </a:ext>
            </a:extLst>
          </p:cNvPr>
          <p:cNvCxnSpPr>
            <a:cxnSpLocks/>
          </p:cNvCxnSpPr>
          <p:nvPr/>
        </p:nvCxnSpPr>
        <p:spPr bwMode="auto">
          <a:xfrm>
            <a:off x="2951982" y="1628980"/>
            <a:ext cx="900010"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34" name="正方形/長方形 33">
            <a:extLst>
              <a:ext uri="{FF2B5EF4-FFF2-40B4-BE49-F238E27FC236}">
                <a16:creationId xmlns:a16="http://schemas.microsoft.com/office/drawing/2014/main" id="{500F67A2-728F-B2E7-D309-BF98BCA7D1BD}"/>
              </a:ext>
            </a:extLst>
          </p:cNvPr>
          <p:cNvSpPr/>
          <p:nvPr/>
        </p:nvSpPr>
        <p:spPr>
          <a:xfrm>
            <a:off x="3131984" y="1088974"/>
            <a:ext cx="540005" cy="450005"/>
          </a:xfrm>
          <a:prstGeom prst="rect">
            <a:avLst/>
          </a:prstGeom>
        </p:spPr>
        <p:txBody>
          <a:bodyPr wrap="none">
            <a:noAutofit/>
          </a:bodyPr>
          <a:lstStyle/>
          <a:p>
            <a:pPr algn="ctr"/>
            <a:r>
              <a:rPr lang="en-US" altLang="ja-JP" dirty="0">
                <a:solidFill>
                  <a:schemeClr val="tx1">
                    <a:lumMod val="65000"/>
                    <a:lumOff val="35000"/>
                  </a:schemeClr>
                </a:solidFill>
              </a:rPr>
              <a:t>2 cycle</a:t>
            </a:r>
            <a:endParaRPr lang="ja-JP" altLang="en-US" dirty="0">
              <a:solidFill>
                <a:schemeClr val="tx1">
                  <a:lumMod val="65000"/>
                  <a:lumOff val="35000"/>
                </a:schemeClr>
              </a:solidFill>
            </a:endParaRPr>
          </a:p>
        </p:txBody>
      </p:sp>
    </p:spTree>
    <p:extLst>
      <p:ext uri="{BB962C8B-B14F-4D97-AF65-F5344CB8AC3E}">
        <p14:creationId xmlns:p14="http://schemas.microsoft.com/office/powerpoint/2010/main" val="22253500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「十分に多く」の命令を実行した場合の性能</a:t>
            </a:r>
          </a:p>
        </p:txBody>
      </p:sp>
      <p:sp>
        <p:nvSpPr>
          <p:cNvPr id="129" name="コンテンツ プレースホルダー 34">
            <a:extLst>
              <a:ext uri="{FF2B5EF4-FFF2-40B4-BE49-F238E27FC236}">
                <a16:creationId xmlns:a16="http://schemas.microsoft.com/office/drawing/2014/main" id="{3A18A38F-0614-2DB0-E41C-5B0A06C2A320}"/>
              </a:ext>
            </a:extLst>
          </p:cNvPr>
          <p:cNvSpPr>
            <a:spLocks noGrp="1"/>
          </p:cNvSpPr>
          <p:nvPr>
            <p:ph sz="quarter" idx="10"/>
          </p:nvPr>
        </p:nvSpPr>
        <p:spPr>
          <a:xfrm>
            <a:off x="431954" y="5499023"/>
            <a:ext cx="8280860" cy="809625"/>
          </a:xfrm>
        </p:spPr>
        <p:txBody>
          <a:bodyPr/>
          <a:lstStyle/>
          <a:p>
            <a:pPr lvl="1"/>
            <a:r>
              <a:rPr lang="en-US" altLang="ja-JP" dirty="0">
                <a:solidFill>
                  <a:schemeClr val="tx1">
                    <a:lumMod val="65000"/>
                    <a:lumOff val="35000"/>
                  </a:schemeClr>
                </a:solidFill>
              </a:rPr>
              <a:t>IPC</a:t>
            </a:r>
            <a:r>
              <a:rPr lang="ja-JP" altLang="en-US" dirty="0">
                <a:solidFill>
                  <a:schemeClr val="tx1">
                    <a:lumMod val="65000"/>
                    <a:lumOff val="35000"/>
                  </a:schemeClr>
                </a:solidFill>
              </a:rPr>
              <a:t>≈</a:t>
            </a:r>
            <a:r>
              <a:rPr lang="en-US" altLang="ja-JP" dirty="0">
                <a:solidFill>
                  <a:schemeClr val="tx1">
                    <a:lumMod val="65000"/>
                    <a:lumOff val="35000"/>
                  </a:schemeClr>
                </a:solidFill>
              </a:rPr>
              <a:t>1</a:t>
            </a:r>
            <a:r>
              <a:rPr lang="ja-JP" altLang="en-US" dirty="0">
                <a:solidFill>
                  <a:schemeClr val="tx1">
                    <a:lumMod val="65000"/>
                    <a:lumOff val="35000"/>
                  </a:schemeClr>
                </a:solidFill>
              </a:rPr>
              <a:t>命令</a:t>
            </a:r>
            <a:r>
              <a:rPr lang="en-US" altLang="ja-JP" dirty="0">
                <a:solidFill>
                  <a:schemeClr val="tx1">
                    <a:lumMod val="65000"/>
                    <a:lumOff val="35000"/>
                  </a:schemeClr>
                </a:solidFill>
              </a:rPr>
              <a:t> / 1</a:t>
            </a:r>
            <a:r>
              <a:rPr lang="ja-JP" altLang="en-US" dirty="0">
                <a:solidFill>
                  <a:schemeClr val="tx1">
                    <a:lumMod val="65000"/>
                    <a:lumOff val="35000"/>
                  </a:schemeClr>
                </a:solidFill>
              </a:rPr>
              <a:t>サイクル</a:t>
            </a:r>
            <a:r>
              <a:rPr lang="en-US" altLang="ja-JP" dirty="0">
                <a:solidFill>
                  <a:schemeClr val="tx1">
                    <a:lumMod val="65000"/>
                    <a:lumOff val="35000"/>
                  </a:schemeClr>
                </a:solidFill>
              </a:rPr>
              <a:t> = </a:t>
            </a:r>
            <a:r>
              <a:rPr lang="en-US" altLang="ja-JP" dirty="0">
                <a:solidFill>
                  <a:schemeClr val="accent5"/>
                </a:solidFill>
              </a:rPr>
              <a:t>1</a:t>
            </a:r>
          </a:p>
          <a:p>
            <a:pPr lvl="1"/>
            <a:r>
              <a:rPr lang="ja-JP" altLang="en-US" dirty="0">
                <a:solidFill>
                  <a:schemeClr val="tx1">
                    <a:lumMod val="75000"/>
                    <a:lumOff val="25000"/>
                  </a:schemeClr>
                </a:solidFill>
              </a:rPr>
              <a:t>周波数</a:t>
            </a:r>
            <a:r>
              <a:rPr lang="en-US" altLang="ja-JP" dirty="0">
                <a:solidFill>
                  <a:schemeClr val="tx1">
                    <a:lumMod val="65000"/>
                    <a:lumOff val="35000"/>
                  </a:schemeClr>
                </a:solidFill>
              </a:rPr>
              <a:t> = 1</a:t>
            </a:r>
            <a:r>
              <a:rPr lang="ja-JP" altLang="en-US" dirty="0">
                <a:solidFill>
                  <a:schemeClr val="tx1">
                    <a:lumMod val="65000"/>
                    <a:lumOff val="35000"/>
                  </a:schemeClr>
                </a:solidFill>
              </a:rPr>
              <a:t>秒</a:t>
            </a:r>
            <a:r>
              <a:rPr lang="en-US" altLang="ja-JP" dirty="0">
                <a:solidFill>
                  <a:schemeClr val="tx1">
                    <a:lumMod val="65000"/>
                    <a:lumOff val="35000"/>
                  </a:schemeClr>
                </a:solidFill>
              </a:rPr>
              <a:t> / 1ns = </a:t>
            </a:r>
            <a:r>
              <a:rPr lang="en-US" altLang="ja-JP" dirty="0">
                <a:solidFill>
                  <a:schemeClr val="accent5"/>
                </a:solidFill>
              </a:rPr>
              <a:t>1000 MHz = 1GHz</a:t>
            </a:r>
          </a:p>
          <a:p>
            <a:pPr lvl="1"/>
            <a:r>
              <a:rPr lang="ja-JP" altLang="en-US" dirty="0">
                <a:solidFill>
                  <a:schemeClr val="tx1">
                    <a:lumMod val="75000"/>
                    <a:lumOff val="25000"/>
                  </a:schemeClr>
                </a:solidFill>
              </a:rPr>
              <a:t>性能（</a:t>
            </a:r>
            <a:r>
              <a:rPr lang="en-US" altLang="ja-JP" dirty="0">
                <a:solidFill>
                  <a:schemeClr val="tx1">
                    <a:lumMod val="75000"/>
                    <a:lumOff val="25000"/>
                  </a:schemeClr>
                </a:solidFill>
              </a:rPr>
              <a:t>1</a:t>
            </a:r>
            <a:r>
              <a:rPr lang="ja-JP" altLang="en-US" dirty="0">
                <a:solidFill>
                  <a:schemeClr val="tx1">
                    <a:lumMod val="75000"/>
                    <a:lumOff val="25000"/>
                  </a:schemeClr>
                </a:solidFill>
              </a:rPr>
              <a:t>秒あたりの命令数）</a:t>
            </a:r>
            <a:r>
              <a:rPr lang="en-US" altLang="ja-JP" dirty="0">
                <a:solidFill>
                  <a:schemeClr val="tx1">
                    <a:lumMod val="75000"/>
                    <a:lumOff val="25000"/>
                  </a:schemeClr>
                </a:solidFill>
              </a:rPr>
              <a:t>=</a:t>
            </a:r>
            <a:r>
              <a:rPr lang="ja-JP" altLang="en-US" dirty="0">
                <a:solidFill>
                  <a:schemeClr val="accent5"/>
                </a:solidFill>
              </a:rPr>
              <a:t> </a:t>
            </a:r>
            <a:r>
              <a:rPr lang="en-US" altLang="ja-JP" dirty="0">
                <a:solidFill>
                  <a:schemeClr val="tx1">
                    <a:lumMod val="75000"/>
                    <a:lumOff val="25000"/>
                  </a:schemeClr>
                </a:solidFill>
              </a:rPr>
              <a:t>IPC*</a:t>
            </a:r>
            <a:r>
              <a:rPr lang="ja-JP" altLang="en-US" dirty="0">
                <a:solidFill>
                  <a:schemeClr val="tx1">
                    <a:lumMod val="75000"/>
                    <a:lumOff val="25000"/>
                  </a:schemeClr>
                </a:solidFill>
              </a:rPr>
              <a:t>周波数</a:t>
            </a:r>
            <a:r>
              <a:rPr lang="ja-JP" altLang="en-US" dirty="0">
                <a:solidFill>
                  <a:schemeClr val="accent5"/>
                </a:solidFill>
              </a:rPr>
              <a:t> </a:t>
            </a:r>
            <a:r>
              <a:rPr lang="en-US" altLang="ja-JP" dirty="0">
                <a:solidFill>
                  <a:schemeClr val="accent5"/>
                </a:solidFill>
              </a:rPr>
              <a:t>= </a:t>
            </a:r>
            <a:r>
              <a:rPr lang="ja-JP" altLang="en-US" dirty="0">
                <a:solidFill>
                  <a:schemeClr val="accent5"/>
                </a:solidFill>
              </a:rPr>
              <a:t>秒間 </a:t>
            </a:r>
            <a:r>
              <a:rPr lang="en-US" altLang="ja-JP" dirty="0">
                <a:solidFill>
                  <a:schemeClr val="accent5"/>
                </a:solidFill>
              </a:rPr>
              <a:t>1G </a:t>
            </a:r>
            <a:r>
              <a:rPr lang="ja-JP" altLang="en-US" dirty="0">
                <a:solidFill>
                  <a:schemeClr val="accent5"/>
                </a:solidFill>
              </a:rPr>
              <a:t>命令</a:t>
            </a:r>
            <a:endParaRPr lang="en-US" altLang="ja-JP" dirty="0"/>
          </a:p>
        </p:txBody>
      </p:sp>
      <p:sp>
        <p:nvSpPr>
          <p:cNvPr id="3" name="平行四辺形 2">
            <a:extLst>
              <a:ext uri="{FF2B5EF4-FFF2-40B4-BE49-F238E27FC236}">
                <a16:creationId xmlns:a16="http://schemas.microsoft.com/office/drawing/2014/main" id="{51F2A056-AEF9-BFDD-E80A-1D877C2AE31C}"/>
              </a:ext>
            </a:extLst>
          </p:cNvPr>
          <p:cNvSpPr/>
          <p:nvPr/>
        </p:nvSpPr>
        <p:spPr bwMode="auto">
          <a:xfrm flipH="1">
            <a:off x="5202007" y="1538979"/>
            <a:ext cx="3600040" cy="3600040"/>
          </a:xfrm>
          <a:prstGeom prst="parallelogram">
            <a:avLst>
              <a:gd name="adj" fmla="val 98821"/>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cxnSp>
        <p:nvCxnSpPr>
          <p:cNvPr id="4" name="直線矢印コネクタ 3">
            <a:extLst>
              <a:ext uri="{FF2B5EF4-FFF2-40B4-BE49-F238E27FC236}">
                <a16:creationId xmlns:a16="http://schemas.microsoft.com/office/drawing/2014/main" id="{932B1EA0-6D29-11A5-0285-71D18AA08611}"/>
              </a:ext>
            </a:extLst>
          </p:cNvPr>
          <p:cNvCxnSpPr>
            <a:cxnSpLocks/>
          </p:cNvCxnSpPr>
          <p:nvPr/>
        </p:nvCxnSpPr>
        <p:spPr bwMode="auto">
          <a:xfrm>
            <a:off x="5202007" y="1448977"/>
            <a:ext cx="3600040"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cxnSp>
        <p:nvCxnSpPr>
          <p:cNvPr id="5" name="直線矢印コネクタ 4">
            <a:extLst>
              <a:ext uri="{FF2B5EF4-FFF2-40B4-BE49-F238E27FC236}">
                <a16:creationId xmlns:a16="http://schemas.microsoft.com/office/drawing/2014/main" id="{D074F71C-1A32-CAC6-F6BA-7D410794006A}"/>
              </a:ext>
            </a:extLst>
          </p:cNvPr>
          <p:cNvCxnSpPr>
            <a:cxnSpLocks/>
          </p:cNvCxnSpPr>
          <p:nvPr/>
        </p:nvCxnSpPr>
        <p:spPr bwMode="auto">
          <a:xfrm>
            <a:off x="5112006" y="1538978"/>
            <a:ext cx="0" cy="360004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7" name="正方形/長方形 6">
            <a:extLst>
              <a:ext uri="{FF2B5EF4-FFF2-40B4-BE49-F238E27FC236}">
                <a16:creationId xmlns:a16="http://schemas.microsoft.com/office/drawing/2014/main" id="{9ACEFC03-AB90-2263-C451-AB721D7A31C6}"/>
              </a:ext>
            </a:extLst>
          </p:cNvPr>
          <p:cNvSpPr/>
          <p:nvPr/>
        </p:nvSpPr>
        <p:spPr>
          <a:xfrm>
            <a:off x="6822025" y="998972"/>
            <a:ext cx="540005" cy="360004"/>
          </a:xfrm>
          <a:prstGeom prst="rect">
            <a:avLst/>
          </a:prstGeom>
        </p:spPr>
        <p:txBody>
          <a:bodyPr wrap="none">
            <a:noAutofit/>
          </a:bodyPr>
          <a:lstStyle/>
          <a:p>
            <a:pPr algn="ctr"/>
            <a:r>
              <a:rPr lang="en-US" altLang="ja-JP" dirty="0">
                <a:solidFill>
                  <a:schemeClr val="tx1">
                    <a:lumMod val="65000"/>
                    <a:lumOff val="35000"/>
                  </a:schemeClr>
                </a:solidFill>
              </a:rPr>
              <a:t>5+999,999 cycle</a:t>
            </a:r>
            <a:endParaRPr lang="ja-JP" altLang="en-US" dirty="0">
              <a:solidFill>
                <a:schemeClr val="tx1">
                  <a:lumMod val="65000"/>
                  <a:lumOff val="35000"/>
                </a:schemeClr>
              </a:solidFill>
            </a:endParaRPr>
          </a:p>
        </p:txBody>
      </p:sp>
      <p:sp>
        <p:nvSpPr>
          <p:cNvPr id="8" name="正方形/長方形 7">
            <a:extLst>
              <a:ext uri="{FF2B5EF4-FFF2-40B4-BE49-F238E27FC236}">
                <a16:creationId xmlns:a16="http://schemas.microsoft.com/office/drawing/2014/main" id="{CAB52952-7588-9ACA-EDE0-590CD30928FE}"/>
              </a:ext>
            </a:extLst>
          </p:cNvPr>
          <p:cNvSpPr/>
          <p:nvPr/>
        </p:nvSpPr>
        <p:spPr>
          <a:xfrm rot="16200000">
            <a:off x="4662001" y="2978993"/>
            <a:ext cx="540005" cy="360004"/>
          </a:xfrm>
          <a:prstGeom prst="rect">
            <a:avLst/>
          </a:prstGeom>
        </p:spPr>
        <p:txBody>
          <a:bodyPr wrap="none">
            <a:noAutofit/>
          </a:bodyPr>
          <a:lstStyle/>
          <a:p>
            <a:pPr algn="ctr"/>
            <a:r>
              <a:rPr lang="en-US" altLang="ja-JP" dirty="0">
                <a:solidFill>
                  <a:schemeClr val="tx1">
                    <a:lumMod val="65000"/>
                    <a:lumOff val="35000"/>
                  </a:schemeClr>
                </a:solidFill>
              </a:rPr>
              <a:t>1,000,000 </a:t>
            </a:r>
            <a:r>
              <a:rPr lang="ja-JP" altLang="en-US" dirty="0">
                <a:solidFill>
                  <a:schemeClr val="tx1">
                    <a:lumMod val="65000"/>
                    <a:lumOff val="35000"/>
                  </a:schemeClr>
                </a:solidFill>
              </a:rPr>
              <a:t>命令</a:t>
            </a:r>
          </a:p>
        </p:txBody>
      </p:sp>
      <p:cxnSp>
        <p:nvCxnSpPr>
          <p:cNvPr id="55" name="直線矢印コネクタ 54">
            <a:extLst>
              <a:ext uri="{FF2B5EF4-FFF2-40B4-BE49-F238E27FC236}">
                <a16:creationId xmlns:a16="http://schemas.microsoft.com/office/drawing/2014/main" id="{6D77AB78-7BC7-CBD4-F18B-9D907526FC71}"/>
              </a:ext>
            </a:extLst>
          </p:cNvPr>
          <p:cNvCxnSpPr>
            <a:cxnSpLocks/>
          </p:cNvCxnSpPr>
          <p:nvPr/>
        </p:nvCxnSpPr>
        <p:spPr bwMode="auto">
          <a:xfrm>
            <a:off x="971961" y="1898983"/>
            <a:ext cx="450005"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56" name="正方形/長方形 55">
            <a:extLst>
              <a:ext uri="{FF2B5EF4-FFF2-40B4-BE49-F238E27FC236}">
                <a16:creationId xmlns:a16="http://schemas.microsoft.com/office/drawing/2014/main" id="{33FE95D5-3BFB-1523-49BC-25556741C4DA}"/>
              </a:ext>
            </a:extLst>
          </p:cNvPr>
          <p:cNvSpPr/>
          <p:nvPr/>
        </p:nvSpPr>
        <p:spPr>
          <a:xfrm>
            <a:off x="881960" y="1178975"/>
            <a:ext cx="540005" cy="540006"/>
          </a:xfrm>
          <a:prstGeom prst="rect">
            <a:avLst/>
          </a:prstGeom>
        </p:spPr>
        <p:txBody>
          <a:bodyPr wrap="none">
            <a:noAutofit/>
          </a:bodyPr>
          <a:lstStyle/>
          <a:p>
            <a:pPr algn="ctr"/>
            <a:r>
              <a:rPr lang="en-US" altLang="ja-JP" dirty="0">
                <a:solidFill>
                  <a:schemeClr val="tx1">
                    <a:lumMod val="65000"/>
                    <a:lumOff val="35000"/>
                  </a:schemeClr>
                </a:solidFill>
              </a:rPr>
              <a:t>1 ns</a:t>
            </a:r>
          </a:p>
          <a:p>
            <a:pPr algn="ctr"/>
            <a:r>
              <a:rPr lang="en-US" altLang="ja-JP" dirty="0">
                <a:solidFill>
                  <a:schemeClr val="tx1">
                    <a:lumMod val="65000"/>
                    <a:lumOff val="35000"/>
                  </a:schemeClr>
                </a:solidFill>
              </a:rPr>
              <a:t>1 cycle</a:t>
            </a:r>
            <a:endParaRPr lang="ja-JP" altLang="en-US" dirty="0">
              <a:solidFill>
                <a:schemeClr val="tx1">
                  <a:lumMod val="65000"/>
                  <a:lumOff val="35000"/>
                </a:schemeClr>
              </a:solidFill>
            </a:endParaRPr>
          </a:p>
        </p:txBody>
      </p:sp>
      <p:sp>
        <p:nvSpPr>
          <p:cNvPr id="57" name="正方形/長方形 56">
            <a:extLst>
              <a:ext uri="{FF2B5EF4-FFF2-40B4-BE49-F238E27FC236}">
                <a16:creationId xmlns:a16="http://schemas.microsoft.com/office/drawing/2014/main" id="{77A73637-76DF-7872-938B-0C23A46DF8AE}"/>
              </a:ext>
            </a:extLst>
          </p:cNvPr>
          <p:cNvSpPr/>
          <p:nvPr/>
        </p:nvSpPr>
        <p:spPr>
          <a:xfrm>
            <a:off x="341954" y="1988984"/>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I0</a:t>
            </a:r>
            <a:endParaRPr lang="ja-JP" altLang="en-US" dirty="0">
              <a:solidFill>
                <a:schemeClr val="tx1">
                  <a:lumMod val="65000"/>
                  <a:lumOff val="35000"/>
                </a:schemeClr>
              </a:solidFill>
              <a:latin typeface="Consolas" panose="020B0609020204030204" pitchFamily="49" charset="0"/>
            </a:endParaRPr>
          </a:p>
        </p:txBody>
      </p:sp>
      <p:sp>
        <p:nvSpPr>
          <p:cNvPr id="58" name="正方形/長方形 57">
            <a:extLst>
              <a:ext uri="{FF2B5EF4-FFF2-40B4-BE49-F238E27FC236}">
                <a16:creationId xmlns:a16="http://schemas.microsoft.com/office/drawing/2014/main" id="{32957A3E-8661-C702-597C-530530728537}"/>
              </a:ext>
            </a:extLst>
          </p:cNvPr>
          <p:cNvSpPr/>
          <p:nvPr/>
        </p:nvSpPr>
        <p:spPr>
          <a:xfrm>
            <a:off x="341954" y="2438989"/>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I1</a:t>
            </a:r>
            <a:endParaRPr lang="ja-JP" altLang="en-US" dirty="0">
              <a:solidFill>
                <a:schemeClr val="tx1">
                  <a:lumMod val="65000"/>
                  <a:lumOff val="35000"/>
                </a:schemeClr>
              </a:solidFill>
              <a:latin typeface="Consolas" panose="020B0609020204030204" pitchFamily="49" charset="0"/>
            </a:endParaRPr>
          </a:p>
        </p:txBody>
      </p:sp>
      <p:sp>
        <p:nvSpPr>
          <p:cNvPr id="59" name="正方形/長方形 58">
            <a:extLst>
              <a:ext uri="{FF2B5EF4-FFF2-40B4-BE49-F238E27FC236}">
                <a16:creationId xmlns:a16="http://schemas.microsoft.com/office/drawing/2014/main" id="{81DB0530-021F-858A-B3EF-742405885C04}"/>
              </a:ext>
            </a:extLst>
          </p:cNvPr>
          <p:cNvSpPr/>
          <p:nvPr/>
        </p:nvSpPr>
        <p:spPr>
          <a:xfrm>
            <a:off x="341954" y="2888994"/>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I2</a:t>
            </a:r>
            <a:endParaRPr lang="ja-JP" altLang="en-US" dirty="0">
              <a:solidFill>
                <a:schemeClr val="tx1">
                  <a:lumMod val="65000"/>
                  <a:lumOff val="35000"/>
                </a:schemeClr>
              </a:solidFill>
              <a:latin typeface="Consolas" panose="020B0609020204030204" pitchFamily="49" charset="0"/>
            </a:endParaRPr>
          </a:p>
        </p:txBody>
      </p:sp>
      <p:sp>
        <p:nvSpPr>
          <p:cNvPr id="60" name="Rectangle 69">
            <a:extLst>
              <a:ext uri="{FF2B5EF4-FFF2-40B4-BE49-F238E27FC236}">
                <a16:creationId xmlns:a16="http://schemas.microsoft.com/office/drawing/2014/main" id="{87DC93EA-510F-2CED-3C49-ABA98D0CB62E}"/>
              </a:ext>
            </a:extLst>
          </p:cNvPr>
          <p:cNvSpPr>
            <a:spLocks noChangeArrowheads="1"/>
          </p:cNvSpPr>
          <p:nvPr/>
        </p:nvSpPr>
        <p:spPr bwMode="auto">
          <a:xfrm>
            <a:off x="971961" y="198898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61" name="Rectangle 70">
            <a:extLst>
              <a:ext uri="{FF2B5EF4-FFF2-40B4-BE49-F238E27FC236}">
                <a16:creationId xmlns:a16="http://schemas.microsoft.com/office/drawing/2014/main" id="{E2A5E54B-BBC7-0B25-B996-770AF7D777C1}"/>
              </a:ext>
            </a:extLst>
          </p:cNvPr>
          <p:cNvSpPr>
            <a:spLocks noChangeArrowheads="1"/>
          </p:cNvSpPr>
          <p:nvPr/>
        </p:nvSpPr>
        <p:spPr bwMode="auto">
          <a:xfrm>
            <a:off x="1421964" y="198898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62" name="Rectangle 71">
            <a:extLst>
              <a:ext uri="{FF2B5EF4-FFF2-40B4-BE49-F238E27FC236}">
                <a16:creationId xmlns:a16="http://schemas.microsoft.com/office/drawing/2014/main" id="{E7243571-9A69-A4F8-37EB-6A83C0C08289}"/>
              </a:ext>
            </a:extLst>
          </p:cNvPr>
          <p:cNvSpPr>
            <a:spLocks noChangeArrowheads="1"/>
          </p:cNvSpPr>
          <p:nvPr/>
        </p:nvSpPr>
        <p:spPr bwMode="auto">
          <a:xfrm>
            <a:off x="1871970" y="198898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63" name="Rectangle 72">
            <a:extLst>
              <a:ext uri="{FF2B5EF4-FFF2-40B4-BE49-F238E27FC236}">
                <a16:creationId xmlns:a16="http://schemas.microsoft.com/office/drawing/2014/main" id="{AEA01D9D-197B-B914-C0BA-9B727A10DEA3}"/>
              </a:ext>
            </a:extLst>
          </p:cNvPr>
          <p:cNvSpPr>
            <a:spLocks noChangeArrowheads="1"/>
          </p:cNvSpPr>
          <p:nvPr/>
        </p:nvSpPr>
        <p:spPr bwMode="auto">
          <a:xfrm>
            <a:off x="2321975" y="198898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28" name="Rectangle 73">
            <a:extLst>
              <a:ext uri="{FF2B5EF4-FFF2-40B4-BE49-F238E27FC236}">
                <a16:creationId xmlns:a16="http://schemas.microsoft.com/office/drawing/2014/main" id="{17B20D46-4CEE-67DC-B6CC-20CB76AC10C6}"/>
              </a:ext>
            </a:extLst>
          </p:cNvPr>
          <p:cNvSpPr>
            <a:spLocks noChangeArrowheads="1"/>
          </p:cNvSpPr>
          <p:nvPr/>
        </p:nvSpPr>
        <p:spPr bwMode="auto">
          <a:xfrm>
            <a:off x="2771980" y="198898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130" name="Rectangle 69">
            <a:extLst>
              <a:ext uri="{FF2B5EF4-FFF2-40B4-BE49-F238E27FC236}">
                <a16:creationId xmlns:a16="http://schemas.microsoft.com/office/drawing/2014/main" id="{C647FE3E-935D-F989-C66B-BFC091CAB2F6}"/>
              </a:ext>
            </a:extLst>
          </p:cNvPr>
          <p:cNvSpPr>
            <a:spLocks noChangeArrowheads="1"/>
          </p:cNvSpPr>
          <p:nvPr/>
        </p:nvSpPr>
        <p:spPr bwMode="auto">
          <a:xfrm>
            <a:off x="1421968" y="2438989"/>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31" name="Rectangle 70">
            <a:extLst>
              <a:ext uri="{FF2B5EF4-FFF2-40B4-BE49-F238E27FC236}">
                <a16:creationId xmlns:a16="http://schemas.microsoft.com/office/drawing/2014/main" id="{7DF1DC2B-874E-1278-DF63-B9E73CCC8F7D}"/>
              </a:ext>
            </a:extLst>
          </p:cNvPr>
          <p:cNvSpPr>
            <a:spLocks noChangeArrowheads="1"/>
          </p:cNvSpPr>
          <p:nvPr/>
        </p:nvSpPr>
        <p:spPr bwMode="auto">
          <a:xfrm>
            <a:off x="1871971" y="243898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32" name="Rectangle 71">
            <a:extLst>
              <a:ext uri="{FF2B5EF4-FFF2-40B4-BE49-F238E27FC236}">
                <a16:creationId xmlns:a16="http://schemas.microsoft.com/office/drawing/2014/main" id="{FE3BA170-7C17-3A71-9AFE-7A6FBE450D19}"/>
              </a:ext>
            </a:extLst>
          </p:cNvPr>
          <p:cNvSpPr>
            <a:spLocks noChangeArrowheads="1"/>
          </p:cNvSpPr>
          <p:nvPr/>
        </p:nvSpPr>
        <p:spPr bwMode="auto">
          <a:xfrm>
            <a:off x="2321977" y="243898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33" name="Rectangle 72">
            <a:extLst>
              <a:ext uri="{FF2B5EF4-FFF2-40B4-BE49-F238E27FC236}">
                <a16:creationId xmlns:a16="http://schemas.microsoft.com/office/drawing/2014/main" id="{877CBFD3-A24D-935E-BE93-3B9EC99B0A36}"/>
              </a:ext>
            </a:extLst>
          </p:cNvPr>
          <p:cNvSpPr>
            <a:spLocks noChangeArrowheads="1"/>
          </p:cNvSpPr>
          <p:nvPr/>
        </p:nvSpPr>
        <p:spPr bwMode="auto">
          <a:xfrm>
            <a:off x="2771982" y="243898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34" name="Rectangle 73">
            <a:extLst>
              <a:ext uri="{FF2B5EF4-FFF2-40B4-BE49-F238E27FC236}">
                <a16:creationId xmlns:a16="http://schemas.microsoft.com/office/drawing/2014/main" id="{1CB131F6-C6F4-76CA-5E32-202EBE799FC7}"/>
              </a:ext>
            </a:extLst>
          </p:cNvPr>
          <p:cNvSpPr>
            <a:spLocks noChangeArrowheads="1"/>
          </p:cNvSpPr>
          <p:nvPr/>
        </p:nvSpPr>
        <p:spPr bwMode="auto">
          <a:xfrm>
            <a:off x="3221987" y="2438989"/>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135" name="Rectangle 69">
            <a:extLst>
              <a:ext uri="{FF2B5EF4-FFF2-40B4-BE49-F238E27FC236}">
                <a16:creationId xmlns:a16="http://schemas.microsoft.com/office/drawing/2014/main" id="{B49B0883-7391-E92F-DFAA-AA40DA29736A}"/>
              </a:ext>
            </a:extLst>
          </p:cNvPr>
          <p:cNvSpPr>
            <a:spLocks noChangeArrowheads="1"/>
          </p:cNvSpPr>
          <p:nvPr/>
        </p:nvSpPr>
        <p:spPr bwMode="auto">
          <a:xfrm>
            <a:off x="1871972" y="288899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36" name="Rectangle 70">
            <a:extLst>
              <a:ext uri="{FF2B5EF4-FFF2-40B4-BE49-F238E27FC236}">
                <a16:creationId xmlns:a16="http://schemas.microsoft.com/office/drawing/2014/main" id="{2256CA1E-1814-A02B-5AFB-4FF3F7A8A388}"/>
              </a:ext>
            </a:extLst>
          </p:cNvPr>
          <p:cNvSpPr>
            <a:spLocks noChangeArrowheads="1"/>
          </p:cNvSpPr>
          <p:nvPr/>
        </p:nvSpPr>
        <p:spPr bwMode="auto">
          <a:xfrm>
            <a:off x="2321975" y="288899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37" name="Rectangle 71">
            <a:extLst>
              <a:ext uri="{FF2B5EF4-FFF2-40B4-BE49-F238E27FC236}">
                <a16:creationId xmlns:a16="http://schemas.microsoft.com/office/drawing/2014/main" id="{0737A09B-604C-1CB0-42AF-C9BD503DA945}"/>
              </a:ext>
            </a:extLst>
          </p:cNvPr>
          <p:cNvSpPr>
            <a:spLocks noChangeArrowheads="1"/>
          </p:cNvSpPr>
          <p:nvPr/>
        </p:nvSpPr>
        <p:spPr bwMode="auto">
          <a:xfrm>
            <a:off x="2771981" y="288899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38" name="Rectangle 72">
            <a:extLst>
              <a:ext uri="{FF2B5EF4-FFF2-40B4-BE49-F238E27FC236}">
                <a16:creationId xmlns:a16="http://schemas.microsoft.com/office/drawing/2014/main" id="{69E3EC64-2493-6031-9890-F9C7B54AF75D}"/>
              </a:ext>
            </a:extLst>
          </p:cNvPr>
          <p:cNvSpPr>
            <a:spLocks noChangeArrowheads="1"/>
          </p:cNvSpPr>
          <p:nvPr/>
        </p:nvSpPr>
        <p:spPr bwMode="auto">
          <a:xfrm>
            <a:off x="3221986" y="288899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39" name="Rectangle 73">
            <a:extLst>
              <a:ext uri="{FF2B5EF4-FFF2-40B4-BE49-F238E27FC236}">
                <a16:creationId xmlns:a16="http://schemas.microsoft.com/office/drawing/2014/main" id="{2DD3B5A2-6C73-6F04-C526-B27BD1E3F253}"/>
              </a:ext>
            </a:extLst>
          </p:cNvPr>
          <p:cNvSpPr>
            <a:spLocks noChangeArrowheads="1"/>
          </p:cNvSpPr>
          <p:nvPr/>
        </p:nvSpPr>
        <p:spPr bwMode="auto">
          <a:xfrm>
            <a:off x="3671991" y="288899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Tree>
    <p:extLst>
      <p:ext uri="{BB962C8B-B14F-4D97-AF65-F5344CB8AC3E}">
        <p14:creationId xmlns:p14="http://schemas.microsoft.com/office/powerpoint/2010/main" val="21656003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A71D11E-8112-2FA2-FA79-FFC28F7BE0B5}"/>
              </a:ext>
            </a:extLst>
          </p:cNvPr>
          <p:cNvSpPr>
            <a:spLocks noGrp="1"/>
          </p:cNvSpPr>
          <p:nvPr>
            <p:ph type="sldNum" sz="quarter" idx="10"/>
          </p:nvPr>
        </p:nvSpPr>
        <p:spPr/>
        <p:txBody>
          <a:bodyPr/>
          <a:lstStyle/>
          <a:p>
            <a:fld id="{D2D8002D-B5B0-4BAC-B1F6-782DDCCE6D9C}" type="slidenum">
              <a:rPr kumimoji="1" lang="ja-JP" altLang="en-US" smtClean="0"/>
              <a:pPr/>
              <a:t>2</a:t>
            </a:fld>
            <a:endParaRPr kumimoji="1" lang="ja-JP" altLang="en-US"/>
          </a:p>
        </p:txBody>
      </p:sp>
      <p:sp>
        <p:nvSpPr>
          <p:cNvPr id="3" name="タイトル 2">
            <a:extLst>
              <a:ext uri="{FF2B5EF4-FFF2-40B4-BE49-F238E27FC236}">
                <a16:creationId xmlns:a16="http://schemas.microsoft.com/office/drawing/2014/main" id="{62F2C409-B5E7-7F76-673F-6504E455E5CA}"/>
              </a:ext>
            </a:extLst>
          </p:cNvPr>
          <p:cNvSpPr>
            <a:spLocks noGrp="1"/>
          </p:cNvSpPr>
          <p:nvPr>
            <p:ph type="title"/>
          </p:nvPr>
        </p:nvSpPr>
        <p:spPr/>
        <p:txBody>
          <a:bodyPr/>
          <a:lstStyle/>
          <a:p>
            <a:r>
              <a:rPr kumimoji="1" lang="ja-JP" altLang="en-US" dirty="0"/>
              <a:t>課題の解説</a:t>
            </a:r>
            <a:endParaRPr kumimoji="1" lang="en-US" dirty="0"/>
          </a:p>
        </p:txBody>
      </p:sp>
    </p:spTree>
    <p:extLst>
      <p:ext uri="{BB962C8B-B14F-4D97-AF65-F5344CB8AC3E}">
        <p14:creationId xmlns:p14="http://schemas.microsoft.com/office/powerpoint/2010/main" val="14874634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パイプライン段数を倍にした場合の性能</a:t>
            </a:r>
            <a:endParaRPr kumimoji="1" lang="ja-JP" altLang="en-US" dirty="0"/>
          </a:p>
        </p:txBody>
      </p:sp>
      <p:sp>
        <p:nvSpPr>
          <p:cNvPr id="129" name="コンテンツ プレースホルダー 34">
            <a:extLst>
              <a:ext uri="{FF2B5EF4-FFF2-40B4-BE49-F238E27FC236}">
                <a16:creationId xmlns:a16="http://schemas.microsoft.com/office/drawing/2014/main" id="{3A18A38F-0614-2DB0-E41C-5B0A06C2A320}"/>
              </a:ext>
            </a:extLst>
          </p:cNvPr>
          <p:cNvSpPr>
            <a:spLocks noGrp="1"/>
          </p:cNvSpPr>
          <p:nvPr>
            <p:ph sz="quarter" idx="10"/>
          </p:nvPr>
        </p:nvSpPr>
        <p:spPr>
          <a:xfrm>
            <a:off x="521955" y="4869016"/>
            <a:ext cx="8280860" cy="809625"/>
          </a:xfrm>
        </p:spPr>
        <p:txBody>
          <a:bodyPr/>
          <a:lstStyle/>
          <a:p>
            <a:pPr lvl="1"/>
            <a:r>
              <a:rPr lang="ja-JP" altLang="en-US" dirty="0">
                <a:solidFill>
                  <a:schemeClr val="tx1">
                    <a:lumMod val="65000"/>
                    <a:lumOff val="35000"/>
                  </a:schemeClr>
                </a:solidFill>
              </a:rPr>
              <a:t>１ページ前までのパイプラインのステージを半分に分割して（</a:t>
            </a:r>
            <a:r>
              <a:rPr lang="en-US" altLang="ja-JP" dirty="0">
                <a:solidFill>
                  <a:schemeClr val="tx1">
                    <a:lumMod val="65000"/>
                    <a:lumOff val="35000"/>
                  </a:schemeClr>
                </a:solidFill>
              </a:rPr>
              <a:t>=</a:t>
            </a:r>
            <a:r>
              <a:rPr lang="ja-JP" altLang="en-US" dirty="0">
                <a:solidFill>
                  <a:schemeClr val="tx1">
                    <a:lumMod val="65000"/>
                    <a:lumOff val="35000"/>
                  </a:schemeClr>
                </a:solidFill>
              </a:rPr>
              <a:t>各ステージで実施する仕事を半分にして）倍速で動かしている</a:t>
            </a:r>
            <a:br>
              <a:rPr lang="en-US" altLang="ja-JP" dirty="0">
                <a:solidFill>
                  <a:schemeClr val="tx1">
                    <a:lumMod val="65000"/>
                    <a:lumOff val="35000"/>
                  </a:schemeClr>
                </a:solidFill>
              </a:rPr>
            </a:br>
            <a:endParaRPr lang="en-US" altLang="ja-JP" dirty="0">
              <a:solidFill>
                <a:schemeClr val="tx1">
                  <a:lumMod val="65000"/>
                  <a:lumOff val="35000"/>
                </a:schemeClr>
              </a:solidFill>
            </a:endParaRPr>
          </a:p>
          <a:p>
            <a:pPr lvl="1"/>
            <a:r>
              <a:rPr lang="en-US" altLang="ja-JP" dirty="0">
                <a:solidFill>
                  <a:schemeClr val="tx1">
                    <a:lumMod val="65000"/>
                    <a:lumOff val="35000"/>
                  </a:schemeClr>
                </a:solidFill>
              </a:rPr>
              <a:t>IPC</a:t>
            </a:r>
            <a:r>
              <a:rPr lang="ja-JP" altLang="en-US" dirty="0">
                <a:solidFill>
                  <a:schemeClr val="tx1">
                    <a:lumMod val="65000"/>
                    <a:lumOff val="35000"/>
                  </a:schemeClr>
                </a:solidFill>
              </a:rPr>
              <a:t>≈</a:t>
            </a:r>
            <a:r>
              <a:rPr lang="en-US" altLang="ja-JP" dirty="0">
                <a:solidFill>
                  <a:schemeClr val="tx1">
                    <a:lumMod val="65000"/>
                    <a:lumOff val="35000"/>
                  </a:schemeClr>
                </a:solidFill>
              </a:rPr>
              <a:t>1</a:t>
            </a:r>
            <a:r>
              <a:rPr lang="ja-JP" altLang="en-US" dirty="0">
                <a:solidFill>
                  <a:schemeClr val="tx1">
                    <a:lumMod val="65000"/>
                    <a:lumOff val="35000"/>
                  </a:schemeClr>
                </a:solidFill>
              </a:rPr>
              <a:t>命令</a:t>
            </a:r>
            <a:r>
              <a:rPr lang="en-US" altLang="ja-JP" dirty="0">
                <a:solidFill>
                  <a:schemeClr val="tx1">
                    <a:lumMod val="65000"/>
                    <a:lumOff val="35000"/>
                  </a:schemeClr>
                </a:solidFill>
              </a:rPr>
              <a:t> / 1</a:t>
            </a:r>
            <a:r>
              <a:rPr lang="ja-JP" altLang="en-US" dirty="0">
                <a:solidFill>
                  <a:schemeClr val="tx1">
                    <a:lumMod val="65000"/>
                    <a:lumOff val="35000"/>
                  </a:schemeClr>
                </a:solidFill>
              </a:rPr>
              <a:t>サイクル</a:t>
            </a:r>
            <a:r>
              <a:rPr lang="en-US" altLang="ja-JP" dirty="0">
                <a:solidFill>
                  <a:schemeClr val="tx1">
                    <a:lumMod val="65000"/>
                    <a:lumOff val="35000"/>
                  </a:schemeClr>
                </a:solidFill>
              </a:rPr>
              <a:t> = </a:t>
            </a:r>
            <a:r>
              <a:rPr lang="en-US" altLang="ja-JP" dirty="0">
                <a:solidFill>
                  <a:schemeClr val="accent5"/>
                </a:solidFill>
              </a:rPr>
              <a:t>1</a:t>
            </a:r>
          </a:p>
          <a:p>
            <a:pPr lvl="1"/>
            <a:r>
              <a:rPr lang="ja-JP" altLang="en-US" dirty="0">
                <a:solidFill>
                  <a:schemeClr val="tx1">
                    <a:lumMod val="75000"/>
                    <a:lumOff val="25000"/>
                  </a:schemeClr>
                </a:solidFill>
              </a:rPr>
              <a:t>周波数</a:t>
            </a:r>
            <a:r>
              <a:rPr lang="en-US" altLang="ja-JP" dirty="0">
                <a:solidFill>
                  <a:schemeClr val="tx1">
                    <a:lumMod val="65000"/>
                    <a:lumOff val="35000"/>
                  </a:schemeClr>
                </a:solidFill>
              </a:rPr>
              <a:t> = 1</a:t>
            </a:r>
            <a:r>
              <a:rPr lang="ja-JP" altLang="en-US" dirty="0">
                <a:solidFill>
                  <a:schemeClr val="tx1">
                    <a:lumMod val="65000"/>
                    <a:lumOff val="35000"/>
                  </a:schemeClr>
                </a:solidFill>
              </a:rPr>
              <a:t>秒</a:t>
            </a:r>
            <a:r>
              <a:rPr lang="en-US" altLang="ja-JP" dirty="0">
                <a:solidFill>
                  <a:schemeClr val="tx1">
                    <a:lumMod val="65000"/>
                    <a:lumOff val="35000"/>
                  </a:schemeClr>
                </a:solidFill>
              </a:rPr>
              <a:t> / 0.5ns = </a:t>
            </a:r>
            <a:r>
              <a:rPr lang="en-US" altLang="ja-JP" dirty="0">
                <a:solidFill>
                  <a:schemeClr val="accent5"/>
                </a:solidFill>
              </a:rPr>
              <a:t>2000 MHz = 2GHz</a:t>
            </a:r>
          </a:p>
          <a:p>
            <a:pPr lvl="1"/>
            <a:r>
              <a:rPr lang="ja-JP" altLang="en-US" dirty="0">
                <a:solidFill>
                  <a:schemeClr val="tx1">
                    <a:lumMod val="75000"/>
                    <a:lumOff val="25000"/>
                  </a:schemeClr>
                </a:solidFill>
              </a:rPr>
              <a:t>性能（</a:t>
            </a:r>
            <a:r>
              <a:rPr lang="en-US" altLang="ja-JP" dirty="0">
                <a:solidFill>
                  <a:schemeClr val="tx1">
                    <a:lumMod val="75000"/>
                    <a:lumOff val="25000"/>
                  </a:schemeClr>
                </a:solidFill>
              </a:rPr>
              <a:t>1</a:t>
            </a:r>
            <a:r>
              <a:rPr lang="ja-JP" altLang="en-US" dirty="0">
                <a:solidFill>
                  <a:schemeClr val="tx1">
                    <a:lumMod val="75000"/>
                    <a:lumOff val="25000"/>
                  </a:schemeClr>
                </a:solidFill>
              </a:rPr>
              <a:t>秒あたりの命令数）</a:t>
            </a:r>
            <a:r>
              <a:rPr lang="en-US" altLang="ja-JP" dirty="0">
                <a:solidFill>
                  <a:schemeClr val="tx1">
                    <a:lumMod val="75000"/>
                    <a:lumOff val="25000"/>
                  </a:schemeClr>
                </a:solidFill>
              </a:rPr>
              <a:t>=</a:t>
            </a:r>
            <a:r>
              <a:rPr lang="ja-JP" altLang="en-US" dirty="0">
                <a:solidFill>
                  <a:schemeClr val="accent5"/>
                </a:solidFill>
              </a:rPr>
              <a:t> </a:t>
            </a:r>
            <a:r>
              <a:rPr lang="en-US" altLang="ja-JP" dirty="0">
                <a:solidFill>
                  <a:schemeClr val="tx1">
                    <a:lumMod val="75000"/>
                    <a:lumOff val="25000"/>
                  </a:schemeClr>
                </a:solidFill>
              </a:rPr>
              <a:t>IPC*</a:t>
            </a:r>
            <a:r>
              <a:rPr lang="ja-JP" altLang="en-US" dirty="0">
                <a:solidFill>
                  <a:schemeClr val="tx1">
                    <a:lumMod val="75000"/>
                    <a:lumOff val="25000"/>
                  </a:schemeClr>
                </a:solidFill>
              </a:rPr>
              <a:t>周波数</a:t>
            </a:r>
            <a:r>
              <a:rPr lang="ja-JP" altLang="en-US" dirty="0">
                <a:solidFill>
                  <a:schemeClr val="accent5"/>
                </a:solidFill>
              </a:rPr>
              <a:t> </a:t>
            </a:r>
            <a:r>
              <a:rPr lang="en-US" altLang="ja-JP" dirty="0">
                <a:solidFill>
                  <a:schemeClr val="accent5"/>
                </a:solidFill>
              </a:rPr>
              <a:t>= </a:t>
            </a:r>
            <a:r>
              <a:rPr lang="ja-JP" altLang="en-US" dirty="0">
                <a:solidFill>
                  <a:schemeClr val="accent5"/>
                </a:solidFill>
              </a:rPr>
              <a:t>秒間 </a:t>
            </a:r>
            <a:r>
              <a:rPr lang="en-US" altLang="ja-JP" dirty="0">
                <a:solidFill>
                  <a:schemeClr val="accent5"/>
                </a:solidFill>
              </a:rPr>
              <a:t>2G </a:t>
            </a:r>
            <a:r>
              <a:rPr lang="ja-JP" altLang="en-US" dirty="0">
                <a:solidFill>
                  <a:schemeClr val="accent5"/>
                </a:solidFill>
              </a:rPr>
              <a:t>命令</a:t>
            </a:r>
            <a:endParaRPr lang="en-US" altLang="ja-JP" dirty="0"/>
          </a:p>
        </p:txBody>
      </p:sp>
      <p:cxnSp>
        <p:nvCxnSpPr>
          <p:cNvPr id="55" name="直線矢印コネクタ 54">
            <a:extLst>
              <a:ext uri="{FF2B5EF4-FFF2-40B4-BE49-F238E27FC236}">
                <a16:creationId xmlns:a16="http://schemas.microsoft.com/office/drawing/2014/main" id="{6D77AB78-7BC7-CBD4-F18B-9D907526FC71}"/>
              </a:ext>
            </a:extLst>
          </p:cNvPr>
          <p:cNvCxnSpPr>
            <a:cxnSpLocks/>
          </p:cNvCxnSpPr>
          <p:nvPr/>
        </p:nvCxnSpPr>
        <p:spPr bwMode="auto">
          <a:xfrm>
            <a:off x="2861981" y="1898983"/>
            <a:ext cx="270002"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56" name="正方形/長方形 55">
            <a:extLst>
              <a:ext uri="{FF2B5EF4-FFF2-40B4-BE49-F238E27FC236}">
                <a16:creationId xmlns:a16="http://schemas.microsoft.com/office/drawing/2014/main" id="{33FE95D5-3BFB-1523-49BC-25556741C4DA}"/>
              </a:ext>
            </a:extLst>
          </p:cNvPr>
          <p:cNvSpPr/>
          <p:nvPr/>
        </p:nvSpPr>
        <p:spPr>
          <a:xfrm>
            <a:off x="2771980" y="1178975"/>
            <a:ext cx="540005" cy="540006"/>
          </a:xfrm>
          <a:prstGeom prst="rect">
            <a:avLst/>
          </a:prstGeom>
        </p:spPr>
        <p:txBody>
          <a:bodyPr wrap="none">
            <a:noAutofit/>
          </a:bodyPr>
          <a:lstStyle/>
          <a:p>
            <a:pPr algn="ctr"/>
            <a:r>
              <a:rPr lang="en-US" altLang="ja-JP" dirty="0">
                <a:solidFill>
                  <a:schemeClr val="tx1">
                    <a:lumMod val="65000"/>
                    <a:lumOff val="35000"/>
                  </a:schemeClr>
                </a:solidFill>
              </a:rPr>
              <a:t>0.5 ns</a:t>
            </a:r>
          </a:p>
          <a:p>
            <a:pPr algn="ctr"/>
            <a:r>
              <a:rPr lang="en-US" altLang="ja-JP" dirty="0">
                <a:solidFill>
                  <a:schemeClr val="tx1">
                    <a:lumMod val="65000"/>
                    <a:lumOff val="35000"/>
                  </a:schemeClr>
                </a:solidFill>
              </a:rPr>
              <a:t>1 cycle</a:t>
            </a:r>
            <a:endParaRPr lang="ja-JP" altLang="en-US" dirty="0">
              <a:solidFill>
                <a:schemeClr val="tx1">
                  <a:lumMod val="65000"/>
                  <a:lumOff val="35000"/>
                </a:schemeClr>
              </a:solidFill>
            </a:endParaRPr>
          </a:p>
        </p:txBody>
      </p:sp>
      <p:sp>
        <p:nvSpPr>
          <p:cNvPr id="57" name="正方形/長方形 56">
            <a:extLst>
              <a:ext uri="{FF2B5EF4-FFF2-40B4-BE49-F238E27FC236}">
                <a16:creationId xmlns:a16="http://schemas.microsoft.com/office/drawing/2014/main" id="{77A73637-76DF-7872-938B-0C23A46DF8AE}"/>
              </a:ext>
            </a:extLst>
          </p:cNvPr>
          <p:cNvSpPr/>
          <p:nvPr/>
        </p:nvSpPr>
        <p:spPr>
          <a:xfrm>
            <a:off x="2231974" y="1988984"/>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I0</a:t>
            </a:r>
            <a:endParaRPr lang="ja-JP" altLang="en-US" dirty="0">
              <a:solidFill>
                <a:schemeClr val="tx1">
                  <a:lumMod val="65000"/>
                  <a:lumOff val="35000"/>
                </a:schemeClr>
              </a:solidFill>
              <a:latin typeface="Consolas" panose="020B0609020204030204" pitchFamily="49" charset="0"/>
            </a:endParaRPr>
          </a:p>
        </p:txBody>
      </p:sp>
      <p:sp>
        <p:nvSpPr>
          <p:cNvPr id="58" name="正方形/長方形 57">
            <a:extLst>
              <a:ext uri="{FF2B5EF4-FFF2-40B4-BE49-F238E27FC236}">
                <a16:creationId xmlns:a16="http://schemas.microsoft.com/office/drawing/2014/main" id="{32957A3E-8661-C702-597C-530530728537}"/>
              </a:ext>
            </a:extLst>
          </p:cNvPr>
          <p:cNvSpPr/>
          <p:nvPr/>
        </p:nvSpPr>
        <p:spPr>
          <a:xfrm>
            <a:off x="2231974" y="2438989"/>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I1</a:t>
            </a:r>
            <a:endParaRPr lang="ja-JP" altLang="en-US" dirty="0">
              <a:solidFill>
                <a:schemeClr val="tx1">
                  <a:lumMod val="65000"/>
                  <a:lumOff val="35000"/>
                </a:schemeClr>
              </a:solidFill>
              <a:latin typeface="Consolas" panose="020B0609020204030204" pitchFamily="49" charset="0"/>
            </a:endParaRPr>
          </a:p>
        </p:txBody>
      </p:sp>
      <p:sp>
        <p:nvSpPr>
          <p:cNvPr id="59" name="正方形/長方形 58">
            <a:extLst>
              <a:ext uri="{FF2B5EF4-FFF2-40B4-BE49-F238E27FC236}">
                <a16:creationId xmlns:a16="http://schemas.microsoft.com/office/drawing/2014/main" id="{81DB0530-021F-858A-B3EF-742405885C04}"/>
              </a:ext>
            </a:extLst>
          </p:cNvPr>
          <p:cNvSpPr/>
          <p:nvPr/>
        </p:nvSpPr>
        <p:spPr>
          <a:xfrm>
            <a:off x="2231974" y="2888994"/>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I2</a:t>
            </a:r>
            <a:endParaRPr lang="ja-JP" altLang="en-US" dirty="0">
              <a:solidFill>
                <a:schemeClr val="tx1">
                  <a:lumMod val="65000"/>
                  <a:lumOff val="35000"/>
                </a:schemeClr>
              </a:solidFill>
              <a:latin typeface="Consolas" panose="020B0609020204030204" pitchFamily="49" charset="0"/>
            </a:endParaRPr>
          </a:p>
        </p:txBody>
      </p:sp>
      <p:grpSp>
        <p:nvGrpSpPr>
          <p:cNvPr id="34" name="グループ化 33">
            <a:extLst>
              <a:ext uri="{FF2B5EF4-FFF2-40B4-BE49-F238E27FC236}">
                <a16:creationId xmlns:a16="http://schemas.microsoft.com/office/drawing/2014/main" id="{98C2113D-5572-EA74-1307-9A55A7F106C2}"/>
              </a:ext>
            </a:extLst>
          </p:cNvPr>
          <p:cNvGrpSpPr/>
          <p:nvPr/>
        </p:nvGrpSpPr>
        <p:grpSpPr>
          <a:xfrm>
            <a:off x="2861981" y="1988984"/>
            <a:ext cx="2700029" cy="360000"/>
            <a:chOff x="971961" y="1988984"/>
            <a:chExt cx="2700029" cy="360000"/>
          </a:xfrm>
        </p:grpSpPr>
        <p:sp>
          <p:nvSpPr>
            <p:cNvPr id="60" name="Rectangle 69">
              <a:extLst>
                <a:ext uri="{FF2B5EF4-FFF2-40B4-BE49-F238E27FC236}">
                  <a16:creationId xmlns:a16="http://schemas.microsoft.com/office/drawing/2014/main" id="{87DC93EA-510F-2CED-3C49-ABA98D0CB62E}"/>
                </a:ext>
              </a:extLst>
            </p:cNvPr>
            <p:cNvSpPr>
              <a:spLocks noChangeArrowheads="1"/>
            </p:cNvSpPr>
            <p:nvPr/>
          </p:nvSpPr>
          <p:spPr bwMode="auto">
            <a:xfrm>
              <a:off x="971961" y="1988984"/>
              <a:ext cx="270002"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F0</a:t>
              </a:r>
            </a:p>
          </p:txBody>
        </p:sp>
        <p:sp>
          <p:nvSpPr>
            <p:cNvPr id="61" name="Rectangle 70">
              <a:extLst>
                <a:ext uri="{FF2B5EF4-FFF2-40B4-BE49-F238E27FC236}">
                  <a16:creationId xmlns:a16="http://schemas.microsoft.com/office/drawing/2014/main" id="{E2A5E54B-BBC7-0B25-B996-770AF7D777C1}"/>
                </a:ext>
              </a:extLst>
            </p:cNvPr>
            <p:cNvSpPr>
              <a:spLocks noChangeArrowheads="1"/>
            </p:cNvSpPr>
            <p:nvPr/>
          </p:nvSpPr>
          <p:spPr bwMode="auto">
            <a:xfrm>
              <a:off x="1511966"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D0</a:t>
              </a:r>
            </a:p>
          </p:txBody>
        </p:sp>
        <p:sp>
          <p:nvSpPr>
            <p:cNvPr id="62" name="Rectangle 71">
              <a:extLst>
                <a:ext uri="{FF2B5EF4-FFF2-40B4-BE49-F238E27FC236}">
                  <a16:creationId xmlns:a16="http://schemas.microsoft.com/office/drawing/2014/main" id="{E7243571-9A69-A4F8-37EB-6A83C0C08289}"/>
                </a:ext>
              </a:extLst>
            </p:cNvPr>
            <p:cNvSpPr>
              <a:spLocks noChangeArrowheads="1"/>
            </p:cNvSpPr>
            <p:nvPr/>
          </p:nvSpPr>
          <p:spPr bwMode="auto">
            <a:xfrm>
              <a:off x="2051972"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X0</a:t>
              </a:r>
            </a:p>
          </p:txBody>
        </p:sp>
        <p:sp>
          <p:nvSpPr>
            <p:cNvPr id="63" name="Rectangle 72">
              <a:extLst>
                <a:ext uri="{FF2B5EF4-FFF2-40B4-BE49-F238E27FC236}">
                  <a16:creationId xmlns:a16="http://schemas.microsoft.com/office/drawing/2014/main" id="{AEA01D9D-197B-B914-C0BA-9B727A10DEA3}"/>
                </a:ext>
              </a:extLst>
            </p:cNvPr>
            <p:cNvSpPr>
              <a:spLocks noChangeArrowheads="1"/>
            </p:cNvSpPr>
            <p:nvPr/>
          </p:nvSpPr>
          <p:spPr bwMode="auto">
            <a:xfrm>
              <a:off x="2591978"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M0</a:t>
              </a:r>
            </a:p>
          </p:txBody>
        </p:sp>
        <p:sp>
          <p:nvSpPr>
            <p:cNvPr id="128" name="Rectangle 73">
              <a:extLst>
                <a:ext uri="{FF2B5EF4-FFF2-40B4-BE49-F238E27FC236}">
                  <a16:creationId xmlns:a16="http://schemas.microsoft.com/office/drawing/2014/main" id="{17B20D46-4CEE-67DC-B6CC-20CB76AC10C6}"/>
                </a:ext>
              </a:extLst>
            </p:cNvPr>
            <p:cNvSpPr>
              <a:spLocks noChangeArrowheads="1"/>
            </p:cNvSpPr>
            <p:nvPr/>
          </p:nvSpPr>
          <p:spPr bwMode="auto">
            <a:xfrm>
              <a:off x="3131984"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W0</a:t>
              </a:r>
            </a:p>
          </p:txBody>
        </p:sp>
        <p:sp>
          <p:nvSpPr>
            <p:cNvPr id="6" name="Rectangle 69">
              <a:extLst>
                <a:ext uri="{FF2B5EF4-FFF2-40B4-BE49-F238E27FC236}">
                  <a16:creationId xmlns:a16="http://schemas.microsoft.com/office/drawing/2014/main" id="{737114E1-0671-6363-B2D6-8307E969BBC7}"/>
                </a:ext>
              </a:extLst>
            </p:cNvPr>
            <p:cNvSpPr>
              <a:spLocks noChangeArrowheads="1"/>
            </p:cNvSpPr>
            <p:nvPr/>
          </p:nvSpPr>
          <p:spPr bwMode="auto">
            <a:xfrm>
              <a:off x="1241963" y="1988984"/>
              <a:ext cx="270002"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F1</a:t>
              </a:r>
            </a:p>
          </p:txBody>
        </p:sp>
        <p:sp>
          <p:nvSpPr>
            <p:cNvPr id="9" name="Rectangle 70">
              <a:extLst>
                <a:ext uri="{FF2B5EF4-FFF2-40B4-BE49-F238E27FC236}">
                  <a16:creationId xmlns:a16="http://schemas.microsoft.com/office/drawing/2014/main" id="{161F6D0F-D0B2-4A96-EA22-84372F7E5770}"/>
                </a:ext>
              </a:extLst>
            </p:cNvPr>
            <p:cNvSpPr>
              <a:spLocks noChangeArrowheads="1"/>
            </p:cNvSpPr>
            <p:nvPr/>
          </p:nvSpPr>
          <p:spPr bwMode="auto">
            <a:xfrm>
              <a:off x="1781969"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D1</a:t>
              </a:r>
            </a:p>
          </p:txBody>
        </p:sp>
        <p:sp>
          <p:nvSpPr>
            <p:cNvPr id="10" name="Rectangle 71">
              <a:extLst>
                <a:ext uri="{FF2B5EF4-FFF2-40B4-BE49-F238E27FC236}">
                  <a16:creationId xmlns:a16="http://schemas.microsoft.com/office/drawing/2014/main" id="{87E9ECC3-7246-ECF3-38CB-F4D773C08F3B}"/>
                </a:ext>
              </a:extLst>
            </p:cNvPr>
            <p:cNvSpPr>
              <a:spLocks noChangeArrowheads="1"/>
            </p:cNvSpPr>
            <p:nvPr/>
          </p:nvSpPr>
          <p:spPr bwMode="auto">
            <a:xfrm>
              <a:off x="2321975"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X1</a:t>
              </a:r>
            </a:p>
          </p:txBody>
        </p:sp>
        <p:sp>
          <p:nvSpPr>
            <p:cNvPr id="11" name="Rectangle 72">
              <a:extLst>
                <a:ext uri="{FF2B5EF4-FFF2-40B4-BE49-F238E27FC236}">
                  <a16:creationId xmlns:a16="http://schemas.microsoft.com/office/drawing/2014/main" id="{B5229207-E305-D06C-4B56-5C95119327D3}"/>
                </a:ext>
              </a:extLst>
            </p:cNvPr>
            <p:cNvSpPr>
              <a:spLocks noChangeArrowheads="1"/>
            </p:cNvSpPr>
            <p:nvPr/>
          </p:nvSpPr>
          <p:spPr bwMode="auto">
            <a:xfrm>
              <a:off x="2861981"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M1</a:t>
              </a:r>
            </a:p>
          </p:txBody>
        </p:sp>
        <p:sp>
          <p:nvSpPr>
            <p:cNvPr id="13" name="Rectangle 73">
              <a:extLst>
                <a:ext uri="{FF2B5EF4-FFF2-40B4-BE49-F238E27FC236}">
                  <a16:creationId xmlns:a16="http://schemas.microsoft.com/office/drawing/2014/main" id="{F0D13BB0-AEA6-DF50-DB51-2BCBBFB5D46F}"/>
                </a:ext>
              </a:extLst>
            </p:cNvPr>
            <p:cNvSpPr>
              <a:spLocks noChangeArrowheads="1"/>
            </p:cNvSpPr>
            <p:nvPr/>
          </p:nvSpPr>
          <p:spPr bwMode="auto">
            <a:xfrm>
              <a:off x="3401987"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W1</a:t>
              </a:r>
            </a:p>
          </p:txBody>
        </p:sp>
      </p:grpSp>
      <p:grpSp>
        <p:nvGrpSpPr>
          <p:cNvPr id="35" name="グループ化 34">
            <a:extLst>
              <a:ext uri="{FF2B5EF4-FFF2-40B4-BE49-F238E27FC236}">
                <a16:creationId xmlns:a16="http://schemas.microsoft.com/office/drawing/2014/main" id="{6E1AD3D4-A7F7-4C3E-178C-327BC87D6AD9}"/>
              </a:ext>
            </a:extLst>
          </p:cNvPr>
          <p:cNvGrpSpPr/>
          <p:nvPr/>
        </p:nvGrpSpPr>
        <p:grpSpPr>
          <a:xfrm>
            <a:off x="3131983" y="2438989"/>
            <a:ext cx="2700029" cy="360000"/>
            <a:chOff x="971961" y="1988984"/>
            <a:chExt cx="2700029" cy="360000"/>
          </a:xfrm>
        </p:grpSpPr>
        <p:sp>
          <p:nvSpPr>
            <p:cNvPr id="36" name="Rectangle 69">
              <a:extLst>
                <a:ext uri="{FF2B5EF4-FFF2-40B4-BE49-F238E27FC236}">
                  <a16:creationId xmlns:a16="http://schemas.microsoft.com/office/drawing/2014/main" id="{AF00E769-B36A-BD34-D33B-06E016EECA55}"/>
                </a:ext>
              </a:extLst>
            </p:cNvPr>
            <p:cNvSpPr>
              <a:spLocks noChangeArrowheads="1"/>
            </p:cNvSpPr>
            <p:nvPr/>
          </p:nvSpPr>
          <p:spPr bwMode="auto">
            <a:xfrm>
              <a:off x="971961" y="1988984"/>
              <a:ext cx="270002"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F0</a:t>
              </a:r>
            </a:p>
          </p:txBody>
        </p:sp>
        <p:sp>
          <p:nvSpPr>
            <p:cNvPr id="37" name="Rectangle 70">
              <a:extLst>
                <a:ext uri="{FF2B5EF4-FFF2-40B4-BE49-F238E27FC236}">
                  <a16:creationId xmlns:a16="http://schemas.microsoft.com/office/drawing/2014/main" id="{FB5946DD-8E4A-F7DF-3083-FEE132381F93}"/>
                </a:ext>
              </a:extLst>
            </p:cNvPr>
            <p:cNvSpPr>
              <a:spLocks noChangeArrowheads="1"/>
            </p:cNvSpPr>
            <p:nvPr/>
          </p:nvSpPr>
          <p:spPr bwMode="auto">
            <a:xfrm>
              <a:off x="1511966"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D0</a:t>
              </a:r>
            </a:p>
          </p:txBody>
        </p:sp>
        <p:sp>
          <p:nvSpPr>
            <p:cNvPr id="38" name="Rectangle 71">
              <a:extLst>
                <a:ext uri="{FF2B5EF4-FFF2-40B4-BE49-F238E27FC236}">
                  <a16:creationId xmlns:a16="http://schemas.microsoft.com/office/drawing/2014/main" id="{24C6E786-46FE-C2B1-C944-EAB30869C89C}"/>
                </a:ext>
              </a:extLst>
            </p:cNvPr>
            <p:cNvSpPr>
              <a:spLocks noChangeArrowheads="1"/>
            </p:cNvSpPr>
            <p:nvPr/>
          </p:nvSpPr>
          <p:spPr bwMode="auto">
            <a:xfrm>
              <a:off x="2051972"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X0</a:t>
              </a:r>
            </a:p>
          </p:txBody>
        </p:sp>
        <p:sp>
          <p:nvSpPr>
            <p:cNvPr id="39" name="Rectangle 72">
              <a:extLst>
                <a:ext uri="{FF2B5EF4-FFF2-40B4-BE49-F238E27FC236}">
                  <a16:creationId xmlns:a16="http://schemas.microsoft.com/office/drawing/2014/main" id="{0CED4570-4BAE-9CF7-BA68-2C0380260BEF}"/>
                </a:ext>
              </a:extLst>
            </p:cNvPr>
            <p:cNvSpPr>
              <a:spLocks noChangeArrowheads="1"/>
            </p:cNvSpPr>
            <p:nvPr/>
          </p:nvSpPr>
          <p:spPr bwMode="auto">
            <a:xfrm>
              <a:off x="2591978"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M0</a:t>
              </a:r>
            </a:p>
          </p:txBody>
        </p:sp>
        <p:sp>
          <p:nvSpPr>
            <p:cNvPr id="40" name="Rectangle 73">
              <a:extLst>
                <a:ext uri="{FF2B5EF4-FFF2-40B4-BE49-F238E27FC236}">
                  <a16:creationId xmlns:a16="http://schemas.microsoft.com/office/drawing/2014/main" id="{35C28E28-CB41-E23E-D42F-906E365D74E6}"/>
                </a:ext>
              </a:extLst>
            </p:cNvPr>
            <p:cNvSpPr>
              <a:spLocks noChangeArrowheads="1"/>
            </p:cNvSpPr>
            <p:nvPr/>
          </p:nvSpPr>
          <p:spPr bwMode="auto">
            <a:xfrm>
              <a:off x="3131984"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W0</a:t>
              </a:r>
            </a:p>
          </p:txBody>
        </p:sp>
        <p:sp>
          <p:nvSpPr>
            <p:cNvPr id="41" name="Rectangle 69">
              <a:extLst>
                <a:ext uri="{FF2B5EF4-FFF2-40B4-BE49-F238E27FC236}">
                  <a16:creationId xmlns:a16="http://schemas.microsoft.com/office/drawing/2014/main" id="{89635FF1-A543-0C29-1D23-1F40ED8124C7}"/>
                </a:ext>
              </a:extLst>
            </p:cNvPr>
            <p:cNvSpPr>
              <a:spLocks noChangeArrowheads="1"/>
            </p:cNvSpPr>
            <p:nvPr/>
          </p:nvSpPr>
          <p:spPr bwMode="auto">
            <a:xfrm>
              <a:off x="1241963" y="1988984"/>
              <a:ext cx="270002"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F1</a:t>
              </a:r>
            </a:p>
          </p:txBody>
        </p:sp>
        <p:sp>
          <p:nvSpPr>
            <p:cNvPr id="42" name="Rectangle 70">
              <a:extLst>
                <a:ext uri="{FF2B5EF4-FFF2-40B4-BE49-F238E27FC236}">
                  <a16:creationId xmlns:a16="http://schemas.microsoft.com/office/drawing/2014/main" id="{862FBFB5-530D-CB96-2CA2-B070347D2751}"/>
                </a:ext>
              </a:extLst>
            </p:cNvPr>
            <p:cNvSpPr>
              <a:spLocks noChangeArrowheads="1"/>
            </p:cNvSpPr>
            <p:nvPr/>
          </p:nvSpPr>
          <p:spPr bwMode="auto">
            <a:xfrm>
              <a:off x="1781969"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D1</a:t>
              </a:r>
            </a:p>
          </p:txBody>
        </p:sp>
        <p:sp>
          <p:nvSpPr>
            <p:cNvPr id="43" name="Rectangle 71">
              <a:extLst>
                <a:ext uri="{FF2B5EF4-FFF2-40B4-BE49-F238E27FC236}">
                  <a16:creationId xmlns:a16="http://schemas.microsoft.com/office/drawing/2014/main" id="{4AE484B0-3202-9D7C-A537-65555F946326}"/>
                </a:ext>
              </a:extLst>
            </p:cNvPr>
            <p:cNvSpPr>
              <a:spLocks noChangeArrowheads="1"/>
            </p:cNvSpPr>
            <p:nvPr/>
          </p:nvSpPr>
          <p:spPr bwMode="auto">
            <a:xfrm>
              <a:off x="2321975"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X1</a:t>
              </a:r>
            </a:p>
          </p:txBody>
        </p:sp>
        <p:sp>
          <p:nvSpPr>
            <p:cNvPr id="44" name="Rectangle 72">
              <a:extLst>
                <a:ext uri="{FF2B5EF4-FFF2-40B4-BE49-F238E27FC236}">
                  <a16:creationId xmlns:a16="http://schemas.microsoft.com/office/drawing/2014/main" id="{67799F7C-FBE3-C592-371D-EAD812D8FC03}"/>
                </a:ext>
              </a:extLst>
            </p:cNvPr>
            <p:cNvSpPr>
              <a:spLocks noChangeArrowheads="1"/>
            </p:cNvSpPr>
            <p:nvPr/>
          </p:nvSpPr>
          <p:spPr bwMode="auto">
            <a:xfrm>
              <a:off x="2861981"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M1</a:t>
              </a:r>
            </a:p>
          </p:txBody>
        </p:sp>
        <p:sp>
          <p:nvSpPr>
            <p:cNvPr id="45" name="Rectangle 73">
              <a:extLst>
                <a:ext uri="{FF2B5EF4-FFF2-40B4-BE49-F238E27FC236}">
                  <a16:creationId xmlns:a16="http://schemas.microsoft.com/office/drawing/2014/main" id="{FE483F62-66CD-C7BA-456F-95747EF40285}"/>
                </a:ext>
              </a:extLst>
            </p:cNvPr>
            <p:cNvSpPr>
              <a:spLocks noChangeArrowheads="1"/>
            </p:cNvSpPr>
            <p:nvPr/>
          </p:nvSpPr>
          <p:spPr bwMode="auto">
            <a:xfrm>
              <a:off x="3401987"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W1</a:t>
              </a:r>
            </a:p>
          </p:txBody>
        </p:sp>
      </p:grpSp>
      <p:grpSp>
        <p:nvGrpSpPr>
          <p:cNvPr id="46" name="グループ化 45">
            <a:extLst>
              <a:ext uri="{FF2B5EF4-FFF2-40B4-BE49-F238E27FC236}">
                <a16:creationId xmlns:a16="http://schemas.microsoft.com/office/drawing/2014/main" id="{E1E5F147-42A0-AFE6-3574-96AD5B7CCE04}"/>
              </a:ext>
            </a:extLst>
          </p:cNvPr>
          <p:cNvGrpSpPr/>
          <p:nvPr/>
        </p:nvGrpSpPr>
        <p:grpSpPr>
          <a:xfrm>
            <a:off x="3401986" y="2888994"/>
            <a:ext cx="2700029" cy="360000"/>
            <a:chOff x="971961" y="1988984"/>
            <a:chExt cx="2700029" cy="360000"/>
          </a:xfrm>
        </p:grpSpPr>
        <p:sp>
          <p:nvSpPr>
            <p:cNvPr id="47" name="Rectangle 69">
              <a:extLst>
                <a:ext uri="{FF2B5EF4-FFF2-40B4-BE49-F238E27FC236}">
                  <a16:creationId xmlns:a16="http://schemas.microsoft.com/office/drawing/2014/main" id="{3768284E-F6A3-9E2E-1640-740E0C75D714}"/>
                </a:ext>
              </a:extLst>
            </p:cNvPr>
            <p:cNvSpPr>
              <a:spLocks noChangeArrowheads="1"/>
            </p:cNvSpPr>
            <p:nvPr/>
          </p:nvSpPr>
          <p:spPr bwMode="auto">
            <a:xfrm>
              <a:off x="971961" y="1988984"/>
              <a:ext cx="270002"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F0</a:t>
              </a:r>
            </a:p>
          </p:txBody>
        </p:sp>
        <p:sp>
          <p:nvSpPr>
            <p:cNvPr id="48" name="Rectangle 70">
              <a:extLst>
                <a:ext uri="{FF2B5EF4-FFF2-40B4-BE49-F238E27FC236}">
                  <a16:creationId xmlns:a16="http://schemas.microsoft.com/office/drawing/2014/main" id="{B18CCB91-187F-E3B1-9BBA-6FD8096166CC}"/>
                </a:ext>
              </a:extLst>
            </p:cNvPr>
            <p:cNvSpPr>
              <a:spLocks noChangeArrowheads="1"/>
            </p:cNvSpPr>
            <p:nvPr/>
          </p:nvSpPr>
          <p:spPr bwMode="auto">
            <a:xfrm>
              <a:off x="1511966"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D0</a:t>
              </a:r>
            </a:p>
          </p:txBody>
        </p:sp>
        <p:sp>
          <p:nvSpPr>
            <p:cNvPr id="49" name="Rectangle 71">
              <a:extLst>
                <a:ext uri="{FF2B5EF4-FFF2-40B4-BE49-F238E27FC236}">
                  <a16:creationId xmlns:a16="http://schemas.microsoft.com/office/drawing/2014/main" id="{A81C8618-58D2-F998-3AF8-B9104EDC843E}"/>
                </a:ext>
              </a:extLst>
            </p:cNvPr>
            <p:cNvSpPr>
              <a:spLocks noChangeArrowheads="1"/>
            </p:cNvSpPr>
            <p:nvPr/>
          </p:nvSpPr>
          <p:spPr bwMode="auto">
            <a:xfrm>
              <a:off x="2051972"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X0</a:t>
              </a:r>
            </a:p>
          </p:txBody>
        </p:sp>
        <p:sp>
          <p:nvSpPr>
            <p:cNvPr id="50" name="Rectangle 72">
              <a:extLst>
                <a:ext uri="{FF2B5EF4-FFF2-40B4-BE49-F238E27FC236}">
                  <a16:creationId xmlns:a16="http://schemas.microsoft.com/office/drawing/2014/main" id="{BAE62ACB-37CC-46DF-8002-D24C2F3DF839}"/>
                </a:ext>
              </a:extLst>
            </p:cNvPr>
            <p:cNvSpPr>
              <a:spLocks noChangeArrowheads="1"/>
            </p:cNvSpPr>
            <p:nvPr/>
          </p:nvSpPr>
          <p:spPr bwMode="auto">
            <a:xfrm>
              <a:off x="2591978"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M0</a:t>
              </a:r>
            </a:p>
          </p:txBody>
        </p:sp>
        <p:sp>
          <p:nvSpPr>
            <p:cNvPr id="51" name="Rectangle 73">
              <a:extLst>
                <a:ext uri="{FF2B5EF4-FFF2-40B4-BE49-F238E27FC236}">
                  <a16:creationId xmlns:a16="http://schemas.microsoft.com/office/drawing/2014/main" id="{02884FA5-F467-0DC1-02C3-E5364E013B18}"/>
                </a:ext>
              </a:extLst>
            </p:cNvPr>
            <p:cNvSpPr>
              <a:spLocks noChangeArrowheads="1"/>
            </p:cNvSpPr>
            <p:nvPr/>
          </p:nvSpPr>
          <p:spPr bwMode="auto">
            <a:xfrm>
              <a:off x="3131984"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W0</a:t>
              </a:r>
            </a:p>
          </p:txBody>
        </p:sp>
        <p:sp>
          <p:nvSpPr>
            <p:cNvPr id="52" name="Rectangle 69">
              <a:extLst>
                <a:ext uri="{FF2B5EF4-FFF2-40B4-BE49-F238E27FC236}">
                  <a16:creationId xmlns:a16="http://schemas.microsoft.com/office/drawing/2014/main" id="{88B98742-7F31-EB68-32D7-E8233B04C7E8}"/>
                </a:ext>
              </a:extLst>
            </p:cNvPr>
            <p:cNvSpPr>
              <a:spLocks noChangeArrowheads="1"/>
            </p:cNvSpPr>
            <p:nvPr/>
          </p:nvSpPr>
          <p:spPr bwMode="auto">
            <a:xfrm>
              <a:off x="1241963" y="1988984"/>
              <a:ext cx="270002"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F1</a:t>
              </a:r>
            </a:p>
          </p:txBody>
        </p:sp>
        <p:sp>
          <p:nvSpPr>
            <p:cNvPr id="53" name="Rectangle 70">
              <a:extLst>
                <a:ext uri="{FF2B5EF4-FFF2-40B4-BE49-F238E27FC236}">
                  <a16:creationId xmlns:a16="http://schemas.microsoft.com/office/drawing/2014/main" id="{AC661E5B-CC38-DE07-58C6-521468B64032}"/>
                </a:ext>
              </a:extLst>
            </p:cNvPr>
            <p:cNvSpPr>
              <a:spLocks noChangeArrowheads="1"/>
            </p:cNvSpPr>
            <p:nvPr/>
          </p:nvSpPr>
          <p:spPr bwMode="auto">
            <a:xfrm>
              <a:off x="1781969"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D1</a:t>
              </a:r>
            </a:p>
          </p:txBody>
        </p:sp>
        <p:sp>
          <p:nvSpPr>
            <p:cNvPr id="54" name="Rectangle 71">
              <a:extLst>
                <a:ext uri="{FF2B5EF4-FFF2-40B4-BE49-F238E27FC236}">
                  <a16:creationId xmlns:a16="http://schemas.microsoft.com/office/drawing/2014/main" id="{713D145B-82CB-0E21-37E4-CB3FDB75E737}"/>
                </a:ext>
              </a:extLst>
            </p:cNvPr>
            <p:cNvSpPr>
              <a:spLocks noChangeArrowheads="1"/>
            </p:cNvSpPr>
            <p:nvPr/>
          </p:nvSpPr>
          <p:spPr bwMode="auto">
            <a:xfrm>
              <a:off x="2321975"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X1</a:t>
              </a:r>
            </a:p>
          </p:txBody>
        </p:sp>
        <p:sp>
          <p:nvSpPr>
            <p:cNvPr id="140" name="Rectangle 72">
              <a:extLst>
                <a:ext uri="{FF2B5EF4-FFF2-40B4-BE49-F238E27FC236}">
                  <a16:creationId xmlns:a16="http://schemas.microsoft.com/office/drawing/2014/main" id="{9D032706-21A4-776F-FCF4-55E84B4BCE64}"/>
                </a:ext>
              </a:extLst>
            </p:cNvPr>
            <p:cNvSpPr>
              <a:spLocks noChangeArrowheads="1"/>
            </p:cNvSpPr>
            <p:nvPr/>
          </p:nvSpPr>
          <p:spPr bwMode="auto">
            <a:xfrm>
              <a:off x="2861981"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M1</a:t>
              </a:r>
            </a:p>
          </p:txBody>
        </p:sp>
        <p:sp>
          <p:nvSpPr>
            <p:cNvPr id="141" name="Rectangle 73">
              <a:extLst>
                <a:ext uri="{FF2B5EF4-FFF2-40B4-BE49-F238E27FC236}">
                  <a16:creationId xmlns:a16="http://schemas.microsoft.com/office/drawing/2014/main" id="{3A3E40C5-7A7C-55A1-FC8B-7C7CFBB166E1}"/>
                </a:ext>
              </a:extLst>
            </p:cNvPr>
            <p:cNvSpPr>
              <a:spLocks noChangeArrowheads="1"/>
            </p:cNvSpPr>
            <p:nvPr/>
          </p:nvSpPr>
          <p:spPr bwMode="auto">
            <a:xfrm>
              <a:off x="3401987"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W1</a:t>
              </a:r>
            </a:p>
          </p:txBody>
        </p:sp>
      </p:grpSp>
    </p:spTree>
    <p:extLst>
      <p:ext uri="{BB962C8B-B14F-4D97-AF65-F5344CB8AC3E}">
        <p14:creationId xmlns:p14="http://schemas.microsoft.com/office/powerpoint/2010/main" val="2785750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3DF8F5-B166-84F8-727E-88F2D154DDC3}"/>
              </a:ext>
            </a:extLst>
          </p:cNvPr>
          <p:cNvSpPr>
            <a:spLocks noGrp="1"/>
          </p:cNvSpPr>
          <p:nvPr>
            <p:ph type="title"/>
          </p:nvPr>
        </p:nvSpPr>
        <p:spPr/>
        <p:txBody>
          <a:bodyPr/>
          <a:lstStyle/>
          <a:p>
            <a:r>
              <a:rPr lang="ja-JP" altLang="en-US" dirty="0"/>
              <a:t>各ステージで実施する仕事を半分にして，</a:t>
            </a:r>
            <a:br>
              <a:rPr lang="en-US" altLang="ja-JP" dirty="0"/>
            </a:br>
            <a:r>
              <a:rPr lang="ja-JP" altLang="en-US" dirty="0"/>
              <a:t>かわりに倍速で動かしている</a:t>
            </a:r>
            <a:endParaRPr kumimoji="1" lang="en-US" dirty="0"/>
          </a:p>
        </p:txBody>
      </p:sp>
      <p:sp>
        <p:nvSpPr>
          <p:cNvPr id="6" name="平行四辺形 5">
            <a:extLst>
              <a:ext uri="{FF2B5EF4-FFF2-40B4-BE49-F238E27FC236}">
                <a16:creationId xmlns:a16="http://schemas.microsoft.com/office/drawing/2014/main" id="{924A0410-E82C-0C3E-5D17-009BF319D2DA}"/>
              </a:ext>
            </a:extLst>
          </p:cNvPr>
          <p:cNvSpPr/>
          <p:nvPr/>
        </p:nvSpPr>
        <p:spPr bwMode="auto">
          <a:xfrm>
            <a:off x="881959" y="2888994"/>
            <a:ext cx="15624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 name="平行四辺形 8">
            <a:extLst>
              <a:ext uri="{FF2B5EF4-FFF2-40B4-BE49-F238E27FC236}">
                <a16:creationId xmlns:a16="http://schemas.microsoft.com/office/drawing/2014/main" id="{F3F9C887-A1F6-5400-D621-B89E230B60DC}"/>
              </a:ext>
            </a:extLst>
          </p:cNvPr>
          <p:cNvSpPr/>
          <p:nvPr/>
        </p:nvSpPr>
        <p:spPr bwMode="auto">
          <a:xfrm>
            <a:off x="2322119" y="2888994"/>
            <a:ext cx="15624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2" name="平行四辺形 11">
            <a:extLst>
              <a:ext uri="{FF2B5EF4-FFF2-40B4-BE49-F238E27FC236}">
                <a16:creationId xmlns:a16="http://schemas.microsoft.com/office/drawing/2014/main" id="{749A4345-BE4C-48B8-1C25-D053078D38F1}"/>
              </a:ext>
            </a:extLst>
          </p:cNvPr>
          <p:cNvSpPr/>
          <p:nvPr/>
        </p:nvSpPr>
        <p:spPr bwMode="auto">
          <a:xfrm>
            <a:off x="3762279" y="2888994"/>
            <a:ext cx="15624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6" name="正方形/長方形 15">
            <a:extLst>
              <a:ext uri="{FF2B5EF4-FFF2-40B4-BE49-F238E27FC236}">
                <a16:creationId xmlns:a16="http://schemas.microsoft.com/office/drawing/2014/main" id="{6ED1F96C-52BF-AD99-74CE-13E0B4D5E90A}"/>
              </a:ext>
            </a:extLst>
          </p:cNvPr>
          <p:cNvSpPr/>
          <p:nvPr/>
        </p:nvSpPr>
        <p:spPr>
          <a:xfrm>
            <a:off x="1331963" y="1988984"/>
            <a:ext cx="117001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ﾏｯﾀﾘ</a:t>
            </a:r>
            <a:endPar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a:extLst>
              <a:ext uri="{FF2B5EF4-FFF2-40B4-BE49-F238E27FC236}">
                <a16:creationId xmlns:a16="http://schemas.microsoft.com/office/drawing/2014/main" id="{08644A07-6BA2-3F97-1CBE-EC276B367423}"/>
              </a:ext>
            </a:extLst>
          </p:cNvPr>
          <p:cNvSpPr/>
          <p:nvPr/>
        </p:nvSpPr>
        <p:spPr>
          <a:xfrm>
            <a:off x="7092028" y="1988984"/>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1" name="平行四辺形 30">
            <a:extLst>
              <a:ext uri="{FF2B5EF4-FFF2-40B4-BE49-F238E27FC236}">
                <a16:creationId xmlns:a16="http://schemas.microsoft.com/office/drawing/2014/main" id="{A0D2B890-3FBD-6740-6EA3-487C95E1B8E8}"/>
              </a:ext>
            </a:extLst>
          </p:cNvPr>
          <p:cNvSpPr/>
          <p:nvPr/>
        </p:nvSpPr>
        <p:spPr bwMode="auto">
          <a:xfrm>
            <a:off x="5202007" y="2888994"/>
            <a:ext cx="1562400" cy="504056"/>
          </a:xfrm>
          <a:prstGeom prst="parallelogram">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5" name="平行四辺形 14">
            <a:extLst>
              <a:ext uri="{FF2B5EF4-FFF2-40B4-BE49-F238E27FC236}">
                <a16:creationId xmlns:a16="http://schemas.microsoft.com/office/drawing/2014/main" id="{B77396CE-B31F-1D85-9D61-3710D94E5E05}"/>
              </a:ext>
            </a:extLst>
          </p:cNvPr>
          <p:cNvSpPr/>
          <p:nvPr/>
        </p:nvSpPr>
        <p:spPr bwMode="auto">
          <a:xfrm>
            <a:off x="6642023" y="2888994"/>
            <a:ext cx="1584176"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4" name="平行四辺形 33">
            <a:extLst>
              <a:ext uri="{FF2B5EF4-FFF2-40B4-BE49-F238E27FC236}">
                <a16:creationId xmlns:a16="http://schemas.microsoft.com/office/drawing/2014/main" id="{80AB508D-5659-8D46-E2D9-843DDA7585E4}"/>
              </a:ext>
            </a:extLst>
          </p:cNvPr>
          <p:cNvSpPr/>
          <p:nvPr/>
        </p:nvSpPr>
        <p:spPr bwMode="auto">
          <a:xfrm>
            <a:off x="881959" y="5769026"/>
            <a:ext cx="8100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5" name="平行四辺形 34">
            <a:extLst>
              <a:ext uri="{FF2B5EF4-FFF2-40B4-BE49-F238E27FC236}">
                <a16:creationId xmlns:a16="http://schemas.microsoft.com/office/drawing/2014/main" id="{B4C44D83-CC29-5479-B3D8-0EE8765BC5CF}"/>
              </a:ext>
            </a:extLst>
          </p:cNvPr>
          <p:cNvSpPr/>
          <p:nvPr/>
        </p:nvSpPr>
        <p:spPr bwMode="auto">
          <a:xfrm>
            <a:off x="1601966" y="5769026"/>
            <a:ext cx="8100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6" name="平行四辺形 35">
            <a:extLst>
              <a:ext uri="{FF2B5EF4-FFF2-40B4-BE49-F238E27FC236}">
                <a16:creationId xmlns:a16="http://schemas.microsoft.com/office/drawing/2014/main" id="{EBE9BC35-B43F-1CF3-6F54-A1BEA6C6AF31}"/>
              </a:ext>
            </a:extLst>
          </p:cNvPr>
          <p:cNvSpPr/>
          <p:nvPr/>
        </p:nvSpPr>
        <p:spPr bwMode="auto">
          <a:xfrm>
            <a:off x="2321975" y="5769026"/>
            <a:ext cx="810009"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7" name="平行四辺形 36">
            <a:extLst>
              <a:ext uri="{FF2B5EF4-FFF2-40B4-BE49-F238E27FC236}">
                <a16:creationId xmlns:a16="http://schemas.microsoft.com/office/drawing/2014/main" id="{5723047A-888B-5D65-94CD-ACD5545E61D4}"/>
              </a:ext>
            </a:extLst>
          </p:cNvPr>
          <p:cNvSpPr/>
          <p:nvPr/>
        </p:nvSpPr>
        <p:spPr bwMode="auto">
          <a:xfrm>
            <a:off x="3041983" y="5769026"/>
            <a:ext cx="810009"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8" name="平行四辺形 37">
            <a:extLst>
              <a:ext uri="{FF2B5EF4-FFF2-40B4-BE49-F238E27FC236}">
                <a16:creationId xmlns:a16="http://schemas.microsoft.com/office/drawing/2014/main" id="{EF9EE983-A2CA-412E-476D-9DB6FC50CFF9}"/>
              </a:ext>
            </a:extLst>
          </p:cNvPr>
          <p:cNvSpPr/>
          <p:nvPr/>
        </p:nvSpPr>
        <p:spPr bwMode="auto">
          <a:xfrm>
            <a:off x="3761992" y="5769026"/>
            <a:ext cx="810009" cy="504056"/>
          </a:xfrm>
          <a:prstGeom prst="parallelogram">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9" name="平行四辺形 38">
            <a:extLst>
              <a:ext uri="{FF2B5EF4-FFF2-40B4-BE49-F238E27FC236}">
                <a16:creationId xmlns:a16="http://schemas.microsoft.com/office/drawing/2014/main" id="{15EEA2EF-8E76-7D00-5EA8-782D0AA73252}"/>
              </a:ext>
            </a:extLst>
          </p:cNvPr>
          <p:cNvSpPr/>
          <p:nvPr/>
        </p:nvSpPr>
        <p:spPr bwMode="auto">
          <a:xfrm>
            <a:off x="4481999" y="5769026"/>
            <a:ext cx="810009" cy="504056"/>
          </a:xfrm>
          <a:prstGeom prst="parallelogram">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0" name="平行四辺形 39">
            <a:extLst>
              <a:ext uri="{FF2B5EF4-FFF2-40B4-BE49-F238E27FC236}">
                <a16:creationId xmlns:a16="http://schemas.microsoft.com/office/drawing/2014/main" id="{297FF9FC-84D0-F0E0-35FC-1F1B91B5DA9B}"/>
              </a:ext>
            </a:extLst>
          </p:cNvPr>
          <p:cNvSpPr/>
          <p:nvPr/>
        </p:nvSpPr>
        <p:spPr bwMode="auto">
          <a:xfrm>
            <a:off x="5202008" y="5769026"/>
            <a:ext cx="810009" cy="504056"/>
          </a:xfrm>
          <a:prstGeom prst="parallelogram">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1" name="平行四辺形 40">
            <a:extLst>
              <a:ext uri="{FF2B5EF4-FFF2-40B4-BE49-F238E27FC236}">
                <a16:creationId xmlns:a16="http://schemas.microsoft.com/office/drawing/2014/main" id="{F8D4B663-9B2D-CB7F-D76D-B68529EDE1E6}"/>
              </a:ext>
            </a:extLst>
          </p:cNvPr>
          <p:cNvSpPr/>
          <p:nvPr/>
        </p:nvSpPr>
        <p:spPr bwMode="auto">
          <a:xfrm>
            <a:off x="5922016" y="5769026"/>
            <a:ext cx="810009" cy="504056"/>
          </a:xfrm>
          <a:prstGeom prst="parallelogram">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2" name="平行四辺形 41">
            <a:extLst>
              <a:ext uri="{FF2B5EF4-FFF2-40B4-BE49-F238E27FC236}">
                <a16:creationId xmlns:a16="http://schemas.microsoft.com/office/drawing/2014/main" id="{9C421364-8A9B-FA56-5D16-985CE0D91111}"/>
              </a:ext>
            </a:extLst>
          </p:cNvPr>
          <p:cNvSpPr/>
          <p:nvPr/>
        </p:nvSpPr>
        <p:spPr bwMode="auto">
          <a:xfrm>
            <a:off x="6642023" y="5769026"/>
            <a:ext cx="810009"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3" name="平行四辺形 42">
            <a:extLst>
              <a:ext uri="{FF2B5EF4-FFF2-40B4-BE49-F238E27FC236}">
                <a16:creationId xmlns:a16="http://schemas.microsoft.com/office/drawing/2014/main" id="{5DCB0CDC-C763-995C-9DEF-6E9CB6EB16AF}"/>
              </a:ext>
            </a:extLst>
          </p:cNvPr>
          <p:cNvSpPr/>
          <p:nvPr/>
        </p:nvSpPr>
        <p:spPr bwMode="auto">
          <a:xfrm>
            <a:off x="7362031" y="5769026"/>
            <a:ext cx="810009"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4" name="正方形/長方形 43">
            <a:extLst>
              <a:ext uri="{FF2B5EF4-FFF2-40B4-BE49-F238E27FC236}">
                <a16:creationId xmlns:a16="http://schemas.microsoft.com/office/drawing/2014/main" id="{6925D667-4B72-2320-3479-BD04548441C3}"/>
              </a:ext>
            </a:extLst>
          </p:cNvPr>
          <p:cNvSpPr/>
          <p:nvPr/>
        </p:nvSpPr>
        <p:spPr>
          <a:xfrm>
            <a:off x="7362031" y="4959017"/>
            <a:ext cx="1710019"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ﾊﾞｲｿｸﾃﾞｽ</a:t>
            </a:r>
            <a:b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b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8" name="角丸四角形 89">
            <a:extLst>
              <a:ext uri="{FF2B5EF4-FFF2-40B4-BE49-F238E27FC236}">
                <a16:creationId xmlns:a16="http://schemas.microsoft.com/office/drawing/2014/main" id="{77252879-6EA2-5436-7599-BF908A68CC37}"/>
              </a:ext>
            </a:extLst>
          </p:cNvPr>
          <p:cNvSpPr/>
          <p:nvPr/>
        </p:nvSpPr>
        <p:spPr bwMode="auto">
          <a:xfrm>
            <a:off x="7272030" y="2708992"/>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14" name="正方形/長方形 13">
            <a:extLst>
              <a:ext uri="{FF2B5EF4-FFF2-40B4-BE49-F238E27FC236}">
                <a16:creationId xmlns:a16="http://schemas.microsoft.com/office/drawing/2014/main" id="{B26F96B2-0252-4023-6797-4DE0A37C1346}"/>
              </a:ext>
            </a:extLst>
          </p:cNvPr>
          <p:cNvSpPr/>
          <p:nvPr/>
        </p:nvSpPr>
        <p:spPr>
          <a:xfrm>
            <a:off x="971959" y="4959017"/>
            <a:ext cx="1710019"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0" name="角丸四角形 89">
            <a:extLst>
              <a:ext uri="{FF2B5EF4-FFF2-40B4-BE49-F238E27FC236}">
                <a16:creationId xmlns:a16="http://schemas.microsoft.com/office/drawing/2014/main" id="{20272F35-3875-E924-DDD0-13BE33D8DC39}"/>
              </a:ext>
            </a:extLst>
          </p:cNvPr>
          <p:cNvSpPr/>
          <p:nvPr/>
        </p:nvSpPr>
        <p:spPr bwMode="auto">
          <a:xfrm>
            <a:off x="5742013" y="2708992"/>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17" name="角丸四角形 89">
            <a:extLst>
              <a:ext uri="{FF2B5EF4-FFF2-40B4-BE49-F238E27FC236}">
                <a16:creationId xmlns:a16="http://schemas.microsoft.com/office/drawing/2014/main" id="{76883C71-F802-E1A6-5593-C7BCD031EA88}"/>
              </a:ext>
            </a:extLst>
          </p:cNvPr>
          <p:cNvSpPr/>
          <p:nvPr/>
        </p:nvSpPr>
        <p:spPr bwMode="auto">
          <a:xfrm>
            <a:off x="4301997" y="2708992"/>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18" name="角丸四角形 89">
            <a:extLst>
              <a:ext uri="{FF2B5EF4-FFF2-40B4-BE49-F238E27FC236}">
                <a16:creationId xmlns:a16="http://schemas.microsoft.com/office/drawing/2014/main" id="{055E20B1-1F81-AFCB-70AD-75FA5767993E}"/>
              </a:ext>
            </a:extLst>
          </p:cNvPr>
          <p:cNvSpPr/>
          <p:nvPr/>
        </p:nvSpPr>
        <p:spPr bwMode="auto">
          <a:xfrm>
            <a:off x="2951982" y="2708992"/>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20" name="角丸四角形 89">
            <a:extLst>
              <a:ext uri="{FF2B5EF4-FFF2-40B4-BE49-F238E27FC236}">
                <a16:creationId xmlns:a16="http://schemas.microsoft.com/office/drawing/2014/main" id="{DA629A66-2CE0-3C32-58EA-AA69AA1D8F29}"/>
              </a:ext>
            </a:extLst>
          </p:cNvPr>
          <p:cNvSpPr/>
          <p:nvPr/>
        </p:nvSpPr>
        <p:spPr bwMode="auto">
          <a:xfrm>
            <a:off x="1511966" y="2708992"/>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21" name="角丸四角形 89">
            <a:extLst>
              <a:ext uri="{FF2B5EF4-FFF2-40B4-BE49-F238E27FC236}">
                <a16:creationId xmlns:a16="http://schemas.microsoft.com/office/drawing/2014/main" id="{C26F65AC-EFE3-FA6F-4624-4B51696F63BA}"/>
              </a:ext>
            </a:extLst>
          </p:cNvPr>
          <p:cNvSpPr/>
          <p:nvPr/>
        </p:nvSpPr>
        <p:spPr bwMode="auto">
          <a:xfrm>
            <a:off x="1061961" y="5679025"/>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22" name="角丸四角形 89">
            <a:extLst>
              <a:ext uri="{FF2B5EF4-FFF2-40B4-BE49-F238E27FC236}">
                <a16:creationId xmlns:a16="http://schemas.microsoft.com/office/drawing/2014/main" id="{30607270-E65C-6AE1-8AC8-BBB02F453B0C}"/>
              </a:ext>
            </a:extLst>
          </p:cNvPr>
          <p:cNvSpPr/>
          <p:nvPr/>
        </p:nvSpPr>
        <p:spPr bwMode="auto">
          <a:xfrm>
            <a:off x="1781969" y="5679025"/>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23" name="角丸四角形 89">
            <a:extLst>
              <a:ext uri="{FF2B5EF4-FFF2-40B4-BE49-F238E27FC236}">
                <a16:creationId xmlns:a16="http://schemas.microsoft.com/office/drawing/2014/main" id="{19E86F23-99E7-C602-188C-90D189C26B1F}"/>
              </a:ext>
            </a:extLst>
          </p:cNvPr>
          <p:cNvSpPr/>
          <p:nvPr/>
        </p:nvSpPr>
        <p:spPr bwMode="auto">
          <a:xfrm>
            <a:off x="2501977" y="5679025"/>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25" name="角丸四角形 89">
            <a:extLst>
              <a:ext uri="{FF2B5EF4-FFF2-40B4-BE49-F238E27FC236}">
                <a16:creationId xmlns:a16="http://schemas.microsoft.com/office/drawing/2014/main" id="{7C08E1CC-410A-6D39-AF3F-A2859279CD29}"/>
              </a:ext>
            </a:extLst>
          </p:cNvPr>
          <p:cNvSpPr/>
          <p:nvPr/>
        </p:nvSpPr>
        <p:spPr bwMode="auto">
          <a:xfrm>
            <a:off x="3221985" y="5679025"/>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29" name="角丸四角形 89">
            <a:extLst>
              <a:ext uri="{FF2B5EF4-FFF2-40B4-BE49-F238E27FC236}">
                <a16:creationId xmlns:a16="http://schemas.microsoft.com/office/drawing/2014/main" id="{825B04FE-9DD8-96F6-9E14-43F0DE8A2FEA}"/>
              </a:ext>
            </a:extLst>
          </p:cNvPr>
          <p:cNvSpPr/>
          <p:nvPr/>
        </p:nvSpPr>
        <p:spPr bwMode="auto">
          <a:xfrm>
            <a:off x="3941993" y="5679025"/>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30" name="角丸四角形 89">
            <a:extLst>
              <a:ext uri="{FF2B5EF4-FFF2-40B4-BE49-F238E27FC236}">
                <a16:creationId xmlns:a16="http://schemas.microsoft.com/office/drawing/2014/main" id="{3C475DEC-AE0F-72BD-B317-045213E7D0F3}"/>
              </a:ext>
            </a:extLst>
          </p:cNvPr>
          <p:cNvSpPr/>
          <p:nvPr/>
        </p:nvSpPr>
        <p:spPr bwMode="auto">
          <a:xfrm>
            <a:off x="4662001" y="5679025"/>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33" name="角丸四角形 89">
            <a:extLst>
              <a:ext uri="{FF2B5EF4-FFF2-40B4-BE49-F238E27FC236}">
                <a16:creationId xmlns:a16="http://schemas.microsoft.com/office/drawing/2014/main" id="{0FAAA45C-ED43-F0F0-12B9-CA37603AEDBC}"/>
              </a:ext>
            </a:extLst>
          </p:cNvPr>
          <p:cNvSpPr/>
          <p:nvPr/>
        </p:nvSpPr>
        <p:spPr bwMode="auto">
          <a:xfrm>
            <a:off x="5382009" y="5679025"/>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46" name="角丸四角形 89">
            <a:extLst>
              <a:ext uri="{FF2B5EF4-FFF2-40B4-BE49-F238E27FC236}">
                <a16:creationId xmlns:a16="http://schemas.microsoft.com/office/drawing/2014/main" id="{C902C5CD-1E00-A00C-B9AC-E53BFB2C8E91}"/>
              </a:ext>
            </a:extLst>
          </p:cNvPr>
          <p:cNvSpPr/>
          <p:nvPr/>
        </p:nvSpPr>
        <p:spPr bwMode="auto">
          <a:xfrm>
            <a:off x="6102017" y="5679025"/>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55" name="角丸四角形 89">
            <a:extLst>
              <a:ext uri="{FF2B5EF4-FFF2-40B4-BE49-F238E27FC236}">
                <a16:creationId xmlns:a16="http://schemas.microsoft.com/office/drawing/2014/main" id="{5835660E-1B2E-56F2-1947-0E366A06B2EE}"/>
              </a:ext>
            </a:extLst>
          </p:cNvPr>
          <p:cNvSpPr/>
          <p:nvPr/>
        </p:nvSpPr>
        <p:spPr bwMode="auto">
          <a:xfrm>
            <a:off x="6822025" y="5679025"/>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56" name="角丸四角形 89">
            <a:extLst>
              <a:ext uri="{FF2B5EF4-FFF2-40B4-BE49-F238E27FC236}">
                <a16:creationId xmlns:a16="http://schemas.microsoft.com/office/drawing/2014/main" id="{7E4E6833-2E61-1070-2991-62487CEBB4A3}"/>
              </a:ext>
            </a:extLst>
          </p:cNvPr>
          <p:cNvSpPr/>
          <p:nvPr/>
        </p:nvSpPr>
        <p:spPr bwMode="auto">
          <a:xfrm>
            <a:off x="7542033" y="5679025"/>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60" name="テキスト ボックス 59">
            <a:extLst>
              <a:ext uri="{FF2B5EF4-FFF2-40B4-BE49-F238E27FC236}">
                <a16:creationId xmlns:a16="http://schemas.microsoft.com/office/drawing/2014/main" id="{07D5A3ED-8857-28AC-DEC3-7DCED16B7592}"/>
              </a:ext>
            </a:extLst>
          </p:cNvPr>
          <p:cNvSpPr txBox="1"/>
          <p:nvPr/>
        </p:nvSpPr>
        <p:spPr>
          <a:xfrm>
            <a:off x="341953" y="1358977"/>
            <a:ext cx="5400060" cy="646331"/>
          </a:xfrm>
          <a:prstGeom prst="rect">
            <a:avLst/>
          </a:prstGeom>
          <a:noFill/>
        </p:spPr>
        <p:txBody>
          <a:bodyPr wrap="square">
            <a:spAutoFit/>
          </a:bodyPr>
          <a:lstStyle/>
          <a:p>
            <a:pPr lvl="1"/>
            <a:r>
              <a:rPr lang="en-US" altLang="ja-JP" dirty="0">
                <a:solidFill>
                  <a:schemeClr val="tx1">
                    <a:lumMod val="75000"/>
                    <a:lumOff val="25000"/>
                  </a:schemeClr>
                </a:solidFill>
              </a:rPr>
              <a:t>IPC</a:t>
            </a:r>
            <a:r>
              <a:rPr lang="ja-JP" altLang="en-US" dirty="0">
                <a:solidFill>
                  <a:schemeClr val="tx1">
                    <a:lumMod val="75000"/>
                    <a:lumOff val="25000"/>
                  </a:schemeClr>
                </a:solidFill>
              </a:rPr>
              <a:t>≈</a:t>
            </a:r>
            <a:r>
              <a:rPr lang="en-US" altLang="ja-JP" dirty="0">
                <a:solidFill>
                  <a:schemeClr val="tx1">
                    <a:lumMod val="75000"/>
                    <a:lumOff val="25000"/>
                  </a:schemeClr>
                </a:solidFill>
              </a:rPr>
              <a:t>1</a:t>
            </a:r>
            <a:r>
              <a:rPr lang="ja-JP" altLang="en-US" dirty="0">
                <a:solidFill>
                  <a:schemeClr val="tx1">
                    <a:lumMod val="75000"/>
                    <a:lumOff val="25000"/>
                  </a:schemeClr>
                </a:solidFill>
              </a:rPr>
              <a:t>命令</a:t>
            </a:r>
            <a:r>
              <a:rPr lang="en-US" altLang="ja-JP" dirty="0">
                <a:solidFill>
                  <a:schemeClr val="tx1">
                    <a:lumMod val="75000"/>
                    <a:lumOff val="25000"/>
                  </a:schemeClr>
                </a:solidFill>
              </a:rPr>
              <a:t> / 1</a:t>
            </a:r>
            <a:r>
              <a:rPr lang="ja-JP" altLang="en-US" dirty="0">
                <a:solidFill>
                  <a:schemeClr val="tx1">
                    <a:lumMod val="75000"/>
                    <a:lumOff val="25000"/>
                  </a:schemeClr>
                </a:solidFill>
              </a:rPr>
              <a:t>サイクル</a:t>
            </a:r>
            <a:r>
              <a:rPr lang="en-US" altLang="ja-JP" dirty="0">
                <a:solidFill>
                  <a:schemeClr val="tx1">
                    <a:lumMod val="75000"/>
                    <a:lumOff val="25000"/>
                  </a:schemeClr>
                </a:solidFill>
              </a:rPr>
              <a:t> = 1</a:t>
            </a:r>
          </a:p>
          <a:p>
            <a:pPr lvl="1"/>
            <a:r>
              <a:rPr lang="ja-JP" altLang="en-US" dirty="0">
                <a:solidFill>
                  <a:schemeClr val="tx1">
                    <a:lumMod val="75000"/>
                    <a:lumOff val="25000"/>
                  </a:schemeClr>
                </a:solidFill>
              </a:rPr>
              <a:t>周波数</a:t>
            </a:r>
            <a:r>
              <a:rPr lang="en-US" altLang="ja-JP" dirty="0">
                <a:solidFill>
                  <a:schemeClr val="tx1">
                    <a:lumMod val="75000"/>
                    <a:lumOff val="25000"/>
                  </a:schemeClr>
                </a:solidFill>
              </a:rPr>
              <a:t> = 1</a:t>
            </a:r>
            <a:r>
              <a:rPr lang="ja-JP" altLang="en-US" dirty="0">
                <a:solidFill>
                  <a:schemeClr val="tx1">
                    <a:lumMod val="75000"/>
                    <a:lumOff val="25000"/>
                  </a:schemeClr>
                </a:solidFill>
              </a:rPr>
              <a:t>秒</a:t>
            </a:r>
            <a:r>
              <a:rPr lang="en-US" altLang="ja-JP" dirty="0">
                <a:solidFill>
                  <a:schemeClr val="tx1">
                    <a:lumMod val="75000"/>
                    <a:lumOff val="25000"/>
                  </a:schemeClr>
                </a:solidFill>
              </a:rPr>
              <a:t> / 1ns = 1000 MHz = 1GHz</a:t>
            </a:r>
          </a:p>
        </p:txBody>
      </p:sp>
      <p:sp>
        <p:nvSpPr>
          <p:cNvPr id="61" name="テキスト ボックス 60">
            <a:extLst>
              <a:ext uri="{FF2B5EF4-FFF2-40B4-BE49-F238E27FC236}">
                <a16:creationId xmlns:a16="http://schemas.microsoft.com/office/drawing/2014/main" id="{4CC02C3E-9FFE-6883-51C0-30BC79B85143}"/>
              </a:ext>
            </a:extLst>
          </p:cNvPr>
          <p:cNvSpPr txBox="1"/>
          <p:nvPr/>
        </p:nvSpPr>
        <p:spPr>
          <a:xfrm>
            <a:off x="341953" y="4059007"/>
            <a:ext cx="7740086" cy="923330"/>
          </a:xfrm>
          <a:prstGeom prst="rect">
            <a:avLst/>
          </a:prstGeom>
          <a:noFill/>
        </p:spPr>
        <p:txBody>
          <a:bodyPr wrap="square">
            <a:spAutoFit/>
          </a:bodyPr>
          <a:lstStyle/>
          <a:p>
            <a:pPr lvl="1"/>
            <a:r>
              <a:rPr lang="en-US" altLang="ja-JP" dirty="0">
                <a:solidFill>
                  <a:schemeClr val="tx1">
                    <a:lumMod val="75000"/>
                    <a:lumOff val="25000"/>
                  </a:schemeClr>
                </a:solidFill>
              </a:rPr>
              <a:t>IPC</a:t>
            </a:r>
            <a:r>
              <a:rPr lang="ja-JP" altLang="en-US" dirty="0">
                <a:solidFill>
                  <a:schemeClr val="tx1">
                    <a:lumMod val="75000"/>
                    <a:lumOff val="25000"/>
                  </a:schemeClr>
                </a:solidFill>
              </a:rPr>
              <a:t>≈</a:t>
            </a:r>
            <a:r>
              <a:rPr lang="en-US" altLang="ja-JP" dirty="0">
                <a:solidFill>
                  <a:schemeClr val="tx1">
                    <a:lumMod val="75000"/>
                    <a:lumOff val="25000"/>
                  </a:schemeClr>
                </a:solidFill>
              </a:rPr>
              <a:t>1</a:t>
            </a:r>
            <a:r>
              <a:rPr lang="ja-JP" altLang="en-US" dirty="0">
                <a:solidFill>
                  <a:schemeClr val="tx1">
                    <a:lumMod val="75000"/>
                    <a:lumOff val="25000"/>
                  </a:schemeClr>
                </a:solidFill>
              </a:rPr>
              <a:t>命令</a:t>
            </a:r>
            <a:r>
              <a:rPr lang="en-US" altLang="ja-JP" dirty="0">
                <a:solidFill>
                  <a:schemeClr val="tx1">
                    <a:lumMod val="75000"/>
                    <a:lumOff val="25000"/>
                  </a:schemeClr>
                </a:solidFill>
              </a:rPr>
              <a:t> / 1</a:t>
            </a:r>
            <a:r>
              <a:rPr lang="ja-JP" altLang="en-US" dirty="0">
                <a:solidFill>
                  <a:schemeClr val="tx1">
                    <a:lumMod val="75000"/>
                    <a:lumOff val="25000"/>
                  </a:schemeClr>
                </a:solidFill>
              </a:rPr>
              <a:t>サイクル</a:t>
            </a:r>
            <a:r>
              <a:rPr lang="en-US" altLang="ja-JP" dirty="0">
                <a:solidFill>
                  <a:schemeClr val="tx1">
                    <a:lumMod val="75000"/>
                    <a:lumOff val="25000"/>
                  </a:schemeClr>
                </a:solidFill>
              </a:rPr>
              <a:t> = 1</a:t>
            </a:r>
          </a:p>
          <a:p>
            <a:pPr lvl="1"/>
            <a:r>
              <a:rPr lang="ja-JP" altLang="en-US" dirty="0">
                <a:solidFill>
                  <a:schemeClr val="tx1">
                    <a:lumMod val="75000"/>
                    <a:lumOff val="25000"/>
                  </a:schemeClr>
                </a:solidFill>
              </a:rPr>
              <a:t>周波数</a:t>
            </a:r>
            <a:r>
              <a:rPr lang="en-US" altLang="ja-JP" dirty="0">
                <a:solidFill>
                  <a:schemeClr val="tx1">
                    <a:lumMod val="75000"/>
                    <a:lumOff val="25000"/>
                  </a:schemeClr>
                </a:solidFill>
              </a:rPr>
              <a:t> = 1</a:t>
            </a:r>
            <a:r>
              <a:rPr lang="ja-JP" altLang="en-US" dirty="0">
                <a:solidFill>
                  <a:schemeClr val="tx1">
                    <a:lumMod val="75000"/>
                    <a:lumOff val="25000"/>
                  </a:schemeClr>
                </a:solidFill>
              </a:rPr>
              <a:t>秒</a:t>
            </a:r>
            <a:r>
              <a:rPr lang="en-US" altLang="ja-JP" dirty="0">
                <a:solidFill>
                  <a:schemeClr val="tx1">
                    <a:lumMod val="75000"/>
                    <a:lumOff val="25000"/>
                  </a:schemeClr>
                </a:solidFill>
              </a:rPr>
              <a:t> / 0.5ns = 2000 MHz = 2GHz</a:t>
            </a:r>
          </a:p>
          <a:p>
            <a:pPr lvl="1"/>
            <a:r>
              <a:rPr lang="ja-JP" altLang="en-US" dirty="0">
                <a:solidFill>
                  <a:schemeClr val="tx1">
                    <a:lumMod val="75000"/>
                    <a:lumOff val="25000"/>
                  </a:schemeClr>
                </a:solidFill>
              </a:rPr>
              <a:t>１人が１サイクルに行う仕事を半分にして，かわりに倍速で次に送る</a:t>
            </a:r>
            <a:endParaRPr lang="en-US" altLang="ja-JP" dirty="0">
              <a:solidFill>
                <a:schemeClr val="tx1">
                  <a:lumMod val="75000"/>
                  <a:lumOff val="25000"/>
                </a:schemeClr>
              </a:solidFill>
            </a:endParaRPr>
          </a:p>
        </p:txBody>
      </p:sp>
      <p:sp>
        <p:nvSpPr>
          <p:cNvPr id="63" name="正方形/長方形 62">
            <a:extLst>
              <a:ext uri="{FF2B5EF4-FFF2-40B4-BE49-F238E27FC236}">
                <a16:creationId xmlns:a16="http://schemas.microsoft.com/office/drawing/2014/main" id="{C38327EA-A2D9-D317-F566-88063C6F7DF4}"/>
              </a:ext>
            </a:extLst>
          </p:cNvPr>
          <p:cNvSpPr/>
          <p:nvPr/>
        </p:nvSpPr>
        <p:spPr>
          <a:xfrm>
            <a:off x="1601967" y="4959017"/>
            <a:ext cx="937991"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Tree>
    <p:extLst>
      <p:ext uri="{BB962C8B-B14F-4D97-AF65-F5344CB8AC3E}">
        <p14:creationId xmlns:p14="http://schemas.microsoft.com/office/powerpoint/2010/main" val="41856901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2-way </a:t>
            </a:r>
            <a:r>
              <a:rPr kumimoji="1" lang="ja-JP" altLang="en-US" dirty="0"/>
              <a:t>スーパスカラ・プロセッサの性能</a:t>
            </a:r>
          </a:p>
        </p:txBody>
      </p:sp>
      <p:cxnSp>
        <p:nvCxnSpPr>
          <p:cNvPr id="42" name="直線矢印コネクタ 41">
            <a:extLst>
              <a:ext uri="{FF2B5EF4-FFF2-40B4-BE49-F238E27FC236}">
                <a16:creationId xmlns:a16="http://schemas.microsoft.com/office/drawing/2014/main" id="{752E328C-C1D5-FF66-56F7-6D32BE02079A}"/>
              </a:ext>
            </a:extLst>
          </p:cNvPr>
          <p:cNvCxnSpPr>
            <a:cxnSpLocks/>
          </p:cNvCxnSpPr>
          <p:nvPr/>
        </p:nvCxnSpPr>
        <p:spPr bwMode="auto">
          <a:xfrm>
            <a:off x="971961" y="1898983"/>
            <a:ext cx="450005"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43" name="正方形/長方形 42">
            <a:extLst>
              <a:ext uri="{FF2B5EF4-FFF2-40B4-BE49-F238E27FC236}">
                <a16:creationId xmlns:a16="http://schemas.microsoft.com/office/drawing/2014/main" id="{5FDAE602-62FC-55B4-E974-D59EF8802FD9}"/>
              </a:ext>
            </a:extLst>
          </p:cNvPr>
          <p:cNvSpPr/>
          <p:nvPr/>
        </p:nvSpPr>
        <p:spPr>
          <a:xfrm>
            <a:off x="881960" y="1178975"/>
            <a:ext cx="540005" cy="540006"/>
          </a:xfrm>
          <a:prstGeom prst="rect">
            <a:avLst/>
          </a:prstGeom>
        </p:spPr>
        <p:txBody>
          <a:bodyPr wrap="none">
            <a:noAutofit/>
          </a:bodyPr>
          <a:lstStyle/>
          <a:p>
            <a:pPr algn="ctr"/>
            <a:r>
              <a:rPr lang="en-US" altLang="ja-JP" dirty="0">
                <a:solidFill>
                  <a:schemeClr val="tx1">
                    <a:lumMod val="65000"/>
                    <a:lumOff val="35000"/>
                  </a:schemeClr>
                </a:solidFill>
              </a:rPr>
              <a:t>1 ns</a:t>
            </a:r>
          </a:p>
          <a:p>
            <a:pPr algn="ctr"/>
            <a:r>
              <a:rPr lang="en-US" altLang="ja-JP" dirty="0">
                <a:solidFill>
                  <a:schemeClr val="tx1">
                    <a:lumMod val="65000"/>
                    <a:lumOff val="35000"/>
                  </a:schemeClr>
                </a:solidFill>
              </a:rPr>
              <a:t>1 cycle</a:t>
            </a:r>
            <a:endParaRPr lang="ja-JP" altLang="en-US" dirty="0">
              <a:solidFill>
                <a:schemeClr val="tx1">
                  <a:lumMod val="65000"/>
                  <a:lumOff val="35000"/>
                </a:schemeClr>
              </a:solidFill>
            </a:endParaRPr>
          </a:p>
        </p:txBody>
      </p:sp>
      <p:sp>
        <p:nvSpPr>
          <p:cNvPr id="44" name="正方形/長方形 43">
            <a:extLst>
              <a:ext uri="{FF2B5EF4-FFF2-40B4-BE49-F238E27FC236}">
                <a16:creationId xmlns:a16="http://schemas.microsoft.com/office/drawing/2014/main" id="{66426AD8-2063-864A-2E33-ED04ABA301E1}"/>
              </a:ext>
            </a:extLst>
          </p:cNvPr>
          <p:cNvSpPr/>
          <p:nvPr/>
        </p:nvSpPr>
        <p:spPr>
          <a:xfrm>
            <a:off x="341954" y="1988984"/>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I0</a:t>
            </a:r>
            <a:endParaRPr lang="ja-JP" altLang="en-US" dirty="0">
              <a:solidFill>
                <a:schemeClr val="tx1">
                  <a:lumMod val="65000"/>
                  <a:lumOff val="35000"/>
                </a:schemeClr>
              </a:solidFill>
              <a:latin typeface="Consolas" panose="020B0609020204030204" pitchFamily="49" charset="0"/>
            </a:endParaRPr>
          </a:p>
        </p:txBody>
      </p:sp>
      <p:sp>
        <p:nvSpPr>
          <p:cNvPr id="45" name="正方形/長方形 44">
            <a:extLst>
              <a:ext uri="{FF2B5EF4-FFF2-40B4-BE49-F238E27FC236}">
                <a16:creationId xmlns:a16="http://schemas.microsoft.com/office/drawing/2014/main" id="{FFFD2385-A68A-86AD-D46A-FD94AB21DFF3}"/>
              </a:ext>
            </a:extLst>
          </p:cNvPr>
          <p:cNvSpPr/>
          <p:nvPr/>
        </p:nvSpPr>
        <p:spPr>
          <a:xfrm>
            <a:off x="341954" y="2438989"/>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I1</a:t>
            </a:r>
            <a:endParaRPr lang="ja-JP" altLang="en-US" dirty="0">
              <a:solidFill>
                <a:schemeClr val="tx1">
                  <a:lumMod val="65000"/>
                  <a:lumOff val="35000"/>
                </a:schemeClr>
              </a:solidFill>
              <a:latin typeface="Consolas" panose="020B0609020204030204" pitchFamily="49" charset="0"/>
            </a:endParaRPr>
          </a:p>
        </p:txBody>
      </p:sp>
      <p:sp>
        <p:nvSpPr>
          <p:cNvPr id="46" name="正方形/長方形 45">
            <a:extLst>
              <a:ext uri="{FF2B5EF4-FFF2-40B4-BE49-F238E27FC236}">
                <a16:creationId xmlns:a16="http://schemas.microsoft.com/office/drawing/2014/main" id="{7244211F-16C9-2035-785E-D5107B736746}"/>
              </a:ext>
            </a:extLst>
          </p:cNvPr>
          <p:cNvSpPr/>
          <p:nvPr/>
        </p:nvSpPr>
        <p:spPr>
          <a:xfrm>
            <a:off x="341954" y="2888994"/>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I2</a:t>
            </a:r>
            <a:endParaRPr lang="ja-JP" altLang="en-US" dirty="0">
              <a:solidFill>
                <a:schemeClr val="tx1">
                  <a:lumMod val="65000"/>
                  <a:lumOff val="35000"/>
                </a:schemeClr>
              </a:solidFill>
              <a:latin typeface="Consolas" panose="020B0609020204030204" pitchFamily="49" charset="0"/>
            </a:endParaRPr>
          </a:p>
        </p:txBody>
      </p:sp>
      <p:sp>
        <p:nvSpPr>
          <p:cNvPr id="47" name="Rectangle 69">
            <a:extLst>
              <a:ext uri="{FF2B5EF4-FFF2-40B4-BE49-F238E27FC236}">
                <a16:creationId xmlns:a16="http://schemas.microsoft.com/office/drawing/2014/main" id="{9B3F32A6-2741-4C89-4253-E3088ABC24B9}"/>
              </a:ext>
            </a:extLst>
          </p:cNvPr>
          <p:cNvSpPr>
            <a:spLocks noChangeArrowheads="1"/>
          </p:cNvSpPr>
          <p:nvPr/>
        </p:nvSpPr>
        <p:spPr bwMode="auto">
          <a:xfrm>
            <a:off x="971961" y="198898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48" name="Rectangle 70">
            <a:extLst>
              <a:ext uri="{FF2B5EF4-FFF2-40B4-BE49-F238E27FC236}">
                <a16:creationId xmlns:a16="http://schemas.microsoft.com/office/drawing/2014/main" id="{52D75755-CCCB-2F7E-37EE-CE5F0B18DB5C}"/>
              </a:ext>
            </a:extLst>
          </p:cNvPr>
          <p:cNvSpPr>
            <a:spLocks noChangeArrowheads="1"/>
          </p:cNvSpPr>
          <p:nvPr/>
        </p:nvSpPr>
        <p:spPr bwMode="auto">
          <a:xfrm>
            <a:off x="1421964" y="198898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49" name="Rectangle 71">
            <a:extLst>
              <a:ext uri="{FF2B5EF4-FFF2-40B4-BE49-F238E27FC236}">
                <a16:creationId xmlns:a16="http://schemas.microsoft.com/office/drawing/2014/main" id="{5A8CBD06-584C-73D2-E9C2-030B11A0E28E}"/>
              </a:ext>
            </a:extLst>
          </p:cNvPr>
          <p:cNvSpPr>
            <a:spLocks noChangeArrowheads="1"/>
          </p:cNvSpPr>
          <p:nvPr/>
        </p:nvSpPr>
        <p:spPr bwMode="auto">
          <a:xfrm>
            <a:off x="1871970" y="198898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50" name="Rectangle 72">
            <a:extLst>
              <a:ext uri="{FF2B5EF4-FFF2-40B4-BE49-F238E27FC236}">
                <a16:creationId xmlns:a16="http://schemas.microsoft.com/office/drawing/2014/main" id="{6843D2EC-A076-22ED-41B6-42963B406BCE}"/>
              </a:ext>
            </a:extLst>
          </p:cNvPr>
          <p:cNvSpPr>
            <a:spLocks noChangeArrowheads="1"/>
          </p:cNvSpPr>
          <p:nvPr/>
        </p:nvSpPr>
        <p:spPr bwMode="auto">
          <a:xfrm>
            <a:off x="2321975" y="198898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51" name="Rectangle 73">
            <a:extLst>
              <a:ext uri="{FF2B5EF4-FFF2-40B4-BE49-F238E27FC236}">
                <a16:creationId xmlns:a16="http://schemas.microsoft.com/office/drawing/2014/main" id="{DADD78E0-BB6B-4298-DBD5-B683E5769EB7}"/>
              </a:ext>
            </a:extLst>
          </p:cNvPr>
          <p:cNvSpPr>
            <a:spLocks noChangeArrowheads="1"/>
          </p:cNvSpPr>
          <p:nvPr/>
        </p:nvSpPr>
        <p:spPr bwMode="auto">
          <a:xfrm>
            <a:off x="2771980" y="198898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52" name="Rectangle 69">
            <a:extLst>
              <a:ext uri="{FF2B5EF4-FFF2-40B4-BE49-F238E27FC236}">
                <a16:creationId xmlns:a16="http://schemas.microsoft.com/office/drawing/2014/main" id="{144BAB32-E26D-025B-3338-D71F81E76E34}"/>
              </a:ext>
            </a:extLst>
          </p:cNvPr>
          <p:cNvSpPr>
            <a:spLocks noChangeArrowheads="1"/>
          </p:cNvSpPr>
          <p:nvPr/>
        </p:nvSpPr>
        <p:spPr bwMode="auto">
          <a:xfrm>
            <a:off x="971960" y="2438989"/>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53" name="Rectangle 70">
            <a:extLst>
              <a:ext uri="{FF2B5EF4-FFF2-40B4-BE49-F238E27FC236}">
                <a16:creationId xmlns:a16="http://schemas.microsoft.com/office/drawing/2014/main" id="{AC04BFC9-F09F-FECB-2D99-1EDF4C5C2865}"/>
              </a:ext>
            </a:extLst>
          </p:cNvPr>
          <p:cNvSpPr>
            <a:spLocks noChangeArrowheads="1"/>
          </p:cNvSpPr>
          <p:nvPr/>
        </p:nvSpPr>
        <p:spPr bwMode="auto">
          <a:xfrm>
            <a:off x="1421963" y="243898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54" name="Rectangle 71">
            <a:extLst>
              <a:ext uri="{FF2B5EF4-FFF2-40B4-BE49-F238E27FC236}">
                <a16:creationId xmlns:a16="http://schemas.microsoft.com/office/drawing/2014/main" id="{EA60CA67-E297-5214-B39B-B4EAAB35993B}"/>
              </a:ext>
            </a:extLst>
          </p:cNvPr>
          <p:cNvSpPr>
            <a:spLocks noChangeArrowheads="1"/>
          </p:cNvSpPr>
          <p:nvPr/>
        </p:nvSpPr>
        <p:spPr bwMode="auto">
          <a:xfrm>
            <a:off x="1871969" y="243898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55" name="Rectangle 72">
            <a:extLst>
              <a:ext uri="{FF2B5EF4-FFF2-40B4-BE49-F238E27FC236}">
                <a16:creationId xmlns:a16="http://schemas.microsoft.com/office/drawing/2014/main" id="{02678D27-6D0B-3033-4BC2-6FB980BB2D1D}"/>
              </a:ext>
            </a:extLst>
          </p:cNvPr>
          <p:cNvSpPr>
            <a:spLocks noChangeArrowheads="1"/>
          </p:cNvSpPr>
          <p:nvPr/>
        </p:nvSpPr>
        <p:spPr bwMode="auto">
          <a:xfrm>
            <a:off x="2321974" y="243898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56" name="Rectangle 73">
            <a:extLst>
              <a:ext uri="{FF2B5EF4-FFF2-40B4-BE49-F238E27FC236}">
                <a16:creationId xmlns:a16="http://schemas.microsoft.com/office/drawing/2014/main" id="{CE3195C7-E623-D699-8944-103871540258}"/>
              </a:ext>
            </a:extLst>
          </p:cNvPr>
          <p:cNvSpPr>
            <a:spLocks noChangeArrowheads="1"/>
          </p:cNvSpPr>
          <p:nvPr/>
        </p:nvSpPr>
        <p:spPr bwMode="auto">
          <a:xfrm>
            <a:off x="2771979" y="2438989"/>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57" name="Rectangle 69">
            <a:extLst>
              <a:ext uri="{FF2B5EF4-FFF2-40B4-BE49-F238E27FC236}">
                <a16:creationId xmlns:a16="http://schemas.microsoft.com/office/drawing/2014/main" id="{A957579B-9D10-3905-6A3B-A277C36BEE2B}"/>
              </a:ext>
            </a:extLst>
          </p:cNvPr>
          <p:cNvSpPr>
            <a:spLocks noChangeArrowheads="1"/>
          </p:cNvSpPr>
          <p:nvPr/>
        </p:nvSpPr>
        <p:spPr bwMode="auto">
          <a:xfrm>
            <a:off x="1421966" y="288899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58" name="Rectangle 70">
            <a:extLst>
              <a:ext uri="{FF2B5EF4-FFF2-40B4-BE49-F238E27FC236}">
                <a16:creationId xmlns:a16="http://schemas.microsoft.com/office/drawing/2014/main" id="{35182A08-F2BE-7B51-810A-A8097795E83D}"/>
              </a:ext>
            </a:extLst>
          </p:cNvPr>
          <p:cNvSpPr>
            <a:spLocks noChangeArrowheads="1"/>
          </p:cNvSpPr>
          <p:nvPr/>
        </p:nvSpPr>
        <p:spPr bwMode="auto">
          <a:xfrm>
            <a:off x="1871969" y="288899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59" name="Rectangle 71">
            <a:extLst>
              <a:ext uri="{FF2B5EF4-FFF2-40B4-BE49-F238E27FC236}">
                <a16:creationId xmlns:a16="http://schemas.microsoft.com/office/drawing/2014/main" id="{699BB56D-A72F-DBBC-8F09-C4548E422CB5}"/>
              </a:ext>
            </a:extLst>
          </p:cNvPr>
          <p:cNvSpPr>
            <a:spLocks noChangeArrowheads="1"/>
          </p:cNvSpPr>
          <p:nvPr/>
        </p:nvSpPr>
        <p:spPr bwMode="auto">
          <a:xfrm>
            <a:off x="2321975" y="288899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60" name="Rectangle 72">
            <a:extLst>
              <a:ext uri="{FF2B5EF4-FFF2-40B4-BE49-F238E27FC236}">
                <a16:creationId xmlns:a16="http://schemas.microsoft.com/office/drawing/2014/main" id="{C5CA23B1-CF0E-04F1-DD93-3437F8C9D114}"/>
              </a:ext>
            </a:extLst>
          </p:cNvPr>
          <p:cNvSpPr>
            <a:spLocks noChangeArrowheads="1"/>
          </p:cNvSpPr>
          <p:nvPr/>
        </p:nvSpPr>
        <p:spPr bwMode="auto">
          <a:xfrm>
            <a:off x="2771980" y="288899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61" name="Rectangle 73">
            <a:extLst>
              <a:ext uri="{FF2B5EF4-FFF2-40B4-BE49-F238E27FC236}">
                <a16:creationId xmlns:a16="http://schemas.microsoft.com/office/drawing/2014/main" id="{BF87EBEA-58E2-718F-7102-DB9F26A5C7B2}"/>
              </a:ext>
            </a:extLst>
          </p:cNvPr>
          <p:cNvSpPr>
            <a:spLocks noChangeArrowheads="1"/>
          </p:cNvSpPr>
          <p:nvPr/>
        </p:nvSpPr>
        <p:spPr bwMode="auto">
          <a:xfrm>
            <a:off x="3221985" y="288899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grpSp>
        <p:nvGrpSpPr>
          <p:cNvPr id="131" name="グループ化 130">
            <a:extLst>
              <a:ext uri="{FF2B5EF4-FFF2-40B4-BE49-F238E27FC236}">
                <a16:creationId xmlns:a16="http://schemas.microsoft.com/office/drawing/2014/main" id="{5F7AADA1-C5B1-90AA-2492-AE731AF9B24F}"/>
              </a:ext>
            </a:extLst>
          </p:cNvPr>
          <p:cNvGrpSpPr/>
          <p:nvPr/>
        </p:nvGrpSpPr>
        <p:grpSpPr>
          <a:xfrm>
            <a:off x="1421967" y="3338999"/>
            <a:ext cx="2250023" cy="360000"/>
            <a:chOff x="1421967" y="3338999"/>
            <a:chExt cx="2250023" cy="360000"/>
          </a:xfrm>
        </p:grpSpPr>
        <p:sp>
          <p:nvSpPr>
            <p:cNvPr id="62" name="Rectangle 69">
              <a:extLst>
                <a:ext uri="{FF2B5EF4-FFF2-40B4-BE49-F238E27FC236}">
                  <a16:creationId xmlns:a16="http://schemas.microsoft.com/office/drawing/2014/main" id="{20C2F236-92B5-48E8-528F-4F5AD95EF19C}"/>
                </a:ext>
              </a:extLst>
            </p:cNvPr>
            <p:cNvSpPr>
              <a:spLocks noChangeArrowheads="1"/>
            </p:cNvSpPr>
            <p:nvPr/>
          </p:nvSpPr>
          <p:spPr bwMode="auto">
            <a:xfrm>
              <a:off x="1421967" y="3338999"/>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63" name="Rectangle 70">
              <a:extLst>
                <a:ext uri="{FF2B5EF4-FFF2-40B4-BE49-F238E27FC236}">
                  <a16:creationId xmlns:a16="http://schemas.microsoft.com/office/drawing/2014/main" id="{9DF3D61D-7B60-DBCD-FF5B-485985C42C87}"/>
                </a:ext>
              </a:extLst>
            </p:cNvPr>
            <p:cNvSpPr>
              <a:spLocks noChangeArrowheads="1"/>
            </p:cNvSpPr>
            <p:nvPr/>
          </p:nvSpPr>
          <p:spPr bwMode="auto">
            <a:xfrm>
              <a:off x="1871970" y="333899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28" name="Rectangle 71">
              <a:extLst>
                <a:ext uri="{FF2B5EF4-FFF2-40B4-BE49-F238E27FC236}">
                  <a16:creationId xmlns:a16="http://schemas.microsoft.com/office/drawing/2014/main" id="{5B392B3B-6528-8A80-3C19-F597F012A5BE}"/>
                </a:ext>
              </a:extLst>
            </p:cNvPr>
            <p:cNvSpPr>
              <a:spLocks noChangeArrowheads="1"/>
            </p:cNvSpPr>
            <p:nvPr/>
          </p:nvSpPr>
          <p:spPr bwMode="auto">
            <a:xfrm>
              <a:off x="2321976" y="333899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29" name="Rectangle 72">
              <a:extLst>
                <a:ext uri="{FF2B5EF4-FFF2-40B4-BE49-F238E27FC236}">
                  <a16:creationId xmlns:a16="http://schemas.microsoft.com/office/drawing/2014/main" id="{2061ED60-8B4A-27C8-86E6-1BBC12E40209}"/>
                </a:ext>
              </a:extLst>
            </p:cNvPr>
            <p:cNvSpPr>
              <a:spLocks noChangeArrowheads="1"/>
            </p:cNvSpPr>
            <p:nvPr/>
          </p:nvSpPr>
          <p:spPr bwMode="auto">
            <a:xfrm>
              <a:off x="2771981" y="333899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30" name="Rectangle 73">
              <a:extLst>
                <a:ext uri="{FF2B5EF4-FFF2-40B4-BE49-F238E27FC236}">
                  <a16:creationId xmlns:a16="http://schemas.microsoft.com/office/drawing/2014/main" id="{5D5FBB19-AC81-75B5-24DB-AB1727D08292}"/>
                </a:ext>
              </a:extLst>
            </p:cNvPr>
            <p:cNvSpPr>
              <a:spLocks noChangeArrowheads="1"/>
            </p:cNvSpPr>
            <p:nvPr/>
          </p:nvSpPr>
          <p:spPr bwMode="auto">
            <a:xfrm>
              <a:off x="3221986" y="3338999"/>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grpSp>
      <p:grpSp>
        <p:nvGrpSpPr>
          <p:cNvPr id="132" name="グループ化 131">
            <a:extLst>
              <a:ext uri="{FF2B5EF4-FFF2-40B4-BE49-F238E27FC236}">
                <a16:creationId xmlns:a16="http://schemas.microsoft.com/office/drawing/2014/main" id="{2E4967D7-B845-DB32-0B66-9BB5C3700C6E}"/>
              </a:ext>
            </a:extLst>
          </p:cNvPr>
          <p:cNvGrpSpPr/>
          <p:nvPr/>
        </p:nvGrpSpPr>
        <p:grpSpPr>
          <a:xfrm>
            <a:off x="1871970" y="3789004"/>
            <a:ext cx="2250023" cy="360000"/>
            <a:chOff x="1421967" y="3338999"/>
            <a:chExt cx="2250023" cy="360000"/>
          </a:xfrm>
        </p:grpSpPr>
        <p:sp>
          <p:nvSpPr>
            <p:cNvPr id="133" name="Rectangle 69">
              <a:extLst>
                <a:ext uri="{FF2B5EF4-FFF2-40B4-BE49-F238E27FC236}">
                  <a16:creationId xmlns:a16="http://schemas.microsoft.com/office/drawing/2014/main" id="{A2B8A086-1AEB-F7C6-071A-C7A91E99CFFB}"/>
                </a:ext>
              </a:extLst>
            </p:cNvPr>
            <p:cNvSpPr>
              <a:spLocks noChangeArrowheads="1"/>
            </p:cNvSpPr>
            <p:nvPr/>
          </p:nvSpPr>
          <p:spPr bwMode="auto">
            <a:xfrm>
              <a:off x="1421967" y="3338999"/>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34" name="Rectangle 70">
              <a:extLst>
                <a:ext uri="{FF2B5EF4-FFF2-40B4-BE49-F238E27FC236}">
                  <a16:creationId xmlns:a16="http://schemas.microsoft.com/office/drawing/2014/main" id="{3800438F-B9BD-B59C-E505-05F3C467FEE5}"/>
                </a:ext>
              </a:extLst>
            </p:cNvPr>
            <p:cNvSpPr>
              <a:spLocks noChangeArrowheads="1"/>
            </p:cNvSpPr>
            <p:nvPr/>
          </p:nvSpPr>
          <p:spPr bwMode="auto">
            <a:xfrm>
              <a:off x="1871970" y="333899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35" name="Rectangle 71">
              <a:extLst>
                <a:ext uri="{FF2B5EF4-FFF2-40B4-BE49-F238E27FC236}">
                  <a16:creationId xmlns:a16="http://schemas.microsoft.com/office/drawing/2014/main" id="{7C5BC112-0C90-1E2D-CC66-9377AB69E947}"/>
                </a:ext>
              </a:extLst>
            </p:cNvPr>
            <p:cNvSpPr>
              <a:spLocks noChangeArrowheads="1"/>
            </p:cNvSpPr>
            <p:nvPr/>
          </p:nvSpPr>
          <p:spPr bwMode="auto">
            <a:xfrm>
              <a:off x="2321976" y="333899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36" name="Rectangle 72">
              <a:extLst>
                <a:ext uri="{FF2B5EF4-FFF2-40B4-BE49-F238E27FC236}">
                  <a16:creationId xmlns:a16="http://schemas.microsoft.com/office/drawing/2014/main" id="{53644511-1676-BA8B-34BD-A5125D196FAB}"/>
                </a:ext>
              </a:extLst>
            </p:cNvPr>
            <p:cNvSpPr>
              <a:spLocks noChangeArrowheads="1"/>
            </p:cNvSpPr>
            <p:nvPr/>
          </p:nvSpPr>
          <p:spPr bwMode="auto">
            <a:xfrm>
              <a:off x="2771981" y="333899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37" name="Rectangle 73">
              <a:extLst>
                <a:ext uri="{FF2B5EF4-FFF2-40B4-BE49-F238E27FC236}">
                  <a16:creationId xmlns:a16="http://schemas.microsoft.com/office/drawing/2014/main" id="{F48293A1-DC44-D565-D8C6-6E1722B597F0}"/>
                </a:ext>
              </a:extLst>
            </p:cNvPr>
            <p:cNvSpPr>
              <a:spLocks noChangeArrowheads="1"/>
            </p:cNvSpPr>
            <p:nvPr/>
          </p:nvSpPr>
          <p:spPr bwMode="auto">
            <a:xfrm>
              <a:off x="3221986" y="3338999"/>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grpSp>
      <p:grpSp>
        <p:nvGrpSpPr>
          <p:cNvPr id="138" name="グループ化 137">
            <a:extLst>
              <a:ext uri="{FF2B5EF4-FFF2-40B4-BE49-F238E27FC236}">
                <a16:creationId xmlns:a16="http://schemas.microsoft.com/office/drawing/2014/main" id="{44413ECB-926E-2674-1D67-1F1536A38E90}"/>
              </a:ext>
            </a:extLst>
          </p:cNvPr>
          <p:cNvGrpSpPr/>
          <p:nvPr/>
        </p:nvGrpSpPr>
        <p:grpSpPr>
          <a:xfrm>
            <a:off x="1871970" y="4239009"/>
            <a:ext cx="2250023" cy="360000"/>
            <a:chOff x="1421967" y="3338999"/>
            <a:chExt cx="2250023" cy="360000"/>
          </a:xfrm>
        </p:grpSpPr>
        <p:sp>
          <p:nvSpPr>
            <p:cNvPr id="139" name="Rectangle 69">
              <a:extLst>
                <a:ext uri="{FF2B5EF4-FFF2-40B4-BE49-F238E27FC236}">
                  <a16:creationId xmlns:a16="http://schemas.microsoft.com/office/drawing/2014/main" id="{9589A191-7C76-0B8B-84B9-0E6DAABE8E7A}"/>
                </a:ext>
              </a:extLst>
            </p:cNvPr>
            <p:cNvSpPr>
              <a:spLocks noChangeArrowheads="1"/>
            </p:cNvSpPr>
            <p:nvPr/>
          </p:nvSpPr>
          <p:spPr bwMode="auto">
            <a:xfrm>
              <a:off x="1421967" y="3338999"/>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40" name="Rectangle 70">
              <a:extLst>
                <a:ext uri="{FF2B5EF4-FFF2-40B4-BE49-F238E27FC236}">
                  <a16:creationId xmlns:a16="http://schemas.microsoft.com/office/drawing/2014/main" id="{0B9DE5CD-46F4-9CB9-6901-63F8A8B30A10}"/>
                </a:ext>
              </a:extLst>
            </p:cNvPr>
            <p:cNvSpPr>
              <a:spLocks noChangeArrowheads="1"/>
            </p:cNvSpPr>
            <p:nvPr/>
          </p:nvSpPr>
          <p:spPr bwMode="auto">
            <a:xfrm>
              <a:off x="1871970" y="333899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41" name="Rectangle 71">
              <a:extLst>
                <a:ext uri="{FF2B5EF4-FFF2-40B4-BE49-F238E27FC236}">
                  <a16:creationId xmlns:a16="http://schemas.microsoft.com/office/drawing/2014/main" id="{70A7E287-ADCC-740F-3384-8CC38A06D09B}"/>
                </a:ext>
              </a:extLst>
            </p:cNvPr>
            <p:cNvSpPr>
              <a:spLocks noChangeArrowheads="1"/>
            </p:cNvSpPr>
            <p:nvPr/>
          </p:nvSpPr>
          <p:spPr bwMode="auto">
            <a:xfrm>
              <a:off x="2321976" y="333899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43" name="Rectangle 72">
              <a:extLst>
                <a:ext uri="{FF2B5EF4-FFF2-40B4-BE49-F238E27FC236}">
                  <a16:creationId xmlns:a16="http://schemas.microsoft.com/office/drawing/2014/main" id="{07A6B74C-80E2-C177-625B-A697C7BE1872}"/>
                </a:ext>
              </a:extLst>
            </p:cNvPr>
            <p:cNvSpPr>
              <a:spLocks noChangeArrowheads="1"/>
            </p:cNvSpPr>
            <p:nvPr/>
          </p:nvSpPr>
          <p:spPr bwMode="auto">
            <a:xfrm>
              <a:off x="2771981" y="333899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46" name="Rectangle 73">
              <a:extLst>
                <a:ext uri="{FF2B5EF4-FFF2-40B4-BE49-F238E27FC236}">
                  <a16:creationId xmlns:a16="http://schemas.microsoft.com/office/drawing/2014/main" id="{A8528180-A8D3-2EEC-46FF-A51006E29E92}"/>
                </a:ext>
              </a:extLst>
            </p:cNvPr>
            <p:cNvSpPr>
              <a:spLocks noChangeArrowheads="1"/>
            </p:cNvSpPr>
            <p:nvPr/>
          </p:nvSpPr>
          <p:spPr bwMode="auto">
            <a:xfrm>
              <a:off x="3221986" y="3338999"/>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grpSp>
      <p:sp>
        <p:nvSpPr>
          <p:cNvPr id="153" name="正方形/長方形 152">
            <a:extLst>
              <a:ext uri="{FF2B5EF4-FFF2-40B4-BE49-F238E27FC236}">
                <a16:creationId xmlns:a16="http://schemas.microsoft.com/office/drawing/2014/main" id="{ACAB8FD4-70DD-D440-18B7-ECAB05BE219D}"/>
              </a:ext>
            </a:extLst>
          </p:cNvPr>
          <p:cNvSpPr/>
          <p:nvPr/>
        </p:nvSpPr>
        <p:spPr>
          <a:xfrm>
            <a:off x="341953" y="3338999"/>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I3</a:t>
            </a:r>
            <a:endParaRPr lang="ja-JP" altLang="en-US" dirty="0">
              <a:solidFill>
                <a:schemeClr val="tx1">
                  <a:lumMod val="65000"/>
                  <a:lumOff val="35000"/>
                </a:schemeClr>
              </a:solidFill>
              <a:latin typeface="Consolas" panose="020B0609020204030204" pitchFamily="49" charset="0"/>
            </a:endParaRPr>
          </a:p>
        </p:txBody>
      </p:sp>
      <p:sp>
        <p:nvSpPr>
          <p:cNvPr id="162" name="正方形/長方形 161">
            <a:extLst>
              <a:ext uri="{FF2B5EF4-FFF2-40B4-BE49-F238E27FC236}">
                <a16:creationId xmlns:a16="http://schemas.microsoft.com/office/drawing/2014/main" id="{9021EFB4-CEAC-F356-6E6B-DA67704C94A9}"/>
              </a:ext>
            </a:extLst>
          </p:cNvPr>
          <p:cNvSpPr/>
          <p:nvPr/>
        </p:nvSpPr>
        <p:spPr>
          <a:xfrm>
            <a:off x="341953" y="3789004"/>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I4</a:t>
            </a:r>
            <a:endParaRPr lang="ja-JP" altLang="en-US" dirty="0">
              <a:solidFill>
                <a:schemeClr val="tx1">
                  <a:lumMod val="65000"/>
                  <a:lumOff val="35000"/>
                </a:schemeClr>
              </a:solidFill>
              <a:latin typeface="Consolas" panose="020B0609020204030204" pitchFamily="49" charset="0"/>
            </a:endParaRPr>
          </a:p>
        </p:txBody>
      </p:sp>
      <p:sp>
        <p:nvSpPr>
          <p:cNvPr id="163" name="正方形/長方形 162">
            <a:extLst>
              <a:ext uri="{FF2B5EF4-FFF2-40B4-BE49-F238E27FC236}">
                <a16:creationId xmlns:a16="http://schemas.microsoft.com/office/drawing/2014/main" id="{9E9B5BD2-02DD-394D-F6A5-B44727DB5FC7}"/>
              </a:ext>
            </a:extLst>
          </p:cNvPr>
          <p:cNvSpPr/>
          <p:nvPr/>
        </p:nvSpPr>
        <p:spPr>
          <a:xfrm>
            <a:off x="341953" y="4239009"/>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I5</a:t>
            </a:r>
            <a:endParaRPr lang="ja-JP" altLang="en-US" dirty="0">
              <a:solidFill>
                <a:schemeClr val="tx1">
                  <a:lumMod val="65000"/>
                  <a:lumOff val="35000"/>
                </a:schemeClr>
              </a:solidFill>
              <a:latin typeface="Consolas" panose="020B0609020204030204" pitchFamily="49" charset="0"/>
            </a:endParaRPr>
          </a:p>
        </p:txBody>
      </p:sp>
      <p:sp>
        <p:nvSpPr>
          <p:cNvPr id="164" name="コンテンツ プレースホルダー 34">
            <a:extLst>
              <a:ext uri="{FF2B5EF4-FFF2-40B4-BE49-F238E27FC236}">
                <a16:creationId xmlns:a16="http://schemas.microsoft.com/office/drawing/2014/main" id="{1427C5C5-48AE-702F-24B4-44FCC04F520E}"/>
              </a:ext>
            </a:extLst>
          </p:cNvPr>
          <p:cNvSpPr>
            <a:spLocks noGrp="1"/>
          </p:cNvSpPr>
          <p:nvPr>
            <p:ph sz="quarter" idx="10"/>
          </p:nvPr>
        </p:nvSpPr>
        <p:spPr>
          <a:xfrm>
            <a:off x="431954" y="5499023"/>
            <a:ext cx="8280860" cy="809625"/>
          </a:xfrm>
        </p:spPr>
        <p:txBody>
          <a:bodyPr/>
          <a:lstStyle/>
          <a:p>
            <a:pPr lvl="1"/>
            <a:r>
              <a:rPr lang="en-US" altLang="ja-JP" dirty="0">
                <a:solidFill>
                  <a:schemeClr val="tx1">
                    <a:lumMod val="65000"/>
                    <a:lumOff val="35000"/>
                  </a:schemeClr>
                </a:solidFill>
              </a:rPr>
              <a:t>IPC </a:t>
            </a:r>
            <a:r>
              <a:rPr lang="ja-JP" altLang="en-US" dirty="0">
                <a:solidFill>
                  <a:schemeClr val="tx1">
                    <a:lumMod val="65000"/>
                    <a:lumOff val="35000"/>
                  </a:schemeClr>
                </a:solidFill>
              </a:rPr>
              <a:t>≈ </a:t>
            </a:r>
            <a:r>
              <a:rPr lang="en-US" altLang="ja-JP" dirty="0">
                <a:solidFill>
                  <a:schemeClr val="tx1">
                    <a:lumMod val="65000"/>
                    <a:lumOff val="35000"/>
                  </a:schemeClr>
                </a:solidFill>
              </a:rPr>
              <a:t>2</a:t>
            </a:r>
            <a:r>
              <a:rPr lang="ja-JP" altLang="en-US" dirty="0">
                <a:solidFill>
                  <a:schemeClr val="tx1">
                    <a:lumMod val="65000"/>
                    <a:lumOff val="35000"/>
                  </a:schemeClr>
                </a:solidFill>
              </a:rPr>
              <a:t>命令</a:t>
            </a:r>
            <a:r>
              <a:rPr lang="en-US" altLang="ja-JP" dirty="0">
                <a:solidFill>
                  <a:schemeClr val="tx1">
                    <a:lumMod val="65000"/>
                    <a:lumOff val="35000"/>
                  </a:schemeClr>
                </a:solidFill>
              </a:rPr>
              <a:t> / 1</a:t>
            </a:r>
            <a:r>
              <a:rPr lang="ja-JP" altLang="en-US" dirty="0">
                <a:solidFill>
                  <a:schemeClr val="tx1">
                    <a:lumMod val="65000"/>
                    <a:lumOff val="35000"/>
                  </a:schemeClr>
                </a:solidFill>
              </a:rPr>
              <a:t>サイクル</a:t>
            </a:r>
            <a:r>
              <a:rPr lang="en-US" altLang="ja-JP" dirty="0">
                <a:solidFill>
                  <a:schemeClr val="tx1">
                    <a:lumMod val="65000"/>
                    <a:lumOff val="35000"/>
                  </a:schemeClr>
                </a:solidFill>
              </a:rPr>
              <a:t> = </a:t>
            </a:r>
            <a:r>
              <a:rPr lang="en-US" altLang="ja-JP" dirty="0">
                <a:solidFill>
                  <a:schemeClr val="accent5"/>
                </a:solidFill>
              </a:rPr>
              <a:t>2</a:t>
            </a:r>
          </a:p>
          <a:p>
            <a:pPr lvl="1"/>
            <a:r>
              <a:rPr lang="ja-JP" altLang="en-US" dirty="0">
                <a:solidFill>
                  <a:schemeClr val="tx1">
                    <a:lumMod val="75000"/>
                    <a:lumOff val="25000"/>
                  </a:schemeClr>
                </a:solidFill>
              </a:rPr>
              <a:t>周波数</a:t>
            </a:r>
            <a:r>
              <a:rPr lang="en-US" altLang="ja-JP" dirty="0">
                <a:solidFill>
                  <a:schemeClr val="tx1">
                    <a:lumMod val="65000"/>
                    <a:lumOff val="35000"/>
                  </a:schemeClr>
                </a:solidFill>
              </a:rPr>
              <a:t> = 1</a:t>
            </a:r>
            <a:r>
              <a:rPr lang="ja-JP" altLang="en-US" dirty="0">
                <a:solidFill>
                  <a:schemeClr val="tx1">
                    <a:lumMod val="65000"/>
                    <a:lumOff val="35000"/>
                  </a:schemeClr>
                </a:solidFill>
              </a:rPr>
              <a:t>秒</a:t>
            </a:r>
            <a:r>
              <a:rPr lang="en-US" altLang="ja-JP" dirty="0">
                <a:solidFill>
                  <a:schemeClr val="tx1">
                    <a:lumMod val="65000"/>
                    <a:lumOff val="35000"/>
                  </a:schemeClr>
                </a:solidFill>
              </a:rPr>
              <a:t> / 1ns = </a:t>
            </a:r>
            <a:r>
              <a:rPr lang="en-US" altLang="ja-JP" dirty="0">
                <a:solidFill>
                  <a:schemeClr val="accent5"/>
                </a:solidFill>
              </a:rPr>
              <a:t>1000 MHz = 1GHz</a:t>
            </a:r>
          </a:p>
          <a:p>
            <a:pPr lvl="1"/>
            <a:r>
              <a:rPr lang="ja-JP" altLang="en-US" dirty="0">
                <a:solidFill>
                  <a:schemeClr val="tx1">
                    <a:lumMod val="75000"/>
                    <a:lumOff val="25000"/>
                  </a:schemeClr>
                </a:solidFill>
              </a:rPr>
              <a:t>性能（</a:t>
            </a:r>
            <a:r>
              <a:rPr lang="en-US" altLang="ja-JP" dirty="0">
                <a:solidFill>
                  <a:schemeClr val="tx1">
                    <a:lumMod val="75000"/>
                    <a:lumOff val="25000"/>
                  </a:schemeClr>
                </a:solidFill>
              </a:rPr>
              <a:t>1</a:t>
            </a:r>
            <a:r>
              <a:rPr lang="ja-JP" altLang="en-US" dirty="0">
                <a:solidFill>
                  <a:schemeClr val="tx1">
                    <a:lumMod val="75000"/>
                    <a:lumOff val="25000"/>
                  </a:schemeClr>
                </a:solidFill>
              </a:rPr>
              <a:t>秒あたりの命令数）</a:t>
            </a:r>
            <a:r>
              <a:rPr lang="en-US" altLang="ja-JP" dirty="0">
                <a:solidFill>
                  <a:schemeClr val="tx1">
                    <a:lumMod val="75000"/>
                    <a:lumOff val="25000"/>
                  </a:schemeClr>
                </a:solidFill>
              </a:rPr>
              <a:t>=</a:t>
            </a:r>
            <a:r>
              <a:rPr lang="ja-JP" altLang="en-US" dirty="0">
                <a:solidFill>
                  <a:schemeClr val="accent5"/>
                </a:solidFill>
              </a:rPr>
              <a:t> </a:t>
            </a:r>
            <a:r>
              <a:rPr lang="en-US" altLang="ja-JP" dirty="0">
                <a:solidFill>
                  <a:schemeClr val="tx1">
                    <a:lumMod val="75000"/>
                    <a:lumOff val="25000"/>
                  </a:schemeClr>
                </a:solidFill>
              </a:rPr>
              <a:t>IPC*</a:t>
            </a:r>
            <a:r>
              <a:rPr lang="ja-JP" altLang="en-US" dirty="0">
                <a:solidFill>
                  <a:schemeClr val="tx1">
                    <a:lumMod val="75000"/>
                    <a:lumOff val="25000"/>
                  </a:schemeClr>
                </a:solidFill>
              </a:rPr>
              <a:t>周波数</a:t>
            </a:r>
            <a:r>
              <a:rPr lang="ja-JP" altLang="en-US" dirty="0">
                <a:solidFill>
                  <a:schemeClr val="accent5"/>
                </a:solidFill>
              </a:rPr>
              <a:t> </a:t>
            </a:r>
            <a:r>
              <a:rPr lang="en-US" altLang="ja-JP" dirty="0">
                <a:solidFill>
                  <a:schemeClr val="accent5"/>
                </a:solidFill>
              </a:rPr>
              <a:t>= </a:t>
            </a:r>
            <a:r>
              <a:rPr lang="ja-JP" altLang="en-US" dirty="0">
                <a:solidFill>
                  <a:schemeClr val="accent5"/>
                </a:solidFill>
              </a:rPr>
              <a:t>秒間 </a:t>
            </a:r>
            <a:r>
              <a:rPr lang="en-US" altLang="ja-JP" dirty="0">
                <a:solidFill>
                  <a:schemeClr val="accent5"/>
                </a:solidFill>
              </a:rPr>
              <a:t>2G </a:t>
            </a:r>
            <a:r>
              <a:rPr lang="ja-JP" altLang="en-US" dirty="0">
                <a:solidFill>
                  <a:schemeClr val="accent5"/>
                </a:solidFill>
              </a:rPr>
              <a:t>命令</a:t>
            </a:r>
            <a:endParaRPr lang="en-US" altLang="ja-JP" dirty="0"/>
          </a:p>
        </p:txBody>
      </p:sp>
      <p:sp>
        <p:nvSpPr>
          <p:cNvPr id="165" name="平行四辺形 164">
            <a:extLst>
              <a:ext uri="{FF2B5EF4-FFF2-40B4-BE49-F238E27FC236}">
                <a16:creationId xmlns:a16="http://schemas.microsoft.com/office/drawing/2014/main" id="{FA5C915E-C87C-7E2F-8AD1-7FC44C8D73CA}"/>
              </a:ext>
            </a:extLst>
          </p:cNvPr>
          <p:cNvSpPr/>
          <p:nvPr/>
        </p:nvSpPr>
        <p:spPr bwMode="auto">
          <a:xfrm flipH="1">
            <a:off x="5202007" y="1538979"/>
            <a:ext cx="3600040" cy="3600040"/>
          </a:xfrm>
          <a:prstGeom prst="parallelogram">
            <a:avLst>
              <a:gd name="adj" fmla="val 98821"/>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cxnSp>
        <p:nvCxnSpPr>
          <p:cNvPr id="166" name="直線矢印コネクタ 165">
            <a:extLst>
              <a:ext uri="{FF2B5EF4-FFF2-40B4-BE49-F238E27FC236}">
                <a16:creationId xmlns:a16="http://schemas.microsoft.com/office/drawing/2014/main" id="{DB72290D-DB2A-B484-0670-EA63C0554951}"/>
              </a:ext>
            </a:extLst>
          </p:cNvPr>
          <p:cNvCxnSpPr>
            <a:cxnSpLocks/>
          </p:cNvCxnSpPr>
          <p:nvPr/>
        </p:nvCxnSpPr>
        <p:spPr bwMode="auto">
          <a:xfrm>
            <a:off x="5202007" y="1448977"/>
            <a:ext cx="3600040"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cxnSp>
        <p:nvCxnSpPr>
          <p:cNvPr id="167" name="直線矢印コネクタ 166">
            <a:extLst>
              <a:ext uri="{FF2B5EF4-FFF2-40B4-BE49-F238E27FC236}">
                <a16:creationId xmlns:a16="http://schemas.microsoft.com/office/drawing/2014/main" id="{E065AB71-454C-6A17-3C53-739D2DC39EA7}"/>
              </a:ext>
            </a:extLst>
          </p:cNvPr>
          <p:cNvCxnSpPr>
            <a:cxnSpLocks/>
          </p:cNvCxnSpPr>
          <p:nvPr/>
        </p:nvCxnSpPr>
        <p:spPr bwMode="auto">
          <a:xfrm>
            <a:off x="5112006" y="1538978"/>
            <a:ext cx="0" cy="360004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168" name="正方形/長方形 167">
            <a:extLst>
              <a:ext uri="{FF2B5EF4-FFF2-40B4-BE49-F238E27FC236}">
                <a16:creationId xmlns:a16="http://schemas.microsoft.com/office/drawing/2014/main" id="{E60C1DF2-4AC3-E1F8-E4CF-61FA2DA634E9}"/>
              </a:ext>
            </a:extLst>
          </p:cNvPr>
          <p:cNvSpPr/>
          <p:nvPr/>
        </p:nvSpPr>
        <p:spPr>
          <a:xfrm>
            <a:off x="6822025" y="998972"/>
            <a:ext cx="540005" cy="360004"/>
          </a:xfrm>
          <a:prstGeom prst="rect">
            <a:avLst/>
          </a:prstGeom>
        </p:spPr>
        <p:txBody>
          <a:bodyPr wrap="none">
            <a:noAutofit/>
          </a:bodyPr>
          <a:lstStyle/>
          <a:p>
            <a:pPr algn="ctr"/>
            <a:r>
              <a:rPr lang="en-US" altLang="ja-JP" dirty="0">
                <a:solidFill>
                  <a:schemeClr val="tx1">
                    <a:lumMod val="65000"/>
                    <a:lumOff val="35000"/>
                  </a:schemeClr>
                </a:solidFill>
              </a:rPr>
              <a:t>5+999,999 cycle</a:t>
            </a:r>
            <a:endParaRPr lang="ja-JP" altLang="en-US" dirty="0">
              <a:solidFill>
                <a:schemeClr val="tx1">
                  <a:lumMod val="65000"/>
                  <a:lumOff val="35000"/>
                </a:schemeClr>
              </a:solidFill>
            </a:endParaRPr>
          </a:p>
        </p:txBody>
      </p:sp>
      <p:sp>
        <p:nvSpPr>
          <p:cNvPr id="169" name="正方形/長方形 168">
            <a:extLst>
              <a:ext uri="{FF2B5EF4-FFF2-40B4-BE49-F238E27FC236}">
                <a16:creationId xmlns:a16="http://schemas.microsoft.com/office/drawing/2014/main" id="{C4AB57A7-3A18-1BDC-D2AD-2606B7DF2E4B}"/>
              </a:ext>
            </a:extLst>
          </p:cNvPr>
          <p:cNvSpPr/>
          <p:nvPr/>
        </p:nvSpPr>
        <p:spPr>
          <a:xfrm rot="16200000">
            <a:off x="4662001" y="2978993"/>
            <a:ext cx="540005" cy="360004"/>
          </a:xfrm>
          <a:prstGeom prst="rect">
            <a:avLst/>
          </a:prstGeom>
        </p:spPr>
        <p:txBody>
          <a:bodyPr wrap="none">
            <a:noAutofit/>
          </a:bodyPr>
          <a:lstStyle/>
          <a:p>
            <a:pPr algn="ctr"/>
            <a:r>
              <a:rPr lang="en-US" altLang="ja-JP" dirty="0">
                <a:solidFill>
                  <a:schemeClr val="tx1">
                    <a:lumMod val="65000"/>
                    <a:lumOff val="35000"/>
                  </a:schemeClr>
                </a:solidFill>
              </a:rPr>
              <a:t>2,000,000 </a:t>
            </a:r>
            <a:r>
              <a:rPr lang="ja-JP" altLang="en-US" dirty="0">
                <a:solidFill>
                  <a:schemeClr val="tx1">
                    <a:lumMod val="65000"/>
                    <a:lumOff val="35000"/>
                  </a:schemeClr>
                </a:solidFill>
              </a:rPr>
              <a:t>命令</a:t>
            </a:r>
          </a:p>
        </p:txBody>
      </p:sp>
    </p:spTree>
    <p:extLst>
      <p:ext uri="{BB962C8B-B14F-4D97-AF65-F5344CB8AC3E}">
        <p14:creationId xmlns:p14="http://schemas.microsoft.com/office/powerpoint/2010/main" val="2664007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06C16B-DECE-6416-2403-15F9497F8C09}"/>
              </a:ext>
            </a:extLst>
          </p:cNvPr>
          <p:cNvSpPr>
            <a:spLocks noGrp="1"/>
          </p:cNvSpPr>
          <p:nvPr>
            <p:ph type="title"/>
          </p:nvPr>
        </p:nvSpPr>
        <p:spPr/>
        <p:txBody>
          <a:bodyPr/>
          <a:lstStyle/>
          <a:p>
            <a:r>
              <a:rPr kumimoji="1" lang="ja-JP" altLang="en-US" dirty="0"/>
              <a:t>ここまでの性能は理想的な性能</a:t>
            </a:r>
            <a:endParaRPr kumimoji="1" lang="en-US" dirty="0"/>
          </a:p>
        </p:txBody>
      </p:sp>
      <p:sp>
        <p:nvSpPr>
          <p:cNvPr id="3" name="コンテンツ プレースホルダー 2">
            <a:extLst>
              <a:ext uri="{FF2B5EF4-FFF2-40B4-BE49-F238E27FC236}">
                <a16:creationId xmlns:a16="http://schemas.microsoft.com/office/drawing/2014/main" id="{CC51DE1A-F7CD-3111-107E-F054CEFE666B}"/>
              </a:ext>
            </a:extLst>
          </p:cNvPr>
          <p:cNvSpPr>
            <a:spLocks noGrp="1"/>
          </p:cNvSpPr>
          <p:nvPr>
            <p:ph sz="quarter" idx="10"/>
          </p:nvPr>
        </p:nvSpPr>
        <p:spPr>
          <a:xfrm>
            <a:off x="431954" y="1088974"/>
            <a:ext cx="8370093" cy="5220058"/>
          </a:xfrm>
        </p:spPr>
        <p:txBody>
          <a:bodyPr/>
          <a:lstStyle/>
          <a:p>
            <a:r>
              <a:rPr kumimoji="1" lang="ja-JP" altLang="en-US" sz="1800" dirty="0"/>
              <a:t>理想的な各モデルの性能</a:t>
            </a:r>
            <a:endParaRPr kumimoji="1" lang="en-US" altLang="ja-JP" sz="1800" dirty="0"/>
          </a:p>
          <a:p>
            <a:pPr lvl="1"/>
            <a:r>
              <a:rPr kumimoji="1" lang="ja-JP" altLang="en-US" sz="1800" dirty="0"/>
              <a:t>シングル・サイクル・プロセッサ：</a:t>
            </a:r>
            <a:r>
              <a:rPr kumimoji="1" lang="en-US" altLang="ja-JP" sz="1800" dirty="0"/>
              <a:t>		</a:t>
            </a:r>
            <a:r>
              <a:rPr kumimoji="1" lang="ja-JP" altLang="en-US" sz="1800" dirty="0"/>
              <a:t>秒間 </a:t>
            </a:r>
            <a:r>
              <a:rPr kumimoji="1" lang="en-US" altLang="ja-JP" sz="1800" dirty="0"/>
              <a:t>200M </a:t>
            </a:r>
            <a:r>
              <a:rPr kumimoji="1" lang="ja-JP" altLang="en-US" sz="1800" dirty="0"/>
              <a:t>命令</a:t>
            </a:r>
            <a:endParaRPr kumimoji="1" lang="en-US" altLang="ja-JP" sz="1800" dirty="0"/>
          </a:p>
          <a:p>
            <a:pPr lvl="1"/>
            <a:r>
              <a:rPr kumimoji="1" lang="ja-JP" altLang="en-US" sz="1800" dirty="0"/>
              <a:t>スカラ・パイプライン・プロセッサ：</a:t>
            </a:r>
            <a:r>
              <a:rPr kumimoji="1" lang="en-US" altLang="ja-JP" sz="1800" dirty="0"/>
              <a:t>	</a:t>
            </a:r>
            <a:r>
              <a:rPr kumimoji="1" lang="ja-JP" altLang="en-US" sz="1800" dirty="0"/>
              <a:t>秒間 </a:t>
            </a:r>
            <a:r>
              <a:rPr kumimoji="1" lang="en-US" altLang="ja-JP" sz="1800" dirty="0"/>
              <a:t>1G </a:t>
            </a:r>
            <a:r>
              <a:rPr kumimoji="1" lang="ja-JP" altLang="en-US" sz="1800" dirty="0"/>
              <a:t>命令</a:t>
            </a:r>
            <a:endParaRPr kumimoji="1" lang="en-US" altLang="ja-JP" sz="1800" dirty="0"/>
          </a:p>
          <a:p>
            <a:pPr lvl="1"/>
            <a:r>
              <a:rPr kumimoji="1" lang="ja-JP" altLang="en-US" sz="1800" dirty="0"/>
              <a:t>スカラ・パイプライン・プロセッサ（段数２倍）：</a:t>
            </a:r>
            <a:r>
              <a:rPr kumimoji="1" lang="en-US" altLang="ja-JP" sz="1800" dirty="0"/>
              <a:t>								</a:t>
            </a:r>
            <a:r>
              <a:rPr kumimoji="1" lang="ja-JP" altLang="en-US" sz="1800" dirty="0"/>
              <a:t>秒間 ２</a:t>
            </a:r>
            <a:r>
              <a:rPr kumimoji="1" lang="en-US" altLang="ja-JP" sz="1800" dirty="0"/>
              <a:t>G </a:t>
            </a:r>
            <a:r>
              <a:rPr kumimoji="1" lang="ja-JP" altLang="en-US" sz="1800" dirty="0"/>
              <a:t>命令</a:t>
            </a:r>
            <a:endParaRPr kumimoji="1" lang="en-US" altLang="ja-JP" sz="1800" dirty="0"/>
          </a:p>
          <a:p>
            <a:pPr lvl="1"/>
            <a:r>
              <a:rPr kumimoji="1" lang="en-US" altLang="ja-JP" sz="1800" dirty="0"/>
              <a:t>2-way </a:t>
            </a:r>
            <a:r>
              <a:rPr kumimoji="1" lang="ja-JP" altLang="en-US" sz="1800" dirty="0"/>
              <a:t>スーパスカラ・プロセッサ：</a:t>
            </a:r>
            <a:r>
              <a:rPr kumimoji="1" lang="en-US" altLang="ja-JP" sz="1800" dirty="0"/>
              <a:t>		</a:t>
            </a:r>
            <a:r>
              <a:rPr kumimoji="1" lang="ja-JP" altLang="en-US" sz="1800" dirty="0"/>
              <a:t>秒間 ２</a:t>
            </a:r>
            <a:r>
              <a:rPr kumimoji="1" lang="en-US" altLang="ja-JP" sz="1800" dirty="0"/>
              <a:t>G </a:t>
            </a:r>
            <a:r>
              <a:rPr kumimoji="1" lang="ja-JP" altLang="en-US" sz="1800" dirty="0"/>
              <a:t>命令</a:t>
            </a:r>
            <a:endParaRPr kumimoji="1" lang="en-US" altLang="ja-JP" sz="1800" dirty="0"/>
          </a:p>
          <a:p>
            <a:r>
              <a:rPr kumimoji="1" lang="ja-JP" altLang="en-US" sz="1800" dirty="0"/>
              <a:t>現実には･･･</a:t>
            </a:r>
            <a:endParaRPr kumimoji="1" lang="en-US" altLang="ja-JP" sz="1800" dirty="0"/>
          </a:p>
          <a:p>
            <a:pPr lvl="1"/>
            <a:r>
              <a:rPr kumimoji="1" lang="ja-JP" altLang="en-US" sz="1800" dirty="0"/>
              <a:t>回路的な要因により（第５回講義），</a:t>
            </a:r>
            <a:endParaRPr kumimoji="1" lang="en-US" altLang="ja-JP" sz="1800" dirty="0"/>
          </a:p>
          <a:p>
            <a:pPr lvl="2"/>
            <a:r>
              <a:rPr kumimoji="1" lang="ja-JP" altLang="en-US" sz="1800" dirty="0"/>
              <a:t>スーパスカラにするとステージごとの回路が増えて遅延が増加 → </a:t>
            </a:r>
            <a:br>
              <a:rPr kumimoji="1" lang="en-US" altLang="ja-JP" sz="1800" dirty="0"/>
            </a:br>
            <a:r>
              <a:rPr kumimoji="1" lang="ja-JP" altLang="en-US" sz="1800" dirty="0"/>
              <a:t>周波数は落ちる</a:t>
            </a:r>
            <a:endParaRPr kumimoji="1" lang="en-US" altLang="ja-JP" sz="1800" dirty="0"/>
          </a:p>
          <a:p>
            <a:pPr lvl="2"/>
            <a:r>
              <a:rPr kumimoji="1" lang="ja-JP" altLang="en-US" sz="1800" dirty="0"/>
              <a:t>パイプライン段数を２倍にしても周波数は倍にならない</a:t>
            </a:r>
            <a:endParaRPr kumimoji="1" lang="en-US" altLang="ja-JP" sz="1800" dirty="0"/>
          </a:p>
          <a:p>
            <a:pPr lvl="1"/>
            <a:r>
              <a:rPr kumimoji="1" lang="ja-JP" altLang="en-US" sz="1800" dirty="0">
                <a:solidFill>
                  <a:schemeClr val="accent5"/>
                </a:solidFill>
              </a:rPr>
              <a:t>各種のハザードにより，ストールが起きて </a:t>
            </a:r>
            <a:r>
              <a:rPr kumimoji="1" lang="en-US" altLang="ja-JP" sz="1800" dirty="0">
                <a:solidFill>
                  <a:schemeClr val="accent5"/>
                </a:solidFill>
              </a:rPr>
              <a:t>IPC </a:t>
            </a:r>
            <a:r>
              <a:rPr kumimoji="1" lang="ja-JP" altLang="en-US" sz="1800" dirty="0">
                <a:solidFill>
                  <a:schemeClr val="accent5"/>
                </a:solidFill>
              </a:rPr>
              <a:t>が下がる（第６回講義）</a:t>
            </a:r>
            <a:endParaRPr kumimoji="1" lang="en-US" sz="1800" dirty="0">
              <a:solidFill>
                <a:schemeClr val="accent5"/>
              </a:solidFill>
            </a:endParaRPr>
          </a:p>
        </p:txBody>
      </p:sp>
    </p:spTree>
    <p:extLst>
      <p:ext uri="{BB962C8B-B14F-4D97-AF65-F5344CB8AC3E}">
        <p14:creationId xmlns:p14="http://schemas.microsoft.com/office/powerpoint/2010/main" val="10184638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2918045-1413-49E0-E525-3A3F638871DC}"/>
              </a:ext>
            </a:extLst>
          </p:cNvPr>
          <p:cNvSpPr>
            <a:spLocks noGrp="1"/>
          </p:cNvSpPr>
          <p:nvPr>
            <p:ph type="title"/>
          </p:nvPr>
        </p:nvSpPr>
        <p:spPr/>
        <p:txBody>
          <a:bodyPr/>
          <a:lstStyle/>
          <a:p>
            <a:r>
              <a:rPr lang="ja-JP" altLang="en-US" dirty="0"/>
              <a:t>ハザードを考慮した性能のモデル</a:t>
            </a:r>
            <a:endParaRPr lang="en-US" dirty="0"/>
          </a:p>
        </p:txBody>
      </p:sp>
    </p:spTree>
    <p:extLst>
      <p:ext uri="{BB962C8B-B14F-4D97-AF65-F5344CB8AC3E}">
        <p14:creationId xmlns:p14="http://schemas.microsoft.com/office/powerpoint/2010/main" val="336732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0B2B78-EE75-4C74-FFCF-BB68D5383B36}"/>
              </a:ext>
            </a:extLst>
          </p:cNvPr>
          <p:cNvSpPr>
            <a:spLocks noGrp="1"/>
          </p:cNvSpPr>
          <p:nvPr>
            <p:ph type="title"/>
          </p:nvPr>
        </p:nvSpPr>
        <p:spPr/>
        <p:txBody>
          <a:bodyPr/>
          <a:lstStyle/>
          <a:p>
            <a:r>
              <a:rPr kumimoji="1" lang="ja-JP" altLang="en-US" dirty="0"/>
              <a:t>性能のモデル</a:t>
            </a:r>
            <a:endParaRPr kumimoji="1" lang="en-US" dirty="0"/>
          </a:p>
        </p:txBody>
      </p:sp>
      <p:sp>
        <p:nvSpPr>
          <p:cNvPr id="3" name="コンテンツ プレースホルダー 2">
            <a:extLst>
              <a:ext uri="{FF2B5EF4-FFF2-40B4-BE49-F238E27FC236}">
                <a16:creationId xmlns:a16="http://schemas.microsoft.com/office/drawing/2014/main" id="{D0BC0428-353B-A04A-7E40-2FCA1BAB49C1}"/>
              </a:ext>
            </a:extLst>
          </p:cNvPr>
          <p:cNvSpPr>
            <a:spLocks noGrp="1"/>
          </p:cNvSpPr>
          <p:nvPr>
            <p:ph sz="quarter" idx="10"/>
          </p:nvPr>
        </p:nvSpPr>
        <p:spPr/>
        <p:txBody>
          <a:bodyPr/>
          <a:lstStyle/>
          <a:p>
            <a:r>
              <a:rPr kumimoji="1" lang="ja-JP" altLang="en-US" dirty="0"/>
              <a:t>以下について検討</a:t>
            </a:r>
            <a:endParaRPr kumimoji="1" lang="en-US" altLang="ja-JP" dirty="0"/>
          </a:p>
          <a:p>
            <a:pPr lvl="1"/>
            <a:r>
              <a:rPr kumimoji="1" lang="ja-JP" altLang="en-US" dirty="0"/>
              <a:t>理想的な性能のモデル</a:t>
            </a:r>
            <a:endParaRPr kumimoji="1" lang="en-US" altLang="ja-JP" dirty="0"/>
          </a:p>
          <a:p>
            <a:pPr lvl="1"/>
            <a:r>
              <a:rPr kumimoji="1" lang="ja-JP" altLang="en-US" dirty="0">
                <a:solidFill>
                  <a:schemeClr val="accent5"/>
                </a:solidFill>
              </a:rPr>
              <a:t>ハザードを考慮した性能のモデル</a:t>
            </a:r>
            <a:endParaRPr kumimoji="1" lang="en-US" altLang="ja-JP" dirty="0">
              <a:solidFill>
                <a:schemeClr val="accent5"/>
              </a:solidFill>
            </a:endParaRPr>
          </a:p>
        </p:txBody>
      </p:sp>
    </p:spTree>
    <p:extLst>
      <p:ext uri="{BB962C8B-B14F-4D97-AF65-F5344CB8AC3E}">
        <p14:creationId xmlns:p14="http://schemas.microsoft.com/office/powerpoint/2010/main" val="3936685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980B11-33F7-EE11-FCE5-7E18DFB99CF7}"/>
              </a:ext>
            </a:extLst>
          </p:cNvPr>
          <p:cNvSpPr>
            <a:spLocks noGrp="1"/>
          </p:cNvSpPr>
          <p:nvPr>
            <p:ph type="title"/>
          </p:nvPr>
        </p:nvSpPr>
        <p:spPr/>
        <p:txBody>
          <a:bodyPr/>
          <a:lstStyle/>
          <a:p>
            <a:r>
              <a:rPr kumimoji="1" lang="ja-JP" altLang="en-US" dirty="0"/>
              <a:t>ハザードによる </a:t>
            </a:r>
            <a:r>
              <a:rPr kumimoji="1" lang="en-US" altLang="ja-JP" dirty="0"/>
              <a:t>IPC </a:t>
            </a:r>
            <a:r>
              <a:rPr kumimoji="1" lang="ja-JP" altLang="en-US" dirty="0"/>
              <a:t>の低下</a:t>
            </a:r>
            <a:endParaRPr kumimoji="1" lang="en-US" dirty="0"/>
          </a:p>
        </p:txBody>
      </p:sp>
      <p:sp>
        <p:nvSpPr>
          <p:cNvPr id="3" name="コンテンツ プレースホルダー 2">
            <a:extLst>
              <a:ext uri="{FF2B5EF4-FFF2-40B4-BE49-F238E27FC236}">
                <a16:creationId xmlns:a16="http://schemas.microsoft.com/office/drawing/2014/main" id="{721CB15D-2AFE-CBB3-A07D-7338C1E3DD42}"/>
              </a:ext>
            </a:extLst>
          </p:cNvPr>
          <p:cNvSpPr>
            <a:spLocks noGrp="1"/>
          </p:cNvSpPr>
          <p:nvPr>
            <p:ph sz="quarter" idx="10"/>
          </p:nvPr>
        </p:nvSpPr>
        <p:spPr/>
        <p:txBody>
          <a:bodyPr/>
          <a:lstStyle/>
          <a:p>
            <a:r>
              <a:rPr kumimoji="1" lang="ja-JP" altLang="en-US" dirty="0"/>
              <a:t>以下を例として，具体的な </a:t>
            </a:r>
            <a:r>
              <a:rPr kumimoji="1" lang="en-US" altLang="ja-JP" dirty="0"/>
              <a:t>IPC </a:t>
            </a:r>
            <a:r>
              <a:rPr kumimoji="1" lang="ja-JP" altLang="en-US" dirty="0"/>
              <a:t>の数字の変化を説明</a:t>
            </a:r>
            <a:endParaRPr kumimoji="1" lang="en-US" altLang="ja-JP" dirty="0"/>
          </a:p>
          <a:p>
            <a:pPr lvl="1"/>
            <a:r>
              <a:rPr kumimoji="1" lang="ja-JP" altLang="en-US" dirty="0"/>
              <a:t>分岐予測ミス</a:t>
            </a:r>
            <a:endParaRPr kumimoji="1" lang="en-US" altLang="ja-JP" dirty="0"/>
          </a:p>
          <a:p>
            <a:pPr lvl="1"/>
            <a:r>
              <a:rPr kumimoji="1" lang="ja-JP" altLang="en-US" dirty="0"/>
              <a:t>ロードに依存した命令によるデータハザード</a:t>
            </a:r>
            <a:endParaRPr kumimoji="1" lang="en-US" altLang="ja-JP" dirty="0"/>
          </a:p>
          <a:p>
            <a:r>
              <a:rPr kumimoji="1" lang="ja-JP" altLang="en-US" dirty="0"/>
              <a:t>キャッシュによる影響も大きい</a:t>
            </a:r>
            <a:endParaRPr kumimoji="1" lang="en-US" altLang="ja-JP" dirty="0"/>
          </a:p>
          <a:p>
            <a:pPr lvl="1"/>
            <a:r>
              <a:rPr kumimoji="1" lang="ja-JP" altLang="en-US" dirty="0"/>
              <a:t>（この講義ではまだ説明していないが，後日説明</a:t>
            </a:r>
            <a:endParaRPr kumimoji="1" lang="en-US" dirty="0"/>
          </a:p>
        </p:txBody>
      </p:sp>
    </p:spTree>
    <p:extLst>
      <p:ext uri="{BB962C8B-B14F-4D97-AF65-F5344CB8AC3E}">
        <p14:creationId xmlns:p14="http://schemas.microsoft.com/office/powerpoint/2010/main" val="9510935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分岐予測ミスによる実行サイクルの増加</a:t>
            </a:r>
            <a:endParaRPr kumimoji="1" lang="ja-JP" altLang="en-US" dirty="0"/>
          </a:p>
        </p:txBody>
      </p:sp>
      <p:sp>
        <p:nvSpPr>
          <p:cNvPr id="129" name="コンテンツ プレースホルダー 34">
            <a:extLst>
              <a:ext uri="{FF2B5EF4-FFF2-40B4-BE49-F238E27FC236}">
                <a16:creationId xmlns:a16="http://schemas.microsoft.com/office/drawing/2014/main" id="{3A18A38F-0614-2DB0-E41C-5B0A06C2A320}"/>
              </a:ext>
            </a:extLst>
          </p:cNvPr>
          <p:cNvSpPr>
            <a:spLocks noGrp="1"/>
          </p:cNvSpPr>
          <p:nvPr>
            <p:ph sz="quarter" idx="10"/>
          </p:nvPr>
        </p:nvSpPr>
        <p:spPr>
          <a:xfrm>
            <a:off x="5562010" y="1268976"/>
            <a:ext cx="3330805" cy="3780042"/>
          </a:xfrm>
        </p:spPr>
        <p:txBody>
          <a:bodyPr/>
          <a:lstStyle/>
          <a:p>
            <a:pPr lvl="1"/>
            <a:r>
              <a:rPr lang="en-US" altLang="ja-JP" dirty="0">
                <a:solidFill>
                  <a:schemeClr val="tx1">
                    <a:lumMod val="65000"/>
                    <a:lumOff val="35000"/>
                  </a:schemeClr>
                </a:solidFill>
                <a:latin typeface="Consolas" panose="020B0609020204030204" pitchFamily="49" charset="0"/>
              </a:rPr>
              <a:t>I2 </a:t>
            </a:r>
            <a:r>
              <a:rPr lang="ja-JP" altLang="en-US" dirty="0">
                <a:solidFill>
                  <a:schemeClr val="tx1">
                    <a:lumMod val="65000"/>
                    <a:lumOff val="35000"/>
                  </a:schemeClr>
                </a:solidFill>
                <a:latin typeface="Consolas" panose="020B0609020204030204" pitchFamily="49" charset="0"/>
              </a:rPr>
              <a:t>の実行が </a:t>
            </a:r>
            <a:r>
              <a:rPr lang="en-US" altLang="ja-JP" dirty="0">
                <a:solidFill>
                  <a:schemeClr val="tx1">
                    <a:lumMod val="65000"/>
                    <a:lumOff val="35000"/>
                  </a:schemeClr>
                </a:solidFill>
                <a:latin typeface="Consolas" panose="020B0609020204030204" pitchFamily="49" charset="0"/>
              </a:rPr>
              <a:t>4 </a:t>
            </a:r>
            <a:r>
              <a:rPr lang="ja-JP" altLang="en-US" dirty="0">
                <a:solidFill>
                  <a:schemeClr val="tx1">
                    <a:lumMod val="65000"/>
                    <a:lumOff val="35000"/>
                  </a:schemeClr>
                </a:solidFill>
                <a:latin typeface="Consolas" panose="020B0609020204030204" pitchFamily="49" charset="0"/>
              </a:rPr>
              <a:t>サイクル遅れている</a:t>
            </a:r>
            <a:endParaRPr lang="en-US" altLang="ja-JP" dirty="0">
              <a:solidFill>
                <a:schemeClr val="tx1">
                  <a:lumMod val="65000"/>
                  <a:lumOff val="35000"/>
                </a:schemeClr>
              </a:solidFill>
              <a:latin typeface="Consolas" panose="020B0609020204030204" pitchFamily="49" charset="0"/>
            </a:endParaRPr>
          </a:p>
          <a:p>
            <a:pPr lvl="1"/>
            <a:r>
              <a:rPr lang="en-US" altLang="ja-JP" dirty="0">
                <a:solidFill>
                  <a:schemeClr val="tx1">
                    <a:lumMod val="65000"/>
                    <a:lumOff val="35000"/>
                  </a:schemeClr>
                </a:solidFill>
                <a:latin typeface="Consolas" panose="020B0609020204030204" pitchFamily="49" charset="0"/>
              </a:rPr>
              <a:t>4</a:t>
            </a:r>
            <a:r>
              <a:rPr lang="ja-JP" altLang="en-US" dirty="0">
                <a:solidFill>
                  <a:schemeClr val="tx1">
                    <a:lumMod val="65000"/>
                    <a:lumOff val="35000"/>
                  </a:schemeClr>
                </a:solidFill>
                <a:latin typeface="Consolas" panose="020B0609020204030204" pitchFamily="49" charset="0"/>
              </a:rPr>
              <a:t>サイクル分の処理を取り消してやり直しているため</a:t>
            </a:r>
          </a:p>
        </p:txBody>
      </p:sp>
      <p:sp>
        <p:nvSpPr>
          <p:cNvPr id="57" name="正方形/長方形 56">
            <a:extLst>
              <a:ext uri="{FF2B5EF4-FFF2-40B4-BE49-F238E27FC236}">
                <a16:creationId xmlns:a16="http://schemas.microsoft.com/office/drawing/2014/main" id="{77A73637-76DF-7872-938B-0C23A46DF8AE}"/>
              </a:ext>
            </a:extLst>
          </p:cNvPr>
          <p:cNvSpPr/>
          <p:nvPr/>
        </p:nvSpPr>
        <p:spPr>
          <a:xfrm>
            <a:off x="341954" y="1088974"/>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I0</a:t>
            </a:r>
            <a:endParaRPr lang="ja-JP" altLang="en-US" dirty="0">
              <a:solidFill>
                <a:schemeClr val="tx1">
                  <a:lumMod val="65000"/>
                  <a:lumOff val="35000"/>
                </a:schemeClr>
              </a:solidFill>
              <a:latin typeface="Consolas" panose="020B0609020204030204" pitchFamily="49" charset="0"/>
            </a:endParaRPr>
          </a:p>
        </p:txBody>
      </p:sp>
      <p:sp>
        <p:nvSpPr>
          <p:cNvPr id="58" name="正方形/長方形 57">
            <a:extLst>
              <a:ext uri="{FF2B5EF4-FFF2-40B4-BE49-F238E27FC236}">
                <a16:creationId xmlns:a16="http://schemas.microsoft.com/office/drawing/2014/main" id="{32957A3E-8661-C702-597C-530530728537}"/>
              </a:ext>
            </a:extLst>
          </p:cNvPr>
          <p:cNvSpPr/>
          <p:nvPr/>
        </p:nvSpPr>
        <p:spPr>
          <a:xfrm>
            <a:off x="341954" y="1538979"/>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I1</a:t>
            </a:r>
            <a:endParaRPr lang="ja-JP" altLang="en-US" dirty="0">
              <a:solidFill>
                <a:schemeClr val="tx1">
                  <a:lumMod val="65000"/>
                  <a:lumOff val="35000"/>
                </a:schemeClr>
              </a:solidFill>
              <a:latin typeface="Consolas" panose="020B0609020204030204" pitchFamily="49" charset="0"/>
            </a:endParaRPr>
          </a:p>
        </p:txBody>
      </p:sp>
      <p:sp>
        <p:nvSpPr>
          <p:cNvPr id="59" name="正方形/長方形 58">
            <a:extLst>
              <a:ext uri="{FF2B5EF4-FFF2-40B4-BE49-F238E27FC236}">
                <a16:creationId xmlns:a16="http://schemas.microsoft.com/office/drawing/2014/main" id="{81DB0530-021F-858A-B3EF-742405885C04}"/>
              </a:ext>
            </a:extLst>
          </p:cNvPr>
          <p:cNvSpPr/>
          <p:nvPr/>
        </p:nvSpPr>
        <p:spPr>
          <a:xfrm>
            <a:off x="341954" y="1988984"/>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I2</a:t>
            </a:r>
            <a:endParaRPr lang="ja-JP" altLang="en-US" dirty="0">
              <a:solidFill>
                <a:schemeClr val="tx1">
                  <a:lumMod val="65000"/>
                  <a:lumOff val="35000"/>
                </a:schemeClr>
              </a:solidFill>
              <a:latin typeface="Consolas" panose="020B0609020204030204" pitchFamily="49" charset="0"/>
            </a:endParaRPr>
          </a:p>
        </p:txBody>
      </p:sp>
      <p:sp>
        <p:nvSpPr>
          <p:cNvPr id="60" name="Rectangle 69">
            <a:extLst>
              <a:ext uri="{FF2B5EF4-FFF2-40B4-BE49-F238E27FC236}">
                <a16:creationId xmlns:a16="http://schemas.microsoft.com/office/drawing/2014/main" id="{87DC93EA-510F-2CED-3C49-ABA98D0CB62E}"/>
              </a:ext>
            </a:extLst>
          </p:cNvPr>
          <p:cNvSpPr>
            <a:spLocks noChangeArrowheads="1"/>
          </p:cNvSpPr>
          <p:nvPr/>
        </p:nvSpPr>
        <p:spPr bwMode="auto">
          <a:xfrm>
            <a:off x="971961" y="108897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61" name="Rectangle 70">
            <a:extLst>
              <a:ext uri="{FF2B5EF4-FFF2-40B4-BE49-F238E27FC236}">
                <a16:creationId xmlns:a16="http://schemas.microsoft.com/office/drawing/2014/main" id="{E2A5E54B-BBC7-0B25-B996-770AF7D777C1}"/>
              </a:ext>
            </a:extLst>
          </p:cNvPr>
          <p:cNvSpPr>
            <a:spLocks noChangeArrowheads="1"/>
          </p:cNvSpPr>
          <p:nvPr/>
        </p:nvSpPr>
        <p:spPr bwMode="auto">
          <a:xfrm>
            <a:off x="1421964" y="108897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62" name="Rectangle 71">
            <a:extLst>
              <a:ext uri="{FF2B5EF4-FFF2-40B4-BE49-F238E27FC236}">
                <a16:creationId xmlns:a16="http://schemas.microsoft.com/office/drawing/2014/main" id="{E7243571-9A69-A4F8-37EB-6A83C0C08289}"/>
              </a:ext>
            </a:extLst>
          </p:cNvPr>
          <p:cNvSpPr>
            <a:spLocks noChangeArrowheads="1"/>
          </p:cNvSpPr>
          <p:nvPr/>
        </p:nvSpPr>
        <p:spPr bwMode="auto">
          <a:xfrm>
            <a:off x="1871970" y="108897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63" name="Rectangle 72">
            <a:extLst>
              <a:ext uri="{FF2B5EF4-FFF2-40B4-BE49-F238E27FC236}">
                <a16:creationId xmlns:a16="http://schemas.microsoft.com/office/drawing/2014/main" id="{AEA01D9D-197B-B914-C0BA-9B727A10DEA3}"/>
              </a:ext>
            </a:extLst>
          </p:cNvPr>
          <p:cNvSpPr>
            <a:spLocks noChangeArrowheads="1"/>
          </p:cNvSpPr>
          <p:nvPr/>
        </p:nvSpPr>
        <p:spPr bwMode="auto">
          <a:xfrm>
            <a:off x="2321975" y="108897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28" name="Rectangle 73">
            <a:extLst>
              <a:ext uri="{FF2B5EF4-FFF2-40B4-BE49-F238E27FC236}">
                <a16:creationId xmlns:a16="http://schemas.microsoft.com/office/drawing/2014/main" id="{17B20D46-4CEE-67DC-B6CC-20CB76AC10C6}"/>
              </a:ext>
            </a:extLst>
          </p:cNvPr>
          <p:cNvSpPr>
            <a:spLocks noChangeArrowheads="1"/>
          </p:cNvSpPr>
          <p:nvPr/>
        </p:nvSpPr>
        <p:spPr bwMode="auto">
          <a:xfrm>
            <a:off x="2771980" y="108897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130" name="Rectangle 69">
            <a:extLst>
              <a:ext uri="{FF2B5EF4-FFF2-40B4-BE49-F238E27FC236}">
                <a16:creationId xmlns:a16="http://schemas.microsoft.com/office/drawing/2014/main" id="{C647FE3E-935D-F989-C66B-BFC091CAB2F6}"/>
              </a:ext>
            </a:extLst>
          </p:cNvPr>
          <p:cNvSpPr>
            <a:spLocks noChangeArrowheads="1"/>
          </p:cNvSpPr>
          <p:nvPr/>
        </p:nvSpPr>
        <p:spPr bwMode="auto">
          <a:xfrm>
            <a:off x="1421968" y="1538979"/>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31" name="Rectangle 70">
            <a:extLst>
              <a:ext uri="{FF2B5EF4-FFF2-40B4-BE49-F238E27FC236}">
                <a16:creationId xmlns:a16="http://schemas.microsoft.com/office/drawing/2014/main" id="{7DF1DC2B-874E-1278-DF63-B9E73CCC8F7D}"/>
              </a:ext>
            </a:extLst>
          </p:cNvPr>
          <p:cNvSpPr>
            <a:spLocks noChangeArrowheads="1"/>
          </p:cNvSpPr>
          <p:nvPr/>
        </p:nvSpPr>
        <p:spPr bwMode="auto">
          <a:xfrm>
            <a:off x="1871971" y="153897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32" name="Rectangle 71">
            <a:extLst>
              <a:ext uri="{FF2B5EF4-FFF2-40B4-BE49-F238E27FC236}">
                <a16:creationId xmlns:a16="http://schemas.microsoft.com/office/drawing/2014/main" id="{FE3BA170-7C17-3A71-9AFE-7A6FBE450D19}"/>
              </a:ext>
            </a:extLst>
          </p:cNvPr>
          <p:cNvSpPr>
            <a:spLocks noChangeArrowheads="1"/>
          </p:cNvSpPr>
          <p:nvPr/>
        </p:nvSpPr>
        <p:spPr bwMode="auto">
          <a:xfrm>
            <a:off x="2321977" y="153897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33" name="Rectangle 72">
            <a:extLst>
              <a:ext uri="{FF2B5EF4-FFF2-40B4-BE49-F238E27FC236}">
                <a16:creationId xmlns:a16="http://schemas.microsoft.com/office/drawing/2014/main" id="{877CBFD3-A24D-935E-BE93-3B9EC99B0A36}"/>
              </a:ext>
            </a:extLst>
          </p:cNvPr>
          <p:cNvSpPr>
            <a:spLocks noChangeArrowheads="1"/>
          </p:cNvSpPr>
          <p:nvPr/>
        </p:nvSpPr>
        <p:spPr bwMode="auto">
          <a:xfrm>
            <a:off x="2771982" y="153897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34" name="Rectangle 73">
            <a:extLst>
              <a:ext uri="{FF2B5EF4-FFF2-40B4-BE49-F238E27FC236}">
                <a16:creationId xmlns:a16="http://schemas.microsoft.com/office/drawing/2014/main" id="{1CB131F6-C6F4-76CA-5E32-202EBE799FC7}"/>
              </a:ext>
            </a:extLst>
          </p:cNvPr>
          <p:cNvSpPr>
            <a:spLocks noChangeArrowheads="1"/>
          </p:cNvSpPr>
          <p:nvPr/>
        </p:nvSpPr>
        <p:spPr bwMode="auto">
          <a:xfrm>
            <a:off x="3221987" y="1538979"/>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135" name="Rectangle 69">
            <a:extLst>
              <a:ext uri="{FF2B5EF4-FFF2-40B4-BE49-F238E27FC236}">
                <a16:creationId xmlns:a16="http://schemas.microsoft.com/office/drawing/2014/main" id="{B49B0883-7391-E92F-DFAA-AA40DA29736A}"/>
              </a:ext>
            </a:extLst>
          </p:cNvPr>
          <p:cNvSpPr>
            <a:spLocks noChangeArrowheads="1"/>
          </p:cNvSpPr>
          <p:nvPr/>
        </p:nvSpPr>
        <p:spPr bwMode="auto">
          <a:xfrm>
            <a:off x="1871972" y="198898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36" name="Rectangle 70">
            <a:extLst>
              <a:ext uri="{FF2B5EF4-FFF2-40B4-BE49-F238E27FC236}">
                <a16:creationId xmlns:a16="http://schemas.microsoft.com/office/drawing/2014/main" id="{2256CA1E-1814-A02B-5AFB-4FF3F7A8A388}"/>
              </a:ext>
            </a:extLst>
          </p:cNvPr>
          <p:cNvSpPr>
            <a:spLocks noChangeArrowheads="1"/>
          </p:cNvSpPr>
          <p:nvPr/>
        </p:nvSpPr>
        <p:spPr bwMode="auto">
          <a:xfrm>
            <a:off x="2321975" y="198898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37" name="Rectangle 71">
            <a:extLst>
              <a:ext uri="{FF2B5EF4-FFF2-40B4-BE49-F238E27FC236}">
                <a16:creationId xmlns:a16="http://schemas.microsoft.com/office/drawing/2014/main" id="{0737A09B-604C-1CB0-42AF-C9BD503DA945}"/>
              </a:ext>
            </a:extLst>
          </p:cNvPr>
          <p:cNvSpPr>
            <a:spLocks noChangeArrowheads="1"/>
          </p:cNvSpPr>
          <p:nvPr/>
        </p:nvSpPr>
        <p:spPr bwMode="auto">
          <a:xfrm>
            <a:off x="2771981" y="198898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38" name="Rectangle 72">
            <a:extLst>
              <a:ext uri="{FF2B5EF4-FFF2-40B4-BE49-F238E27FC236}">
                <a16:creationId xmlns:a16="http://schemas.microsoft.com/office/drawing/2014/main" id="{69E3EC64-2493-6031-9890-F9C7B54AF75D}"/>
              </a:ext>
            </a:extLst>
          </p:cNvPr>
          <p:cNvSpPr>
            <a:spLocks noChangeArrowheads="1"/>
          </p:cNvSpPr>
          <p:nvPr/>
        </p:nvSpPr>
        <p:spPr bwMode="auto">
          <a:xfrm>
            <a:off x="3221986" y="198898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39" name="Rectangle 73">
            <a:extLst>
              <a:ext uri="{FF2B5EF4-FFF2-40B4-BE49-F238E27FC236}">
                <a16:creationId xmlns:a16="http://schemas.microsoft.com/office/drawing/2014/main" id="{2DD3B5A2-6C73-6F04-C526-B27BD1E3F253}"/>
              </a:ext>
            </a:extLst>
          </p:cNvPr>
          <p:cNvSpPr>
            <a:spLocks noChangeArrowheads="1"/>
          </p:cNvSpPr>
          <p:nvPr/>
        </p:nvSpPr>
        <p:spPr bwMode="auto">
          <a:xfrm>
            <a:off x="3671991" y="198898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6" name="正方形/長方形 5">
            <a:extLst>
              <a:ext uri="{FF2B5EF4-FFF2-40B4-BE49-F238E27FC236}">
                <a16:creationId xmlns:a16="http://schemas.microsoft.com/office/drawing/2014/main" id="{F7AC24C4-5052-BDD6-E65A-9598E2DF30CD}"/>
              </a:ext>
            </a:extLst>
          </p:cNvPr>
          <p:cNvSpPr/>
          <p:nvPr/>
        </p:nvSpPr>
        <p:spPr>
          <a:xfrm>
            <a:off x="341954" y="3248998"/>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I0</a:t>
            </a:r>
            <a:endParaRPr lang="ja-JP" altLang="en-US" dirty="0">
              <a:solidFill>
                <a:schemeClr val="tx1">
                  <a:lumMod val="65000"/>
                  <a:lumOff val="35000"/>
                </a:schemeClr>
              </a:solidFill>
              <a:latin typeface="Consolas" panose="020B0609020204030204" pitchFamily="49" charset="0"/>
            </a:endParaRPr>
          </a:p>
        </p:txBody>
      </p:sp>
      <p:sp>
        <p:nvSpPr>
          <p:cNvPr id="9" name="正方形/長方形 8">
            <a:extLst>
              <a:ext uri="{FF2B5EF4-FFF2-40B4-BE49-F238E27FC236}">
                <a16:creationId xmlns:a16="http://schemas.microsoft.com/office/drawing/2014/main" id="{DCE544BA-5357-EED8-D479-6B0CD4AB5396}"/>
              </a:ext>
            </a:extLst>
          </p:cNvPr>
          <p:cNvSpPr/>
          <p:nvPr/>
        </p:nvSpPr>
        <p:spPr>
          <a:xfrm>
            <a:off x="341953" y="5489695"/>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I1</a:t>
            </a:r>
            <a:endParaRPr lang="ja-JP" altLang="en-US" dirty="0">
              <a:solidFill>
                <a:schemeClr val="tx1">
                  <a:lumMod val="65000"/>
                  <a:lumOff val="35000"/>
                </a:schemeClr>
              </a:solidFill>
              <a:latin typeface="Consolas" panose="020B0609020204030204" pitchFamily="49" charset="0"/>
            </a:endParaRPr>
          </a:p>
        </p:txBody>
      </p:sp>
      <p:sp>
        <p:nvSpPr>
          <p:cNvPr id="10" name="正方形/長方形 9">
            <a:extLst>
              <a:ext uri="{FF2B5EF4-FFF2-40B4-BE49-F238E27FC236}">
                <a16:creationId xmlns:a16="http://schemas.microsoft.com/office/drawing/2014/main" id="{0B942568-EBA8-5772-6851-DA5853E373C3}"/>
              </a:ext>
            </a:extLst>
          </p:cNvPr>
          <p:cNvSpPr/>
          <p:nvPr/>
        </p:nvSpPr>
        <p:spPr>
          <a:xfrm>
            <a:off x="341953" y="5939700"/>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I2</a:t>
            </a:r>
            <a:endParaRPr lang="ja-JP" altLang="en-US" dirty="0">
              <a:solidFill>
                <a:schemeClr val="tx1">
                  <a:lumMod val="65000"/>
                  <a:lumOff val="35000"/>
                </a:schemeClr>
              </a:solidFill>
              <a:latin typeface="Consolas" panose="020B0609020204030204" pitchFamily="49" charset="0"/>
            </a:endParaRPr>
          </a:p>
        </p:txBody>
      </p:sp>
      <p:sp>
        <p:nvSpPr>
          <p:cNvPr id="11" name="Rectangle 69">
            <a:extLst>
              <a:ext uri="{FF2B5EF4-FFF2-40B4-BE49-F238E27FC236}">
                <a16:creationId xmlns:a16="http://schemas.microsoft.com/office/drawing/2014/main" id="{36D32E68-11A6-09F5-B828-F3E4CF6E8358}"/>
              </a:ext>
            </a:extLst>
          </p:cNvPr>
          <p:cNvSpPr>
            <a:spLocks noChangeArrowheads="1"/>
          </p:cNvSpPr>
          <p:nvPr/>
        </p:nvSpPr>
        <p:spPr bwMode="auto">
          <a:xfrm>
            <a:off x="971961" y="3248998"/>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2" name="Rectangle 70">
            <a:extLst>
              <a:ext uri="{FF2B5EF4-FFF2-40B4-BE49-F238E27FC236}">
                <a16:creationId xmlns:a16="http://schemas.microsoft.com/office/drawing/2014/main" id="{2E05BE76-2F1B-1DA7-C431-C1700B9B125E}"/>
              </a:ext>
            </a:extLst>
          </p:cNvPr>
          <p:cNvSpPr>
            <a:spLocks noChangeArrowheads="1"/>
          </p:cNvSpPr>
          <p:nvPr/>
        </p:nvSpPr>
        <p:spPr bwMode="auto">
          <a:xfrm>
            <a:off x="1421964" y="324899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3" name="Rectangle 71">
            <a:extLst>
              <a:ext uri="{FF2B5EF4-FFF2-40B4-BE49-F238E27FC236}">
                <a16:creationId xmlns:a16="http://schemas.microsoft.com/office/drawing/2014/main" id="{FFFE146F-D924-5DFA-7373-F80B69A087D5}"/>
              </a:ext>
            </a:extLst>
          </p:cNvPr>
          <p:cNvSpPr>
            <a:spLocks noChangeArrowheads="1"/>
          </p:cNvSpPr>
          <p:nvPr/>
        </p:nvSpPr>
        <p:spPr bwMode="auto">
          <a:xfrm>
            <a:off x="1871970" y="324899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4" name="Rectangle 72">
            <a:extLst>
              <a:ext uri="{FF2B5EF4-FFF2-40B4-BE49-F238E27FC236}">
                <a16:creationId xmlns:a16="http://schemas.microsoft.com/office/drawing/2014/main" id="{D64365E3-CFBE-77EC-EEB6-FFA49ED3964C}"/>
              </a:ext>
            </a:extLst>
          </p:cNvPr>
          <p:cNvSpPr>
            <a:spLocks noChangeArrowheads="1"/>
          </p:cNvSpPr>
          <p:nvPr/>
        </p:nvSpPr>
        <p:spPr bwMode="auto">
          <a:xfrm>
            <a:off x="2321975" y="324899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5" name="Rectangle 73">
            <a:extLst>
              <a:ext uri="{FF2B5EF4-FFF2-40B4-BE49-F238E27FC236}">
                <a16:creationId xmlns:a16="http://schemas.microsoft.com/office/drawing/2014/main" id="{3EF48632-7CD9-E9BA-BB1C-3DA87C150EFC}"/>
              </a:ext>
            </a:extLst>
          </p:cNvPr>
          <p:cNvSpPr>
            <a:spLocks noChangeArrowheads="1"/>
          </p:cNvSpPr>
          <p:nvPr/>
        </p:nvSpPr>
        <p:spPr bwMode="auto">
          <a:xfrm>
            <a:off x="2771980" y="3248998"/>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16" name="Rectangle 69">
            <a:extLst>
              <a:ext uri="{FF2B5EF4-FFF2-40B4-BE49-F238E27FC236}">
                <a16:creationId xmlns:a16="http://schemas.microsoft.com/office/drawing/2014/main" id="{D79287FF-FE5D-4E4E-1CBA-DD0DE39235D9}"/>
              </a:ext>
            </a:extLst>
          </p:cNvPr>
          <p:cNvSpPr>
            <a:spLocks noChangeArrowheads="1"/>
          </p:cNvSpPr>
          <p:nvPr/>
        </p:nvSpPr>
        <p:spPr bwMode="auto">
          <a:xfrm>
            <a:off x="1421968" y="3699003"/>
            <a:ext cx="450004"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7" name="Rectangle 70">
            <a:extLst>
              <a:ext uri="{FF2B5EF4-FFF2-40B4-BE49-F238E27FC236}">
                <a16:creationId xmlns:a16="http://schemas.microsoft.com/office/drawing/2014/main" id="{55294C82-26F3-3B53-DA89-49B3388A843B}"/>
              </a:ext>
            </a:extLst>
          </p:cNvPr>
          <p:cNvSpPr>
            <a:spLocks noChangeArrowheads="1"/>
          </p:cNvSpPr>
          <p:nvPr/>
        </p:nvSpPr>
        <p:spPr bwMode="auto">
          <a:xfrm>
            <a:off x="1871971" y="3699003"/>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8" name="Rectangle 71">
            <a:extLst>
              <a:ext uri="{FF2B5EF4-FFF2-40B4-BE49-F238E27FC236}">
                <a16:creationId xmlns:a16="http://schemas.microsoft.com/office/drawing/2014/main" id="{6A0B1FFF-3557-CB49-C34A-0A49637001EB}"/>
              </a:ext>
            </a:extLst>
          </p:cNvPr>
          <p:cNvSpPr>
            <a:spLocks noChangeArrowheads="1"/>
          </p:cNvSpPr>
          <p:nvPr/>
        </p:nvSpPr>
        <p:spPr bwMode="auto">
          <a:xfrm>
            <a:off x="2321977" y="3699003"/>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9" name="Rectangle 72">
            <a:extLst>
              <a:ext uri="{FF2B5EF4-FFF2-40B4-BE49-F238E27FC236}">
                <a16:creationId xmlns:a16="http://schemas.microsoft.com/office/drawing/2014/main" id="{99F19349-1717-37FB-270A-96BB7C6EFCE1}"/>
              </a:ext>
            </a:extLst>
          </p:cNvPr>
          <p:cNvSpPr>
            <a:spLocks noChangeArrowheads="1"/>
          </p:cNvSpPr>
          <p:nvPr/>
        </p:nvSpPr>
        <p:spPr bwMode="auto">
          <a:xfrm>
            <a:off x="2771982" y="3699003"/>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M</a:t>
            </a:r>
          </a:p>
        </p:txBody>
      </p:sp>
      <p:grpSp>
        <p:nvGrpSpPr>
          <p:cNvPr id="41" name="グループ化 40">
            <a:extLst>
              <a:ext uri="{FF2B5EF4-FFF2-40B4-BE49-F238E27FC236}">
                <a16:creationId xmlns:a16="http://schemas.microsoft.com/office/drawing/2014/main" id="{B74FFB9D-BADF-1D2E-2BF1-52C064B5E36C}"/>
              </a:ext>
            </a:extLst>
          </p:cNvPr>
          <p:cNvGrpSpPr/>
          <p:nvPr/>
        </p:nvGrpSpPr>
        <p:grpSpPr>
          <a:xfrm>
            <a:off x="3221985" y="5499023"/>
            <a:ext cx="2250023" cy="360000"/>
            <a:chOff x="1871971" y="5679025"/>
            <a:chExt cx="2250023" cy="360000"/>
          </a:xfrm>
        </p:grpSpPr>
        <p:sp>
          <p:nvSpPr>
            <p:cNvPr id="21" name="Rectangle 69">
              <a:extLst>
                <a:ext uri="{FF2B5EF4-FFF2-40B4-BE49-F238E27FC236}">
                  <a16:creationId xmlns:a16="http://schemas.microsoft.com/office/drawing/2014/main" id="{BE5A2BD5-60F8-507F-7D0D-639BBBA8B030}"/>
                </a:ext>
              </a:extLst>
            </p:cNvPr>
            <p:cNvSpPr>
              <a:spLocks noChangeArrowheads="1"/>
            </p:cNvSpPr>
            <p:nvPr/>
          </p:nvSpPr>
          <p:spPr bwMode="auto">
            <a:xfrm>
              <a:off x="1871971" y="5679025"/>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22" name="Rectangle 70">
              <a:extLst>
                <a:ext uri="{FF2B5EF4-FFF2-40B4-BE49-F238E27FC236}">
                  <a16:creationId xmlns:a16="http://schemas.microsoft.com/office/drawing/2014/main" id="{476E5005-654E-270B-37D5-F286DD1CC1DF}"/>
                </a:ext>
              </a:extLst>
            </p:cNvPr>
            <p:cNvSpPr>
              <a:spLocks noChangeArrowheads="1"/>
            </p:cNvSpPr>
            <p:nvPr/>
          </p:nvSpPr>
          <p:spPr bwMode="auto">
            <a:xfrm>
              <a:off x="2321974" y="567902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23" name="Rectangle 71">
              <a:extLst>
                <a:ext uri="{FF2B5EF4-FFF2-40B4-BE49-F238E27FC236}">
                  <a16:creationId xmlns:a16="http://schemas.microsoft.com/office/drawing/2014/main" id="{840287FC-9CB5-4AA7-E875-1E001926FDD9}"/>
                </a:ext>
              </a:extLst>
            </p:cNvPr>
            <p:cNvSpPr>
              <a:spLocks noChangeArrowheads="1"/>
            </p:cNvSpPr>
            <p:nvPr/>
          </p:nvSpPr>
          <p:spPr bwMode="auto">
            <a:xfrm>
              <a:off x="2771980" y="567902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24" name="Rectangle 72">
              <a:extLst>
                <a:ext uri="{FF2B5EF4-FFF2-40B4-BE49-F238E27FC236}">
                  <a16:creationId xmlns:a16="http://schemas.microsoft.com/office/drawing/2014/main" id="{1A79FD48-1F2F-446B-0B2A-9F8394A1A5D1}"/>
                </a:ext>
              </a:extLst>
            </p:cNvPr>
            <p:cNvSpPr>
              <a:spLocks noChangeArrowheads="1"/>
            </p:cNvSpPr>
            <p:nvPr/>
          </p:nvSpPr>
          <p:spPr bwMode="auto">
            <a:xfrm>
              <a:off x="3221985" y="567902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25" name="Rectangle 73">
              <a:extLst>
                <a:ext uri="{FF2B5EF4-FFF2-40B4-BE49-F238E27FC236}">
                  <a16:creationId xmlns:a16="http://schemas.microsoft.com/office/drawing/2014/main" id="{0E6385F2-5B1B-A538-DE15-8469E69FA678}"/>
                </a:ext>
              </a:extLst>
            </p:cNvPr>
            <p:cNvSpPr>
              <a:spLocks noChangeArrowheads="1"/>
            </p:cNvSpPr>
            <p:nvPr/>
          </p:nvSpPr>
          <p:spPr bwMode="auto">
            <a:xfrm>
              <a:off x="3671990" y="5679025"/>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grpSp>
      <p:sp>
        <p:nvSpPr>
          <p:cNvPr id="26" name="Rectangle 69">
            <a:extLst>
              <a:ext uri="{FF2B5EF4-FFF2-40B4-BE49-F238E27FC236}">
                <a16:creationId xmlns:a16="http://schemas.microsoft.com/office/drawing/2014/main" id="{65087BCE-2C17-116A-F08E-6150BABF171E}"/>
              </a:ext>
            </a:extLst>
          </p:cNvPr>
          <p:cNvSpPr>
            <a:spLocks noChangeArrowheads="1"/>
          </p:cNvSpPr>
          <p:nvPr/>
        </p:nvSpPr>
        <p:spPr bwMode="auto">
          <a:xfrm>
            <a:off x="1871972" y="4149008"/>
            <a:ext cx="450004"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27" name="Rectangle 70">
            <a:extLst>
              <a:ext uri="{FF2B5EF4-FFF2-40B4-BE49-F238E27FC236}">
                <a16:creationId xmlns:a16="http://schemas.microsoft.com/office/drawing/2014/main" id="{75B13ADA-FF53-2D8C-6C7E-7788C5FBF4D6}"/>
              </a:ext>
            </a:extLst>
          </p:cNvPr>
          <p:cNvSpPr>
            <a:spLocks noChangeArrowheads="1"/>
          </p:cNvSpPr>
          <p:nvPr/>
        </p:nvSpPr>
        <p:spPr bwMode="auto">
          <a:xfrm>
            <a:off x="2321975" y="4149008"/>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28" name="Rectangle 71">
            <a:extLst>
              <a:ext uri="{FF2B5EF4-FFF2-40B4-BE49-F238E27FC236}">
                <a16:creationId xmlns:a16="http://schemas.microsoft.com/office/drawing/2014/main" id="{CCC3A11B-7559-0DA3-BFC1-B129C698983B}"/>
              </a:ext>
            </a:extLst>
          </p:cNvPr>
          <p:cNvSpPr>
            <a:spLocks noChangeArrowheads="1"/>
          </p:cNvSpPr>
          <p:nvPr/>
        </p:nvSpPr>
        <p:spPr bwMode="auto">
          <a:xfrm>
            <a:off x="2771981" y="4149008"/>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31" name="Rectangle 69">
            <a:extLst>
              <a:ext uri="{FF2B5EF4-FFF2-40B4-BE49-F238E27FC236}">
                <a16:creationId xmlns:a16="http://schemas.microsoft.com/office/drawing/2014/main" id="{C1B2AE82-9F1E-DD86-AD24-83E30341D4FD}"/>
              </a:ext>
            </a:extLst>
          </p:cNvPr>
          <p:cNvSpPr>
            <a:spLocks noChangeArrowheads="1"/>
          </p:cNvSpPr>
          <p:nvPr/>
        </p:nvSpPr>
        <p:spPr bwMode="auto">
          <a:xfrm>
            <a:off x="2321977" y="4599013"/>
            <a:ext cx="450004"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32" name="Rectangle 70">
            <a:extLst>
              <a:ext uri="{FF2B5EF4-FFF2-40B4-BE49-F238E27FC236}">
                <a16:creationId xmlns:a16="http://schemas.microsoft.com/office/drawing/2014/main" id="{48B0182E-EABB-C472-9B6F-44F14B70FD09}"/>
              </a:ext>
            </a:extLst>
          </p:cNvPr>
          <p:cNvSpPr>
            <a:spLocks noChangeArrowheads="1"/>
          </p:cNvSpPr>
          <p:nvPr/>
        </p:nvSpPr>
        <p:spPr bwMode="auto">
          <a:xfrm>
            <a:off x="2771980" y="4599013"/>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36" name="Rectangle 69">
            <a:extLst>
              <a:ext uri="{FF2B5EF4-FFF2-40B4-BE49-F238E27FC236}">
                <a16:creationId xmlns:a16="http://schemas.microsoft.com/office/drawing/2014/main" id="{0D00536B-19C1-7914-4AAF-122E95C2662C}"/>
              </a:ext>
            </a:extLst>
          </p:cNvPr>
          <p:cNvSpPr>
            <a:spLocks noChangeArrowheads="1"/>
          </p:cNvSpPr>
          <p:nvPr/>
        </p:nvSpPr>
        <p:spPr bwMode="auto">
          <a:xfrm>
            <a:off x="2771981" y="5049018"/>
            <a:ext cx="450004"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F</a:t>
            </a:r>
          </a:p>
        </p:txBody>
      </p:sp>
      <p:grpSp>
        <p:nvGrpSpPr>
          <p:cNvPr id="42" name="グループ化 41">
            <a:extLst>
              <a:ext uri="{FF2B5EF4-FFF2-40B4-BE49-F238E27FC236}">
                <a16:creationId xmlns:a16="http://schemas.microsoft.com/office/drawing/2014/main" id="{FE448C61-B7F6-AB0D-1631-50D92A2CF441}"/>
              </a:ext>
            </a:extLst>
          </p:cNvPr>
          <p:cNvGrpSpPr/>
          <p:nvPr/>
        </p:nvGrpSpPr>
        <p:grpSpPr>
          <a:xfrm>
            <a:off x="3671990" y="5949028"/>
            <a:ext cx="2250023" cy="360000"/>
            <a:chOff x="1871971" y="5679025"/>
            <a:chExt cx="2250023" cy="360000"/>
          </a:xfrm>
        </p:grpSpPr>
        <p:sp>
          <p:nvSpPr>
            <p:cNvPr id="43" name="Rectangle 69">
              <a:extLst>
                <a:ext uri="{FF2B5EF4-FFF2-40B4-BE49-F238E27FC236}">
                  <a16:creationId xmlns:a16="http://schemas.microsoft.com/office/drawing/2014/main" id="{5C080615-7F45-71AD-DB99-1054C00D65BF}"/>
                </a:ext>
              </a:extLst>
            </p:cNvPr>
            <p:cNvSpPr>
              <a:spLocks noChangeArrowheads="1"/>
            </p:cNvSpPr>
            <p:nvPr/>
          </p:nvSpPr>
          <p:spPr bwMode="auto">
            <a:xfrm>
              <a:off x="1871971" y="5679025"/>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44" name="Rectangle 70">
              <a:extLst>
                <a:ext uri="{FF2B5EF4-FFF2-40B4-BE49-F238E27FC236}">
                  <a16:creationId xmlns:a16="http://schemas.microsoft.com/office/drawing/2014/main" id="{7522868B-5903-4428-C318-3D50FB95F05E}"/>
                </a:ext>
              </a:extLst>
            </p:cNvPr>
            <p:cNvSpPr>
              <a:spLocks noChangeArrowheads="1"/>
            </p:cNvSpPr>
            <p:nvPr/>
          </p:nvSpPr>
          <p:spPr bwMode="auto">
            <a:xfrm>
              <a:off x="2321974" y="567902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45" name="Rectangle 71">
              <a:extLst>
                <a:ext uri="{FF2B5EF4-FFF2-40B4-BE49-F238E27FC236}">
                  <a16:creationId xmlns:a16="http://schemas.microsoft.com/office/drawing/2014/main" id="{5F4FA41D-09F7-0F2A-7BF2-6047F77498EF}"/>
                </a:ext>
              </a:extLst>
            </p:cNvPr>
            <p:cNvSpPr>
              <a:spLocks noChangeArrowheads="1"/>
            </p:cNvSpPr>
            <p:nvPr/>
          </p:nvSpPr>
          <p:spPr bwMode="auto">
            <a:xfrm>
              <a:off x="2771980" y="567902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46" name="Rectangle 72">
              <a:extLst>
                <a:ext uri="{FF2B5EF4-FFF2-40B4-BE49-F238E27FC236}">
                  <a16:creationId xmlns:a16="http://schemas.microsoft.com/office/drawing/2014/main" id="{CF6E949B-82C2-1906-1FB4-447D32A65541}"/>
                </a:ext>
              </a:extLst>
            </p:cNvPr>
            <p:cNvSpPr>
              <a:spLocks noChangeArrowheads="1"/>
            </p:cNvSpPr>
            <p:nvPr/>
          </p:nvSpPr>
          <p:spPr bwMode="auto">
            <a:xfrm>
              <a:off x="3221985" y="567902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47" name="Rectangle 73">
              <a:extLst>
                <a:ext uri="{FF2B5EF4-FFF2-40B4-BE49-F238E27FC236}">
                  <a16:creationId xmlns:a16="http://schemas.microsoft.com/office/drawing/2014/main" id="{314F5B40-B65D-8A5C-D5BE-27C6B273063F}"/>
                </a:ext>
              </a:extLst>
            </p:cNvPr>
            <p:cNvSpPr>
              <a:spLocks noChangeArrowheads="1"/>
            </p:cNvSpPr>
            <p:nvPr/>
          </p:nvSpPr>
          <p:spPr bwMode="auto">
            <a:xfrm>
              <a:off x="3671990" y="5679025"/>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grpSp>
      <p:cxnSp>
        <p:nvCxnSpPr>
          <p:cNvPr id="48" name="直線矢印コネクタ 47">
            <a:extLst>
              <a:ext uri="{FF2B5EF4-FFF2-40B4-BE49-F238E27FC236}">
                <a16:creationId xmlns:a16="http://schemas.microsoft.com/office/drawing/2014/main" id="{296FF6F4-CB57-F0C8-A37F-45F1AE1379B8}"/>
              </a:ext>
            </a:extLst>
          </p:cNvPr>
          <p:cNvCxnSpPr>
            <a:cxnSpLocks/>
          </p:cNvCxnSpPr>
          <p:nvPr/>
        </p:nvCxnSpPr>
        <p:spPr bwMode="auto">
          <a:xfrm>
            <a:off x="4121995" y="2168986"/>
            <a:ext cx="1800020"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cxnSp>
        <p:nvCxnSpPr>
          <p:cNvPr id="50" name="直線矢印コネクタ 49">
            <a:extLst>
              <a:ext uri="{FF2B5EF4-FFF2-40B4-BE49-F238E27FC236}">
                <a16:creationId xmlns:a16="http://schemas.microsoft.com/office/drawing/2014/main" id="{C1635BA8-E45B-1036-89FD-CD4F6EFA972E}"/>
              </a:ext>
            </a:extLst>
          </p:cNvPr>
          <p:cNvCxnSpPr>
            <a:cxnSpLocks/>
          </p:cNvCxnSpPr>
          <p:nvPr/>
        </p:nvCxnSpPr>
        <p:spPr bwMode="auto">
          <a:xfrm>
            <a:off x="4121995" y="1448978"/>
            <a:ext cx="0" cy="4590051"/>
          </a:xfrm>
          <a:prstGeom prst="straightConnector1">
            <a:avLst/>
          </a:prstGeom>
          <a:noFill/>
          <a:ln w="6350" cap="flat" cmpd="sng" algn="ctr">
            <a:solidFill>
              <a:schemeClr val="tx1">
                <a:lumMod val="75000"/>
                <a:lumOff val="25000"/>
              </a:schemeClr>
            </a:solidFill>
            <a:prstDash val="solid"/>
            <a:round/>
            <a:headEnd type="none" w="med" len="med"/>
            <a:tailEnd type="none"/>
          </a:ln>
          <a:effectLst/>
        </p:spPr>
      </p:cxnSp>
      <p:cxnSp>
        <p:nvCxnSpPr>
          <p:cNvPr id="51" name="直線矢印コネクタ 50">
            <a:extLst>
              <a:ext uri="{FF2B5EF4-FFF2-40B4-BE49-F238E27FC236}">
                <a16:creationId xmlns:a16="http://schemas.microsoft.com/office/drawing/2014/main" id="{B968D68F-F81F-229A-8E69-E7845670CB60}"/>
              </a:ext>
            </a:extLst>
          </p:cNvPr>
          <p:cNvCxnSpPr>
            <a:cxnSpLocks/>
          </p:cNvCxnSpPr>
          <p:nvPr/>
        </p:nvCxnSpPr>
        <p:spPr bwMode="auto">
          <a:xfrm>
            <a:off x="5922015" y="1448978"/>
            <a:ext cx="0" cy="4590051"/>
          </a:xfrm>
          <a:prstGeom prst="straightConnector1">
            <a:avLst/>
          </a:prstGeom>
          <a:noFill/>
          <a:ln w="6350" cap="flat" cmpd="sng" algn="ctr">
            <a:solidFill>
              <a:schemeClr val="tx1">
                <a:lumMod val="75000"/>
                <a:lumOff val="25000"/>
              </a:schemeClr>
            </a:solidFill>
            <a:prstDash val="solid"/>
            <a:round/>
            <a:headEnd type="none" w="med" len="med"/>
            <a:tailEnd type="none"/>
          </a:ln>
          <a:effectLst/>
        </p:spPr>
      </p:cxnSp>
      <p:sp>
        <p:nvSpPr>
          <p:cNvPr id="141" name="正方形/長方形 140">
            <a:extLst>
              <a:ext uri="{FF2B5EF4-FFF2-40B4-BE49-F238E27FC236}">
                <a16:creationId xmlns:a16="http://schemas.microsoft.com/office/drawing/2014/main" id="{1F9DB709-B2BF-4639-F203-F05948BDAB69}"/>
              </a:ext>
            </a:extLst>
          </p:cNvPr>
          <p:cNvSpPr/>
          <p:nvPr/>
        </p:nvSpPr>
        <p:spPr>
          <a:xfrm>
            <a:off x="4752002" y="1808981"/>
            <a:ext cx="540005" cy="270003"/>
          </a:xfrm>
          <a:prstGeom prst="rect">
            <a:avLst/>
          </a:prstGeom>
        </p:spPr>
        <p:txBody>
          <a:bodyPr wrap="none">
            <a:noAutofit/>
          </a:bodyPr>
          <a:lstStyle/>
          <a:p>
            <a:pPr algn="ctr"/>
            <a:r>
              <a:rPr lang="en-US" altLang="ja-JP" dirty="0">
                <a:solidFill>
                  <a:schemeClr val="tx1">
                    <a:lumMod val="65000"/>
                    <a:lumOff val="35000"/>
                  </a:schemeClr>
                </a:solidFill>
              </a:rPr>
              <a:t>4 cycle</a:t>
            </a:r>
            <a:endParaRPr lang="ja-JP" altLang="en-US" dirty="0">
              <a:solidFill>
                <a:schemeClr val="tx1">
                  <a:lumMod val="65000"/>
                  <a:lumOff val="35000"/>
                </a:schemeClr>
              </a:solidFill>
            </a:endParaRPr>
          </a:p>
        </p:txBody>
      </p:sp>
      <p:cxnSp>
        <p:nvCxnSpPr>
          <p:cNvPr id="142" name="直線矢印コネクタ 141">
            <a:extLst>
              <a:ext uri="{FF2B5EF4-FFF2-40B4-BE49-F238E27FC236}">
                <a16:creationId xmlns:a16="http://schemas.microsoft.com/office/drawing/2014/main" id="{64BC1CFE-703D-F2B2-B15B-61820D24E522}"/>
              </a:ext>
            </a:extLst>
          </p:cNvPr>
          <p:cNvCxnSpPr>
            <a:cxnSpLocks/>
          </p:cNvCxnSpPr>
          <p:nvPr/>
        </p:nvCxnSpPr>
        <p:spPr bwMode="auto">
          <a:xfrm>
            <a:off x="1421965" y="5679025"/>
            <a:ext cx="1800020"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143" name="正方形/長方形 142">
            <a:extLst>
              <a:ext uri="{FF2B5EF4-FFF2-40B4-BE49-F238E27FC236}">
                <a16:creationId xmlns:a16="http://schemas.microsoft.com/office/drawing/2014/main" id="{82E58FB9-D0E5-F270-66F6-DAD7164BA165}"/>
              </a:ext>
            </a:extLst>
          </p:cNvPr>
          <p:cNvSpPr/>
          <p:nvPr/>
        </p:nvSpPr>
        <p:spPr>
          <a:xfrm>
            <a:off x="2051972" y="5319020"/>
            <a:ext cx="540005" cy="270003"/>
          </a:xfrm>
          <a:prstGeom prst="rect">
            <a:avLst/>
          </a:prstGeom>
        </p:spPr>
        <p:txBody>
          <a:bodyPr wrap="none">
            <a:noAutofit/>
          </a:bodyPr>
          <a:lstStyle/>
          <a:p>
            <a:pPr algn="ctr"/>
            <a:r>
              <a:rPr lang="en-US" altLang="ja-JP" dirty="0">
                <a:solidFill>
                  <a:schemeClr val="tx1">
                    <a:lumMod val="65000"/>
                    <a:lumOff val="35000"/>
                  </a:schemeClr>
                </a:solidFill>
              </a:rPr>
              <a:t>4 cycle</a:t>
            </a:r>
            <a:endParaRPr lang="ja-JP" altLang="en-US" dirty="0">
              <a:solidFill>
                <a:schemeClr val="tx1">
                  <a:lumMod val="65000"/>
                  <a:lumOff val="35000"/>
                </a:schemeClr>
              </a:solidFill>
            </a:endParaRPr>
          </a:p>
        </p:txBody>
      </p:sp>
      <p:cxnSp>
        <p:nvCxnSpPr>
          <p:cNvPr id="144" name="直線矢印コネクタ 143">
            <a:extLst>
              <a:ext uri="{FF2B5EF4-FFF2-40B4-BE49-F238E27FC236}">
                <a16:creationId xmlns:a16="http://schemas.microsoft.com/office/drawing/2014/main" id="{FD0958C4-70F8-965E-8F1F-8FC31B4342C0}"/>
              </a:ext>
            </a:extLst>
          </p:cNvPr>
          <p:cNvCxnSpPr>
            <a:cxnSpLocks/>
          </p:cNvCxnSpPr>
          <p:nvPr/>
        </p:nvCxnSpPr>
        <p:spPr bwMode="auto">
          <a:xfrm>
            <a:off x="1421965" y="3609002"/>
            <a:ext cx="0" cy="2340026"/>
          </a:xfrm>
          <a:prstGeom prst="straightConnector1">
            <a:avLst/>
          </a:prstGeom>
          <a:noFill/>
          <a:ln w="6350" cap="flat" cmpd="sng" algn="ctr">
            <a:solidFill>
              <a:schemeClr val="tx1">
                <a:lumMod val="75000"/>
                <a:lumOff val="25000"/>
              </a:schemeClr>
            </a:solidFill>
            <a:prstDash val="solid"/>
            <a:round/>
            <a:headEnd type="none" w="med" len="med"/>
            <a:tailEnd type="none"/>
          </a:ln>
          <a:effectLst/>
        </p:spPr>
      </p:cxnSp>
    </p:spTree>
    <p:extLst>
      <p:ext uri="{BB962C8B-B14F-4D97-AF65-F5344CB8AC3E}">
        <p14:creationId xmlns:p14="http://schemas.microsoft.com/office/powerpoint/2010/main" val="14534955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スーパスカラの場合</a:t>
            </a:r>
          </a:p>
        </p:txBody>
      </p:sp>
      <p:sp>
        <p:nvSpPr>
          <p:cNvPr id="129" name="コンテンツ プレースホルダー 34">
            <a:extLst>
              <a:ext uri="{FF2B5EF4-FFF2-40B4-BE49-F238E27FC236}">
                <a16:creationId xmlns:a16="http://schemas.microsoft.com/office/drawing/2014/main" id="{3A18A38F-0614-2DB0-E41C-5B0A06C2A320}"/>
              </a:ext>
            </a:extLst>
          </p:cNvPr>
          <p:cNvSpPr>
            <a:spLocks noGrp="1"/>
          </p:cNvSpPr>
          <p:nvPr>
            <p:ph sz="quarter" idx="10"/>
          </p:nvPr>
        </p:nvSpPr>
        <p:spPr>
          <a:xfrm>
            <a:off x="5562010" y="1268976"/>
            <a:ext cx="3330805" cy="3780042"/>
          </a:xfrm>
        </p:spPr>
        <p:txBody>
          <a:bodyPr/>
          <a:lstStyle/>
          <a:p>
            <a:pPr lvl="1"/>
            <a:r>
              <a:rPr lang="en-US" altLang="ja-JP" dirty="0">
                <a:solidFill>
                  <a:schemeClr val="tx1">
                    <a:lumMod val="65000"/>
                    <a:lumOff val="35000"/>
                  </a:schemeClr>
                </a:solidFill>
                <a:latin typeface="Consolas" panose="020B0609020204030204" pitchFamily="49" charset="0"/>
              </a:rPr>
              <a:t>I5 </a:t>
            </a:r>
            <a:r>
              <a:rPr lang="ja-JP" altLang="en-US" dirty="0">
                <a:solidFill>
                  <a:schemeClr val="tx1">
                    <a:lumMod val="65000"/>
                    <a:lumOff val="35000"/>
                  </a:schemeClr>
                </a:solidFill>
                <a:latin typeface="Consolas" panose="020B0609020204030204" pitchFamily="49" charset="0"/>
              </a:rPr>
              <a:t>の実行が </a:t>
            </a:r>
            <a:r>
              <a:rPr lang="en-US" altLang="ja-JP" dirty="0">
                <a:solidFill>
                  <a:schemeClr val="tx1">
                    <a:lumMod val="65000"/>
                    <a:lumOff val="35000"/>
                  </a:schemeClr>
                </a:solidFill>
                <a:latin typeface="Consolas" panose="020B0609020204030204" pitchFamily="49" charset="0"/>
              </a:rPr>
              <a:t>4 </a:t>
            </a:r>
            <a:r>
              <a:rPr lang="ja-JP" altLang="en-US" dirty="0">
                <a:solidFill>
                  <a:schemeClr val="tx1">
                    <a:lumMod val="65000"/>
                    <a:lumOff val="35000"/>
                  </a:schemeClr>
                </a:solidFill>
                <a:latin typeface="Consolas" panose="020B0609020204030204" pitchFamily="49" charset="0"/>
              </a:rPr>
              <a:t>サイクル遅れている</a:t>
            </a:r>
            <a:endParaRPr lang="en-US" altLang="ja-JP" dirty="0">
              <a:solidFill>
                <a:schemeClr val="tx1">
                  <a:lumMod val="65000"/>
                  <a:lumOff val="35000"/>
                </a:schemeClr>
              </a:solidFill>
              <a:latin typeface="Consolas" panose="020B0609020204030204" pitchFamily="49" charset="0"/>
            </a:endParaRPr>
          </a:p>
          <a:p>
            <a:pPr lvl="1"/>
            <a:r>
              <a:rPr lang="en-US" altLang="ja-JP" dirty="0">
                <a:solidFill>
                  <a:schemeClr val="tx1">
                    <a:lumMod val="65000"/>
                    <a:lumOff val="35000"/>
                  </a:schemeClr>
                </a:solidFill>
                <a:latin typeface="Consolas" panose="020B0609020204030204" pitchFamily="49" charset="0"/>
              </a:rPr>
              <a:t>4</a:t>
            </a:r>
            <a:r>
              <a:rPr lang="ja-JP" altLang="en-US" dirty="0">
                <a:solidFill>
                  <a:schemeClr val="tx1">
                    <a:lumMod val="65000"/>
                    <a:lumOff val="35000"/>
                  </a:schemeClr>
                </a:solidFill>
                <a:latin typeface="Consolas" panose="020B0609020204030204" pitchFamily="49" charset="0"/>
              </a:rPr>
              <a:t>サイクル分の処理を取り消してやり直しているため</a:t>
            </a:r>
          </a:p>
        </p:txBody>
      </p:sp>
      <p:grpSp>
        <p:nvGrpSpPr>
          <p:cNvPr id="3" name="グループ化 2">
            <a:extLst>
              <a:ext uri="{FF2B5EF4-FFF2-40B4-BE49-F238E27FC236}">
                <a16:creationId xmlns:a16="http://schemas.microsoft.com/office/drawing/2014/main" id="{73541057-30E3-3884-2716-0A4158893DA2}"/>
              </a:ext>
            </a:extLst>
          </p:cNvPr>
          <p:cNvGrpSpPr/>
          <p:nvPr/>
        </p:nvGrpSpPr>
        <p:grpSpPr>
          <a:xfrm>
            <a:off x="971961" y="998973"/>
            <a:ext cx="2250023" cy="180002"/>
            <a:chOff x="971961" y="1088974"/>
            <a:chExt cx="2250023" cy="180002"/>
          </a:xfrm>
        </p:grpSpPr>
        <p:sp>
          <p:nvSpPr>
            <p:cNvPr id="60" name="Rectangle 69">
              <a:extLst>
                <a:ext uri="{FF2B5EF4-FFF2-40B4-BE49-F238E27FC236}">
                  <a16:creationId xmlns:a16="http://schemas.microsoft.com/office/drawing/2014/main" id="{87DC93EA-510F-2CED-3C49-ABA98D0CB62E}"/>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61" name="Rectangle 70">
              <a:extLst>
                <a:ext uri="{FF2B5EF4-FFF2-40B4-BE49-F238E27FC236}">
                  <a16:creationId xmlns:a16="http://schemas.microsoft.com/office/drawing/2014/main" id="{E2A5E54B-BBC7-0B25-B996-770AF7D777C1}"/>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62" name="Rectangle 71">
              <a:extLst>
                <a:ext uri="{FF2B5EF4-FFF2-40B4-BE49-F238E27FC236}">
                  <a16:creationId xmlns:a16="http://schemas.microsoft.com/office/drawing/2014/main" id="{E7243571-9A69-A4F8-37EB-6A83C0C08289}"/>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63" name="Rectangle 72">
              <a:extLst>
                <a:ext uri="{FF2B5EF4-FFF2-40B4-BE49-F238E27FC236}">
                  <a16:creationId xmlns:a16="http://schemas.microsoft.com/office/drawing/2014/main" id="{AEA01D9D-197B-B914-C0BA-9B727A10DEA3}"/>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28" name="Rectangle 73">
              <a:extLst>
                <a:ext uri="{FF2B5EF4-FFF2-40B4-BE49-F238E27FC236}">
                  <a16:creationId xmlns:a16="http://schemas.microsoft.com/office/drawing/2014/main" id="{17B20D46-4CEE-67DC-B6CC-20CB76AC10C6}"/>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sp>
        <p:nvSpPr>
          <p:cNvPr id="16" name="Rectangle 69">
            <a:extLst>
              <a:ext uri="{FF2B5EF4-FFF2-40B4-BE49-F238E27FC236}">
                <a16:creationId xmlns:a16="http://schemas.microsoft.com/office/drawing/2014/main" id="{D79287FF-FE5D-4E4E-1CBA-DD0DE39235D9}"/>
              </a:ext>
            </a:extLst>
          </p:cNvPr>
          <p:cNvSpPr>
            <a:spLocks noChangeArrowheads="1"/>
          </p:cNvSpPr>
          <p:nvPr/>
        </p:nvSpPr>
        <p:spPr bwMode="auto">
          <a:xfrm>
            <a:off x="1421968" y="3609002"/>
            <a:ext cx="450004"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7" name="Rectangle 70">
            <a:extLst>
              <a:ext uri="{FF2B5EF4-FFF2-40B4-BE49-F238E27FC236}">
                <a16:creationId xmlns:a16="http://schemas.microsoft.com/office/drawing/2014/main" id="{55294C82-26F3-3B53-DA89-49B3388A843B}"/>
              </a:ext>
            </a:extLst>
          </p:cNvPr>
          <p:cNvSpPr>
            <a:spLocks noChangeArrowheads="1"/>
          </p:cNvSpPr>
          <p:nvPr/>
        </p:nvSpPr>
        <p:spPr bwMode="auto">
          <a:xfrm>
            <a:off x="1871971" y="3609002"/>
            <a:ext cx="450005"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8" name="Rectangle 71">
            <a:extLst>
              <a:ext uri="{FF2B5EF4-FFF2-40B4-BE49-F238E27FC236}">
                <a16:creationId xmlns:a16="http://schemas.microsoft.com/office/drawing/2014/main" id="{6A0B1FFF-3557-CB49-C34A-0A49637001EB}"/>
              </a:ext>
            </a:extLst>
          </p:cNvPr>
          <p:cNvSpPr>
            <a:spLocks noChangeArrowheads="1"/>
          </p:cNvSpPr>
          <p:nvPr/>
        </p:nvSpPr>
        <p:spPr bwMode="auto">
          <a:xfrm>
            <a:off x="2321977" y="3609002"/>
            <a:ext cx="450005"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9" name="Rectangle 72">
            <a:extLst>
              <a:ext uri="{FF2B5EF4-FFF2-40B4-BE49-F238E27FC236}">
                <a16:creationId xmlns:a16="http://schemas.microsoft.com/office/drawing/2014/main" id="{99F19349-1717-37FB-270A-96BB7C6EFCE1}"/>
              </a:ext>
            </a:extLst>
          </p:cNvPr>
          <p:cNvSpPr>
            <a:spLocks noChangeArrowheads="1"/>
          </p:cNvSpPr>
          <p:nvPr/>
        </p:nvSpPr>
        <p:spPr bwMode="auto">
          <a:xfrm>
            <a:off x="2771982" y="3609002"/>
            <a:ext cx="450005"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26" name="Rectangle 69">
            <a:extLst>
              <a:ext uri="{FF2B5EF4-FFF2-40B4-BE49-F238E27FC236}">
                <a16:creationId xmlns:a16="http://schemas.microsoft.com/office/drawing/2014/main" id="{65087BCE-2C17-116A-F08E-6150BABF171E}"/>
              </a:ext>
            </a:extLst>
          </p:cNvPr>
          <p:cNvSpPr>
            <a:spLocks noChangeArrowheads="1"/>
          </p:cNvSpPr>
          <p:nvPr/>
        </p:nvSpPr>
        <p:spPr bwMode="auto">
          <a:xfrm>
            <a:off x="1871971" y="4149008"/>
            <a:ext cx="450004" cy="179998"/>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27" name="Rectangle 70">
            <a:extLst>
              <a:ext uri="{FF2B5EF4-FFF2-40B4-BE49-F238E27FC236}">
                <a16:creationId xmlns:a16="http://schemas.microsoft.com/office/drawing/2014/main" id="{75B13ADA-FF53-2D8C-6C7E-7788C5FBF4D6}"/>
              </a:ext>
            </a:extLst>
          </p:cNvPr>
          <p:cNvSpPr>
            <a:spLocks noChangeArrowheads="1"/>
          </p:cNvSpPr>
          <p:nvPr/>
        </p:nvSpPr>
        <p:spPr bwMode="auto">
          <a:xfrm>
            <a:off x="2321974" y="4149008"/>
            <a:ext cx="450005" cy="179998"/>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28" name="Rectangle 71">
            <a:extLst>
              <a:ext uri="{FF2B5EF4-FFF2-40B4-BE49-F238E27FC236}">
                <a16:creationId xmlns:a16="http://schemas.microsoft.com/office/drawing/2014/main" id="{CCC3A11B-7559-0DA3-BFC1-B129C698983B}"/>
              </a:ext>
            </a:extLst>
          </p:cNvPr>
          <p:cNvSpPr>
            <a:spLocks noChangeArrowheads="1"/>
          </p:cNvSpPr>
          <p:nvPr/>
        </p:nvSpPr>
        <p:spPr bwMode="auto">
          <a:xfrm>
            <a:off x="2771980" y="4149008"/>
            <a:ext cx="450005" cy="179998"/>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31" name="Rectangle 69">
            <a:extLst>
              <a:ext uri="{FF2B5EF4-FFF2-40B4-BE49-F238E27FC236}">
                <a16:creationId xmlns:a16="http://schemas.microsoft.com/office/drawing/2014/main" id="{C1B2AE82-9F1E-DD86-AD24-83E30341D4FD}"/>
              </a:ext>
            </a:extLst>
          </p:cNvPr>
          <p:cNvSpPr>
            <a:spLocks noChangeArrowheads="1"/>
          </p:cNvSpPr>
          <p:nvPr/>
        </p:nvSpPr>
        <p:spPr bwMode="auto">
          <a:xfrm>
            <a:off x="2321977" y="4689014"/>
            <a:ext cx="450004"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32" name="Rectangle 70">
            <a:extLst>
              <a:ext uri="{FF2B5EF4-FFF2-40B4-BE49-F238E27FC236}">
                <a16:creationId xmlns:a16="http://schemas.microsoft.com/office/drawing/2014/main" id="{48B0182E-EABB-C472-9B6F-44F14B70FD09}"/>
              </a:ext>
            </a:extLst>
          </p:cNvPr>
          <p:cNvSpPr>
            <a:spLocks noChangeArrowheads="1"/>
          </p:cNvSpPr>
          <p:nvPr/>
        </p:nvSpPr>
        <p:spPr bwMode="auto">
          <a:xfrm>
            <a:off x="2771980" y="4689014"/>
            <a:ext cx="450005"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36" name="Rectangle 69">
            <a:extLst>
              <a:ext uri="{FF2B5EF4-FFF2-40B4-BE49-F238E27FC236}">
                <a16:creationId xmlns:a16="http://schemas.microsoft.com/office/drawing/2014/main" id="{0D00536B-19C1-7914-4AAF-122E95C2662C}"/>
              </a:ext>
            </a:extLst>
          </p:cNvPr>
          <p:cNvSpPr>
            <a:spLocks noChangeArrowheads="1"/>
          </p:cNvSpPr>
          <p:nvPr/>
        </p:nvSpPr>
        <p:spPr bwMode="auto">
          <a:xfrm>
            <a:off x="2771980" y="5229020"/>
            <a:ext cx="450004"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F</a:t>
            </a:r>
          </a:p>
        </p:txBody>
      </p:sp>
      <p:cxnSp>
        <p:nvCxnSpPr>
          <p:cNvPr id="48" name="直線矢印コネクタ 47">
            <a:extLst>
              <a:ext uri="{FF2B5EF4-FFF2-40B4-BE49-F238E27FC236}">
                <a16:creationId xmlns:a16="http://schemas.microsoft.com/office/drawing/2014/main" id="{296FF6F4-CB57-F0C8-A37F-45F1AE1379B8}"/>
              </a:ext>
            </a:extLst>
          </p:cNvPr>
          <p:cNvCxnSpPr>
            <a:cxnSpLocks/>
          </p:cNvCxnSpPr>
          <p:nvPr/>
        </p:nvCxnSpPr>
        <p:spPr bwMode="auto">
          <a:xfrm>
            <a:off x="4121995" y="2078985"/>
            <a:ext cx="1800020"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cxnSp>
        <p:nvCxnSpPr>
          <p:cNvPr id="50" name="直線矢印コネクタ 49">
            <a:extLst>
              <a:ext uri="{FF2B5EF4-FFF2-40B4-BE49-F238E27FC236}">
                <a16:creationId xmlns:a16="http://schemas.microsoft.com/office/drawing/2014/main" id="{C1635BA8-E45B-1036-89FD-CD4F6EFA972E}"/>
              </a:ext>
            </a:extLst>
          </p:cNvPr>
          <p:cNvCxnSpPr>
            <a:cxnSpLocks/>
          </p:cNvCxnSpPr>
          <p:nvPr/>
        </p:nvCxnSpPr>
        <p:spPr bwMode="auto">
          <a:xfrm>
            <a:off x="4121995" y="1538979"/>
            <a:ext cx="0" cy="4590051"/>
          </a:xfrm>
          <a:prstGeom prst="straightConnector1">
            <a:avLst/>
          </a:prstGeom>
          <a:noFill/>
          <a:ln w="6350" cap="flat" cmpd="sng" algn="ctr">
            <a:solidFill>
              <a:schemeClr val="tx1">
                <a:lumMod val="75000"/>
                <a:lumOff val="25000"/>
              </a:schemeClr>
            </a:solidFill>
            <a:prstDash val="solid"/>
            <a:round/>
            <a:headEnd type="none" w="med" len="med"/>
            <a:tailEnd type="none"/>
          </a:ln>
          <a:effectLst/>
        </p:spPr>
      </p:cxnSp>
      <p:cxnSp>
        <p:nvCxnSpPr>
          <p:cNvPr id="51" name="直線矢印コネクタ 50">
            <a:extLst>
              <a:ext uri="{FF2B5EF4-FFF2-40B4-BE49-F238E27FC236}">
                <a16:creationId xmlns:a16="http://schemas.microsoft.com/office/drawing/2014/main" id="{B968D68F-F81F-229A-8E69-E7845670CB60}"/>
              </a:ext>
            </a:extLst>
          </p:cNvPr>
          <p:cNvCxnSpPr>
            <a:cxnSpLocks/>
          </p:cNvCxnSpPr>
          <p:nvPr/>
        </p:nvCxnSpPr>
        <p:spPr bwMode="auto">
          <a:xfrm>
            <a:off x="5922015" y="1538979"/>
            <a:ext cx="0" cy="5310059"/>
          </a:xfrm>
          <a:prstGeom prst="straightConnector1">
            <a:avLst/>
          </a:prstGeom>
          <a:noFill/>
          <a:ln w="6350" cap="flat" cmpd="sng" algn="ctr">
            <a:solidFill>
              <a:schemeClr val="tx1">
                <a:lumMod val="75000"/>
                <a:lumOff val="25000"/>
              </a:schemeClr>
            </a:solidFill>
            <a:prstDash val="solid"/>
            <a:round/>
            <a:headEnd type="none" w="med" len="med"/>
            <a:tailEnd type="none"/>
          </a:ln>
          <a:effectLst/>
        </p:spPr>
      </p:cxnSp>
      <p:sp>
        <p:nvSpPr>
          <p:cNvPr id="141" name="正方形/長方形 140">
            <a:extLst>
              <a:ext uri="{FF2B5EF4-FFF2-40B4-BE49-F238E27FC236}">
                <a16:creationId xmlns:a16="http://schemas.microsoft.com/office/drawing/2014/main" id="{1F9DB709-B2BF-4639-F203-F05948BDAB69}"/>
              </a:ext>
            </a:extLst>
          </p:cNvPr>
          <p:cNvSpPr/>
          <p:nvPr/>
        </p:nvSpPr>
        <p:spPr>
          <a:xfrm>
            <a:off x="4752002" y="1718980"/>
            <a:ext cx="540005" cy="270003"/>
          </a:xfrm>
          <a:prstGeom prst="rect">
            <a:avLst/>
          </a:prstGeom>
        </p:spPr>
        <p:txBody>
          <a:bodyPr wrap="none">
            <a:noAutofit/>
          </a:bodyPr>
          <a:lstStyle/>
          <a:p>
            <a:pPr algn="ctr"/>
            <a:r>
              <a:rPr lang="en-US" altLang="ja-JP" sz="1400" dirty="0">
                <a:solidFill>
                  <a:schemeClr val="tx1">
                    <a:lumMod val="65000"/>
                    <a:lumOff val="35000"/>
                  </a:schemeClr>
                </a:solidFill>
              </a:rPr>
              <a:t>4 cycle</a:t>
            </a:r>
            <a:endParaRPr lang="ja-JP" altLang="en-US" sz="1400" dirty="0">
              <a:solidFill>
                <a:schemeClr val="tx1">
                  <a:lumMod val="65000"/>
                  <a:lumOff val="35000"/>
                </a:schemeClr>
              </a:solidFill>
            </a:endParaRPr>
          </a:p>
        </p:txBody>
      </p:sp>
      <p:cxnSp>
        <p:nvCxnSpPr>
          <p:cNvPr id="142" name="直線矢印コネクタ 141">
            <a:extLst>
              <a:ext uri="{FF2B5EF4-FFF2-40B4-BE49-F238E27FC236}">
                <a16:creationId xmlns:a16="http://schemas.microsoft.com/office/drawing/2014/main" id="{64BC1CFE-703D-F2B2-B15B-61820D24E522}"/>
              </a:ext>
            </a:extLst>
          </p:cNvPr>
          <p:cNvCxnSpPr>
            <a:cxnSpLocks/>
          </p:cNvCxnSpPr>
          <p:nvPr/>
        </p:nvCxnSpPr>
        <p:spPr bwMode="auto">
          <a:xfrm>
            <a:off x="1421965" y="5859027"/>
            <a:ext cx="1800020"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143" name="正方形/長方形 142">
            <a:extLst>
              <a:ext uri="{FF2B5EF4-FFF2-40B4-BE49-F238E27FC236}">
                <a16:creationId xmlns:a16="http://schemas.microsoft.com/office/drawing/2014/main" id="{82E58FB9-D0E5-F270-66F6-DAD7164BA165}"/>
              </a:ext>
            </a:extLst>
          </p:cNvPr>
          <p:cNvSpPr/>
          <p:nvPr/>
        </p:nvSpPr>
        <p:spPr>
          <a:xfrm>
            <a:off x="2051972" y="5859027"/>
            <a:ext cx="540005" cy="270003"/>
          </a:xfrm>
          <a:prstGeom prst="rect">
            <a:avLst/>
          </a:prstGeom>
        </p:spPr>
        <p:txBody>
          <a:bodyPr wrap="none">
            <a:noAutofit/>
          </a:bodyPr>
          <a:lstStyle/>
          <a:p>
            <a:pPr algn="ctr"/>
            <a:r>
              <a:rPr lang="en-US" altLang="ja-JP" sz="1400" dirty="0">
                <a:solidFill>
                  <a:schemeClr val="tx1">
                    <a:lumMod val="65000"/>
                    <a:lumOff val="35000"/>
                  </a:schemeClr>
                </a:solidFill>
              </a:rPr>
              <a:t>4 cycle</a:t>
            </a:r>
            <a:endParaRPr lang="ja-JP" altLang="en-US" sz="1400" dirty="0">
              <a:solidFill>
                <a:schemeClr val="tx1">
                  <a:lumMod val="65000"/>
                  <a:lumOff val="35000"/>
                </a:schemeClr>
              </a:solidFill>
            </a:endParaRPr>
          </a:p>
        </p:txBody>
      </p:sp>
      <p:cxnSp>
        <p:nvCxnSpPr>
          <p:cNvPr id="144" name="直線矢印コネクタ 143">
            <a:extLst>
              <a:ext uri="{FF2B5EF4-FFF2-40B4-BE49-F238E27FC236}">
                <a16:creationId xmlns:a16="http://schemas.microsoft.com/office/drawing/2014/main" id="{FD0958C4-70F8-965E-8F1F-8FC31B4342C0}"/>
              </a:ext>
            </a:extLst>
          </p:cNvPr>
          <p:cNvCxnSpPr>
            <a:cxnSpLocks/>
          </p:cNvCxnSpPr>
          <p:nvPr/>
        </p:nvCxnSpPr>
        <p:spPr bwMode="auto">
          <a:xfrm>
            <a:off x="1421965" y="3519001"/>
            <a:ext cx="0" cy="2520028"/>
          </a:xfrm>
          <a:prstGeom prst="straightConnector1">
            <a:avLst/>
          </a:prstGeom>
          <a:noFill/>
          <a:ln w="6350" cap="flat" cmpd="sng" algn="ctr">
            <a:solidFill>
              <a:schemeClr val="tx1">
                <a:lumMod val="75000"/>
                <a:lumOff val="25000"/>
              </a:schemeClr>
            </a:solidFill>
            <a:prstDash val="solid"/>
            <a:round/>
            <a:headEnd type="none" w="med" len="med"/>
            <a:tailEnd type="none"/>
          </a:ln>
          <a:effectLst/>
        </p:spPr>
      </p:cxnSp>
      <p:grpSp>
        <p:nvGrpSpPr>
          <p:cNvPr id="4" name="グループ化 3">
            <a:extLst>
              <a:ext uri="{FF2B5EF4-FFF2-40B4-BE49-F238E27FC236}">
                <a16:creationId xmlns:a16="http://schemas.microsoft.com/office/drawing/2014/main" id="{05D91D91-7626-4347-C91E-E309B4629A5F}"/>
              </a:ext>
            </a:extLst>
          </p:cNvPr>
          <p:cNvGrpSpPr/>
          <p:nvPr/>
        </p:nvGrpSpPr>
        <p:grpSpPr>
          <a:xfrm>
            <a:off x="971960" y="1268976"/>
            <a:ext cx="2250023" cy="180002"/>
            <a:chOff x="971961" y="1088974"/>
            <a:chExt cx="2250023" cy="180002"/>
          </a:xfrm>
        </p:grpSpPr>
        <p:sp>
          <p:nvSpPr>
            <p:cNvPr id="5" name="Rectangle 69">
              <a:extLst>
                <a:ext uri="{FF2B5EF4-FFF2-40B4-BE49-F238E27FC236}">
                  <a16:creationId xmlns:a16="http://schemas.microsoft.com/office/drawing/2014/main" id="{C62ED99A-EB23-8F92-C0BD-3596859CDC1B}"/>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7" name="Rectangle 70">
              <a:extLst>
                <a:ext uri="{FF2B5EF4-FFF2-40B4-BE49-F238E27FC236}">
                  <a16:creationId xmlns:a16="http://schemas.microsoft.com/office/drawing/2014/main" id="{BCC94D9B-F394-44E5-35D1-6D73E068E726}"/>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8" name="Rectangle 71">
              <a:extLst>
                <a:ext uri="{FF2B5EF4-FFF2-40B4-BE49-F238E27FC236}">
                  <a16:creationId xmlns:a16="http://schemas.microsoft.com/office/drawing/2014/main" id="{CD410115-FEDD-DCA6-6344-E3332FDB9959}"/>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20" name="Rectangle 72">
              <a:extLst>
                <a:ext uri="{FF2B5EF4-FFF2-40B4-BE49-F238E27FC236}">
                  <a16:creationId xmlns:a16="http://schemas.microsoft.com/office/drawing/2014/main" id="{427852D4-88E7-09F2-0A3C-E0CB80E54710}"/>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29" name="Rectangle 73">
              <a:extLst>
                <a:ext uri="{FF2B5EF4-FFF2-40B4-BE49-F238E27FC236}">
                  <a16:creationId xmlns:a16="http://schemas.microsoft.com/office/drawing/2014/main" id="{0701B121-B155-C90D-D7F0-79462BECF543}"/>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30" name="グループ化 29">
            <a:extLst>
              <a:ext uri="{FF2B5EF4-FFF2-40B4-BE49-F238E27FC236}">
                <a16:creationId xmlns:a16="http://schemas.microsoft.com/office/drawing/2014/main" id="{9B199E8E-E0AE-46EF-62F6-4F38780DCD31}"/>
              </a:ext>
            </a:extLst>
          </p:cNvPr>
          <p:cNvGrpSpPr/>
          <p:nvPr/>
        </p:nvGrpSpPr>
        <p:grpSpPr>
          <a:xfrm>
            <a:off x="1421965" y="1538979"/>
            <a:ext cx="2250023" cy="180002"/>
            <a:chOff x="971961" y="1088974"/>
            <a:chExt cx="2250023" cy="180002"/>
          </a:xfrm>
        </p:grpSpPr>
        <p:sp>
          <p:nvSpPr>
            <p:cNvPr id="33" name="Rectangle 69">
              <a:extLst>
                <a:ext uri="{FF2B5EF4-FFF2-40B4-BE49-F238E27FC236}">
                  <a16:creationId xmlns:a16="http://schemas.microsoft.com/office/drawing/2014/main" id="{CD8DA6CD-D49C-1ABC-BE78-61E1C886148A}"/>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34" name="Rectangle 70">
              <a:extLst>
                <a:ext uri="{FF2B5EF4-FFF2-40B4-BE49-F238E27FC236}">
                  <a16:creationId xmlns:a16="http://schemas.microsoft.com/office/drawing/2014/main" id="{57C69274-F460-39AF-E99C-F6711213A198}"/>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35" name="Rectangle 71">
              <a:extLst>
                <a:ext uri="{FF2B5EF4-FFF2-40B4-BE49-F238E27FC236}">
                  <a16:creationId xmlns:a16="http://schemas.microsoft.com/office/drawing/2014/main" id="{C60AE377-7243-32DB-DAD1-2AA44789AB19}"/>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37" name="Rectangle 72">
              <a:extLst>
                <a:ext uri="{FF2B5EF4-FFF2-40B4-BE49-F238E27FC236}">
                  <a16:creationId xmlns:a16="http://schemas.microsoft.com/office/drawing/2014/main" id="{787E6361-4341-C372-0682-C2DD1B1D6D3F}"/>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38" name="Rectangle 73">
              <a:extLst>
                <a:ext uri="{FF2B5EF4-FFF2-40B4-BE49-F238E27FC236}">
                  <a16:creationId xmlns:a16="http://schemas.microsoft.com/office/drawing/2014/main" id="{28CF3F4B-DAAD-BB38-861C-0BF4DAAF16CD}"/>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39" name="グループ化 38">
            <a:extLst>
              <a:ext uri="{FF2B5EF4-FFF2-40B4-BE49-F238E27FC236}">
                <a16:creationId xmlns:a16="http://schemas.microsoft.com/office/drawing/2014/main" id="{ECB5AA74-6638-BAD0-8C17-BB7BE22B8B81}"/>
              </a:ext>
            </a:extLst>
          </p:cNvPr>
          <p:cNvGrpSpPr/>
          <p:nvPr/>
        </p:nvGrpSpPr>
        <p:grpSpPr>
          <a:xfrm>
            <a:off x="1421964" y="1808982"/>
            <a:ext cx="2250023" cy="180002"/>
            <a:chOff x="971961" y="1088974"/>
            <a:chExt cx="2250023" cy="180002"/>
          </a:xfrm>
        </p:grpSpPr>
        <p:sp>
          <p:nvSpPr>
            <p:cNvPr id="40" name="Rectangle 69">
              <a:extLst>
                <a:ext uri="{FF2B5EF4-FFF2-40B4-BE49-F238E27FC236}">
                  <a16:creationId xmlns:a16="http://schemas.microsoft.com/office/drawing/2014/main" id="{D1A7636E-F0D6-CA66-EFFC-AA4FCC19B3A8}"/>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49" name="Rectangle 70">
              <a:extLst>
                <a:ext uri="{FF2B5EF4-FFF2-40B4-BE49-F238E27FC236}">
                  <a16:creationId xmlns:a16="http://schemas.microsoft.com/office/drawing/2014/main" id="{563E07A1-847F-234C-E751-8E8061156CE0}"/>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52" name="Rectangle 71">
              <a:extLst>
                <a:ext uri="{FF2B5EF4-FFF2-40B4-BE49-F238E27FC236}">
                  <a16:creationId xmlns:a16="http://schemas.microsoft.com/office/drawing/2014/main" id="{63A02E3F-3DDC-197F-E187-FCB1440CF1EC}"/>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53" name="Rectangle 72">
              <a:extLst>
                <a:ext uri="{FF2B5EF4-FFF2-40B4-BE49-F238E27FC236}">
                  <a16:creationId xmlns:a16="http://schemas.microsoft.com/office/drawing/2014/main" id="{D85EAA9D-2A17-6E76-EA67-558D009D244F}"/>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54" name="Rectangle 73">
              <a:extLst>
                <a:ext uri="{FF2B5EF4-FFF2-40B4-BE49-F238E27FC236}">
                  <a16:creationId xmlns:a16="http://schemas.microsoft.com/office/drawing/2014/main" id="{14E8BBCE-29FC-9D29-DDE7-FE6A95F3A392}"/>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55" name="グループ化 54">
            <a:extLst>
              <a:ext uri="{FF2B5EF4-FFF2-40B4-BE49-F238E27FC236}">
                <a16:creationId xmlns:a16="http://schemas.microsoft.com/office/drawing/2014/main" id="{4B3CA136-9166-7B13-CDB1-1AE4FED08DF7}"/>
              </a:ext>
            </a:extLst>
          </p:cNvPr>
          <p:cNvGrpSpPr/>
          <p:nvPr/>
        </p:nvGrpSpPr>
        <p:grpSpPr>
          <a:xfrm>
            <a:off x="1871971" y="2078985"/>
            <a:ext cx="2250023" cy="180002"/>
            <a:chOff x="971961" y="1088974"/>
            <a:chExt cx="2250023" cy="180002"/>
          </a:xfrm>
        </p:grpSpPr>
        <p:sp>
          <p:nvSpPr>
            <p:cNvPr id="56" name="Rectangle 69">
              <a:extLst>
                <a:ext uri="{FF2B5EF4-FFF2-40B4-BE49-F238E27FC236}">
                  <a16:creationId xmlns:a16="http://schemas.microsoft.com/office/drawing/2014/main" id="{577F84E4-E190-BF39-5B21-28F8993D7194}"/>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40" name="Rectangle 70">
              <a:extLst>
                <a:ext uri="{FF2B5EF4-FFF2-40B4-BE49-F238E27FC236}">
                  <a16:creationId xmlns:a16="http://schemas.microsoft.com/office/drawing/2014/main" id="{424D0A1A-28ED-4516-E62C-6167C37C7D86}"/>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45" name="Rectangle 71">
              <a:extLst>
                <a:ext uri="{FF2B5EF4-FFF2-40B4-BE49-F238E27FC236}">
                  <a16:creationId xmlns:a16="http://schemas.microsoft.com/office/drawing/2014/main" id="{0A192C1C-6CD6-9421-BD3B-E91CC00359F2}"/>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46" name="Rectangle 72">
              <a:extLst>
                <a:ext uri="{FF2B5EF4-FFF2-40B4-BE49-F238E27FC236}">
                  <a16:creationId xmlns:a16="http://schemas.microsoft.com/office/drawing/2014/main" id="{F1A3CE6F-81CA-7527-2350-1AFE0DCBEA17}"/>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47" name="Rectangle 73">
              <a:extLst>
                <a:ext uri="{FF2B5EF4-FFF2-40B4-BE49-F238E27FC236}">
                  <a16:creationId xmlns:a16="http://schemas.microsoft.com/office/drawing/2014/main" id="{B899C8E1-1D64-2BC7-59EB-A00C3DD5BB8D}"/>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148" name="グループ化 147">
            <a:extLst>
              <a:ext uri="{FF2B5EF4-FFF2-40B4-BE49-F238E27FC236}">
                <a16:creationId xmlns:a16="http://schemas.microsoft.com/office/drawing/2014/main" id="{D969CDB4-503C-E910-9E3D-BD19C9BEF27D}"/>
              </a:ext>
            </a:extLst>
          </p:cNvPr>
          <p:cNvGrpSpPr/>
          <p:nvPr/>
        </p:nvGrpSpPr>
        <p:grpSpPr>
          <a:xfrm>
            <a:off x="1871970" y="2348988"/>
            <a:ext cx="2250023" cy="180002"/>
            <a:chOff x="971961" y="1088974"/>
            <a:chExt cx="2250023" cy="180002"/>
          </a:xfrm>
        </p:grpSpPr>
        <p:sp>
          <p:nvSpPr>
            <p:cNvPr id="149" name="Rectangle 69">
              <a:extLst>
                <a:ext uri="{FF2B5EF4-FFF2-40B4-BE49-F238E27FC236}">
                  <a16:creationId xmlns:a16="http://schemas.microsoft.com/office/drawing/2014/main" id="{41947F27-3B69-BAB8-B2A3-971F29126479}"/>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50" name="Rectangle 70">
              <a:extLst>
                <a:ext uri="{FF2B5EF4-FFF2-40B4-BE49-F238E27FC236}">
                  <a16:creationId xmlns:a16="http://schemas.microsoft.com/office/drawing/2014/main" id="{9048815F-727B-9858-30FB-D84B843D38DD}"/>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51" name="Rectangle 71">
              <a:extLst>
                <a:ext uri="{FF2B5EF4-FFF2-40B4-BE49-F238E27FC236}">
                  <a16:creationId xmlns:a16="http://schemas.microsoft.com/office/drawing/2014/main" id="{E54088D7-F842-FBF8-5B17-FB2DC541E1B2}"/>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52" name="Rectangle 72">
              <a:extLst>
                <a:ext uri="{FF2B5EF4-FFF2-40B4-BE49-F238E27FC236}">
                  <a16:creationId xmlns:a16="http://schemas.microsoft.com/office/drawing/2014/main" id="{02753A92-0E98-0256-6442-9E7D187BEE14}"/>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53" name="Rectangle 73">
              <a:extLst>
                <a:ext uri="{FF2B5EF4-FFF2-40B4-BE49-F238E27FC236}">
                  <a16:creationId xmlns:a16="http://schemas.microsoft.com/office/drawing/2014/main" id="{17ACD50F-2B79-5736-778F-69438AF18FA9}"/>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154" name="グループ化 153">
            <a:extLst>
              <a:ext uri="{FF2B5EF4-FFF2-40B4-BE49-F238E27FC236}">
                <a16:creationId xmlns:a16="http://schemas.microsoft.com/office/drawing/2014/main" id="{1C4E3723-8AC2-1A8F-2608-07A5446F1DC9}"/>
              </a:ext>
            </a:extLst>
          </p:cNvPr>
          <p:cNvGrpSpPr/>
          <p:nvPr/>
        </p:nvGrpSpPr>
        <p:grpSpPr>
          <a:xfrm>
            <a:off x="971960" y="3068996"/>
            <a:ext cx="2250023" cy="180002"/>
            <a:chOff x="971961" y="1088974"/>
            <a:chExt cx="2250023" cy="180002"/>
          </a:xfrm>
        </p:grpSpPr>
        <p:sp>
          <p:nvSpPr>
            <p:cNvPr id="155" name="Rectangle 69">
              <a:extLst>
                <a:ext uri="{FF2B5EF4-FFF2-40B4-BE49-F238E27FC236}">
                  <a16:creationId xmlns:a16="http://schemas.microsoft.com/office/drawing/2014/main" id="{3F6DA7F5-DFC4-17ED-2013-1ED2216EBCD5}"/>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56" name="Rectangle 70">
              <a:extLst>
                <a:ext uri="{FF2B5EF4-FFF2-40B4-BE49-F238E27FC236}">
                  <a16:creationId xmlns:a16="http://schemas.microsoft.com/office/drawing/2014/main" id="{356D9158-5F9E-1A16-D966-7DA2AA1BFA55}"/>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57" name="Rectangle 71">
              <a:extLst>
                <a:ext uri="{FF2B5EF4-FFF2-40B4-BE49-F238E27FC236}">
                  <a16:creationId xmlns:a16="http://schemas.microsoft.com/office/drawing/2014/main" id="{286C5DCF-200F-DD94-C5AF-BBCD536112CA}"/>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58" name="Rectangle 72">
              <a:extLst>
                <a:ext uri="{FF2B5EF4-FFF2-40B4-BE49-F238E27FC236}">
                  <a16:creationId xmlns:a16="http://schemas.microsoft.com/office/drawing/2014/main" id="{29F01D96-6FB7-A8B2-BFAA-2B3891941BB9}"/>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59" name="Rectangle 73">
              <a:extLst>
                <a:ext uri="{FF2B5EF4-FFF2-40B4-BE49-F238E27FC236}">
                  <a16:creationId xmlns:a16="http://schemas.microsoft.com/office/drawing/2014/main" id="{0BAC1C71-CEF0-9BBB-1EA4-DF5BD86002CD}"/>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160" name="グループ化 159">
            <a:extLst>
              <a:ext uri="{FF2B5EF4-FFF2-40B4-BE49-F238E27FC236}">
                <a16:creationId xmlns:a16="http://schemas.microsoft.com/office/drawing/2014/main" id="{D88B002E-F05A-BB45-726F-34A0EC5F22E4}"/>
              </a:ext>
            </a:extLst>
          </p:cNvPr>
          <p:cNvGrpSpPr/>
          <p:nvPr/>
        </p:nvGrpSpPr>
        <p:grpSpPr>
          <a:xfrm>
            <a:off x="971959" y="3338999"/>
            <a:ext cx="2250023" cy="180002"/>
            <a:chOff x="971961" y="1088974"/>
            <a:chExt cx="2250023" cy="180002"/>
          </a:xfrm>
        </p:grpSpPr>
        <p:sp>
          <p:nvSpPr>
            <p:cNvPr id="161" name="Rectangle 69">
              <a:extLst>
                <a:ext uri="{FF2B5EF4-FFF2-40B4-BE49-F238E27FC236}">
                  <a16:creationId xmlns:a16="http://schemas.microsoft.com/office/drawing/2014/main" id="{ACC19367-DBE1-42D3-9DA3-4D9467288CAE}"/>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62" name="Rectangle 70">
              <a:extLst>
                <a:ext uri="{FF2B5EF4-FFF2-40B4-BE49-F238E27FC236}">
                  <a16:creationId xmlns:a16="http://schemas.microsoft.com/office/drawing/2014/main" id="{6D09F3D8-E07D-2EC5-50D6-0D6C0C8CE38D}"/>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63" name="Rectangle 71">
              <a:extLst>
                <a:ext uri="{FF2B5EF4-FFF2-40B4-BE49-F238E27FC236}">
                  <a16:creationId xmlns:a16="http://schemas.microsoft.com/office/drawing/2014/main" id="{64829B18-15E6-AD1B-9FEF-9828331F8497}"/>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64" name="Rectangle 72">
              <a:extLst>
                <a:ext uri="{FF2B5EF4-FFF2-40B4-BE49-F238E27FC236}">
                  <a16:creationId xmlns:a16="http://schemas.microsoft.com/office/drawing/2014/main" id="{7361A66D-FD45-251B-6088-97C81867AAA0}"/>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65" name="Rectangle 73">
              <a:extLst>
                <a:ext uri="{FF2B5EF4-FFF2-40B4-BE49-F238E27FC236}">
                  <a16:creationId xmlns:a16="http://schemas.microsoft.com/office/drawing/2014/main" id="{6D6A7F14-05D9-D603-0729-CE4A069637D9}"/>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sp>
        <p:nvSpPr>
          <p:cNvPr id="166" name="Rectangle 69">
            <a:extLst>
              <a:ext uri="{FF2B5EF4-FFF2-40B4-BE49-F238E27FC236}">
                <a16:creationId xmlns:a16="http://schemas.microsoft.com/office/drawing/2014/main" id="{4A961EAB-D98A-C4D3-2C2F-F2E5FFE5FF3B}"/>
              </a:ext>
            </a:extLst>
          </p:cNvPr>
          <p:cNvSpPr>
            <a:spLocks noChangeArrowheads="1"/>
          </p:cNvSpPr>
          <p:nvPr/>
        </p:nvSpPr>
        <p:spPr bwMode="auto">
          <a:xfrm>
            <a:off x="1421965" y="3879005"/>
            <a:ext cx="450004"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67" name="Rectangle 70">
            <a:extLst>
              <a:ext uri="{FF2B5EF4-FFF2-40B4-BE49-F238E27FC236}">
                <a16:creationId xmlns:a16="http://schemas.microsoft.com/office/drawing/2014/main" id="{B2590239-6AFD-6F52-311B-98382C0DCBA5}"/>
              </a:ext>
            </a:extLst>
          </p:cNvPr>
          <p:cNvSpPr>
            <a:spLocks noChangeArrowheads="1"/>
          </p:cNvSpPr>
          <p:nvPr/>
        </p:nvSpPr>
        <p:spPr bwMode="auto">
          <a:xfrm>
            <a:off x="1871968" y="3879005"/>
            <a:ext cx="450005"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68" name="Rectangle 71">
            <a:extLst>
              <a:ext uri="{FF2B5EF4-FFF2-40B4-BE49-F238E27FC236}">
                <a16:creationId xmlns:a16="http://schemas.microsoft.com/office/drawing/2014/main" id="{2094911A-DA6B-95F5-ECFE-E2CE8BA964F7}"/>
              </a:ext>
            </a:extLst>
          </p:cNvPr>
          <p:cNvSpPr>
            <a:spLocks noChangeArrowheads="1"/>
          </p:cNvSpPr>
          <p:nvPr/>
        </p:nvSpPr>
        <p:spPr bwMode="auto">
          <a:xfrm>
            <a:off x="2321974" y="3879005"/>
            <a:ext cx="450005"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69" name="Rectangle 72">
            <a:extLst>
              <a:ext uri="{FF2B5EF4-FFF2-40B4-BE49-F238E27FC236}">
                <a16:creationId xmlns:a16="http://schemas.microsoft.com/office/drawing/2014/main" id="{637327DA-17A0-6653-1216-DD251D78DA4D}"/>
              </a:ext>
            </a:extLst>
          </p:cNvPr>
          <p:cNvSpPr>
            <a:spLocks noChangeArrowheads="1"/>
          </p:cNvSpPr>
          <p:nvPr/>
        </p:nvSpPr>
        <p:spPr bwMode="auto">
          <a:xfrm>
            <a:off x="2771979" y="3879005"/>
            <a:ext cx="450005"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70" name="Rectangle 69">
            <a:extLst>
              <a:ext uri="{FF2B5EF4-FFF2-40B4-BE49-F238E27FC236}">
                <a16:creationId xmlns:a16="http://schemas.microsoft.com/office/drawing/2014/main" id="{FD821E7D-8A24-191C-2896-311CCDC957FE}"/>
              </a:ext>
            </a:extLst>
          </p:cNvPr>
          <p:cNvSpPr>
            <a:spLocks noChangeArrowheads="1"/>
          </p:cNvSpPr>
          <p:nvPr/>
        </p:nvSpPr>
        <p:spPr bwMode="auto">
          <a:xfrm>
            <a:off x="1871971" y="4419011"/>
            <a:ext cx="450004" cy="179998"/>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71" name="Rectangle 70">
            <a:extLst>
              <a:ext uri="{FF2B5EF4-FFF2-40B4-BE49-F238E27FC236}">
                <a16:creationId xmlns:a16="http://schemas.microsoft.com/office/drawing/2014/main" id="{94A716C0-E9FB-B9F0-5B17-002DA45FE4E5}"/>
              </a:ext>
            </a:extLst>
          </p:cNvPr>
          <p:cNvSpPr>
            <a:spLocks noChangeArrowheads="1"/>
          </p:cNvSpPr>
          <p:nvPr/>
        </p:nvSpPr>
        <p:spPr bwMode="auto">
          <a:xfrm>
            <a:off x="2321974" y="4419011"/>
            <a:ext cx="450005" cy="179998"/>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72" name="Rectangle 71">
            <a:extLst>
              <a:ext uri="{FF2B5EF4-FFF2-40B4-BE49-F238E27FC236}">
                <a16:creationId xmlns:a16="http://schemas.microsoft.com/office/drawing/2014/main" id="{8D88348F-8BFD-D61F-28C6-E5FFAC6B1F9C}"/>
              </a:ext>
            </a:extLst>
          </p:cNvPr>
          <p:cNvSpPr>
            <a:spLocks noChangeArrowheads="1"/>
          </p:cNvSpPr>
          <p:nvPr/>
        </p:nvSpPr>
        <p:spPr bwMode="auto">
          <a:xfrm>
            <a:off x="2771980" y="4419011"/>
            <a:ext cx="450005" cy="179998"/>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73" name="Rectangle 69">
            <a:extLst>
              <a:ext uri="{FF2B5EF4-FFF2-40B4-BE49-F238E27FC236}">
                <a16:creationId xmlns:a16="http://schemas.microsoft.com/office/drawing/2014/main" id="{28FDE560-1E9B-8F5D-DF2E-9745ED1D60AC}"/>
              </a:ext>
            </a:extLst>
          </p:cNvPr>
          <p:cNvSpPr>
            <a:spLocks noChangeArrowheads="1"/>
          </p:cNvSpPr>
          <p:nvPr/>
        </p:nvSpPr>
        <p:spPr bwMode="auto">
          <a:xfrm>
            <a:off x="2321975" y="4959017"/>
            <a:ext cx="450004"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74" name="Rectangle 70">
            <a:extLst>
              <a:ext uri="{FF2B5EF4-FFF2-40B4-BE49-F238E27FC236}">
                <a16:creationId xmlns:a16="http://schemas.microsoft.com/office/drawing/2014/main" id="{6BA07413-F363-C953-24A4-01DFEAB909CE}"/>
              </a:ext>
            </a:extLst>
          </p:cNvPr>
          <p:cNvSpPr>
            <a:spLocks noChangeArrowheads="1"/>
          </p:cNvSpPr>
          <p:nvPr/>
        </p:nvSpPr>
        <p:spPr bwMode="auto">
          <a:xfrm>
            <a:off x="2771978" y="4959017"/>
            <a:ext cx="450005"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75" name="Rectangle 69">
            <a:extLst>
              <a:ext uri="{FF2B5EF4-FFF2-40B4-BE49-F238E27FC236}">
                <a16:creationId xmlns:a16="http://schemas.microsoft.com/office/drawing/2014/main" id="{62C9EACA-B076-E40E-DD09-CF93A5C99193}"/>
              </a:ext>
            </a:extLst>
          </p:cNvPr>
          <p:cNvSpPr>
            <a:spLocks noChangeArrowheads="1"/>
          </p:cNvSpPr>
          <p:nvPr/>
        </p:nvSpPr>
        <p:spPr bwMode="auto">
          <a:xfrm>
            <a:off x="2771980" y="5499023"/>
            <a:ext cx="450004"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F</a:t>
            </a:r>
          </a:p>
        </p:txBody>
      </p:sp>
      <p:grpSp>
        <p:nvGrpSpPr>
          <p:cNvPr id="176" name="グループ化 175">
            <a:extLst>
              <a:ext uri="{FF2B5EF4-FFF2-40B4-BE49-F238E27FC236}">
                <a16:creationId xmlns:a16="http://schemas.microsoft.com/office/drawing/2014/main" id="{F2AB8E9F-53D6-171F-AAFD-F31E1C2CFDE1}"/>
              </a:ext>
            </a:extLst>
          </p:cNvPr>
          <p:cNvGrpSpPr/>
          <p:nvPr/>
        </p:nvGrpSpPr>
        <p:grpSpPr>
          <a:xfrm>
            <a:off x="3221986" y="5769026"/>
            <a:ext cx="2250023" cy="180002"/>
            <a:chOff x="971961" y="1088974"/>
            <a:chExt cx="2250023" cy="180002"/>
          </a:xfrm>
        </p:grpSpPr>
        <p:sp>
          <p:nvSpPr>
            <p:cNvPr id="177" name="Rectangle 69">
              <a:extLst>
                <a:ext uri="{FF2B5EF4-FFF2-40B4-BE49-F238E27FC236}">
                  <a16:creationId xmlns:a16="http://schemas.microsoft.com/office/drawing/2014/main" id="{22821331-EDCC-8C40-EF38-AAF53F1B7D7B}"/>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78" name="Rectangle 70">
              <a:extLst>
                <a:ext uri="{FF2B5EF4-FFF2-40B4-BE49-F238E27FC236}">
                  <a16:creationId xmlns:a16="http://schemas.microsoft.com/office/drawing/2014/main" id="{66D5654A-C069-3789-4DD3-92D3D819A791}"/>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79" name="Rectangle 71">
              <a:extLst>
                <a:ext uri="{FF2B5EF4-FFF2-40B4-BE49-F238E27FC236}">
                  <a16:creationId xmlns:a16="http://schemas.microsoft.com/office/drawing/2014/main" id="{75CF4DB4-2197-9940-F5FC-ECE4EE1F1A6B}"/>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80" name="Rectangle 72">
              <a:extLst>
                <a:ext uri="{FF2B5EF4-FFF2-40B4-BE49-F238E27FC236}">
                  <a16:creationId xmlns:a16="http://schemas.microsoft.com/office/drawing/2014/main" id="{5CDE8CF2-4D8D-01F2-4FCB-23FA991E4E1B}"/>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81" name="Rectangle 73">
              <a:extLst>
                <a:ext uri="{FF2B5EF4-FFF2-40B4-BE49-F238E27FC236}">
                  <a16:creationId xmlns:a16="http://schemas.microsoft.com/office/drawing/2014/main" id="{6861BBF7-0223-742C-587B-88BF3506AD3F}"/>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182" name="グループ化 181">
            <a:extLst>
              <a:ext uri="{FF2B5EF4-FFF2-40B4-BE49-F238E27FC236}">
                <a16:creationId xmlns:a16="http://schemas.microsoft.com/office/drawing/2014/main" id="{78BB2E81-C4A1-16D3-144D-2510F2EDD13A}"/>
              </a:ext>
            </a:extLst>
          </p:cNvPr>
          <p:cNvGrpSpPr/>
          <p:nvPr/>
        </p:nvGrpSpPr>
        <p:grpSpPr>
          <a:xfrm>
            <a:off x="3221985" y="6039029"/>
            <a:ext cx="2250023" cy="180002"/>
            <a:chOff x="971961" y="1088974"/>
            <a:chExt cx="2250023" cy="180002"/>
          </a:xfrm>
        </p:grpSpPr>
        <p:sp>
          <p:nvSpPr>
            <p:cNvPr id="183" name="Rectangle 69">
              <a:extLst>
                <a:ext uri="{FF2B5EF4-FFF2-40B4-BE49-F238E27FC236}">
                  <a16:creationId xmlns:a16="http://schemas.microsoft.com/office/drawing/2014/main" id="{E372DD37-53D1-C2F4-0C1D-A73C4B517603}"/>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84" name="Rectangle 70">
              <a:extLst>
                <a:ext uri="{FF2B5EF4-FFF2-40B4-BE49-F238E27FC236}">
                  <a16:creationId xmlns:a16="http://schemas.microsoft.com/office/drawing/2014/main" id="{9A6A0B71-643E-6752-FEB2-901E8CE3F1DE}"/>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85" name="Rectangle 71">
              <a:extLst>
                <a:ext uri="{FF2B5EF4-FFF2-40B4-BE49-F238E27FC236}">
                  <a16:creationId xmlns:a16="http://schemas.microsoft.com/office/drawing/2014/main" id="{8660B713-55DE-75AB-3810-0CF6BAF844BC}"/>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86" name="Rectangle 72">
              <a:extLst>
                <a:ext uri="{FF2B5EF4-FFF2-40B4-BE49-F238E27FC236}">
                  <a16:creationId xmlns:a16="http://schemas.microsoft.com/office/drawing/2014/main" id="{1C0856E3-75EB-9168-B1E7-AE8F36B55524}"/>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87" name="Rectangle 73">
              <a:extLst>
                <a:ext uri="{FF2B5EF4-FFF2-40B4-BE49-F238E27FC236}">
                  <a16:creationId xmlns:a16="http://schemas.microsoft.com/office/drawing/2014/main" id="{C92786F8-C1D9-7D9A-A43C-17B41102931E}"/>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188" name="グループ化 187">
            <a:extLst>
              <a:ext uri="{FF2B5EF4-FFF2-40B4-BE49-F238E27FC236}">
                <a16:creationId xmlns:a16="http://schemas.microsoft.com/office/drawing/2014/main" id="{17CD7CE4-7DF3-AA4E-B1FC-1C37D4A81746}"/>
              </a:ext>
            </a:extLst>
          </p:cNvPr>
          <p:cNvGrpSpPr/>
          <p:nvPr/>
        </p:nvGrpSpPr>
        <p:grpSpPr>
          <a:xfrm>
            <a:off x="3671991" y="6309032"/>
            <a:ext cx="2250023" cy="180002"/>
            <a:chOff x="971961" y="1088974"/>
            <a:chExt cx="2250023" cy="180002"/>
          </a:xfrm>
        </p:grpSpPr>
        <p:sp>
          <p:nvSpPr>
            <p:cNvPr id="189" name="Rectangle 69">
              <a:extLst>
                <a:ext uri="{FF2B5EF4-FFF2-40B4-BE49-F238E27FC236}">
                  <a16:creationId xmlns:a16="http://schemas.microsoft.com/office/drawing/2014/main" id="{5DB371E4-3AF0-453E-51D5-A4D2400FB796}"/>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90" name="Rectangle 70">
              <a:extLst>
                <a:ext uri="{FF2B5EF4-FFF2-40B4-BE49-F238E27FC236}">
                  <a16:creationId xmlns:a16="http://schemas.microsoft.com/office/drawing/2014/main" id="{D9A75F0C-FD03-038F-252C-41EECF67467A}"/>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91" name="Rectangle 71">
              <a:extLst>
                <a:ext uri="{FF2B5EF4-FFF2-40B4-BE49-F238E27FC236}">
                  <a16:creationId xmlns:a16="http://schemas.microsoft.com/office/drawing/2014/main" id="{01D769CD-7C3B-3461-F6B1-552422C71DFB}"/>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92" name="Rectangle 72">
              <a:extLst>
                <a:ext uri="{FF2B5EF4-FFF2-40B4-BE49-F238E27FC236}">
                  <a16:creationId xmlns:a16="http://schemas.microsoft.com/office/drawing/2014/main" id="{2310AEBE-33FD-8017-6C63-011F0B5E12DC}"/>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93" name="Rectangle 73">
              <a:extLst>
                <a:ext uri="{FF2B5EF4-FFF2-40B4-BE49-F238E27FC236}">
                  <a16:creationId xmlns:a16="http://schemas.microsoft.com/office/drawing/2014/main" id="{FF98468D-4309-4F69-872D-D24180DCDBFF}"/>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194" name="グループ化 193">
            <a:extLst>
              <a:ext uri="{FF2B5EF4-FFF2-40B4-BE49-F238E27FC236}">
                <a16:creationId xmlns:a16="http://schemas.microsoft.com/office/drawing/2014/main" id="{A75BF7A2-C1AC-C403-CE8E-CD2A87902261}"/>
              </a:ext>
            </a:extLst>
          </p:cNvPr>
          <p:cNvGrpSpPr/>
          <p:nvPr/>
        </p:nvGrpSpPr>
        <p:grpSpPr>
          <a:xfrm>
            <a:off x="3671990" y="6579035"/>
            <a:ext cx="2250023" cy="180002"/>
            <a:chOff x="971961" y="1088974"/>
            <a:chExt cx="2250023" cy="180002"/>
          </a:xfrm>
        </p:grpSpPr>
        <p:sp>
          <p:nvSpPr>
            <p:cNvPr id="195" name="Rectangle 69">
              <a:extLst>
                <a:ext uri="{FF2B5EF4-FFF2-40B4-BE49-F238E27FC236}">
                  <a16:creationId xmlns:a16="http://schemas.microsoft.com/office/drawing/2014/main" id="{09B354E7-9B2E-30CB-6215-01CD416581B0}"/>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96" name="Rectangle 70">
              <a:extLst>
                <a:ext uri="{FF2B5EF4-FFF2-40B4-BE49-F238E27FC236}">
                  <a16:creationId xmlns:a16="http://schemas.microsoft.com/office/drawing/2014/main" id="{73902641-B8D6-93D9-B07A-659A81947660}"/>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97" name="Rectangle 71">
              <a:extLst>
                <a:ext uri="{FF2B5EF4-FFF2-40B4-BE49-F238E27FC236}">
                  <a16:creationId xmlns:a16="http://schemas.microsoft.com/office/drawing/2014/main" id="{99FF6F8F-C9D9-56F4-0B03-72F6C38161A0}"/>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98" name="Rectangle 72">
              <a:extLst>
                <a:ext uri="{FF2B5EF4-FFF2-40B4-BE49-F238E27FC236}">
                  <a16:creationId xmlns:a16="http://schemas.microsoft.com/office/drawing/2014/main" id="{43E137DE-C423-3FFF-BD75-275E129F89E8}"/>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99" name="Rectangle 73">
              <a:extLst>
                <a:ext uri="{FF2B5EF4-FFF2-40B4-BE49-F238E27FC236}">
                  <a16:creationId xmlns:a16="http://schemas.microsoft.com/office/drawing/2014/main" id="{86F46255-D516-6C0F-F0E1-2E039865C494}"/>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sp>
        <p:nvSpPr>
          <p:cNvPr id="202" name="正方形/長方形 201">
            <a:extLst>
              <a:ext uri="{FF2B5EF4-FFF2-40B4-BE49-F238E27FC236}">
                <a16:creationId xmlns:a16="http://schemas.microsoft.com/office/drawing/2014/main" id="{8A92B3E9-727B-9CF9-49AC-5B67A59294C9}"/>
              </a:ext>
            </a:extLst>
          </p:cNvPr>
          <p:cNvSpPr/>
          <p:nvPr/>
        </p:nvSpPr>
        <p:spPr>
          <a:xfrm>
            <a:off x="431954" y="908972"/>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I0</a:t>
            </a:r>
            <a:endParaRPr lang="ja-JP" altLang="en-US" sz="1400" dirty="0">
              <a:solidFill>
                <a:schemeClr val="tx1">
                  <a:lumMod val="65000"/>
                  <a:lumOff val="35000"/>
                </a:schemeClr>
              </a:solidFill>
              <a:latin typeface="Consolas" panose="020B0609020204030204" pitchFamily="49" charset="0"/>
            </a:endParaRPr>
          </a:p>
        </p:txBody>
      </p:sp>
      <p:sp>
        <p:nvSpPr>
          <p:cNvPr id="203" name="正方形/長方形 202">
            <a:extLst>
              <a:ext uri="{FF2B5EF4-FFF2-40B4-BE49-F238E27FC236}">
                <a16:creationId xmlns:a16="http://schemas.microsoft.com/office/drawing/2014/main" id="{4E3AC2DE-A188-F618-5832-137BB805C1EA}"/>
              </a:ext>
            </a:extLst>
          </p:cNvPr>
          <p:cNvSpPr/>
          <p:nvPr/>
        </p:nvSpPr>
        <p:spPr>
          <a:xfrm>
            <a:off x="431954" y="1178975"/>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I1</a:t>
            </a:r>
            <a:endParaRPr lang="ja-JP" altLang="en-US" sz="1400" dirty="0">
              <a:solidFill>
                <a:schemeClr val="tx1">
                  <a:lumMod val="65000"/>
                  <a:lumOff val="35000"/>
                </a:schemeClr>
              </a:solidFill>
              <a:latin typeface="Consolas" panose="020B0609020204030204" pitchFamily="49" charset="0"/>
            </a:endParaRPr>
          </a:p>
        </p:txBody>
      </p:sp>
      <p:sp>
        <p:nvSpPr>
          <p:cNvPr id="204" name="正方形/長方形 203">
            <a:extLst>
              <a:ext uri="{FF2B5EF4-FFF2-40B4-BE49-F238E27FC236}">
                <a16:creationId xmlns:a16="http://schemas.microsoft.com/office/drawing/2014/main" id="{AFA7AF7D-130C-7543-787D-94B51C301B1A}"/>
              </a:ext>
            </a:extLst>
          </p:cNvPr>
          <p:cNvSpPr/>
          <p:nvPr/>
        </p:nvSpPr>
        <p:spPr>
          <a:xfrm>
            <a:off x="431954" y="1448978"/>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I2</a:t>
            </a:r>
            <a:endParaRPr lang="ja-JP" altLang="en-US" sz="1400" dirty="0">
              <a:solidFill>
                <a:schemeClr val="tx1">
                  <a:lumMod val="65000"/>
                  <a:lumOff val="35000"/>
                </a:schemeClr>
              </a:solidFill>
              <a:latin typeface="Consolas" panose="020B0609020204030204" pitchFamily="49" charset="0"/>
            </a:endParaRPr>
          </a:p>
        </p:txBody>
      </p:sp>
      <p:sp>
        <p:nvSpPr>
          <p:cNvPr id="205" name="正方形/長方形 204">
            <a:extLst>
              <a:ext uri="{FF2B5EF4-FFF2-40B4-BE49-F238E27FC236}">
                <a16:creationId xmlns:a16="http://schemas.microsoft.com/office/drawing/2014/main" id="{BEFA14A6-65F9-0953-DDE8-E9C260EB6749}"/>
              </a:ext>
            </a:extLst>
          </p:cNvPr>
          <p:cNvSpPr/>
          <p:nvPr/>
        </p:nvSpPr>
        <p:spPr>
          <a:xfrm>
            <a:off x="431954" y="1718981"/>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I3</a:t>
            </a:r>
            <a:endParaRPr lang="ja-JP" altLang="en-US" sz="1400" dirty="0">
              <a:solidFill>
                <a:schemeClr val="tx1">
                  <a:lumMod val="65000"/>
                  <a:lumOff val="35000"/>
                </a:schemeClr>
              </a:solidFill>
              <a:latin typeface="Consolas" panose="020B0609020204030204" pitchFamily="49" charset="0"/>
            </a:endParaRPr>
          </a:p>
        </p:txBody>
      </p:sp>
      <p:sp>
        <p:nvSpPr>
          <p:cNvPr id="206" name="正方形/長方形 205">
            <a:extLst>
              <a:ext uri="{FF2B5EF4-FFF2-40B4-BE49-F238E27FC236}">
                <a16:creationId xmlns:a16="http://schemas.microsoft.com/office/drawing/2014/main" id="{F7CDA43B-6DAE-D1F7-56B6-414B83F37AA3}"/>
              </a:ext>
            </a:extLst>
          </p:cNvPr>
          <p:cNvSpPr/>
          <p:nvPr/>
        </p:nvSpPr>
        <p:spPr>
          <a:xfrm>
            <a:off x="431954" y="1988984"/>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I4</a:t>
            </a:r>
            <a:endParaRPr lang="ja-JP" altLang="en-US" sz="1400" dirty="0">
              <a:solidFill>
                <a:schemeClr val="tx1">
                  <a:lumMod val="65000"/>
                  <a:lumOff val="35000"/>
                </a:schemeClr>
              </a:solidFill>
              <a:latin typeface="Consolas" panose="020B0609020204030204" pitchFamily="49" charset="0"/>
            </a:endParaRPr>
          </a:p>
        </p:txBody>
      </p:sp>
      <p:sp>
        <p:nvSpPr>
          <p:cNvPr id="207" name="正方形/長方形 206">
            <a:extLst>
              <a:ext uri="{FF2B5EF4-FFF2-40B4-BE49-F238E27FC236}">
                <a16:creationId xmlns:a16="http://schemas.microsoft.com/office/drawing/2014/main" id="{A42192FF-2DBE-2778-773E-7CE671B5A7F2}"/>
              </a:ext>
            </a:extLst>
          </p:cNvPr>
          <p:cNvSpPr/>
          <p:nvPr/>
        </p:nvSpPr>
        <p:spPr>
          <a:xfrm>
            <a:off x="431954" y="2258987"/>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I5</a:t>
            </a:r>
            <a:endParaRPr lang="ja-JP" altLang="en-US" sz="1400" dirty="0">
              <a:solidFill>
                <a:schemeClr val="tx1">
                  <a:lumMod val="65000"/>
                  <a:lumOff val="35000"/>
                </a:schemeClr>
              </a:solidFill>
              <a:latin typeface="Consolas" panose="020B0609020204030204" pitchFamily="49" charset="0"/>
            </a:endParaRPr>
          </a:p>
        </p:txBody>
      </p:sp>
      <p:sp>
        <p:nvSpPr>
          <p:cNvPr id="208" name="正方形/長方形 207">
            <a:extLst>
              <a:ext uri="{FF2B5EF4-FFF2-40B4-BE49-F238E27FC236}">
                <a16:creationId xmlns:a16="http://schemas.microsoft.com/office/drawing/2014/main" id="{6B0AABDA-871B-1BEE-71B8-8BC3CB984E7F}"/>
              </a:ext>
            </a:extLst>
          </p:cNvPr>
          <p:cNvSpPr/>
          <p:nvPr/>
        </p:nvSpPr>
        <p:spPr>
          <a:xfrm>
            <a:off x="431954" y="2978995"/>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I0</a:t>
            </a:r>
            <a:endParaRPr lang="ja-JP" altLang="en-US" sz="1400" dirty="0">
              <a:solidFill>
                <a:schemeClr val="tx1">
                  <a:lumMod val="65000"/>
                  <a:lumOff val="35000"/>
                </a:schemeClr>
              </a:solidFill>
              <a:latin typeface="Consolas" panose="020B0609020204030204" pitchFamily="49" charset="0"/>
            </a:endParaRPr>
          </a:p>
        </p:txBody>
      </p:sp>
      <p:sp>
        <p:nvSpPr>
          <p:cNvPr id="209" name="正方形/長方形 208">
            <a:extLst>
              <a:ext uri="{FF2B5EF4-FFF2-40B4-BE49-F238E27FC236}">
                <a16:creationId xmlns:a16="http://schemas.microsoft.com/office/drawing/2014/main" id="{64BE4FBF-08E1-7DC3-4974-1C2DF1744B3B}"/>
              </a:ext>
            </a:extLst>
          </p:cNvPr>
          <p:cNvSpPr/>
          <p:nvPr/>
        </p:nvSpPr>
        <p:spPr>
          <a:xfrm>
            <a:off x="431954" y="3248998"/>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I1</a:t>
            </a:r>
            <a:endParaRPr lang="ja-JP" altLang="en-US" sz="1400" dirty="0">
              <a:solidFill>
                <a:schemeClr val="tx1">
                  <a:lumMod val="65000"/>
                  <a:lumOff val="35000"/>
                </a:schemeClr>
              </a:solidFill>
              <a:latin typeface="Consolas" panose="020B0609020204030204" pitchFamily="49" charset="0"/>
            </a:endParaRPr>
          </a:p>
        </p:txBody>
      </p:sp>
      <p:sp>
        <p:nvSpPr>
          <p:cNvPr id="210" name="正方形/長方形 209">
            <a:extLst>
              <a:ext uri="{FF2B5EF4-FFF2-40B4-BE49-F238E27FC236}">
                <a16:creationId xmlns:a16="http://schemas.microsoft.com/office/drawing/2014/main" id="{E07A42F9-1CDE-08B0-D8AC-0A4FAC5A2230}"/>
              </a:ext>
            </a:extLst>
          </p:cNvPr>
          <p:cNvSpPr/>
          <p:nvPr/>
        </p:nvSpPr>
        <p:spPr>
          <a:xfrm>
            <a:off x="521955" y="5679025"/>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I2</a:t>
            </a:r>
            <a:endParaRPr lang="ja-JP" altLang="en-US" sz="1400" dirty="0">
              <a:solidFill>
                <a:schemeClr val="tx1">
                  <a:lumMod val="65000"/>
                  <a:lumOff val="35000"/>
                </a:schemeClr>
              </a:solidFill>
              <a:latin typeface="Consolas" panose="020B0609020204030204" pitchFamily="49" charset="0"/>
            </a:endParaRPr>
          </a:p>
        </p:txBody>
      </p:sp>
      <p:sp>
        <p:nvSpPr>
          <p:cNvPr id="211" name="正方形/長方形 210">
            <a:extLst>
              <a:ext uri="{FF2B5EF4-FFF2-40B4-BE49-F238E27FC236}">
                <a16:creationId xmlns:a16="http://schemas.microsoft.com/office/drawing/2014/main" id="{AF8D2CD2-2885-3972-12B6-2A08FD050F1E}"/>
              </a:ext>
            </a:extLst>
          </p:cNvPr>
          <p:cNvSpPr/>
          <p:nvPr/>
        </p:nvSpPr>
        <p:spPr>
          <a:xfrm>
            <a:off x="521955" y="5949028"/>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I3</a:t>
            </a:r>
            <a:endParaRPr lang="ja-JP" altLang="en-US" sz="1400" dirty="0">
              <a:solidFill>
                <a:schemeClr val="tx1">
                  <a:lumMod val="65000"/>
                  <a:lumOff val="35000"/>
                </a:schemeClr>
              </a:solidFill>
              <a:latin typeface="Consolas" panose="020B0609020204030204" pitchFamily="49" charset="0"/>
            </a:endParaRPr>
          </a:p>
        </p:txBody>
      </p:sp>
      <p:sp>
        <p:nvSpPr>
          <p:cNvPr id="212" name="正方形/長方形 211">
            <a:extLst>
              <a:ext uri="{FF2B5EF4-FFF2-40B4-BE49-F238E27FC236}">
                <a16:creationId xmlns:a16="http://schemas.microsoft.com/office/drawing/2014/main" id="{95994507-86FE-26CE-A37D-2BFB81A2BA21}"/>
              </a:ext>
            </a:extLst>
          </p:cNvPr>
          <p:cNvSpPr/>
          <p:nvPr/>
        </p:nvSpPr>
        <p:spPr>
          <a:xfrm>
            <a:off x="521955" y="6219031"/>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I4</a:t>
            </a:r>
            <a:endParaRPr lang="ja-JP" altLang="en-US" sz="1400" dirty="0">
              <a:solidFill>
                <a:schemeClr val="tx1">
                  <a:lumMod val="65000"/>
                  <a:lumOff val="35000"/>
                </a:schemeClr>
              </a:solidFill>
              <a:latin typeface="Consolas" panose="020B0609020204030204" pitchFamily="49" charset="0"/>
            </a:endParaRPr>
          </a:p>
        </p:txBody>
      </p:sp>
      <p:sp>
        <p:nvSpPr>
          <p:cNvPr id="213" name="正方形/長方形 212">
            <a:extLst>
              <a:ext uri="{FF2B5EF4-FFF2-40B4-BE49-F238E27FC236}">
                <a16:creationId xmlns:a16="http://schemas.microsoft.com/office/drawing/2014/main" id="{217EEC53-076D-5C2C-D16B-DBE6C3229703}"/>
              </a:ext>
            </a:extLst>
          </p:cNvPr>
          <p:cNvSpPr/>
          <p:nvPr/>
        </p:nvSpPr>
        <p:spPr>
          <a:xfrm>
            <a:off x="521955" y="6489034"/>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I5</a:t>
            </a:r>
            <a:endParaRPr lang="ja-JP" altLang="en-US" sz="1400" dirty="0">
              <a:solidFill>
                <a:schemeClr val="tx1">
                  <a:lumMod val="65000"/>
                  <a:lumOff val="35000"/>
                </a:schemeClr>
              </a:solidFill>
              <a:latin typeface="Consolas" panose="020B0609020204030204" pitchFamily="49" charset="0"/>
            </a:endParaRPr>
          </a:p>
        </p:txBody>
      </p:sp>
    </p:spTree>
    <p:extLst>
      <p:ext uri="{BB962C8B-B14F-4D97-AF65-F5344CB8AC3E}">
        <p14:creationId xmlns:p14="http://schemas.microsoft.com/office/powerpoint/2010/main" val="32723131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C5A7B2-C863-927A-116C-8C441C160174}"/>
              </a:ext>
            </a:extLst>
          </p:cNvPr>
          <p:cNvSpPr>
            <a:spLocks noGrp="1"/>
          </p:cNvSpPr>
          <p:nvPr>
            <p:ph type="title"/>
          </p:nvPr>
        </p:nvSpPr>
        <p:spPr/>
        <p:txBody>
          <a:bodyPr/>
          <a:lstStyle/>
          <a:p>
            <a:r>
              <a:rPr lang="ja-JP" altLang="en-US" dirty="0"/>
              <a:t>分岐予測ミスによる実行サイクルの増加のモデル</a:t>
            </a:r>
            <a:endParaRPr kumimoji="1" lang="en-US" dirty="0"/>
          </a:p>
        </p:txBody>
      </p:sp>
      <p:sp>
        <p:nvSpPr>
          <p:cNvPr id="3" name="コンテンツ プレースホルダー 2">
            <a:extLst>
              <a:ext uri="{FF2B5EF4-FFF2-40B4-BE49-F238E27FC236}">
                <a16:creationId xmlns:a16="http://schemas.microsoft.com/office/drawing/2014/main" id="{7A388F3E-9D46-BE60-22D7-DE67BE9600EC}"/>
              </a:ext>
            </a:extLst>
          </p:cNvPr>
          <p:cNvSpPr>
            <a:spLocks noGrp="1"/>
          </p:cNvSpPr>
          <p:nvPr>
            <p:ph sz="quarter" idx="10"/>
          </p:nvPr>
        </p:nvSpPr>
        <p:spPr/>
        <p:txBody>
          <a:bodyPr/>
          <a:lstStyle/>
          <a:p>
            <a:r>
              <a:rPr kumimoji="1" lang="ja-JP" altLang="en-US" dirty="0"/>
              <a:t>まとめると･･･</a:t>
            </a:r>
            <a:endParaRPr kumimoji="1" lang="en-US" altLang="ja-JP" dirty="0"/>
          </a:p>
          <a:p>
            <a:pPr lvl="1"/>
            <a:r>
              <a:rPr kumimoji="1" lang="ja-JP" altLang="en-US" dirty="0">
                <a:solidFill>
                  <a:schemeClr val="accent5"/>
                </a:solidFill>
              </a:rPr>
              <a:t>予測ミス毎に，実行サイクル数がペナルティの分だけ伸びる</a:t>
            </a:r>
            <a:endParaRPr kumimoji="1" lang="en-US" altLang="ja-JP" dirty="0">
              <a:solidFill>
                <a:schemeClr val="accent5"/>
              </a:solidFill>
            </a:endParaRPr>
          </a:p>
          <a:p>
            <a:pPr lvl="2"/>
            <a:r>
              <a:rPr kumimoji="1" lang="ja-JP" altLang="en-US" dirty="0"/>
              <a:t>ペナルティは（パイプライン段数 </a:t>
            </a:r>
            <a:r>
              <a:rPr kumimoji="1" lang="en-US" altLang="ja-JP" dirty="0"/>
              <a:t>– 1</a:t>
            </a:r>
            <a:r>
              <a:rPr kumimoji="1" lang="ja-JP" altLang="en-US" dirty="0"/>
              <a:t>）サイクル</a:t>
            </a:r>
            <a:endParaRPr kumimoji="1" lang="en-US" altLang="ja-JP" dirty="0"/>
          </a:p>
          <a:p>
            <a:pPr lvl="2"/>
            <a:r>
              <a:rPr kumimoji="1" lang="ja-JP" altLang="en-US" dirty="0"/>
              <a:t>スカラでもスーパスカラでも同じ</a:t>
            </a:r>
            <a:endParaRPr kumimoji="1" lang="en-US" dirty="0"/>
          </a:p>
        </p:txBody>
      </p:sp>
    </p:spTree>
    <p:extLst>
      <p:ext uri="{BB962C8B-B14F-4D97-AF65-F5344CB8AC3E}">
        <p14:creationId xmlns:p14="http://schemas.microsoft.com/office/powerpoint/2010/main" val="40040871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521955" y="1718981"/>
            <a:ext cx="7920088" cy="2520028"/>
          </a:xfrm>
        </p:spPr>
        <p:txBody>
          <a:bodyPr/>
          <a:lstStyle/>
          <a:p>
            <a:r>
              <a:rPr lang="ja-JP" altLang="en-US" sz="1600" dirty="0"/>
              <a:t>前提：</a:t>
            </a:r>
            <a:endParaRPr lang="en-US" altLang="ja-JP" sz="1600" dirty="0"/>
          </a:p>
          <a:p>
            <a:pPr lvl="1"/>
            <a:r>
              <a:rPr lang="ja-JP" altLang="en-US" sz="1600" dirty="0"/>
              <a:t>各命令は以下の５つの処理を経て実行されるものとする</a:t>
            </a:r>
            <a:endParaRPr lang="en-US" altLang="ja-JP" sz="1600" dirty="0"/>
          </a:p>
          <a:p>
            <a:pPr lvl="2"/>
            <a:r>
              <a:rPr lang="en-US" altLang="ja-JP" sz="1600" dirty="0"/>
              <a:t>F</a:t>
            </a:r>
            <a:r>
              <a:rPr lang="ja-JP" altLang="en-US" sz="1600" dirty="0"/>
              <a:t>：フェッチ，</a:t>
            </a:r>
            <a:r>
              <a:rPr lang="en-US" altLang="ja-JP" sz="1600" dirty="0"/>
              <a:t>D</a:t>
            </a:r>
            <a:r>
              <a:rPr lang="ja-JP" altLang="en-US" sz="1600" dirty="0"/>
              <a:t>：デコード，</a:t>
            </a:r>
            <a:r>
              <a:rPr lang="en-US" altLang="ja-JP" sz="1600" dirty="0"/>
              <a:t>X</a:t>
            </a:r>
            <a:r>
              <a:rPr lang="ja-JP" altLang="en-US" sz="1600" dirty="0"/>
              <a:t>：演算，</a:t>
            </a:r>
            <a:br>
              <a:rPr lang="en-US" altLang="ja-JP" sz="1600" dirty="0"/>
            </a:br>
            <a:r>
              <a:rPr lang="en-US" altLang="ja-JP" sz="1600" dirty="0"/>
              <a:t>M</a:t>
            </a:r>
            <a:r>
              <a:rPr lang="ja-JP" altLang="en-US" sz="1600" dirty="0"/>
              <a:t>：メモリアクセス，</a:t>
            </a:r>
            <a:r>
              <a:rPr lang="en-US" altLang="ja-JP" sz="1600" dirty="0"/>
              <a:t>W</a:t>
            </a:r>
            <a:r>
              <a:rPr lang="ja-JP" altLang="en-US" sz="1600" dirty="0"/>
              <a:t>：書き戻し</a:t>
            </a:r>
            <a:endParaRPr lang="en-US" altLang="ja-JP" sz="1600" dirty="0"/>
          </a:p>
          <a:p>
            <a:pPr lvl="1"/>
            <a:r>
              <a:rPr lang="ja-JP" altLang="en-US" sz="1600" dirty="0"/>
              <a:t>これらの各処理には </a:t>
            </a:r>
            <a:r>
              <a:rPr lang="en-US" altLang="ja-JP" sz="1600" dirty="0"/>
              <a:t>1 nano second (ns)</a:t>
            </a:r>
            <a:r>
              <a:rPr lang="ja-JP" altLang="en-US" sz="1600" dirty="0"/>
              <a:t> がかかるものとする</a:t>
            </a:r>
            <a:endParaRPr lang="en-US" altLang="ja-JP" sz="1600" dirty="0"/>
          </a:p>
          <a:p>
            <a:pPr lvl="1"/>
            <a:r>
              <a:rPr lang="ja-JP" altLang="en-US" sz="1600" dirty="0"/>
              <a:t>演算子しか行わずメモリアクセスを伴わない命令でも，必ず </a:t>
            </a:r>
            <a:r>
              <a:rPr lang="en-US" altLang="ja-JP" sz="1600" dirty="0"/>
              <a:t>M </a:t>
            </a:r>
            <a:r>
              <a:rPr lang="ja-JP" altLang="en-US" sz="1600" dirty="0"/>
              <a:t>を経るものとする</a:t>
            </a:r>
            <a:endParaRPr lang="en-US" altLang="ja-JP" sz="1600" dirty="0"/>
          </a:p>
          <a:p>
            <a:pPr lvl="1"/>
            <a:r>
              <a:rPr lang="ja-JP" altLang="en-US" sz="1600" dirty="0"/>
              <a:t>たとえば以下の命令を実行するために必要な時間は </a:t>
            </a:r>
            <a:r>
              <a:rPr lang="en-US" altLang="ja-JP" sz="1600" dirty="0"/>
              <a:t>5ns </a:t>
            </a:r>
          </a:p>
          <a:p>
            <a:pPr lvl="2"/>
            <a:r>
              <a:rPr lang="ja-JP" altLang="en-US" sz="1600" dirty="0"/>
              <a:t>「必要な時間」とは，フェッチから書き戻しが終わるまでの時間とする</a:t>
            </a:r>
            <a:endParaRPr lang="en-US" altLang="ja-JP" sz="1600" dirty="0"/>
          </a:p>
          <a:p>
            <a:pPr lvl="2"/>
            <a:endParaRPr lang="en-US" altLang="ja-JP" sz="1600" dirty="0"/>
          </a:p>
        </p:txBody>
      </p:sp>
      <p:grpSp>
        <p:nvGrpSpPr>
          <p:cNvPr id="3" name="グループ化 2">
            <a:extLst>
              <a:ext uri="{FF2B5EF4-FFF2-40B4-BE49-F238E27FC236}">
                <a16:creationId xmlns:a16="http://schemas.microsoft.com/office/drawing/2014/main" id="{B96BAC0D-A22D-AC7B-C114-D535EFF197FA}"/>
              </a:ext>
            </a:extLst>
          </p:cNvPr>
          <p:cNvGrpSpPr/>
          <p:nvPr/>
        </p:nvGrpSpPr>
        <p:grpSpPr>
          <a:xfrm>
            <a:off x="1511966" y="4869016"/>
            <a:ext cx="2160020" cy="360000"/>
            <a:chOff x="4481999" y="4959017"/>
            <a:chExt cx="2160020" cy="360000"/>
          </a:xfrm>
        </p:grpSpPr>
        <p:sp>
          <p:nvSpPr>
            <p:cNvPr id="4" name="Rectangle 69">
              <a:extLst>
                <a:ext uri="{FF2B5EF4-FFF2-40B4-BE49-F238E27FC236}">
                  <a16:creationId xmlns:a16="http://schemas.microsoft.com/office/drawing/2014/main" id="{286BA23D-FFF9-AAB1-87B6-12C23D3AD974}"/>
                </a:ext>
              </a:extLst>
            </p:cNvPr>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6" name="Rectangle 70">
              <a:extLst>
                <a:ext uri="{FF2B5EF4-FFF2-40B4-BE49-F238E27FC236}">
                  <a16:creationId xmlns:a16="http://schemas.microsoft.com/office/drawing/2014/main" id="{D196602A-E238-1C8E-4438-948DE3ED5133}"/>
                </a:ext>
              </a:extLst>
            </p:cNvPr>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8" name="Rectangle 71">
              <a:extLst>
                <a:ext uri="{FF2B5EF4-FFF2-40B4-BE49-F238E27FC236}">
                  <a16:creationId xmlns:a16="http://schemas.microsoft.com/office/drawing/2014/main" id="{8EC8455E-83D0-4FA8-F7A8-B60B10782E17}"/>
                </a:ext>
              </a:extLst>
            </p:cNvPr>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9" name="Rectangle 72">
              <a:extLst>
                <a:ext uri="{FF2B5EF4-FFF2-40B4-BE49-F238E27FC236}">
                  <a16:creationId xmlns:a16="http://schemas.microsoft.com/office/drawing/2014/main" id="{C8953909-6ECA-BC7C-97C1-1362676ECFBA}"/>
                </a:ext>
              </a:extLst>
            </p:cNvPr>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0" name="Rectangle 73">
              <a:extLst>
                <a:ext uri="{FF2B5EF4-FFF2-40B4-BE49-F238E27FC236}">
                  <a16:creationId xmlns:a16="http://schemas.microsoft.com/office/drawing/2014/main" id="{646C8723-BA5A-6244-201F-F4EBBFF9CCBD}"/>
                </a:ext>
              </a:extLst>
            </p:cNvPr>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grpSp>
      <p:cxnSp>
        <p:nvCxnSpPr>
          <p:cNvPr id="12" name="直線矢印コネクタ 11">
            <a:extLst>
              <a:ext uri="{FF2B5EF4-FFF2-40B4-BE49-F238E27FC236}">
                <a16:creationId xmlns:a16="http://schemas.microsoft.com/office/drawing/2014/main" id="{A1D5E35B-E768-67B7-0FFC-61F06181FFC2}"/>
              </a:ext>
            </a:extLst>
          </p:cNvPr>
          <p:cNvCxnSpPr/>
          <p:nvPr/>
        </p:nvCxnSpPr>
        <p:spPr bwMode="auto">
          <a:xfrm>
            <a:off x="1511966" y="4689014"/>
            <a:ext cx="2160024" cy="0"/>
          </a:xfrm>
          <a:prstGeom prst="straightConnector1">
            <a:avLst/>
          </a:prstGeom>
          <a:noFill/>
          <a:ln w="9525" cap="flat" cmpd="sng" algn="ctr">
            <a:solidFill>
              <a:schemeClr val="tx1"/>
            </a:solidFill>
            <a:prstDash val="solid"/>
            <a:round/>
            <a:headEnd type="triangle" w="med" len="med"/>
            <a:tailEnd type="triangle"/>
          </a:ln>
          <a:effectLst/>
        </p:spPr>
      </p:cxnSp>
      <p:sp>
        <p:nvSpPr>
          <p:cNvPr id="13" name="正方形/長方形 12">
            <a:extLst>
              <a:ext uri="{FF2B5EF4-FFF2-40B4-BE49-F238E27FC236}">
                <a16:creationId xmlns:a16="http://schemas.microsoft.com/office/drawing/2014/main" id="{01AFDA20-A72E-AF4E-E6C3-CA3C8C118968}"/>
              </a:ext>
            </a:extLst>
          </p:cNvPr>
          <p:cNvSpPr/>
          <p:nvPr/>
        </p:nvSpPr>
        <p:spPr>
          <a:xfrm>
            <a:off x="1511966" y="4329010"/>
            <a:ext cx="2160024" cy="369332"/>
          </a:xfrm>
          <a:prstGeom prst="rect">
            <a:avLst/>
          </a:prstGeom>
        </p:spPr>
        <p:txBody>
          <a:bodyPr wrap="square">
            <a:spAutoFit/>
          </a:bodyPr>
          <a:lstStyle/>
          <a:p>
            <a:pPr algn="ctr"/>
            <a:r>
              <a:rPr lang="en-US" altLang="ja-JP" dirty="0">
                <a:solidFill>
                  <a:schemeClr val="tx1">
                    <a:lumMod val="65000"/>
                    <a:lumOff val="35000"/>
                  </a:schemeClr>
                </a:solidFill>
              </a:rPr>
              <a:t>5ns</a:t>
            </a:r>
            <a:endParaRPr lang="ja-JP" altLang="en-US" dirty="0">
              <a:solidFill>
                <a:schemeClr val="tx1">
                  <a:lumMod val="65000"/>
                  <a:lumOff val="35000"/>
                </a:schemeClr>
              </a:solidFill>
            </a:endParaRPr>
          </a:p>
        </p:txBody>
      </p:sp>
    </p:spTree>
    <p:extLst>
      <p:ext uri="{BB962C8B-B14F-4D97-AF65-F5344CB8AC3E}">
        <p14:creationId xmlns:p14="http://schemas.microsoft.com/office/powerpoint/2010/main" val="11042040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3DF8F5-B166-84F8-727E-88F2D154DDC3}"/>
              </a:ext>
            </a:extLst>
          </p:cNvPr>
          <p:cNvSpPr>
            <a:spLocks noGrp="1"/>
          </p:cNvSpPr>
          <p:nvPr>
            <p:ph type="title"/>
          </p:nvPr>
        </p:nvSpPr>
        <p:spPr/>
        <p:txBody>
          <a:bodyPr/>
          <a:lstStyle/>
          <a:p>
            <a:r>
              <a:rPr kumimoji="1" lang="ja-JP" altLang="en-US" sz="2000" dirty="0"/>
              <a:t>ペナルティは（パイプライン段数 </a:t>
            </a:r>
            <a:r>
              <a:rPr kumimoji="1" lang="en-US" altLang="ja-JP" sz="2000" dirty="0"/>
              <a:t>– 1</a:t>
            </a:r>
            <a:r>
              <a:rPr kumimoji="1" lang="ja-JP" altLang="en-US" sz="2000" dirty="0"/>
              <a:t>）サイクル</a:t>
            </a:r>
            <a:br>
              <a:rPr kumimoji="1" lang="en-US" altLang="ja-JP" sz="2000" dirty="0"/>
            </a:br>
            <a:r>
              <a:rPr kumimoji="1" lang="ja-JP" altLang="en-US" sz="2000" dirty="0"/>
              <a:t>取り消される命令数は増えるが，時間は同じ</a:t>
            </a:r>
            <a:endParaRPr kumimoji="1" lang="en-US" sz="2000" dirty="0"/>
          </a:p>
        </p:txBody>
      </p:sp>
      <p:sp>
        <p:nvSpPr>
          <p:cNvPr id="6" name="平行四辺形 5">
            <a:extLst>
              <a:ext uri="{FF2B5EF4-FFF2-40B4-BE49-F238E27FC236}">
                <a16:creationId xmlns:a16="http://schemas.microsoft.com/office/drawing/2014/main" id="{924A0410-E82C-0C3E-5D17-009BF319D2DA}"/>
              </a:ext>
            </a:extLst>
          </p:cNvPr>
          <p:cNvSpPr/>
          <p:nvPr/>
        </p:nvSpPr>
        <p:spPr bwMode="auto">
          <a:xfrm>
            <a:off x="161951" y="2168986"/>
            <a:ext cx="15624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 name="平行四辺形 8">
            <a:extLst>
              <a:ext uri="{FF2B5EF4-FFF2-40B4-BE49-F238E27FC236}">
                <a16:creationId xmlns:a16="http://schemas.microsoft.com/office/drawing/2014/main" id="{F3F9C887-A1F6-5400-D621-B89E230B60DC}"/>
              </a:ext>
            </a:extLst>
          </p:cNvPr>
          <p:cNvSpPr/>
          <p:nvPr/>
        </p:nvSpPr>
        <p:spPr bwMode="auto">
          <a:xfrm>
            <a:off x="1602111" y="2168986"/>
            <a:ext cx="15624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2" name="平行四辺形 11">
            <a:extLst>
              <a:ext uri="{FF2B5EF4-FFF2-40B4-BE49-F238E27FC236}">
                <a16:creationId xmlns:a16="http://schemas.microsoft.com/office/drawing/2014/main" id="{749A4345-BE4C-48B8-1C25-D053078D38F1}"/>
              </a:ext>
            </a:extLst>
          </p:cNvPr>
          <p:cNvSpPr/>
          <p:nvPr/>
        </p:nvSpPr>
        <p:spPr bwMode="auto">
          <a:xfrm>
            <a:off x="3042271" y="2168986"/>
            <a:ext cx="15624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6" name="正方形/長方形 15">
            <a:extLst>
              <a:ext uri="{FF2B5EF4-FFF2-40B4-BE49-F238E27FC236}">
                <a16:creationId xmlns:a16="http://schemas.microsoft.com/office/drawing/2014/main" id="{6ED1F96C-52BF-AD99-74CE-13E0B4D5E90A}"/>
              </a:ext>
            </a:extLst>
          </p:cNvPr>
          <p:cNvSpPr/>
          <p:nvPr/>
        </p:nvSpPr>
        <p:spPr>
          <a:xfrm>
            <a:off x="611956" y="1268976"/>
            <a:ext cx="900010"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05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予測器</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a:t>
            </a:r>
          </a:p>
        </p:txBody>
      </p:sp>
      <p:sp>
        <p:nvSpPr>
          <p:cNvPr id="19" name="正方形/長方形 18">
            <a:extLst>
              <a:ext uri="{FF2B5EF4-FFF2-40B4-BE49-F238E27FC236}">
                <a16:creationId xmlns:a16="http://schemas.microsoft.com/office/drawing/2014/main" id="{08644A07-6BA2-3F97-1CBE-EC276B367423}"/>
              </a:ext>
            </a:extLst>
          </p:cNvPr>
          <p:cNvSpPr/>
          <p:nvPr/>
        </p:nvSpPr>
        <p:spPr>
          <a:xfrm>
            <a:off x="6372020" y="1268976"/>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4" name="角丸四角形 23">
            <a:extLst>
              <a:ext uri="{FF2B5EF4-FFF2-40B4-BE49-F238E27FC236}">
                <a16:creationId xmlns:a16="http://schemas.microsoft.com/office/drawing/2014/main" id="{16DF9B34-629E-FC8F-A73C-B3E291C266B6}"/>
              </a:ext>
            </a:extLst>
          </p:cNvPr>
          <p:cNvSpPr/>
          <p:nvPr/>
        </p:nvSpPr>
        <p:spPr bwMode="auto">
          <a:xfrm>
            <a:off x="3581989" y="1988984"/>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26" name="角丸四角形吹き出し 26">
            <a:extLst>
              <a:ext uri="{FF2B5EF4-FFF2-40B4-BE49-F238E27FC236}">
                <a16:creationId xmlns:a16="http://schemas.microsoft.com/office/drawing/2014/main" id="{E5C149EB-9555-8015-692A-837036F80A4F}"/>
              </a:ext>
            </a:extLst>
          </p:cNvPr>
          <p:cNvSpPr/>
          <p:nvPr/>
        </p:nvSpPr>
        <p:spPr bwMode="auto">
          <a:xfrm>
            <a:off x="6983976" y="728970"/>
            <a:ext cx="1980022" cy="612648"/>
          </a:xfrm>
          <a:prstGeom prst="wedgeRoundRectCallout">
            <a:avLst>
              <a:gd name="adj1" fmla="val -42160"/>
              <a:gd name="adj2" fmla="val 92539"/>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65000"/>
                    <a:lumOff val="35000"/>
                  </a:schemeClr>
                </a:solidFill>
                <a:latin typeface="Arial Narrow" panose="020B0606020202030204" pitchFamily="34" charset="0"/>
              </a:rPr>
              <a:t>間違っとるが</a:t>
            </a:r>
            <a:r>
              <a:rPr kumimoji="1" lang="ja-JP" altLang="en-US" dirty="0" err="1">
                <a:solidFill>
                  <a:schemeClr val="tx1">
                    <a:lumMod val="65000"/>
                    <a:lumOff val="35000"/>
                  </a:schemeClr>
                </a:solidFill>
                <a:latin typeface="Arial Narrow" panose="020B0606020202030204" pitchFamily="34" charset="0"/>
              </a:rPr>
              <a:t>な</a:t>
            </a:r>
            <a:endParaRPr kumimoji="1" lang="ja-JP" altLang="en-US" dirty="0">
              <a:solidFill>
                <a:schemeClr val="tx1">
                  <a:lumMod val="65000"/>
                  <a:lumOff val="35000"/>
                </a:schemeClr>
              </a:solidFill>
              <a:latin typeface="Arial Narrow" panose="020B0606020202030204" pitchFamily="34" charset="0"/>
            </a:endParaRPr>
          </a:p>
        </p:txBody>
      </p:sp>
      <p:sp>
        <p:nvSpPr>
          <p:cNvPr id="27" name="角丸四角形 27">
            <a:extLst>
              <a:ext uri="{FF2B5EF4-FFF2-40B4-BE49-F238E27FC236}">
                <a16:creationId xmlns:a16="http://schemas.microsoft.com/office/drawing/2014/main" id="{ABF75782-6CD1-727C-25AF-F709C7728C91}"/>
              </a:ext>
            </a:extLst>
          </p:cNvPr>
          <p:cNvSpPr/>
          <p:nvPr/>
        </p:nvSpPr>
        <p:spPr bwMode="auto">
          <a:xfrm>
            <a:off x="2231974" y="1988984"/>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28" name="角丸四角形 28">
            <a:extLst>
              <a:ext uri="{FF2B5EF4-FFF2-40B4-BE49-F238E27FC236}">
                <a16:creationId xmlns:a16="http://schemas.microsoft.com/office/drawing/2014/main" id="{25891D38-133B-1A48-C38D-F0D14D69CD32}"/>
              </a:ext>
            </a:extLst>
          </p:cNvPr>
          <p:cNvSpPr/>
          <p:nvPr/>
        </p:nvSpPr>
        <p:spPr bwMode="auto">
          <a:xfrm>
            <a:off x="791957" y="1988984"/>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31" name="平行四辺形 30">
            <a:extLst>
              <a:ext uri="{FF2B5EF4-FFF2-40B4-BE49-F238E27FC236}">
                <a16:creationId xmlns:a16="http://schemas.microsoft.com/office/drawing/2014/main" id="{A0D2B890-3FBD-6740-6EA3-487C95E1B8E8}"/>
              </a:ext>
            </a:extLst>
          </p:cNvPr>
          <p:cNvSpPr/>
          <p:nvPr/>
        </p:nvSpPr>
        <p:spPr bwMode="auto">
          <a:xfrm>
            <a:off x="4481999" y="2168986"/>
            <a:ext cx="1562400" cy="504056"/>
          </a:xfrm>
          <a:prstGeom prst="parallelogram">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5" name="平行四辺形 14">
            <a:extLst>
              <a:ext uri="{FF2B5EF4-FFF2-40B4-BE49-F238E27FC236}">
                <a16:creationId xmlns:a16="http://schemas.microsoft.com/office/drawing/2014/main" id="{B77396CE-B31F-1D85-9D61-3710D94E5E05}"/>
              </a:ext>
            </a:extLst>
          </p:cNvPr>
          <p:cNvSpPr/>
          <p:nvPr/>
        </p:nvSpPr>
        <p:spPr bwMode="auto">
          <a:xfrm>
            <a:off x="5922015" y="2168986"/>
            <a:ext cx="1584176"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2" name="角丸四角形 23">
            <a:extLst>
              <a:ext uri="{FF2B5EF4-FFF2-40B4-BE49-F238E27FC236}">
                <a16:creationId xmlns:a16="http://schemas.microsoft.com/office/drawing/2014/main" id="{B993F76D-9173-9CC4-065B-44844839F8B0}"/>
              </a:ext>
            </a:extLst>
          </p:cNvPr>
          <p:cNvSpPr/>
          <p:nvPr/>
        </p:nvSpPr>
        <p:spPr bwMode="auto">
          <a:xfrm>
            <a:off x="5022005" y="1988984"/>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58" name="角丸四角形 89">
            <a:extLst>
              <a:ext uri="{FF2B5EF4-FFF2-40B4-BE49-F238E27FC236}">
                <a16:creationId xmlns:a16="http://schemas.microsoft.com/office/drawing/2014/main" id="{77252879-6EA2-5436-7599-BF908A68CC37}"/>
              </a:ext>
            </a:extLst>
          </p:cNvPr>
          <p:cNvSpPr/>
          <p:nvPr/>
        </p:nvSpPr>
        <p:spPr bwMode="auto">
          <a:xfrm>
            <a:off x="6552022" y="1988984"/>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sz="1200" dirty="0">
                <a:latin typeface="Arial Narrow" panose="020B0606020202030204" pitchFamily="34" charset="0"/>
              </a:rPr>
              <a:t>if a &gt; 0</a:t>
            </a:r>
            <a:endParaRPr kumimoji="1" lang="ja-JP" altLang="en-US" sz="1200" dirty="0">
              <a:latin typeface="Arial Narrow" panose="020B0606020202030204" pitchFamily="34" charset="0"/>
            </a:endParaRPr>
          </a:p>
        </p:txBody>
      </p:sp>
      <p:sp>
        <p:nvSpPr>
          <p:cNvPr id="4" name="角丸四角形吹き出し 3">
            <a:extLst>
              <a:ext uri="{FF2B5EF4-FFF2-40B4-BE49-F238E27FC236}">
                <a16:creationId xmlns:a16="http://schemas.microsoft.com/office/drawing/2014/main" id="{86B6A3CD-F71B-B70E-B067-DEBC61AA4A3B}"/>
              </a:ext>
            </a:extLst>
          </p:cNvPr>
          <p:cNvSpPr/>
          <p:nvPr/>
        </p:nvSpPr>
        <p:spPr bwMode="auto">
          <a:xfrm>
            <a:off x="1151962" y="728970"/>
            <a:ext cx="2520028" cy="612648"/>
          </a:xfrm>
          <a:prstGeom prst="wedgeRoundRectCallout">
            <a:avLst>
              <a:gd name="adj1" fmla="val -44943"/>
              <a:gd name="adj2" fmla="val 95784"/>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tx1">
                    <a:lumMod val="65000"/>
                    <a:lumOff val="35000"/>
                  </a:schemeClr>
                </a:solidFill>
                <a:latin typeface="Arial Narrow" panose="020B0606020202030204" pitchFamily="34" charset="0"/>
              </a:rPr>
              <a:t>else </a:t>
            </a:r>
            <a:r>
              <a:rPr kumimoji="1" lang="ja-JP" altLang="en-US" dirty="0">
                <a:solidFill>
                  <a:schemeClr val="tx1">
                    <a:lumMod val="65000"/>
                    <a:lumOff val="35000"/>
                  </a:schemeClr>
                </a:solidFill>
                <a:latin typeface="Arial Narrow" panose="020B0606020202030204" pitchFamily="34" charset="0"/>
              </a:rPr>
              <a:t>じゃなかったかー</a:t>
            </a:r>
            <a:endParaRPr kumimoji="1" lang="en-US" altLang="ja-JP" dirty="0">
              <a:solidFill>
                <a:schemeClr val="tx1">
                  <a:lumMod val="65000"/>
                  <a:lumOff val="35000"/>
                </a:schemeClr>
              </a:solidFill>
              <a:latin typeface="Arial Narrow" panose="020B0606020202030204" pitchFamily="34" charset="0"/>
            </a:endParaRPr>
          </a:p>
        </p:txBody>
      </p:sp>
      <p:cxnSp>
        <p:nvCxnSpPr>
          <p:cNvPr id="7" name="直線矢印コネクタ 6">
            <a:extLst>
              <a:ext uri="{FF2B5EF4-FFF2-40B4-BE49-F238E27FC236}">
                <a16:creationId xmlns:a16="http://schemas.microsoft.com/office/drawing/2014/main" id="{62AAC06C-177E-A477-2989-AA7ACCDE4C60}"/>
              </a:ext>
            </a:extLst>
          </p:cNvPr>
          <p:cNvCxnSpPr>
            <a:cxnSpLocks/>
          </p:cNvCxnSpPr>
          <p:nvPr/>
        </p:nvCxnSpPr>
        <p:spPr bwMode="auto">
          <a:xfrm>
            <a:off x="161951" y="3068996"/>
            <a:ext cx="5670063"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mc:AlternateContent xmlns:mc="http://schemas.openxmlformats.org/markup-compatibility/2006" xmlns:a14="http://schemas.microsoft.com/office/drawing/2010/main">
        <mc:Choice Requires="a14">
          <p:sp>
            <p:nvSpPr>
              <p:cNvPr id="8" name="正方形/長方形 7">
                <a:extLst>
                  <a:ext uri="{FF2B5EF4-FFF2-40B4-BE49-F238E27FC236}">
                    <a16:creationId xmlns:a16="http://schemas.microsoft.com/office/drawing/2014/main" id="{E1B198A9-F9BA-3FD1-6E65-73F9BD3485BB}"/>
                  </a:ext>
                </a:extLst>
              </p:cNvPr>
              <p:cNvSpPr/>
              <p:nvPr/>
            </p:nvSpPr>
            <p:spPr>
              <a:xfrm>
                <a:off x="2771980" y="2708992"/>
                <a:ext cx="540005" cy="270003"/>
              </a:xfrm>
              <a:prstGeom prst="rect">
                <a:avLst/>
              </a:prstGeom>
            </p:spPr>
            <p:txBody>
              <a:bodyPr wrap="none">
                <a:noAutofit/>
              </a:bodyPr>
              <a:lstStyle/>
              <a:p>
                <a:pPr algn="ctr"/>
                <a:r>
                  <a:rPr lang="ja-JP" altLang="en-US" i="0" dirty="0">
                    <a:solidFill>
                      <a:schemeClr val="tx1">
                        <a:lumMod val="65000"/>
                        <a:lumOff val="35000"/>
                      </a:schemeClr>
                    </a:solidFill>
                    <a:latin typeface="+mj-lt"/>
                  </a:rPr>
                  <a:t>ペナルティ </a:t>
                </a:r>
                <a14:m>
                  <m:oMath xmlns:m="http://schemas.openxmlformats.org/officeDocument/2006/math">
                    <m:r>
                      <a:rPr lang="en-US" altLang="ja-JP" i="1" dirty="0" smtClean="0">
                        <a:solidFill>
                          <a:schemeClr val="tx1">
                            <a:lumMod val="65000"/>
                            <a:lumOff val="35000"/>
                          </a:schemeClr>
                        </a:solidFill>
                        <a:latin typeface="Cambria Math" panose="02040503050406030204" pitchFamily="18" charset="0"/>
                      </a:rPr>
                      <m:t>𝐶𝑝</m:t>
                    </m:r>
                    <m:r>
                      <a:rPr lang="en-US" altLang="ja-JP" i="1" dirty="0" smtClean="0">
                        <a:solidFill>
                          <a:schemeClr val="tx1">
                            <a:lumMod val="65000"/>
                            <a:lumOff val="35000"/>
                          </a:schemeClr>
                        </a:solidFill>
                        <a:latin typeface="Cambria Math" panose="02040503050406030204" pitchFamily="18" charset="0"/>
                      </a:rPr>
                      <m:t>=</m:t>
                    </m:r>
                    <m:r>
                      <a:rPr lang="en-US" altLang="ja-JP" i="1" dirty="0" smtClean="0">
                        <a:solidFill>
                          <a:schemeClr val="tx1">
                            <a:lumMod val="65000"/>
                            <a:lumOff val="35000"/>
                          </a:schemeClr>
                        </a:solidFill>
                        <a:latin typeface="Cambria Math" panose="02040503050406030204" pitchFamily="18" charset="0"/>
                      </a:rPr>
                      <m:t>4</m:t>
                    </m:r>
                  </m:oMath>
                </a14:m>
                <a:r>
                  <a:rPr lang="en-US" altLang="ja-JP" dirty="0">
                    <a:solidFill>
                      <a:schemeClr val="tx1">
                        <a:lumMod val="65000"/>
                        <a:lumOff val="35000"/>
                      </a:schemeClr>
                    </a:solidFill>
                  </a:rPr>
                  <a:t> cycle</a:t>
                </a:r>
                <a:endParaRPr lang="ja-JP" altLang="en-US" dirty="0">
                  <a:solidFill>
                    <a:schemeClr val="tx1">
                      <a:lumMod val="65000"/>
                      <a:lumOff val="35000"/>
                    </a:schemeClr>
                  </a:solidFill>
                </a:endParaRPr>
              </a:p>
            </p:txBody>
          </p:sp>
        </mc:Choice>
        <mc:Fallback xmlns="">
          <p:sp>
            <p:nvSpPr>
              <p:cNvPr id="8" name="正方形/長方形 7">
                <a:extLst>
                  <a:ext uri="{FF2B5EF4-FFF2-40B4-BE49-F238E27FC236}">
                    <a16:creationId xmlns:a16="http://schemas.microsoft.com/office/drawing/2014/main" id="{E1B198A9-F9BA-3FD1-6E65-73F9BD3485BB}"/>
                  </a:ext>
                </a:extLst>
              </p:cNvPr>
              <p:cNvSpPr>
                <a:spLocks noRot="1" noChangeAspect="1" noMove="1" noResize="1" noEditPoints="1" noAdjustHandles="1" noChangeArrowheads="1" noChangeShapeType="1" noTextEdit="1"/>
              </p:cNvSpPr>
              <p:nvPr/>
            </p:nvSpPr>
            <p:spPr>
              <a:xfrm>
                <a:off x="2771980" y="2708992"/>
                <a:ext cx="540005" cy="270003"/>
              </a:xfrm>
              <a:prstGeom prst="rect">
                <a:avLst/>
              </a:prstGeom>
              <a:blipFill>
                <a:blip r:embed="rId2"/>
                <a:stretch>
                  <a:fillRect l="-206818" t="-17778" r="-205682" b="-73333"/>
                </a:stretch>
              </a:blipFill>
            </p:spPr>
            <p:txBody>
              <a:bodyPr/>
              <a:lstStyle/>
              <a:p>
                <a:r>
                  <a:rPr lang="en-US">
                    <a:noFill/>
                  </a:rPr>
                  <a:t> </a:t>
                </a:r>
              </a:p>
            </p:txBody>
          </p:sp>
        </mc:Fallback>
      </mc:AlternateContent>
      <p:sp>
        <p:nvSpPr>
          <p:cNvPr id="10" name="平行四辺形 9">
            <a:extLst>
              <a:ext uri="{FF2B5EF4-FFF2-40B4-BE49-F238E27FC236}">
                <a16:creationId xmlns:a16="http://schemas.microsoft.com/office/drawing/2014/main" id="{10046E87-FA9F-0AFD-E9BD-B6EDCE4B9B92}"/>
              </a:ext>
            </a:extLst>
          </p:cNvPr>
          <p:cNvSpPr/>
          <p:nvPr/>
        </p:nvSpPr>
        <p:spPr bwMode="auto">
          <a:xfrm>
            <a:off x="161951" y="5139019"/>
            <a:ext cx="15624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7" name="平行四辺形 16">
            <a:extLst>
              <a:ext uri="{FF2B5EF4-FFF2-40B4-BE49-F238E27FC236}">
                <a16:creationId xmlns:a16="http://schemas.microsoft.com/office/drawing/2014/main" id="{5C62921A-B12A-5B95-1FFE-2FB356637FC2}"/>
              </a:ext>
            </a:extLst>
          </p:cNvPr>
          <p:cNvSpPr/>
          <p:nvPr/>
        </p:nvSpPr>
        <p:spPr bwMode="auto">
          <a:xfrm>
            <a:off x="1602111" y="5139019"/>
            <a:ext cx="15624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8" name="平行四辺形 17">
            <a:extLst>
              <a:ext uri="{FF2B5EF4-FFF2-40B4-BE49-F238E27FC236}">
                <a16:creationId xmlns:a16="http://schemas.microsoft.com/office/drawing/2014/main" id="{6386B61F-A883-A332-D2D5-3395DDAF4150}"/>
              </a:ext>
            </a:extLst>
          </p:cNvPr>
          <p:cNvSpPr/>
          <p:nvPr/>
        </p:nvSpPr>
        <p:spPr bwMode="auto">
          <a:xfrm>
            <a:off x="3042271" y="5139019"/>
            <a:ext cx="15624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0" name="角丸四角形 23">
            <a:extLst>
              <a:ext uri="{FF2B5EF4-FFF2-40B4-BE49-F238E27FC236}">
                <a16:creationId xmlns:a16="http://schemas.microsoft.com/office/drawing/2014/main" id="{88DBD828-FE4F-BAC4-EC5B-DD9052EB71D0}"/>
              </a:ext>
            </a:extLst>
          </p:cNvPr>
          <p:cNvSpPr/>
          <p:nvPr/>
        </p:nvSpPr>
        <p:spPr bwMode="auto">
          <a:xfrm>
            <a:off x="3581989" y="4959017"/>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21" name="角丸四角形 27">
            <a:extLst>
              <a:ext uri="{FF2B5EF4-FFF2-40B4-BE49-F238E27FC236}">
                <a16:creationId xmlns:a16="http://schemas.microsoft.com/office/drawing/2014/main" id="{CE0559D8-C157-AABB-60DC-2D3C9605B5C5}"/>
              </a:ext>
            </a:extLst>
          </p:cNvPr>
          <p:cNvSpPr/>
          <p:nvPr/>
        </p:nvSpPr>
        <p:spPr bwMode="auto">
          <a:xfrm>
            <a:off x="2231974" y="4959017"/>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22" name="角丸四角形 28">
            <a:extLst>
              <a:ext uri="{FF2B5EF4-FFF2-40B4-BE49-F238E27FC236}">
                <a16:creationId xmlns:a16="http://schemas.microsoft.com/office/drawing/2014/main" id="{803EE3CF-8587-1363-2381-C2D4DCEE8BC5}"/>
              </a:ext>
            </a:extLst>
          </p:cNvPr>
          <p:cNvSpPr/>
          <p:nvPr/>
        </p:nvSpPr>
        <p:spPr bwMode="auto">
          <a:xfrm>
            <a:off x="791957" y="4959017"/>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23" name="平行四辺形 22">
            <a:extLst>
              <a:ext uri="{FF2B5EF4-FFF2-40B4-BE49-F238E27FC236}">
                <a16:creationId xmlns:a16="http://schemas.microsoft.com/office/drawing/2014/main" id="{BB267817-FADA-80F2-3A09-FAC2115B29CA}"/>
              </a:ext>
            </a:extLst>
          </p:cNvPr>
          <p:cNvSpPr/>
          <p:nvPr/>
        </p:nvSpPr>
        <p:spPr bwMode="auto">
          <a:xfrm>
            <a:off x="4481999" y="5139019"/>
            <a:ext cx="1562400" cy="504056"/>
          </a:xfrm>
          <a:prstGeom prst="parallelogram">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5" name="平行四辺形 24">
            <a:extLst>
              <a:ext uri="{FF2B5EF4-FFF2-40B4-BE49-F238E27FC236}">
                <a16:creationId xmlns:a16="http://schemas.microsoft.com/office/drawing/2014/main" id="{80EAD8D7-7ECD-02E0-E1E2-7AE85795723F}"/>
              </a:ext>
            </a:extLst>
          </p:cNvPr>
          <p:cNvSpPr/>
          <p:nvPr/>
        </p:nvSpPr>
        <p:spPr bwMode="auto">
          <a:xfrm>
            <a:off x="5922015" y="5139019"/>
            <a:ext cx="1584176"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9" name="角丸四角形 23">
            <a:extLst>
              <a:ext uri="{FF2B5EF4-FFF2-40B4-BE49-F238E27FC236}">
                <a16:creationId xmlns:a16="http://schemas.microsoft.com/office/drawing/2014/main" id="{8BB2D0DF-48CA-D922-EE17-9CF40C08B8EA}"/>
              </a:ext>
            </a:extLst>
          </p:cNvPr>
          <p:cNvSpPr/>
          <p:nvPr/>
        </p:nvSpPr>
        <p:spPr bwMode="auto">
          <a:xfrm>
            <a:off x="5022005" y="4959017"/>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30" name="角丸四角形 89">
            <a:extLst>
              <a:ext uri="{FF2B5EF4-FFF2-40B4-BE49-F238E27FC236}">
                <a16:creationId xmlns:a16="http://schemas.microsoft.com/office/drawing/2014/main" id="{1E5C4690-C307-585A-7CD4-2BF0E74BD3CC}"/>
              </a:ext>
            </a:extLst>
          </p:cNvPr>
          <p:cNvSpPr/>
          <p:nvPr/>
        </p:nvSpPr>
        <p:spPr bwMode="auto">
          <a:xfrm>
            <a:off x="6552022" y="4959017"/>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sz="1200" dirty="0">
                <a:latin typeface="Arial Narrow" panose="020B0606020202030204" pitchFamily="34" charset="0"/>
              </a:rPr>
              <a:t>if a &gt; 0</a:t>
            </a:r>
            <a:endParaRPr kumimoji="1" lang="ja-JP" altLang="en-US" sz="1200" dirty="0">
              <a:latin typeface="Arial Narrow" panose="020B0606020202030204" pitchFamily="34" charset="0"/>
            </a:endParaRPr>
          </a:p>
        </p:txBody>
      </p:sp>
      <p:cxnSp>
        <p:nvCxnSpPr>
          <p:cNvPr id="33" name="直線矢印コネクタ 32">
            <a:extLst>
              <a:ext uri="{FF2B5EF4-FFF2-40B4-BE49-F238E27FC236}">
                <a16:creationId xmlns:a16="http://schemas.microsoft.com/office/drawing/2014/main" id="{CDE36840-5FBA-89EF-3E14-1816A96A73D7}"/>
              </a:ext>
            </a:extLst>
          </p:cNvPr>
          <p:cNvCxnSpPr>
            <a:cxnSpLocks/>
          </p:cNvCxnSpPr>
          <p:nvPr/>
        </p:nvCxnSpPr>
        <p:spPr bwMode="auto">
          <a:xfrm>
            <a:off x="161951" y="6759037"/>
            <a:ext cx="5670063"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mc:AlternateContent xmlns:mc="http://schemas.openxmlformats.org/markup-compatibility/2006" xmlns:a14="http://schemas.microsoft.com/office/drawing/2010/main">
        <mc:Choice Requires="a14">
          <p:sp>
            <p:nvSpPr>
              <p:cNvPr id="46" name="正方形/長方形 45">
                <a:extLst>
                  <a:ext uri="{FF2B5EF4-FFF2-40B4-BE49-F238E27FC236}">
                    <a16:creationId xmlns:a16="http://schemas.microsoft.com/office/drawing/2014/main" id="{67D7EE48-735C-4B9D-BDD0-7FFBC4EE0575}"/>
                  </a:ext>
                </a:extLst>
              </p:cNvPr>
              <p:cNvSpPr/>
              <p:nvPr/>
            </p:nvSpPr>
            <p:spPr>
              <a:xfrm>
                <a:off x="2771980" y="6399033"/>
                <a:ext cx="540005" cy="270003"/>
              </a:xfrm>
              <a:prstGeom prst="rect">
                <a:avLst/>
              </a:prstGeom>
            </p:spPr>
            <p:txBody>
              <a:bodyPr wrap="none">
                <a:noAutofit/>
              </a:bodyPr>
              <a:lstStyle/>
              <a:p>
                <a:pPr algn="ctr"/>
                <a:r>
                  <a:rPr lang="ja-JP" altLang="en-US" i="0" dirty="0">
                    <a:solidFill>
                      <a:schemeClr val="tx1">
                        <a:lumMod val="65000"/>
                        <a:lumOff val="35000"/>
                      </a:schemeClr>
                    </a:solidFill>
                    <a:latin typeface="+mj-lt"/>
                  </a:rPr>
                  <a:t>ペナルティ </a:t>
                </a:r>
                <a14:m>
                  <m:oMath xmlns:m="http://schemas.openxmlformats.org/officeDocument/2006/math">
                    <m:r>
                      <a:rPr lang="en-US" altLang="ja-JP" i="1" dirty="0" smtClean="0">
                        <a:solidFill>
                          <a:schemeClr val="tx1">
                            <a:lumMod val="65000"/>
                            <a:lumOff val="35000"/>
                          </a:schemeClr>
                        </a:solidFill>
                        <a:latin typeface="Cambria Math" panose="02040503050406030204" pitchFamily="18" charset="0"/>
                      </a:rPr>
                      <m:t>𝐶𝑝</m:t>
                    </m:r>
                    <m:r>
                      <a:rPr lang="en-US" altLang="ja-JP" i="1" dirty="0" smtClean="0">
                        <a:solidFill>
                          <a:schemeClr val="tx1">
                            <a:lumMod val="65000"/>
                            <a:lumOff val="35000"/>
                          </a:schemeClr>
                        </a:solidFill>
                        <a:latin typeface="Cambria Math" panose="02040503050406030204" pitchFamily="18" charset="0"/>
                      </a:rPr>
                      <m:t>=</m:t>
                    </m:r>
                    <m:r>
                      <a:rPr lang="en-US" altLang="ja-JP" i="1" dirty="0" smtClean="0">
                        <a:solidFill>
                          <a:schemeClr val="tx1">
                            <a:lumMod val="65000"/>
                            <a:lumOff val="35000"/>
                          </a:schemeClr>
                        </a:solidFill>
                        <a:latin typeface="Cambria Math" panose="02040503050406030204" pitchFamily="18" charset="0"/>
                      </a:rPr>
                      <m:t>4</m:t>
                    </m:r>
                  </m:oMath>
                </a14:m>
                <a:r>
                  <a:rPr lang="en-US" altLang="ja-JP" dirty="0">
                    <a:solidFill>
                      <a:schemeClr val="tx1">
                        <a:lumMod val="65000"/>
                        <a:lumOff val="35000"/>
                      </a:schemeClr>
                    </a:solidFill>
                  </a:rPr>
                  <a:t> cycle</a:t>
                </a:r>
                <a:endParaRPr lang="ja-JP" altLang="en-US" dirty="0">
                  <a:solidFill>
                    <a:schemeClr val="tx1">
                      <a:lumMod val="65000"/>
                      <a:lumOff val="35000"/>
                    </a:schemeClr>
                  </a:solidFill>
                </a:endParaRPr>
              </a:p>
            </p:txBody>
          </p:sp>
        </mc:Choice>
        <mc:Fallback xmlns="">
          <p:sp>
            <p:nvSpPr>
              <p:cNvPr id="46" name="正方形/長方形 45">
                <a:extLst>
                  <a:ext uri="{FF2B5EF4-FFF2-40B4-BE49-F238E27FC236}">
                    <a16:creationId xmlns:a16="http://schemas.microsoft.com/office/drawing/2014/main" id="{67D7EE48-735C-4B9D-BDD0-7FFBC4EE0575}"/>
                  </a:ext>
                </a:extLst>
              </p:cNvPr>
              <p:cNvSpPr>
                <a:spLocks noRot="1" noChangeAspect="1" noMove="1" noResize="1" noEditPoints="1" noAdjustHandles="1" noChangeArrowheads="1" noChangeShapeType="1" noTextEdit="1"/>
              </p:cNvSpPr>
              <p:nvPr/>
            </p:nvSpPr>
            <p:spPr>
              <a:xfrm>
                <a:off x="2771980" y="6399033"/>
                <a:ext cx="540005" cy="270003"/>
              </a:xfrm>
              <a:prstGeom prst="rect">
                <a:avLst/>
              </a:prstGeom>
              <a:blipFill>
                <a:blip r:embed="rId3"/>
                <a:stretch>
                  <a:fillRect l="-206818" t="-20455" r="-205682" b="-77273"/>
                </a:stretch>
              </a:blipFill>
            </p:spPr>
            <p:txBody>
              <a:bodyPr/>
              <a:lstStyle/>
              <a:p>
                <a:r>
                  <a:rPr lang="en-US">
                    <a:noFill/>
                  </a:rPr>
                  <a:t> </a:t>
                </a:r>
              </a:p>
            </p:txBody>
          </p:sp>
        </mc:Fallback>
      </mc:AlternateContent>
      <p:sp>
        <p:nvSpPr>
          <p:cNvPr id="55" name="平行四辺形 54">
            <a:extLst>
              <a:ext uri="{FF2B5EF4-FFF2-40B4-BE49-F238E27FC236}">
                <a16:creationId xmlns:a16="http://schemas.microsoft.com/office/drawing/2014/main" id="{CCA24E10-3D9D-9D5B-6BE4-1F6574783BAC}"/>
              </a:ext>
            </a:extLst>
          </p:cNvPr>
          <p:cNvSpPr/>
          <p:nvPr/>
        </p:nvSpPr>
        <p:spPr bwMode="auto">
          <a:xfrm>
            <a:off x="161951" y="5859027"/>
            <a:ext cx="15624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平行四辺形 55">
            <a:extLst>
              <a:ext uri="{FF2B5EF4-FFF2-40B4-BE49-F238E27FC236}">
                <a16:creationId xmlns:a16="http://schemas.microsoft.com/office/drawing/2014/main" id="{AEE24F25-362E-E60F-AE24-0FE06A6EE7F7}"/>
              </a:ext>
            </a:extLst>
          </p:cNvPr>
          <p:cNvSpPr/>
          <p:nvPr/>
        </p:nvSpPr>
        <p:spPr bwMode="auto">
          <a:xfrm>
            <a:off x="1602111" y="5859027"/>
            <a:ext cx="15624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9" name="平行四辺形 58">
            <a:extLst>
              <a:ext uri="{FF2B5EF4-FFF2-40B4-BE49-F238E27FC236}">
                <a16:creationId xmlns:a16="http://schemas.microsoft.com/office/drawing/2014/main" id="{1D0EDE8A-B228-5F78-01C2-850038D2E25C}"/>
              </a:ext>
            </a:extLst>
          </p:cNvPr>
          <p:cNvSpPr/>
          <p:nvPr/>
        </p:nvSpPr>
        <p:spPr bwMode="auto">
          <a:xfrm>
            <a:off x="3042271" y="5859027"/>
            <a:ext cx="15624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0" name="角丸四角形 23">
            <a:extLst>
              <a:ext uri="{FF2B5EF4-FFF2-40B4-BE49-F238E27FC236}">
                <a16:creationId xmlns:a16="http://schemas.microsoft.com/office/drawing/2014/main" id="{C34DB6F5-7E43-0507-9D22-2F4256B21F82}"/>
              </a:ext>
            </a:extLst>
          </p:cNvPr>
          <p:cNvSpPr/>
          <p:nvPr/>
        </p:nvSpPr>
        <p:spPr bwMode="auto">
          <a:xfrm>
            <a:off x="3581989" y="5679025"/>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61" name="角丸四角形 27">
            <a:extLst>
              <a:ext uri="{FF2B5EF4-FFF2-40B4-BE49-F238E27FC236}">
                <a16:creationId xmlns:a16="http://schemas.microsoft.com/office/drawing/2014/main" id="{7A04B190-01F4-697A-9DD9-C9616C393F44}"/>
              </a:ext>
            </a:extLst>
          </p:cNvPr>
          <p:cNvSpPr/>
          <p:nvPr/>
        </p:nvSpPr>
        <p:spPr bwMode="auto">
          <a:xfrm>
            <a:off x="2231974" y="5679025"/>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62" name="角丸四角形 28">
            <a:extLst>
              <a:ext uri="{FF2B5EF4-FFF2-40B4-BE49-F238E27FC236}">
                <a16:creationId xmlns:a16="http://schemas.microsoft.com/office/drawing/2014/main" id="{FB467C29-6A9E-DBBA-4E8A-9D326F948261}"/>
              </a:ext>
            </a:extLst>
          </p:cNvPr>
          <p:cNvSpPr/>
          <p:nvPr/>
        </p:nvSpPr>
        <p:spPr bwMode="auto">
          <a:xfrm>
            <a:off x="791957" y="5679025"/>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63" name="平行四辺形 62">
            <a:extLst>
              <a:ext uri="{FF2B5EF4-FFF2-40B4-BE49-F238E27FC236}">
                <a16:creationId xmlns:a16="http://schemas.microsoft.com/office/drawing/2014/main" id="{240E1835-5282-AD36-1341-6EFEDD1D5C39}"/>
              </a:ext>
            </a:extLst>
          </p:cNvPr>
          <p:cNvSpPr/>
          <p:nvPr/>
        </p:nvSpPr>
        <p:spPr bwMode="auto">
          <a:xfrm>
            <a:off x="4481999" y="5859027"/>
            <a:ext cx="1562400" cy="504056"/>
          </a:xfrm>
          <a:prstGeom prst="parallelogram">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4" name="平行四辺形 63">
            <a:extLst>
              <a:ext uri="{FF2B5EF4-FFF2-40B4-BE49-F238E27FC236}">
                <a16:creationId xmlns:a16="http://schemas.microsoft.com/office/drawing/2014/main" id="{486F3C37-9BDC-BF1F-F807-F6C819901828}"/>
              </a:ext>
            </a:extLst>
          </p:cNvPr>
          <p:cNvSpPr/>
          <p:nvPr/>
        </p:nvSpPr>
        <p:spPr bwMode="auto">
          <a:xfrm>
            <a:off x="5922015" y="5859027"/>
            <a:ext cx="1584176"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5" name="角丸四角形 23">
            <a:extLst>
              <a:ext uri="{FF2B5EF4-FFF2-40B4-BE49-F238E27FC236}">
                <a16:creationId xmlns:a16="http://schemas.microsoft.com/office/drawing/2014/main" id="{7F92E031-FED9-3905-4587-67AA2E6E347F}"/>
              </a:ext>
            </a:extLst>
          </p:cNvPr>
          <p:cNvSpPr/>
          <p:nvPr/>
        </p:nvSpPr>
        <p:spPr bwMode="auto">
          <a:xfrm>
            <a:off x="5022005" y="5679025"/>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67" name="角丸四角形 23">
            <a:extLst>
              <a:ext uri="{FF2B5EF4-FFF2-40B4-BE49-F238E27FC236}">
                <a16:creationId xmlns:a16="http://schemas.microsoft.com/office/drawing/2014/main" id="{9999920A-7919-2C2E-6809-4AD2E6C1AE3C}"/>
              </a:ext>
            </a:extLst>
          </p:cNvPr>
          <p:cNvSpPr/>
          <p:nvPr/>
        </p:nvSpPr>
        <p:spPr bwMode="auto">
          <a:xfrm>
            <a:off x="6552022" y="5679025"/>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68" name="正方形/長方形 67">
            <a:extLst>
              <a:ext uri="{FF2B5EF4-FFF2-40B4-BE49-F238E27FC236}">
                <a16:creationId xmlns:a16="http://schemas.microsoft.com/office/drawing/2014/main" id="{CBC46140-7E30-933F-C47E-F186B4F1E37C}"/>
              </a:ext>
            </a:extLst>
          </p:cNvPr>
          <p:cNvSpPr/>
          <p:nvPr/>
        </p:nvSpPr>
        <p:spPr>
          <a:xfrm>
            <a:off x="630007" y="4149008"/>
            <a:ext cx="900010"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05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予測器</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a:t>
            </a:r>
          </a:p>
        </p:txBody>
      </p:sp>
      <p:sp>
        <p:nvSpPr>
          <p:cNvPr id="69" name="正方形/長方形 68">
            <a:extLst>
              <a:ext uri="{FF2B5EF4-FFF2-40B4-BE49-F238E27FC236}">
                <a16:creationId xmlns:a16="http://schemas.microsoft.com/office/drawing/2014/main" id="{1BBAEB45-EE1D-97A5-22F2-A176108B09A1}"/>
              </a:ext>
            </a:extLst>
          </p:cNvPr>
          <p:cNvSpPr/>
          <p:nvPr/>
        </p:nvSpPr>
        <p:spPr>
          <a:xfrm>
            <a:off x="6390071" y="414900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0" name="角丸四角形吹き出し 26">
            <a:extLst>
              <a:ext uri="{FF2B5EF4-FFF2-40B4-BE49-F238E27FC236}">
                <a16:creationId xmlns:a16="http://schemas.microsoft.com/office/drawing/2014/main" id="{0501CEEE-AA60-A198-3A7F-1E1E609BFAD2}"/>
              </a:ext>
            </a:extLst>
          </p:cNvPr>
          <p:cNvSpPr/>
          <p:nvPr/>
        </p:nvSpPr>
        <p:spPr bwMode="auto">
          <a:xfrm>
            <a:off x="7002027" y="3609002"/>
            <a:ext cx="1980022" cy="612648"/>
          </a:xfrm>
          <a:prstGeom prst="wedgeRoundRectCallout">
            <a:avLst>
              <a:gd name="adj1" fmla="val -42160"/>
              <a:gd name="adj2" fmla="val 92539"/>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65000"/>
                    <a:lumOff val="35000"/>
                  </a:schemeClr>
                </a:solidFill>
                <a:latin typeface="Arial Narrow" panose="020B0606020202030204" pitchFamily="34" charset="0"/>
              </a:rPr>
              <a:t>ライン２本分</a:t>
            </a:r>
            <a:br>
              <a:rPr kumimoji="1" lang="en-US" altLang="ja-JP" dirty="0">
                <a:solidFill>
                  <a:schemeClr val="tx1">
                    <a:lumMod val="65000"/>
                    <a:lumOff val="35000"/>
                  </a:schemeClr>
                </a:solidFill>
                <a:latin typeface="Arial Narrow" panose="020B0606020202030204" pitchFamily="34" charset="0"/>
              </a:rPr>
            </a:br>
            <a:r>
              <a:rPr kumimoji="1" lang="ja-JP" altLang="en-US" dirty="0">
                <a:solidFill>
                  <a:schemeClr val="tx1">
                    <a:lumMod val="65000"/>
                    <a:lumOff val="35000"/>
                  </a:schemeClr>
                </a:solidFill>
                <a:latin typeface="Arial Narrow" panose="020B0606020202030204" pitchFamily="34" charset="0"/>
              </a:rPr>
              <a:t>廃棄やん･･･</a:t>
            </a:r>
          </a:p>
        </p:txBody>
      </p:sp>
      <p:sp>
        <p:nvSpPr>
          <p:cNvPr id="71" name="角丸四角形吹き出し 3">
            <a:extLst>
              <a:ext uri="{FF2B5EF4-FFF2-40B4-BE49-F238E27FC236}">
                <a16:creationId xmlns:a16="http://schemas.microsoft.com/office/drawing/2014/main" id="{943CF68C-F389-04D1-CD89-35ECE42485DA}"/>
              </a:ext>
            </a:extLst>
          </p:cNvPr>
          <p:cNvSpPr/>
          <p:nvPr/>
        </p:nvSpPr>
        <p:spPr bwMode="auto">
          <a:xfrm>
            <a:off x="1170013" y="3609002"/>
            <a:ext cx="2051972" cy="612648"/>
          </a:xfrm>
          <a:prstGeom prst="wedgeRoundRectCallout">
            <a:avLst>
              <a:gd name="adj1" fmla="val -44943"/>
              <a:gd name="adj2" fmla="val 95784"/>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大損害まったなし</a:t>
            </a:r>
            <a:endParaRPr kumimoji="1" lang="en-US" altLang="ja-JP" dirty="0">
              <a:solidFill>
                <a:schemeClr val="tx1">
                  <a:lumMod val="65000"/>
                  <a:lumOff val="35000"/>
                </a:schemeClr>
              </a:solidFill>
              <a:latin typeface="Arial Narrow" panose="020B0606020202030204" pitchFamily="34" charset="0"/>
            </a:endParaRPr>
          </a:p>
        </p:txBody>
      </p:sp>
    </p:spTree>
    <p:extLst>
      <p:ext uri="{BB962C8B-B14F-4D97-AF65-F5344CB8AC3E}">
        <p14:creationId xmlns:p14="http://schemas.microsoft.com/office/powerpoint/2010/main" val="33643506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C5A7B2-C863-927A-116C-8C441C160174}"/>
              </a:ext>
            </a:extLst>
          </p:cNvPr>
          <p:cNvSpPr>
            <a:spLocks noGrp="1"/>
          </p:cNvSpPr>
          <p:nvPr>
            <p:ph type="title"/>
          </p:nvPr>
        </p:nvSpPr>
        <p:spPr/>
        <p:txBody>
          <a:bodyPr/>
          <a:lstStyle/>
          <a:p>
            <a:r>
              <a:rPr lang="ja-JP" altLang="en-US" dirty="0"/>
              <a:t>分岐予測ミスによる実行サイクルの増加のモデル</a:t>
            </a:r>
            <a:endParaRPr kumimoji="1" 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7A388F3E-9D46-BE60-22D7-DE67BE9600EC}"/>
                  </a:ext>
                </a:extLst>
              </p:cNvPr>
              <p:cNvSpPr>
                <a:spLocks noGrp="1"/>
              </p:cNvSpPr>
              <p:nvPr>
                <p:ph sz="quarter" idx="10"/>
              </p:nvPr>
            </p:nvSpPr>
            <p:spPr>
              <a:xfrm>
                <a:off x="611955" y="1088974"/>
                <a:ext cx="8190091" cy="5220058"/>
              </a:xfrm>
            </p:spPr>
            <p:txBody>
              <a:bodyPr/>
              <a:lstStyle/>
              <a:p>
                <a:r>
                  <a:rPr kumimoji="1" lang="ja-JP" altLang="en-US" dirty="0"/>
                  <a:t>以下のようにおいた場合，</a:t>
                </a:r>
                <a:endParaRPr kumimoji="1" lang="en-US" altLang="ja-JP" dirty="0"/>
              </a:p>
              <a:p>
                <a:pPr lvl="1"/>
                <a:r>
                  <a:rPr lang="ja-JP" altLang="en-US" dirty="0"/>
                  <a:t>ミスがない理想的な実行の際のサイクル数：</a:t>
                </a:r>
                <a:r>
                  <a:rPr lang="en-US" altLang="ja-JP" dirty="0"/>
                  <a:t>	</a:t>
                </a:r>
                <a14:m>
                  <m:oMath xmlns:m="http://schemas.openxmlformats.org/officeDocument/2006/math">
                    <m:r>
                      <a:rPr lang="en-US" altLang="ja-JP" b="1" i="1" dirty="0" smtClean="0">
                        <a:solidFill>
                          <a:schemeClr val="accent5"/>
                        </a:solidFill>
                        <a:latin typeface="Cambria Math" panose="02040503050406030204" pitchFamily="18" charset="0"/>
                      </a:rPr>
                      <m:t>𝑪𝒕</m:t>
                    </m:r>
                  </m:oMath>
                </a14:m>
                <a:br>
                  <a:rPr lang="en-US" altLang="ja-JP" dirty="0"/>
                </a:br>
                <a:endParaRPr lang="en-US" altLang="ja-JP" dirty="0"/>
              </a:p>
              <a:p>
                <a:pPr lvl="1"/>
                <a:r>
                  <a:rPr lang="ja-JP" altLang="en-US" dirty="0"/>
                  <a:t>分岐予測ミスの発生回数：</a:t>
                </a:r>
                <a:r>
                  <a:rPr lang="en-US" altLang="ja-JP" dirty="0"/>
                  <a:t>	</a:t>
                </a:r>
                <a14:m>
                  <m:oMath xmlns:m="http://schemas.openxmlformats.org/officeDocument/2006/math">
                    <m:r>
                      <a:rPr lang="en-US" altLang="ja-JP" b="1" i="1" dirty="0" smtClean="0">
                        <a:solidFill>
                          <a:schemeClr val="accent5"/>
                        </a:solidFill>
                        <a:latin typeface="Cambria Math" panose="02040503050406030204" pitchFamily="18" charset="0"/>
                      </a:rPr>
                      <m:t>𝑵𝒎</m:t>
                    </m:r>
                    <m:r>
                      <a:rPr lang="en-US" altLang="ja-JP" b="0" i="1" dirty="0" smtClean="0">
                        <a:latin typeface="Cambria Math" panose="02040503050406030204" pitchFamily="18" charset="0"/>
                      </a:rPr>
                      <m:t>=</m:t>
                    </m:r>
                    <m:r>
                      <a:rPr lang="en-US" altLang="ja-JP" i="1" dirty="0">
                        <a:latin typeface="Cambria Math" panose="02040503050406030204" pitchFamily="18" charset="0"/>
                      </a:rPr>
                      <m:t>𝑁𝑖</m:t>
                    </m:r>
                    <m:r>
                      <a:rPr lang="en-US" altLang="ja-JP" i="1" dirty="0">
                        <a:latin typeface="Cambria Math" panose="02040503050406030204" pitchFamily="18" charset="0"/>
                      </a:rPr>
                      <m:t>×</m:t>
                    </m:r>
                    <m:r>
                      <a:rPr lang="en-US" altLang="ja-JP" i="1" dirty="0">
                        <a:latin typeface="Cambria Math" panose="02040503050406030204" pitchFamily="18" charset="0"/>
                      </a:rPr>
                      <m:t>𝑃𝑏</m:t>
                    </m:r>
                    <m:r>
                      <a:rPr lang="en-US" altLang="ja-JP" i="1" dirty="0">
                        <a:latin typeface="Cambria Math" panose="02040503050406030204" pitchFamily="18" charset="0"/>
                      </a:rPr>
                      <m:t>×</m:t>
                    </m:r>
                    <m:r>
                      <a:rPr lang="en-US" altLang="ja-JP" i="1" dirty="0">
                        <a:latin typeface="Cambria Math" panose="02040503050406030204" pitchFamily="18" charset="0"/>
                      </a:rPr>
                      <m:t>𝑃𝑚</m:t>
                    </m:r>
                  </m:oMath>
                </a14:m>
                <a:endParaRPr lang="en-US" altLang="ja-JP" dirty="0"/>
              </a:p>
              <a:p>
                <a:pPr lvl="2"/>
                <a:r>
                  <a:rPr kumimoji="1" lang="ja-JP" altLang="en-US" dirty="0"/>
                  <a:t>実行命令数：</a:t>
                </a:r>
                <a:r>
                  <a:rPr kumimoji="1" lang="en-US" altLang="ja-JP" dirty="0"/>
                  <a:t>				</a:t>
                </a:r>
                <a14:m>
                  <m:oMath xmlns:m="http://schemas.openxmlformats.org/officeDocument/2006/math">
                    <m:r>
                      <a:rPr kumimoji="1" lang="en-US" altLang="ja-JP" i="1" dirty="0" smtClean="0">
                        <a:latin typeface="Cambria Math" panose="02040503050406030204" pitchFamily="18" charset="0"/>
                      </a:rPr>
                      <m:t>𝑁𝑖</m:t>
                    </m:r>
                  </m:oMath>
                </a14:m>
                <a:endParaRPr kumimoji="1" lang="en-US" altLang="ja-JP" dirty="0"/>
              </a:p>
              <a:p>
                <a:pPr lvl="2"/>
                <a:r>
                  <a:rPr lang="ja-JP" altLang="en-US" dirty="0"/>
                  <a:t>プログラム中の分岐命令の出現率：</a:t>
                </a:r>
                <a:r>
                  <a:rPr lang="en-US" altLang="ja-JP" dirty="0"/>
                  <a:t>	</a:t>
                </a:r>
                <a14:m>
                  <m:oMath xmlns:m="http://schemas.openxmlformats.org/officeDocument/2006/math">
                    <m:r>
                      <a:rPr lang="en-US" altLang="ja-JP" i="1" dirty="0">
                        <a:latin typeface="Cambria Math" panose="02040503050406030204" pitchFamily="18" charset="0"/>
                      </a:rPr>
                      <m:t>𝑃𝑏</m:t>
                    </m:r>
                  </m:oMath>
                </a14:m>
                <a:endParaRPr kumimoji="1" lang="en-US" altLang="ja-JP" dirty="0"/>
              </a:p>
              <a:p>
                <a:pPr lvl="2"/>
                <a:r>
                  <a:rPr kumimoji="1" lang="ja-JP" altLang="en-US" dirty="0"/>
                  <a:t>分岐命令毎の予測ミス発生率：</a:t>
                </a:r>
                <a:r>
                  <a:rPr kumimoji="1" lang="en-US" altLang="ja-JP" dirty="0"/>
                  <a:t>	</a:t>
                </a:r>
                <a14:m>
                  <m:oMath xmlns:m="http://schemas.openxmlformats.org/officeDocument/2006/math">
                    <m:r>
                      <a:rPr kumimoji="1" lang="en-US" altLang="ja-JP" i="1" dirty="0" smtClean="0">
                        <a:latin typeface="Cambria Math" panose="02040503050406030204" pitchFamily="18" charset="0"/>
                      </a:rPr>
                      <m:t>𝑃𝑚</m:t>
                    </m:r>
                  </m:oMath>
                </a14:m>
                <a:br>
                  <a:rPr kumimoji="1" lang="en-US" altLang="ja-JP" dirty="0"/>
                </a:br>
                <a:endParaRPr kumimoji="1" lang="en-US" altLang="ja-JP" dirty="0"/>
              </a:p>
              <a:p>
                <a:pPr lvl="1"/>
                <a:r>
                  <a:rPr kumimoji="1" lang="ja-JP" altLang="en-US" dirty="0"/>
                  <a:t>分岐予測ミス・ペナルティ：</a:t>
                </a:r>
                <a:r>
                  <a:rPr kumimoji="1" lang="en-US" altLang="ja-JP" dirty="0"/>
                  <a:t>	</a:t>
                </a:r>
                <a14:m>
                  <m:oMath xmlns:m="http://schemas.openxmlformats.org/officeDocument/2006/math">
                    <m:r>
                      <a:rPr kumimoji="1" lang="en-US" altLang="ja-JP" b="1" i="1" dirty="0" smtClean="0">
                        <a:solidFill>
                          <a:schemeClr val="accent5"/>
                        </a:solidFill>
                        <a:latin typeface="Cambria Math" panose="02040503050406030204" pitchFamily="18" charset="0"/>
                      </a:rPr>
                      <m:t>𝑪𝒑</m:t>
                    </m:r>
                  </m:oMath>
                </a14:m>
                <a:endParaRPr kumimoji="1" lang="en-US" altLang="ja-JP" b="1" dirty="0"/>
              </a:p>
              <a:p>
                <a:r>
                  <a:rPr kumimoji="1" lang="ja-JP" altLang="en-US" dirty="0"/>
                  <a:t>実行サイクル数 </a:t>
                </a:r>
                <a14:m>
                  <m:oMath xmlns:m="http://schemas.openxmlformats.org/officeDocument/2006/math">
                    <m:r>
                      <a:rPr kumimoji="1" lang="en-US" altLang="ja-JP" i="1" dirty="0" smtClean="0">
                        <a:latin typeface="Cambria Math" panose="02040503050406030204" pitchFamily="18" charset="0"/>
                      </a:rPr>
                      <m:t>𝐶𝑟</m:t>
                    </m:r>
                  </m:oMath>
                </a14:m>
                <a:r>
                  <a:rPr kumimoji="1" lang="en-US" altLang="ja-JP" dirty="0"/>
                  <a:t> </a:t>
                </a:r>
                <a:r>
                  <a:rPr kumimoji="1" lang="ja-JP" altLang="en-US" dirty="0"/>
                  <a:t>は，理想サイクル数 </a:t>
                </a:r>
                <a14:m>
                  <m:oMath xmlns:m="http://schemas.openxmlformats.org/officeDocument/2006/math">
                    <m:r>
                      <a:rPr kumimoji="1" lang="en-US" altLang="ja-JP" i="1" dirty="0" smtClean="0">
                        <a:latin typeface="Cambria Math" panose="02040503050406030204" pitchFamily="18" charset="0"/>
                      </a:rPr>
                      <m:t>𝐶𝑡</m:t>
                    </m:r>
                  </m:oMath>
                </a14:m>
                <a:r>
                  <a:rPr kumimoji="1" lang="en-US" altLang="ja-JP" dirty="0"/>
                  <a:t> </a:t>
                </a:r>
                <a:r>
                  <a:rPr kumimoji="1" lang="ja-JP" altLang="en-US" dirty="0"/>
                  <a:t>に対して，</a:t>
                </a:r>
                <a:endParaRPr kumimoji="1" lang="en-US" altLang="ja-JP" dirty="0"/>
              </a:p>
              <a:p>
                <a:pPr lvl="1"/>
                <a14:m>
                  <m:oMath xmlns:m="http://schemas.openxmlformats.org/officeDocument/2006/math">
                    <m:r>
                      <a:rPr lang="en-US" b="1" i="1" dirty="0" smtClean="0">
                        <a:solidFill>
                          <a:schemeClr val="accent5"/>
                        </a:solidFill>
                        <a:latin typeface="Cambria Math" panose="02040503050406030204" pitchFamily="18" charset="0"/>
                      </a:rPr>
                      <m:t>𝑪𝒓</m:t>
                    </m:r>
                    <m:r>
                      <a:rPr lang="en-US" b="1" i="1" dirty="0" smtClean="0">
                        <a:solidFill>
                          <a:schemeClr val="accent5"/>
                        </a:solidFill>
                        <a:latin typeface="Cambria Math" panose="02040503050406030204" pitchFamily="18" charset="0"/>
                      </a:rPr>
                      <m:t>=</m:t>
                    </m:r>
                    <m:r>
                      <a:rPr lang="en-US" b="1" i="1" dirty="0" smtClean="0">
                        <a:solidFill>
                          <a:schemeClr val="accent5"/>
                        </a:solidFill>
                        <a:latin typeface="Cambria Math" panose="02040503050406030204" pitchFamily="18" charset="0"/>
                      </a:rPr>
                      <m:t>𝑪𝒕</m:t>
                    </m:r>
                    <m:r>
                      <a:rPr lang="en-US" b="1" i="1" dirty="0" smtClean="0">
                        <a:solidFill>
                          <a:schemeClr val="accent5"/>
                        </a:solidFill>
                        <a:latin typeface="Cambria Math" panose="02040503050406030204" pitchFamily="18" charset="0"/>
                      </a:rPr>
                      <m:t> + </m:t>
                    </m:r>
                    <m:r>
                      <a:rPr lang="en-US" b="1" i="1" dirty="0" smtClean="0">
                        <a:solidFill>
                          <a:schemeClr val="accent5"/>
                        </a:solidFill>
                        <a:latin typeface="Cambria Math" panose="02040503050406030204" pitchFamily="18" charset="0"/>
                      </a:rPr>
                      <m:t>𝑵𝒎</m:t>
                    </m:r>
                    <m:r>
                      <a:rPr lang="en-US" altLang="ja-JP" b="1" i="1" dirty="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𝑪𝒑</m:t>
                    </m:r>
                  </m:oMath>
                </a14:m>
                <a:endParaRPr kumimoji="1" lang="en-US" b="1" dirty="0">
                  <a:solidFill>
                    <a:schemeClr val="accent5"/>
                  </a:solidFill>
                </a:endParaRPr>
              </a:p>
              <a:p>
                <a:pPr lvl="1"/>
                <a:r>
                  <a:rPr kumimoji="1" lang="ja-JP" altLang="en-US" dirty="0">
                    <a:solidFill>
                      <a:schemeClr val="tx1">
                        <a:lumMod val="75000"/>
                        <a:lumOff val="25000"/>
                      </a:schemeClr>
                    </a:solidFill>
                  </a:rPr>
                  <a:t>意味：予測ミスの発生回数</a:t>
                </a:r>
                <a14:m>
                  <m:oMath xmlns:m="http://schemas.openxmlformats.org/officeDocument/2006/math">
                    <m:r>
                      <a:rPr lang="en-US" altLang="ja-JP" i="1" dirty="0" smtClean="0">
                        <a:solidFill>
                          <a:schemeClr val="tx1">
                            <a:lumMod val="75000"/>
                            <a:lumOff val="25000"/>
                          </a:schemeClr>
                        </a:solidFill>
                        <a:latin typeface="Cambria Math" panose="02040503050406030204" pitchFamily="18" charset="0"/>
                      </a:rPr>
                      <m:t>×</m:t>
                    </m:r>
                  </m:oMath>
                </a14:m>
                <a:r>
                  <a:rPr kumimoji="1" lang="ja-JP" altLang="en-US" dirty="0">
                    <a:solidFill>
                      <a:schemeClr val="tx1">
                        <a:lumMod val="75000"/>
                        <a:lumOff val="25000"/>
                      </a:schemeClr>
                    </a:solidFill>
                  </a:rPr>
                  <a:t>ペナルティ だけ実行時間が伸びる</a:t>
                </a:r>
                <a:endParaRPr kumimoji="1" lang="en-US" dirty="0">
                  <a:solidFill>
                    <a:schemeClr val="tx1">
                      <a:lumMod val="75000"/>
                      <a:lumOff val="25000"/>
                    </a:schemeClr>
                  </a:solidFill>
                </a:endParaRPr>
              </a:p>
            </p:txBody>
          </p:sp>
        </mc:Choice>
        <mc:Fallback>
          <p:sp>
            <p:nvSpPr>
              <p:cNvPr id="3" name="コンテンツ プレースホルダー 2">
                <a:extLst>
                  <a:ext uri="{FF2B5EF4-FFF2-40B4-BE49-F238E27FC236}">
                    <a16:creationId xmlns:a16="http://schemas.microsoft.com/office/drawing/2014/main" id="{7A388F3E-9D46-BE60-22D7-DE67BE9600EC}"/>
                  </a:ext>
                </a:extLst>
              </p:cNvPr>
              <p:cNvSpPr>
                <a:spLocks noGrp="1" noRot="1" noChangeAspect="1" noMove="1" noResize="1" noEditPoints="1" noAdjustHandles="1" noChangeArrowheads="1" noChangeShapeType="1" noTextEdit="1"/>
              </p:cNvSpPr>
              <p:nvPr>
                <p:ph sz="quarter" idx="10"/>
              </p:nvPr>
            </p:nvSpPr>
            <p:spPr>
              <a:xfrm>
                <a:off x="611955" y="1088974"/>
                <a:ext cx="8190091" cy="5220058"/>
              </a:xfrm>
              <a:blipFill>
                <a:blip r:embed="rId2"/>
                <a:stretch>
                  <a:fillRect l="-670" b="-1402"/>
                </a:stretch>
              </a:blipFill>
            </p:spPr>
            <p:txBody>
              <a:bodyPr/>
              <a:lstStyle/>
              <a:p>
                <a:r>
                  <a:rPr lang="en-US">
                    <a:noFill/>
                  </a:rPr>
                  <a:t> </a:t>
                </a:r>
              </a:p>
            </p:txBody>
          </p:sp>
        </mc:Fallback>
      </mc:AlternateContent>
    </p:spTree>
    <p:extLst>
      <p:ext uri="{BB962C8B-B14F-4D97-AF65-F5344CB8AC3E}">
        <p14:creationId xmlns:p14="http://schemas.microsoft.com/office/powerpoint/2010/main" val="16366451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C5A7B2-C863-927A-116C-8C441C160174}"/>
              </a:ext>
            </a:extLst>
          </p:cNvPr>
          <p:cNvSpPr>
            <a:spLocks noGrp="1"/>
          </p:cNvSpPr>
          <p:nvPr>
            <p:ph type="title"/>
          </p:nvPr>
        </p:nvSpPr>
        <p:spPr/>
        <p:txBody>
          <a:bodyPr/>
          <a:lstStyle/>
          <a:p>
            <a:r>
              <a:rPr lang="ja-JP" altLang="en-US" dirty="0"/>
              <a:t>具体的な値を入れてみる</a:t>
            </a:r>
            <a:endParaRPr kumimoji="1" 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7A388F3E-9D46-BE60-22D7-DE67BE9600EC}"/>
                  </a:ext>
                </a:extLst>
              </p:cNvPr>
              <p:cNvSpPr>
                <a:spLocks noGrp="1"/>
              </p:cNvSpPr>
              <p:nvPr>
                <p:ph sz="quarter" idx="10"/>
              </p:nvPr>
            </p:nvSpPr>
            <p:spPr>
              <a:xfrm>
                <a:off x="431954" y="1088974"/>
                <a:ext cx="8550095" cy="5220058"/>
              </a:xfrm>
            </p:spPr>
            <p:txBody>
              <a:bodyPr/>
              <a:lstStyle/>
              <a:p>
                <a:r>
                  <a:rPr kumimoji="1" lang="ja-JP" altLang="en-US" dirty="0"/>
                  <a:t>以下のように置いた場合，</a:t>
                </a:r>
                <a:endParaRPr kumimoji="1" lang="en-US" altLang="ja-JP" dirty="0"/>
              </a:p>
              <a:p>
                <a:pPr lvl="1"/>
                <a:r>
                  <a:rPr lang="ja-JP" altLang="en-US" dirty="0"/>
                  <a:t>理想的な実行の際のサイクル数：</a:t>
                </a:r>
                <a:r>
                  <a:rPr lang="en-US" altLang="ja-JP" dirty="0"/>
                  <a:t>	</a:t>
                </a:r>
                <a14:m>
                  <m:oMath xmlns:m="http://schemas.openxmlformats.org/officeDocument/2006/math">
                    <m:r>
                      <a:rPr lang="en-US" altLang="ja-JP" b="1" i="1" dirty="0" smtClean="0">
                        <a:solidFill>
                          <a:schemeClr val="accent5"/>
                        </a:solidFill>
                        <a:latin typeface="Cambria Math" panose="02040503050406030204" pitchFamily="18" charset="0"/>
                      </a:rPr>
                      <m:t>𝑪𝒕</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𝟏</m:t>
                    </m:r>
                    <m:r>
                      <a:rPr lang="en-US" altLang="ja-JP" b="1" i="1" dirty="0" smtClean="0">
                        <a:solidFill>
                          <a:schemeClr val="accent5"/>
                        </a:solidFill>
                        <a:latin typeface="Cambria Math" panose="02040503050406030204" pitchFamily="18" charset="0"/>
                      </a:rPr>
                      <m:t>𝑴</m:t>
                    </m:r>
                  </m:oMath>
                </a14:m>
                <a:r>
                  <a:rPr lang="ja-JP" altLang="en-US" dirty="0">
                    <a:solidFill>
                      <a:schemeClr val="accent5"/>
                    </a:solidFill>
                  </a:rPr>
                  <a:t>（メガ）</a:t>
                </a:r>
                <a:br>
                  <a:rPr lang="en-US" altLang="ja-JP" dirty="0"/>
                </a:br>
                <a:endParaRPr lang="en-US" altLang="ja-JP" dirty="0"/>
              </a:p>
              <a:p>
                <a:pPr lvl="1"/>
                <a:r>
                  <a:rPr lang="ja-JP" altLang="en-US" dirty="0"/>
                  <a:t>分岐予測ミスの発生回数：</a:t>
                </a:r>
                <a:r>
                  <a:rPr lang="en-US" altLang="ja-JP" dirty="0"/>
                  <a:t>	</a:t>
                </a:r>
                <a14:m>
                  <m:oMath xmlns:m="http://schemas.openxmlformats.org/officeDocument/2006/math">
                    <m:r>
                      <a:rPr lang="en-US" altLang="ja-JP" b="1" i="1" dirty="0" smtClean="0">
                        <a:solidFill>
                          <a:schemeClr val="accent5"/>
                        </a:solidFill>
                        <a:latin typeface="Cambria Math" panose="02040503050406030204" pitchFamily="18" charset="0"/>
                      </a:rPr>
                      <m:t>𝑵𝒎</m:t>
                    </m:r>
                    <m:r>
                      <a:rPr lang="en-US" altLang="ja-JP" b="1" i="1" dirty="0" smtClean="0">
                        <a:solidFill>
                          <a:schemeClr val="accent5"/>
                        </a:solidFill>
                        <a:latin typeface="Cambria Math" panose="02040503050406030204" pitchFamily="18" charset="0"/>
                      </a:rPr>
                      <m:t>=</m:t>
                    </m:r>
                    <m:r>
                      <a:rPr lang="en-US" altLang="ja-JP" b="1" i="1" dirty="0">
                        <a:solidFill>
                          <a:schemeClr val="accent5"/>
                        </a:solidFill>
                        <a:latin typeface="Cambria Math" panose="02040503050406030204" pitchFamily="18" charset="0"/>
                      </a:rPr>
                      <m:t>𝑵𝒊</m:t>
                    </m:r>
                    <m:r>
                      <a:rPr lang="en-US" altLang="ja-JP" b="1" i="1" dirty="0">
                        <a:solidFill>
                          <a:schemeClr val="accent5"/>
                        </a:solidFill>
                        <a:latin typeface="Cambria Math" panose="02040503050406030204" pitchFamily="18" charset="0"/>
                      </a:rPr>
                      <m:t>×</m:t>
                    </m:r>
                    <m:r>
                      <a:rPr lang="en-US" altLang="ja-JP" b="1" i="1" dirty="0">
                        <a:solidFill>
                          <a:schemeClr val="accent5"/>
                        </a:solidFill>
                        <a:latin typeface="Cambria Math" panose="02040503050406030204" pitchFamily="18" charset="0"/>
                      </a:rPr>
                      <m:t>𝑷𝒃</m:t>
                    </m:r>
                    <m:r>
                      <a:rPr lang="en-US" altLang="ja-JP" b="1" i="1" dirty="0">
                        <a:solidFill>
                          <a:schemeClr val="accent5"/>
                        </a:solidFill>
                        <a:latin typeface="Cambria Math" panose="02040503050406030204" pitchFamily="18" charset="0"/>
                      </a:rPr>
                      <m:t>×</m:t>
                    </m:r>
                    <m:r>
                      <a:rPr lang="en-US" altLang="ja-JP" b="1" i="1" dirty="0">
                        <a:solidFill>
                          <a:schemeClr val="accent5"/>
                        </a:solidFill>
                        <a:latin typeface="Cambria Math" panose="02040503050406030204" pitchFamily="18" charset="0"/>
                      </a:rPr>
                      <m:t>𝑷𝒎</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𝟎</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𝟎𝟐𝟓</m:t>
                    </m:r>
                    <m:r>
                      <a:rPr lang="en-US" altLang="ja-JP" b="1" i="1" dirty="0" smtClean="0">
                        <a:solidFill>
                          <a:schemeClr val="accent5"/>
                        </a:solidFill>
                        <a:latin typeface="Cambria Math" panose="02040503050406030204" pitchFamily="18" charset="0"/>
                      </a:rPr>
                      <m:t>𝑴</m:t>
                    </m:r>
                  </m:oMath>
                </a14:m>
                <a:endParaRPr lang="en-US" altLang="ja-JP" b="1" dirty="0">
                  <a:solidFill>
                    <a:schemeClr val="accent5"/>
                  </a:solidFill>
                </a:endParaRPr>
              </a:p>
              <a:p>
                <a:pPr lvl="2"/>
                <a:r>
                  <a:rPr kumimoji="1" lang="ja-JP" altLang="en-US" dirty="0"/>
                  <a:t>実行命令数：</a:t>
                </a:r>
                <a:r>
                  <a:rPr kumimoji="1" lang="en-US" altLang="ja-JP" dirty="0"/>
                  <a:t>				</a:t>
                </a:r>
                <a14:m>
                  <m:oMath xmlns:m="http://schemas.openxmlformats.org/officeDocument/2006/math">
                    <m:r>
                      <a:rPr kumimoji="1" lang="en-US" altLang="ja-JP" i="1" dirty="0" smtClean="0">
                        <a:latin typeface="Cambria Math" panose="02040503050406030204" pitchFamily="18" charset="0"/>
                      </a:rPr>
                      <m:t>𝑁𝑖</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1</m:t>
                    </m:r>
                    <m:r>
                      <a:rPr kumimoji="1" lang="en-US" altLang="ja-JP" b="0" i="1" dirty="0" smtClean="0">
                        <a:latin typeface="Cambria Math" panose="02040503050406030204" pitchFamily="18" charset="0"/>
                      </a:rPr>
                      <m:t>𝑀</m:t>
                    </m:r>
                  </m:oMath>
                </a14:m>
                <a:endParaRPr kumimoji="1" lang="en-US" altLang="ja-JP" dirty="0"/>
              </a:p>
              <a:p>
                <a:pPr lvl="2"/>
                <a:r>
                  <a:rPr lang="ja-JP" altLang="en-US" dirty="0"/>
                  <a:t>分岐命令の出現率：</a:t>
                </a:r>
                <a:r>
                  <a:rPr lang="en-US" altLang="ja-JP" dirty="0"/>
                  <a:t>			</a:t>
                </a:r>
                <a14:m>
                  <m:oMath xmlns:m="http://schemas.openxmlformats.org/officeDocument/2006/math">
                    <m:r>
                      <a:rPr lang="en-US" altLang="ja-JP" i="1" dirty="0">
                        <a:latin typeface="Cambria Math" panose="02040503050406030204" pitchFamily="18" charset="0"/>
                      </a:rPr>
                      <m:t>𝑃𝑏</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0</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25</m:t>
                    </m:r>
                  </m:oMath>
                </a14:m>
                <a:endParaRPr kumimoji="1" lang="en-US" altLang="ja-JP" dirty="0"/>
              </a:p>
              <a:p>
                <a:pPr marL="1080000" lvl="3" indent="0">
                  <a:buNone/>
                </a:pPr>
                <a:r>
                  <a:rPr kumimoji="1" lang="ja-JP" altLang="en-US" dirty="0"/>
                  <a:t>（プログラムは大体４命令に１つぐらい分岐が出てくる</a:t>
                </a:r>
                <a:endParaRPr kumimoji="1" lang="en-US" altLang="ja-JP" dirty="0"/>
              </a:p>
              <a:p>
                <a:pPr lvl="2"/>
                <a:r>
                  <a:rPr kumimoji="1" lang="ja-JP" altLang="en-US" dirty="0"/>
                  <a:t>分岐命令毎の予測ミス発生率：</a:t>
                </a:r>
                <a:r>
                  <a:rPr kumimoji="1" lang="en-US" altLang="ja-JP" dirty="0"/>
                  <a:t>	</a:t>
                </a:r>
                <a14:m>
                  <m:oMath xmlns:m="http://schemas.openxmlformats.org/officeDocument/2006/math">
                    <m:r>
                      <a:rPr kumimoji="1" lang="en-US" altLang="ja-JP" i="1" dirty="0" smtClean="0">
                        <a:latin typeface="Cambria Math" panose="02040503050406030204" pitchFamily="18" charset="0"/>
                      </a:rPr>
                      <m:t>𝑃𝑚</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0</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1</m:t>
                    </m:r>
                  </m:oMath>
                </a14:m>
                <a:br>
                  <a:rPr kumimoji="1" lang="en-US" altLang="ja-JP" dirty="0"/>
                </a:br>
                <a:endParaRPr kumimoji="1" lang="en-US" altLang="ja-JP" dirty="0"/>
              </a:p>
              <a:p>
                <a:pPr lvl="1"/>
                <a:r>
                  <a:rPr kumimoji="1" lang="ja-JP" altLang="en-US" dirty="0"/>
                  <a:t>分岐予測ミス・ペナルティ：</a:t>
                </a:r>
                <a:r>
                  <a:rPr kumimoji="1" lang="en-US" altLang="ja-JP" dirty="0"/>
                  <a:t>	</a:t>
                </a:r>
                <a14:m>
                  <m:oMath xmlns:m="http://schemas.openxmlformats.org/officeDocument/2006/math">
                    <m:r>
                      <a:rPr kumimoji="1" lang="en-US" altLang="ja-JP" b="1" i="1" dirty="0" smtClean="0">
                        <a:solidFill>
                          <a:schemeClr val="accent5"/>
                        </a:solidFill>
                        <a:latin typeface="Cambria Math" panose="02040503050406030204" pitchFamily="18" charset="0"/>
                      </a:rPr>
                      <m:t>𝑪𝒑</m:t>
                    </m:r>
                    <m:r>
                      <a:rPr kumimoji="1" lang="en-US" altLang="ja-JP" b="1" i="1" dirty="0" smtClean="0">
                        <a:solidFill>
                          <a:schemeClr val="accent5"/>
                        </a:solidFill>
                        <a:latin typeface="Cambria Math" panose="02040503050406030204" pitchFamily="18" charset="0"/>
                      </a:rPr>
                      <m:t>=</m:t>
                    </m:r>
                    <m:r>
                      <a:rPr kumimoji="1" lang="en-US" altLang="ja-JP" b="1" i="1" dirty="0" smtClean="0">
                        <a:solidFill>
                          <a:schemeClr val="accent5"/>
                        </a:solidFill>
                        <a:latin typeface="Cambria Math" panose="02040503050406030204" pitchFamily="18" charset="0"/>
                      </a:rPr>
                      <m:t>𝟒</m:t>
                    </m:r>
                  </m:oMath>
                </a14:m>
                <a:endParaRPr kumimoji="1" lang="en-US" altLang="ja-JP" b="1" dirty="0">
                  <a:solidFill>
                    <a:schemeClr val="accent5"/>
                  </a:solidFill>
                </a:endParaRPr>
              </a:p>
              <a:p>
                <a:r>
                  <a:rPr kumimoji="1" lang="ja-JP" altLang="en-US" dirty="0"/>
                  <a:t>実行サイクル数 </a:t>
                </a:r>
                <a14:m>
                  <m:oMath xmlns:m="http://schemas.openxmlformats.org/officeDocument/2006/math">
                    <m:r>
                      <a:rPr kumimoji="1" lang="en-US" altLang="ja-JP" i="1" dirty="0" smtClean="0">
                        <a:latin typeface="Cambria Math" panose="02040503050406030204" pitchFamily="18" charset="0"/>
                      </a:rPr>
                      <m:t>𝐶𝑟</m:t>
                    </m:r>
                  </m:oMath>
                </a14:m>
                <a:r>
                  <a:rPr kumimoji="1" lang="en-US" altLang="ja-JP" dirty="0"/>
                  <a:t> </a:t>
                </a:r>
                <a:r>
                  <a:rPr kumimoji="1" lang="ja-JP" altLang="en-US" dirty="0"/>
                  <a:t>は</a:t>
                </a:r>
                <a:endParaRPr kumimoji="1" lang="en-US" altLang="ja-JP" dirty="0"/>
              </a:p>
              <a:p>
                <a:pPr lvl="1"/>
                <a14:m>
                  <m:oMath xmlns:m="http://schemas.openxmlformats.org/officeDocument/2006/math">
                    <m:r>
                      <a:rPr lang="en-US" b="1" i="1" dirty="0" smtClean="0">
                        <a:solidFill>
                          <a:schemeClr val="accent5"/>
                        </a:solidFill>
                        <a:latin typeface="Cambria Math" panose="02040503050406030204" pitchFamily="18" charset="0"/>
                      </a:rPr>
                      <m:t>𝑪𝒓</m:t>
                    </m:r>
                    <m:r>
                      <a:rPr lang="en-US" b="1" i="1" dirty="0" smtClean="0">
                        <a:solidFill>
                          <a:schemeClr val="accent5"/>
                        </a:solidFill>
                        <a:latin typeface="Cambria Math" panose="02040503050406030204" pitchFamily="18" charset="0"/>
                      </a:rPr>
                      <m:t>=</m:t>
                    </m:r>
                    <m:r>
                      <a:rPr lang="en-US" b="1" i="1" dirty="0" smtClean="0">
                        <a:solidFill>
                          <a:schemeClr val="accent5"/>
                        </a:solidFill>
                        <a:latin typeface="Cambria Math" panose="02040503050406030204" pitchFamily="18" charset="0"/>
                      </a:rPr>
                      <m:t>𝑪𝒕</m:t>
                    </m:r>
                    <m:r>
                      <a:rPr lang="en-US" b="1" i="1" dirty="0" smtClean="0">
                        <a:solidFill>
                          <a:schemeClr val="accent5"/>
                        </a:solidFill>
                        <a:latin typeface="Cambria Math" panose="02040503050406030204" pitchFamily="18" charset="0"/>
                      </a:rPr>
                      <m:t> + </m:t>
                    </m:r>
                    <m:r>
                      <a:rPr lang="en-US" b="1" i="1" dirty="0" smtClean="0">
                        <a:solidFill>
                          <a:schemeClr val="accent5"/>
                        </a:solidFill>
                        <a:latin typeface="Cambria Math" panose="02040503050406030204" pitchFamily="18" charset="0"/>
                      </a:rPr>
                      <m:t>𝑵𝒎</m:t>
                    </m:r>
                    <m:r>
                      <a:rPr lang="en-US" altLang="ja-JP" b="1" i="1" dirty="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𝑪𝒑</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𝟏</m:t>
                    </m:r>
                    <m:r>
                      <a:rPr lang="en-US" altLang="ja-JP" b="1" i="1" dirty="0" smtClean="0">
                        <a:solidFill>
                          <a:schemeClr val="accent5"/>
                        </a:solidFill>
                        <a:latin typeface="Cambria Math" panose="02040503050406030204" pitchFamily="18" charset="0"/>
                      </a:rPr>
                      <m:t>𝑴</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𝟎</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𝟏</m:t>
                    </m:r>
                    <m:r>
                      <a:rPr lang="en-US" altLang="ja-JP" b="1" i="1" dirty="0" smtClean="0">
                        <a:solidFill>
                          <a:schemeClr val="accent5"/>
                        </a:solidFill>
                        <a:latin typeface="Cambria Math" panose="02040503050406030204" pitchFamily="18" charset="0"/>
                      </a:rPr>
                      <m:t>𝑴</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𝟏</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𝟏</m:t>
                    </m:r>
                    <m:r>
                      <a:rPr lang="en-US" altLang="ja-JP" b="1" i="1" dirty="0" smtClean="0">
                        <a:solidFill>
                          <a:schemeClr val="accent5"/>
                        </a:solidFill>
                        <a:latin typeface="Cambria Math" panose="02040503050406030204" pitchFamily="18" charset="0"/>
                      </a:rPr>
                      <m:t>𝑴</m:t>
                    </m:r>
                  </m:oMath>
                </a14:m>
                <a:endParaRPr kumimoji="1" lang="en-US" b="1" dirty="0">
                  <a:solidFill>
                    <a:schemeClr val="accent5"/>
                  </a:solidFill>
                </a:endParaRPr>
              </a:p>
              <a:p>
                <a:pPr lvl="1"/>
                <a:r>
                  <a:rPr kumimoji="1" lang="ja-JP" altLang="en-US" dirty="0"/>
                  <a:t>分岐予測ミスにより </a:t>
                </a:r>
                <a:r>
                  <a:rPr kumimoji="1" lang="en-US" altLang="ja-JP" dirty="0"/>
                  <a:t>10% </a:t>
                </a:r>
                <a:r>
                  <a:rPr kumimoji="1" lang="ja-JP" altLang="en-US" dirty="0"/>
                  <a:t>実行サイクル数が伸びている</a:t>
                </a:r>
                <a:endParaRPr kumimoji="1" lang="en-US" dirty="0"/>
              </a:p>
            </p:txBody>
          </p:sp>
        </mc:Choice>
        <mc:Fallback>
          <p:sp>
            <p:nvSpPr>
              <p:cNvPr id="3" name="コンテンツ プレースホルダー 2">
                <a:extLst>
                  <a:ext uri="{FF2B5EF4-FFF2-40B4-BE49-F238E27FC236}">
                    <a16:creationId xmlns:a16="http://schemas.microsoft.com/office/drawing/2014/main" id="{7A388F3E-9D46-BE60-22D7-DE67BE9600EC}"/>
                  </a:ext>
                </a:extLst>
              </p:cNvPr>
              <p:cNvSpPr>
                <a:spLocks noGrp="1" noRot="1" noChangeAspect="1" noMove="1" noResize="1" noEditPoints="1" noAdjustHandles="1" noChangeArrowheads="1" noChangeShapeType="1" noTextEdit="1"/>
              </p:cNvSpPr>
              <p:nvPr>
                <p:ph sz="quarter" idx="10"/>
              </p:nvPr>
            </p:nvSpPr>
            <p:spPr>
              <a:xfrm>
                <a:off x="431954" y="1088974"/>
                <a:ext cx="8550095" cy="5220058"/>
              </a:xfrm>
              <a:blipFill>
                <a:blip r:embed="rId2"/>
                <a:stretch>
                  <a:fillRect l="-642" t="-3154" b="-5023"/>
                </a:stretch>
              </a:blipFill>
            </p:spPr>
            <p:txBody>
              <a:bodyPr/>
              <a:lstStyle/>
              <a:p>
                <a:r>
                  <a:rPr lang="en-US">
                    <a:noFill/>
                  </a:rPr>
                  <a:t> </a:t>
                </a:r>
              </a:p>
            </p:txBody>
          </p:sp>
        </mc:Fallback>
      </mc:AlternateContent>
    </p:spTree>
    <p:extLst>
      <p:ext uri="{BB962C8B-B14F-4D97-AF65-F5344CB8AC3E}">
        <p14:creationId xmlns:p14="http://schemas.microsoft.com/office/powerpoint/2010/main" val="26626678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C12892-35F5-E8A0-AFC3-832AE2AE9B06}"/>
              </a:ext>
            </a:extLst>
          </p:cNvPr>
          <p:cNvSpPr>
            <a:spLocks noGrp="1"/>
          </p:cNvSpPr>
          <p:nvPr>
            <p:ph type="title"/>
          </p:nvPr>
        </p:nvSpPr>
        <p:spPr/>
        <p:txBody>
          <a:bodyPr/>
          <a:lstStyle/>
          <a:p>
            <a:r>
              <a:rPr kumimoji="1" lang="en-US" dirty="0"/>
              <a:t>IPC </a:t>
            </a:r>
            <a:r>
              <a:rPr kumimoji="1" lang="ja-JP" altLang="en-US" dirty="0"/>
              <a:t>で考えると</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4C80AA3-F81D-AB4A-CDFC-745326F1053F}"/>
                  </a:ext>
                </a:extLst>
              </p:cNvPr>
              <p:cNvSpPr>
                <a:spLocks noGrp="1"/>
              </p:cNvSpPr>
              <p:nvPr>
                <p:ph sz="quarter" idx="10"/>
              </p:nvPr>
            </p:nvSpPr>
            <p:spPr/>
            <p:txBody>
              <a:bodyPr/>
              <a:lstStyle/>
              <a:p>
                <a:r>
                  <a:rPr lang="ja-JP" altLang="en-US" i="1" dirty="0">
                    <a:latin typeface="Cambria Math" panose="02040503050406030204" pitchFamily="18" charset="0"/>
                  </a:rPr>
                  <a:t>最終的な性能を考える上で </a:t>
                </a:r>
                <a:r>
                  <a:rPr lang="en-US" altLang="ja-JP" i="0" dirty="0">
                    <a:latin typeface="+mj-lt"/>
                  </a:rPr>
                  <a:t>IPC</a:t>
                </a:r>
                <a14:m>
                  <m:oMath xmlns:m="http://schemas.openxmlformats.org/officeDocument/2006/math">
                    <m:r>
                      <a:rPr lang="en-US" altLang="ja-JP" i="1" dirty="0" smtClean="0">
                        <a:latin typeface="Cambria Math" panose="02040503050406030204" pitchFamily="18" charset="0"/>
                      </a:rPr>
                      <m:t> </m:t>
                    </m:r>
                  </m:oMath>
                </a14:m>
                <a:r>
                  <a:rPr lang="en-US" altLang="ja-JP" i="1" dirty="0">
                    <a:latin typeface="Cambria Math" panose="02040503050406030204" pitchFamily="18" charset="0"/>
                  </a:rPr>
                  <a:t> </a:t>
                </a:r>
                <a:r>
                  <a:rPr lang="ja-JP" altLang="en-US" i="1" dirty="0">
                    <a:latin typeface="Cambria Math" panose="02040503050406030204" pitchFamily="18" charset="0"/>
                  </a:rPr>
                  <a:t>の方が都合がよい</a:t>
                </a:r>
                <a:endParaRPr lang="en-US" altLang="ja-JP" i="1" dirty="0">
                  <a:latin typeface="Cambria Math" panose="02040503050406030204" pitchFamily="18" charset="0"/>
                </a:endParaRPr>
              </a:p>
              <a:p>
                <a14:m>
                  <m:oMath xmlns:m="http://schemas.openxmlformats.org/officeDocument/2006/math">
                    <m:r>
                      <a:rPr lang="ja-JP" altLang="en-US" i="1" dirty="0" smtClean="0">
                        <a:latin typeface="Cambria Math" panose="02040503050406030204" pitchFamily="18" charset="0"/>
                      </a:rPr>
                      <m:t>実行サイクル数</m:t>
                    </m:r>
                    <m:r>
                      <a:rPr lang="en-US" altLang="ja-JP" b="0" i="1" dirty="0" smtClean="0">
                        <a:latin typeface="Cambria Math" panose="02040503050406030204" pitchFamily="18" charset="0"/>
                      </a:rPr>
                      <m:t> </m:t>
                    </m:r>
                    <m:r>
                      <a:rPr lang="en-US" altLang="ja-JP" i="1" dirty="0" smtClean="0">
                        <a:latin typeface="Cambria Math" panose="02040503050406030204" pitchFamily="18" charset="0"/>
                      </a:rPr>
                      <m:t>𝐶𝑟</m:t>
                    </m:r>
                  </m:oMath>
                </a14:m>
                <a:r>
                  <a:rPr kumimoji="1" lang="ja-JP" altLang="en-US" dirty="0"/>
                  <a:t> を命令数 </a:t>
                </a:r>
                <a14:m>
                  <m:oMath xmlns:m="http://schemas.openxmlformats.org/officeDocument/2006/math">
                    <m:r>
                      <a:rPr kumimoji="1" lang="en-US" altLang="ja-JP" i="1" dirty="0" smtClean="0">
                        <a:latin typeface="Cambria Math" panose="02040503050406030204" pitchFamily="18" charset="0"/>
                      </a:rPr>
                      <m:t>𝑁𝑖</m:t>
                    </m:r>
                  </m:oMath>
                </a14:m>
                <a:r>
                  <a:rPr kumimoji="1" lang="en-US" dirty="0"/>
                  <a:t> </a:t>
                </a:r>
                <a:r>
                  <a:rPr kumimoji="1" lang="ja-JP" altLang="en-US" dirty="0"/>
                  <a:t>で正規化すると，</a:t>
                </a:r>
                <a:endParaRPr kumimoji="1" lang="en-US" altLang="ja-JP" dirty="0"/>
              </a:p>
              <a:p>
                <a:pPr lvl="1"/>
                <a14:m>
                  <m:oMath xmlns:m="http://schemas.openxmlformats.org/officeDocument/2006/math">
                    <m:f>
                      <m:fPr>
                        <m:ctrlPr>
                          <a:rPr lang="en-US" altLang="ja-JP" b="0" i="1" dirty="0" smtClean="0">
                            <a:latin typeface="Cambria Math" panose="02040503050406030204" pitchFamily="18" charset="0"/>
                          </a:rPr>
                        </m:ctrlPr>
                      </m:fPr>
                      <m:num>
                        <m:r>
                          <a:rPr lang="en-US" altLang="ja-JP" i="1" dirty="0" smtClean="0">
                            <a:latin typeface="Cambria Math" panose="02040503050406030204" pitchFamily="18" charset="0"/>
                          </a:rPr>
                          <m:t>𝐶𝑟</m:t>
                        </m:r>
                      </m:num>
                      <m:den>
                        <m:r>
                          <a:rPr lang="en-US" altLang="ja-JP" b="0" i="1" dirty="0" smtClean="0">
                            <a:latin typeface="Cambria Math" panose="02040503050406030204" pitchFamily="18" charset="0"/>
                          </a:rPr>
                          <m:t>𝑁𝑖</m:t>
                        </m:r>
                      </m:den>
                    </m:f>
                    <m:r>
                      <a:rPr lang="en-US" altLang="ja-JP" i="1" dirty="0" smtClean="0">
                        <a:latin typeface="Cambria Math" panose="02040503050406030204" pitchFamily="18" charset="0"/>
                      </a:rPr>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𝐶𝑡</m:t>
                        </m:r>
                      </m:num>
                      <m:den>
                        <m:r>
                          <a:rPr lang="en-US" altLang="ja-JP" i="1" dirty="0">
                            <a:latin typeface="Cambria Math" panose="02040503050406030204" pitchFamily="18" charset="0"/>
                          </a:rPr>
                          <m:t>𝑁𝑖</m:t>
                        </m:r>
                      </m:den>
                    </m:f>
                    <m:r>
                      <a:rPr lang="en-US" altLang="ja-JP" i="1" dirty="0">
                        <a:latin typeface="Cambria Math" panose="02040503050406030204" pitchFamily="18" charset="0"/>
                      </a:rPr>
                      <m:t> +</m:t>
                    </m:r>
                    <m:f>
                      <m:fPr>
                        <m:ctrlPr>
                          <a:rPr lang="en-US" altLang="ja-JP" i="1" dirty="0">
                            <a:latin typeface="Cambria Math" panose="02040503050406030204" pitchFamily="18" charset="0"/>
                          </a:rPr>
                        </m:ctrlPr>
                      </m:fPr>
                      <m:num>
                        <m:d>
                          <m:dPr>
                            <m:ctrlPr>
                              <a:rPr lang="en-US" altLang="ja-JP" i="1" dirty="0">
                                <a:latin typeface="Cambria Math" panose="02040503050406030204" pitchFamily="18" charset="0"/>
                              </a:rPr>
                            </m:ctrlPr>
                          </m:dPr>
                          <m:e>
                            <m:r>
                              <a:rPr lang="en-US" altLang="ja-JP" i="1" dirty="0">
                                <a:latin typeface="Cambria Math" panose="02040503050406030204" pitchFamily="18" charset="0"/>
                              </a:rPr>
                              <m:t>𝑁𝑚</m:t>
                            </m:r>
                            <m:r>
                              <a:rPr lang="en-US" altLang="ja-JP" i="1" dirty="0">
                                <a:latin typeface="Cambria Math" panose="02040503050406030204" pitchFamily="18" charset="0"/>
                              </a:rPr>
                              <m:t>×</m:t>
                            </m:r>
                            <m:r>
                              <a:rPr lang="en-US" altLang="ja-JP" i="1" dirty="0">
                                <a:latin typeface="Cambria Math" panose="02040503050406030204" pitchFamily="18" charset="0"/>
                              </a:rPr>
                              <m:t>𝐶𝑝</m:t>
                            </m:r>
                          </m:e>
                        </m:d>
                      </m:num>
                      <m:den>
                        <m:r>
                          <a:rPr lang="en-US" altLang="ja-JP" i="1" dirty="0">
                            <a:latin typeface="Cambria Math" panose="02040503050406030204" pitchFamily="18" charset="0"/>
                          </a:rPr>
                          <m:t>𝑁𝑖</m:t>
                        </m:r>
                      </m:den>
                    </m:f>
                    <m:r>
                      <a:rPr lang="en-US" altLang="ja-JP" i="1" dirty="0">
                        <a:latin typeface="Cambria Math" panose="02040503050406030204" pitchFamily="18" charset="0"/>
                      </a:rPr>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𝐶𝑡</m:t>
                        </m:r>
                      </m:num>
                      <m:den>
                        <m:r>
                          <a:rPr lang="en-US" altLang="ja-JP" i="1" dirty="0">
                            <a:latin typeface="Cambria Math" panose="02040503050406030204" pitchFamily="18" charset="0"/>
                          </a:rPr>
                          <m:t>𝑁𝑖</m:t>
                        </m:r>
                      </m:den>
                    </m:f>
                    <m:r>
                      <a:rPr lang="en-US" altLang="ja-JP" i="1" dirty="0">
                        <a:latin typeface="Cambria Math" panose="02040503050406030204" pitchFamily="18" charset="0"/>
                      </a:rPr>
                      <m:t> +</m:t>
                    </m:r>
                    <m:f>
                      <m:fPr>
                        <m:ctrlPr>
                          <a:rPr lang="en-US" altLang="ja-JP" i="1" dirty="0">
                            <a:latin typeface="Cambria Math" panose="02040503050406030204" pitchFamily="18" charset="0"/>
                          </a:rPr>
                        </m:ctrlPr>
                      </m:fPr>
                      <m:num>
                        <m:d>
                          <m:dPr>
                            <m:ctrlPr>
                              <a:rPr lang="en-US" altLang="ja-JP" i="1" dirty="0">
                                <a:latin typeface="Cambria Math" panose="02040503050406030204" pitchFamily="18" charset="0"/>
                              </a:rPr>
                            </m:ctrlPr>
                          </m:dPr>
                          <m:e>
                            <m:r>
                              <a:rPr lang="en-US" altLang="ja-JP" i="1" dirty="0">
                                <a:latin typeface="Cambria Math" panose="02040503050406030204" pitchFamily="18" charset="0"/>
                              </a:rPr>
                              <m:t>𝑁𝑖</m:t>
                            </m:r>
                            <m:r>
                              <a:rPr lang="en-US" altLang="ja-JP" i="1" dirty="0">
                                <a:latin typeface="Cambria Math" panose="02040503050406030204" pitchFamily="18" charset="0"/>
                              </a:rPr>
                              <m:t>×</m:t>
                            </m:r>
                            <m:r>
                              <a:rPr lang="en-US" altLang="ja-JP" i="1" dirty="0">
                                <a:latin typeface="Cambria Math" panose="02040503050406030204" pitchFamily="18" charset="0"/>
                              </a:rPr>
                              <m:t>𝑃𝑏</m:t>
                            </m:r>
                            <m:r>
                              <a:rPr lang="en-US" altLang="ja-JP" i="1" dirty="0">
                                <a:latin typeface="Cambria Math" panose="02040503050406030204" pitchFamily="18" charset="0"/>
                              </a:rPr>
                              <m:t>×</m:t>
                            </m:r>
                            <m:r>
                              <a:rPr lang="en-US" altLang="ja-JP" i="1" dirty="0">
                                <a:latin typeface="Cambria Math" panose="02040503050406030204" pitchFamily="18" charset="0"/>
                              </a:rPr>
                              <m:t>𝑃𝑚</m:t>
                            </m:r>
                            <m:r>
                              <a:rPr lang="en-US" altLang="ja-JP" b="0" i="1" dirty="0" smtClean="0">
                                <a:latin typeface="Cambria Math" panose="02040503050406030204" pitchFamily="18" charset="0"/>
                              </a:rPr>
                              <m:t>×</m:t>
                            </m:r>
                            <m:r>
                              <a:rPr lang="en-US" altLang="ja-JP" i="1" dirty="0">
                                <a:latin typeface="Cambria Math" panose="02040503050406030204" pitchFamily="18" charset="0"/>
                              </a:rPr>
                              <m:t>𝐶𝑝</m:t>
                            </m:r>
                          </m:e>
                        </m:d>
                      </m:num>
                      <m:den>
                        <m:r>
                          <a:rPr lang="en-US" altLang="ja-JP" i="1" dirty="0">
                            <a:latin typeface="Cambria Math" panose="02040503050406030204" pitchFamily="18" charset="0"/>
                          </a:rPr>
                          <m:t>𝑁𝑖</m:t>
                        </m:r>
                      </m:den>
                    </m:f>
                    <m:r>
                      <a:rPr lang="en-US" altLang="ja-JP" b="0" i="1" dirty="0" smtClean="0">
                        <a:latin typeface="Cambria Math" panose="02040503050406030204" pitchFamily="18" charset="0"/>
                      </a:rPr>
                      <m:t>=</m:t>
                    </m:r>
                    <m:f>
                      <m:fPr>
                        <m:ctrlPr>
                          <a:rPr lang="en-US" altLang="ja-JP" i="1" dirty="0" smtClean="0">
                            <a:solidFill>
                              <a:schemeClr val="accent5"/>
                            </a:solidFill>
                            <a:latin typeface="Cambria Math" panose="02040503050406030204" pitchFamily="18" charset="0"/>
                          </a:rPr>
                        </m:ctrlPr>
                      </m:fPr>
                      <m:num>
                        <m:r>
                          <a:rPr lang="en-US" altLang="ja-JP" i="1" dirty="0">
                            <a:solidFill>
                              <a:schemeClr val="accent5"/>
                            </a:solidFill>
                            <a:latin typeface="Cambria Math" panose="02040503050406030204" pitchFamily="18" charset="0"/>
                          </a:rPr>
                          <m:t>𝐶𝑡</m:t>
                        </m:r>
                      </m:num>
                      <m:den>
                        <m:r>
                          <a:rPr lang="en-US" altLang="ja-JP" i="1" dirty="0">
                            <a:solidFill>
                              <a:schemeClr val="accent5"/>
                            </a:solidFill>
                            <a:latin typeface="Cambria Math" panose="02040503050406030204" pitchFamily="18" charset="0"/>
                          </a:rPr>
                          <m:t>𝑁𝑖</m:t>
                        </m:r>
                      </m:den>
                    </m:f>
                    <m:r>
                      <a:rPr lang="en-US" altLang="ja-JP" i="1" dirty="0">
                        <a:solidFill>
                          <a:schemeClr val="accent5"/>
                        </a:solidFill>
                        <a:latin typeface="Cambria Math" panose="02040503050406030204" pitchFamily="18" charset="0"/>
                      </a:rPr>
                      <m:t> </m:t>
                    </m:r>
                    <m:r>
                      <a:rPr lang="en-US" altLang="ja-JP" i="1" dirty="0" smtClean="0">
                        <a:solidFill>
                          <a:schemeClr val="accent5"/>
                        </a:solidFill>
                        <a:latin typeface="Cambria Math" panose="02040503050406030204" pitchFamily="18" charset="0"/>
                      </a:rPr>
                      <m:t>+</m:t>
                    </m:r>
                    <m:r>
                      <a:rPr kumimoji="1" lang="en-US" altLang="ja-JP" i="1" dirty="0" smtClean="0">
                        <a:solidFill>
                          <a:schemeClr val="accent5"/>
                        </a:solidFill>
                        <a:latin typeface="Cambria Math" panose="02040503050406030204" pitchFamily="18" charset="0"/>
                      </a:rPr>
                      <m:t>𝑃𝑏</m:t>
                    </m:r>
                    <m:r>
                      <a:rPr kumimoji="1" lang="en-US" altLang="ja-JP" b="0" i="1" dirty="0" smtClean="0">
                        <a:solidFill>
                          <a:schemeClr val="accent5"/>
                        </a:solidFill>
                        <a:latin typeface="Cambria Math" panose="02040503050406030204" pitchFamily="18" charset="0"/>
                      </a:rPr>
                      <m:t>×</m:t>
                    </m:r>
                    <m:r>
                      <a:rPr kumimoji="1" lang="en-US" altLang="ja-JP" i="1" dirty="0" smtClean="0">
                        <a:solidFill>
                          <a:schemeClr val="accent5"/>
                        </a:solidFill>
                        <a:latin typeface="Cambria Math" panose="02040503050406030204" pitchFamily="18" charset="0"/>
                      </a:rPr>
                      <m:t>𝑃𝑚</m:t>
                    </m:r>
                    <m:r>
                      <a:rPr lang="en-US" altLang="ja-JP" i="1" dirty="0">
                        <a:solidFill>
                          <a:schemeClr val="accent5"/>
                        </a:solidFill>
                        <a:latin typeface="Cambria Math" panose="02040503050406030204" pitchFamily="18" charset="0"/>
                      </a:rPr>
                      <m:t>×</m:t>
                    </m:r>
                    <m:r>
                      <a:rPr lang="en-US" altLang="ja-JP" i="1" dirty="0">
                        <a:solidFill>
                          <a:schemeClr val="accent5"/>
                        </a:solidFill>
                        <a:latin typeface="Cambria Math" panose="02040503050406030204" pitchFamily="18" charset="0"/>
                      </a:rPr>
                      <m:t>𝐶𝑝</m:t>
                    </m:r>
                  </m:oMath>
                </a14:m>
                <a:endParaRPr kumimoji="1" lang="en-US" altLang="ja-JP" dirty="0">
                  <a:solidFill>
                    <a:schemeClr val="accent5"/>
                  </a:solidFill>
                </a:endParaRPr>
              </a:p>
              <a:p>
                <a:pPr lvl="1"/>
                <a:endParaRPr kumimoji="1" lang="en-US" dirty="0">
                  <a:solidFill>
                    <a:schemeClr val="accent5"/>
                  </a:solidFill>
                </a:endParaRPr>
              </a:p>
              <a:p>
                <a:r>
                  <a:rPr lang="en-US" altLang="ja-JP" dirty="0"/>
                  <a:t>IPC </a:t>
                </a:r>
                <a:r>
                  <a:rPr lang="ja-JP" altLang="en-US" dirty="0"/>
                  <a:t>は命令数を実行サイクル数で割ったもの </a:t>
                </a:r>
                <a:r>
                  <a:rPr lang="en-US" altLang="ja-JP" dirty="0"/>
                  <a:t>= </a:t>
                </a:r>
                <a:r>
                  <a:rPr lang="ja-JP" altLang="en-US" dirty="0"/>
                  <a:t>つまり上記の逆数</a:t>
                </a:r>
                <a:r>
                  <a:rPr kumimoji="1" lang="ja-JP" altLang="en-US" dirty="0"/>
                  <a:t> </a:t>
                </a:r>
                <a:endParaRPr kumimoji="1" lang="en-US" altLang="ja-JP" dirty="0"/>
              </a:p>
              <a:p>
                <a:pPr lvl="1"/>
                <a14:m>
                  <m:oMath xmlns:m="http://schemas.openxmlformats.org/officeDocument/2006/math">
                    <m:r>
                      <a:rPr kumimoji="1" lang="en-US" altLang="ja-JP" i="1" dirty="0" smtClean="0">
                        <a:latin typeface="Cambria Math" panose="02040503050406030204" pitchFamily="18" charset="0"/>
                      </a:rPr>
                      <m:t>𝐼𝑃𝐶𝑟</m:t>
                    </m:r>
                  </m:oMath>
                </a14:m>
                <a:r>
                  <a:rPr kumimoji="1" lang="en-US" dirty="0"/>
                  <a:t>=</a:t>
                </a:r>
                <a14:m>
                  <m:oMath xmlns:m="http://schemas.openxmlformats.org/officeDocument/2006/math">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f>
                          <m:fPr>
                            <m:ctrlPr>
                              <a:rPr lang="en-US" altLang="ja-JP" i="1" dirty="0" smtClean="0">
                                <a:solidFill>
                                  <a:schemeClr val="accent5"/>
                                </a:solidFill>
                                <a:latin typeface="Cambria Math" panose="02040503050406030204" pitchFamily="18" charset="0"/>
                              </a:rPr>
                            </m:ctrlPr>
                          </m:fPr>
                          <m:num>
                            <m:r>
                              <a:rPr lang="en-US" altLang="ja-JP" i="1" dirty="0">
                                <a:solidFill>
                                  <a:schemeClr val="accent5"/>
                                </a:solidFill>
                                <a:latin typeface="Cambria Math" panose="02040503050406030204" pitchFamily="18" charset="0"/>
                              </a:rPr>
                              <m:t>𝐶𝑡</m:t>
                            </m:r>
                          </m:num>
                          <m:den>
                            <m:r>
                              <a:rPr lang="en-US" altLang="ja-JP" i="1" dirty="0">
                                <a:solidFill>
                                  <a:schemeClr val="accent5"/>
                                </a:solidFill>
                                <a:latin typeface="Cambria Math" panose="02040503050406030204" pitchFamily="18" charset="0"/>
                              </a:rPr>
                              <m:t>𝑁𝑖</m:t>
                            </m:r>
                          </m:den>
                        </m:f>
                        <m:r>
                          <a:rPr lang="en-US" altLang="ja-JP" i="1" dirty="0">
                            <a:solidFill>
                              <a:schemeClr val="accent5"/>
                            </a:solidFill>
                            <a:latin typeface="Cambria Math" panose="02040503050406030204" pitchFamily="18" charset="0"/>
                          </a:rPr>
                          <m:t> +</m:t>
                        </m:r>
                        <m:r>
                          <a:rPr lang="en-US" altLang="ja-JP" i="1" dirty="0">
                            <a:solidFill>
                              <a:schemeClr val="accent5"/>
                            </a:solidFill>
                            <a:latin typeface="Cambria Math" panose="02040503050406030204" pitchFamily="18" charset="0"/>
                          </a:rPr>
                          <m:t>𝑃𝑏</m:t>
                        </m:r>
                        <m:r>
                          <a:rPr lang="en-US" altLang="ja-JP" i="1" dirty="0">
                            <a:solidFill>
                              <a:schemeClr val="accent5"/>
                            </a:solidFill>
                            <a:latin typeface="Cambria Math" panose="02040503050406030204" pitchFamily="18" charset="0"/>
                          </a:rPr>
                          <m:t>×</m:t>
                        </m:r>
                        <m:r>
                          <a:rPr lang="en-US" altLang="ja-JP" i="1" dirty="0">
                            <a:solidFill>
                              <a:schemeClr val="accent5"/>
                            </a:solidFill>
                            <a:latin typeface="Cambria Math" panose="02040503050406030204" pitchFamily="18" charset="0"/>
                          </a:rPr>
                          <m:t>𝑃𝑚</m:t>
                        </m:r>
                        <m:r>
                          <a:rPr lang="en-US" altLang="ja-JP" i="1" dirty="0">
                            <a:solidFill>
                              <a:schemeClr val="accent5"/>
                            </a:solidFill>
                            <a:latin typeface="Cambria Math" panose="02040503050406030204" pitchFamily="18" charset="0"/>
                          </a:rPr>
                          <m:t>×</m:t>
                        </m:r>
                        <m:r>
                          <a:rPr lang="en-US" altLang="ja-JP" i="1" dirty="0">
                            <a:solidFill>
                              <a:schemeClr val="accent5"/>
                            </a:solidFill>
                            <a:latin typeface="Cambria Math" panose="02040503050406030204" pitchFamily="18" charset="0"/>
                          </a:rPr>
                          <m:t>𝐶𝑝</m:t>
                        </m:r>
                      </m:den>
                    </m:f>
                    <m:r>
                      <a:rPr lang="en-US" altLang="ja-JP" b="0" i="1" dirty="0" smtClean="0">
                        <a:latin typeface="Cambria Math" panose="02040503050406030204" pitchFamily="18" charset="0"/>
                      </a:rPr>
                      <m:t>=</m:t>
                    </m:r>
                    <m:f>
                      <m:fPr>
                        <m:ctrlPr>
                          <a:rPr lang="en-US" altLang="ja-JP" i="1" dirty="0" smtClean="0">
                            <a:solidFill>
                              <a:schemeClr val="accent6"/>
                            </a:solidFill>
                            <a:latin typeface="Cambria Math" panose="02040503050406030204" pitchFamily="18" charset="0"/>
                          </a:rPr>
                        </m:ctrlPr>
                      </m:fPr>
                      <m:num>
                        <m:r>
                          <a:rPr lang="en-US" altLang="ja-JP" i="1" dirty="0">
                            <a:solidFill>
                              <a:schemeClr val="accent6"/>
                            </a:solidFill>
                            <a:latin typeface="Cambria Math" panose="02040503050406030204" pitchFamily="18" charset="0"/>
                          </a:rPr>
                          <m:t>1</m:t>
                        </m:r>
                      </m:num>
                      <m:den>
                        <m:f>
                          <m:fPr>
                            <m:ctrlPr>
                              <a:rPr lang="en-US" altLang="ja-JP" i="1" dirty="0">
                                <a:solidFill>
                                  <a:schemeClr val="accent6"/>
                                </a:solidFill>
                                <a:latin typeface="Cambria Math" panose="02040503050406030204" pitchFamily="18" charset="0"/>
                              </a:rPr>
                            </m:ctrlPr>
                          </m:fPr>
                          <m:num>
                            <m:r>
                              <a:rPr lang="en-US" altLang="ja-JP" i="1" dirty="0">
                                <a:solidFill>
                                  <a:schemeClr val="accent6"/>
                                </a:solidFill>
                                <a:latin typeface="Cambria Math" panose="02040503050406030204" pitchFamily="18" charset="0"/>
                              </a:rPr>
                              <m:t>1</m:t>
                            </m:r>
                          </m:num>
                          <m:den>
                            <m:r>
                              <a:rPr lang="en-US" altLang="ja-JP" b="0" i="1" dirty="0" smtClean="0">
                                <a:solidFill>
                                  <a:schemeClr val="accent6"/>
                                </a:solidFill>
                                <a:latin typeface="Cambria Math" panose="02040503050406030204" pitchFamily="18" charset="0"/>
                              </a:rPr>
                              <m:t>𝐼𝑃𝐶𝑡</m:t>
                            </m:r>
                          </m:den>
                        </m:f>
                        <m:r>
                          <a:rPr lang="en-US" altLang="ja-JP" i="1" dirty="0">
                            <a:solidFill>
                              <a:schemeClr val="accent6"/>
                            </a:solidFill>
                            <a:latin typeface="Cambria Math" panose="02040503050406030204" pitchFamily="18" charset="0"/>
                          </a:rPr>
                          <m:t>+</m:t>
                        </m:r>
                        <m:r>
                          <a:rPr lang="en-US" altLang="ja-JP" i="1" dirty="0">
                            <a:solidFill>
                              <a:schemeClr val="accent6"/>
                            </a:solidFill>
                            <a:latin typeface="Cambria Math" panose="02040503050406030204" pitchFamily="18" charset="0"/>
                          </a:rPr>
                          <m:t>𝑃𝑏</m:t>
                        </m:r>
                        <m:r>
                          <a:rPr lang="en-US" altLang="ja-JP" i="1" dirty="0">
                            <a:solidFill>
                              <a:schemeClr val="accent6"/>
                            </a:solidFill>
                            <a:latin typeface="Cambria Math" panose="02040503050406030204" pitchFamily="18" charset="0"/>
                          </a:rPr>
                          <m:t>×</m:t>
                        </m:r>
                        <m:r>
                          <a:rPr lang="en-US" altLang="ja-JP" i="1" dirty="0">
                            <a:solidFill>
                              <a:schemeClr val="accent6"/>
                            </a:solidFill>
                            <a:latin typeface="Cambria Math" panose="02040503050406030204" pitchFamily="18" charset="0"/>
                          </a:rPr>
                          <m:t>𝑃𝑚</m:t>
                        </m:r>
                        <m:r>
                          <a:rPr lang="en-US" altLang="ja-JP" i="1" dirty="0">
                            <a:solidFill>
                              <a:schemeClr val="accent6"/>
                            </a:solidFill>
                            <a:latin typeface="Cambria Math" panose="02040503050406030204" pitchFamily="18" charset="0"/>
                          </a:rPr>
                          <m:t>×</m:t>
                        </m:r>
                        <m:r>
                          <a:rPr lang="en-US" altLang="ja-JP" i="1" dirty="0">
                            <a:solidFill>
                              <a:schemeClr val="accent6"/>
                            </a:solidFill>
                            <a:latin typeface="Cambria Math" panose="02040503050406030204" pitchFamily="18" charset="0"/>
                          </a:rPr>
                          <m:t>𝐶𝑝</m:t>
                        </m:r>
                      </m:den>
                    </m:f>
                  </m:oMath>
                </a14:m>
                <a:endParaRPr lang="en-US" altLang="ja-JP" dirty="0"/>
              </a:p>
              <a:p>
                <a:pPr lvl="1"/>
                <a14:m>
                  <m:oMath xmlns:m="http://schemas.openxmlformats.org/officeDocument/2006/math">
                    <m:r>
                      <a:rPr lang="ja-JP" altLang="en-US" i="1" dirty="0">
                        <a:latin typeface="Cambria Math" panose="02040503050406030204" pitchFamily="18" charset="0"/>
                      </a:rPr>
                      <m:t>ここで</m:t>
                    </m:r>
                    <m:r>
                      <a:rPr lang="en-US" altLang="ja-JP" b="0" i="1" dirty="0" smtClean="0">
                        <a:latin typeface="Cambria Math" panose="02040503050406030204" pitchFamily="18" charset="0"/>
                      </a:rPr>
                      <m:t> </m:t>
                    </m:r>
                    <m:r>
                      <a:rPr lang="en-US" altLang="ja-JP" i="1" dirty="0" smtClean="0">
                        <a:latin typeface="Cambria Math" panose="02040503050406030204" pitchFamily="18" charset="0"/>
                      </a:rPr>
                      <m:t>𝐼𝑃𝐶𝑟</m:t>
                    </m:r>
                  </m:oMath>
                </a14:m>
                <a:r>
                  <a:rPr lang="en-US" altLang="ja-JP" dirty="0"/>
                  <a:t> </a:t>
                </a:r>
                <a:r>
                  <a:rPr lang="ja-JP" altLang="en-US" dirty="0"/>
                  <a:t>は実際の </a:t>
                </a:r>
                <a:r>
                  <a:rPr lang="en-US" altLang="ja-JP" dirty="0"/>
                  <a:t>IPC</a:t>
                </a:r>
                <a:r>
                  <a:rPr lang="ja-JP" altLang="en-US" dirty="0"/>
                  <a:t>，</a:t>
                </a:r>
                <a14:m>
                  <m:oMath xmlns:m="http://schemas.openxmlformats.org/officeDocument/2006/math">
                    <m:r>
                      <a:rPr lang="en-US" altLang="ja-JP" i="1" dirty="0" smtClean="0">
                        <a:latin typeface="Cambria Math" panose="02040503050406030204" pitchFamily="18" charset="0"/>
                      </a:rPr>
                      <m:t>𝐼𝑃𝐶𝑡</m:t>
                    </m:r>
                  </m:oMath>
                </a14:m>
                <a:r>
                  <a:rPr lang="en-US" altLang="ja-JP" dirty="0"/>
                  <a:t> </a:t>
                </a:r>
                <a:r>
                  <a:rPr lang="ja-JP" altLang="en-US" dirty="0"/>
                  <a:t>は理想 </a:t>
                </a:r>
                <a:r>
                  <a:rPr lang="en-US" altLang="ja-JP" dirty="0"/>
                  <a:t>IPC</a:t>
                </a:r>
              </a:p>
            </p:txBody>
          </p:sp>
        </mc:Choice>
        <mc:Fallback xmlns="">
          <p:sp>
            <p:nvSpPr>
              <p:cNvPr id="3" name="コンテンツ プレースホルダー 2">
                <a:extLst>
                  <a:ext uri="{FF2B5EF4-FFF2-40B4-BE49-F238E27FC236}">
                    <a16:creationId xmlns:a16="http://schemas.microsoft.com/office/drawing/2014/main" id="{24C80AA3-F81D-AB4A-CDFC-745326F1053F}"/>
                  </a:ext>
                </a:extLst>
              </p:cNvPr>
              <p:cNvSpPr>
                <a:spLocks noGrp="1" noRot="1" noChangeAspect="1" noMove="1" noResize="1" noEditPoints="1" noAdjustHandles="1" noChangeArrowheads="1" noChangeShapeType="1" noTextEdit="1"/>
              </p:cNvSpPr>
              <p:nvPr>
                <p:ph sz="quarter" idx="10"/>
              </p:nvPr>
            </p:nvSpPr>
            <p:spPr>
              <a:blipFill>
                <a:blip r:embed="rId2"/>
                <a:stretch>
                  <a:fillRect l="-692" r="-692"/>
                </a:stretch>
              </a:blipFill>
            </p:spPr>
            <p:txBody>
              <a:bodyPr/>
              <a:lstStyle/>
              <a:p>
                <a:r>
                  <a:rPr lang="en-US">
                    <a:noFill/>
                  </a:rPr>
                  <a:t> </a:t>
                </a:r>
              </a:p>
            </p:txBody>
          </p:sp>
        </mc:Fallback>
      </mc:AlternateContent>
    </p:spTree>
    <p:extLst>
      <p:ext uri="{BB962C8B-B14F-4D97-AF65-F5344CB8AC3E}">
        <p14:creationId xmlns:p14="http://schemas.microsoft.com/office/powerpoint/2010/main" val="36055411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C12892-35F5-E8A0-AFC3-832AE2AE9B06}"/>
              </a:ext>
            </a:extLst>
          </p:cNvPr>
          <p:cNvSpPr>
            <a:spLocks noGrp="1"/>
          </p:cNvSpPr>
          <p:nvPr>
            <p:ph type="title"/>
          </p:nvPr>
        </p:nvSpPr>
        <p:spPr/>
        <p:txBody>
          <a:bodyPr/>
          <a:lstStyle/>
          <a:p>
            <a:r>
              <a:rPr kumimoji="1" lang="en-US" dirty="0"/>
              <a:t>IPC </a:t>
            </a:r>
            <a:r>
              <a:rPr kumimoji="1" lang="ja-JP" altLang="en-US" dirty="0"/>
              <a:t>の式のまとめ</a:t>
            </a:r>
            <a:endParaRPr kumimoji="1" 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24C80AA3-F81D-AB4A-CDFC-745326F1053F}"/>
                  </a:ext>
                </a:extLst>
              </p:cNvPr>
              <p:cNvSpPr>
                <a:spLocks noGrp="1"/>
              </p:cNvSpPr>
              <p:nvPr>
                <p:ph sz="quarter" idx="10"/>
              </p:nvPr>
            </p:nvSpPr>
            <p:spPr/>
            <p:txBody>
              <a:bodyPr/>
              <a:lstStyle/>
              <a:p>
                <a14:m>
                  <m:oMath xmlns:m="http://schemas.openxmlformats.org/officeDocument/2006/math">
                    <m:r>
                      <a:rPr lang="en-US" altLang="ja-JP" i="1" dirty="0" smtClean="0">
                        <a:latin typeface="Cambria Math" panose="02040503050406030204" pitchFamily="18" charset="0"/>
                      </a:rPr>
                      <m:t>𝐼𝑃𝐶𝑟</m:t>
                    </m:r>
                    <m:r>
                      <m:rPr>
                        <m:nor/>
                      </m:rPr>
                      <a:rPr lang="en-US" altLang="ja-JP" dirty="0"/>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r>
                              <a:rPr lang="en-US" altLang="ja-JP" i="1" dirty="0">
                                <a:latin typeface="Cambria Math" panose="02040503050406030204" pitchFamily="18" charset="0"/>
                              </a:rPr>
                              <m:t>𝐼𝑃𝐶𝑡</m:t>
                            </m:r>
                          </m:den>
                        </m:f>
                        <m:r>
                          <a:rPr lang="en-US" altLang="ja-JP" i="1" dirty="0">
                            <a:latin typeface="Cambria Math" panose="02040503050406030204" pitchFamily="18" charset="0"/>
                          </a:rPr>
                          <m:t>+</m:t>
                        </m:r>
                        <m:r>
                          <a:rPr lang="en-US" altLang="ja-JP" i="1" dirty="0">
                            <a:latin typeface="Cambria Math" panose="02040503050406030204" pitchFamily="18" charset="0"/>
                          </a:rPr>
                          <m:t>𝑃𝑏</m:t>
                        </m:r>
                        <m:r>
                          <a:rPr lang="en-US" altLang="ja-JP" i="1" dirty="0">
                            <a:latin typeface="Cambria Math" panose="02040503050406030204" pitchFamily="18" charset="0"/>
                          </a:rPr>
                          <m:t>×</m:t>
                        </m:r>
                        <m:r>
                          <a:rPr lang="en-US" altLang="ja-JP" i="1" dirty="0">
                            <a:latin typeface="Cambria Math" panose="02040503050406030204" pitchFamily="18" charset="0"/>
                          </a:rPr>
                          <m:t>𝑃𝑚</m:t>
                        </m:r>
                        <m:r>
                          <a:rPr lang="en-US" altLang="ja-JP" i="1" dirty="0">
                            <a:latin typeface="Cambria Math" panose="02040503050406030204" pitchFamily="18" charset="0"/>
                          </a:rPr>
                          <m:t>×</m:t>
                        </m:r>
                        <m:r>
                          <a:rPr lang="en-US" altLang="ja-JP" i="1" dirty="0">
                            <a:latin typeface="Cambria Math" panose="02040503050406030204" pitchFamily="18" charset="0"/>
                          </a:rPr>
                          <m:t>𝐶𝑝</m:t>
                        </m:r>
                      </m:den>
                    </m:f>
                  </m:oMath>
                </a14:m>
                <a:endParaRPr lang="en-US" altLang="ja-JP" dirty="0"/>
              </a:p>
              <a:p>
                <a:pPr lvl="1"/>
                <a:endParaRPr lang="en-US" altLang="ja-JP" dirty="0"/>
              </a:p>
              <a:p>
                <a:pPr lvl="1"/>
                <a:r>
                  <a:rPr lang="ja-JP" altLang="en-US" dirty="0"/>
                  <a:t>実際の </a:t>
                </a:r>
                <a:r>
                  <a:rPr lang="en-US" altLang="ja-JP" dirty="0"/>
                  <a:t>IPC</a:t>
                </a:r>
                <a:r>
                  <a:rPr lang="ja-JP" altLang="en-US" dirty="0"/>
                  <a:t>：</a:t>
                </a:r>
                <a:r>
                  <a:rPr lang="en-US" altLang="ja-JP" dirty="0"/>
                  <a:t>	</a:t>
                </a:r>
                <a:r>
                  <a:rPr lang="en-US" altLang="ja-JP" i="0" dirty="0">
                    <a:latin typeface="+mj-lt"/>
                  </a:rPr>
                  <a:t> 			</a:t>
                </a:r>
                <a14:m>
                  <m:oMath xmlns:m="http://schemas.openxmlformats.org/officeDocument/2006/math">
                    <m:r>
                      <a:rPr lang="en-US" altLang="ja-JP" i="1" dirty="0">
                        <a:latin typeface="Cambria Math" panose="02040503050406030204" pitchFamily="18" charset="0"/>
                      </a:rPr>
                      <m:t>𝐼𝑃𝐶𝑟</m:t>
                    </m:r>
                  </m:oMath>
                </a14:m>
                <a:r>
                  <a:rPr lang="en-US" altLang="ja-JP" dirty="0"/>
                  <a:t> </a:t>
                </a:r>
                <a:br>
                  <a:rPr lang="en-US" altLang="ja-JP" dirty="0"/>
                </a:br>
                <a:endParaRPr lang="en-US" altLang="ja-JP" dirty="0"/>
              </a:p>
              <a:p>
                <a:pPr lvl="1"/>
                <a:r>
                  <a:rPr lang="ja-JP" altLang="en-US" dirty="0"/>
                  <a:t>予測ミスがなかった場合の理想 </a:t>
                </a:r>
                <a:r>
                  <a:rPr lang="en-US" altLang="ja-JP" dirty="0"/>
                  <a:t>IPC</a:t>
                </a:r>
                <a:r>
                  <a:rPr lang="ja-JP" altLang="en-US" dirty="0"/>
                  <a:t>：</a:t>
                </a:r>
                <a:r>
                  <a:rPr lang="en-US" altLang="ja-JP" dirty="0"/>
                  <a:t>	</a:t>
                </a:r>
                <a14:m>
                  <m:oMath xmlns:m="http://schemas.openxmlformats.org/officeDocument/2006/math">
                    <m:r>
                      <a:rPr lang="en-US" altLang="ja-JP" i="1" dirty="0" smtClean="0">
                        <a:latin typeface="Cambria Math" panose="02040503050406030204" pitchFamily="18" charset="0"/>
                      </a:rPr>
                      <m:t>𝐼𝑃𝐶𝑡</m:t>
                    </m:r>
                  </m:oMath>
                </a14:m>
                <a:r>
                  <a:rPr lang="en-US" altLang="ja-JP" dirty="0"/>
                  <a:t> </a:t>
                </a:r>
                <a:endParaRPr kumimoji="1" lang="en-US" altLang="ja-JP" dirty="0"/>
              </a:p>
              <a:p>
                <a:pPr lvl="1"/>
                <a:r>
                  <a:rPr lang="ja-JP" altLang="en-US" dirty="0"/>
                  <a:t>プログラム中の分岐命令の出現率：</a:t>
                </a:r>
                <a:r>
                  <a:rPr lang="en-US" altLang="ja-JP" dirty="0"/>
                  <a:t>	</a:t>
                </a:r>
                <a14:m>
                  <m:oMath xmlns:m="http://schemas.openxmlformats.org/officeDocument/2006/math">
                    <m:r>
                      <a:rPr lang="en-US" altLang="ja-JP" i="1" dirty="0">
                        <a:latin typeface="Cambria Math" panose="02040503050406030204" pitchFamily="18" charset="0"/>
                      </a:rPr>
                      <m:t>𝑃𝑏</m:t>
                    </m:r>
                  </m:oMath>
                </a14:m>
                <a:endParaRPr kumimoji="1" lang="en-US" altLang="ja-JP" dirty="0"/>
              </a:p>
              <a:p>
                <a:pPr lvl="1"/>
                <a:r>
                  <a:rPr kumimoji="1" lang="ja-JP" altLang="en-US" dirty="0"/>
                  <a:t>分岐命令毎の予測ミス発生率：</a:t>
                </a:r>
                <a:r>
                  <a:rPr kumimoji="1" lang="en-US" altLang="ja-JP" dirty="0"/>
                  <a:t>		</a:t>
                </a:r>
                <a14:m>
                  <m:oMath xmlns:m="http://schemas.openxmlformats.org/officeDocument/2006/math">
                    <m:r>
                      <a:rPr kumimoji="1" lang="en-US" altLang="ja-JP" i="1" dirty="0" smtClean="0">
                        <a:latin typeface="Cambria Math" panose="02040503050406030204" pitchFamily="18" charset="0"/>
                      </a:rPr>
                      <m:t>𝑃𝑚</m:t>
                    </m:r>
                  </m:oMath>
                </a14:m>
                <a:endParaRPr kumimoji="1" lang="en-US" altLang="ja-JP" dirty="0"/>
              </a:p>
              <a:p>
                <a:pPr lvl="1"/>
                <a:r>
                  <a:rPr kumimoji="1" lang="ja-JP" altLang="en-US" dirty="0"/>
                  <a:t>分岐予測ミス・ペナルティ（サイクル）：</a:t>
                </a:r>
                <a14:m>
                  <m:oMath xmlns:m="http://schemas.openxmlformats.org/officeDocument/2006/math">
                    <m:r>
                      <a:rPr kumimoji="1" lang="en-US" altLang="ja-JP" i="1" dirty="0" smtClean="0">
                        <a:latin typeface="Cambria Math" panose="02040503050406030204" pitchFamily="18" charset="0"/>
                      </a:rPr>
                      <m:t>𝐶𝑝</m:t>
                    </m:r>
                  </m:oMath>
                </a14:m>
                <a:endParaRPr kumimoji="1" lang="en-US" altLang="ja-JP" dirty="0"/>
              </a:p>
              <a:p>
                <a:pPr lvl="1"/>
                <a:endParaRPr lang="en-US" altLang="ja-JP" dirty="0"/>
              </a:p>
              <a:p>
                <a:pPr lvl="1"/>
                <a:r>
                  <a:rPr lang="ja-JP" altLang="en-US" dirty="0"/>
                  <a:t>（実行命令数が項から消えている</a:t>
                </a:r>
                <a:endParaRPr lang="en-US" altLang="ja-JP" dirty="0"/>
              </a:p>
            </p:txBody>
          </p:sp>
        </mc:Choice>
        <mc:Fallback>
          <p:sp>
            <p:nvSpPr>
              <p:cNvPr id="3" name="コンテンツ プレースホルダー 2">
                <a:extLst>
                  <a:ext uri="{FF2B5EF4-FFF2-40B4-BE49-F238E27FC236}">
                    <a16:creationId xmlns:a16="http://schemas.microsoft.com/office/drawing/2014/main" id="{24C80AA3-F81D-AB4A-CDFC-745326F1053F}"/>
                  </a:ext>
                </a:extLst>
              </p:cNvPr>
              <p:cNvSpPr>
                <a:spLocks noGrp="1" noRot="1" noChangeAspect="1" noMove="1" noResize="1" noEditPoints="1" noAdjustHandles="1" noChangeArrowheads="1" noChangeShapeType="1" noTextEdit="1"/>
              </p:cNvSpPr>
              <p:nvPr>
                <p:ph sz="quarter" idx="10"/>
              </p:nvPr>
            </p:nvSpPr>
            <p:spPr>
              <a:blipFill>
                <a:blip r:embed="rId2"/>
                <a:stretch>
                  <a:fillRect l="-692"/>
                </a:stretch>
              </a:blipFill>
            </p:spPr>
            <p:txBody>
              <a:bodyPr/>
              <a:lstStyle/>
              <a:p>
                <a:r>
                  <a:rPr lang="en-US">
                    <a:noFill/>
                  </a:rPr>
                  <a:t> </a:t>
                </a:r>
              </a:p>
            </p:txBody>
          </p:sp>
        </mc:Fallback>
      </mc:AlternateContent>
    </p:spTree>
    <p:extLst>
      <p:ext uri="{BB962C8B-B14F-4D97-AF65-F5344CB8AC3E}">
        <p14:creationId xmlns:p14="http://schemas.microsoft.com/office/powerpoint/2010/main" val="37994804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C12892-35F5-E8A0-AFC3-832AE2AE9B06}"/>
              </a:ext>
            </a:extLst>
          </p:cNvPr>
          <p:cNvSpPr>
            <a:spLocks noGrp="1"/>
          </p:cNvSpPr>
          <p:nvPr>
            <p:ph type="title"/>
          </p:nvPr>
        </p:nvSpPr>
        <p:spPr/>
        <p:txBody>
          <a:bodyPr/>
          <a:lstStyle/>
          <a:p>
            <a:r>
              <a:rPr kumimoji="1" lang="ja-JP" altLang="en-US" dirty="0"/>
              <a:t>スカラの５段パイプライン・プロセッサの </a:t>
            </a:r>
            <a:r>
              <a:rPr kumimoji="1" lang="en-US" altLang="ja-JP" dirty="0"/>
              <a:t>IPC</a:t>
            </a:r>
            <a:endParaRPr kumimoji="1" 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24C80AA3-F81D-AB4A-CDFC-745326F1053F}"/>
                  </a:ext>
                </a:extLst>
              </p:cNvPr>
              <p:cNvSpPr>
                <a:spLocks noGrp="1"/>
              </p:cNvSpPr>
              <p:nvPr>
                <p:ph sz="quarter" idx="10"/>
              </p:nvPr>
            </p:nvSpPr>
            <p:spPr/>
            <p:txBody>
              <a:bodyPr/>
              <a:lstStyle/>
              <a:p>
                <a14:m>
                  <m:oMath xmlns:m="http://schemas.openxmlformats.org/officeDocument/2006/math">
                    <m:r>
                      <a:rPr lang="en-US" altLang="ja-JP" i="1" dirty="0" smtClean="0">
                        <a:latin typeface="Cambria Math" panose="02040503050406030204" pitchFamily="18" charset="0"/>
                      </a:rPr>
                      <m:t>𝐼𝑃𝐶𝑟</m:t>
                    </m:r>
                    <m:r>
                      <m:rPr>
                        <m:nor/>
                      </m:rPr>
                      <a:rPr lang="en-US" altLang="ja-JP" dirty="0"/>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r>
                              <a:rPr lang="en-US" altLang="ja-JP" i="1" dirty="0">
                                <a:latin typeface="Cambria Math" panose="02040503050406030204" pitchFamily="18" charset="0"/>
                              </a:rPr>
                              <m:t>𝐼𝑃𝐶𝑡</m:t>
                            </m:r>
                          </m:den>
                        </m:f>
                        <m:r>
                          <a:rPr lang="en-US" altLang="ja-JP" i="1" dirty="0">
                            <a:latin typeface="Cambria Math" panose="02040503050406030204" pitchFamily="18" charset="0"/>
                          </a:rPr>
                          <m:t>+</m:t>
                        </m:r>
                        <m:r>
                          <a:rPr lang="en-US" altLang="ja-JP" i="1" dirty="0">
                            <a:latin typeface="Cambria Math" panose="02040503050406030204" pitchFamily="18" charset="0"/>
                          </a:rPr>
                          <m:t>𝑃𝑏</m:t>
                        </m:r>
                        <m:r>
                          <a:rPr lang="en-US" altLang="ja-JP" i="1" dirty="0">
                            <a:latin typeface="Cambria Math" panose="02040503050406030204" pitchFamily="18" charset="0"/>
                          </a:rPr>
                          <m:t>×</m:t>
                        </m:r>
                        <m:r>
                          <a:rPr lang="en-US" altLang="ja-JP" i="1" dirty="0">
                            <a:latin typeface="Cambria Math" panose="02040503050406030204" pitchFamily="18" charset="0"/>
                          </a:rPr>
                          <m:t>𝑃𝑚</m:t>
                        </m:r>
                        <m:r>
                          <a:rPr lang="en-US" altLang="ja-JP" i="1" dirty="0">
                            <a:latin typeface="Cambria Math" panose="02040503050406030204" pitchFamily="18" charset="0"/>
                          </a:rPr>
                          <m:t>×</m:t>
                        </m:r>
                        <m:r>
                          <a:rPr lang="en-US" altLang="ja-JP" i="1" dirty="0">
                            <a:latin typeface="Cambria Math" panose="02040503050406030204" pitchFamily="18" charset="0"/>
                          </a:rPr>
                          <m:t>𝐶𝑝</m:t>
                        </m:r>
                      </m:den>
                    </m:f>
                  </m:oMath>
                </a14:m>
                <a:endParaRPr lang="en-US" altLang="ja-JP" dirty="0"/>
              </a:p>
              <a:p>
                <a:r>
                  <a:rPr lang="ja-JP" altLang="en-US" i="0" dirty="0">
                    <a:latin typeface="+mj-lt"/>
                  </a:rPr>
                  <a:t>ここで，</a:t>
                </a:r>
                <a:br>
                  <a:rPr lang="en-US" altLang="ja-JP" i="0" dirty="0">
                    <a:latin typeface="+mj-lt"/>
                  </a:rPr>
                </a:br>
                <a:r>
                  <a:rPr lang="ja-JP" altLang="en-US" i="0" dirty="0">
                    <a:latin typeface="+mj-lt"/>
                  </a:rPr>
                  <a:t>理想 </a:t>
                </a:r>
                <a:r>
                  <a:rPr lang="en-US" altLang="ja-JP" i="0" dirty="0">
                    <a:latin typeface="+mj-lt"/>
                  </a:rPr>
                  <a:t>IPC		</a:t>
                </a:r>
                <a:r>
                  <a:rPr lang="en-US" altLang="ja-JP" b="0" i="0" dirty="0">
                    <a:latin typeface="+mj-lt"/>
                  </a:rPr>
                  <a:t> </a:t>
                </a:r>
                <a14:m>
                  <m:oMath xmlns:m="http://schemas.openxmlformats.org/officeDocument/2006/math">
                    <m:r>
                      <a:rPr lang="en-US" altLang="ja-JP" i="1" dirty="0" smtClean="0">
                        <a:latin typeface="Cambria Math" panose="02040503050406030204" pitchFamily="18" charset="0"/>
                      </a:rPr>
                      <m:t>𝐼𝑃𝐶𝑡</m:t>
                    </m:r>
                    <m:r>
                      <a:rPr lang="en-US" altLang="ja-JP" b="0" i="0" dirty="0" smtClean="0">
                        <a:latin typeface="Cambria Math" panose="02040503050406030204" pitchFamily="18" charset="0"/>
                      </a:rPr>
                      <m:t>=</m:t>
                    </m:r>
                    <m:r>
                      <a:rPr lang="en-US" altLang="ja-JP" b="0" i="0" dirty="0" smtClean="0">
                        <a:latin typeface="Cambria Math" panose="02040503050406030204" pitchFamily="18" charset="0"/>
                      </a:rPr>
                      <m:t>1</m:t>
                    </m:r>
                  </m:oMath>
                </a14:m>
                <a:r>
                  <a:rPr lang="ja-JP" altLang="en-US" dirty="0"/>
                  <a:t>，</a:t>
                </a:r>
                <a:br>
                  <a:rPr lang="en-US" altLang="ja-JP" dirty="0"/>
                </a:br>
                <a:r>
                  <a:rPr lang="ja-JP" altLang="en-US" dirty="0"/>
                  <a:t>分岐発生率</a:t>
                </a:r>
                <a:r>
                  <a:rPr lang="en-US" altLang="ja-JP" dirty="0"/>
                  <a:t>	</a:t>
                </a:r>
                <a:r>
                  <a:rPr lang="ja-JP" altLang="en-US" dirty="0"/>
                  <a:t> </a:t>
                </a:r>
                <a14:m>
                  <m:oMath xmlns:m="http://schemas.openxmlformats.org/officeDocument/2006/math">
                    <m:r>
                      <a:rPr lang="en-US" altLang="ja-JP" i="1" dirty="0" smtClean="0">
                        <a:latin typeface="Cambria Math" panose="02040503050406030204" pitchFamily="18" charset="0"/>
                      </a:rPr>
                      <m:t>𝑃𝑏</m:t>
                    </m:r>
                    <m:r>
                      <a:rPr lang="en-US" altLang="ja-JP" i="1" dirty="0" smtClean="0">
                        <a:latin typeface="Cambria Math" panose="02040503050406030204" pitchFamily="18" charset="0"/>
                      </a:rPr>
                      <m:t>=</m:t>
                    </m:r>
                    <m:r>
                      <a:rPr lang="en-US" altLang="ja-JP" i="1" dirty="0" smtClean="0">
                        <a:latin typeface="Cambria Math" panose="02040503050406030204" pitchFamily="18" charset="0"/>
                      </a:rPr>
                      <m:t>0</m:t>
                    </m:r>
                    <m:r>
                      <a:rPr lang="en-US" altLang="ja-JP" i="1" dirty="0" smtClean="0">
                        <a:latin typeface="Cambria Math" panose="02040503050406030204" pitchFamily="18" charset="0"/>
                      </a:rPr>
                      <m:t>.</m:t>
                    </m:r>
                    <m:r>
                      <a:rPr lang="en-US" altLang="ja-JP" i="1" dirty="0" smtClean="0">
                        <a:latin typeface="Cambria Math" panose="02040503050406030204" pitchFamily="18" charset="0"/>
                      </a:rPr>
                      <m:t>25</m:t>
                    </m:r>
                  </m:oMath>
                </a14:m>
                <a:r>
                  <a:rPr lang="ja-JP" altLang="en-US" dirty="0"/>
                  <a:t>，</a:t>
                </a:r>
                <a:br>
                  <a:rPr lang="en-US" altLang="ja-JP" dirty="0"/>
                </a:br>
                <a:r>
                  <a:rPr lang="ja-JP" altLang="en-US" dirty="0"/>
                  <a:t>予測ミス率</a:t>
                </a:r>
                <a:r>
                  <a:rPr lang="en-US" altLang="ja-JP" dirty="0"/>
                  <a:t>	</a:t>
                </a:r>
                <a:r>
                  <a:rPr lang="ja-JP" altLang="en-US" dirty="0"/>
                  <a:t> </a:t>
                </a:r>
                <a14:m>
                  <m:oMath xmlns:m="http://schemas.openxmlformats.org/officeDocument/2006/math">
                    <m:r>
                      <a:rPr lang="en-US" altLang="ja-JP" i="1" dirty="0" smtClean="0">
                        <a:latin typeface="Cambria Math" panose="02040503050406030204" pitchFamily="18" charset="0"/>
                      </a:rPr>
                      <m:t>𝑃𝑚</m:t>
                    </m:r>
                    <m:r>
                      <a:rPr lang="en-US" altLang="ja-JP" i="1" dirty="0" smtClean="0">
                        <a:latin typeface="Cambria Math" panose="02040503050406030204" pitchFamily="18" charset="0"/>
                      </a:rPr>
                      <m:t>=</m:t>
                    </m:r>
                    <m:r>
                      <a:rPr lang="en-US" altLang="ja-JP" i="1" dirty="0" smtClean="0">
                        <a:latin typeface="Cambria Math" panose="02040503050406030204" pitchFamily="18" charset="0"/>
                      </a:rPr>
                      <m:t>0</m:t>
                    </m:r>
                    <m:r>
                      <a:rPr lang="en-US" altLang="ja-JP" i="1" dirty="0" smtClean="0">
                        <a:latin typeface="Cambria Math" panose="02040503050406030204" pitchFamily="18" charset="0"/>
                      </a:rPr>
                      <m:t>.</m:t>
                    </m:r>
                    <m:r>
                      <a:rPr lang="en-US" altLang="ja-JP" i="1" dirty="0" smtClean="0">
                        <a:latin typeface="Cambria Math" panose="02040503050406030204" pitchFamily="18" charset="0"/>
                      </a:rPr>
                      <m:t>2</m:t>
                    </m:r>
                  </m:oMath>
                </a14:m>
                <a:r>
                  <a:rPr lang="ja-JP" altLang="en-US" dirty="0"/>
                  <a:t>，</a:t>
                </a:r>
                <a:br>
                  <a:rPr lang="en-US" altLang="ja-JP" dirty="0"/>
                </a:br>
                <a:r>
                  <a:rPr lang="ja-JP" altLang="en-US" i="0" dirty="0">
                    <a:latin typeface="+mj-lt"/>
                  </a:rPr>
                  <a:t>ペナルティ</a:t>
                </a:r>
                <a:r>
                  <a:rPr lang="en-US" altLang="ja-JP" i="0" dirty="0">
                    <a:latin typeface="+mj-lt"/>
                  </a:rPr>
                  <a:t>	    </a:t>
                </a:r>
                <a14:m>
                  <m:oMath xmlns:m="http://schemas.openxmlformats.org/officeDocument/2006/math">
                    <m:r>
                      <a:rPr lang="en-US" altLang="ja-JP" i="1" dirty="0" smtClean="0">
                        <a:latin typeface="Cambria Math" panose="02040503050406030204" pitchFamily="18" charset="0"/>
                      </a:rPr>
                      <m:t>𝐶𝑝</m:t>
                    </m:r>
                    <m:r>
                      <a:rPr lang="en-US" altLang="ja-JP" i="1" dirty="0" smtClean="0">
                        <a:latin typeface="Cambria Math" panose="02040503050406030204" pitchFamily="18" charset="0"/>
                      </a:rPr>
                      <m:t>=</m:t>
                    </m:r>
                    <m:r>
                      <a:rPr lang="en-US" altLang="ja-JP" i="1" dirty="0" smtClean="0">
                        <a:latin typeface="Cambria Math" panose="02040503050406030204" pitchFamily="18" charset="0"/>
                      </a:rPr>
                      <m:t>4</m:t>
                    </m:r>
                  </m:oMath>
                </a14:m>
                <a:r>
                  <a:rPr lang="en-US" altLang="ja-JP" dirty="0"/>
                  <a:t> </a:t>
                </a:r>
                <a:r>
                  <a:rPr lang="ja-JP" altLang="en-US" dirty="0"/>
                  <a:t>（</a:t>
                </a:r>
                <a:r>
                  <a:rPr lang="en-US" altLang="ja-JP" dirty="0"/>
                  <a:t>5</a:t>
                </a:r>
                <a:r>
                  <a:rPr lang="ja-JP" altLang="en-US" dirty="0"/>
                  <a:t>段なので</a:t>
                </a:r>
                <a14:m>
                  <m:oMath xmlns:m="http://schemas.openxmlformats.org/officeDocument/2006/math">
                    <m:r>
                      <a:rPr lang="en-US" altLang="ja-JP" i="1" dirty="0" smtClean="0">
                        <a:latin typeface="Cambria Math" panose="02040503050406030204" pitchFamily="18" charset="0"/>
                      </a:rPr>
                      <m:t>5</m:t>
                    </m:r>
                    <m:r>
                      <a:rPr lang="en-US" altLang="ja-JP" i="1" dirty="0" smtClean="0">
                        <a:latin typeface="Cambria Math" panose="02040503050406030204" pitchFamily="18" charset="0"/>
                      </a:rPr>
                      <m:t>−</m:t>
                    </m:r>
                    <m:r>
                      <a:rPr lang="en-US" altLang="ja-JP" i="1" dirty="0" smtClean="0">
                        <a:latin typeface="Cambria Math" panose="02040503050406030204" pitchFamily="18" charset="0"/>
                      </a:rPr>
                      <m:t>1</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4</m:t>
                    </m:r>
                  </m:oMath>
                </a14:m>
                <a:r>
                  <a:rPr lang="ja-JP" altLang="en-US" dirty="0"/>
                  <a:t>サイクル）とすると，</a:t>
                </a:r>
                <a:endParaRPr lang="en-US" altLang="ja-JP" dirty="0"/>
              </a:p>
              <a:p>
                <a:pPr lvl="1"/>
                <a14:m>
                  <m:oMath xmlns:m="http://schemas.openxmlformats.org/officeDocument/2006/math">
                    <m:r>
                      <a:rPr lang="en-US" altLang="ja-JP" i="1" dirty="0" smtClean="0">
                        <a:latin typeface="Cambria Math" panose="02040503050406030204" pitchFamily="18" charset="0"/>
                      </a:rPr>
                      <m:t>𝐼𝑃𝐶𝑟</m:t>
                    </m:r>
                    <m:r>
                      <a:rPr lang="en-US" altLang="ja-JP" b="0" i="1" dirty="0" smtClean="0">
                        <a:latin typeface="Cambria Math" panose="02040503050406030204" pitchFamily="18" charset="0"/>
                      </a:rPr>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r>
                          <a:rPr lang="en-US" altLang="ja-JP" i="1" dirty="0">
                            <a:latin typeface="Cambria Math" panose="02040503050406030204" pitchFamily="18" charset="0"/>
                          </a:rPr>
                          <m:t>1</m:t>
                        </m:r>
                        <m:r>
                          <a:rPr lang="en-US" altLang="ja-JP" i="1" dirty="0">
                            <a:latin typeface="Cambria Math" panose="02040503050406030204" pitchFamily="18" charset="0"/>
                          </a:rPr>
                          <m:t>+</m:t>
                        </m:r>
                        <m:r>
                          <a:rPr lang="en-US" altLang="ja-JP" i="1" dirty="0">
                            <a:latin typeface="Cambria Math" panose="02040503050406030204" pitchFamily="18" charset="0"/>
                          </a:rPr>
                          <m:t>0</m:t>
                        </m:r>
                        <m:r>
                          <a:rPr lang="en-US" altLang="ja-JP" i="1" dirty="0">
                            <a:latin typeface="Cambria Math" panose="02040503050406030204" pitchFamily="18" charset="0"/>
                          </a:rPr>
                          <m:t>.</m:t>
                        </m:r>
                        <m:r>
                          <a:rPr lang="en-US" altLang="ja-JP" i="1" dirty="0">
                            <a:latin typeface="Cambria Math" panose="02040503050406030204" pitchFamily="18" charset="0"/>
                          </a:rPr>
                          <m:t>25</m:t>
                        </m:r>
                        <m:r>
                          <a:rPr lang="en-US" altLang="ja-JP" i="1" dirty="0">
                            <a:latin typeface="Cambria Math" panose="02040503050406030204" pitchFamily="18" charset="0"/>
                          </a:rPr>
                          <m:t>×</m:t>
                        </m:r>
                        <m:r>
                          <a:rPr lang="en-US" altLang="ja-JP" b="0" i="1" dirty="0" smtClean="0">
                            <a:latin typeface="Cambria Math" panose="02040503050406030204" pitchFamily="18" charset="0"/>
                          </a:rPr>
                          <m:t>0</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2</m:t>
                        </m:r>
                        <m:r>
                          <a:rPr lang="en-US" altLang="ja-JP" i="1" dirty="0">
                            <a:latin typeface="Cambria Math" panose="02040503050406030204" pitchFamily="18" charset="0"/>
                          </a:rPr>
                          <m:t>×</m:t>
                        </m:r>
                        <m:r>
                          <a:rPr lang="en-US" altLang="ja-JP" b="0" i="1" dirty="0" smtClean="0">
                            <a:solidFill>
                              <a:schemeClr val="accent5"/>
                            </a:solidFill>
                            <a:latin typeface="Cambria Math" panose="02040503050406030204" pitchFamily="18" charset="0"/>
                          </a:rPr>
                          <m:t>4</m:t>
                        </m:r>
                      </m:den>
                    </m:f>
                    <m:r>
                      <a:rPr lang="ja-JP" altLang="en-US" b="0" i="1" dirty="0">
                        <a:latin typeface="Cambria Math" panose="02040503050406030204" pitchFamily="18" charset="0"/>
                      </a:rPr>
                      <m:t>≃</m:t>
                    </m:r>
                    <m:r>
                      <a:rPr lang="en-US" altLang="ja-JP" b="0" i="1" dirty="0" smtClean="0">
                        <a:latin typeface="Cambria Math" panose="02040503050406030204" pitchFamily="18" charset="0"/>
                      </a:rPr>
                      <m:t>0</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83</m:t>
                    </m:r>
                  </m:oMath>
                </a14:m>
                <a:endParaRPr lang="en-US" altLang="ja-JP" dirty="0"/>
              </a:p>
              <a:p>
                <a:pPr lvl="1"/>
                <a:r>
                  <a:rPr lang="ja-JP" altLang="en-US" dirty="0"/>
                  <a:t>つまり分岐予測ミスが無かった場合の理想 </a:t>
                </a:r>
                <a:r>
                  <a:rPr lang="en-US" altLang="ja-JP" dirty="0"/>
                  <a:t>IPC </a:t>
                </a:r>
                <a:r>
                  <a:rPr lang="ja-JP" altLang="en-US" dirty="0"/>
                  <a:t>と比べて</a:t>
                </a:r>
                <a:br>
                  <a:rPr lang="en-US" altLang="ja-JP" dirty="0"/>
                </a:br>
                <a:r>
                  <a:rPr lang="en-US" altLang="ja-JP" dirty="0"/>
                  <a:t>17% </a:t>
                </a:r>
                <a:r>
                  <a:rPr lang="ja-JP" altLang="en-US" dirty="0"/>
                  <a:t>ぐらい </a:t>
                </a:r>
                <a:r>
                  <a:rPr lang="en-US" altLang="ja-JP" dirty="0"/>
                  <a:t>IPC </a:t>
                </a:r>
                <a:r>
                  <a:rPr lang="ja-JP" altLang="en-US" dirty="0"/>
                  <a:t>が落ちている</a:t>
                </a:r>
                <a:endParaRPr lang="en-US" altLang="ja-JP" dirty="0"/>
              </a:p>
            </p:txBody>
          </p:sp>
        </mc:Choice>
        <mc:Fallback>
          <p:sp>
            <p:nvSpPr>
              <p:cNvPr id="3" name="コンテンツ プレースホルダー 2">
                <a:extLst>
                  <a:ext uri="{FF2B5EF4-FFF2-40B4-BE49-F238E27FC236}">
                    <a16:creationId xmlns:a16="http://schemas.microsoft.com/office/drawing/2014/main" id="{24C80AA3-F81D-AB4A-CDFC-745326F1053F}"/>
                  </a:ext>
                </a:extLst>
              </p:cNvPr>
              <p:cNvSpPr>
                <a:spLocks noGrp="1" noRot="1" noChangeAspect="1" noMove="1" noResize="1" noEditPoints="1" noAdjustHandles="1" noChangeArrowheads="1" noChangeShapeType="1" noTextEdit="1"/>
              </p:cNvSpPr>
              <p:nvPr>
                <p:ph sz="quarter" idx="10"/>
              </p:nvPr>
            </p:nvSpPr>
            <p:spPr>
              <a:blipFill>
                <a:blip r:embed="rId2"/>
                <a:stretch>
                  <a:fillRect l="-692"/>
                </a:stretch>
              </a:blipFill>
            </p:spPr>
            <p:txBody>
              <a:bodyPr/>
              <a:lstStyle/>
              <a:p>
                <a:r>
                  <a:rPr lang="en-US">
                    <a:noFill/>
                  </a:rPr>
                  <a:t> </a:t>
                </a:r>
              </a:p>
            </p:txBody>
          </p:sp>
        </mc:Fallback>
      </mc:AlternateContent>
    </p:spTree>
    <p:extLst>
      <p:ext uri="{BB962C8B-B14F-4D97-AF65-F5344CB8AC3E}">
        <p14:creationId xmlns:p14="http://schemas.microsoft.com/office/powerpoint/2010/main" val="31812437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C12892-35F5-E8A0-AFC3-832AE2AE9B06}"/>
              </a:ext>
            </a:extLst>
          </p:cNvPr>
          <p:cNvSpPr>
            <a:spLocks noGrp="1"/>
          </p:cNvSpPr>
          <p:nvPr>
            <p:ph type="title"/>
          </p:nvPr>
        </p:nvSpPr>
        <p:spPr/>
        <p:txBody>
          <a:bodyPr/>
          <a:lstStyle/>
          <a:p>
            <a:r>
              <a:rPr kumimoji="1" lang="ja-JP" altLang="en-US" dirty="0"/>
              <a:t>パイプライン段数を２倍にした時の </a:t>
            </a:r>
            <a:r>
              <a:rPr kumimoji="1" lang="en-US" altLang="ja-JP" dirty="0"/>
              <a:t>IPC</a:t>
            </a:r>
            <a:endParaRPr kumimoji="1" 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24C80AA3-F81D-AB4A-CDFC-745326F1053F}"/>
                  </a:ext>
                </a:extLst>
              </p:cNvPr>
              <p:cNvSpPr>
                <a:spLocks noGrp="1"/>
              </p:cNvSpPr>
              <p:nvPr>
                <p:ph sz="quarter" idx="10"/>
              </p:nvPr>
            </p:nvSpPr>
            <p:spPr/>
            <p:txBody>
              <a:bodyPr/>
              <a:lstStyle/>
              <a:p>
                <a14:m>
                  <m:oMath xmlns:m="http://schemas.openxmlformats.org/officeDocument/2006/math">
                    <m:r>
                      <a:rPr lang="en-US" altLang="ja-JP" i="1" dirty="0" smtClean="0">
                        <a:latin typeface="Cambria Math" panose="02040503050406030204" pitchFamily="18" charset="0"/>
                      </a:rPr>
                      <m:t>𝐼𝑃𝐶𝑟</m:t>
                    </m:r>
                    <m:r>
                      <m:rPr>
                        <m:nor/>
                      </m:rPr>
                      <a:rPr lang="en-US" altLang="ja-JP" dirty="0"/>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r>
                              <a:rPr lang="en-US" altLang="ja-JP" i="1" dirty="0">
                                <a:latin typeface="Cambria Math" panose="02040503050406030204" pitchFamily="18" charset="0"/>
                              </a:rPr>
                              <m:t>𝐼𝑃𝐶𝑡</m:t>
                            </m:r>
                          </m:den>
                        </m:f>
                        <m:r>
                          <a:rPr lang="en-US" altLang="ja-JP" i="1" dirty="0">
                            <a:latin typeface="Cambria Math" panose="02040503050406030204" pitchFamily="18" charset="0"/>
                          </a:rPr>
                          <m:t>+</m:t>
                        </m:r>
                        <m:r>
                          <a:rPr lang="en-US" altLang="ja-JP" i="1" dirty="0">
                            <a:latin typeface="Cambria Math" panose="02040503050406030204" pitchFamily="18" charset="0"/>
                          </a:rPr>
                          <m:t>𝑃𝑏</m:t>
                        </m:r>
                        <m:r>
                          <a:rPr lang="en-US" altLang="ja-JP" i="1" dirty="0">
                            <a:latin typeface="Cambria Math" panose="02040503050406030204" pitchFamily="18" charset="0"/>
                          </a:rPr>
                          <m:t>×</m:t>
                        </m:r>
                        <m:r>
                          <a:rPr lang="en-US" altLang="ja-JP" i="1" dirty="0">
                            <a:latin typeface="Cambria Math" panose="02040503050406030204" pitchFamily="18" charset="0"/>
                          </a:rPr>
                          <m:t>𝑃𝑚</m:t>
                        </m:r>
                        <m:r>
                          <a:rPr lang="en-US" altLang="ja-JP" i="1" dirty="0">
                            <a:latin typeface="Cambria Math" panose="02040503050406030204" pitchFamily="18" charset="0"/>
                          </a:rPr>
                          <m:t>×</m:t>
                        </m:r>
                        <m:r>
                          <a:rPr lang="en-US" altLang="ja-JP" i="1" dirty="0">
                            <a:latin typeface="Cambria Math" panose="02040503050406030204" pitchFamily="18" charset="0"/>
                          </a:rPr>
                          <m:t>𝐶𝑝</m:t>
                        </m:r>
                      </m:den>
                    </m:f>
                  </m:oMath>
                </a14:m>
                <a:endParaRPr lang="en-US" altLang="ja-JP" dirty="0"/>
              </a:p>
              <a:p>
                <a:r>
                  <a:rPr kumimoji="1" lang="ja-JP" altLang="en-US" dirty="0"/>
                  <a:t>パイプライン段数を２倍に</a:t>
                </a:r>
                <a:r>
                  <a:rPr lang="ja-JP" altLang="en-US" i="1" dirty="0">
                    <a:latin typeface="Cambria Math" panose="02040503050406030204" pitchFamily="18" charset="0"/>
                  </a:rPr>
                  <a:t>すると･･･</a:t>
                </a:r>
                <a:endParaRPr lang="en-US" altLang="ja-JP" i="1" dirty="0">
                  <a:latin typeface="Cambria Math" panose="02040503050406030204" pitchFamily="18" charset="0"/>
                </a:endParaRPr>
              </a:p>
              <a:p>
                <a:pPr lvl="1"/>
                <a14:m>
                  <m:oMath xmlns:m="http://schemas.openxmlformats.org/officeDocument/2006/math">
                    <m:r>
                      <a:rPr lang="en-US" altLang="ja-JP" i="1" dirty="0">
                        <a:latin typeface="Cambria Math" panose="02040503050406030204" pitchFamily="18" charset="0"/>
                      </a:rPr>
                      <m:t>𝐼𝑃𝐶𝑡</m:t>
                    </m:r>
                    <m:r>
                      <a:rPr lang="en-US" altLang="ja-JP" dirty="0">
                        <a:latin typeface="Cambria Math" panose="02040503050406030204" pitchFamily="18" charset="0"/>
                      </a:rPr>
                      <m:t>=1</m:t>
                    </m:r>
                  </m:oMath>
                </a14:m>
                <a:r>
                  <a:rPr lang="ja-JP" altLang="en-US" i="0" dirty="0">
                    <a:latin typeface="+mj-lt"/>
                  </a:rPr>
                  <a:t>，</a:t>
                </a:r>
                <a14:m>
                  <m:oMath xmlns:m="http://schemas.openxmlformats.org/officeDocument/2006/math">
                    <m:r>
                      <a:rPr lang="en-US" altLang="ja-JP" i="1" dirty="0" smtClean="0">
                        <a:latin typeface="Cambria Math" panose="02040503050406030204" pitchFamily="18" charset="0"/>
                      </a:rPr>
                      <m:t>𝑃𝑏</m:t>
                    </m:r>
                    <m:r>
                      <a:rPr lang="en-US" altLang="ja-JP" i="1" dirty="0" smtClean="0">
                        <a:latin typeface="Cambria Math" panose="02040503050406030204" pitchFamily="18" charset="0"/>
                      </a:rPr>
                      <m:t>=0.25</m:t>
                    </m:r>
                  </m:oMath>
                </a14:m>
                <a:r>
                  <a:rPr lang="ja-JP" altLang="en-US" dirty="0"/>
                  <a:t>，</a:t>
                </a:r>
                <a14:m>
                  <m:oMath xmlns:m="http://schemas.openxmlformats.org/officeDocument/2006/math">
                    <m:r>
                      <a:rPr lang="en-US" altLang="ja-JP" i="1" dirty="0" smtClean="0">
                        <a:latin typeface="Cambria Math" panose="02040503050406030204" pitchFamily="18" charset="0"/>
                      </a:rPr>
                      <m:t>𝑃𝑚</m:t>
                    </m:r>
                    <m:r>
                      <a:rPr lang="en-US" altLang="ja-JP" i="1" dirty="0" smtClean="0">
                        <a:latin typeface="Cambria Math" panose="02040503050406030204" pitchFamily="18" charset="0"/>
                      </a:rPr>
                      <m:t>=0.2</m:t>
                    </m:r>
                  </m:oMath>
                </a14:m>
                <a:r>
                  <a:rPr lang="en-US" altLang="ja-JP" dirty="0"/>
                  <a:t> </a:t>
                </a:r>
                <a:r>
                  <a:rPr lang="ja-JP" altLang="en-US" dirty="0"/>
                  <a:t>は変わらない</a:t>
                </a:r>
                <a:endParaRPr lang="en-US" altLang="ja-JP" dirty="0"/>
              </a:p>
              <a:p>
                <a:pPr lvl="1"/>
                <a:r>
                  <a:rPr lang="ja-JP" altLang="en-US" i="0" dirty="0">
                    <a:solidFill>
                      <a:schemeClr val="accent5"/>
                    </a:solidFill>
                    <a:latin typeface="+mj-lt"/>
                  </a:rPr>
                  <a:t>ペナルティは</a:t>
                </a:r>
                <a:r>
                  <a:rPr lang="en-US" altLang="ja-JP" b="0" i="0" dirty="0">
                    <a:solidFill>
                      <a:schemeClr val="accent5"/>
                    </a:solidFill>
                    <a:latin typeface="+mj-lt"/>
                  </a:rPr>
                  <a:t> </a:t>
                </a:r>
                <a14:m>
                  <m:oMath xmlns:m="http://schemas.openxmlformats.org/officeDocument/2006/math">
                    <m:r>
                      <a:rPr lang="en-US" altLang="ja-JP" i="1" dirty="0">
                        <a:solidFill>
                          <a:schemeClr val="accent5"/>
                        </a:solidFill>
                        <a:latin typeface="Cambria Math" panose="02040503050406030204" pitchFamily="18" charset="0"/>
                      </a:rPr>
                      <m:t>𝐶𝑝</m:t>
                    </m:r>
                    <m:r>
                      <a:rPr lang="en-US" altLang="ja-JP" i="1" dirty="0">
                        <a:solidFill>
                          <a:schemeClr val="accent5"/>
                        </a:solidFill>
                        <a:latin typeface="Cambria Math" panose="02040503050406030204" pitchFamily="18" charset="0"/>
                      </a:rPr>
                      <m:t>=9</m:t>
                    </m:r>
                  </m:oMath>
                </a14:m>
                <a:r>
                  <a:rPr lang="en-US" altLang="ja-JP" dirty="0">
                    <a:solidFill>
                      <a:schemeClr val="accent5"/>
                    </a:solidFill>
                  </a:rPr>
                  <a:t> </a:t>
                </a:r>
                <a:r>
                  <a:rPr lang="ja-JP" altLang="en-US" dirty="0">
                    <a:solidFill>
                      <a:schemeClr val="accent5"/>
                    </a:solidFill>
                  </a:rPr>
                  <a:t>（</a:t>
                </a:r>
                <a:r>
                  <a:rPr lang="en-US" altLang="ja-JP" dirty="0">
                    <a:solidFill>
                      <a:schemeClr val="accent5"/>
                    </a:solidFill>
                  </a:rPr>
                  <a:t>10</a:t>
                </a:r>
                <a:r>
                  <a:rPr lang="ja-JP" altLang="en-US" dirty="0">
                    <a:solidFill>
                      <a:schemeClr val="accent5"/>
                    </a:solidFill>
                  </a:rPr>
                  <a:t>段なので </a:t>
                </a:r>
                <a14:m>
                  <m:oMath xmlns:m="http://schemas.openxmlformats.org/officeDocument/2006/math">
                    <m:r>
                      <a:rPr lang="en-US" altLang="ja-JP" i="1" dirty="0" smtClean="0">
                        <a:solidFill>
                          <a:schemeClr val="accent5"/>
                        </a:solidFill>
                        <a:latin typeface="Cambria Math" panose="02040503050406030204" pitchFamily="18" charset="0"/>
                      </a:rPr>
                      <m:t>10</m:t>
                    </m:r>
                    <m:r>
                      <a:rPr lang="ja-JP" altLang="en-US" i="1" dirty="0" smtClean="0">
                        <a:solidFill>
                          <a:schemeClr val="accent5"/>
                        </a:solidFill>
                        <a:latin typeface="Cambria Math" panose="02040503050406030204" pitchFamily="18" charset="0"/>
                      </a:rPr>
                      <m:t> </m:t>
                    </m:r>
                    <m:r>
                      <a:rPr lang="en-US" altLang="ja-JP" i="1" dirty="0">
                        <a:solidFill>
                          <a:schemeClr val="accent5"/>
                        </a:solidFill>
                        <a:latin typeface="Cambria Math" panose="02040503050406030204" pitchFamily="18" charset="0"/>
                      </a:rPr>
                      <m:t>− 1</m:t>
                    </m:r>
                    <m:r>
                      <a:rPr lang="en-US" altLang="ja-JP" b="0" i="1" dirty="0" smtClean="0">
                        <a:solidFill>
                          <a:schemeClr val="accent5"/>
                        </a:solidFill>
                        <a:latin typeface="Cambria Math" panose="02040503050406030204" pitchFamily="18" charset="0"/>
                      </a:rPr>
                      <m:t>=9</m:t>
                    </m:r>
                  </m:oMath>
                </a14:m>
                <a:r>
                  <a:rPr lang="ja-JP" altLang="en-US" dirty="0">
                    <a:solidFill>
                      <a:schemeClr val="accent5"/>
                    </a:solidFill>
                  </a:rPr>
                  <a:t>）に</a:t>
                </a:r>
                <a:endParaRPr lang="en-US" altLang="ja-JP" i="1" dirty="0">
                  <a:solidFill>
                    <a:schemeClr val="accent5"/>
                  </a:solidFill>
                  <a:latin typeface="Cambria Math" panose="02040503050406030204" pitchFamily="18" charset="0"/>
                </a:endParaRPr>
              </a:p>
              <a:p>
                <a:pPr lvl="1"/>
                <a:endParaRPr lang="en-US" altLang="ja-JP" i="1" dirty="0">
                  <a:latin typeface="Cambria Math" panose="02040503050406030204" pitchFamily="18" charset="0"/>
                </a:endParaRPr>
              </a:p>
              <a:p>
                <a:pPr lvl="1"/>
                <a14:m>
                  <m:oMath xmlns:m="http://schemas.openxmlformats.org/officeDocument/2006/math">
                    <m:r>
                      <a:rPr lang="en-US" altLang="ja-JP" i="1" dirty="0">
                        <a:latin typeface="Cambria Math" panose="02040503050406030204" pitchFamily="18" charset="0"/>
                      </a:rPr>
                      <m:t>𝐼𝑃𝐶𝑟</m:t>
                    </m:r>
                    <m:r>
                      <a:rPr lang="en-US" altLang="ja-JP" i="1" dirty="0">
                        <a:latin typeface="Cambria Math" panose="02040503050406030204" pitchFamily="18" charset="0"/>
                      </a:rPr>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r>
                          <a:rPr lang="en-US" altLang="ja-JP" i="1" dirty="0">
                            <a:latin typeface="Cambria Math" panose="02040503050406030204" pitchFamily="18" charset="0"/>
                          </a:rPr>
                          <m:t>1+0.25×0.2×</m:t>
                        </m:r>
                        <m:r>
                          <a:rPr lang="en-US" altLang="ja-JP" b="1" i="1" dirty="0">
                            <a:solidFill>
                              <a:schemeClr val="accent5"/>
                            </a:solidFill>
                            <a:latin typeface="Cambria Math" panose="02040503050406030204" pitchFamily="18" charset="0"/>
                          </a:rPr>
                          <m:t>𝟗</m:t>
                        </m:r>
                      </m:den>
                    </m:f>
                    <m:r>
                      <a:rPr lang="ja-JP" altLang="en-US" i="1" dirty="0">
                        <a:latin typeface="Cambria Math" panose="02040503050406030204" pitchFamily="18" charset="0"/>
                      </a:rPr>
                      <m:t>≃</m:t>
                    </m:r>
                    <m:r>
                      <a:rPr lang="en-US" altLang="ja-JP" i="1" dirty="0">
                        <a:latin typeface="Cambria Math" panose="02040503050406030204" pitchFamily="18" charset="0"/>
                      </a:rPr>
                      <m:t>0.69</m:t>
                    </m:r>
                  </m:oMath>
                </a14:m>
                <a:endParaRPr lang="en-US" altLang="ja-JP" i="1" dirty="0">
                  <a:latin typeface="Cambria Math" panose="02040503050406030204" pitchFamily="18" charset="0"/>
                </a:endParaRPr>
              </a:p>
              <a:p>
                <a:pPr lvl="1"/>
                <a:r>
                  <a:rPr lang="ja-JP" altLang="en-US" dirty="0"/>
                  <a:t>分岐予測ミスが無かった場合の理想 </a:t>
                </a:r>
                <a:r>
                  <a:rPr lang="en-US" altLang="ja-JP" dirty="0"/>
                  <a:t>IPC </a:t>
                </a:r>
                <a:r>
                  <a:rPr lang="ja-JP" altLang="en-US" dirty="0"/>
                  <a:t>と比べて</a:t>
                </a:r>
                <a:br>
                  <a:rPr lang="en-US" altLang="ja-JP" dirty="0"/>
                </a:br>
                <a:r>
                  <a:rPr lang="en-US" altLang="ja-JP" dirty="0"/>
                  <a:t>31% </a:t>
                </a:r>
                <a:r>
                  <a:rPr lang="ja-JP" altLang="en-US" dirty="0"/>
                  <a:t>ぐらい性能が落ちている</a:t>
                </a:r>
                <a:endParaRPr lang="en-US" altLang="ja-JP" dirty="0"/>
              </a:p>
              <a:p>
                <a:pPr lvl="2"/>
                <a:r>
                  <a:rPr lang="ja-JP" altLang="en-US" dirty="0"/>
                  <a:t>パイプライン段数が５段の時より </a:t>
                </a:r>
                <a:r>
                  <a:rPr lang="en-US" altLang="ja-JP" dirty="0"/>
                  <a:t>IPC </a:t>
                </a:r>
                <a:r>
                  <a:rPr lang="ja-JP" altLang="en-US" dirty="0"/>
                  <a:t>低下が大きい</a:t>
                </a:r>
                <a:endParaRPr lang="en-US" altLang="ja-JP" i="1" dirty="0">
                  <a:latin typeface="Cambria Math" panose="02040503050406030204" pitchFamily="18" charset="0"/>
                </a:endParaRPr>
              </a:p>
            </p:txBody>
          </p:sp>
        </mc:Choice>
        <mc:Fallback>
          <p:sp>
            <p:nvSpPr>
              <p:cNvPr id="3" name="コンテンツ プレースホルダー 2">
                <a:extLst>
                  <a:ext uri="{FF2B5EF4-FFF2-40B4-BE49-F238E27FC236}">
                    <a16:creationId xmlns:a16="http://schemas.microsoft.com/office/drawing/2014/main" id="{24C80AA3-F81D-AB4A-CDFC-745326F1053F}"/>
                  </a:ext>
                </a:extLst>
              </p:cNvPr>
              <p:cNvSpPr>
                <a:spLocks noGrp="1" noRot="1" noChangeAspect="1" noMove="1" noResize="1" noEditPoints="1" noAdjustHandles="1" noChangeArrowheads="1" noChangeShapeType="1" noTextEdit="1"/>
              </p:cNvSpPr>
              <p:nvPr>
                <p:ph sz="quarter" idx="10"/>
              </p:nvPr>
            </p:nvSpPr>
            <p:spPr>
              <a:blipFill>
                <a:blip r:embed="rId2"/>
                <a:stretch>
                  <a:fillRect l="-692"/>
                </a:stretch>
              </a:blipFill>
            </p:spPr>
            <p:txBody>
              <a:bodyPr/>
              <a:lstStyle/>
              <a:p>
                <a:r>
                  <a:rPr lang="en-US">
                    <a:noFill/>
                  </a:rPr>
                  <a:t> </a:t>
                </a:r>
              </a:p>
            </p:txBody>
          </p:sp>
        </mc:Fallback>
      </mc:AlternateContent>
    </p:spTree>
    <p:extLst>
      <p:ext uri="{BB962C8B-B14F-4D97-AF65-F5344CB8AC3E}">
        <p14:creationId xmlns:p14="http://schemas.microsoft.com/office/powerpoint/2010/main" val="36297190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3DF8F5-B166-84F8-727E-88F2D154DDC3}"/>
              </a:ext>
            </a:extLst>
          </p:cNvPr>
          <p:cNvSpPr>
            <a:spLocks noGrp="1"/>
          </p:cNvSpPr>
          <p:nvPr>
            <p:ph type="title"/>
          </p:nvPr>
        </p:nvSpPr>
        <p:spPr/>
        <p:txBody>
          <a:bodyPr/>
          <a:lstStyle/>
          <a:p>
            <a:r>
              <a:rPr kumimoji="1" lang="ja-JP" altLang="en-US" dirty="0"/>
              <a:t>パイプライン段数が深い時は予測器の精度が重要</a:t>
            </a:r>
            <a:endParaRPr kumimoji="1" lang="en-US" dirty="0"/>
          </a:p>
        </p:txBody>
      </p:sp>
      <p:sp>
        <p:nvSpPr>
          <p:cNvPr id="6" name="平行四辺形 5">
            <a:extLst>
              <a:ext uri="{FF2B5EF4-FFF2-40B4-BE49-F238E27FC236}">
                <a16:creationId xmlns:a16="http://schemas.microsoft.com/office/drawing/2014/main" id="{924A0410-E82C-0C3E-5D17-009BF319D2DA}"/>
              </a:ext>
            </a:extLst>
          </p:cNvPr>
          <p:cNvSpPr/>
          <p:nvPr/>
        </p:nvSpPr>
        <p:spPr bwMode="auto">
          <a:xfrm>
            <a:off x="251952" y="2438989"/>
            <a:ext cx="15624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 name="平行四辺形 8">
            <a:extLst>
              <a:ext uri="{FF2B5EF4-FFF2-40B4-BE49-F238E27FC236}">
                <a16:creationId xmlns:a16="http://schemas.microsoft.com/office/drawing/2014/main" id="{F3F9C887-A1F6-5400-D621-B89E230B60DC}"/>
              </a:ext>
            </a:extLst>
          </p:cNvPr>
          <p:cNvSpPr/>
          <p:nvPr/>
        </p:nvSpPr>
        <p:spPr bwMode="auto">
          <a:xfrm>
            <a:off x="1692112" y="2438989"/>
            <a:ext cx="15624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2" name="平行四辺形 11">
            <a:extLst>
              <a:ext uri="{FF2B5EF4-FFF2-40B4-BE49-F238E27FC236}">
                <a16:creationId xmlns:a16="http://schemas.microsoft.com/office/drawing/2014/main" id="{749A4345-BE4C-48B8-1C25-D053078D38F1}"/>
              </a:ext>
            </a:extLst>
          </p:cNvPr>
          <p:cNvSpPr/>
          <p:nvPr/>
        </p:nvSpPr>
        <p:spPr bwMode="auto">
          <a:xfrm>
            <a:off x="3132272" y="2438989"/>
            <a:ext cx="15624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6" name="正方形/長方形 15">
            <a:extLst>
              <a:ext uri="{FF2B5EF4-FFF2-40B4-BE49-F238E27FC236}">
                <a16:creationId xmlns:a16="http://schemas.microsoft.com/office/drawing/2014/main" id="{6ED1F96C-52BF-AD99-74CE-13E0B4D5E90A}"/>
              </a:ext>
            </a:extLst>
          </p:cNvPr>
          <p:cNvSpPr/>
          <p:nvPr/>
        </p:nvSpPr>
        <p:spPr>
          <a:xfrm>
            <a:off x="701957" y="1538979"/>
            <a:ext cx="900010"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05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予測器</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a:t>
            </a:r>
          </a:p>
        </p:txBody>
      </p:sp>
      <p:sp>
        <p:nvSpPr>
          <p:cNvPr id="19" name="正方形/長方形 18">
            <a:extLst>
              <a:ext uri="{FF2B5EF4-FFF2-40B4-BE49-F238E27FC236}">
                <a16:creationId xmlns:a16="http://schemas.microsoft.com/office/drawing/2014/main" id="{08644A07-6BA2-3F97-1CBE-EC276B367423}"/>
              </a:ext>
            </a:extLst>
          </p:cNvPr>
          <p:cNvSpPr/>
          <p:nvPr/>
        </p:nvSpPr>
        <p:spPr>
          <a:xfrm>
            <a:off x="6462021" y="1538979"/>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4" name="角丸四角形 23">
            <a:extLst>
              <a:ext uri="{FF2B5EF4-FFF2-40B4-BE49-F238E27FC236}">
                <a16:creationId xmlns:a16="http://schemas.microsoft.com/office/drawing/2014/main" id="{16DF9B34-629E-FC8F-A73C-B3E291C266B6}"/>
              </a:ext>
            </a:extLst>
          </p:cNvPr>
          <p:cNvSpPr/>
          <p:nvPr/>
        </p:nvSpPr>
        <p:spPr bwMode="auto">
          <a:xfrm>
            <a:off x="3671990" y="2258987"/>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26" name="角丸四角形吹き出し 26">
            <a:extLst>
              <a:ext uri="{FF2B5EF4-FFF2-40B4-BE49-F238E27FC236}">
                <a16:creationId xmlns:a16="http://schemas.microsoft.com/office/drawing/2014/main" id="{E5C149EB-9555-8015-692A-837036F80A4F}"/>
              </a:ext>
            </a:extLst>
          </p:cNvPr>
          <p:cNvSpPr/>
          <p:nvPr/>
        </p:nvSpPr>
        <p:spPr bwMode="auto">
          <a:xfrm>
            <a:off x="7073977" y="998973"/>
            <a:ext cx="1980022" cy="612648"/>
          </a:xfrm>
          <a:prstGeom prst="wedgeRoundRectCallout">
            <a:avLst>
              <a:gd name="adj1" fmla="val -42160"/>
              <a:gd name="adj2" fmla="val 92539"/>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65000"/>
                    <a:lumOff val="35000"/>
                  </a:schemeClr>
                </a:solidFill>
                <a:latin typeface="Arial Narrow" panose="020B0606020202030204" pitchFamily="34" charset="0"/>
              </a:rPr>
              <a:t>間違っとるが</a:t>
            </a:r>
            <a:r>
              <a:rPr kumimoji="1" lang="ja-JP" altLang="en-US" dirty="0" err="1">
                <a:solidFill>
                  <a:schemeClr val="tx1">
                    <a:lumMod val="65000"/>
                    <a:lumOff val="35000"/>
                  </a:schemeClr>
                </a:solidFill>
                <a:latin typeface="Arial Narrow" panose="020B0606020202030204" pitchFamily="34" charset="0"/>
              </a:rPr>
              <a:t>な</a:t>
            </a:r>
            <a:endParaRPr kumimoji="1" lang="ja-JP" altLang="en-US" dirty="0">
              <a:solidFill>
                <a:schemeClr val="tx1">
                  <a:lumMod val="65000"/>
                  <a:lumOff val="35000"/>
                </a:schemeClr>
              </a:solidFill>
              <a:latin typeface="Arial Narrow" panose="020B0606020202030204" pitchFamily="34" charset="0"/>
            </a:endParaRPr>
          </a:p>
        </p:txBody>
      </p:sp>
      <p:sp>
        <p:nvSpPr>
          <p:cNvPr id="27" name="角丸四角形 27">
            <a:extLst>
              <a:ext uri="{FF2B5EF4-FFF2-40B4-BE49-F238E27FC236}">
                <a16:creationId xmlns:a16="http://schemas.microsoft.com/office/drawing/2014/main" id="{ABF75782-6CD1-727C-25AF-F709C7728C91}"/>
              </a:ext>
            </a:extLst>
          </p:cNvPr>
          <p:cNvSpPr/>
          <p:nvPr/>
        </p:nvSpPr>
        <p:spPr bwMode="auto">
          <a:xfrm>
            <a:off x="2321975" y="2258987"/>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28" name="角丸四角形 28">
            <a:extLst>
              <a:ext uri="{FF2B5EF4-FFF2-40B4-BE49-F238E27FC236}">
                <a16:creationId xmlns:a16="http://schemas.microsoft.com/office/drawing/2014/main" id="{25891D38-133B-1A48-C38D-F0D14D69CD32}"/>
              </a:ext>
            </a:extLst>
          </p:cNvPr>
          <p:cNvSpPr/>
          <p:nvPr/>
        </p:nvSpPr>
        <p:spPr bwMode="auto">
          <a:xfrm>
            <a:off x="881958" y="2258987"/>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31" name="平行四辺形 30">
            <a:extLst>
              <a:ext uri="{FF2B5EF4-FFF2-40B4-BE49-F238E27FC236}">
                <a16:creationId xmlns:a16="http://schemas.microsoft.com/office/drawing/2014/main" id="{A0D2B890-3FBD-6740-6EA3-487C95E1B8E8}"/>
              </a:ext>
            </a:extLst>
          </p:cNvPr>
          <p:cNvSpPr/>
          <p:nvPr/>
        </p:nvSpPr>
        <p:spPr bwMode="auto">
          <a:xfrm>
            <a:off x="4572000" y="2438989"/>
            <a:ext cx="1562400" cy="504056"/>
          </a:xfrm>
          <a:prstGeom prst="parallelogram">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5" name="平行四辺形 14">
            <a:extLst>
              <a:ext uri="{FF2B5EF4-FFF2-40B4-BE49-F238E27FC236}">
                <a16:creationId xmlns:a16="http://schemas.microsoft.com/office/drawing/2014/main" id="{B77396CE-B31F-1D85-9D61-3710D94E5E05}"/>
              </a:ext>
            </a:extLst>
          </p:cNvPr>
          <p:cNvSpPr/>
          <p:nvPr/>
        </p:nvSpPr>
        <p:spPr bwMode="auto">
          <a:xfrm>
            <a:off x="6012016" y="2438989"/>
            <a:ext cx="1584176"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2" name="角丸四角形 23">
            <a:extLst>
              <a:ext uri="{FF2B5EF4-FFF2-40B4-BE49-F238E27FC236}">
                <a16:creationId xmlns:a16="http://schemas.microsoft.com/office/drawing/2014/main" id="{B993F76D-9173-9CC4-065B-44844839F8B0}"/>
              </a:ext>
            </a:extLst>
          </p:cNvPr>
          <p:cNvSpPr/>
          <p:nvPr/>
        </p:nvSpPr>
        <p:spPr bwMode="auto">
          <a:xfrm>
            <a:off x="5112006" y="2258987"/>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34" name="平行四辺形 33">
            <a:extLst>
              <a:ext uri="{FF2B5EF4-FFF2-40B4-BE49-F238E27FC236}">
                <a16:creationId xmlns:a16="http://schemas.microsoft.com/office/drawing/2014/main" id="{80AB508D-5659-8D46-E2D9-843DDA7585E4}"/>
              </a:ext>
            </a:extLst>
          </p:cNvPr>
          <p:cNvSpPr/>
          <p:nvPr/>
        </p:nvSpPr>
        <p:spPr bwMode="auto">
          <a:xfrm>
            <a:off x="251952" y="5409022"/>
            <a:ext cx="8100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5" name="平行四辺形 34">
            <a:extLst>
              <a:ext uri="{FF2B5EF4-FFF2-40B4-BE49-F238E27FC236}">
                <a16:creationId xmlns:a16="http://schemas.microsoft.com/office/drawing/2014/main" id="{B4C44D83-CC29-5479-B3D8-0EE8765BC5CF}"/>
              </a:ext>
            </a:extLst>
          </p:cNvPr>
          <p:cNvSpPr/>
          <p:nvPr/>
        </p:nvSpPr>
        <p:spPr bwMode="auto">
          <a:xfrm>
            <a:off x="971959" y="5409022"/>
            <a:ext cx="8100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6" name="平行四辺形 35">
            <a:extLst>
              <a:ext uri="{FF2B5EF4-FFF2-40B4-BE49-F238E27FC236}">
                <a16:creationId xmlns:a16="http://schemas.microsoft.com/office/drawing/2014/main" id="{EBE9BC35-B43F-1CF3-6F54-A1BEA6C6AF31}"/>
              </a:ext>
            </a:extLst>
          </p:cNvPr>
          <p:cNvSpPr/>
          <p:nvPr/>
        </p:nvSpPr>
        <p:spPr bwMode="auto">
          <a:xfrm>
            <a:off x="1691968" y="5409022"/>
            <a:ext cx="810009"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7" name="平行四辺形 36">
            <a:extLst>
              <a:ext uri="{FF2B5EF4-FFF2-40B4-BE49-F238E27FC236}">
                <a16:creationId xmlns:a16="http://schemas.microsoft.com/office/drawing/2014/main" id="{5723047A-888B-5D65-94CD-ACD5545E61D4}"/>
              </a:ext>
            </a:extLst>
          </p:cNvPr>
          <p:cNvSpPr/>
          <p:nvPr/>
        </p:nvSpPr>
        <p:spPr bwMode="auto">
          <a:xfrm>
            <a:off x="2411976" y="5409022"/>
            <a:ext cx="810009"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8" name="平行四辺形 37">
            <a:extLst>
              <a:ext uri="{FF2B5EF4-FFF2-40B4-BE49-F238E27FC236}">
                <a16:creationId xmlns:a16="http://schemas.microsoft.com/office/drawing/2014/main" id="{EF9EE983-A2CA-412E-476D-9DB6FC50CFF9}"/>
              </a:ext>
            </a:extLst>
          </p:cNvPr>
          <p:cNvSpPr/>
          <p:nvPr/>
        </p:nvSpPr>
        <p:spPr bwMode="auto">
          <a:xfrm>
            <a:off x="3131985" y="5409022"/>
            <a:ext cx="810009" cy="504056"/>
          </a:xfrm>
          <a:prstGeom prst="parallelogram">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9" name="平行四辺形 38">
            <a:extLst>
              <a:ext uri="{FF2B5EF4-FFF2-40B4-BE49-F238E27FC236}">
                <a16:creationId xmlns:a16="http://schemas.microsoft.com/office/drawing/2014/main" id="{15EEA2EF-8E76-7D00-5EA8-782D0AA73252}"/>
              </a:ext>
            </a:extLst>
          </p:cNvPr>
          <p:cNvSpPr/>
          <p:nvPr/>
        </p:nvSpPr>
        <p:spPr bwMode="auto">
          <a:xfrm>
            <a:off x="3851992" y="5409022"/>
            <a:ext cx="810009" cy="504056"/>
          </a:xfrm>
          <a:prstGeom prst="parallelogram">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0" name="平行四辺形 39">
            <a:extLst>
              <a:ext uri="{FF2B5EF4-FFF2-40B4-BE49-F238E27FC236}">
                <a16:creationId xmlns:a16="http://schemas.microsoft.com/office/drawing/2014/main" id="{297FF9FC-84D0-F0E0-35FC-1F1B91B5DA9B}"/>
              </a:ext>
            </a:extLst>
          </p:cNvPr>
          <p:cNvSpPr/>
          <p:nvPr/>
        </p:nvSpPr>
        <p:spPr bwMode="auto">
          <a:xfrm>
            <a:off x="4572001" y="5409022"/>
            <a:ext cx="810009" cy="504056"/>
          </a:xfrm>
          <a:prstGeom prst="parallelogram">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1" name="平行四辺形 40">
            <a:extLst>
              <a:ext uri="{FF2B5EF4-FFF2-40B4-BE49-F238E27FC236}">
                <a16:creationId xmlns:a16="http://schemas.microsoft.com/office/drawing/2014/main" id="{F8D4B663-9B2D-CB7F-D76D-B68529EDE1E6}"/>
              </a:ext>
            </a:extLst>
          </p:cNvPr>
          <p:cNvSpPr/>
          <p:nvPr/>
        </p:nvSpPr>
        <p:spPr bwMode="auto">
          <a:xfrm>
            <a:off x="5292009" y="5409022"/>
            <a:ext cx="810009" cy="504056"/>
          </a:xfrm>
          <a:prstGeom prst="parallelogram">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2" name="平行四辺形 41">
            <a:extLst>
              <a:ext uri="{FF2B5EF4-FFF2-40B4-BE49-F238E27FC236}">
                <a16:creationId xmlns:a16="http://schemas.microsoft.com/office/drawing/2014/main" id="{9C421364-8A9B-FA56-5D16-985CE0D91111}"/>
              </a:ext>
            </a:extLst>
          </p:cNvPr>
          <p:cNvSpPr/>
          <p:nvPr/>
        </p:nvSpPr>
        <p:spPr bwMode="auto">
          <a:xfrm>
            <a:off x="6012016" y="5409022"/>
            <a:ext cx="810009"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3" name="平行四辺形 42">
            <a:extLst>
              <a:ext uri="{FF2B5EF4-FFF2-40B4-BE49-F238E27FC236}">
                <a16:creationId xmlns:a16="http://schemas.microsoft.com/office/drawing/2014/main" id="{5DCB0CDC-C763-995C-9DEF-6E9CB6EB16AF}"/>
              </a:ext>
            </a:extLst>
          </p:cNvPr>
          <p:cNvSpPr/>
          <p:nvPr/>
        </p:nvSpPr>
        <p:spPr bwMode="auto">
          <a:xfrm>
            <a:off x="6732024" y="5409022"/>
            <a:ext cx="810009"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4" name="正方形/長方形 43">
            <a:extLst>
              <a:ext uri="{FF2B5EF4-FFF2-40B4-BE49-F238E27FC236}">
                <a16:creationId xmlns:a16="http://schemas.microsoft.com/office/drawing/2014/main" id="{6925D667-4B72-2320-3479-BD04548441C3}"/>
              </a:ext>
            </a:extLst>
          </p:cNvPr>
          <p:cNvSpPr/>
          <p:nvPr/>
        </p:nvSpPr>
        <p:spPr>
          <a:xfrm>
            <a:off x="6732023" y="4689014"/>
            <a:ext cx="2250025"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b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b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5" name="角丸四角形 89">
            <a:extLst>
              <a:ext uri="{FF2B5EF4-FFF2-40B4-BE49-F238E27FC236}">
                <a16:creationId xmlns:a16="http://schemas.microsoft.com/office/drawing/2014/main" id="{02E6C179-A03E-6AF7-6AB4-2CADEC38B4A0}"/>
              </a:ext>
            </a:extLst>
          </p:cNvPr>
          <p:cNvSpPr/>
          <p:nvPr/>
        </p:nvSpPr>
        <p:spPr bwMode="auto">
          <a:xfrm>
            <a:off x="6912026" y="5319021"/>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sz="1200" dirty="0">
                <a:latin typeface="Arial Narrow" panose="020B0606020202030204" pitchFamily="34" charset="0"/>
              </a:rPr>
              <a:t>if a &gt; 0</a:t>
            </a:r>
            <a:endParaRPr kumimoji="1" lang="ja-JP" altLang="en-US" sz="1200" dirty="0">
              <a:latin typeface="Arial Narrow" panose="020B0606020202030204" pitchFamily="34" charset="0"/>
            </a:endParaRPr>
          </a:p>
        </p:txBody>
      </p:sp>
      <p:sp>
        <p:nvSpPr>
          <p:cNvPr id="47" name="角丸四角形 28">
            <a:extLst>
              <a:ext uri="{FF2B5EF4-FFF2-40B4-BE49-F238E27FC236}">
                <a16:creationId xmlns:a16="http://schemas.microsoft.com/office/drawing/2014/main" id="{F0A7D094-FD7E-9E6E-8FA8-4927AEF5195A}"/>
              </a:ext>
            </a:extLst>
          </p:cNvPr>
          <p:cNvSpPr/>
          <p:nvPr/>
        </p:nvSpPr>
        <p:spPr bwMode="auto">
          <a:xfrm>
            <a:off x="431953" y="5319021"/>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48" name="角丸四角形 28">
            <a:extLst>
              <a:ext uri="{FF2B5EF4-FFF2-40B4-BE49-F238E27FC236}">
                <a16:creationId xmlns:a16="http://schemas.microsoft.com/office/drawing/2014/main" id="{9C5E7028-9C90-6A8B-B33D-DAB0DC04A771}"/>
              </a:ext>
            </a:extLst>
          </p:cNvPr>
          <p:cNvSpPr/>
          <p:nvPr/>
        </p:nvSpPr>
        <p:spPr bwMode="auto">
          <a:xfrm>
            <a:off x="1151962" y="5319021"/>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49" name="角丸四角形 28">
            <a:extLst>
              <a:ext uri="{FF2B5EF4-FFF2-40B4-BE49-F238E27FC236}">
                <a16:creationId xmlns:a16="http://schemas.microsoft.com/office/drawing/2014/main" id="{450CC458-E9F9-BAF6-0A13-F87C33C2C7E4}"/>
              </a:ext>
            </a:extLst>
          </p:cNvPr>
          <p:cNvSpPr/>
          <p:nvPr/>
        </p:nvSpPr>
        <p:spPr bwMode="auto">
          <a:xfrm>
            <a:off x="1871969" y="5319021"/>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50" name="角丸四角形 28">
            <a:extLst>
              <a:ext uri="{FF2B5EF4-FFF2-40B4-BE49-F238E27FC236}">
                <a16:creationId xmlns:a16="http://schemas.microsoft.com/office/drawing/2014/main" id="{DC81AD1E-C5B6-4997-BA2E-590E804F2723}"/>
              </a:ext>
            </a:extLst>
          </p:cNvPr>
          <p:cNvSpPr/>
          <p:nvPr/>
        </p:nvSpPr>
        <p:spPr bwMode="auto">
          <a:xfrm>
            <a:off x="2591978" y="5319021"/>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51" name="角丸四角形 28">
            <a:extLst>
              <a:ext uri="{FF2B5EF4-FFF2-40B4-BE49-F238E27FC236}">
                <a16:creationId xmlns:a16="http://schemas.microsoft.com/office/drawing/2014/main" id="{65054F20-C458-EA17-4A6B-FCB1E5A71CCC}"/>
              </a:ext>
            </a:extLst>
          </p:cNvPr>
          <p:cNvSpPr/>
          <p:nvPr/>
        </p:nvSpPr>
        <p:spPr bwMode="auto">
          <a:xfrm>
            <a:off x="3311985" y="5319021"/>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52" name="角丸四角形 28">
            <a:extLst>
              <a:ext uri="{FF2B5EF4-FFF2-40B4-BE49-F238E27FC236}">
                <a16:creationId xmlns:a16="http://schemas.microsoft.com/office/drawing/2014/main" id="{9BF7547A-7245-B2EB-6028-2EADD81C0E24}"/>
              </a:ext>
            </a:extLst>
          </p:cNvPr>
          <p:cNvSpPr/>
          <p:nvPr/>
        </p:nvSpPr>
        <p:spPr bwMode="auto">
          <a:xfrm>
            <a:off x="4031994" y="5319021"/>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53" name="角丸四角形 28">
            <a:extLst>
              <a:ext uri="{FF2B5EF4-FFF2-40B4-BE49-F238E27FC236}">
                <a16:creationId xmlns:a16="http://schemas.microsoft.com/office/drawing/2014/main" id="{52FC087E-450F-78DF-AC9E-D38245391E1A}"/>
              </a:ext>
            </a:extLst>
          </p:cNvPr>
          <p:cNvSpPr/>
          <p:nvPr/>
        </p:nvSpPr>
        <p:spPr bwMode="auto">
          <a:xfrm>
            <a:off x="4752001" y="5319021"/>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54" name="角丸四角形 28">
            <a:extLst>
              <a:ext uri="{FF2B5EF4-FFF2-40B4-BE49-F238E27FC236}">
                <a16:creationId xmlns:a16="http://schemas.microsoft.com/office/drawing/2014/main" id="{BF0E06ED-3A68-ED30-9232-A01109D7B0DE}"/>
              </a:ext>
            </a:extLst>
          </p:cNvPr>
          <p:cNvSpPr/>
          <p:nvPr/>
        </p:nvSpPr>
        <p:spPr bwMode="auto">
          <a:xfrm>
            <a:off x="5472010" y="5319021"/>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57" name="角丸四角形 28">
            <a:extLst>
              <a:ext uri="{FF2B5EF4-FFF2-40B4-BE49-F238E27FC236}">
                <a16:creationId xmlns:a16="http://schemas.microsoft.com/office/drawing/2014/main" id="{69002638-D0E8-9057-F0AA-57CFA8B1897E}"/>
              </a:ext>
            </a:extLst>
          </p:cNvPr>
          <p:cNvSpPr/>
          <p:nvPr/>
        </p:nvSpPr>
        <p:spPr bwMode="auto">
          <a:xfrm>
            <a:off x="6192018" y="5319021"/>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58" name="角丸四角形 89">
            <a:extLst>
              <a:ext uri="{FF2B5EF4-FFF2-40B4-BE49-F238E27FC236}">
                <a16:creationId xmlns:a16="http://schemas.microsoft.com/office/drawing/2014/main" id="{77252879-6EA2-5436-7599-BF908A68CC37}"/>
              </a:ext>
            </a:extLst>
          </p:cNvPr>
          <p:cNvSpPr/>
          <p:nvPr/>
        </p:nvSpPr>
        <p:spPr bwMode="auto">
          <a:xfrm>
            <a:off x="6642023" y="2258987"/>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sz="1200" dirty="0">
                <a:latin typeface="Arial Narrow" panose="020B0606020202030204" pitchFamily="34" charset="0"/>
              </a:rPr>
              <a:t>if a &gt; 0</a:t>
            </a:r>
            <a:endParaRPr kumimoji="1" lang="ja-JP" altLang="en-US" sz="1200" dirty="0">
              <a:latin typeface="Arial Narrow" panose="020B0606020202030204" pitchFamily="34" charset="0"/>
            </a:endParaRPr>
          </a:p>
        </p:txBody>
      </p:sp>
      <p:sp>
        <p:nvSpPr>
          <p:cNvPr id="3" name="角丸四角形吹き出し 26">
            <a:extLst>
              <a:ext uri="{FF2B5EF4-FFF2-40B4-BE49-F238E27FC236}">
                <a16:creationId xmlns:a16="http://schemas.microsoft.com/office/drawing/2014/main" id="{ED395970-82C8-58AB-76AD-01140D05D86A}"/>
              </a:ext>
            </a:extLst>
          </p:cNvPr>
          <p:cNvSpPr/>
          <p:nvPr/>
        </p:nvSpPr>
        <p:spPr bwMode="auto">
          <a:xfrm>
            <a:off x="7092028" y="3879005"/>
            <a:ext cx="1980022" cy="612648"/>
          </a:xfrm>
          <a:prstGeom prst="wedgeRoundRectCallout">
            <a:avLst>
              <a:gd name="adj1" fmla="val -44771"/>
              <a:gd name="adj2" fmla="val 97082"/>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65000"/>
                    <a:lumOff val="35000"/>
                  </a:schemeClr>
                </a:solidFill>
                <a:latin typeface="Arial Narrow" panose="020B0606020202030204" pitchFamily="34" charset="0"/>
              </a:rPr>
              <a:t>ええ加減にせい</a:t>
            </a:r>
          </a:p>
        </p:txBody>
      </p:sp>
      <p:sp>
        <p:nvSpPr>
          <p:cNvPr id="4" name="角丸四角形吹き出し 3">
            <a:extLst>
              <a:ext uri="{FF2B5EF4-FFF2-40B4-BE49-F238E27FC236}">
                <a16:creationId xmlns:a16="http://schemas.microsoft.com/office/drawing/2014/main" id="{86B6A3CD-F71B-B70E-B067-DEBC61AA4A3B}"/>
              </a:ext>
            </a:extLst>
          </p:cNvPr>
          <p:cNvSpPr/>
          <p:nvPr/>
        </p:nvSpPr>
        <p:spPr bwMode="auto">
          <a:xfrm>
            <a:off x="1241963" y="998973"/>
            <a:ext cx="2520028" cy="612648"/>
          </a:xfrm>
          <a:prstGeom prst="wedgeRoundRectCallout">
            <a:avLst>
              <a:gd name="adj1" fmla="val -44943"/>
              <a:gd name="adj2" fmla="val 95784"/>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tx1">
                    <a:lumMod val="65000"/>
                    <a:lumOff val="35000"/>
                  </a:schemeClr>
                </a:solidFill>
                <a:latin typeface="Arial Narrow" panose="020B0606020202030204" pitchFamily="34" charset="0"/>
              </a:rPr>
              <a:t>else </a:t>
            </a:r>
            <a:r>
              <a:rPr kumimoji="1" lang="ja-JP" altLang="en-US" dirty="0">
                <a:solidFill>
                  <a:schemeClr val="tx1">
                    <a:lumMod val="65000"/>
                    <a:lumOff val="35000"/>
                  </a:schemeClr>
                </a:solidFill>
                <a:latin typeface="Arial Narrow" panose="020B0606020202030204" pitchFamily="34" charset="0"/>
              </a:rPr>
              <a:t>じゃなかったかー</a:t>
            </a:r>
            <a:endParaRPr kumimoji="1" lang="en-US" altLang="ja-JP" dirty="0">
              <a:solidFill>
                <a:schemeClr val="tx1">
                  <a:lumMod val="65000"/>
                  <a:lumOff val="35000"/>
                </a:schemeClr>
              </a:solidFill>
              <a:latin typeface="Arial Narrow" panose="020B0606020202030204" pitchFamily="34" charset="0"/>
            </a:endParaRPr>
          </a:p>
        </p:txBody>
      </p:sp>
      <p:sp>
        <p:nvSpPr>
          <p:cNvPr id="5" name="角丸四角形吹き出し 3">
            <a:extLst>
              <a:ext uri="{FF2B5EF4-FFF2-40B4-BE49-F238E27FC236}">
                <a16:creationId xmlns:a16="http://schemas.microsoft.com/office/drawing/2014/main" id="{DBC4D151-3923-A84C-4EDE-4E5933E6E74F}"/>
              </a:ext>
            </a:extLst>
          </p:cNvPr>
          <p:cNvSpPr/>
          <p:nvPr/>
        </p:nvSpPr>
        <p:spPr bwMode="auto">
          <a:xfrm>
            <a:off x="881959" y="3969006"/>
            <a:ext cx="2070023" cy="612648"/>
          </a:xfrm>
          <a:prstGeom prst="wedgeRoundRectCallout">
            <a:avLst>
              <a:gd name="adj1" fmla="val -46053"/>
              <a:gd name="adj2" fmla="val 93837"/>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正直すまんかった</a:t>
            </a:r>
            <a:endParaRPr kumimoji="1" lang="en-US" altLang="ja-JP" dirty="0">
              <a:solidFill>
                <a:schemeClr val="tx1">
                  <a:lumMod val="65000"/>
                  <a:lumOff val="35000"/>
                </a:schemeClr>
              </a:solidFill>
              <a:latin typeface="Arial Narrow" panose="020B0606020202030204" pitchFamily="34" charset="0"/>
            </a:endParaRPr>
          </a:p>
        </p:txBody>
      </p:sp>
      <p:cxnSp>
        <p:nvCxnSpPr>
          <p:cNvPr id="7" name="直線矢印コネクタ 6">
            <a:extLst>
              <a:ext uri="{FF2B5EF4-FFF2-40B4-BE49-F238E27FC236}">
                <a16:creationId xmlns:a16="http://schemas.microsoft.com/office/drawing/2014/main" id="{62AAC06C-177E-A477-2989-AA7ACCDE4C60}"/>
              </a:ext>
            </a:extLst>
          </p:cNvPr>
          <p:cNvCxnSpPr>
            <a:cxnSpLocks/>
          </p:cNvCxnSpPr>
          <p:nvPr/>
        </p:nvCxnSpPr>
        <p:spPr bwMode="auto">
          <a:xfrm>
            <a:off x="251952" y="3338999"/>
            <a:ext cx="5670063"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mc:AlternateContent xmlns:mc="http://schemas.openxmlformats.org/markup-compatibility/2006" xmlns:a14="http://schemas.microsoft.com/office/drawing/2010/main">
        <mc:Choice Requires="a14">
          <p:sp>
            <p:nvSpPr>
              <p:cNvPr id="8" name="正方形/長方形 7">
                <a:extLst>
                  <a:ext uri="{FF2B5EF4-FFF2-40B4-BE49-F238E27FC236}">
                    <a16:creationId xmlns:a16="http://schemas.microsoft.com/office/drawing/2014/main" id="{E1B198A9-F9BA-3FD1-6E65-73F9BD3485BB}"/>
                  </a:ext>
                </a:extLst>
              </p:cNvPr>
              <p:cNvSpPr/>
              <p:nvPr/>
            </p:nvSpPr>
            <p:spPr>
              <a:xfrm>
                <a:off x="2861981" y="2978995"/>
                <a:ext cx="540005" cy="270003"/>
              </a:xfrm>
              <a:prstGeom prst="rect">
                <a:avLst/>
              </a:prstGeom>
            </p:spPr>
            <p:txBody>
              <a:bodyPr wrap="none">
                <a:noAutofit/>
              </a:bodyPr>
              <a:lstStyle/>
              <a:p>
                <a:pPr algn="ctr"/>
                <a:r>
                  <a:rPr lang="ja-JP" altLang="en-US" i="0" dirty="0">
                    <a:solidFill>
                      <a:schemeClr val="tx1">
                        <a:lumMod val="65000"/>
                        <a:lumOff val="35000"/>
                      </a:schemeClr>
                    </a:solidFill>
                    <a:latin typeface="+mj-lt"/>
                  </a:rPr>
                  <a:t>ペナルティ </a:t>
                </a:r>
                <a14:m>
                  <m:oMath xmlns:m="http://schemas.openxmlformats.org/officeDocument/2006/math">
                    <m:r>
                      <a:rPr lang="en-US" altLang="ja-JP" i="1" dirty="0" smtClean="0">
                        <a:solidFill>
                          <a:schemeClr val="tx1">
                            <a:lumMod val="65000"/>
                            <a:lumOff val="35000"/>
                          </a:schemeClr>
                        </a:solidFill>
                        <a:latin typeface="Cambria Math" panose="02040503050406030204" pitchFamily="18" charset="0"/>
                      </a:rPr>
                      <m:t>𝐶𝑝</m:t>
                    </m:r>
                    <m:r>
                      <a:rPr lang="en-US" altLang="ja-JP" i="1" dirty="0" smtClean="0">
                        <a:solidFill>
                          <a:schemeClr val="tx1">
                            <a:lumMod val="65000"/>
                            <a:lumOff val="35000"/>
                          </a:schemeClr>
                        </a:solidFill>
                        <a:latin typeface="Cambria Math" panose="02040503050406030204" pitchFamily="18" charset="0"/>
                      </a:rPr>
                      <m:t>=</m:t>
                    </m:r>
                    <m:r>
                      <a:rPr lang="en-US" altLang="ja-JP" i="1" dirty="0" smtClean="0">
                        <a:solidFill>
                          <a:schemeClr val="tx1">
                            <a:lumMod val="65000"/>
                            <a:lumOff val="35000"/>
                          </a:schemeClr>
                        </a:solidFill>
                        <a:latin typeface="Cambria Math" panose="02040503050406030204" pitchFamily="18" charset="0"/>
                      </a:rPr>
                      <m:t>4</m:t>
                    </m:r>
                  </m:oMath>
                </a14:m>
                <a:r>
                  <a:rPr lang="en-US" altLang="ja-JP" dirty="0">
                    <a:solidFill>
                      <a:schemeClr val="tx1">
                        <a:lumMod val="65000"/>
                        <a:lumOff val="35000"/>
                      </a:schemeClr>
                    </a:solidFill>
                  </a:rPr>
                  <a:t> cycle</a:t>
                </a:r>
                <a:endParaRPr lang="ja-JP" altLang="en-US" dirty="0">
                  <a:solidFill>
                    <a:schemeClr val="tx1">
                      <a:lumMod val="65000"/>
                      <a:lumOff val="35000"/>
                    </a:schemeClr>
                  </a:solidFill>
                </a:endParaRPr>
              </a:p>
            </p:txBody>
          </p:sp>
        </mc:Choice>
        <mc:Fallback xmlns="">
          <p:sp>
            <p:nvSpPr>
              <p:cNvPr id="8" name="正方形/長方形 7">
                <a:extLst>
                  <a:ext uri="{FF2B5EF4-FFF2-40B4-BE49-F238E27FC236}">
                    <a16:creationId xmlns:a16="http://schemas.microsoft.com/office/drawing/2014/main" id="{E1B198A9-F9BA-3FD1-6E65-73F9BD3485BB}"/>
                  </a:ext>
                </a:extLst>
              </p:cNvPr>
              <p:cNvSpPr>
                <a:spLocks noRot="1" noChangeAspect="1" noMove="1" noResize="1" noEditPoints="1" noAdjustHandles="1" noChangeArrowheads="1" noChangeShapeType="1" noTextEdit="1"/>
              </p:cNvSpPr>
              <p:nvPr/>
            </p:nvSpPr>
            <p:spPr>
              <a:xfrm>
                <a:off x="2861981" y="2978995"/>
                <a:ext cx="540005" cy="270003"/>
              </a:xfrm>
              <a:prstGeom prst="rect">
                <a:avLst/>
              </a:prstGeom>
              <a:blipFill>
                <a:blip r:embed="rId2"/>
                <a:stretch>
                  <a:fillRect l="-203371" t="-20455" r="-203371" b="-77273"/>
                </a:stretch>
              </a:blipFill>
            </p:spPr>
            <p:txBody>
              <a:bodyPr/>
              <a:lstStyle/>
              <a:p>
                <a:r>
                  <a:rPr lang="en-US">
                    <a:noFill/>
                  </a:rPr>
                  <a:t> </a:t>
                </a:r>
              </a:p>
            </p:txBody>
          </p:sp>
        </mc:Fallback>
      </mc:AlternateContent>
      <p:cxnSp>
        <p:nvCxnSpPr>
          <p:cNvPr id="11" name="直線矢印コネクタ 10">
            <a:extLst>
              <a:ext uri="{FF2B5EF4-FFF2-40B4-BE49-F238E27FC236}">
                <a16:creationId xmlns:a16="http://schemas.microsoft.com/office/drawing/2014/main" id="{B293F499-90A8-6319-09E4-78512B1E5FF8}"/>
              </a:ext>
            </a:extLst>
          </p:cNvPr>
          <p:cNvCxnSpPr>
            <a:cxnSpLocks/>
          </p:cNvCxnSpPr>
          <p:nvPr/>
        </p:nvCxnSpPr>
        <p:spPr bwMode="auto">
          <a:xfrm>
            <a:off x="251952" y="6309032"/>
            <a:ext cx="6480072"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mc:AlternateContent xmlns:mc="http://schemas.openxmlformats.org/markup-compatibility/2006" xmlns:a14="http://schemas.microsoft.com/office/drawing/2010/main">
        <mc:Choice Requires="a14">
          <p:sp>
            <p:nvSpPr>
              <p:cNvPr id="13" name="正方形/長方形 12">
                <a:extLst>
                  <a:ext uri="{FF2B5EF4-FFF2-40B4-BE49-F238E27FC236}">
                    <a16:creationId xmlns:a16="http://schemas.microsoft.com/office/drawing/2014/main" id="{2B1706B7-4908-B39C-615C-69350FBEBA61}"/>
                  </a:ext>
                </a:extLst>
              </p:cNvPr>
              <p:cNvSpPr/>
              <p:nvPr/>
            </p:nvSpPr>
            <p:spPr>
              <a:xfrm>
                <a:off x="2861981" y="5949028"/>
                <a:ext cx="540005" cy="270003"/>
              </a:xfrm>
              <a:prstGeom prst="rect">
                <a:avLst/>
              </a:prstGeom>
            </p:spPr>
            <p:txBody>
              <a:bodyPr wrap="none">
                <a:noAutofit/>
              </a:bodyPr>
              <a:lstStyle/>
              <a:p>
                <a:pPr algn="ctr"/>
                <a:r>
                  <a:rPr lang="ja-JP" altLang="en-US" i="0" dirty="0">
                    <a:solidFill>
                      <a:schemeClr val="tx1">
                        <a:lumMod val="65000"/>
                        <a:lumOff val="35000"/>
                      </a:schemeClr>
                    </a:solidFill>
                    <a:latin typeface="+mj-lt"/>
                  </a:rPr>
                  <a:t>ペナルティ </a:t>
                </a:r>
                <a14:m>
                  <m:oMath xmlns:m="http://schemas.openxmlformats.org/officeDocument/2006/math">
                    <m:r>
                      <a:rPr lang="en-US" altLang="ja-JP" i="1" dirty="0" smtClean="0">
                        <a:solidFill>
                          <a:schemeClr val="tx1">
                            <a:lumMod val="65000"/>
                            <a:lumOff val="35000"/>
                          </a:schemeClr>
                        </a:solidFill>
                        <a:latin typeface="Cambria Math" panose="02040503050406030204" pitchFamily="18" charset="0"/>
                      </a:rPr>
                      <m:t>𝐶𝑝</m:t>
                    </m:r>
                    <m:r>
                      <a:rPr lang="en-US" altLang="ja-JP" i="1" dirty="0" smtClean="0">
                        <a:solidFill>
                          <a:schemeClr val="tx1">
                            <a:lumMod val="65000"/>
                            <a:lumOff val="35000"/>
                          </a:schemeClr>
                        </a:solidFill>
                        <a:latin typeface="Cambria Math" panose="02040503050406030204" pitchFamily="18" charset="0"/>
                      </a:rPr>
                      <m:t>=</m:t>
                    </m:r>
                    <m:r>
                      <a:rPr lang="en-US" altLang="ja-JP" i="1" dirty="0" smtClean="0">
                        <a:solidFill>
                          <a:schemeClr val="tx1">
                            <a:lumMod val="65000"/>
                            <a:lumOff val="35000"/>
                          </a:schemeClr>
                        </a:solidFill>
                        <a:latin typeface="Cambria Math" panose="02040503050406030204" pitchFamily="18" charset="0"/>
                      </a:rPr>
                      <m:t>9</m:t>
                    </m:r>
                  </m:oMath>
                </a14:m>
                <a:r>
                  <a:rPr lang="en-US" altLang="ja-JP" dirty="0">
                    <a:solidFill>
                      <a:schemeClr val="tx1">
                        <a:lumMod val="65000"/>
                        <a:lumOff val="35000"/>
                      </a:schemeClr>
                    </a:solidFill>
                  </a:rPr>
                  <a:t> cycle</a:t>
                </a:r>
                <a:endParaRPr lang="ja-JP" altLang="en-US" dirty="0">
                  <a:solidFill>
                    <a:schemeClr val="tx1">
                      <a:lumMod val="65000"/>
                      <a:lumOff val="35000"/>
                    </a:schemeClr>
                  </a:solidFill>
                </a:endParaRPr>
              </a:p>
            </p:txBody>
          </p:sp>
        </mc:Choice>
        <mc:Fallback xmlns="">
          <p:sp>
            <p:nvSpPr>
              <p:cNvPr id="13" name="正方形/長方形 12">
                <a:extLst>
                  <a:ext uri="{FF2B5EF4-FFF2-40B4-BE49-F238E27FC236}">
                    <a16:creationId xmlns:a16="http://schemas.microsoft.com/office/drawing/2014/main" id="{2B1706B7-4908-B39C-615C-69350FBEBA61}"/>
                  </a:ext>
                </a:extLst>
              </p:cNvPr>
              <p:cNvSpPr>
                <a:spLocks noRot="1" noChangeAspect="1" noMove="1" noResize="1" noEditPoints="1" noAdjustHandles="1" noChangeArrowheads="1" noChangeShapeType="1" noTextEdit="1"/>
              </p:cNvSpPr>
              <p:nvPr/>
            </p:nvSpPr>
            <p:spPr>
              <a:xfrm>
                <a:off x="2861981" y="5949028"/>
                <a:ext cx="540005" cy="270003"/>
              </a:xfrm>
              <a:prstGeom prst="rect">
                <a:avLst/>
              </a:prstGeom>
              <a:blipFill>
                <a:blip r:embed="rId3"/>
                <a:stretch>
                  <a:fillRect l="-203371" t="-20455" r="-203371" b="-77273"/>
                </a:stretch>
              </a:blipFill>
            </p:spPr>
            <p:txBody>
              <a:bodyPr/>
              <a:lstStyle/>
              <a:p>
                <a:r>
                  <a:rPr lang="en-US">
                    <a:noFill/>
                  </a:rPr>
                  <a:t> </a:t>
                </a:r>
              </a:p>
            </p:txBody>
          </p:sp>
        </mc:Fallback>
      </mc:AlternateContent>
      <p:sp>
        <p:nvSpPr>
          <p:cNvPr id="14" name="正方形/長方形 13">
            <a:extLst>
              <a:ext uri="{FF2B5EF4-FFF2-40B4-BE49-F238E27FC236}">
                <a16:creationId xmlns:a16="http://schemas.microsoft.com/office/drawing/2014/main" id="{B26F96B2-0252-4023-6797-4DE0A37C1346}"/>
              </a:ext>
            </a:extLst>
          </p:cNvPr>
          <p:cNvSpPr/>
          <p:nvPr/>
        </p:nvSpPr>
        <p:spPr>
          <a:xfrm>
            <a:off x="341953" y="4599013"/>
            <a:ext cx="900010"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05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予測器</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a:t>
            </a:r>
          </a:p>
        </p:txBody>
      </p:sp>
    </p:spTree>
    <p:extLst>
      <p:ext uri="{BB962C8B-B14F-4D97-AF65-F5344CB8AC3E}">
        <p14:creationId xmlns:p14="http://schemas.microsoft.com/office/powerpoint/2010/main" val="36715611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C12892-35F5-E8A0-AFC3-832AE2AE9B06}"/>
              </a:ext>
            </a:extLst>
          </p:cNvPr>
          <p:cNvSpPr>
            <a:spLocks noGrp="1"/>
          </p:cNvSpPr>
          <p:nvPr>
            <p:ph type="title"/>
          </p:nvPr>
        </p:nvSpPr>
        <p:spPr/>
        <p:txBody>
          <a:bodyPr/>
          <a:lstStyle/>
          <a:p>
            <a:r>
              <a:rPr kumimoji="1" lang="ja-JP" altLang="en-US" dirty="0"/>
              <a:t>パイプライン段数を２倍にした時の性能</a:t>
            </a:r>
            <a:endParaRPr kumimoji="1" 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24C80AA3-F81D-AB4A-CDFC-745326F1053F}"/>
                  </a:ext>
                </a:extLst>
              </p:cNvPr>
              <p:cNvSpPr>
                <a:spLocks noGrp="1"/>
              </p:cNvSpPr>
              <p:nvPr>
                <p:ph sz="quarter" idx="10"/>
              </p:nvPr>
            </p:nvSpPr>
            <p:spPr/>
            <p:txBody>
              <a:bodyPr/>
              <a:lstStyle/>
              <a:p>
                <a:r>
                  <a:rPr lang="ja-JP" altLang="en-US" i="1" dirty="0">
                    <a:latin typeface="Cambria Math" panose="02040503050406030204" pitchFamily="18" charset="0"/>
                  </a:rPr>
                  <a:t>全体の性能は 周波数</a:t>
                </a:r>
                <a14:m>
                  <m:oMath xmlns:m="http://schemas.openxmlformats.org/officeDocument/2006/math">
                    <m:r>
                      <a:rPr lang="en-US" altLang="ja-JP" i="1" dirty="0">
                        <a:latin typeface="Cambria Math" panose="02040503050406030204" pitchFamily="18" charset="0"/>
                      </a:rPr>
                      <m:t>×</m:t>
                    </m:r>
                  </m:oMath>
                </a14:m>
                <a:r>
                  <a:rPr lang="en-US" altLang="ja-JP" i="0" dirty="0">
                    <a:latin typeface="+mj-lt"/>
                  </a:rPr>
                  <a:t> IPC </a:t>
                </a:r>
                <a:r>
                  <a:rPr lang="ja-JP" altLang="en-US" i="0" dirty="0">
                    <a:latin typeface="+mj-lt"/>
                  </a:rPr>
                  <a:t>で決まる</a:t>
                </a:r>
                <a:endParaRPr lang="en-US" altLang="ja-JP" i="0" dirty="0">
                  <a:latin typeface="+mj-lt"/>
                </a:endParaRPr>
              </a:p>
              <a:p>
                <a:pPr lvl="1"/>
                <a:r>
                  <a:rPr lang="ja-JP" altLang="en-US" i="1" dirty="0">
                    <a:latin typeface="Cambria Math" panose="02040503050406030204" pitchFamily="18" charset="0"/>
                  </a:rPr>
                  <a:t>段数を倍にしたことで，周波数は２倍に</a:t>
                </a:r>
                <a:endParaRPr lang="en-US" altLang="ja-JP" i="1" dirty="0">
                  <a:latin typeface="Cambria Math" panose="02040503050406030204" pitchFamily="18" charset="0"/>
                </a:endParaRPr>
              </a:p>
              <a:p>
                <a:pPr lvl="1"/>
                <a:r>
                  <a:rPr lang="ja-JP" altLang="en-US" i="1" dirty="0">
                    <a:latin typeface="Cambria Math" panose="02040503050406030204" pitchFamily="18" charset="0"/>
                  </a:rPr>
                  <a:t> </a:t>
                </a:r>
                <a:r>
                  <a:rPr lang="en-US" altLang="ja-JP" dirty="0">
                    <a:latin typeface="Cambria Math" panose="02040503050406030204" pitchFamily="18" charset="0"/>
                  </a:rPr>
                  <a:t>IPC</a:t>
                </a:r>
                <a:r>
                  <a:rPr lang="en-US" altLang="ja-JP" i="1" dirty="0">
                    <a:latin typeface="Cambria Math" panose="02040503050406030204" pitchFamily="18" charset="0"/>
                  </a:rPr>
                  <a:t>  </a:t>
                </a:r>
                <a:r>
                  <a:rPr lang="ja-JP" altLang="en-US" i="1" dirty="0">
                    <a:latin typeface="Cambria Math" panose="02040503050406030204" pitchFamily="18" charset="0"/>
                  </a:rPr>
                  <a:t>は</a:t>
                </a:r>
                <a14:m>
                  <m:oMath xmlns:m="http://schemas.openxmlformats.org/officeDocument/2006/math">
                    <m:r>
                      <a:rPr lang="en-US" altLang="ja-JP" b="0" i="1" dirty="0" smtClean="0">
                        <a:latin typeface="Cambria Math" panose="02040503050406030204" pitchFamily="18" charset="0"/>
                      </a:rPr>
                      <m:t> </m:t>
                    </m:r>
                    <m:r>
                      <a:rPr lang="en-US" altLang="ja-JP" i="1" dirty="0">
                        <a:latin typeface="Cambria Math" panose="02040503050406030204" pitchFamily="18" charset="0"/>
                      </a:rPr>
                      <m:t>0</m:t>
                    </m:r>
                    <m:r>
                      <a:rPr lang="en-US" altLang="ja-JP" i="1" dirty="0">
                        <a:latin typeface="Cambria Math" panose="02040503050406030204" pitchFamily="18" charset="0"/>
                      </a:rPr>
                      <m:t>.</m:t>
                    </m:r>
                    <m:r>
                      <a:rPr lang="en-US" altLang="ja-JP" i="1" dirty="0">
                        <a:latin typeface="Cambria Math" panose="02040503050406030204" pitchFamily="18" charset="0"/>
                      </a:rPr>
                      <m:t>69</m:t>
                    </m:r>
                  </m:oMath>
                </a14:m>
                <a:endParaRPr lang="en-US" altLang="ja-JP" i="1" dirty="0">
                  <a:latin typeface="Cambria Math" panose="02040503050406030204" pitchFamily="18" charset="0"/>
                </a:endParaRPr>
              </a:p>
              <a:p>
                <a:pPr lvl="1"/>
                <a:r>
                  <a:rPr lang="ja-JP" altLang="en-US" i="1" dirty="0">
                    <a:solidFill>
                      <a:schemeClr val="accent5"/>
                    </a:solidFill>
                    <a:latin typeface="Cambria Math" panose="02040503050406030204" pitchFamily="18" charset="0"/>
                  </a:rPr>
                  <a:t>性能は </a:t>
                </a:r>
                <a14:m>
                  <m:oMath xmlns:m="http://schemas.openxmlformats.org/officeDocument/2006/math">
                    <m:r>
                      <a:rPr lang="en-US" altLang="ja-JP" i="1" dirty="0">
                        <a:solidFill>
                          <a:schemeClr val="accent5"/>
                        </a:solidFill>
                        <a:latin typeface="Cambria Math" panose="02040503050406030204" pitchFamily="18" charset="0"/>
                      </a:rPr>
                      <m:t>2</m:t>
                    </m:r>
                    <m:r>
                      <a:rPr lang="en-US" altLang="ja-JP" i="1" dirty="0" smtClean="0">
                        <a:solidFill>
                          <a:schemeClr val="accent5"/>
                        </a:solidFill>
                        <a:latin typeface="Cambria Math" panose="02040503050406030204" pitchFamily="18" charset="0"/>
                      </a:rPr>
                      <m:t>×</m:t>
                    </m:r>
                    <m:r>
                      <a:rPr lang="en-US" altLang="ja-JP" b="0" i="1" dirty="0" smtClean="0">
                        <a:solidFill>
                          <a:schemeClr val="accent5"/>
                        </a:solidFill>
                        <a:latin typeface="Cambria Math" panose="02040503050406030204" pitchFamily="18" charset="0"/>
                      </a:rPr>
                      <m:t>0</m:t>
                    </m:r>
                    <m:r>
                      <a:rPr lang="en-US" altLang="ja-JP" b="0" i="1" dirty="0" smtClean="0">
                        <a:solidFill>
                          <a:schemeClr val="accent5"/>
                        </a:solidFill>
                        <a:latin typeface="Cambria Math" panose="02040503050406030204" pitchFamily="18" charset="0"/>
                      </a:rPr>
                      <m:t>.</m:t>
                    </m:r>
                    <m:r>
                      <a:rPr lang="en-US" altLang="ja-JP" b="0" i="1" dirty="0" smtClean="0">
                        <a:solidFill>
                          <a:schemeClr val="accent5"/>
                        </a:solidFill>
                        <a:latin typeface="Cambria Math" panose="02040503050406030204" pitchFamily="18" charset="0"/>
                      </a:rPr>
                      <m:t>69</m:t>
                    </m:r>
                    <m:r>
                      <a:rPr lang="en-US" altLang="ja-JP" b="0" i="1" dirty="0" smtClean="0">
                        <a:solidFill>
                          <a:schemeClr val="accent5"/>
                        </a:solidFill>
                        <a:latin typeface="Cambria Math" panose="02040503050406030204" pitchFamily="18" charset="0"/>
                      </a:rPr>
                      <m:t>=</m:t>
                    </m:r>
                    <m:r>
                      <a:rPr lang="en-US" altLang="ja-JP" i="1" dirty="0" smtClean="0">
                        <a:solidFill>
                          <a:schemeClr val="accent5"/>
                        </a:solidFill>
                        <a:latin typeface="Cambria Math" panose="02040503050406030204" pitchFamily="18" charset="0"/>
                      </a:rPr>
                      <m:t>1</m:t>
                    </m:r>
                    <m:r>
                      <a:rPr lang="en-US" altLang="ja-JP" i="1" dirty="0" smtClean="0">
                        <a:solidFill>
                          <a:schemeClr val="accent5"/>
                        </a:solidFill>
                        <a:latin typeface="Cambria Math" panose="02040503050406030204" pitchFamily="18" charset="0"/>
                      </a:rPr>
                      <m:t>.</m:t>
                    </m:r>
                    <m:r>
                      <a:rPr lang="en-US" altLang="ja-JP" i="1" dirty="0" smtClean="0">
                        <a:solidFill>
                          <a:schemeClr val="accent5"/>
                        </a:solidFill>
                        <a:latin typeface="Cambria Math" panose="02040503050406030204" pitchFamily="18" charset="0"/>
                      </a:rPr>
                      <m:t>38</m:t>
                    </m:r>
                  </m:oMath>
                </a14:m>
                <a:endParaRPr lang="en-US" altLang="ja-JP" i="1" dirty="0">
                  <a:solidFill>
                    <a:schemeClr val="accent5"/>
                  </a:solidFill>
                  <a:latin typeface="Cambria Math" panose="02040503050406030204" pitchFamily="18" charset="0"/>
                </a:endParaRPr>
              </a:p>
            </p:txBody>
          </p:sp>
        </mc:Choice>
        <mc:Fallback>
          <p:sp>
            <p:nvSpPr>
              <p:cNvPr id="3" name="コンテンツ プレースホルダー 2">
                <a:extLst>
                  <a:ext uri="{FF2B5EF4-FFF2-40B4-BE49-F238E27FC236}">
                    <a16:creationId xmlns:a16="http://schemas.microsoft.com/office/drawing/2014/main" id="{24C80AA3-F81D-AB4A-CDFC-745326F1053F}"/>
                  </a:ext>
                </a:extLst>
              </p:cNvPr>
              <p:cNvSpPr>
                <a:spLocks noGrp="1" noRot="1" noChangeAspect="1" noMove="1" noResize="1" noEditPoints="1" noAdjustHandles="1" noChangeArrowheads="1" noChangeShapeType="1" noTextEdit="1"/>
              </p:cNvSpPr>
              <p:nvPr>
                <p:ph sz="quarter" idx="10"/>
              </p:nvPr>
            </p:nvSpPr>
            <p:spPr>
              <a:blipFill>
                <a:blip r:embed="rId2"/>
                <a:stretch>
                  <a:fillRect l="-692"/>
                </a:stretch>
              </a:blipFill>
            </p:spPr>
            <p:txBody>
              <a:bodyPr/>
              <a:lstStyle/>
              <a:p>
                <a:r>
                  <a:rPr lang="en-US">
                    <a:noFill/>
                  </a:rPr>
                  <a:t> </a:t>
                </a:r>
              </a:p>
            </p:txBody>
          </p:sp>
        </mc:Fallback>
      </mc:AlternateContent>
    </p:spTree>
    <p:extLst>
      <p:ext uri="{BB962C8B-B14F-4D97-AF65-F5344CB8AC3E}">
        <p14:creationId xmlns:p14="http://schemas.microsoft.com/office/powerpoint/2010/main" val="30615937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C12892-35F5-E8A0-AFC3-832AE2AE9B06}"/>
              </a:ext>
            </a:extLst>
          </p:cNvPr>
          <p:cNvSpPr>
            <a:spLocks noGrp="1"/>
          </p:cNvSpPr>
          <p:nvPr>
            <p:ph type="title"/>
          </p:nvPr>
        </p:nvSpPr>
        <p:spPr/>
        <p:txBody>
          <a:bodyPr/>
          <a:lstStyle/>
          <a:p>
            <a:r>
              <a:rPr kumimoji="1" lang="ja-JP" altLang="en-US" dirty="0"/>
              <a:t>パイプライン段数を２倍にした時の </a:t>
            </a:r>
            <a:r>
              <a:rPr kumimoji="1" lang="en-US" altLang="ja-JP" dirty="0"/>
              <a:t>IPC</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4C80AA3-F81D-AB4A-CDFC-745326F1053F}"/>
                  </a:ext>
                </a:extLst>
              </p:cNvPr>
              <p:cNvSpPr>
                <a:spLocks noGrp="1"/>
              </p:cNvSpPr>
              <p:nvPr>
                <p:ph sz="quarter" idx="10"/>
              </p:nvPr>
            </p:nvSpPr>
            <p:spPr/>
            <p:txBody>
              <a:bodyPr/>
              <a:lstStyle/>
              <a:p>
                <a:r>
                  <a:rPr lang="ja-JP" altLang="en-US" dirty="0">
                    <a:latin typeface="Cambria Math" panose="02040503050406030204" pitchFamily="18" charset="0"/>
                  </a:rPr>
                  <a:t>まとめると，</a:t>
                </a:r>
                <a:endParaRPr lang="en-US" altLang="ja-JP" dirty="0">
                  <a:latin typeface="Cambria Math" panose="02040503050406030204" pitchFamily="18" charset="0"/>
                </a:endParaRPr>
              </a:p>
              <a:p>
                <a:pPr lvl="1"/>
                <a:r>
                  <a:rPr lang="ja-JP" altLang="en-US" dirty="0">
                    <a:latin typeface="Cambria Math" panose="02040503050406030204" pitchFamily="18" charset="0"/>
                  </a:rPr>
                  <a:t>５段パイプの理想的な性能 ：</a:t>
                </a:r>
                <a:r>
                  <a:rPr lang="en-US" altLang="ja-JP" dirty="0">
                    <a:latin typeface="Cambria Math" panose="02040503050406030204" pitchFamily="18" charset="0"/>
                  </a:rPr>
                  <a:t>	</a:t>
                </a:r>
                <a14:m>
                  <m:oMath xmlns:m="http://schemas.openxmlformats.org/officeDocument/2006/math">
                    <m:r>
                      <a:rPr lang="en-US" altLang="ja-JP" i="1" dirty="0" smtClean="0">
                        <a:latin typeface="Cambria Math" panose="02040503050406030204" pitchFamily="18" charset="0"/>
                      </a:rPr>
                      <m:t>1</m:t>
                    </m:r>
                  </m:oMath>
                </a14:m>
                <a:endParaRPr lang="en-US" altLang="ja-JP" dirty="0">
                  <a:latin typeface="Cambria Math" panose="02040503050406030204" pitchFamily="18" charset="0"/>
                </a:endParaRPr>
              </a:p>
              <a:p>
                <a:pPr lvl="1"/>
                <a:r>
                  <a:rPr lang="ja-JP" altLang="en-US" dirty="0">
                    <a:latin typeface="Cambria Math" panose="02040503050406030204" pitchFamily="18" charset="0"/>
                  </a:rPr>
                  <a:t>分岐予測ミスありの性能：</a:t>
                </a:r>
                <a:r>
                  <a:rPr lang="en-US" altLang="ja-JP" dirty="0">
                    <a:latin typeface="Cambria Math" panose="02040503050406030204" pitchFamily="18" charset="0"/>
                  </a:rPr>
                  <a:t>	0.69</a:t>
                </a:r>
              </a:p>
              <a:p>
                <a:pPr lvl="1"/>
                <a:r>
                  <a:rPr lang="ja-JP" altLang="en-US" dirty="0">
                    <a:latin typeface="Cambria Math" panose="02040503050406030204" pitchFamily="18" charset="0"/>
                  </a:rPr>
                  <a:t>１０段パイプの理想的な性能：</a:t>
                </a:r>
                <a:r>
                  <a:rPr lang="en-US" altLang="ja-JP" dirty="0">
                    <a:latin typeface="Cambria Math" panose="02040503050406030204" pitchFamily="18" charset="0"/>
                  </a:rPr>
                  <a:t>	2</a:t>
                </a:r>
              </a:p>
              <a:p>
                <a:pPr lvl="1"/>
                <a:r>
                  <a:rPr lang="ja-JP" altLang="en-US" dirty="0">
                    <a:latin typeface="Cambria Math" panose="02040503050406030204" pitchFamily="18" charset="0"/>
                  </a:rPr>
                  <a:t>１０段で予測ミスあり：</a:t>
                </a:r>
                <a:r>
                  <a:rPr lang="en-US" altLang="ja-JP" dirty="0">
                    <a:latin typeface="Cambria Math" panose="02040503050406030204" pitchFamily="18" charset="0"/>
                  </a:rPr>
                  <a:t>		1.38 (0.69 </a:t>
                </a:r>
                <a:r>
                  <a:rPr lang="ja-JP" altLang="en-US" dirty="0">
                    <a:latin typeface="Cambria Math" panose="02040503050406030204" pitchFamily="18" charset="0"/>
                  </a:rPr>
                  <a:t>の </a:t>
                </a:r>
                <a:r>
                  <a:rPr lang="en-US" altLang="ja-JP" dirty="0">
                    <a:latin typeface="Cambria Math" panose="02040503050406030204" pitchFamily="18" charset="0"/>
                  </a:rPr>
                  <a:t>1.66</a:t>
                </a:r>
                <a:r>
                  <a:rPr lang="ja-JP" altLang="en-US" dirty="0">
                    <a:latin typeface="Cambria Math" panose="02040503050406030204" pitchFamily="18" charset="0"/>
                  </a:rPr>
                  <a:t>倍</a:t>
                </a:r>
                <a:r>
                  <a:rPr lang="en-US" altLang="ja-JP" dirty="0">
                    <a:latin typeface="Cambria Math" panose="02040503050406030204" pitchFamily="18" charset="0"/>
                  </a:rPr>
                  <a:t>)</a:t>
                </a:r>
              </a:p>
              <a:p>
                <a:r>
                  <a:rPr lang="ja-JP" altLang="en-US" dirty="0">
                    <a:latin typeface="Cambria Math" panose="02040503050406030204" pitchFamily="18" charset="0"/>
                  </a:rPr>
                  <a:t>わかること：</a:t>
                </a:r>
                <a:endParaRPr lang="en-US" altLang="ja-JP" dirty="0">
                  <a:latin typeface="Cambria Math" panose="02040503050406030204" pitchFamily="18" charset="0"/>
                </a:endParaRPr>
              </a:p>
              <a:p>
                <a:pPr marL="817200" lvl="1" indent="-457200">
                  <a:buFont typeface="+mj-lt"/>
                  <a:buAutoNum type="arabicPeriod"/>
                </a:pPr>
                <a:r>
                  <a:rPr lang="ja-JP" altLang="en-US" dirty="0">
                    <a:solidFill>
                      <a:schemeClr val="tx1">
                        <a:lumMod val="75000"/>
                        <a:lumOff val="25000"/>
                      </a:schemeClr>
                    </a:solidFill>
                    <a:latin typeface="Cambria Math" panose="02040503050406030204" pitchFamily="18" charset="0"/>
                  </a:rPr>
                  <a:t>パイプライン段数を深くすると </a:t>
                </a:r>
                <a:r>
                  <a:rPr lang="en-US" altLang="ja-JP" dirty="0">
                    <a:solidFill>
                      <a:schemeClr val="tx1">
                        <a:lumMod val="75000"/>
                        <a:lumOff val="25000"/>
                      </a:schemeClr>
                    </a:solidFill>
                    <a:latin typeface="Cambria Math" panose="02040503050406030204" pitchFamily="18" charset="0"/>
                  </a:rPr>
                  <a:t>IPC </a:t>
                </a:r>
                <a:r>
                  <a:rPr lang="ja-JP" altLang="en-US" dirty="0">
                    <a:solidFill>
                      <a:schemeClr val="tx1">
                        <a:lumMod val="75000"/>
                        <a:lumOff val="25000"/>
                      </a:schemeClr>
                    </a:solidFill>
                    <a:latin typeface="Cambria Math" panose="02040503050406030204" pitchFamily="18" charset="0"/>
                  </a:rPr>
                  <a:t>への影響が増加する</a:t>
                </a:r>
                <a:endParaRPr lang="en-US" altLang="ja-JP" dirty="0">
                  <a:solidFill>
                    <a:schemeClr val="tx1">
                      <a:lumMod val="75000"/>
                      <a:lumOff val="25000"/>
                    </a:schemeClr>
                  </a:solidFill>
                  <a:latin typeface="Cambria Math" panose="02040503050406030204" pitchFamily="18" charset="0"/>
                </a:endParaRPr>
              </a:p>
              <a:p>
                <a:pPr lvl="2"/>
                <a:r>
                  <a:rPr lang="ja-JP" altLang="en-US" dirty="0">
                    <a:solidFill>
                      <a:schemeClr val="tx1">
                        <a:lumMod val="75000"/>
                        <a:lumOff val="25000"/>
                      </a:schemeClr>
                    </a:solidFill>
                    <a:latin typeface="Cambria Math" panose="02040503050406030204" pitchFamily="18" charset="0"/>
                  </a:rPr>
                  <a:t>同じ分岐予測ミス発せ率でも，より大きく </a:t>
                </a:r>
                <a:r>
                  <a:rPr lang="en-US" altLang="ja-JP" dirty="0">
                    <a:solidFill>
                      <a:schemeClr val="tx1">
                        <a:lumMod val="75000"/>
                        <a:lumOff val="25000"/>
                      </a:schemeClr>
                    </a:solidFill>
                    <a:latin typeface="Cambria Math" panose="02040503050406030204" pitchFamily="18" charset="0"/>
                  </a:rPr>
                  <a:t>IPC </a:t>
                </a:r>
                <a:r>
                  <a:rPr lang="ja-JP" altLang="en-US" dirty="0">
                    <a:solidFill>
                      <a:schemeClr val="tx1">
                        <a:lumMod val="75000"/>
                        <a:lumOff val="25000"/>
                      </a:schemeClr>
                    </a:solidFill>
                    <a:latin typeface="Cambria Math" panose="02040503050406030204" pitchFamily="18" charset="0"/>
                  </a:rPr>
                  <a:t>が下がる</a:t>
                </a:r>
                <a:endParaRPr lang="en-US" altLang="ja-JP" dirty="0">
                  <a:solidFill>
                    <a:schemeClr val="tx1">
                      <a:lumMod val="75000"/>
                      <a:lumOff val="25000"/>
                    </a:schemeClr>
                  </a:solidFill>
                  <a:latin typeface="Cambria Math" panose="02040503050406030204" pitchFamily="18" charset="0"/>
                </a:endParaRPr>
              </a:p>
              <a:p>
                <a:pPr marL="817200" lvl="1" indent="-457200">
                  <a:buFont typeface="+mj-lt"/>
                  <a:buAutoNum type="arabicPeriod"/>
                </a:pPr>
                <a:r>
                  <a:rPr lang="ja-JP" altLang="en-US" dirty="0">
                    <a:solidFill>
                      <a:schemeClr val="tx1">
                        <a:lumMod val="75000"/>
                        <a:lumOff val="25000"/>
                      </a:schemeClr>
                    </a:solidFill>
                    <a:latin typeface="Cambria Math" panose="02040503050406030204" pitchFamily="18" charset="0"/>
                  </a:rPr>
                  <a:t>予測ミス率 </a:t>
                </a:r>
                <a14:m>
                  <m:oMath xmlns:m="http://schemas.openxmlformats.org/officeDocument/2006/math">
                    <m:r>
                      <a:rPr lang="en-US" altLang="ja-JP" i="0" dirty="0" smtClean="0">
                        <a:solidFill>
                          <a:schemeClr val="tx1">
                            <a:lumMod val="75000"/>
                            <a:lumOff val="25000"/>
                          </a:schemeClr>
                        </a:solidFill>
                        <a:latin typeface="Cambria Math" panose="02040503050406030204" pitchFamily="18" charset="0"/>
                      </a:rPr>
                      <m:t>0</m:t>
                    </m:r>
                    <m:r>
                      <a:rPr lang="en-US" altLang="ja-JP" i="0" dirty="0" smtClean="0">
                        <a:solidFill>
                          <a:schemeClr val="tx1">
                            <a:lumMod val="75000"/>
                            <a:lumOff val="25000"/>
                          </a:schemeClr>
                        </a:solidFill>
                        <a:latin typeface="Cambria Math" panose="02040503050406030204" pitchFamily="18" charset="0"/>
                      </a:rPr>
                      <m:t>.</m:t>
                    </m:r>
                    <m:r>
                      <a:rPr lang="en-US" altLang="ja-JP" i="0" dirty="0" smtClean="0">
                        <a:solidFill>
                          <a:schemeClr val="tx1">
                            <a:lumMod val="75000"/>
                            <a:lumOff val="25000"/>
                          </a:schemeClr>
                        </a:solidFill>
                        <a:latin typeface="Cambria Math" panose="02040503050406030204" pitchFamily="18" charset="0"/>
                      </a:rPr>
                      <m:t>2</m:t>
                    </m:r>
                    <m:r>
                      <a:rPr lang="en-US" altLang="ja-JP" i="0" dirty="0" smtClean="0">
                        <a:solidFill>
                          <a:schemeClr val="tx1">
                            <a:lumMod val="75000"/>
                            <a:lumOff val="25000"/>
                          </a:schemeClr>
                        </a:solidFill>
                        <a:latin typeface="Cambria Math" panose="02040503050406030204" pitchFamily="18" charset="0"/>
                      </a:rPr>
                      <m:t> </m:t>
                    </m:r>
                  </m:oMath>
                </a14:m>
                <a:r>
                  <a:rPr lang="ja-JP" altLang="en-US" dirty="0">
                    <a:solidFill>
                      <a:schemeClr val="tx1">
                        <a:lumMod val="75000"/>
                        <a:lumOff val="25000"/>
                      </a:schemeClr>
                    </a:solidFill>
                    <a:latin typeface="Cambria Math" panose="02040503050406030204" pitchFamily="18" charset="0"/>
                  </a:rPr>
                  <a:t>で１０段パイプだと，全体の３割ぐらいの時間は無駄な実行をしている</a:t>
                </a:r>
                <a:endParaRPr lang="en-US" altLang="ja-JP" dirty="0">
                  <a:solidFill>
                    <a:schemeClr val="tx1">
                      <a:lumMod val="75000"/>
                      <a:lumOff val="25000"/>
                    </a:schemeClr>
                  </a:solidFill>
                  <a:latin typeface="Cambria Math" panose="02040503050406030204" pitchFamily="18" charset="0"/>
                </a:endParaRPr>
              </a:p>
              <a:p>
                <a:pPr lvl="2"/>
                <a:r>
                  <a:rPr lang="en-US" altLang="ja-JP" i="0" dirty="0">
                    <a:latin typeface="+mj-lt"/>
                  </a:rPr>
                  <a:t>1.38</a:t>
                </a:r>
                <a:r>
                  <a:rPr lang="en-US" altLang="ja-JP" b="0" i="0" dirty="0">
                    <a:latin typeface="+mj-lt"/>
                  </a:rPr>
                  <a:t> </a:t>
                </a:r>
                <a:r>
                  <a:rPr lang="en-US" altLang="ja-JP" i="0" dirty="0">
                    <a:latin typeface="+mj-lt"/>
                  </a:rPr>
                  <a:t>/ 2 = </a:t>
                </a:r>
                <a:r>
                  <a:rPr lang="en-US" altLang="ja-JP" b="0" i="0" dirty="0">
                    <a:latin typeface="+mj-lt"/>
                  </a:rPr>
                  <a:t>0.69</a:t>
                </a:r>
                <a:endParaRPr lang="en-US" altLang="ja-JP" i="1" dirty="0">
                  <a:solidFill>
                    <a:schemeClr val="tx1">
                      <a:lumMod val="75000"/>
                      <a:lumOff val="25000"/>
                    </a:schemeClr>
                  </a:solidFill>
                  <a:latin typeface="Cambria Math" panose="02040503050406030204" pitchFamily="18" charset="0"/>
                </a:endParaRPr>
              </a:p>
            </p:txBody>
          </p:sp>
        </mc:Choice>
        <mc:Fallback xmlns="">
          <p:sp>
            <p:nvSpPr>
              <p:cNvPr id="3" name="コンテンツ プレースホルダー 2">
                <a:extLst>
                  <a:ext uri="{FF2B5EF4-FFF2-40B4-BE49-F238E27FC236}">
                    <a16:creationId xmlns:a16="http://schemas.microsoft.com/office/drawing/2014/main" id="{24C80AA3-F81D-AB4A-CDFC-745326F1053F}"/>
                  </a:ext>
                </a:extLst>
              </p:cNvPr>
              <p:cNvSpPr>
                <a:spLocks noGrp="1" noRot="1" noChangeAspect="1" noMove="1" noResize="1" noEditPoints="1" noAdjustHandles="1" noChangeArrowheads="1" noChangeShapeType="1" noTextEdit="1"/>
              </p:cNvSpPr>
              <p:nvPr>
                <p:ph sz="quarter" idx="10"/>
              </p:nvPr>
            </p:nvSpPr>
            <p:spPr>
              <a:blipFill>
                <a:blip r:embed="rId2"/>
                <a:stretch>
                  <a:fillRect l="-692"/>
                </a:stretch>
              </a:blipFill>
            </p:spPr>
            <p:txBody>
              <a:bodyPr/>
              <a:lstStyle/>
              <a:p>
                <a:r>
                  <a:rPr lang="en-US">
                    <a:noFill/>
                  </a:rPr>
                  <a:t> </a:t>
                </a:r>
              </a:p>
            </p:txBody>
          </p:sp>
        </mc:Fallback>
      </mc:AlternateContent>
    </p:spTree>
    <p:extLst>
      <p:ext uri="{BB962C8B-B14F-4D97-AF65-F5344CB8AC3E}">
        <p14:creationId xmlns:p14="http://schemas.microsoft.com/office/powerpoint/2010/main" val="8442480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endParaRPr lang="en-US" dirty="0"/>
          </a:p>
        </p:txBody>
      </p:sp>
      <mc:AlternateContent xmlns:mc="http://schemas.openxmlformats.org/markup-compatibility/2006">
        <mc:Choice xmlns:a14="http://schemas.microsoft.com/office/drawing/2010/main" Requires="a14">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6" y="1088974"/>
                <a:ext cx="7920088" cy="2520028"/>
              </a:xfrm>
            </p:spPr>
            <p:txBody>
              <a:bodyPr/>
              <a:lstStyle/>
              <a:p>
                <a:r>
                  <a:rPr lang="en-US" altLang="ja-JP" dirty="0"/>
                  <a:t>(1) </a:t>
                </a:r>
                <a:r>
                  <a:rPr lang="ja-JP" altLang="en-US" dirty="0"/>
                  <a:t>その場合の最大動作周波数はいくつになるか述べよ</a:t>
                </a:r>
                <a:endParaRPr lang="en-US" altLang="ja-JP" dirty="0"/>
              </a:p>
              <a:p>
                <a:pPr lvl="1"/>
                <a:r>
                  <a:rPr lang="en-US" altLang="ja-JP" dirty="0"/>
                  <a:t>1 </a:t>
                </a:r>
                <a:r>
                  <a:rPr lang="ja-JP" altLang="en-US" dirty="0"/>
                  <a:t>秒 </a:t>
                </a:r>
                <a:r>
                  <a:rPr lang="en-US" altLang="ja-JP" dirty="0"/>
                  <a:t>/ 5ns = 200GHz</a:t>
                </a:r>
              </a:p>
              <a:p>
                <a:r>
                  <a:rPr lang="en-US" altLang="ja-JP" dirty="0"/>
                  <a:t>(2) </a:t>
                </a:r>
                <a:r>
                  <a:rPr lang="ja-JP" altLang="en-US" dirty="0"/>
                  <a:t>以下の命令列を実行するのに必要な時間を計算せよ</a:t>
                </a:r>
              </a:p>
              <a:p>
                <a:pPr lvl="1"/>
                <a:r>
                  <a:rPr lang="en-US" altLang="ja-JP" dirty="0"/>
                  <a:t>5 ns </a:t>
                </a:r>
                <a14:m>
                  <m:oMath xmlns:m="http://schemas.openxmlformats.org/officeDocument/2006/math">
                    <m:r>
                      <a:rPr lang="en-US" altLang="ja-JP" i="1" dirty="0" smtClean="0">
                        <a:latin typeface="Cambria Math" panose="02040503050406030204" pitchFamily="18" charset="0"/>
                      </a:rPr>
                      <m:t>×</m:t>
                    </m:r>
                  </m:oMath>
                </a14:m>
                <a:r>
                  <a:rPr lang="en-US" altLang="ja-JP" dirty="0"/>
                  <a:t> 3 </a:t>
                </a:r>
                <a:r>
                  <a:rPr lang="ja-JP" altLang="en-US" dirty="0"/>
                  <a:t>命令 </a:t>
                </a:r>
                <a:r>
                  <a:rPr lang="en-US" altLang="ja-JP" dirty="0"/>
                  <a:t>= 15ns </a:t>
                </a:r>
              </a:p>
            </p:txBody>
          </p:sp>
        </mc:Choice>
        <mc:Fallback>
          <p:sp>
            <p:nvSpPr>
              <p:cNvPr id="7" name="コンテンツ プレースホルダー 2">
                <a:extLst>
                  <a:ext uri="{FF2B5EF4-FFF2-40B4-BE49-F238E27FC236}">
                    <a16:creationId xmlns:a16="http://schemas.microsoft.com/office/drawing/2014/main" id="{E21D1133-FC57-F955-23BE-11C267021F5C}"/>
                  </a:ext>
                </a:extLst>
              </p:cNvPr>
              <p:cNvSpPr>
                <a:spLocks noGrp="1" noRot="1" noChangeAspect="1" noMove="1" noResize="1" noEditPoints="1" noAdjustHandles="1" noChangeArrowheads="1" noChangeShapeType="1" noTextEdit="1"/>
              </p:cNvSpPr>
              <p:nvPr>
                <p:ph sz="quarter" idx="10"/>
              </p:nvPr>
            </p:nvSpPr>
            <p:spPr>
              <a:xfrm>
                <a:off x="611956" y="1088974"/>
                <a:ext cx="7920088" cy="2520028"/>
              </a:xfrm>
              <a:blipFill>
                <a:blip r:embed="rId2"/>
                <a:stretch>
                  <a:fillRect l="-692"/>
                </a:stretch>
              </a:blipFill>
            </p:spPr>
            <p:txBody>
              <a:bodyPr/>
              <a:lstStyle/>
              <a:p>
                <a:r>
                  <a:rPr lang="en-US">
                    <a:noFill/>
                  </a:rPr>
                  <a:t> </a:t>
                </a:r>
              </a:p>
            </p:txBody>
          </p:sp>
        </mc:Fallback>
      </mc:AlternateContent>
      <p:sp>
        <p:nvSpPr>
          <p:cNvPr id="11" name="正方形/長方形 10">
            <a:extLst>
              <a:ext uri="{FF2B5EF4-FFF2-40B4-BE49-F238E27FC236}">
                <a16:creationId xmlns:a16="http://schemas.microsoft.com/office/drawing/2014/main" id="{877639C6-33D7-AC41-D1EC-B79D1CEB9025}"/>
              </a:ext>
            </a:extLst>
          </p:cNvPr>
          <p:cNvSpPr/>
          <p:nvPr/>
        </p:nvSpPr>
        <p:spPr>
          <a:xfrm>
            <a:off x="1151962" y="3519001"/>
            <a:ext cx="2160024" cy="923330"/>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add x1</a:t>
            </a:r>
            <a:r>
              <a:rPr lang="ja-JP" altLang="en-US" dirty="0">
                <a:solidFill>
                  <a:schemeClr val="tx1">
                    <a:lumMod val="65000"/>
                    <a:lumOff val="35000"/>
                  </a:schemeClr>
                </a:solidFill>
                <a:latin typeface="Consolas" panose="020B0609020204030204" pitchFamily="49" charset="0"/>
              </a:rPr>
              <a:t>←</a:t>
            </a:r>
            <a:r>
              <a:rPr lang="en-US" altLang="ja-JP" dirty="0">
                <a:solidFill>
                  <a:schemeClr val="tx1">
                    <a:lumMod val="65000"/>
                    <a:lumOff val="35000"/>
                  </a:schemeClr>
                </a:solidFill>
                <a:latin typeface="Consolas" panose="020B0609020204030204" pitchFamily="49" charset="0"/>
              </a:rPr>
              <a:t>x2+x3</a:t>
            </a:r>
          </a:p>
          <a:p>
            <a:pPr algn="ctr"/>
            <a:r>
              <a:rPr lang="en-US" altLang="ja-JP" dirty="0">
                <a:solidFill>
                  <a:schemeClr val="tx1">
                    <a:lumMod val="65000"/>
                    <a:lumOff val="35000"/>
                  </a:schemeClr>
                </a:solidFill>
                <a:latin typeface="Consolas" panose="020B0609020204030204" pitchFamily="49" charset="0"/>
              </a:rPr>
              <a:t>sub x2</a:t>
            </a:r>
            <a:r>
              <a:rPr lang="ja-JP" altLang="en-US" dirty="0">
                <a:solidFill>
                  <a:schemeClr val="tx1">
                    <a:lumMod val="65000"/>
                    <a:lumOff val="35000"/>
                  </a:schemeClr>
                </a:solidFill>
                <a:latin typeface="Consolas" panose="020B0609020204030204" pitchFamily="49" charset="0"/>
              </a:rPr>
              <a:t>←</a:t>
            </a:r>
            <a:r>
              <a:rPr lang="en-US" altLang="ja-JP" dirty="0">
                <a:solidFill>
                  <a:schemeClr val="tx1">
                    <a:lumMod val="65000"/>
                    <a:lumOff val="35000"/>
                  </a:schemeClr>
                </a:solidFill>
                <a:latin typeface="Consolas" panose="020B0609020204030204" pitchFamily="49" charset="0"/>
              </a:rPr>
              <a:t>x3+x4</a:t>
            </a:r>
            <a:br>
              <a:rPr lang="en-US" altLang="ja-JP" dirty="0">
                <a:solidFill>
                  <a:schemeClr val="tx1">
                    <a:lumMod val="65000"/>
                    <a:lumOff val="35000"/>
                  </a:schemeClr>
                </a:solidFill>
                <a:latin typeface="Consolas" panose="020B0609020204030204" pitchFamily="49" charset="0"/>
              </a:rPr>
            </a:br>
            <a:r>
              <a:rPr lang="en-US" altLang="ja-JP" dirty="0">
                <a:solidFill>
                  <a:schemeClr val="tx1">
                    <a:lumMod val="65000"/>
                    <a:lumOff val="35000"/>
                  </a:schemeClr>
                </a:solidFill>
                <a:latin typeface="Consolas" panose="020B0609020204030204" pitchFamily="49" charset="0"/>
              </a:rPr>
              <a:t>add x5</a:t>
            </a:r>
            <a:r>
              <a:rPr lang="ja-JP" altLang="en-US" dirty="0">
                <a:solidFill>
                  <a:schemeClr val="tx1">
                    <a:lumMod val="65000"/>
                    <a:lumOff val="35000"/>
                  </a:schemeClr>
                </a:solidFill>
                <a:latin typeface="Consolas" panose="020B0609020204030204" pitchFamily="49" charset="0"/>
              </a:rPr>
              <a:t>←</a:t>
            </a:r>
            <a:r>
              <a:rPr lang="en-US" altLang="ja-JP" dirty="0">
                <a:solidFill>
                  <a:schemeClr val="tx1">
                    <a:lumMod val="65000"/>
                    <a:lumOff val="35000"/>
                  </a:schemeClr>
                </a:solidFill>
                <a:latin typeface="Consolas" panose="020B0609020204030204" pitchFamily="49" charset="0"/>
              </a:rPr>
              <a:t>x6+x7</a:t>
            </a:r>
            <a:endParaRPr lang="ja-JP" altLang="en-US" dirty="0">
              <a:solidFill>
                <a:schemeClr val="tx1">
                  <a:lumMod val="65000"/>
                  <a:lumOff val="35000"/>
                </a:schemeClr>
              </a:solidFill>
              <a:latin typeface="Consolas" panose="020B0609020204030204" pitchFamily="49" charset="0"/>
            </a:endParaRPr>
          </a:p>
        </p:txBody>
      </p:sp>
      <p:grpSp>
        <p:nvGrpSpPr>
          <p:cNvPr id="3" name="グループ化 2">
            <a:extLst>
              <a:ext uri="{FF2B5EF4-FFF2-40B4-BE49-F238E27FC236}">
                <a16:creationId xmlns:a16="http://schemas.microsoft.com/office/drawing/2014/main" id="{5E9F7CA8-41E9-A8D7-93F8-88DD0F71B83B}"/>
              </a:ext>
            </a:extLst>
          </p:cNvPr>
          <p:cNvGrpSpPr/>
          <p:nvPr/>
        </p:nvGrpSpPr>
        <p:grpSpPr>
          <a:xfrm>
            <a:off x="1511966" y="4869016"/>
            <a:ext cx="2160020" cy="360000"/>
            <a:chOff x="4481999" y="4959017"/>
            <a:chExt cx="2160020" cy="360000"/>
          </a:xfrm>
        </p:grpSpPr>
        <p:sp>
          <p:nvSpPr>
            <p:cNvPr id="4" name="Rectangle 69">
              <a:extLst>
                <a:ext uri="{FF2B5EF4-FFF2-40B4-BE49-F238E27FC236}">
                  <a16:creationId xmlns:a16="http://schemas.microsoft.com/office/drawing/2014/main" id="{D000AF0B-8A0D-86B7-2F4C-BDB6F249F43C}"/>
                </a:ext>
              </a:extLst>
            </p:cNvPr>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6" name="Rectangle 70">
              <a:extLst>
                <a:ext uri="{FF2B5EF4-FFF2-40B4-BE49-F238E27FC236}">
                  <a16:creationId xmlns:a16="http://schemas.microsoft.com/office/drawing/2014/main" id="{12006D8E-8B8D-78D4-DA43-7F8915E9D3F9}"/>
                </a:ext>
              </a:extLst>
            </p:cNvPr>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8" name="Rectangle 71">
              <a:extLst>
                <a:ext uri="{FF2B5EF4-FFF2-40B4-BE49-F238E27FC236}">
                  <a16:creationId xmlns:a16="http://schemas.microsoft.com/office/drawing/2014/main" id="{07AEE776-5138-92E6-8E55-AF066DF1DA59}"/>
                </a:ext>
              </a:extLst>
            </p:cNvPr>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9" name="Rectangle 72">
              <a:extLst>
                <a:ext uri="{FF2B5EF4-FFF2-40B4-BE49-F238E27FC236}">
                  <a16:creationId xmlns:a16="http://schemas.microsoft.com/office/drawing/2014/main" id="{CB2DA477-3C0C-FB4F-A36F-A4E0E835AE35}"/>
                </a:ext>
              </a:extLst>
            </p:cNvPr>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0" name="Rectangle 73">
              <a:extLst>
                <a:ext uri="{FF2B5EF4-FFF2-40B4-BE49-F238E27FC236}">
                  <a16:creationId xmlns:a16="http://schemas.microsoft.com/office/drawing/2014/main" id="{AE3D7AF5-933E-8D78-17B0-1E05906A41DE}"/>
                </a:ext>
              </a:extLst>
            </p:cNvPr>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grpSp>
      <p:grpSp>
        <p:nvGrpSpPr>
          <p:cNvPr id="12" name="グループ化 11">
            <a:extLst>
              <a:ext uri="{FF2B5EF4-FFF2-40B4-BE49-F238E27FC236}">
                <a16:creationId xmlns:a16="http://schemas.microsoft.com/office/drawing/2014/main" id="{531EFF3F-57E9-82EB-FE80-84403430419E}"/>
              </a:ext>
            </a:extLst>
          </p:cNvPr>
          <p:cNvGrpSpPr/>
          <p:nvPr/>
        </p:nvGrpSpPr>
        <p:grpSpPr>
          <a:xfrm>
            <a:off x="3761991" y="5319021"/>
            <a:ext cx="2160020" cy="360000"/>
            <a:chOff x="4481999" y="4959017"/>
            <a:chExt cx="2160020" cy="360000"/>
          </a:xfrm>
        </p:grpSpPr>
        <p:sp>
          <p:nvSpPr>
            <p:cNvPr id="13" name="Rectangle 69">
              <a:extLst>
                <a:ext uri="{FF2B5EF4-FFF2-40B4-BE49-F238E27FC236}">
                  <a16:creationId xmlns:a16="http://schemas.microsoft.com/office/drawing/2014/main" id="{43B2A0A1-6A8E-AA4E-5A7B-21872A472D11}"/>
                </a:ext>
              </a:extLst>
            </p:cNvPr>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4" name="Rectangle 70">
              <a:extLst>
                <a:ext uri="{FF2B5EF4-FFF2-40B4-BE49-F238E27FC236}">
                  <a16:creationId xmlns:a16="http://schemas.microsoft.com/office/drawing/2014/main" id="{EB523C16-8828-CEBB-4DC3-63CAB39BF458}"/>
                </a:ext>
              </a:extLst>
            </p:cNvPr>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15" name="Rectangle 71">
              <a:extLst>
                <a:ext uri="{FF2B5EF4-FFF2-40B4-BE49-F238E27FC236}">
                  <a16:creationId xmlns:a16="http://schemas.microsoft.com/office/drawing/2014/main" id="{84E7E829-7355-A008-EDD1-35FE0DD468A4}"/>
                </a:ext>
              </a:extLst>
            </p:cNvPr>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16" name="Rectangle 72">
              <a:extLst>
                <a:ext uri="{FF2B5EF4-FFF2-40B4-BE49-F238E27FC236}">
                  <a16:creationId xmlns:a16="http://schemas.microsoft.com/office/drawing/2014/main" id="{64910646-986D-7194-C994-E22507712981}"/>
                </a:ext>
              </a:extLst>
            </p:cNvPr>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7" name="Rectangle 73">
              <a:extLst>
                <a:ext uri="{FF2B5EF4-FFF2-40B4-BE49-F238E27FC236}">
                  <a16:creationId xmlns:a16="http://schemas.microsoft.com/office/drawing/2014/main" id="{D0A3B737-7838-0A45-AFE6-3FB26F17D87E}"/>
                </a:ext>
              </a:extLst>
            </p:cNvPr>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grpSp>
      <p:grpSp>
        <p:nvGrpSpPr>
          <p:cNvPr id="18" name="グループ化 17">
            <a:extLst>
              <a:ext uri="{FF2B5EF4-FFF2-40B4-BE49-F238E27FC236}">
                <a16:creationId xmlns:a16="http://schemas.microsoft.com/office/drawing/2014/main" id="{33DAD082-9967-A7FB-F6FA-C0DE77BD1C72}"/>
              </a:ext>
            </a:extLst>
          </p:cNvPr>
          <p:cNvGrpSpPr/>
          <p:nvPr/>
        </p:nvGrpSpPr>
        <p:grpSpPr>
          <a:xfrm>
            <a:off x="6012016" y="5769026"/>
            <a:ext cx="2160020" cy="360000"/>
            <a:chOff x="4481999" y="4959017"/>
            <a:chExt cx="2160020" cy="360000"/>
          </a:xfrm>
        </p:grpSpPr>
        <p:sp>
          <p:nvSpPr>
            <p:cNvPr id="19" name="Rectangle 69">
              <a:extLst>
                <a:ext uri="{FF2B5EF4-FFF2-40B4-BE49-F238E27FC236}">
                  <a16:creationId xmlns:a16="http://schemas.microsoft.com/office/drawing/2014/main" id="{61DB57FF-2EB2-5D6F-0309-2E7F787A4F10}"/>
                </a:ext>
              </a:extLst>
            </p:cNvPr>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20" name="Rectangle 70">
              <a:extLst>
                <a:ext uri="{FF2B5EF4-FFF2-40B4-BE49-F238E27FC236}">
                  <a16:creationId xmlns:a16="http://schemas.microsoft.com/office/drawing/2014/main" id="{5DCB6FA0-E1A6-C5DF-6724-CC07F820AFAB}"/>
                </a:ext>
              </a:extLst>
            </p:cNvPr>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21" name="Rectangle 71">
              <a:extLst>
                <a:ext uri="{FF2B5EF4-FFF2-40B4-BE49-F238E27FC236}">
                  <a16:creationId xmlns:a16="http://schemas.microsoft.com/office/drawing/2014/main" id="{83E1F6AC-6AE5-A860-9132-524538737B15}"/>
                </a:ext>
              </a:extLst>
            </p:cNvPr>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22" name="Rectangle 72">
              <a:extLst>
                <a:ext uri="{FF2B5EF4-FFF2-40B4-BE49-F238E27FC236}">
                  <a16:creationId xmlns:a16="http://schemas.microsoft.com/office/drawing/2014/main" id="{A122F1F0-FA86-E7AE-6689-437B4FA39E6F}"/>
                </a:ext>
              </a:extLst>
            </p:cNvPr>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23" name="Rectangle 73">
              <a:extLst>
                <a:ext uri="{FF2B5EF4-FFF2-40B4-BE49-F238E27FC236}">
                  <a16:creationId xmlns:a16="http://schemas.microsoft.com/office/drawing/2014/main" id="{1B2329F1-47A8-E167-9295-4279EE01003D}"/>
                </a:ext>
              </a:extLst>
            </p:cNvPr>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grpSp>
      <p:cxnSp>
        <p:nvCxnSpPr>
          <p:cNvPr id="24" name="直線矢印コネクタ 23">
            <a:extLst>
              <a:ext uri="{FF2B5EF4-FFF2-40B4-BE49-F238E27FC236}">
                <a16:creationId xmlns:a16="http://schemas.microsoft.com/office/drawing/2014/main" id="{C84EFADD-44A5-ED03-5730-0B1F0E235E7D}"/>
              </a:ext>
            </a:extLst>
          </p:cNvPr>
          <p:cNvCxnSpPr/>
          <p:nvPr/>
        </p:nvCxnSpPr>
        <p:spPr bwMode="auto">
          <a:xfrm>
            <a:off x="1511966" y="4779015"/>
            <a:ext cx="2160024" cy="0"/>
          </a:xfrm>
          <a:prstGeom prst="straightConnector1">
            <a:avLst/>
          </a:prstGeom>
          <a:noFill/>
          <a:ln w="9525" cap="flat" cmpd="sng" algn="ctr">
            <a:solidFill>
              <a:schemeClr val="tx1"/>
            </a:solidFill>
            <a:prstDash val="solid"/>
            <a:round/>
            <a:headEnd type="triangle" w="med" len="med"/>
            <a:tailEnd type="triangle"/>
          </a:ln>
          <a:effectLst/>
        </p:spPr>
      </p:cxnSp>
      <p:sp>
        <p:nvSpPr>
          <p:cNvPr id="25" name="正方形/長方形 24">
            <a:extLst>
              <a:ext uri="{FF2B5EF4-FFF2-40B4-BE49-F238E27FC236}">
                <a16:creationId xmlns:a16="http://schemas.microsoft.com/office/drawing/2014/main" id="{23BDA0A7-2BF9-8363-DFD8-F10E0591DE1F}"/>
              </a:ext>
            </a:extLst>
          </p:cNvPr>
          <p:cNvSpPr/>
          <p:nvPr/>
        </p:nvSpPr>
        <p:spPr>
          <a:xfrm>
            <a:off x="1511966" y="4419011"/>
            <a:ext cx="2160024" cy="369332"/>
          </a:xfrm>
          <a:prstGeom prst="rect">
            <a:avLst/>
          </a:prstGeom>
        </p:spPr>
        <p:txBody>
          <a:bodyPr wrap="square">
            <a:spAutoFit/>
          </a:bodyPr>
          <a:lstStyle/>
          <a:p>
            <a:pPr algn="ctr"/>
            <a:r>
              <a:rPr lang="en-US" altLang="ja-JP" dirty="0">
                <a:solidFill>
                  <a:schemeClr val="tx1">
                    <a:lumMod val="65000"/>
                    <a:lumOff val="35000"/>
                  </a:schemeClr>
                </a:solidFill>
              </a:rPr>
              <a:t>1cycle 5ns</a:t>
            </a:r>
            <a:endParaRPr lang="ja-JP" altLang="en-US" dirty="0">
              <a:solidFill>
                <a:schemeClr val="tx1">
                  <a:lumMod val="65000"/>
                  <a:lumOff val="35000"/>
                </a:schemeClr>
              </a:solidFill>
            </a:endParaRPr>
          </a:p>
        </p:txBody>
      </p:sp>
    </p:spTree>
    <p:extLst>
      <p:ext uri="{BB962C8B-B14F-4D97-AF65-F5344CB8AC3E}">
        <p14:creationId xmlns:p14="http://schemas.microsoft.com/office/powerpoint/2010/main" val="33441128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C12892-35F5-E8A0-AFC3-832AE2AE9B06}"/>
              </a:ext>
            </a:extLst>
          </p:cNvPr>
          <p:cNvSpPr>
            <a:spLocks noGrp="1"/>
          </p:cNvSpPr>
          <p:nvPr>
            <p:ph type="title"/>
          </p:nvPr>
        </p:nvSpPr>
        <p:spPr/>
        <p:txBody>
          <a:bodyPr/>
          <a:lstStyle/>
          <a:p>
            <a:r>
              <a:rPr kumimoji="1" lang="ja-JP" altLang="en-US" dirty="0"/>
              <a:t>スーパスカラにした時の </a:t>
            </a:r>
            <a:r>
              <a:rPr kumimoji="1" lang="en-US" altLang="ja-JP" dirty="0"/>
              <a:t>IPC</a:t>
            </a:r>
            <a:endParaRPr kumimoji="1" 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24C80AA3-F81D-AB4A-CDFC-745326F1053F}"/>
                  </a:ext>
                </a:extLst>
              </p:cNvPr>
              <p:cNvSpPr>
                <a:spLocks noGrp="1"/>
              </p:cNvSpPr>
              <p:nvPr>
                <p:ph sz="quarter" idx="10"/>
              </p:nvPr>
            </p:nvSpPr>
            <p:spPr>
              <a:xfrm>
                <a:off x="431954" y="1088974"/>
                <a:ext cx="8100090" cy="5220058"/>
              </a:xfrm>
            </p:spPr>
            <p:txBody>
              <a:bodyPr/>
              <a:lstStyle/>
              <a:p>
                <a14:m>
                  <m:oMath xmlns:m="http://schemas.openxmlformats.org/officeDocument/2006/math">
                    <m:r>
                      <a:rPr lang="en-US" altLang="ja-JP" i="1" dirty="0" smtClean="0">
                        <a:latin typeface="Cambria Math" panose="02040503050406030204" pitchFamily="18" charset="0"/>
                      </a:rPr>
                      <m:t>𝐼𝑃𝐶𝑟</m:t>
                    </m:r>
                    <m:r>
                      <m:rPr>
                        <m:nor/>
                      </m:rPr>
                      <a:rPr lang="en-US" altLang="ja-JP" dirty="0"/>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r>
                              <a:rPr lang="en-US" altLang="ja-JP" i="1" dirty="0">
                                <a:latin typeface="Cambria Math" panose="02040503050406030204" pitchFamily="18" charset="0"/>
                              </a:rPr>
                              <m:t>𝐼𝑃𝐶𝑡</m:t>
                            </m:r>
                          </m:den>
                        </m:f>
                        <m:r>
                          <a:rPr lang="en-US" altLang="ja-JP" i="1" dirty="0">
                            <a:latin typeface="Cambria Math" panose="02040503050406030204" pitchFamily="18" charset="0"/>
                          </a:rPr>
                          <m:t>+</m:t>
                        </m:r>
                        <m:r>
                          <a:rPr lang="en-US" altLang="ja-JP" i="1" dirty="0">
                            <a:latin typeface="Cambria Math" panose="02040503050406030204" pitchFamily="18" charset="0"/>
                          </a:rPr>
                          <m:t>𝑃𝑏</m:t>
                        </m:r>
                        <m:r>
                          <a:rPr lang="en-US" altLang="ja-JP" i="1" dirty="0">
                            <a:latin typeface="Cambria Math" panose="02040503050406030204" pitchFamily="18" charset="0"/>
                          </a:rPr>
                          <m:t>×</m:t>
                        </m:r>
                        <m:r>
                          <a:rPr lang="en-US" altLang="ja-JP" i="1" dirty="0">
                            <a:latin typeface="Cambria Math" panose="02040503050406030204" pitchFamily="18" charset="0"/>
                          </a:rPr>
                          <m:t>𝑃𝑚</m:t>
                        </m:r>
                        <m:r>
                          <a:rPr lang="en-US" altLang="ja-JP" i="1" dirty="0">
                            <a:latin typeface="Cambria Math" panose="02040503050406030204" pitchFamily="18" charset="0"/>
                          </a:rPr>
                          <m:t>×</m:t>
                        </m:r>
                        <m:r>
                          <a:rPr lang="en-US" altLang="ja-JP" i="1" dirty="0">
                            <a:latin typeface="Cambria Math" panose="02040503050406030204" pitchFamily="18" charset="0"/>
                          </a:rPr>
                          <m:t>𝐶𝑝</m:t>
                        </m:r>
                      </m:den>
                    </m:f>
                  </m:oMath>
                </a14:m>
                <a:endParaRPr lang="en-US" altLang="ja-JP" dirty="0"/>
              </a:p>
              <a:p>
                <a:r>
                  <a:rPr kumimoji="1" lang="ja-JP" altLang="en-US" dirty="0"/>
                  <a:t>スーパスカラに</a:t>
                </a:r>
                <a:r>
                  <a:rPr lang="ja-JP" altLang="en-US" i="1" dirty="0">
                    <a:latin typeface="Cambria Math" panose="02040503050406030204" pitchFamily="18" charset="0"/>
                  </a:rPr>
                  <a:t>すると･･･</a:t>
                </a:r>
                <a:endParaRPr lang="en-US" altLang="ja-JP" i="1" dirty="0">
                  <a:latin typeface="Cambria Math" panose="02040503050406030204" pitchFamily="18" charset="0"/>
                </a:endParaRPr>
              </a:p>
              <a:p>
                <a:pPr lvl="1"/>
                <a14:m>
                  <m:oMath xmlns:m="http://schemas.openxmlformats.org/officeDocument/2006/math">
                    <m:r>
                      <a:rPr lang="en-US" altLang="ja-JP" i="1" dirty="0" smtClean="0">
                        <a:latin typeface="Cambria Math" panose="02040503050406030204" pitchFamily="18" charset="0"/>
                      </a:rPr>
                      <m:t>𝑃𝑏</m:t>
                    </m:r>
                    <m:r>
                      <a:rPr lang="en-US" altLang="ja-JP" i="1" dirty="0" smtClean="0">
                        <a:latin typeface="Cambria Math" panose="02040503050406030204" pitchFamily="18" charset="0"/>
                      </a:rPr>
                      <m:t>=0.25</m:t>
                    </m:r>
                  </m:oMath>
                </a14:m>
                <a:r>
                  <a:rPr lang="ja-JP" altLang="en-US" dirty="0"/>
                  <a:t>，</a:t>
                </a:r>
                <a14:m>
                  <m:oMath xmlns:m="http://schemas.openxmlformats.org/officeDocument/2006/math">
                    <m:r>
                      <a:rPr lang="en-US" altLang="ja-JP" i="1" dirty="0" smtClean="0">
                        <a:latin typeface="Cambria Math" panose="02040503050406030204" pitchFamily="18" charset="0"/>
                      </a:rPr>
                      <m:t>𝑃𝑚</m:t>
                    </m:r>
                    <m:r>
                      <a:rPr lang="en-US" altLang="ja-JP" i="1" dirty="0" smtClean="0">
                        <a:latin typeface="Cambria Math" panose="02040503050406030204" pitchFamily="18" charset="0"/>
                      </a:rPr>
                      <m:t>=0.2</m:t>
                    </m:r>
                  </m:oMath>
                </a14:m>
                <a:r>
                  <a:rPr lang="ja-JP" altLang="en-US" dirty="0"/>
                  <a:t>，</a:t>
                </a:r>
                <a:r>
                  <a:rPr lang="en-US" altLang="ja-JP" dirty="0">
                    <a:solidFill>
                      <a:schemeClr val="tx1">
                        <a:lumMod val="75000"/>
                        <a:lumOff val="25000"/>
                      </a:schemeClr>
                    </a:solidFill>
                  </a:rPr>
                  <a:t> </a:t>
                </a:r>
                <a14:m>
                  <m:oMath xmlns:m="http://schemas.openxmlformats.org/officeDocument/2006/math">
                    <m:r>
                      <a:rPr lang="en-US" altLang="ja-JP" i="1" dirty="0">
                        <a:solidFill>
                          <a:schemeClr val="tx1">
                            <a:lumMod val="75000"/>
                            <a:lumOff val="25000"/>
                          </a:schemeClr>
                        </a:solidFill>
                        <a:latin typeface="Cambria Math" panose="02040503050406030204" pitchFamily="18" charset="0"/>
                      </a:rPr>
                      <m:t>𝐶𝑝</m:t>
                    </m:r>
                    <m:r>
                      <a:rPr lang="en-US" altLang="ja-JP" i="1" dirty="0" smtClean="0">
                        <a:solidFill>
                          <a:schemeClr val="tx1">
                            <a:lumMod val="75000"/>
                            <a:lumOff val="25000"/>
                          </a:schemeClr>
                        </a:solidFill>
                        <a:latin typeface="Cambria Math" panose="02040503050406030204" pitchFamily="18" charset="0"/>
                      </a:rPr>
                      <m:t>=</m:t>
                    </m:r>
                    <m:r>
                      <a:rPr lang="en-US" altLang="ja-JP" b="0" i="1" dirty="0" smtClean="0">
                        <a:solidFill>
                          <a:schemeClr val="tx1">
                            <a:lumMod val="75000"/>
                            <a:lumOff val="25000"/>
                          </a:schemeClr>
                        </a:solidFill>
                        <a:latin typeface="Cambria Math" panose="02040503050406030204" pitchFamily="18" charset="0"/>
                      </a:rPr>
                      <m:t>4</m:t>
                    </m:r>
                  </m:oMath>
                </a14:m>
                <a:r>
                  <a:rPr lang="en-US" altLang="ja-JP" dirty="0"/>
                  <a:t> </a:t>
                </a:r>
                <a:r>
                  <a:rPr lang="ja-JP" altLang="en-US" dirty="0"/>
                  <a:t>は変わらない</a:t>
                </a:r>
                <a:endParaRPr lang="en-US" altLang="ja-JP" dirty="0"/>
              </a:p>
              <a:p>
                <a:pPr lvl="1"/>
                <a:r>
                  <a:rPr lang="ja-JP" altLang="en-US" i="0" dirty="0">
                    <a:solidFill>
                      <a:schemeClr val="accent5"/>
                    </a:solidFill>
                    <a:latin typeface="+mj-lt"/>
                  </a:rPr>
                  <a:t>パイプラインが２本に増えたので</a:t>
                </a:r>
                <a:r>
                  <a:rPr lang="en-US" altLang="ja-JP" b="0" i="0" dirty="0">
                    <a:solidFill>
                      <a:schemeClr val="accent5"/>
                    </a:solidFill>
                    <a:latin typeface="+mj-lt"/>
                  </a:rPr>
                  <a:t> </a:t>
                </a:r>
                <a14:m>
                  <m:oMath xmlns:m="http://schemas.openxmlformats.org/officeDocument/2006/math">
                    <m:r>
                      <a:rPr lang="en-US" altLang="ja-JP" i="1" dirty="0">
                        <a:solidFill>
                          <a:schemeClr val="accent5"/>
                        </a:solidFill>
                        <a:latin typeface="Cambria Math" panose="02040503050406030204" pitchFamily="18" charset="0"/>
                      </a:rPr>
                      <m:t>𝐼𝑃𝐶𝑡</m:t>
                    </m:r>
                    <m:r>
                      <a:rPr lang="en-US" altLang="ja-JP" dirty="0">
                        <a:solidFill>
                          <a:schemeClr val="accent5"/>
                        </a:solidFill>
                        <a:latin typeface="Cambria Math" panose="02040503050406030204" pitchFamily="18" charset="0"/>
                      </a:rPr>
                      <m:t>=</m:t>
                    </m:r>
                    <m:r>
                      <a:rPr lang="en-US" altLang="ja-JP" b="0" i="0" dirty="0" smtClean="0">
                        <a:solidFill>
                          <a:schemeClr val="accent5"/>
                        </a:solidFill>
                        <a:latin typeface="Cambria Math" panose="02040503050406030204" pitchFamily="18" charset="0"/>
                      </a:rPr>
                      <m:t>2 </m:t>
                    </m:r>
                  </m:oMath>
                </a14:m>
                <a:r>
                  <a:rPr lang="ja-JP" altLang="en-US" i="1" dirty="0">
                    <a:solidFill>
                      <a:schemeClr val="accent5"/>
                    </a:solidFill>
                    <a:latin typeface="Cambria Math" panose="02040503050406030204" pitchFamily="18" charset="0"/>
                  </a:rPr>
                  <a:t>に</a:t>
                </a:r>
                <a:endParaRPr lang="en-US" altLang="ja-JP" i="1" dirty="0">
                  <a:solidFill>
                    <a:schemeClr val="accent5"/>
                  </a:solidFill>
                  <a:latin typeface="Cambria Math" panose="02040503050406030204" pitchFamily="18" charset="0"/>
                </a:endParaRPr>
              </a:p>
              <a:p>
                <a:pPr lvl="1"/>
                <a:endParaRPr lang="en-US" altLang="ja-JP" i="1" dirty="0">
                  <a:latin typeface="Cambria Math" panose="02040503050406030204" pitchFamily="18" charset="0"/>
                </a:endParaRPr>
              </a:p>
              <a:p>
                <a:pPr lvl="1"/>
                <a14:m>
                  <m:oMath xmlns:m="http://schemas.openxmlformats.org/officeDocument/2006/math">
                    <m:r>
                      <a:rPr lang="en-US" altLang="ja-JP" i="1" dirty="0">
                        <a:latin typeface="Cambria Math" panose="02040503050406030204" pitchFamily="18" charset="0"/>
                      </a:rPr>
                      <m:t>𝐼𝑃𝐶𝑟</m:t>
                    </m:r>
                    <m:r>
                      <a:rPr lang="en-US" altLang="ja-JP" i="1" dirty="0">
                        <a:latin typeface="Cambria Math" panose="02040503050406030204" pitchFamily="18" charset="0"/>
                      </a:rPr>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r>
                          <a:rPr lang="en-US" altLang="ja-JP" b="0" i="1" dirty="0" smtClean="0">
                            <a:latin typeface="Cambria Math" panose="02040503050406030204" pitchFamily="18" charset="0"/>
                          </a:rPr>
                          <m:t>1/</m:t>
                        </m:r>
                        <m:r>
                          <a:rPr lang="en-US" altLang="ja-JP" b="1" i="1" dirty="0" smtClean="0">
                            <a:solidFill>
                              <a:schemeClr val="accent5"/>
                            </a:solidFill>
                            <a:latin typeface="Cambria Math" panose="02040503050406030204" pitchFamily="18" charset="0"/>
                          </a:rPr>
                          <m:t>𝟐</m:t>
                        </m:r>
                        <m:r>
                          <a:rPr lang="en-US" altLang="ja-JP" i="1" dirty="0">
                            <a:latin typeface="Cambria Math" panose="02040503050406030204" pitchFamily="18" charset="0"/>
                          </a:rPr>
                          <m:t>+0.25×0.2×</m:t>
                        </m:r>
                        <m:r>
                          <a:rPr lang="en-US" altLang="ja-JP" b="0" i="1" dirty="0" smtClean="0">
                            <a:latin typeface="Cambria Math" panose="02040503050406030204" pitchFamily="18" charset="0"/>
                          </a:rPr>
                          <m:t>4</m:t>
                        </m:r>
                      </m:den>
                    </m:f>
                    <m:r>
                      <a:rPr lang="ja-JP" altLang="en-US" i="1" dirty="0">
                        <a:latin typeface="Cambria Math" panose="02040503050406030204" pitchFamily="18" charset="0"/>
                      </a:rPr>
                      <m:t>≃</m:t>
                    </m:r>
                    <m:r>
                      <a:rPr lang="en-US" altLang="ja-JP" b="0" i="1" dirty="0" smtClean="0">
                        <a:latin typeface="Cambria Math" panose="02040503050406030204" pitchFamily="18" charset="0"/>
                      </a:rPr>
                      <m:t>1</m:t>
                    </m:r>
                    <m:r>
                      <a:rPr lang="en-US" altLang="ja-JP" i="1" dirty="0">
                        <a:latin typeface="Cambria Math" panose="02040503050406030204" pitchFamily="18" charset="0"/>
                      </a:rPr>
                      <m:t>.</m:t>
                    </m:r>
                    <m:r>
                      <a:rPr lang="en-US" altLang="ja-JP" b="0" i="1" dirty="0" smtClean="0">
                        <a:latin typeface="Cambria Math" panose="02040503050406030204" pitchFamily="18" charset="0"/>
                      </a:rPr>
                      <m:t>42</m:t>
                    </m:r>
                  </m:oMath>
                </a14:m>
                <a:endParaRPr lang="en-US" altLang="ja-JP" dirty="0"/>
              </a:p>
              <a:p>
                <a:pPr lvl="1"/>
                <a:r>
                  <a:rPr lang="ja-JP" altLang="en-US" dirty="0"/>
                  <a:t>分岐予測ミスが無かった場合の理想 </a:t>
                </a:r>
                <a:r>
                  <a:rPr lang="en-US" altLang="ja-JP" dirty="0"/>
                  <a:t>IPC </a:t>
                </a:r>
                <a:r>
                  <a:rPr lang="ja-JP" altLang="en-US" dirty="0"/>
                  <a:t>に比べると大幅に低い</a:t>
                </a:r>
                <a:br>
                  <a:rPr lang="en-US" altLang="ja-JP" dirty="0"/>
                </a:br>
                <a:endParaRPr lang="en-US" altLang="ja-JP" i="1" dirty="0">
                  <a:latin typeface="Cambria Math" panose="02040503050406030204" pitchFamily="18" charset="0"/>
                </a:endParaRPr>
              </a:p>
            </p:txBody>
          </p:sp>
        </mc:Choice>
        <mc:Fallback>
          <p:sp>
            <p:nvSpPr>
              <p:cNvPr id="3" name="コンテンツ プレースホルダー 2">
                <a:extLst>
                  <a:ext uri="{FF2B5EF4-FFF2-40B4-BE49-F238E27FC236}">
                    <a16:creationId xmlns:a16="http://schemas.microsoft.com/office/drawing/2014/main" id="{24C80AA3-F81D-AB4A-CDFC-745326F1053F}"/>
                  </a:ext>
                </a:extLst>
              </p:cNvPr>
              <p:cNvSpPr>
                <a:spLocks noGrp="1" noRot="1" noChangeAspect="1" noMove="1" noResize="1" noEditPoints="1" noAdjustHandles="1" noChangeArrowheads="1" noChangeShapeType="1" noTextEdit="1"/>
              </p:cNvSpPr>
              <p:nvPr>
                <p:ph sz="quarter" idx="10"/>
              </p:nvPr>
            </p:nvSpPr>
            <p:spPr>
              <a:xfrm>
                <a:off x="431954" y="1088974"/>
                <a:ext cx="8100090" cy="5220058"/>
              </a:xfrm>
              <a:blipFill>
                <a:blip r:embed="rId2"/>
                <a:stretch>
                  <a:fillRect l="-677"/>
                </a:stretch>
              </a:blipFill>
            </p:spPr>
            <p:txBody>
              <a:bodyPr/>
              <a:lstStyle/>
              <a:p>
                <a:r>
                  <a:rPr lang="en-US">
                    <a:noFill/>
                  </a:rPr>
                  <a:t> </a:t>
                </a:r>
              </a:p>
            </p:txBody>
          </p:sp>
        </mc:Fallback>
      </mc:AlternateContent>
    </p:spTree>
    <p:extLst>
      <p:ext uri="{BB962C8B-B14F-4D97-AF65-F5344CB8AC3E}">
        <p14:creationId xmlns:p14="http://schemas.microsoft.com/office/powerpoint/2010/main" val="30930140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3DF8F5-B166-84F8-727E-88F2D154DDC3}"/>
              </a:ext>
            </a:extLst>
          </p:cNvPr>
          <p:cNvSpPr>
            <a:spLocks noGrp="1"/>
          </p:cNvSpPr>
          <p:nvPr>
            <p:ph type="title"/>
          </p:nvPr>
        </p:nvSpPr>
        <p:spPr/>
        <p:txBody>
          <a:bodyPr/>
          <a:lstStyle/>
          <a:p>
            <a:r>
              <a:rPr kumimoji="1" lang="ja-JP" altLang="en-US" sz="2400" dirty="0"/>
              <a:t>スーパスカラにすると，その分取り消される命令が増える</a:t>
            </a:r>
            <a:endParaRPr kumimoji="1" lang="en-US" sz="2400" dirty="0"/>
          </a:p>
        </p:txBody>
      </p:sp>
      <p:sp>
        <p:nvSpPr>
          <p:cNvPr id="6" name="平行四辺形 5">
            <a:extLst>
              <a:ext uri="{FF2B5EF4-FFF2-40B4-BE49-F238E27FC236}">
                <a16:creationId xmlns:a16="http://schemas.microsoft.com/office/drawing/2014/main" id="{924A0410-E82C-0C3E-5D17-009BF319D2DA}"/>
              </a:ext>
            </a:extLst>
          </p:cNvPr>
          <p:cNvSpPr/>
          <p:nvPr/>
        </p:nvSpPr>
        <p:spPr bwMode="auto">
          <a:xfrm>
            <a:off x="161951" y="2168986"/>
            <a:ext cx="15624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 name="平行四辺形 8">
            <a:extLst>
              <a:ext uri="{FF2B5EF4-FFF2-40B4-BE49-F238E27FC236}">
                <a16:creationId xmlns:a16="http://schemas.microsoft.com/office/drawing/2014/main" id="{F3F9C887-A1F6-5400-D621-B89E230B60DC}"/>
              </a:ext>
            </a:extLst>
          </p:cNvPr>
          <p:cNvSpPr/>
          <p:nvPr/>
        </p:nvSpPr>
        <p:spPr bwMode="auto">
          <a:xfrm>
            <a:off x="1602111" y="2168986"/>
            <a:ext cx="15624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2" name="平行四辺形 11">
            <a:extLst>
              <a:ext uri="{FF2B5EF4-FFF2-40B4-BE49-F238E27FC236}">
                <a16:creationId xmlns:a16="http://schemas.microsoft.com/office/drawing/2014/main" id="{749A4345-BE4C-48B8-1C25-D053078D38F1}"/>
              </a:ext>
            </a:extLst>
          </p:cNvPr>
          <p:cNvSpPr/>
          <p:nvPr/>
        </p:nvSpPr>
        <p:spPr bwMode="auto">
          <a:xfrm>
            <a:off x="3042271" y="2168986"/>
            <a:ext cx="15624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6" name="正方形/長方形 15">
            <a:extLst>
              <a:ext uri="{FF2B5EF4-FFF2-40B4-BE49-F238E27FC236}">
                <a16:creationId xmlns:a16="http://schemas.microsoft.com/office/drawing/2014/main" id="{6ED1F96C-52BF-AD99-74CE-13E0B4D5E90A}"/>
              </a:ext>
            </a:extLst>
          </p:cNvPr>
          <p:cNvSpPr/>
          <p:nvPr/>
        </p:nvSpPr>
        <p:spPr>
          <a:xfrm>
            <a:off x="611956" y="1268976"/>
            <a:ext cx="900010"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05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予測器</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a:t>
            </a:r>
          </a:p>
        </p:txBody>
      </p:sp>
      <p:sp>
        <p:nvSpPr>
          <p:cNvPr id="19" name="正方形/長方形 18">
            <a:extLst>
              <a:ext uri="{FF2B5EF4-FFF2-40B4-BE49-F238E27FC236}">
                <a16:creationId xmlns:a16="http://schemas.microsoft.com/office/drawing/2014/main" id="{08644A07-6BA2-3F97-1CBE-EC276B367423}"/>
              </a:ext>
            </a:extLst>
          </p:cNvPr>
          <p:cNvSpPr/>
          <p:nvPr/>
        </p:nvSpPr>
        <p:spPr>
          <a:xfrm>
            <a:off x="6372020" y="1268976"/>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4" name="角丸四角形 23">
            <a:extLst>
              <a:ext uri="{FF2B5EF4-FFF2-40B4-BE49-F238E27FC236}">
                <a16:creationId xmlns:a16="http://schemas.microsoft.com/office/drawing/2014/main" id="{16DF9B34-629E-FC8F-A73C-B3E291C266B6}"/>
              </a:ext>
            </a:extLst>
          </p:cNvPr>
          <p:cNvSpPr/>
          <p:nvPr/>
        </p:nvSpPr>
        <p:spPr bwMode="auto">
          <a:xfrm>
            <a:off x="3581989" y="1988984"/>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26" name="角丸四角形吹き出し 26">
            <a:extLst>
              <a:ext uri="{FF2B5EF4-FFF2-40B4-BE49-F238E27FC236}">
                <a16:creationId xmlns:a16="http://schemas.microsoft.com/office/drawing/2014/main" id="{E5C149EB-9555-8015-692A-837036F80A4F}"/>
              </a:ext>
            </a:extLst>
          </p:cNvPr>
          <p:cNvSpPr/>
          <p:nvPr/>
        </p:nvSpPr>
        <p:spPr bwMode="auto">
          <a:xfrm>
            <a:off x="6983976" y="728970"/>
            <a:ext cx="1980022" cy="612648"/>
          </a:xfrm>
          <a:prstGeom prst="wedgeRoundRectCallout">
            <a:avLst>
              <a:gd name="adj1" fmla="val -42160"/>
              <a:gd name="adj2" fmla="val 92539"/>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65000"/>
                    <a:lumOff val="35000"/>
                  </a:schemeClr>
                </a:solidFill>
                <a:latin typeface="Arial Narrow" panose="020B0606020202030204" pitchFamily="34" charset="0"/>
              </a:rPr>
              <a:t>間違っとるが</a:t>
            </a:r>
            <a:r>
              <a:rPr kumimoji="1" lang="ja-JP" altLang="en-US" dirty="0" err="1">
                <a:solidFill>
                  <a:schemeClr val="tx1">
                    <a:lumMod val="65000"/>
                    <a:lumOff val="35000"/>
                  </a:schemeClr>
                </a:solidFill>
                <a:latin typeface="Arial Narrow" panose="020B0606020202030204" pitchFamily="34" charset="0"/>
              </a:rPr>
              <a:t>な</a:t>
            </a:r>
            <a:endParaRPr kumimoji="1" lang="ja-JP" altLang="en-US" dirty="0">
              <a:solidFill>
                <a:schemeClr val="tx1">
                  <a:lumMod val="65000"/>
                  <a:lumOff val="35000"/>
                </a:schemeClr>
              </a:solidFill>
              <a:latin typeface="Arial Narrow" panose="020B0606020202030204" pitchFamily="34" charset="0"/>
            </a:endParaRPr>
          </a:p>
        </p:txBody>
      </p:sp>
      <p:sp>
        <p:nvSpPr>
          <p:cNvPr id="27" name="角丸四角形 27">
            <a:extLst>
              <a:ext uri="{FF2B5EF4-FFF2-40B4-BE49-F238E27FC236}">
                <a16:creationId xmlns:a16="http://schemas.microsoft.com/office/drawing/2014/main" id="{ABF75782-6CD1-727C-25AF-F709C7728C91}"/>
              </a:ext>
            </a:extLst>
          </p:cNvPr>
          <p:cNvSpPr/>
          <p:nvPr/>
        </p:nvSpPr>
        <p:spPr bwMode="auto">
          <a:xfrm>
            <a:off x="2231974" y="1988984"/>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28" name="角丸四角形 28">
            <a:extLst>
              <a:ext uri="{FF2B5EF4-FFF2-40B4-BE49-F238E27FC236}">
                <a16:creationId xmlns:a16="http://schemas.microsoft.com/office/drawing/2014/main" id="{25891D38-133B-1A48-C38D-F0D14D69CD32}"/>
              </a:ext>
            </a:extLst>
          </p:cNvPr>
          <p:cNvSpPr/>
          <p:nvPr/>
        </p:nvSpPr>
        <p:spPr bwMode="auto">
          <a:xfrm>
            <a:off x="791957" y="1988984"/>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31" name="平行四辺形 30">
            <a:extLst>
              <a:ext uri="{FF2B5EF4-FFF2-40B4-BE49-F238E27FC236}">
                <a16:creationId xmlns:a16="http://schemas.microsoft.com/office/drawing/2014/main" id="{A0D2B890-3FBD-6740-6EA3-487C95E1B8E8}"/>
              </a:ext>
            </a:extLst>
          </p:cNvPr>
          <p:cNvSpPr/>
          <p:nvPr/>
        </p:nvSpPr>
        <p:spPr bwMode="auto">
          <a:xfrm>
            <a:off x="4481999" y="2168986"/>
            <a:ext cx="1562400" cy="504056"/>
          </a:xfrm>
          <a:prstGeom prst="parallelogram">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5" name="平行四辺形 14">
            <a:extLst>
              <a:ext uri="{FF2B5EF4-FFF2-40B4-BE49-F238E27FC236}">
                <a16:creationId xmlns:a16="http://schemas.microsoft.com/office/drawing/2014/main" id="{B77396CE-B31F-1D85-9D61-3710D94E5E05}"/>
              </a:ext>
            </a:extLst>
          </p:cNvPr>
          <p:cNvSpPr/>
          <p:nvPr/>
        </p:nvSpPr>
        <p:spPr bwMode="auto">
          <a:xfrm>
            <a:off x="5922015" y="2168986"/>
            <a:ext cx="1584176"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2" name="角丸四角形 23">
            <a:extLst>
              <a:ext uri="{FF2B5EF4-FFF2-40B4-BE49-F238E27FC236}">
                <a16:creationId xmlns:a16="http://schemas.microsoft.com/office/drawing/2014/main" id="{B993F76D-9173-9CC4-065B-44844839F8B0}"/>
              </a:ext>
            </a:extLst>
          </p:cNvPr>
          <p:cNvSpPr/>
          <p:nvPr/>
        </p:nvSpPr>
        <p:spPr bwMode="auto">
          <a:xfrm>
            <a:off x="5022005" y="1988984"/>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58" name="角丸四角形 89">
            <a:extLst>
              <a:ext uri="{FF2B5EF4-FFF2-40B4-BE49-F238E27FC236}">
                <a16:creationId xmlns:a16="http://schemas.microsoft.com/office/drawing/2014/main" id="{77252879-6EA2-5436-7599-BF908A68CC37}"/>
              </a:ext>
            </a:extLst>
          </p:cNvPr>
          <p:cNvSpPr/>
          <p:nvPr/>
        </p:nvSpPr>
        <p:spPr bwMode="auto">
          <a:xfrm>
            <a:off x="6552022" y="1988984"/>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sz="1200" dirty="0">
                <a:latin typeface="Arial Narrow" panose="020B0606020202030204" pitchFamily="34" charset="0"/>
              </a:rPr>
              <a:t>if a &gt; 0</a:t>
            </a:r>
            <a:endParaRPr kumimoji="1" lang="ja-JP" altLang="en-US" sz="1200" dirty="0">
              <a:latin typeface="Arial Narrow" panose="020B0606020202030204" pitchFamily="34" charset="0"/>
            </a:endParaRPr>
          </a:p>
        </p:txBody>
      </p:sp>
      <p:sp>
        <p:nvSpPr>
          <p:cNvPr id="4" name="角丸四角形吹き出し 3">
            <a:extLst>
              <a:ext uri="{FF2B5EF4-FFF2-40B4-BE49-F238E27FC236}">
                <a16:creationId xmlns:a16="http://schemas.microsoft.com/office/drawing/2014/main" id="{86B6A3CD-F71B-B70E-B067-DEBC61AA4A3B}"/>
              </a:ext>
            </a:extLst>
          </p:cNvPr>
          <p:cNvSpPr/>
          <p:nvPr/>
        </p:nvSpPr>
        <p:spPr bwMode="auto">
          <a:xfrm>
            <a:off x="1151962" y="728970"/>
            <a:ext cx="2520028" cy="612648"/>
          </a:xfrm>
          <a:prstGeom prst="wedgeRoundRectCallout">
            <a:avLst>
              <a:gd name="adj1" fmla="val -44943"/>
              <a:gd name="adj2" fmla="val 95784"/>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tx1">
                    <a:lumMod val="65000"/>
                    <a:lumOff val="35000"/>
                  </a:schemeClr>
                </a:solidFill>
                <a:latin typeface="Arial Narrow" panose="020B0606020202030204" pitchFamily="34" charset="0"/>
              </a:rPr>
              <a:t>else </a:t>
            </a:r>
            <a:r>
              <a:rPr kumimoji="1" lang="ja-JP" altLang="en-US" dirty="0">
                <a:solidFill>
                  <a:schemeClr val="tx1">
                    <a:lumMod val="65000"/>
                    <a:lumOff val="35000"/>
                  </a:schemeClr>
                </a:solidFill>
                <a:latin typeface="Arial Narrow" panose="020B0606020202030204" pitchFamily="34" charset="0"/>
              </a:rPr>
              <a:t>じゃなかったかー</a:t>
            </a:r>
            <a:endParaRPr kumimoji="1" lang="en-US" altLang="ja-JP" dirty="0">
              <a:solidFill>
                <a:schemeClr val="tx1">
                  <a:lumMod val="65000"/>
                  <a:lumOff val="35000"/>
                </a:schemeClr>
              </a:solidFill>
              <a:latin typeface="Arial Narrow" panose="020B0606020202030204" pitchFamily="34" charset="0"/>
            </a:endParaRPr>
          </a:p>
        </p:txBody>
      </p:sp>
      <p:cxnSp>
        <p:nvCxnSpPr>
          <p:cNvPr id="7" name="直線矢印コネクタ 6">
            <a:extLst>
              <a:ext uri="{FF2B5EF4-FFF2-40B4-BE49-F238E27FC236}">
                <a16:creationId xmlns:a16="http://schemas.microsoft.com/office/drawing/2014/main" id="{62AAC06C-177E-A477-2989-AA7ACCDE4C60}"/>
              </a:ext>
            </a:extLst>
          </p:cNvPr>
          <p:cNvCxnSpPr>
            <a:cxnSpLocks/>
          </p:cNvCxnSpPr>
          <p:nvPr/>
        </p:nvCxnSpPr>
        <p:spPr bwMode="auto">
          <a:xfrm>
            <a:off x="161951" y="3068996"/>
            <a:ext cx="5670063"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8" name="正方形/長方形 7">
            <a:extLst>
              <a:ext uri="{FF2B5EF4-FFF2-40B4-BE49-F238E27FC236}">
                <a16:creationId xmlns:a16="http://schemas.microsoft.com/office/drawing/2014/main" id="{E1B198A9-F9BA-3FD1-6E65-73F9BD3485BB}"/>
              </a:ext>
            </a:extLst>
          </p:cNvPr>
          <p:cNvSpPr/>
          <p:nvPr/>
        </p:nvSpPr>
        <p:spPr>
          <a:xfrm>
            <a:off x="2771980" y="2708992"/>
            <a:ext cx="540005" cy="270003"/>
          </a:xfrm>
          <a:prstGeom prst="rect">
            <a:avLst/>
          </a:prstGeom>
        </p:spPr>
        <p:txBody>
          <a:bodyPr wrap="none">
            <a:noAutofit/>
          </a:bodyPr>
          <a:lstStyle/>
          <a:p>
            <a:pPr algn="ctr"/>
            <a:r>
              <a:rPr lang="ja-JP" altLang="en-US" dirty="0">
                <a:solidFill>
                  <a:schemeClr val="tx1">
                    <a:lumMod val="65000"/>
                    <a:lumOff val="35000"/>
                  </a:schemeClr>
                </a:solidFill>
              </a:rPr>
              <a:t>取り消される命令</a:t>
            </a:r>
            <a:r>
              <a:rPr lang="en-US" altLang="ja-JP" dirty="0">
                <a:solidFill>
                  <a:schemeClr val="tx1">
                    <a:lumMod val="65000"/>
                    <a:lumOff val="35000"/>
                  </a:schemeClr>
                </a:solidFill>
              </a:rPr>
              <a:t>=4</a:t>
            </a:r>
            <a:r>
              <a:rPr lang="ja-JP" altLang="en-US" dirty="0">
                <a:solidFill>
                  <a:schemeClr val="tx1">
                    <a:lumMod val="65000"/>
                    <a:lumOff val="35000"/>
                  </a:schemeClr>
                </a:solidFill>
              </a:rPr>
              <a:t>命令</a:t>
            </a:r>
          </a:p>
        </p:txBody>
      </p:sp>
      <p:sp>
        <p:nvSpPr>
          <p:cNvPr id="10" name="平行四辺形 9">
            <a:extLst>
              <a:ext uri="{FF2B5EF4-FFF2-40B4-BE49-F238E27FC236}">
                <a16:creationId xmlns:a16="http://schemas.microsoft.com/office/drawing/2014/main" id="{10046E87-FA9F-0AFD-E9BD-B6EDCE4B9B92}"/>
              </a:ext>
            </a:extLst>
          </p:cNvPr>
          <p:cNvSpPr/>
          <p:nvPr/>
        </p:nvSpPr>
        <p:spPr bwMode="auto">
          <a:xfrm>
            <a:off x="161951" y="5139019"/>
            <a:ext cx="15624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7" name="平行四辺形 16">
            <a:extLst>
              <a:ext uri="{FF2B5EF4-FFF2-40B4-BE49-F238E27FC236}">
                <a16:creationId xmlns:a16="http://schemas.microsoft.com/office/drawing/2014/main" id="{5C62921A-B12A-5B95-1FFE-2FB356637FC2}"/>
              </a:ext>
            </a:extLst>
          </p:cNvPr>
          <p:cNvSpPr/>
          <p:nvPr/>
        </p:nvSpPr>
        <p:spPr bwMode="auto">
          <a:xfrm>
            <a:off x="1602111" y="5139019"/>
            <a:ext cx="15624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8" name="平行四辺形 17">
            <a:extLst>
              <a:ext uri="{FF2B5EF4-FFF2-40B4-BE49-F238E27FC236}">
                <a16:creationId xmlns:a16="http://schemas.microsoft.com/office/drawing/2014/main" id="{6386B61F-A883-A332-D2D5-3395DDAF4150}"/>
              </a:ext>
            </a:extLst>
          </p:cNvPr>
          <p:cNvSpPr/>
          <p:nvPr/>
        </p:nvSpPr>
        <p:spPr bwMode="auto">
          <a:xfrm>
            <a:off x="3042271" y="5139019"/>
            <a:ext cx="15624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0" name="角丸四角形 23">
            <a:extLst>
              <a:ext uri="{FF2B5EF4-FFF2-40B4-BE49-F238E27FC236}">
                <a16:creationId xmlns:a16="http://schemas.microsoft.com/office/drawing/2014/main" id="{88DBD828-FE4F-BAC4-EC5B-DD9052EB71D0}"/>
              </a:ext>
            </a:extLst>
          </p:cNvPr>
          <p:cNvSpPr/>
          <p:nvPr/>
        </p:nvSpPr>
        <p:spPr bwMode="auto">
          <a:xfrm>
            <a:off x="3581989" y="4959017"/>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21" name="角丸四角形 27">
            <a:extLst>
              <a:ext uri="{FF2B5EF4-FFF2-40B4-BE49-F238E27FC236}">
                <a16:creationId xmlns:a16="http://schemas.microsoft.com/office/drawing/2014/main" id="{CE0559D8-C157-AABB-60DC-2D3C9605B5C5}"/>
              </a:ext>
            </a:extLst>
          </p:cNvPr>
          <p:cNvSpPr/>
          <p:nvPr/>
        </p:nvSpPr>
        <p:spPr bwMode="auto">
          <a:xfrm>
            <a:off x="2231974" y="4959017"/>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22" name="角丸四角形 28">
            <a:extLst>
              <a:ext uri="{FF2B5EF4-FFF2-40B4-BE49-F238E27FC236}">
                <a16:creationId xmlns:a16="http://schemas.microsoft.com/office/drawing/2014/main" id="{803EE3CF-8587-1363-2381-C2D4DCEE8BC5}"/>
              </a:ext>
            </a:extLst>
          </p:cNvPr>
          <p:cNvSpPr/>
          <p:nvPr/>
        </p:nvSpPr>
        <p:spPr bwMode="auto">
          <a:xfrm>
            <a:off x="791957" y="4959017"/>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23" name="平行四辺形 22">
            <a:extLst>
              <a:ext uri="{FF2B5EF4-FFF2-40B4-BE49-F238E27FC236}">
                <a16:creationId xmlns:a16="http://schemas.microsoft.com/office/drawing/2014/main" id="{BB267817-FADA-80F2-3A09-FAC2115B29CA}"/>
              </a:ext>
            </a:extLst>
          </p:cNvPr>
          <p:cNvSpPr/>
          <p:nvPr/>
        </p:nvSpPr>
        <p:spPr bwMode="auto">
          <a:xfrm>
            <a:off x="4481999" y="5139019"/>
            <a:ext cx="1562400" cy="504056"/>
          </a:xfrm>
          <a:prstGeom prst="parallelogram">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5" name="平行四辺形 24">
            <a:extLst>
              <a:ext uri="{FF2B5EF4-FFF2-40B4-BE49-F238E27FC236}">
                <a16:creationId xmlns:a16="http://schemas.microsoft.com/office/drawing/2014/main" id="{80EAD8D7-7ECD-02E0-E1E2-7AE85795723F}"/>
              </a:ext>
            </a:extLst>
          </p:cNvPr>
          <p:cNvSpPr/>
          <p:nvPr/>
        </p:nvSpPr>
        <p:spPr bwMode="auto">
          <a:xfrm>
            <a:off x="5922015" y="5139019"/>
            <a:ext cx="1584176"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9" name="角丸四角形 23">
            <a:extLst>
              <a:ext uri="{FF2B5EF4-FFF2-40B4-BE49-F238E27FC236}">
                <a16:creationId xmlns:a16="http://schemas.microsoft.com/office/drawing/2014/main" id="{8BB2D0DF-48CA-D922-EE17-9CF40C08B8EA}"/>
              </a:ext>
            </a:extLst>
          </p:cNvPr>
          <p:cNvSpPr/>
          <p:nvPr/>
        </p:nvSpPr>
        <p:spPr bwMode="auto">
          <a:xfrm>
            <a:off x="5022005" y="4959017"/>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30" name="角丸四角形 89">
            <a:extLst>
              <a:ext uri="{FF2B5EF4-FFF2-40B4-BE49-F238E27FC236}">
                <a16:creationId xmlns:a16="http://schemas.microsoft.com/office/drawing/2014/main" id="{1E5C4690-C307-585A-7CD4-2BF0E74BD3CC}"/>
              </a:ext>
            </a:extLst>
          </p:cNvPr>
          <p:cNvSpPr/>
          <p:nvPr/>
        </p:nvSpPr>
        <p:spPr bwMode="auto">
          <a:xfrm>
            <a:off x="6552022" y="4959017"/>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sz="1200" dirty="0">
                <a:latin typeface="Arial Narrow" panose="020B0606020202030204" pitchFamily="34" charset="0"/>
              </a:rPr>
              <a:t>if a &gt; 0</a:t>
            </a:r>
            <a:endParaRPr kumimoji="1" lang="ja-JP" altLang="en-US" sz="1200" dirty="0">
              <a:latin typeface="Arial Narrow" panose="020B0606020202030204" pitchFamily="34" charset="0"/>
            </a:endParaRPr>
          </a:p>
        </p:txBody>
      </p:sp>
      <p:cxnSp>
        <p:nvCxnSpPr>
          <p:cNvPr id="33" name="直線矢印コネクタ 32">
            <a:extLst>
              <a:ext uri="{FF2B5EF4-FFF2-40B4-BE49-F238E27FC236}">
                <a16:creationId xmlns:a16="http://schemas.microsoft.com/office/drawing/2014/main" id="{CDE36840-5FBA-89EF-3E14-1816A96A73D7}"/>
              </a:ext>
            </a:extLst>
          </p:cNvPr>
          <p:cNvCxnSpPr>
            <a:cxnSpLocks/>
          </p:cNvCxnSpPr>
          <p:nvPr/>
        </p:nvCxnSpPr>
        <p:spPr bwMode="auto">
          <a:xfrm>
            <a:off x="161951" y="6759037"/>
            <a:ext cx="7290081"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46" name="正方形/長方形 45">
            <a:extLst>
              <a:ext uri="{FF2B5EF4-FFF2-40B4-BE49-F238E27FC236}">
                <a16:creationId xmlns:a16="http://schemas.microsoft.com/office/drawing/2014/main" id="{67D7EE48-735C-4B9D-BDD0-7FFBC4EE0575}"/>
              </a:ext>
            </a:extLst>
          </p:cNvPr>
          <p:cNvSpPr/>
          <p:nvPr/>
        </p:nvSpPr>
        <p:spPr>
          <a:xfrm>
            <a:off x="2771980" y="6399033"/>
            <a:ext cx="540005" cy="270003"/>
          </a:xfrm>
          <a:prstGeom prst="rect">
            <a:avLst/>
          </a:prstGeom>
        </p:spPr>
        <p:txBody>
          <a:bodyPr wrap="none">
            <a:noAutofit/>
          </a:bodyPr>
          <a:lstStyle/>
          <a:p>
            <a:pPr algn="ctr"/>
            <a:r>
              <a:rPr lang="ja-JP" altLang="en-US" dirty="0">
                <a:solidFill>
                  <a:schemeClr val="tx1">
                    <a:lumMod val="65000"/>
                    <a:lumOff val="35000"/>
                  </a:schemeClr>
                </a:solidFill>
              </a:rPr>
              <a:t>取り消される命令</a:t>
            </a:r>
            <a:r>
              <a:rPr lang="en-US" altLang="ja-JP" dirty="0">
                <a:solidFill>
                  <a:schemeClr val="tx1">
                    <a:lumMod val="65000"/>
                    <a:lumOff val="35000"/>
                  </a:schemeClr>
                </a:solidFill>
              </a:rPr>
              <a:t>=9</a:t>
            </a:r>
            <a:r>
              <a:rPr lang="ja-JP" altLang="en-US" dirty="0">
                <a:solidFill>
                  <a:schemeClr val="tx1">
                    <a:lumMod val="65000"/>
                    <a:lumOff val="35000"/>
                  </a:schemeClr>
                </a:solidFill>
              </a:rPr>
              <a:t>命令</a:t>
            </a:r>
          </a:p>
        </p:txBody>
      </p:sp>
      <p:sp>
        <p:nvSpPr>
          <p:cNvPr id="55" name="平行四辺形 54">
            <a:extLst>
              <a:ext uri="{FF2B5EF4-FFF2-40B4-BE49-F238E27FC236}">
                <a16:creationId xmlns:a16="http://schemas.microsoft.com/office/drawing/2014/main" id="{CCA24E10-3D9D-9D5B-6BE4-1F6574783BAC}"/>
              </a:ext>
            </a:extLst>
          </p:cNvPr>
          <p:cNvSpPr/>
          <p:nvPr/>
        </p:nvSpPr>
        <p:spPr bwMode="auto">
          <a:xfrm>
            <a:off x="161951" y="5859027"/>
            <a:ext cx="15624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平行四辺形 55">
            <a:extLst>
              <a:ext uri="{FF2B5EF4-FFF2-40B4-BE49-F238E27FC236}">
                <a16:creationId xmlns:a16="http://schemas.microsoft.com/office/drawing/2014/main" id="{AEE24F25-362E-E60F-AE24-0FE06A6EE7F7}"/>
              </a:ext>
            </a:extLst>
          </p:cNvPr>
          <p:cNvSpPr/>
          <p:nvPr/>
        </p:nvSpPr>
        <p:spPr bwMode="auto">
          <a:xfrm>
            <a:off x="1602111" y="5859027"/>
            <a:ext cx="15624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9" name="平行四辺形 58">
            <a:extLst>
              <a:ext uri="{FF2B5EF4-FFF2-40B4-BE49-F238E27FC236}">
                <a16:creationId xmlns:a16="http://schemas.microsoft.com/office/drawing/2014/main" id="{1D0EDE8A-B228-5F78-01C2-850038D2E25C}"/>
              </a:ext>
            </a:extLst>
          </p:cNvPr>
          <p:cNvSpPr/>
          <p:nvPr/>
        </p:nvSpPr>
        <p:spPr bwMode="auto">
          <a:xfrm>
            <a:off x="3042271" y="5859027"/>
            <a:ext cx="15624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0" name="角丸四角形 23">
            <a:extLst>
              <a:ext uri="{FF2B5EF4-FFF2-40B4-BE49-F238E27FC236}">
                <a16:creationId xmlns:a16="http://schemas.microsoft.com/office/drawing/2014/main" id="{C34DB6F5-7E43-0507-9D22-2F4256B21F82}"/>
              </a:ext>
            </a:extLst>
          </p:cNvPr>
          <p:cNvSpPr/>
          <p:nvPr/>
        </p:nvSpPr>
        <p:spPr bwMode="auto">
          <a:xfrm>
            <a:off x="3581989" y="5679025"/>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61" name="角丸四角形 27">
            <a:extLst>
              <a:ext uri="{FF2B5EF4-FFF2-40B4-BE49-F238E27FC236}">
                <a16:creationId xmlns:a16="http://schemas.microsoft.com/office/drawing/2014/main" id="{7A04B190-01F4-697A-9DD9-C9616C393F44}"/>
              </a:ext>
            </a:extLst>
          </p:cNvPr>
          <p:cNvSpPr/>
          <p:nvPr/>
        </p:nvSpPr>
        <p:spPr bwMode="auto">
          <a:xfrm>
            <a:off x="2231974" y="5679025"/>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62" name="角丸四角形 28">
            <a:extLst>
              <a:ext uri="{FF2B5EF4-FFF2-40B4-BE49-F238E27FC236}">
                <a16:creationId xmlns:a16="http://schemas.microsoft.com/office/drawing/2014/main" id="{FB467C29-6A9E-DBBA-4E8A-9D326F948261}"/>
              </a:ext>
            </a:extLst>
          </p:cNvPr>
          <p:cNvSpPr/>
          <p:nvPr/>
        </p:nvSpPr>
        <p:spPr bwMode="auto">
          <a:xfrm>
            <a:off x="791957" y="5679025"/>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63" name="平行四辺形 62">
            <a:extLst>
              <a:ext uri="{FF2B5EF4-FFF2-40B4-BE49-F238E27FC236}">
                <a16:creationId xmlns:a16="http://schemas.microsoft.com/office/drawing/2014/main" id="{240E1835-5282-AD36-1341-6EFEDD1D5C39}"/>
              </a:ext>
            </a:extLst>
          </p:cNvPr>
          <p:cNvSpPr/>
          <p:nvPr/>
        </p:nvSpPr>
        <p:spPr bwMode="auto">
          <a:xfrm>
            <a:off x="4481999" y="5859027"/>
            <a:ext cx="1562400" cy="504056"/>
          </a:xfrm>
          <a:prstGeom prst="parallelogram">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4" name="平行四辺形 63">
            <a:extLst>
              <a:ext uri="{FF2B5EF4-FFF2-40B4-BE49-F238E27FC236}">
                <a16:creationId xmlns:a16="http://schemas.microsoft.com/office/drawing/2014/main" id="{486F3C37-9BDC-BF1F-F807-F6C819901828}"/>
              </a:ext>
            </a:extLst>
          </p:cNvPr>
          <p:cNvSpPr/>
          <p:nvPr/>
        </p:nvSpPr>
        <p:spPr bwMode="auto">
          <a:xfrm>
            <a:off x="5922015" y="5859027"/>
            <a:ext cx="1584176"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5" name="角丸四角形 23">
            <a:extLst>
              <a:ext uri="{FF2B5EF4-FFF2-40B4-BE49-F238E27FC236}">
                <a16:creationId xmlns:a16="http://schemas.microsoft.com/office/drawing/2014/main" id="{7F92E031-FED9-3905-4587-67AA2E6E347F}"/>
              </a:ext>
            </a:extLst>
          </p:cNvPr>
          <p:cNvSpPr/>
          <p:nvPr/>
        </p:nvSpPr>
        <p:spPr bwMode="auto">
          <a:xfrm>
            <a:off x="5022005" y="5679025"/>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67" name="角丸四角形 23">
            <a:extLst>
              <a:ext uri="{FF2B5EF4-FFF2-40B4-BE49-F238E27FC236}">
                <a16:creationId xmlns:a16="http://schemas.microsoft.com/office/drawing/2014/main" id="{9999920A-7919-2C2E-6809-4AD2E6C1AE3C}"/>
              </a:ext>
            </a:extLst>
          </p:cNvPr>
          <p:cNvSpPr/>
          <p:nvPr/>
        </p:nvSpPr>
        <p:spPr bwMode="auto">
          <a:xfrm>
            <a:off x="6552022" y="5679025"/>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68" name="正方形/長方形 67">
            <a:extLst>
              <a:ext uri="{FF2B5EF4-FFF2-40B4-BE49-F238E27FC236}">
                <a16:creationId xmlns:a16="http://schemas.microsoft.com/office/drawing/2014/main" id="{CBC46140-7E30-933F-C47E-F186B4F1E37C}"/>
              </a:ext>
            </a:extLst>
          </p:cNvPr>
          <p:cNvSpPr/>
          <p:nvPr/>
        </p:nvSpPr>
        <p:spPr>
          <a:xfrm>
            <a:off x="630007" y="4149008"/>
            <a:ext cx="900010"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05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予測器</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a:t>
            </a:r>
          </a:p>
        </p:txBody>
      </p:sp>
      <p:sp>
        <p:nvSpPr>
          <p:cNvPr id="69" name="正方形/長方形 68">
            <a:extLst>
              <a:ext uri="{FF2B5EF4-FFF2-40B4-BE49-F238E27FC236}">
                <a16:creationId xmlns:a16="http://schemas.microsoft.com/office/drawing/2014/main" id="{1BBAEB45-EE1D-97A5-22F2-A176108B09A1}"/>
              </a:ext>
            </a:extLst>
          </p:cNvPr>
          <p:cNvSpPr/>
          <p:nvPr/>
        </p:nvSpPr>
        <p:spPr>
          <a:xfrm>
            <a:off x="6390071" y="414900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0" name="角丸四角形吹き出し 26">
            <a:extLst>
              <a:ext uri="{FF2B5EF4-FFF2-40B4-BE49-F238E27FC236}">
                <a16:creationId xmlns:a16="http://schemas.microsoft.com/office/drawing/2014/main" id="{0501CEEE-AA60-A198-3A7F-1E1E609BFAD2}"/>
              </a:ext>
            </a:extLst>
          </p:cNvPr>
          <p:cNvSpPr/>
          <p:nvPr/>
        </p:nvSpPr>
        <p:spPr bwMode="auto">
          <a:xfrm>
            <a:off x="7002027" y="3609002"/>
            <a:ext cx="1980022" cy="612648"/>
          </a:xfrm>
          <a:prstGeom prst="wedgeRoundRectCallout">
            <a:avLst>
              <a:gd name="adj1" fmla="val -42160"/>
              <a:gd name="adj2" fmla="val 92539"/>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65000"/>
                    <a:lumOff val="35000"/>
                  </a:schemeClr>
                </a:solidFill>
                <a:latin typeface="Arial Narrow" panose="020B0606020202030204" pitchFamily="34" charset="0"/>
              </a:rPr>
              <a:t>また違うやん</a:t>
            </a:r>
          </a:p>
        </p:txBody>
      </p:sp>
      <p:sp>
        <p:nvSpPr>
          <p:cNvPr id="71" name="角丸四角形吹き出し 3">
            <a:extLst>
              <a:ext uri="{FF2B5EF4-FFF2-40B4-BE49-F238E27FC236}">
                <a16:creationId xmlns:a16="http://schemas.microsoft.com/office/drawing/2014/main" id="{943CF68C-F389-04D1-CD89-35ECE42485DA}"/>
              </a:ext>
            </a:extLst>
          </p:cNvPr>
          <p:cNvSpPr/>
          <p:nvPr/>
        </p:nvSpPr>
        <p:spPr bwMode="auto">
          <a:xfrm>
            <a:off x="1170013" y="3609002"/>
            <a:ext cx="2520028" cy="612648"/>
          </a:xfrm>
          <a:prstGeom prst="wedgeRoundRectCallout">
            <a:avLst>
              <a:gd name="adj1" fmla="val -44943"/>
              <a:gd name="adj2" fmla="val 95784"/>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大量廃棄やな・・・</a:t>
            </a:r>
            <a:endParaRPr kumimoji="1" lang="en-US" altLang="ja-JP" dirty="0">
              <a:solidFill>
                <a:schemeClr val="tx1">
                  <a:lumMod val="65000"/>
                  <a:lumOff val="35000"/>
                </a:schemeClr>
              </a:solidFill>
              <a:latin typeface="Arial Narrow" panose="020B0606020202030204" pitchFamily="34" charset="0"/>
            </a:endParaRPr>
          </a:p>
        </p:txBody>
      </p:sp>
    </p:spTree>
    <p:extLst>
      <p:ext uri="{BB962C8B-B14F-4D97-AF65-F5344CB8AC3E}">
        <p14:creationId xmlns:p14="http://schemas.microsoft.com/office/powerpoint/2010/main" val="21115403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96F7B0-F715-D446-4499-2A047000F91C}"/>
              </a:ext>
            </a:extLst>
          </p:cNvPr>
          <p:cNvSpPr>
            <a:spLocks noGrp="1"/>
          </p:cNvSpPr>
          <p:nvPr>
            <p:ph type="title"/>
          </p:nvPr>
        </p:nvSpPr>
        <p:spPr/>
        <p:txBody>
          <a:bodyPr/>
          <a:lstStyle/>
          <a:p>
            <a:r>
              <a:rPr kumimoji="1" lang="ja-JP" altLang="en-US" dirty="0"/>
              <a:t>分岐予測ミスによる </a:t>
            </a:r>
            <a:r>
              <a:rPr kumimoji="1" lang="en-US" altLang="ja-JP" dirty="0"/>
              <a:t>IPC </a:t>
            </a:r>
            <a:r>
              <a:rPr kumimoji="1" lang="ja-JP" altLang="en-US" dirty="0"/>
              <a:t>の低下のまとめ</a:t>
            </a:r>
            <a:endParaRPr kumimoji="1" lang="en-US" dirty="0"/>
          </a:p>
        </p:txBody>
      </p:sp>
      <p:sp>
        <p:nvSpPr>
          <p:cNvPr id="3" name="コンテンツ プレースホルダー 2">
            <a:extLst>
              <a:ext uri="{FF2B5EF4-FFF2-40B4-BE49-F238E27FC236}">
                <a16:creationId xmlns:a16="http://schemas.microsoft.com/office/drawing/2014/main" id="{9B6799CC-1362-13DD-7555-D43C129FD0A0}"/>
              </a:ext>
            </a:extLst>
          </p:cNvPr>
          <p:cNvSpPr>
            <a:spLocks noGrp="1"/>
          </p:cNvSpPr>
          <p:nvPr>
            <p:ph sz="quarter" idx="10"/>
          </p:nvPr>
        </p:nvSpPr>
        <p:spPr/>
        <p:txBody>
          <a:bodyPr/>
          <a:lstStyle/>
          <a:p>
            <a:r>
              <a:rPr kumimoji="1" lang="ja-JP" altLang="en-US" dirty="0"/>
              <a:t>以下のような場合に，より予測ミスの影響が大きくなる</a:t>
            </a:r>
            <a:endParaRPr kumimoji="1" lang="en-US" altLang="ja-JP" dirty="0"/>
          </a:p>
          <a:p>
            <a:pPr lvl="1"/>
            <a:r>
              <a:rPr kumimoji="1" lang="ja-JP" altLang="en-US" dirty="0"/>
              <a:t>パイプラインを深くする（周波数を向上させる）場合</a:t>
            </a:r>
            <a:endParaRPr kumimoji="1" lang="en-US" altLang="ja-JP" dirty="0"/>
          </a:p>
          <a:p>
            <a:pPr lvl="1"/>
            <a:r>
              <a:rPr kumimoji="1" lang="ja-JP" altLang="en-US" dirty="0"/>
              <a:t>スーパスカラにしてパイプライン本数を増やす場合</a:t>
            </a:r>
            <a:endParaRPr kumimoji="1" lang="en-US" altLang="ja-JP" dirty="0"/>
          </a:p>
          <a:p>
            <a:r>
              <a:rPr kumimoji="1" lang="ja-JP" altLang="en-US" dirty="0"/>
              <a:t>裏を返すと･･･</a:t>
            </a:r>
            <a:endParaRPr kumimoji="1" lang="en-US" altLang="ja-JP" dirty="0"/>
          </a:p>
          <a:p>
            <a:pPr lvl="1"/>
            <a:r>
              <a:rPr kumimoji="1" lang="ja-JP" altLang="en-US" dirty="0"/>
              <a:t>パイプラインを深くしたり本数を増やす回路を追加する代わりに，予測器を強化した方が性能が上がることも</a:t>
            </a:r>
            <a:endParaRPr kumimoji="1" lang="en-US" altLang="ja-JP" dirty="0"/>
          </a:p>
          <a:p>
            <a:pPr lvl="1"/>
            <a:r>
              <a:rPr kumimoji="1" lang="ja-JP" altLang="en-US" dirty="0"/>
              <a:t>バランスが大事</a:t>
            </a:r>
            <a:endParaRPr kumimoji="1" lang="en-US" altLang="ja-JP" dirty="0"/>
          </a:p>
          <a:p>
            <a:pPr lvl="2"/>
            <a:r>
              <a:rPr kumimoji="1" lang="ja-JP" altLang="en-US" dirty="0"/>
              <a:t>へちょい分岐予測器のまま他を強化しても無駄と言う事も</a:t>
            </a:r>
            <a:endParaRPr kumimoji="1" lang="en-US" dirty="0"/>
          </a:p>
        </p:txBody>
      </p:sp>
    </p:spTree>
    <p:extLst>
      <p:ext uri="{BB962C8B-B14F-4D97-AF65-F5344CB8AC3E}">
        <p14:creationId xmlns:p14="http://schemas.microsoft.com/office/powerpoint/2010/main" val="22510916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E85A47-E768-F537-DFF8-AB9DB3DCC0DF}"/>
              </a:ext>
            </a:extLst>
          </p:cNvPr>
          <p:cNvSpPr>
            <a:spLocks noGrp="1"/>
          </p:cNvSpPr>
          <p:nvPr>
            <p:ph type="title"/>
          </p:nvPr>
        </p:nvSpPr>
        <p:spPr/>
        <p:txBody>
          <a:bodyPr/>
          <a:lstStyle/>
          <a:p>
            <a:r>
              <a:rPr kumimoji="1" lang="ja-JP" altLang="en-US" dirty="0"/>
              <a:t>パイプラインの長さと性能</a:t>
            </a:r>
            <a:endParaRPr kumimoji="1" lang="en-US" dirty="0"/>
          </a:p>
        </p:txBody>
      </p:sp>
      <p:sp>
        <p:nvSpPr>
          <p:cNvPr id="3" name="コンテンツ プレースホルダー 2">
            <a:extLst>
              <a:ext uri="{FF2B5EF4-FFF2-40B4-BE49-F238E27FC236}">
                <a16:creationId xmlns:a16="http://schemas.microsoft.com/office/drawing/2014/main" id="{CF8017B8-3060-F213-73D8-3FCE70AA2CC8}"/>
              </a:ext>
            </a:extLst>
          </p:cNvPr>
          <p:cNvSpPr>
            <a:spLocks noGrp="1"/>
          </p:cNvSpPr>
          <p:nvPr>
            <p:ph sz="quarter" idx="10"/>
          </p:nvPr>
        </p:nvSpPr>
        <p:spPr>
          <a:xfrm>
            <a:off x="472809" y="5630219"/>
            <a:ext cx="7920088" cy="810009"/>
          </a:xfrm>
        </p:spPr>
        <p:txBody>
          <a:bodyPr/>
          <a:lstStyle/>
          <a:p>
            <a:pPr lvl="1"/>
            <a:r>
              <a:rPr kumimoji="1" lang="ja-JP" altLang="en-US" sz="1800" dirty="0"/>
              <a:t>パイプライン段数は，理想的なパイプラインではほとんど性能に影響しない</a:t>
            </a:r>
            <a:endParaRPr kumimoji="1" lang="en-US" altLang="ja-JP" sz="1800" dirty="0"/>
          </a:p>
          <a:p>
            <a:pPr lvl="2"/>
            <a:r>
              <a:rPr kumimoji="1" lang="ja-JP" altLang="en-US" sz="1800" dirty="0"/>
              <a:t>最初の１命令分しか実行時間に影響しないから</a:t>
            </a:r>
            <a:endParaRPr kumimoji="1" lang="en-US" altLang="ja-JP" sz="1800" dirty="0"/>
          </a:p>
          <a:p>
            <a:pPr lvl="1"/>
            <a:r>
              <a:rPr kumimoji="1" lang="ja-JP" altLang="en-US" sz="1800" dirty="0">
                <a:solidFill>
                  <a:schemeClr val="accent5"/>
                </a:solidFill>
              </a:rPr>
              <a:t>分岐予測ミスは，起きる度にパイプラインの長さが表面化する</a:t>
            </a:r>
            <a:endParaRPr kumimoji="1" lang="en-US" sz="1800" dirty="0">
              <a:solidFill>
                <a:schemeClr val="accent5"/>
              </a:solidFill>
            </a:endParaRPr>
          </a:p>
        </p:txBody>
      </p:sp>
      <p:sp>
        <p:nvSpPr>
          <p:cNvPr id="4" name="平行四辺形 3">
            <a:extLst>
              <a:ext uri="{FF2B5EF4-FFF2-40B4-BE49-F238E27FC236}">
                <a16:creationId xmlns:a16="http://schemas.microsoft.com/office/drawing/2014/main" id="{2176A96A-0700-BA9A-A573-9435F33CDBE3}"/>
              </a:ext>
            </a:extLst>
          </p:cNvPr>
          <p:cNvSpPr/>
          <p:nvPr/>
        </p:nvSpPr>
        <p:spPr bwMode="auto">
          <a:xfrm flipH="1">
            <a:off x="971960" y="1448979"/>
            <a:ext cx="3600040" cy="3600040"/>
          </a:xfrm>
          <a:prstGeom prst="parallelogram">
            <a:avLst>
              <a:gd name="adj" fmla="val 98821"/>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cxnSp>
        <p:nvCxnSpPr>
          <p:cNvPr id="5" name="直線矢印コネクタ 4">
            <a:extLst>
              <a:ext uri="{FF2B5EF4-FFF2-40B4-BE49-F238E27FC236}">
                <a16:creationId xmlns:a16="http://schemas.microsoft.com/office/drawing/2014/main" id="{5248DE31-7A3E-66FB-40BC-065864D503FE}"/>
              </a:ext>
            </a:extLst>
          </p:cNvPr>
          <p:cNvCxnSpPr>
            <a:cxnSpLocks/>
          </p:cNvCxnSpPr>
          <p:nvPr/>
        </p:nvCxnSpPr>
        <p:spPr bwMode="auto">
          <a:xfrm>
            <a:off x="971960" y="1358977"/>
            <a:ext cx="3600040"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cxnSp>
        <p:nvCxnSpPr>
          <p:cNvPr id="6" name="直線矢印コネクタ 5">
            <a:extLst>
              <a:ext uri="{FF2B5EF4-FFF2-40B4-BE49-F238E27FC236}">
                <a16:creationId xmlns:a16="http://schemas.microsoft.com/office/drawing/2014/main" id="{7EC9B5A4-6877-8802-97AE-FFDE8F1BECFE}"/>
              </a:ext>
            </a:extLst>
          </p:cNvPr>
          <p:cNvCxnSpPr>
            <a:cxnSpLocks/>
          </p:cNvCxnSpPr>
          <p:nvPr/>
        </p:nvCxnSpPr>
        <p:spPr bwMode="auto">
          <a:xfrm>
            <a:off x="881959" y="1448978"/>
            <a:ext cx="0" cy="360004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7" name="正方形/長方形 6">
            <a:extLst>
              <a:ext uri="{FF2B5EF4-FFF2-40B4-BE49-F238E27FC236}">
                <a16:creationId xmlns:a16="http://schemas.microsoft.com/office/drawing/2014/main" id="{69232D28-9CE5-8D94-D7E1-EAF14A069B69}"/>
              </a:ext>
            </a:extLst>
          </p:cNvPr>
          <p:cNvSpPr/>
          <p:nvPr/>
        </p:nvSpPr>
        <p:spPr>
          <a:xfrm>
            <a:off x="2591978" y="908972"/>
            <a:ext cx="540005" cy="360004"/>
          </a:xfrm>
          <a:prstGeom prst="rect">
            <a:avLst/>
          </a:prstGeom>
        </p:spPr>
        <p:txBody>
          <a:bodyPr wrap="none">
            <a:noAutofit/>
          </a:bodyPr>
          <a:lstStyle/>
          <a:p>
            <a:pPr algn="ctr"/>
            <a:r>
              <a:rPr lang="en-US" altLang="ja-JP" dirty="0">
                <a:solidFill>
                  <a:schemeClr val="tx1">
                    <a:lumMod val="65000"/>
                    <a:lumOff val="35000"/>
                  </a:schemeClr>
                </a:solidFill>
              </a:rPr>
              <a:t>5+999,999 cycle</a:t>
            </a:r>
            <a:endParaRPr lang="ja-JP" altLang="en-US" dirty="0">
              <a:solidFill>
                <a:schemeClr val="tx1">
                  <a:lumMod val="65000"/>
                  <a:lumOff val="35000"/>
                </a:schemeClr>
              </a:solidFill>
            </a:endParaRPr>
          </a:p>
        </p:txBody>
      </p:sp>
      <p:sp>
        <p:nvSpPr>
          <p:cNvPr id="8" name="正方形/長方形 7">
            <a:extLst>
              <a:ext uri="{FF2B5EF4-FFF2-40B4-BE49-F238E27FC236}">
                <a16:creationId xmlns:a16="http://schemas.microsoft.com/office/drawing/2014/main" id="{A29AD0B1-5E13-A055-B4CA-153E35739D4D}"/>
              </a:ext>
            </a:extLst>
          </p:cNvPr>
          <p:cNvSpPr/>
          <p:nvPr/>
        </p:nvSpPr>
        <p:spPr>
          <a:xfrm rot="16200000">
            <a:off x="431954" y="2888993"/>
            <a:ext cx="540005" cy="360004"/>
          </a:xfrm>
          <a:prstGeom prst="rect">
            <a:avLst/>
          </a:prstGeom>
        </p:spPr>
        <p:txBody>
          <a:bodyPr wrap="none">
            <a:noAutofit/>
          </a:bodyPr>
          <a:lstStyle/>
          <a:p>
            <a:pPr algn="ctr"/>
            <a:r>
              <a:rPr lang="en-US" altLang="ja-JP" dirty="0">
                <a:solidFill>
                  <a:schemeClr val="tx1">
                    <a:lumMod val="65000"/>
                    <a:lumOff val="35000"/>
                  </a:schemeClr>
                </a:solidFill>
              </a:rPr>
              <a:t>1,000,000 </a:t>
            </a:r>
            <a:r>
              <a:rPr lang="ja-JP" altLang="en-US" dirty="0">
                <a:solidFill>
                  <a:schemeClr val="tx1">
                    <a:lumMod val="65000"/>
                    <a:lumOff val="35000"/>
                  </a:schemeClr>
                </a:solidFill>
              </a:rPr>
              <a:t>命令</a:t>
            </a:r>
          </a:p>
        </p:txBody>
      </p:sp>
      <p:sp>
        <p:nvSpPr>
          <p:cNvPr id="9" name="正方形/長方形 8">
            <a:extLst>
              <a:ext uri="{FF2B5EF4-FFF2-40B4-BE49-F238E27FC236}">
                <a16:creationId xmlns:a16="http://schemas.microsoft.com/office/drawing/2014/main" id="{547A4AD4-5CDF-9940-22CF-991E6FE67034}"/>
              </a:ext>
            </a:extLst>
          </p:cNvPr>
          <p:cNvSpPr/>
          <p:nvPr/>
        </p:nvSpPr>
        <p:spPr>
          <a:xfrm>
            <a:off x="4842004" y="1268976"/>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I0</a:t>
            </a:r>
            <a:endParaRPr lang="ja-JP" altLang="en-US" dirty="0">
              <a:solidFill>
                <a:schemeClr val="tx1">
                  <a:lumMod val="65000"/>
                  <a:lumOff val="35000"/>
                </a:schemeClr>
              </a:solidFill>
              <a:latin typeface="Consolas" panose="020B0609020204030204" pitchFamily="49" charset="0"/>
            </a:endParaRPr>
          </a:p>
        </p:txBody>
      </p:sp>
      <p:sp>
        <p:nvSpPr>
          <p:cNvPr id="10" name="正方形/長方形 9">
            <a:extLst>
              <a:ext uri="{FF2B5EF4-FFF2-40B4-BE49-F238E27FC236}">
                <a16:creationId xmlns:a16="http://schemas.microsoft.com/office/drawing/2014/main" id="{A3E1AE2F-AD27-AEBF-36A9-CDB861C2D8E8}"/>
              </a:ext>
            </a:extLst>
          </p:cNvPr>
          <p:cNvSpPr/>
          <p:nvPr/>
        </p:nvSpPr>
        <p:spPr>
          <a:xfrm>
            <a:off x="4842003" y="3509673"/>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I1</a:t>
            </a:r>
            <a:endParaRPr lang="ja-JP" altLang="en-US" dirty="0">
              <a:solidFill>
                <a:schemeClr val="tx1">
                  <a:lumMod val="65000"/>
                  <a:lumOff val="35000"/>
                </a:schemeClr>
              </a:solidFill>
              <a:latin typeface="Consolas" panose="020B0609020204030204" pitchFamily="49" charset="0"/>
            </a:endParaRPr>
          </a:p>
        </p:txBody>
      </p:sp>
      <p:sp>
        <p:nvSpPr>
          <p:cNvPr id="11" name="正方形/長方形 10">
            <a:extLst>
              <a:ext uri="{FF2B5EF4-FFF2-40B4-BE49-F238E27FC236}">
                <a16:creationId xmlns:a16="http://schemas.microsoft.com/office/drawing/2014/main" id="{1B81FC55-ADDB-A2F7-4E1A-DCC974FFF7B3}"/>
              </a:ext>
            </a:extLst>
          </p:cNvPr>
          <p:cNvSpPr/>
          <p:nvPr/>
        </p:nvSpPr>
        <p:spPr>
          <a:xfrm>
            <a:off x="4842003" y="3959678"/>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I2</a:t>
            </a:r>
            <a:endParaRPr lang="ja-JP" altLang="en-US" dirty="0">
              <a:solidFill>
                <a:schemeClr val="tx1">
                  <a:lumMod val="65000"/>
                  <a:lumOff val="35000"/>
                </a:schemeClr>
              </a:solidFill>
              <a:latin typeface="Consolas" panose="020B0609020204030204" pitchFamily="49" charset="0"/>
            </a:endParaRPr>
          </a:p>
        </p:txBody>
      </p:sp>
      <p:sp>
        <p:nvSpPr>
          <p:cNvPr id="12" name="Rectangle 69">
            <a:extLst>
              <a:ext uri="{FF2B5EF4-FFF2-40B4-BE49-F238E27FC236}">
                <a16:creationId xmlns:a16="http://schemas.microsoft.com/office/drawing/2014/main" id="{8FBCA978-8F00-C45B-7655-6D3A98BBC23A}"/>
              </a:ext>
            </a:extLst>
          </p:cNvPr>
          <p:cNvSpPr>
            <a:spLocks noChangeArrowheads="1"/>
          </p:cNvSpPr>
          <p:nvPr/>
        </p:nvSpPr>
        <p:spPr bwMode="auto">
          <a:xfrm>
            <a:off x="5472011" y="1268976"/>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3" name="Rectangle 70">
            <a:extLst>
              <a:ext uri="{FF2B5EF4-FFF2-40B4-BE49-F238E27FC236}">
                <a16:creationId xmlns:a16="http://schemas.microsoft.com/office/drawing/2014/main" id="{ACEE5B5A-02DC-9C80-E666-B091536D55CE}"/>
              </a:ext>
            </a:extLst>
          </p:cNvPr>
          <p:cNvSpPr>
            <a:spLocks noChangeArrowheads="1"/>
          </p:cNvSpPr>
          <p:nvPr/>
        </p:nvSpPr>
        <p:spPr bwMode="auto">
          <a:xfrm>
            <a:off x="5922014" y="1268976"/>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4" name="Rectangle 71">
            <a:extLst>
              <a:ext uri="{FF2B5EF4-FFF2-40B4-BE49-F238E27FC236}">
                <a16:creationId xmlns:a16="http://schemas.microsoft.com/office/drawing/2014/main" id="{D12EEE6F-4F45-80A1-FAE1-63CB2B89DF52}"/>
              </a:ext>
            </a:extLst>
          </p:cNvPr>
          <p:cNvSpPr>
            <a:spLocks noChangeArrowheads="1"/>
          </p:cNvSpPr>
          <p:nvPr/>
        </p:nvSpPr>
        <p:spPr bwMode="auto">
          <a:xfrm>
            <a:off x="6372020" y="1268976"/>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5" name="Rectangle 72">
            <a:extLst>
              <a:ext uri="{FF2B5EF4-FFF2-40B4-BE49-F238E27FC236}">
                <a16:creationId xmlns:a16="http://schemas.microsoft.com/office/drawing/2014/main" id="{E0C6032C-1318-6A4C-5863-4148A0F9759E}"/>
              </a:ext>
            </a:extLst>
          </p:cNvPr>
          <p:cNvSpPr>
            <a:spLocks noChangeArrowheads="1"/>
          </p:cNvSpPr>
          <p:nvPr/>
        </p:nvSpPr>
        <p:spPr bwMode="auto">
          <a:xfrm>
            <a:off x="6822025" y="1268976"/>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6" name="Rectangle 73">
            <a:extLst>
              <a:ext uri="{FF2B5EF4-FFF2-40B4-BE49-F238E27FC236}">
                <a16:creationId xmlns:a16="http://schemas.microsoft.com/office/drawing/2014/main" id="{5A9CC4E0-5B4C-034B-16F1-092A5E166AE6}"/>
              </a:ext>
            </a:extLst>
          </p:cNvPr>
          <p:cNvSpPr>
            <a:spLocks noChangeArrowheads="1"/>
          </p:cNvSpPr>
          <p:nvPr/>
        </p:nvSpPr>
        <p:spPr bwMode="auto">
          <a:xfrm>
            <a:off x="7272030" y="1268976"/>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17" name="Rectangle 69">
            <a:extLst>
              <a:ext uri="{FF2B5EF4-FFF2-40B4-BE49-F238E27FC236}">
                <a16:creationId xmlns:a16="http://schemas.microsoft.com/office/drawing/2014/main" id="{6908A02F-2BCA-3745-882D-56099F4E06D8}"/>
              </a:ext>
            </a:extLst>
          </p:cNvPr>
          <p:cNvSpPr>
            <a:spLocks noChangeArrowheads="1"/>
          </p:cNvSpPr>
          <p:nvPr/>
        </p:nvSpPr>
        <p:spPr bwMode="auto">
          <a:xfrm>
            <a:off x="5922018" y="1718981"/>
            <a:ext cx="450004"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8" name="Rectangle 70">
            <a:extLst>
              <a:ext uri="{FF2B5EF4-FFF2-40B4-BE49-F238E27FC236}">
                <a16:creationId xmlns:a16="http://schemas.microsoft.com/office/drawing/2014/main" id="{FF174E0B-791A-0D0B-158C-4C7729584E71}"/>
              </a:ext>
            </a:extLst>
          </p:cNvPr>
          <p:cNvSpPr>
            <a:spLocks noChangeArrowheads="1"/>
          </p:cNvSpPr>
          <p:nvPr/>
        </p:nvSpPr>
        <p:spPr bwMode="auto">
          <a:xfrm>
            <a:off x="6372021" y="1718981"/>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9" name="Rectangle 71">
            <a:extLst>
              <a:ext uri="{FF2B5EF4-FFF2-40B4-BE49-F238E27FC236}">
                <a16:creationId xmlns:a16="http://schemas.microsoft.com/office/drawing/2014/main" id="{C7D53603-74E0-CA19-AFD7-F78C97AF391E}"/>
              </a:ext>
            </a:extLst>
          </p:cNvPr>
          <p:cNvSpPr>
            <a:spLocks noChangeArrowheads="1"/>
          </p:cNvSpPr>
          <p:nvPr/>
        </p:nvSpPr>
        <p:spPr bwMode="auto">
          <a:xfrm>
            <a:off x="6822027" y="1718981"/>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20" name="Rectangle 72">
            <a:extLst>
              <a:ext uri="{FF2B5EF4-FFF2-40B4-BE49-F238E27FC236}">
                <a16:creationId xmlns:a16="http://schemas.microsoft.com/office/drawing/2014/main" id="{B86B6AB6-41D9-07D3-1439-C5951CBE61EC}"/>
              </a:ext>
            </a:extLst>
          </p:cNvPr>
          <p:cNvSpPr>
            <a:spLocks noChangeArrowheads="1"/>
          </p:cNvSpPr>
          <p:nvPr/>
        </p:nvSpPr>
        <p:spPr bwMode="auto">
          <a:xfrm>
            <a:off x="7272032" y="1718981"/>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M</a:t>
            </a:r>
          </a:p>
        </p:txBody>
      </p:sp>
      <p:grpSp>
        <p:nvGrpSpPr>
          <p:cNvPr id="21" name="グループ化 20">
            <a:extLst>
              <a:ext uri="{FF2B5EF4-FFF2-40B4-BE49-F238E27FC236}">
                <a16:creationId xmlns:a16="http://schemas.microsoft.com/office/drawing/2014/main" id="{B654DACA-CDC2-898B-8A27-838C6BF75583}"/>
              </a:ext>
            </a:extLst>
          </p:cNvPr>
          <p:cNvGrpSpPr/>
          <p:nvPr/>
        </p:nvGrpSpPr>
        <p:grpSpPr>
          <a:xfrm>
            <a:off x="7722035" y="3519001"/>
            <a:ext cx="2250023" cy="360000"/>
            <a:chOff x="1871971" y="5679025"/>
            <a:chExt cx="2250023" cy="360000"/>
          </a:xfrm>
        </p:grpSpPr>
        <p:sp>
          <p:nvSpPr>
            <p:cNvPr id="22" name="Rectangle 69">
              <a:extLst>
                <a:ext uri="{FF2B5EF4-FFF2-40B4-BE49-F238E27FC236}">
                  <a16:creationId xmlns:a16="http://schemas.microsoft.com/office/drawing/2014/main" id="{9C9B7D97-408E-341A-F5E4-0135ED7B516B}"/>
                </a:ext>
              </a:extLst>
            </p:cNvPr>
            <p:cNvSpPr>
              <a:spLocks noChangeArrowheads="1"/>
            </p:cNvSpPr>
            <p:nvPr/>
          </p:nvSpPr>
          <p:spPr bwMode="auto">
            <a:xfrm>
              <a:off x="1871971" y="5679025"/>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23" name="Rectangle 70">
              <a:extLst>
                <a:ext uri="{FF2B5EF4-FFF2-40B4-BE49-F238E27FC236}">
                  <a16:creationId xmlns:a16="http://schemas.microsoft.com/office/drawing/2014/main" id="{809B6265-5069-0997-5D2F-8E43F0178563}"/>
                </a:ext>
              </a:extLst>
            </p:cNvPr>
            <p:cNvSpPr>
              <a:spLocks noChangeArrowheads="1"/>
            </p:cNvSpPr>
            <p:nvPr/>
          </p:nvSpPr>
          <p:spPr bwMode="auto">
            <a:xfrm>
              <a:off x="2321974" y="567902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24" name="Rectangle 71">
              <a:extLst>
                <a:ext uri="{FF2B5EF4-FFF2-40B4-BE49-F238E27FC236}">
                  <a16:creationId xmlns:a16="http://schemas.microsoft.com/office/drawing/2014/main" id="{6EEB7D79-BB6C-BE8F-EA55-3F8814FE5713}"/>
                </a:ext>
              </a:extLst>
            </p:cNvPr>
            <p:cNvSpPr>
              <a:spLocks noChangeArrowheads="1"/>
            </p:cNvSpPr>
            <p:nvPr/>
          </p:nvSpPr>
          <p:spPr bwMode="auto">
            <a:xfrm>
              <a:off x="2771980" y="567902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25" name="Rectangle 72">
              <a:extLst>
                <a:ext uri="{FF2B5EF4-FFF2-40B4-BE49-F238E27FC236}">
                  <a16:creationId xmlns:a16="http://schemas.microsoft.com/office/drawing/2014/main" id="{1D645E78-5826-027D-A49B-1C3A7C9E7444}"/>
                </a:ext>
              </a:extLst>
            </p:cNvPr>
            <p:cNvSpPr>
              <a:spLocks noChangeArrowheads="1"/>
            </p:cNvSpPr>
            <p:nvPr/>
          </p:nvSpPr>
          <p:spPr bwMode="auto">
            <a:xfrm>
              <a:off x="3221985" y="567902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26" name="Rectangle 73">
              <a:extLst>
                <a:ext uri="{FF2B5EF4-FFF2-40B4-BE49-F238E27FC236}">
                  <a16:creationId xmlns:a16="http://schemas.microsoft.com/office/drawing/2014/main" id="{B0983B92-0502-D148-2040-421F4A0B72C8}"/>
                </a:ext>
              </a:extLst>
            </p:cNvPr>
            <p:cNvSpPr>
              <a:spLocks noChangeArrowheads="1"/>
            </p:cNvSpPr>
            <p:nvPr/>
          </p:nvSpPr>
          <p:spPr bwMode="auto">
            <a:xfrm>
              <a:off x="3671990" y="5679025"/>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grpSp>
      <p:sp>
        <p:nvSpPr>
          <p:cNvPr id="27" name="Rectangle 69">
            <a:extLst>
              <a:ext uri="{FF2B5EF4-FFF2-40B4-BE49-F238E27FC236}">
                <a16:creationId xmlns:a16="http://schemas.microsoft.com/office/drawing/2014/main" id="{76D52CB4-2B4A-AC4A-446E-A9D30DAEEBF9}"/>
              </a:ext>
            </a:extLst>
          </p:cNvPr>
          <p:cNvSpPr>
            <a:spLocks noChangeArrowheads="1"/>
          </p:cNvSpPr>
          <p:nvPr/>
        </p:nvSpPr>
        <p:spPr bwMode="auto">
          <a:xfrm>
            <a:off x="6372022" y="2168986"/>
            <a:ext cx="450004"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28" name="Rectangle 70">
            <a:extLst>
              <a:ext uri="{FF2B5EF4-FFF2-40B4-BE49-F238E27FC236}">
                <a16:creationId xmlns:a16="http://schemas.microsoft.com/office/drawing/2014/main" id="{2000DF45-9EEA-ADF0-FF7C-AEAA214D453B}"/>
              </a:ext>
            </a:extLst>
          </p:cNvPr>
          <p:cNvSpPr>
            <a:spLocks noChangeArrowheads="1"/>
          </p:cNvSpPr>
          <p:nvPr/>
        </p:nvSpPr>
        <p:spPr bwMode="auto">
          <a:xfrm>
            <a:off x="6822025" y="2168986"/>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29" name="Rectangle 71">
            <a:extLst>
              <a:ext uri="{FF2B5EF4-FFF2-40B4-BE49-F238E27FC236}">
                <a16:creationId xmlns:a16="http://schemas.microsoft.com/office/drawing/2014/main" id="{E057CA4F-173B-05AB-3F14-5F111EBD4E5E}"/>
              </a:ext>
            </a:extLst>
          </p:cNvPr>
          <p:cNvSpPr>
            <a:spLocks noChangeArrowheads="1"/>
          </p:cNvSpPr>
          <p:nvPr/>
        </p:nvSpPr>
        <p:spPr bwMode="auto">
          <a:xfrm>
            <a:off x="7272031" y="2168986"/>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30" name="Rectangle 69">
            <a:extLst>
              <a:ext uri="{FF2B5EF4-FFF2-40B4-BE49-F238E27FC236}">
                <a16:creationId xmlns:a16="http://schemas.microsoft.com/office/drawing/2014/main" id="{7DD0316A-2578-3F4F-C067-00FE20B9E263}"/>
              </a:ext>
            </a:extLst>
          </p:cNvPr>
          <p:cNvSpPr>
            <a:spLocks noChangeArrowheads="1"/>
          </p:cNvSpPr>
          <p:nvPr/>
        </p:nvSpPr>
        <p:spPr bwMode="auto">
          <a:xfrm>
            <a:off x="6822027" y="2618991"/>
            <a:ext cx="450004"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31" name="Rectangle 70">
            <a:extLst>
              <a:ext uri="{FF2B5EF4-FFF2-40B4-BE49-F238E27FC236}">
                <a16:creationId xmlns:a16="http://schemas.microsoft.com/office/drawing/2014/main" id="{EA5D41CC-5EB5-23CD-B605-5C1F97E0D2EC}"/>
              </a:ext>
            </a:extLst>
          </p:cNvPr>
          <p:cNvSpPr>
            <a:spLocks noChangeArrowheads="1"/>
          </p:cNvSpPr>
          <p:nvPr/>
        </p:nvSpPr>
        <p:spPr bwMode="auto">
          <a:xfrm>
            <a:off x="7272030" y="2618991"/>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32" name="Rectangle 69">
            <a:extLst>
              <a:ext uri="{FF2B5EF4-FFF2-40B4-BE49-F238E27FC236}">
                <a16:creationId xmlns:a16="http://schemas.microsoft.com/office/drawing/2014/main" id="{DBE64BEC-6E84-4AFC-A7FA-FA9407EDAD7B}"/>
              </a:ext>
            </a:extLst>
          </p:cNvPr>
          <p:cNvSpPr>
            <a:spLocks noChangeArrowheads="1"/>
          </p:cNvSpPr>
          <p:nvPr/>
        </p:nvSpPr>
        <p:spPr bwMode="auto">
          <a:xfrm>
            <a:off x="7272031" y="3068996"/>
            <a:ext cx="450004"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F</a:t>
            </a:r>
          </a:p>
        </p:txBody>
      </p:sp>
      <p:grpSp>
        <p:nvGrpSpPr>
          <p:cNvPr id="33" name="グループ化 32">
            <a:extLst>
              <a:ext uri="{FF2B5EF4-FFF2-40B4-BE49-F238E27FC236}">
                <a16:creationId xmlns:a16="http://schemas.microsoft.com/office/drawing/2014/main" id="{4DC57A93-1D2C-38DA-947B-DAC6B1CAAF82}"/>
              </a:ext>
            </a:extLst>
          </p:cNvPr>
          <p:cNvGrpSpPr/>
          <p:nvPr/>
        </p:nvGrpSpPr>
        <p:grpSpPr>
          <a:xfrm>
            <a:off x="8172040" y="3969006"/>
            <a:ext cx="2250023" cy="360000"/>
            <a:chOff x="1871971" y="5679025"/>
            <a:chExt cx="2250023" cy="360000"/>
          </a:xfrm>
        </p:grpSpPr>
        <p:sp>
          <p:nvSpPr>
            <p:cNvPr id="34" name="Rectangle 69">
              <a:extLst>
                <a:ext uri="{FF2B5EF4-FFF2-40B4-BE49-F238E27FC236}">
                  <a16:creationId xmlns:a16="http://schemas.microsoft.com/office/drawing/2014/main" id="{AB07276B-D9D9-3F2D-EF37-FCEE6F6FC32B}"/>
                </a:ext>
              </a:extLst>
            </p:cNvPr>
            <p:cNvSpPr>
              <a:spLocks noChangeArrowheads="1"/>
            </p:cNvSpPr>
            <p:nvPr/>
          </p:nvSpPr>
          <p:spPr bwMode="auto">
            <a:xfrm>
              <a:off x="1871971" y="5679025"/>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35" name="Rectangle 70">
              <a:extLst>
                <a:ext uri="{FF2B5EF4-FFF2-40B4-BE49-F238E27FC236}">
                  <a16:creationId xmlns:a16="http://schemas.microsoft.com/office/drawing/2014/main" id="{9B3A48F9-2779-4EF2-D1C1-29C35ED2EF91}"/>
                </a:ext>
              </a:extLst>
            </p:cNvPr>
            <p:cNvSpPr>
              <a:spLocks noChangeArrowheads="1"/>
            </p:cNvSpPr>
            <p:nvPr/>
          </p:nvSpPr>
          <p:spPr bwMode="auto">
            <a:xfrm>
              <a:off x="2321974" y="567902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36" name="Rectangle 71">
              <a:extLst>
                <a:ext uri="{FF2B5EF4-FFF2-40B4-BE49-F238E27FC236}">
                  <a16:creationId xmlns:a16="http://schemas.microsoft.com/office/drawing/2014/main" id="{E3687D1D-D916-3BC0-14B9-9F31F2717F6E}"/>
                </a:ext>
              </a:extLst>
            </p:cNvPr>
            <p:cNvSpPr>
              <a:spLocks noChangeArrowheads="1"/>
            </p:cNvSpPr>
            <p:nvPr/>
          </p:nvSpPr>
          <p:spPr bwMode="auto">
            <a:xfrm>
              <a:off x="2771980" y="567902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37" name="Rectangle 72">
              <a:extLst>
                <a:ext uri="{FF2B5EF4-FFF2-40B4-BE49-F238E27FC236}">
                  <a16:creationId xmlns:a16="http://schemas.microsoft.com/office/drawing/2014/main" id="{862147B0-FC0A-3A08-CB0D-B093ACD75C0F}"/>
                </a:ext>
              </a:extLst>
            </p:cNvPr>
            <p:cNvSpPr>
              <a:spLocks noChangeArrowheads="1"/>
            </p:cNvSpPr>
            <p:nvPr/>
          </p:nvSpPr>
          <p:spPr bwMode="auto">
            <a:xfrm>
              <a:off x="3221985" y="567902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38" name="Rectangle 73">
              <a:extLst>
                <a:ext uri="{FF2B5EF4-FFF2-40B4-BE49-F238E27FC236}">
                  <a16:creationId xmlns:a16="http://schemas.microsoft.com/office/drawing/2014/main" id="{4089E6BC-F847-DDE2-4382-1FDDD80E3F9B}"/>
                </a:ext>
              </a:extLst>
            </p:cNvPr>
            <p:cNvSpPr>
              <a:spLocks noChangeArrowheads="1"/>
            </p:cNvSpPr>
            <p:nvPr/>
          </p:nvSpPr>
          <p:spPr bwMode="auto">
            <a:xfrm>
              <a:off x="3671990" y="5679025"/>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grpSp>
      <p:cxnSp>
        <p:nvCxnSpPr>
          <p:cNvPr id="39" name="直線矢印コネクタ 38">
            <a:extLst>
              <a:ext uri="{FF2B5EF4-FFF2-40B4-BE49-F238E27FC236}">
                <a16:creationId xmlns:a16="http://schemas.microsoft.com/office/drawing/2014/main" id="{2353229E-8040-22DD-20C7-2B108C34851A}"/>
              </a:ext>
            </a:extLst>
          </p:cNvPr>
          <p:cNvCxnSpPr>
            <a:cxnSpLocks/>
          </p:cNvCxnSpPr>
          <p:nvPr/>
        </p:nvCxnSpPr>
        <p:spPr bwMode="auto">
          <a:xfrm>
            <a:off x="5922015" y="3699003"/>
            <a:ext cx="1800020"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40" name="正方形/長方形 39">
            <a:extLst>
              <a:ext uri="{FF2B5EF4-FFF2-40B4-BE49-F238E27FC236}">
                <a16:creationId xmlns:a16="http://schemas.microsoft.com/office/drawing/2014/main" id="{3E3402DC-3228-C709-6E8B-B0C4B65B4D77}"/>
              </a:ext>
            </a:extLst>
          </p:cNvPr>
          <p:cNvSpPr/>
          <p:nvPr/>
        </p:nvSpPr>
        <p:spPr>
          <a:xfrm>
            <a:off x="6552022" y="3338998"/>
            <a:ext cx="540005" cy="270003"/>
          </a:xfrm>
          <a:prstGeom prst="rect">
            <a:avLst/>
          </a:prstGeom>
        </p:spPr>
        <p:txBody>
          <a:bodyPr wrap="none">
            <a:noAutofit/>
          </a:bodyPr>
          <a:lstStyle/>
          <a:p>
            <a:pPr algn="ctr"/>
            <a:r>
              <a:rPr lang="en-US" altLang="ja-JP" dirty="0">
                <a:solidFill>
                  <a:schemeClr val="tx1">
                    <a:lumMod val="65000"/>
                    <a:lumOff val="35000"/>
                  </a:schemeClr>
                </a:solidFill>
              </a:rPr>
              <a:t>4 cycle</a:t>
            </a:r>
            <a:endParaRPr lang="ja-JP" altLang="en-US" dirty="0">
              <a:solidFill>
                <a:schemeClr val="tx1">
                  <a:lumMod val="65000"/>
                  <a:lumOff val="35000"/>
                </a:schemeClr>
              </a:solidFill>
            </a:endParaRPr>
          </a:p>
        </p:txBody>
      </p:sp>
      <p:cxnSp>
        <p:nvCxnSpPr>
          <p:cNvPr id="41" name="直線矢印コネクタ 40">
            <a:extLst>
              <a:ext uri="{FF2B5EF4-FFF2-40B4-BE49-F238E27FC236}">
                <a16:creationId xmlns:a16="http://schemas.microsoft.com/office/drawing/2014/main" id="{E24E8FF0-92DC-70C9-9D95-321DDB3CD3A8}"/>
              </a:ext>
            </a:extLst>
          </p:cNvPr>
          <p:cNvCxnSpPr>
            <a:cxnSpLocks/>
          </p:cNvCxnSpPr>
          <p:nvPr/>
        </p:nvCxnSpPr>
        <p:spPr bwMode="auto">
          <a:xfrm>
            <a:off x="5922015" y="1628980"/>
            <a:ext cx="0" cy="2340026"/>
          </a:xfrm>
          <a:prstGeom prst="straightConnector1">
            <a:avLst/>
          </a:prstGeom>
          <a:noFill/>
          <a:ln w="6350" cap="flat" cmpd="sng" algn="ctr">
            <a:solidFill>
              <a:schemeClr val="tx1">
                <a:lumMod val="75000"/>
                <a:lumOff val="25000"/>
              </a:schemeClr>
            </a:solidFill>
            <a:prstDash val="solid"/>
            <a:round/>
            <a:headEnd type="none" w="med" len="med"/>
            <a:tailEnd type="none"/>
          </a:ln>
          <a:effectLst/>
        </p:spPr>
      </p:cxnSp>
    </p:spTree>
    <p:extLst>
      <p:ext uri="{BB962C8B-B14F-4D97-AF65-F5344CB8AC3E}">
        <p14:creationId xmlns:p14="http://schemas.microsoft.com/office/powerpoint/2010/main" val="16325619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980B11-33F7-EE11-FCE5-7E18DFB99CF7}"/>
              </a:ext>
            </a:extLst>
          </p:cNvPr>
          <p:cNvSpPr>
            <a:spLocks noGrp="1"/>
          </p:cNvSpPr>
          <p:nvPr>
            <p:ph type="title"/>
          </p:nvPr>
        </p:nvSpPr>
        <p:spPr/>
        <p:txBody>
          <a:bodyPr/>
          <a:lstStyle/>
          <a:p>
            <a:r>
              <a:rPr kumimoji="1" lang="ja-JP" altLang="en-US" dirty="0"/>
              <a:t>ハザードによる </a:t>
            </a:r>
            <a:r>
              <a:rPr kumimoji="1" lang="en-US" altLang="ja-JP" dirty="0"/>
              <a:t>IPC </a:t>
            </a:r>
            <a:r>
              <a:rPr kumimoji="1" lang="ja-JP" altLang="en-US" dirty="0"/>
              <a:t>の低下</a:t>
            </a:r>
            <a:endParaRPr kumimoji="1" lang="en-US" dirty="0"/>
          </a:p>
        </p:txBody>
      </p:sp>
      <p:sp>
        <p:nvSpPr>
          <p:cNvPr id="3" name="コンテンツ プレースホルダー 2">
            <a:extLst>
              <a:ext uri="{FF2B5EF4-FFF2-40B4-BE49-F238E27FC236}">
                <a16:creationId xmlns:a16="http://schemas.microsoft.com/office/drawing/2014/main" id="{721CB15D-2AFE-CBB3-A07D-7338C1E3DD42}"/>
              </a:ext>
            </a:extLst>
          </p:cNvPr>
          <p:cNvSpPr>
            <a:spLocks noGrp="1"/>
          </p:cNvSpPr>
          <p:nvPr>
            <p:ph sz="quarter" idx="10"/>
          </p:nvPr>
        </p:nvSpPr>
        <p:spPr/>
        <p:txBody>
          <a:bodyPr/>
          <a:lstStyle/>
          <a:p>
            <a:r>
              <a:rPr kumimoji="1" lang="ja-JP" altLang="en-US" dirty="0"/>
              <a:t>以下を例として，具体的な </a:t>
            </a:r>
            <a:r>
              <a:rPr kumimoji="1" lang="en-US" altLang="ja-JP" dirty="0"/>
              <a:t>IPC </a:t>
            </a:r>
            <a:r>
              <a:rPr kumimoji="1" lang="ja-JP" altLang="en-US" dirty="0"/>
              <a:t>の数字の変化を説明</a:t>
            </a:r>
            <a:endParaRPr kumimoji="1" lang="en-US" altLang="ja-JP" dirty="0"/>
          </a:p>
          <a:p>
            <a:pPr lvl="1"/>
            <a:r>
              <a:rPr kumimoji="1" lang="ja-JP" altLang="en-US" dirty="0"/>
              <a:t>分岐予測ミス</a:t>
            </a:r>
            <a:endParaRPr kumimoji="1" lang="en-US" altLang="ja-JP" dirty="0"/>
          </a:p>
          <a:p>
            <a:pPr lvl="1"/>
            <a:r>
              <a:rPr kumimoji="1" lang="ja-JP" altLang="en-US" dirty="0">
                <a:solidFill>
                  <a:schemeClr val="accent5"/>
                </a:solidFill>
              </a:rPr>
              <a:t>ロードに依存した命令によるデータハザード</a:t>
            </a:r>
            <a:endParaRPr kumimoji="1" lang="en-US" altLang="ja-JP" dirty="0">
              <a:solidFill>
                <a:schemeClr val="accent5"/>
              </a:solidFill>
            </a:endParaRPr>
          </a:p>
        </p:txBody>
      </p:sp>
    </p:spTree>
    <p:extLst>
      <p:ext uri="{BB962C8B-B14F-4D97-AF65-F5344CB8AC3E}">
        <p14:creationId xmlns:p14="http://schemas.microsoft.com/office/powerpoint/2010/main" val="17073231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849BE9-D698-A3D1-291A-36A425966451}"/>
              </a:ext>
            </a:extLst>
          </p:cNvPr>
          <p:cNvSpPr>
            <a:spLocks noGrp="1"/>
          </p:cNvSpPr>
          <p:nvPr>
            <p:ph type="title"/>
          </p:nvPr>
        </p:nvSpPr>
        <p:spPr/>
        <p:txBody>
          <a:bodyPr/>
          <a:lstStyle/>
          <a:p>
            <a:r>
              <a:rPr kumimoji="1" lang="ja-JP" altLang="en-US" dirty="0"/>
              <a:t>ロードに依存した命令によるデータハザード</a:t>
            </a:r>
            <a:endParaRPr kumimoji="1" lang="en-US" dirty="0"/>
          </a:p>
        </p:txBody>
      </p:sp>
      <p:sp>
        <p:nvSpPr>
          <p:cNvPr id="4" name="コンテンツ プレースホルダー 34">
            <a:extLst>
              <a:ext uri="{FF2B5EF4-FFF2-40B4-BE49-F238E27FC236}">
                <a16:creationId xmlns:a16="http://schemas.microsoft.com/office/drawing/2014/main" id="{79DDCD81-2276-0A6F-727D-8087EBF8CD83}"/>
              </a:ext>
            </a:extLst>
          </p:cNvPr>
          <p:cNvSpPr txBox="1">
            <a:spLocks/>
          </p:cNvSpPr>
          <p:nvPr/>
        </p:nvSpPr>
        <p:spPr bwMode="auto">
          <a:xfrm>
            <a:off x="431954" y="5949028"/>
            <a:ext cx="8280859" cy="6300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a:lstStyle>
          <a:p>
            <a:pPr lvl="1"/>
            <a:r>
              <a:rPr lang="ja-JP" altLang="en-US" kern="0" dirty="0">
                <a:solidFill>
                  <a:schemeClr val="tx1">
                    <a:lumMod val="65000"/>
                    <a:lumOff val="35000"/>
                  </a:schemeClr>
                </a:solidFill>
                <a:latin typeface="Consolas" panose="020B0609020204030204" pitchFamily="49" charset="0"/>
              </a:rPr>
              <a:t>パイプライン全体が，理想的な場合と比べて</a:t>
            </a:r>
            <a:br>
              <a:rPr lang="en-US" altLang="ja-JP" kern="0" dirty="0">
                <a:solidFill>
                  <a:schemeClr val="tx1">
                    <a:lumMod val="65000"/>
                    <a:lumOff val="35000"/>
                  </a:schemeClr>
                </a:solidFill>
                <a:latin typeface="Consolas" panose="020B0609020204030204" pitchFamily="49" charset="0"/>
              </a:rPr>
            </a:br>
            <a:r>
              <a:rPr lang="ja-JP" altLang="en-US" kern="0" dirty="0">
                <a:solidFill>
                  <a:schemeClr val="tx1">
                    <a:lumMod val="65000"/>
                    <a:lumOff val="35000"/>
                  </a:schemeClr>
                </a:solidFill>
                <a:latin typeface="Consolas" panose="020B0609020204030204" pitchFamily="49" charset="0"/>
              </a:rPr>
              <a:t>１サイクル遅れている</a:t>
            </a:r>
            <a:endParaRPr lang="en-US" altLang="ja-JP" kern="0" dirty="0">
              <a:solidFill>
                <a:schemeClr val="tx1">
                  <a:lumMod val="65000"/>
                  <a:lumOff val="35000"/>
                </a:schemeClr>
              </a:solidFill>
              <a:latin typeface="Consolas" panose="020B0609020204030204" pitchFamily="49" charset="0"/>
            </a:endParaRPr>
          </a:p>
        </p:txBody>
      </p:sp>
      <p:sp>
        <p:nvSpPr>
          <p:cNvPr id="5" name="正方形/長方形 4">
            <a:extLst>
              <a:ext uri="{FF2B5EF4-FFF2-40B4-BE49-F238E27FC236}">
                <a16:creationId xmlns:a16="http://schemas.microsoft.com/office/drawing/2014/main" id="{406A156B-DC63-6B9C-C9F2-16CAD6A2BDE2}"/>
              </a:ext>
            </a:extLst>
          </p:cNvPr>
          <p:cNvSpPr/>
          <p:nvPr/>
        </p:nvSpPr>
        <p:spPr>
          <a:xfrm>
            <a:off x="341953" y="1988984"/>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I0 </a:t>
            </a:r>
            <a:endParaRPr lang="ja-JP" altLang="en-US" dirty="0">
              <a:solidFill>
                <a:schemeClr val="tx1">
                  <a:lumMod val="65000"/>
                  <a:lumOff val="35000"/>
                </a:schemeClr>
              </a:solidFill>
              <a:latin typeface="Consolas" panose="020B0609020204030204" pitchFamily="49" charset="0"/>
            </a:endParaRPr>
          </a:p>
        </p:txBody>
      </p:sp>
      <p:sp>
        <p:nvSpPr>
          <p:cNvPr id="6" name="正方形/長方形 5">
            <a:extLst>
              <a:ext uri="{FF2B5EF4-FFF2-40B4-BE49-F238E27FC236}">
                <a16:creationId xmlns:a16="http://schemas.microsoft.com/office/drawing/2014/main" id="{F69ADC3C-71EF-2570-E0DE-071896053B1C}"/>
              </a:ext>
            </a:extLst>
          </p:cNvPr>
          <p:cNvSpPr/>
          <p:nvPr/>
        </p:nvSpPr>
        <p:spPr>
          <a:xfrm>
            <a:off x="341953" y="2438989"/>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I1</a:t>
            </a:r>
            <a:endParaRPr lang="ja-JP" altLang="en-US" dirty="0">
              <a:solidFill>
                <a:schemeClr val="tx1">
                  <a:lumMod val="65000"/>
                  <a:lumOff val="35000"/>
                </a:schemeClr>
              </a:solidFill>
              <a:latin typeface="Consolas" panose="020B0609020204030204" pitchFamily="49" charset="0"/>
            </a:endParaRPr>
          </a:p>
        </p:txBody>
      </p:sp>
      <p:sp>
        <p:nvSpPr>
          <p:cNvPr id="7" name="正方形/長方形 6">
            <a:extLst>
              <a:ext uri="{FF2B5EF4-FFF2-40B4-BE49-F238E27FC236}">
                <a16:creationId xmlns:a16="http://schemas.microsoft.com/office/drawing/2014/main" id="{82FE1F6B-4B2A-3134-C916-58EA44515BA7}"/>
              </a:ext>
            </a:extLst>
          </p:cNvPr>
          <p:cNvSpPr/>
          <p:nvPr/>
        </p:nvSpPr>
        <p:spPr>
          <a:xfrm>
            <a:off x="341953" y="2888994"/>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I2</a:t>
            </a:r>
            <a:endParaRPr lang="ja-JP" altLang="en-US" dirty="0">
              <a:solidFill>
                <a:schemeClr val="tx1">
                  <a:lumMod val="65000"/>
                  <a:lumOff val="35000"/>
                </a:schemeClr>
              </a:solidFill>
              <a:latin typeface="Consolas" panose="020B0609020204030204" pitchFamily="49" charset="0"/>
            </a:endParaRPr>
          </a:p>
        </p:txBody>
      </p:sp>
      <p:sp>
        <p:nvSpPr>
          <p:cNvPr id="8" name="Rectangle 69">
            <a:extLst>
              <a:ext uri="{FF2B5EF4-FFF2-40B4-BE49-F238E27FC236}">
                <a16:creationId xmlns:a16="http://schemas.microsoft.com/office/drawing/2014/main" id="{6CDCA5E1-1D16-0EC4-2036-ED6808148BBA}"/>
              </a:ext>
            </a:extLst>
          </p:cNvPr>
          <p:cNvSpPr>
            <a:spLocks noChangeArrowheads="1"/>
          </p:cNvSpPr>
          <p:nvPr/>
        </p:nvSpPr>
        <p:spPr bwMode="auto">
          <a:xfrm>
            <a:off x="3131985" y="198898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9" name="Rectangle 70">
            <a:extLst>
              <a:ext uri="{FF2B5EF4-FFF2-40B4-BE49-F238E27FC236}">
                <a16:creationId xmlns:a16="http://schemas.microsoft.com/office/drawing/2014/main" id="{3056EF5F-22EE-96C9-0A6C-9438EB7E9B10}"/>
              </a:ext>
            </a:extLst>
          </p:cNvPr>
          <p:cNvSpPr>
            <a:spLocks noChangeArrowheads="1"/>
          </p:cNvSpPr>
          <p:nvPr/>
        </p:nvSpPr>
        <p:spPr bwMode="auto">
          <a:xfrm>
            <a:off x="3581988" y="198898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0" name="Rectangle 71">
            <a:extLst>
              <a:ext uri="{FF2B5EF4-FFF2-40B4-BE49-F238E27FC236}">
                <a16:creationId xmlns:a16="http://schemas.microsoft.com/office/drawing/2014/main" id="{8084D93D-26D5-CE09-7BEA-45294BB59633}"/>
              </a:ext>
            </a:extLst>
          </p:cNvPr>
          <p:cNvSpPr>
            <a:spLocks noChangeArrowheads="1"/>
          </p:cNvSpPr>
          <p:nvPr/>
        </p:nvSpPr>
        <p:spPr bwMode="auto">
          <a:xfrm>
            <a:off x="4031994" y="198898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1" name="Rectangle 72">
            <a:extLst>
              <a:ext uri="{FF2B5EF4-FFF2-40B4-BE49-F238E27FC236}">
                <a16:creationId xmlns:a16="http://schemas.microsoft.com/office/drawing/2014/main" id="{1BC8A31E-A114-C52C-D132-921C32395D4C}"/>
              </a:ext>
            </a:extLst>
          </p:cNvPr>
          <p:cNvSpPr>
            <a:spLocks noChangeArrowheads="1"/>
          </p:cNvSpPr>
          <p:nvPr/>
        </p:nvSpPr>
        <p:spPr bwMode="auto">
          <a:xfrm>
            <a:off x="4481999" y="198898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2" name="Rectangle 73">
            <a:extLst>
              <a:ext uri="{FF2B5EF4-FFF2-40B4-BE49-F238E27FC236}">
                <a16:creationId xmlns:a16="http://schemas.microsoft.com/office/drawing/2014/main" id="{911B3E5F-CD12-8F84-32E9-E1B3EBFEBE31}"/>
              </a:ext>
            </a:extLst>
          </p:cNvPr>
          <p:cNvSpPr>
            <a:spLocks noChangeArrowheads="1"/>
          </p:cNvSpPr>
          <p:nvPr/>
        </p:nvSpPr>
        <p:spPr bwMode="auto">
          <a:xfrm>
            <a:off x="4932004" y="198898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13" name="Rectangle 69">
            <a:extLst>
              <a:ext uri="{FF2B5EF4-FFF2-40B4-BE49-F238E27FC236}">
                <a16:creationId xmlns:a16="http://schemas.microsoft.com/office/drawing/2014/main" id="{D9327406-6B72-05C8-8079-46CF0BB96FC6}"/>
              </a:ext>
            </a:extLst>
          </p:cNvPr>
          <p:cNvSpPr>
            <a:spLocks noChangeArrowheads="1"/>
          </p:cNvSpPr>
          <p:nvPr/>
        </p:nvSpPr>
        <p:spPr bwMode="auto">
          <a:xfrm>
            <a:off x="3581992" y="2438989"/>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4" name="Rectangle 70">
            <a:extLst>
              <a:ext uri="{FF2B5EF4-FFF2-40B4-BE49-F238E27FC236}">
                <a16:creationId xmlns:a16="http://schemas.microsoft.com/office/drawing/2014/main" id="{8734414C-2ED0-825A-4FDC-AD221C9D562D}"/>
              </a:ext>
            </a:extLst>
          </p:cNvPr>
          <p:cNvSpPr>
            <a:spLocks noChangeArrowheads="1"/>
          </p:cNvSpPr>
          <p:nvPr/>
        </p:nvSpPr>
        <p:spPr bwMode="auto">
          <a:xfrm>
            <a:off x="4031995" y="243898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5" name="Rectangle 71">
            <a:extLst>
              <a:ext uri="{FF2B5EF4-FFF2-40B4-BE49-F238E27FC236}">
                <a16:creationId xmlns:a16="http://schemas.microsoft.com/office/drawing/2014/main" id="{5F0344EC-28C1-989B-79EE-7CD69B31E89E}"/>
              </a:ext>
            </a:extLst>
          </p:cNvPr>
          <p:cNvSpPr>
            <a:spLocks noChangeArrowheads="1"/>
          </p:cNvSpPr>
          <p:nvPr/>
        </p:nvSpPr>
        <p:spPr bwMode="auto">
          <a:xfrm>
            <a:off x="4482001" y="243898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6" name="Rectangle 72">
            <a:extLst>
              <a:ext uri="{FF2B5EF4-FFF2-40B4-BE49-F238E27FC236}">
                <a16:creationId xmlns:a16="http://schemas.microsoft.com/office/drawing/2014/main" id="{0E27937C-995F-060F-8BDA-5A17C2F9825A}"/>
              </a:ext>
            </a:extLst>
          </p:cNvPr>
          <p:cNvSpPr>
            <a:spLocks noChangeArrowheads="1"/>
          </p:cNvSpPr>
          <p:nvPr/>
        </p:nvSpPr>
        <p:spPr bwMode="auto">
          <a:xfrm>
            <a:off x="4932006" y="243898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7" name="Rectangle 73">
            <a:extLst>
              <a:ext uri="{FF2B5EF4-FFF2-40B4-BE49-F238E27FC236}">
                <a16:creationId xmlns:a16="http://schemas.microsoft.com/office/drawing/2014/main" id="{F252315E-7CCD-E558-3565-32D48FB3B0C8}"/>
              </a:ext>
            </a:extLst>
          </p:cNvPr>
          <p:cNvSpPr>
            <a:spLocks noChangeArrowheads="1"/>
          </p:cNvSpPr>
          <p:nvPr/>
        </p:nvSpPr>
        <p:spPr bwMode="auto">
          <a:xfrm>
            <a:off x="5382011" y="2438989"/>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18" name="Rectangle 69">
            <a:extLst>
              <a:ext uri="{FF2B5EF4-FFF2-40B4-BE49-F238E27FC236}">
                <a16:creationId xmlns:a16="http://schemas.microsoft.com/office/drawing/2014/main" id="{CD145C8B-8CED-399A-8939-81236A9ADE72}"/>
              </a:ext>
            </a:extLst>
          </p:cNvPr>
          <p:cNvSpPr>
            <a:spLocks noChangeArrowheads="1"/>
          </p:cNvSpPr>
          <p:nvPr/>
        </p:nvSpPr>
        <p:spPr bwMode="auto">
          <a:xfrm>
            <a:off x="4031996" y="288899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9" name="Rectangle 70">
            <a:extLst>
              <a:ext uri="{FF2B5EF4-FFF2-40B4-BE49-F238E27FC236}">
                <a16:creationId xmlns:a16="http://schemas.microsoft.com/office/drawing/2014/main" id="{6D6F90DA-5FA4-6CC8-CC0C-E9D671D2B9EF}"/>
              </a:ext>
            </a:extLst>
          </p:cNvPr>
          <p:cNvSpPr>
            <a:spLocks noChangeArrowheads="1"/>
          </p:cNvSpPr>
          <p:nvPr/>
        </p:nvSpPr>
        <p:spPr bwMode="auto">
          <a:xfrm>
            <a:off x="4481999" y="288899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20" name="Rectangle 71">
            <a:extLst>
              <a:ext uri="{FF2B5EF4-FFF2-40B4-BE49-F238E27FC236}">
                <a16:creationId xmlns:a16="http://schemas.microsoft.com/office/drawing/2014/main" id="{5BFFDE02-871F-7639-87AA-BD4771ABBB84}"/>
              </a:ext>
            </a:extLst>
          </p:cNvPr>
          <p:cNvSpPr>
            <a:spLocks noChangeArrowheads="1"/>
          </p:cNvSpPr>
          <p:nvPr/>
        </p:nvSpPr>
        <p:spPr bwMode="auto">
          <a:xfrm>
            <a:off x="4932005" y="288899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21" name="Rectangle 72">
            <a:extLst>
              <a:ext uri="{FF2B5EF4-FFF2-40B4-BE49-F238E27FC236}">
                <a16:creationId xmlns:a16="http://schemas.microsoft.com/office/drawing/2014/main" id="{3A4DD6BF-4DB3-26BF-C302-39350BE8F412}"/>
              </a:ext>
            </a:extLst>
          </p:cNvPr>
          <p:cNvSpPr>
            <a:spLocks noChangeArrowheads="1"/>
          </p:cNvSpPr>
          <p:nvPr/>
        </p:nvSpPr>
        <p:spPr bwMode="auto">
          <a:xfrm>
            <a:off x="5382010" y="288899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22" name="Rectangle 73">
            <a:extLst>
              <a:ext uri="{FF2B5EF4-FFF2-40B4-BE49-F238E27FC236}">
                <a16:creationId xmlns:a16="http://schemas.microsoft.com/office/drawing/2014/main" id="{77C3551B-96B0-A8B5-1701-C17206EF7ED7}"/>
              </a:ext>
            </a:extLst>
          </p:cNvPr>
          <p:cNvSpPr>
            <a:spLocks noChangeArrowheads="1"/>
          </p:cNvSpPr>
          <p:nvPr/>
        </p:nvSpPr>
        <p:spPr bwMode="auto">
          <a:xfrm>
            <a:off x="5832015" y="288899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23" name="正方形/長方形 22">
            <a:extLst>
              <a:ext uri="{FF2B5EF4-FFF2-40B4-BE49-F238E27FC236}">
                <a16:creationId xmlns:a16="http://schemas.microsoft.com/office/drawing/2014/main" id="{DB73E7F8-33F6-F649-8C88-78C57D69D485}"/>
              </a:ext>
            </a:extLst>
          </p:cNvPr>
          <p:cNvSpPr/>
          <p:nvPr/>
        </p:nvSpPr>
        <p:spPr>
          <a:xfrm>
            <a:off x="341953" y="4149008"/>
            <a:ext cx="450005" cy="360004"/>
          </a:xfrm>
          <a:prstGeom prst="rect">
            <a:avLst/>
          </a:prstGeom>
        </p:spPr>
        <p:txBody>
          <a:bodyPr wrap="none">
            <a:noAutofit/>
          </a:bodyPr>
          <a:lstStyle/>
          <a:p>
            <a:r>
              <a:rPr lang="en-US" altLang="ja-JP" dirty="0">
                <a:solidFill>
                  <a:schemeClr val="tx1">
                    <a:lumMod val="65000"/>
                    <a:lumOff val="35000"/>
                  </a:schemeClr>
                </a:solidFill>
                <a:latin typeface="Consolas" panose="020B0609020204030204" pitchFamily="49" charset="0"/>
              </a:rPr>
              <a:t>I0: ld </a:t>
            </a:r>
            <a:r>
              <a:rPr lang="en-US" altLang="ja-JP" dirty="0">
                <a:solidFill>
                  <a:schemeClr val="accent5"/>
                </a:solidFill>
                <a:latin typeface="Consolas" panose="020B0609020204030204" pitchFamily="49" charset="0"/>
              </a:rPr>
              <a:t>x1</a:t>
            </a:r>
            <a:r>
              <a:rPr lang="ja-JP" altLang="en-US" dirty="0">
                <a:solidFill>
                  <a:schemeClr val="tx1">
                    <a:lumMod val="65000"/>
                    <a:lumOff val="35000"/>
                  </a:schemeClr>
                </a:solidFill>
                <a:latin typeface="Consolas" panose="020B0609020204030204" pitchFamily="49" charset="0"/>
              </a:rPr>
              <a:t>←</a:t>
            </a:r>
            <a:r>
              <a:rPr lang="en-US" altLang="ja-JP" dirty="0">
                <a:solidFill>
                  <a:schemeClr val="tx1">
                    <a:lumMod val="65000"/>
                    <a:lumOff val="35000"/>
                  </a:schemeClr>
                </a:solidFill>
                <a:latin typeface="Consolas" panose="020B0609020204030204" pitchFamily="49" charset="0"/>
              </a:rPr>
              <a:t>(x2)</a:t>
            </a:r>
            <a:endParaRPr lang="ja-JP" altLang="en-US" dirty="0">
              <a:solidFill>
                <a:schemeClr val="tx1">
                  <a:lumMod val="65000"/>
                  <a:lumOff val="35000"/>
                </a:schemeClr>
              </a:solidFill>
              <a:latin typeface="Consolas" panose="020B0609020204030204" pitchFamily="49" charset="0"/>
            </a:endParaRPr>
          </a:p>
        </p:txBody>
      </p:sp>
      <p:sp>
        <p:nvSpPr>
          <p:cNvPr id="26" name="Rectangle 69">
            <a:extLst>
              <a:ext uri="{FF2B5EF4-FFF2-40B4-BE49-F238E27FC236}">
                <a16:creationId xmlns:a16="http://schemas.microsoft.com/office/drawing/2014/main" id="{F2A4A1B0-6A4A-2AB7-6939-9C61E3052B6C}"/>
              </a:ext>
            </a:extLst>
          </p:cNvPr>
          <p:cNvSpPr>
            <a:spLocks noChangeArrowheads="1"/>
          </p:cNvSpPr>
          <p:nvPr/>
        </p:nvSpPr>
        <p:spPr bwMode="auto">
          <a:xfrm>
            <a:off x="3131985" y="4149008"/>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27" name="Rectangle 70">
            <a:extLst>
              <a:ext uri="{FF2B5EF4-FFF2-40B4-BE49-F238E27FC236}">
                <a16:creationId xmlns:a16="http://schemas.microsoft.com/office/drawing/2014/main" id="{FE18DC80-E387-6284-6D95-729875F95009}"/>
              </a:ext>
            </a:extLst>
          </p:cNvPr>
          <p:cNvSpPr>
            <a:spLocks noChangeArrowheads="1"/>
          </p:cNvSpPr>
          <p:nvPr/>
        </p:nvSpPr>
        <p:spPr bwMode="auto">
          <a:xfrm>
            <a:off x="3581988" y="414900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28" name="Rectangle 71">
            <a:extLst>
              <a:ext uri="{FF2B5EF4-FFF2-40B4-BE49-F238E27FC236}">
                <a16:creationId xmlns:a16="http://schemas.microsoft.com/office/drawing/2014/main" id="{91F4E788-7463-DB0C-963D-C0A1CDF06C4C}"/>
              </a:ext>
            </a:extLst>
          </p:cNvPr>
          <p:cNvSpPr>
            <a:spLocks noChangeArrowheads="1"/>
          </p:cNvSpPr>
          <p:nvPr/>
        </p:nvSpPr>
        <p:spPr bwMode="auto">
          <a:xfrm>
            <a:off x="4031994" y="414900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29" name="Rectangle 72">
            <a:extLst>
              <a:ext uri="{FF2B5EF4-FFF2-40B4-BE49-F238E27FC236}">
                <a16:creationId xmlns:a16="http://schemas.microsoft.com/office/drawing/2014/main" id="{9B8080CE-FB3D-2FAD-23BE-60B30F325DBF}"/>
              </a:ext>
            </a:extLst>
          </p:cNvPr>
          <p:cNvSpPr>
            <a:spLocks noChangeArrowheads="1"/>
          </p:cNvSpPr>
          <p:nvPr/>
        </p:nvSpPr>
        <p:spPr bwMode="auto">
          <a:xfrm>
            <a:off x="4481999" y="414900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30" name="Rectangle 73">
            <a:extLst>
              <a:ext uri="{FF2B5EF4-FFF2-40B4-BE49-F238E27FC236}">
                <a16:creationId xmlns:a16="http://schemas.microsoft.com/office/drawing/2014/main" id="{82D7F27C-47F6-7D74-8E45-E97BCDF89493}"/>
              </a:ext>
            </a:extLst>
          </p:cNvPr>
          <p:cNvSpPr>
            <a:spLocks noChangeArrowheads="1"/>
          </p:cNvSpPr>
          <p:nvPr/>
        </p:nvSpPr>
        <p:spPr bwMode="auto">
          <a:xfrm>
            <a:off x="4932004" y="4149008"/>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41" name="Rectangle 69">
            <a:extLst>
              <a:ext uri="{FF2B5EF4-FFF2-40B4-BE49-F238E27FC236}">
                <a16:creationId xmlns:a16="http://schemas.microsoft.com/office/drawing/2014/main" id="{9972E94F-48DE-CAA2-9953-277A03754740}"/>
              </a:ext>
            </a:extLst>
          </p:cNvPr>
          <p:cNvSpPr>
            <a:spLocks noChangeArrowheads="1"/>
          </p:cNvSpPr>
          <p:nvPr/>
        </p:nvSpPr>
        <p:spPr bwMode="auto">
          <a:xfrm>
            <a:off x="4481999" y="4599013"/>
            <a:ext cx="450004"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bb</a:t>
            </a:r>
          </a:p>
        </p:txBody>
      </p:sp>
      <p:sp>
        <p:nvSpPr>
          <p:cNvPr id="42" name="Rectangle 70">
            <a:extLst>
              <a:ext uri="{FF2B5EF4-FFF2-40B4-BE49-F238E27FC236}">
                <a16:creationId xmlns:a16="http://schemas.microsoft.com/office/drawing/2014/main" id="{EC567034-1F33-0905-D70D-493033C7C370}"/>
              </a:ext>
            </a:extLst>
          </p:cNvPr>
          <p:cNvSpPr>
            <a:spLocks noChangeArrowheads="1"/>
          </p:cNvSpPr>
          <p:nvPr/>
        </p:nvSpPr>
        <p:spPr bwMode="auto">
          <a:xfrm>
            <a:off x="4481999" y="5049018"/>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bb</a:t>
            </a:r>
          </a:p>
        </p:txBody>
      </p:sp>
      <p:cxnSp>
        <p:nvCxnSpPr>
          <p:cNvPr id="53" name="直線矢印コネクタ 52">
            <a:extLst>
              <a:ext uri="{FF2B5EF4-FFF2-40B4-BE49-F238E27FC236}">
                <a16:creationId xmlns:a16="http://schemas.microsoft.com/office/drawing/2014/main" id="{14AA1C66-7B5E-531D-1038-3562299F4237}"/>
              </a:ext>
            </a:extLst>
          </p:cNvPr>
          <p:cNvCxnSpPr>
            <a:cxnSpLocks/>
          </p:cNvCxnSpPr>
          <p:nvPr/>
        </p:nvCxnSpPr>
        <p:spPr bwMode="auto">
          <a:xfrm>
            <a:off x="6282019" y="3068996"/>
            <a:ext cx="450005"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cxnSp>
        <p:nvCxnSpPr>
          <p:cNvPr id="54" name="直線矢印コネクタ 53">
            <a:extLst>
              <a:ext uri="{FF2B5EF4-FFF2-40B4-BE49-F238E27FC236}">
                <a16:creationId xmlns:a16="http://schemas.microsoft.com/office/drawing/2014/main" id="{58DCCA5A-0614-0D6C-E683-A3EA190A66C3}"/>
              </a:ext>
            </a:extLst>
          </p:cNvPr>
          <p:cNvCxnSpPr>
            <a:cxnSpLocks/>
          </p:cNvCxnSpPr>
          <p:nvPr/>
        </p:nvCxnSpPr>
        <p:spPr bwMode="auto">
          <a:xfrm>
            <a:off x="6282019" y="2348988"/>
            <a:ext cx="0" cy="3420038"/>
          </a:xfrm>
          <a:prstGeom prst="straightConnector1">
            <a:avLst/>
          </a:prstGeom>
          <a:noFill/>
          <a:ln w="6350" cap="flat" cmpd="sng" algn="ctr">
            <a:solidFill>
              <a:schemeClr val="tx1">
                <a:lumMod val="75000"/>
                <a:lumOff val="25000"/>
              </a:schemeClr>
            </a:solidFill>
            <a:prstDash val="solid"/>
            <a:round/>
            <a:headEnd type="none" w="med" len="med"/>
            <a:tailEnd type="none"/>
          </a:ln>
          <a:effectLst/>
        </p:spPr>
      </p:cxnSp>
      <p:cxnSp>
        <p:nvCxnSpPr>
          <p:cNvPr id="55" name="直線矢印コネクタ 54">
            <a:extLst>
              <a:ext uri="{FF2B5EF4-FFF2-40B4-BE49-F238E27FC236}">
                <a16:creationId xmlns:a16="http://schemas.microsoft.com/office/drawing/2014/main" id="{F1A16DF5-E50D-C61A-DC33-2B88B00C1A9C}"/>
              </a:ext>
            </a:extLst>
          </p:cNvPr>
          <p:cNvCxnSpPr>
            <a:cxnSpLocks/>
          </p:cNvCxnSpPr>
          <p:nvPr/>
        </p:nvCxnSpPr>
        <p:spPr bwMode="auto">
          <a:xfrm>
            <a:off x="6732024" y="2348988"/>
            <a:ext cx="0" cy="3420038"/>
          </a:xfrm>
          <a:prstGeom prst="straightConnector1">
            <a:avLst/>
          </a:prstGeom>
          <a:noFill/>
          <a:ln w="6350" cap="flat" cmpd="sng" algn="ctr">
            <a:solidFill>
              <a:schemeClr val="tx1">
                <a:lumMod val="75000"/>
                <a:lumOff val="25000"/>
              </a:schemeClr>
            </a:solidFill>
            <a:prstDash val="solid"/>
            <a:round/>
            <a:headEnd type="none" w="med" len="med"/>
            <a:tailEnd type="none"/>
          </a:ln>
          <a:effectLst/>
        </p:spPr>
      </p:cxnSp>
      <p:sp>
        <p:nvSpPr>
          <p:cNvPr id="56" name="正方形/長方形 55">
            <a:extLst>
              <a:ext uri="{FF2B5EF4-FFF2-40B4-BE49-F238E27FC236}">
                <a16:creationId xmlns:a16="http://schemas.microsoft.com/office/drawing/2014/main" id="{676C7215-0672-F610-33C3-866188B8FDBA}"/>
              </a:ext>
            </a:extLst>
          </p:cNvPr>
          <p:cNvSpPr/>
          <p:nvPr/>
        </p:nvSpPr>
        <p:spPr>
          <a:xfrm>
            <a:off x="6282019" y="1988984"/>
            <a:ext cx="540005" cy="270003"/>
          </a:xfrm>
          <a:prstGeom prst="rect">
            <a:avLst/>
          </a:prstGeom>
        </p:spPr>
        <p:txBody>
          <a:bodyPr wrap="none">
            <a:noAutofit/>
          </a:bodyPr>
          <a:lstStyle/>
          <a:p>
            <a:pPr algn="ctr"/>
            <a:r>
              <a:rPr lang="en-US" altLang="ja-JP" dirty="0">
                <a:solidFill>
                  <a:schemeClr val="tx1">
                    <a:lumMod val="65000"/>
                    <a:lumOff val="35000"/>
                  </a:schemeClr>
                </a:solidFill>
              </a:rPr>
              <a:t>1 cycle</a:t>
            </a:r>
            <a:endParaRPr lang="ja-JP" altLang="en-US" dirty="0">
              <a:solidFill>
                <a:schemeClr val="tx1">
                  <a:lumMod val="65000"/>
                  <a:lumOff val="35000"/>
                </a:schemeClr>
              </a:solidFill>
            </a:endParaRPr>
          </a:p>
        </p:txBody>
      </p:sp>
      <p:sp>
        <p:nvSpPr>
          <p:cNvPr id="60" name="Rectangle 69">
            <a:extLst>
              <a:ext uri="{FF2B5EF4-FFF2-40B4-BE49-F238E27FC236}">
                <a16:creationId xmlns:a16="http://schemas.microsoft.com/office/drawing/2014/main" id="{A44D2913-36DA-233F-BFA7-11682C8F64C1}"/>
              </a:ext>
            </a:extLst>
          </p:cNvPr>
          <p:cNvSpPr>
            <a:spLocks noChangeArrowheads="1"/>
          </p:cNvSpPr>
          <p:nvPr/>
        </p:nvSpPr>
        <p:spPr bwMode="auto">
          <a:xfrm>
            <a:off x="3581989" y="4599013"/>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61" name="Rectangle 70">
            <a:extLst>
              <a:ext uri="{FF2B5EF4-FFF2-40B4-BE49-F238E27FC236}">
                <a16:creationId xmlns:a16="http://schemas.microsoft.com/office/drawing/2014/main" id="{A640850F-0C97-5EC3-2298-510D579C102A}"/>
              </a:ext>
            </a:extLst>
          </p:cNvPr>
          <p:cNvSpPr>
            <a:spLocks noChangeArrowheads="1"/>
          </p:cNvSpPr>
          <p:nvPr/>
        </p:nvSpPr>
        <p:spPr bwMode="auto">
          <a:xfrm>
            <a:off x="4031992" y="4599013"/>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62" name="Rectangle 71">
            <a:extLst>
              <a:ext uri="{FF2B5EF4-FFF2-40B4-BE49-F238E27FC236}">
                <a16:creationId xmlns:a16="http://schemas.microsoft.com/office/drawing/2014/main" id="{C47FF20B-06F8-F55A-BCB8-58E0407025D4}"/>
              </a:ext>
            </a:extLst>
          </p:cNvPr>
          <p:cNvSpPr>
            <a:spLocks noChangeArrowheads="1"/>
          </p:cNvSpPr>
          <p:nvPr/>
        </p:nvSpPr>
        <p:spPr bwMode="auto">
          <a:xfrm>
            <a:off x="4932004" y="4599013"/>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63" name="Rectangle 72">
            <a:extLst>
              <a:ext uri="{FF2B5EF4-FFF2-40B4-BE49-F238E27FC236}">
                <a16:creationId xmlns:a16="http://schemas.microsoft.com/office/drawing/2014/main" id="{31F6A47C-FE6E-0D07-E0E4-8A770D726163}"/>
              </a:ext>
            </a:extLst>
          </p:cNvPr>
          <p:cNvSpPr>
            <a:spLocks noChangeArrowheads="1"/>
          </p:cNvSpPr>
          <p:nvPr/>
        </p:nvSpPr>
        <p:spPr bwMode="auto">
          <a:xfrm>
            <a:off x="5382009" y="4599013"/>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64" name="Rectangle 73">
            <a:extLst>
              <a:ext uri="{FF2B5EF4-FFF2-40B4-BE49-F238E27FC236}">
                <a16:creationId xmlns:a16="http://schemas.microsoft.com/office/drawing/2014/main" id="{1B8177B4-6A7E-A2FA-84DB-A4C013FA2F06}"/>
              </a:ext>
            </a:extLst>
          </p:cNvPr>
          <p:cNvSpPr>
            <a:spLocks noChangeArrowheads="1"/>
          </p:cNvSpPr>
          <p:nvPr/>
        </p:nvSpPr>
        <p:spPr bwMode="auto">
          <a:xfrm>
            <a:off x="5832014" y="4599013"/>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65" name="Rectangle 69">
            <a:extLst>
              <a:ext uri="{FF2B5EF4-FFF2-40B4-BE49-F238E27FC236}">
                <a16:creationId xmlns:a16="http://schemas.microsoft.com/office/drawing/2014/main" id="{5027E163-BDD0-37B9-21BC-D3F2371DE18B}"/>
              </a:ext>
            </a:extLst>
          </p:cNvPr>
          <p:cNvSpPr>
            <a:spLocks noChangeArrowheads="1"/>
          </p:cNvSpPr>
          <p:nvPr/>
        </p:nvSpPr>
        <p:spPr bwMode="auto">
          <a:xfrm>
            <a:off x="4031994" y="5049018"/>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66" name="Rectangle 71">
            <a:extLst>
              <a:ext uri="{FF2B5EF4-FFF2-40B4-BE49-F238E27FC236}">
                <a16:creationId xmlns:a16="http://schemas.microsoft.com/office/drawing/2014/main" id="{5B261367-AA30-1C49-DC42-B309AA72169A}"/>
              </a:ext>
            </a:extLst>
          </p:cNvPr>
          <p:cNvSpPr>
            <a:spLocks noChangeArrowheads="1"/>
          </p:cNvSpPr>
          <p:nvPr/>
        </p:nvSpPr>
        <p:spPr bwMode="auto">
          <a:xfrm>
            <a:off x="5382009" y="504901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67" name="Rectangle 72">
            <a:extLst>
              <a:ext uri="{FF2B5EF4-FFF2-40B4-BE49-F238E27FC236}">
                <a16:creationId xmlns:a16="http://schemas.microsoft.com/office/drawing/2014/main" id="{EC00E3EE-9D59-61FF-144B-22852E7A770E}"/>
              </a:ext>
            </a:extLst>
          </p:cNvPr>
          <p:cNvSpPr>
            <a:spLocks noChangeArrowheads="1"/>
          </p:cNvSpPr>
          <p:nvPr/>
        </p:nvSpPr>
        <p:spPr bwMode="auto">
          <a:xfrm>
            <a:off x="5832014" y="504901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68" name="Rectangle 73">
            <a:extLst>
              <a:ext uri="{FF2B5EF4-FFF2-40B4-BE49-F238E27FC236}">
                <a16:creationId xmlns:a16="http://schemas.microsoft.com/office/drawing/2014/main" id="{5EDD17B2-7A06-B780-CC14-12C280BDDC21}"/>
              </a:ext>
            </a:extLst>
          </p:cNvPr>
          <p:cNvSpPr>
            <a:spLocks noChangeArrowheads="1"/>
          </p:cNvSpPr>
          <p:nvPr/>
        </p:nvSpPr>
        <p:spPr bwMode="auto">
          <a:xfrm>
            <a:off x="6282019" y="5049018"/>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81" name="Rectangle 70">
            <a:extLst>
              <a:ext uri="{FF2B5EF4-FFF2-40B4-BE49-F238E27FC236}">
                <a16:creationId xmlns:a16="http://schemas.microsoft.com/office/drawing/2014/main" id="{51F89A25-521F-9B54-7026-CD65B9FEB9C7}"/>
              </a:ext>
            </a:extLst>
          </p:cNvPr>
          <p:cNvSpPr>
            <a:spLocks noChangeArrowheads="1"/>
          </p:cNvSpPr>
          <p:nvPr/>
        </p:nvSpPr>
        <p:spPr bwMode="auto">
          <a:xfrm>
            <a:off x="4932004" y="504901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85" name="正方形/長方形 84">
            <a:extLst>
              <a:ext uri="{FF2B5EF4-FFF2-40B4-BE49-F238E27FC236}">
                <a16:creationId xmlns:a16="http://schemas.microsoft.com/office/drawing/2014/main" id="{BC6F6C1B-FE43-C46F-4CD0-EFC24C8B81E4}"/>
              </a:ext>
            </a:extLst>
          </p:cNvPr>
          <p:cNvSpPr/>
          <p:nvPr/>
        </p:nvSpPr>
        <p:spPr>
          <a:xfrm>
            <a:off x="341953" y="4599013"/>
            <a:ext cx="450005" cy="360004"/>
          </a:xfrm>
          <a:prstGeom prst="rect">
            <a:avLst/>
          </a:prstGeom>
        </p:spPr>
        <p:txBody>
          <a:bodyPr wrap="none">
            <a:noAutofit/>
          </a:bodyPr>
          <a:lstStyle/>
          <a:p>
            <a:r>
              <a:rPr lang="en-US" altLang="ja-JP" dirty="0">
                <a:solidFill>
                  <a:schemeClr val="tx1">
                    <a:lumMod val="65000"/>
                    <a:lumOff val="35000"/>
                  </a:schemeClr>
                </a:solidFill>
                <a:latin typeface="Consolas" panose="020B0609020204030204" pitchFamily="49" charset="0"/>
              </a:rPr>
              <a:t>I1: add x3</a:t>
            </a:r>
            <a:r>
              <a:rPr lang="ja-JP" altLang="en-US" dirty="0">
                <a:solidFill>
                  <a:schemeClr val="tx1">
                    <a:lumMod val="65000"/>
                    <a:lumOff val="35000"/>
                  </a:schemeClr>
                </a:solidFill>
                <a:latin typeface="Consolas" panose="020B0609020204030204" pitchFamily="49" charset="0"/>
              </a:rPr>
              <a:t>←</a:t>
            </a:r>
            <a:r>
              <a:rPr lang="en-US" altLang="ja-JP" dirty="0">
                <a:solidFill>
                  <a:schemeClr val="accent5"/>
                </a:solidFill>
                <a:latin typeface="Consolas" panose="020B0609020204030204" pitchFamily="49" charset="0"/>
              </a:rPr>
              <a:t>x1</a:t>
            </a:r>
            <a:r>
              <a:rPr lang="en-US" altLang="ja-JP" dirty="0">
                <a:solidFill>
                  <a:schemeClr val="tx1">
                    <a:lumMod val="65000"/>
                    <a:lumOff val="35000"/>
                  </a:schemeClr>
                </a:solidFill>
                <a:latin typeface="Consolas" panose="020B0609020204030204" pitchFamily="49" charset="0"/>
              </a:rPr>
              <a:t>+x2</a:t>
            </a:r>
            <a:endParaRPr lang="ja-JP" altLang="en-US" dirty="0">
              <a:solidFill>
                <a:schemeClr val="tx1">
                  <a:lumMod val="65000"/>
                  <a:lumOff val="35000"/>
                </a:schemeClr>
              </a:solidFill>
              <a:latin typeface="Consolas" panose="020B0609020204030204" pitchFamily="49" charset="0"/>
            </a:endParaRPr>
          </a:p>
        </p:txBody>
      </p:sp>
      <p:sp>
        <p:nvSpPr>
          <p:cNvPr id="86" name="正方形/長方形 85">
            <a:extLst>
              <a:ext uri="{FF2B5EF4-FFF2-40B4-BE49-F238E27FC236}">
                <a16:creationId xmlns:a16="http://schemas.microsoft.com/office/drawing/2014/main" id="{32C4086E-7C05-4BA8-8F0F-825BE53F8026}"/>
              </a:ext>
            </a:extLst>
          </p:cNvPr>
          <p:cNvSpPr/>
          <p:nvPr/>
        </p:nvSpPr>
        <p:spPr>
          <a:xfrm>
            <a:off x="341953" y="5049018"/>
            <a:ext cx="450005" cy="360004"/>
          </a:xfrm>
          <a:prstGeom prst="rect">
            <a:avLst/>
          </a:prstGeom>
        </p:spPr>
        <p:txBody>
          <a:bodyPr wrap="none">
            <a:noAutofit/>
          </a:bodyPr>
          <a:lstStyle/>
          <a:p>
            <a:r>
              <a:rPr lang="en-US" altLang="ja-JP" dirty="0">
                <a:solidFill>
                  <a:schemeClr val="tx1">
                    <a:lumMod val="65000"/>
                    <a:lumOff val="35000"/>
                  </a:schemeClr>
                </a:solidFill>
                <a:latin typeface="Consolas" panose="020B0609020204030204" pitchFamily="49" charset="0"/>
              </a:rPr>
              <a:t>I2: ...</a:t>
            </a:r>
            <a:endParaRPr lang="ja-JP" altLang="en-US" dirty="0">
              <a:solidFill>
                <a:schemeClr val="tx1">
                  <a:lumMod val="65000"/>
                  <a:lumOff val="35000"/>
                </a:schemeClr>
              </a:solidFill>
              <a:latin typeface="Consolas" panose="020B0609020204030204" pitchFamily="49" charset="0"/>
            </a:endParaRPr>
          </a:p>
        </p:txBody>
      </p:sp>
      <p:cxnSp>
        <p:nvCxnSpPr>
          <p:cNvPr id="24" name="直線矢印コネクタ 23">
            <a:extLst>
              <a:ext uri="{FF2B5EF4-FFF2-40B4-BE49-F238E27FC236}">
                <a16:creationId xmlns:a16="http://schemas.microsoft.com/office/drawing/2014/main" id="{466C598D-F62A-217D-F6E1-CC20DCFE2895}"/>
              </a:ext>
            </a:extLst>
          </p:cNvPr>
          <p:cNvCxnSpPr>
            <a:cxnSpLocks/>
          </p:cNvCxnSpPr>
          <p:nvPr/>
        </p:nvCxnSpPr>
        <p:spPr bwMode="auto">
          <a:xfrm>
            <a:off x="4842003" y="4419011"/>
            <a:ext cx="270003"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2923029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スーパスカラの場合も同じ</a:t>
            </a:r>
          </a:p>
        </p:txBody>
      </p:sp>
      <p:grpSp>
        <p:nvGrpSpPr>
          <p:cNvPr id="3" name="グループ化 2">
            <a:extLst>
              <a:ext uri="{FF2B5EF4-FFF2-40B4-BE49-F238E27FC236}">
                <a16:creationId xmlns:a16="http://schemas.microsoft.com/office/drawing/2014/main" id="{73541057-30E3-3884-2716-0A4158893DA2}"/>
              </a:ext>
            </a:extLst>
          </p:cNvPr>
          <p:cNvGrpSpPr/>
          <p:nvPr/>
        </p:nvGrpSpPr>
        <p:grpSpPr>
          <a:xfrm>
            <a:off x="3131985" y="1538979"/>
            <a:ext cx="2250023" cy="180002"/>
            <a:chOff x="971961" y="1088974"/>
            <a:chExt cx="2250023" cy="180002"/>
          </a:xfrm>
        </p:grpSpPr>
        <p:sp>
          <p:nvSpPr>
            <p:cNvPr id="60" name="Rectangle 69">
              <a:extLst>
                <a:ext uri="{FF2B5EF4-FFF2-40B4-BE49-F238E27FC236}">
                  <a16:creationId xmlns:a16="http://schemas.microsoft.com/office/drawing/2014/main" id="{87DC93EA-510F-2CED-3C49-ABA98D0CB62E}"/>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61" name="Rectangle 70">
              <a:extLst>
                <a:ext uri="{FF2B5EF4-FFF2-40B4-BE49-F238E27FC236}">
                  <a16:creationId xmlns:a16="http://schemas.microsoft.com/office/drawing/2014/main" id="{E2A5E54B-BBC7-0B25-B996-770AF7D777C1}"/>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62" name="Rectangle 71">
              <a:extLst>
                <a:ext uri="{FF2B5EF4-FFF2-40B4-BE49-F238E27FC236}">
                  <a16:creationId xmlns:a16="http://schemas.microsoft.com/office/drawing/2014/main" id="{E7243571-9A69-A4F8-37EB-6A83C0C08289}"/>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63" name="Rectangle 72">
              <a:extLst>
                <a:ext uri="{FF2B5EF4-FFF2-40B4-BE49-F238E27FC236}">
                  <a16:creationId xmlns:a16="http://schemas.microsoft.com/office/drawing/2014/main" id="{AEA01D9D-197B-B914-C0BA-9B727A10DEA3}"/>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28" name="Rectangle 73">
              <a:extLst>
                <a:ext uri="{FF2B5EF4-FFF2-40B4-BE49-F238E27FC236}">
                  <a16:creationId xmlns:a16="http://schemas.microsoft.com/office/drawing/2014/main" id="{17B20D46-4CEE-67DC-B6CC-20CB76AC10C6}"/>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sp>
        <p:nvSpPr>
          <p:cNvPr id="16" name="Rectangle 69">
            <a:extLst>
              <a:ext uri="{FF2B5EF4-FFF2-40B4-BE49-F238E27FC236}">
                <a16:creationId xmlns:a16="http://schemas.microsoft.com/office/drawing/2014/main" id="{D79287FF-FE5D-4E4E-1CBA-DD0DE39235D9}"/>
              </a:ext>
            </a:extLst>
          </p:cNvPr>
          <p:cNvSpPr>
            <a:spLocks noChangeArrowheads="1"/>
          </p:cNvSpPr>
          <p:nvPr/>
        </p:nvSpPr>
        <p:spPr bwMode="auto">
          <a:xfrm>
            <a:off x="4481999" y="4149008"/>
            <a:ext cx="450004"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bb</a:t>
            </a:r>
          </a:p>
        </p:txBody>
      </p:sp>
      <p:grpSp>
        <p:nvGrpSpPr>
          <p:cNvPr id="4" name="グループ化 3">
            <a:extLst>
              <a:ext uri="{FF2B5EF4-FFF2-40B4-BE49-F238E27FC236}">
                <a16:creationId xmlns:a16="http://schemas.microsoft.com/office/drawing/2014/main" id="{05D91D91-7626-4347-C91E-E309B4629A5F}"/>
              </a:ext>
            </a:extLst>
          </p:cNvPr>
          <p:cNvGrpSpPr/>
          <p:nvPr/>
        </p:nvGrpSpPr>
        <p:grpSpPr>
          <a:xfrm>
            <a:off x="3131984" y="1808982"/>
            <a:ext cx="2250023" cy="180002"/>
            <a:chOff x="971961" y="1088974"/>
            <a:chExt cx="2250023" cy="180002"/>
          </a:xfrm>
        </p:grpSpPr>
        <p:sp>
          <p:nvSpPr>
            <p:cNvPr id="5" name="Rectangle 69">
              <a:extLst>
                <a:ext uri="{FF2B5EF4-FFF2-40B4-BE49-F238E27FC236}">
                  <a16:creationId xmlns:a16="http://schemas.microsoft.com/office/drawing/2014/main" id="{C62ED99A-EB23-8F92-C0BD-3596859CDC1B}"/>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7" name="Rectangle 70">
              <a:extLst>
                <a:ext uri="{FF2B5EF4-FFF2-40B4-BE49-F238E27FC236}">
                  <a16:creationId xmlns:a16="http://schemas.microsoft.com/office/drawing/2014/main" id="{BCC94D9B-F394-44E5-35D1-6D73E068E726}"/>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8" name="Rectangle 71">
              <a:extLst>
                <a:ext uri="{FF2B5EF4-FFF2-40B4-BE49-F238E27FC236}">
                  <a16:creationId xmlns:a16="http://schemas.microsoft.com/office/drawing/2014/main" id="{CD410115-FEDD-DCA6-6344-E3332FDB9959}"/>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20" name="Rectangle 72">
              <a:extLst>
                <a:ext uri="{FF2B5EF4-FFF2-40B4-BE49-F238E27FC236}">
                  <a16:creationId xmlns:a16="http://schemas.microsoft.com/office/drawing/2014/main" id="{427852D4-88E7-09F2-0A3C-E0CB80E54710}"/>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29" name="Rectangle 73">
              <a:extLst>
                <a:ext uri="{FF2B5EF4-FFF2-40B4-BE49-F238E27FC236}">
                  <a16:creationId xmlns:a16="http://schemas.microsoft.com/office/drawing/2014/main" id="{0701B121-B155-C90D-D7F0-79462BECF543}"/>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30" name="グループ化 29">
            <a:extLst>
              <a:ext uri="{FF2B5EF4-FFF2-40B4-BE49-F238E27FC236}">
                <a16:creationId xmlns:a16="http://schemas.microsoft.com/office/drawing/2014/main" id="{9B199E8E-E0AE-46EF-62F6-4F38780DCD31}"/>
              </a:ext>
            </a:extLst>
          </p:cNvPr>
          <p:cNvGrpSpPr/>
          <p:nvPr/>
        </p:nvGrpSpPr>
        <p:grpSpPr>
          <a:xfrm>
            <a:off x="3581989" y="2078985"/>
            <a:ext cx="2250023" cy="180002"/>
            <a:chOff x="971961" y="1088974"/>
            <a:chExt cx="2250023" cy="180002"/>
          </a:xfrm>
        </p:grpSpPr>
        <p:sp>
          <p:nvSpPr>
            <p:cNvPr id="33" name="Rectangle 69">
              <a:extLst>
                <a:ext uri="{FF2B5EF4-FFF2-40B4-BE49-F238E27FC236}">
                  <a16:creationId xmlns:a16="http://schemas.microsoft.com/office/drawing/2014/main" id="{CD8DA6CD-D49C-1ABC-BE78-61E1C886148A}"/>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34" name="Rectangle 70">
              <a:extLst>
                <a:ext uri="{FF2B5EF4-FFF2-40B4-BE49-F238E27FC236}">
                  <a16:creationId xmlns:a16="http://schemas.microsoft.com/office/drawing/2014/main" id="{57C69274-F460-39AF-E99C-F6711213A198}"/>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35" name="Rectangle 71">
              <a:extLst>
                <a:ext uri="{FF2B5EF4-FFF2-40B4-BE49-F238E27FC236}">
                  <a16:creationId xmlns:a16="http://schemas.microsoft.com/office/drawing/2014/main" id="{C60AE377-7243-32DB-DAD1-2AA44789AB19}"/>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37" name="Rectangle 72">
              <a:extLst>
                <a:ext uri="{FF2B5EF4-FFF2-40B4-BE49-F238E27FC236}">
                  <a16:creationId xmlns:a16="http://schemas.microsoft.com/office/drawing/2014/main" id="{787E6361-4341-C372-0682-C2DD1B1D6D3F}"/>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38" name="Rectangle 73">
              <a:extLst>
                <a:ext uri="{FF2B5EF4-FFF2-40B4-BE49-F238E27FC236}">
                  <a16:creationId xmlns:a16="http://schemas.microsoft.com/office/drawing/2014/main" id="{28CF3F4B-DAAD-BB38-861C-0BF4DAAF16CD}"/>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39" name="グループ化 38">
            <a:extLst>
              <a:ext uri="{FF2B5EF4-FFF2-40B4-BE49-F238E27FC236}">
                <a16:creationId xmlns:a16="http://schemas.microsoft.com/office/drawing/2014/main" id="{ECB5AA74-6638-BAD0-8C17-BB7BE22B8B81}"/>
              </a:ext>
            </a:extLst>
          </p:cNvPr>
          <p:cNvGrpSpPr/>
          <p:nvPr/>
        </p:nvGrpSpPr>
        <p:grpSpPr>
          <a:xfrm>
            <a:off x="3581988" y="2348988"/>
            <a:ext cx="2250023" cy="180002"/>
            <a:chOff x="971961" y="1088974"/>
            <a:chExt cx="2250023" cy="180002"/>
          </a:xfrm>
        </p:grpSpPr>
        <p:sp>
          <p:nvSpPr>
            <p:cNvPr id="40" name="Rectangle 69">
              <a:extLst>
                <a:ext uri="{FF2B5EF4-FFF2-40B4-BE49-F238E27FC236}">
                  <a16:creationId xmlns:a16="http://schemas.microsoft.com/office/drawing/2014/main" id="{D1A7636E-F0D6-CA66-EFFC-AA4FCC19B3A8}"/>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49" name="Rectangle 70">
              <a:extLst>
                <a:ext uri="{FF2B5EF4-FFF2-40B4-BE49-F238E27FC236}">
                  <a16:creationId xmlns:a16="http://schemas.microsoft.com/office/drawing/2014/main" id="{563E07A1-847F-234C-E751-8E8061156CE0}"/>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52" name="Rectangle 71">
              <a:extLst>
                <a:ext uri="{FF2B5EF4-FFF2-40B4-BE49-F238E27FC236}">
                  <a16:creationId xmlns:a16="http://schemas.microsoft.com/office/drawing/2014/main" id="{63A02E3F-3DDC-197F-E187-FCB1440CF1EC}"/>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53" name="Rectangle 72">
              <a:extLst>
                <a:ext uri="{FF2B5EF4-FFF2-40B4-BE49-F238E27FC236}">
                  <a16:creationId xmlns:a16="http://schemas.microsoft.com/office/drawing/2014/main" id="{D85EAA9D-2A17-6E76-EA67-558D009D244F}"/>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54" name="Rectangle 73">
              <a:extLst>
                <a:ext uri="{FF2B5EF4-FFF2-40B4-BE49-F238E27FC236}">
                  <a16:creationId xmlns:a16="http://schemas.microsoft.com/office/drawing/2014/main" id="{14E8BBCE-29FC-9D29-DDE7-FE6A95F3A392}"/>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55" name="グループ化 54">
            <a:extLst>
              <a:ext uri="{FF2B5EF4-FFF2-40B4-BE49-F238E27FC236}">
                <a16:creationId xmlns:a16="http://schemas.microsoft.com/office/drawing/2014/main" id="{4B3CA136-9166-7B13-CDB1-1AE4FED08DF7}"/>
              </a:ext>
            </a:extLst>
          </p:cNvPr>
          <p:cNvGrpSpPr/>
          <p:nvPr/>
        </p:nvGrpSpPr>
        <p:grpSpPr>
          <a:xfrm>
            <a:off x="4031995" y="2618991"/>
            <a:ext cx="2250023" cy="180002"/>
            <a:chOff x="971961" y="1088974"/>
            <a:chExt cx="2250023" cy="180002"/>
          </a:xfrm>
        </p:grpSpPr>
        <p:sp>
          <p:nvSpPr>
            <p:cNvPr id="56" name="Rectangle 69">
              <a:extLst>
                <a:ext uri="{FF2B5EF4-FFF2-40B4-BE49-F238E27FC236}">
                  <a16:creationId xmlns:a16="http://schemas.microsoft.com/office/drawing/2014/main" id="{577F84E4-E190-BF39-5B21-28F8993D7194}"/>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40" name="Rectangle 70">
              <a:extLst>
                <a:ext uri="{FF2B5EF4-FFF2-40B4-BE49-F238E27FC236}">
                  <a16:creationId xmlns:a16="http://schemas.microsoft.com/office/drawing/2014/main" id="{424D0A1A-28ED-4516-E62C-6167C37C7D86}"/>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45" name="Rectangle 71">
              <a:extLst>
                <a:ext uri="{FF2B5EF4-FFF2-40B4-BE49-F238E27FC236}">
                  <a16:creationId xmlns:a16="http://schemas.microsoft.com/office/drawing/2014/main" id="{0A192C1C-6CD6-9421-BD3B-E91CC00359F2}"/>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46" name="Rectangle 72">
              <a:extLst>
                <a:ext uri="{FF2B5EF4-FFF2-40B4-BE49-F238E27FC236}">
                  <a16:creationId xmlns:a16="http://schemas.microsoft.com/office/drawing/2014/main" id="{F1A3CE6F-81CA-7527-2350-1AFE0DCBEA17}"/>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47" name="Rectangle 73">
              <a:extLst>
                <a:ext uri="{FF2B5EF4-FFF2-40B4-BE49-F238E27FC236}">
                  <a16:creationId xmlns:a16="http://schemas.microsoft.com/office/drawing/2014/main" id="{B899C8E1-1D64-2BC7-59EB-A00C3DD5BB8D}"/>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148" name="グループ化 147">
            <a:extLst>
              <a:ext uri="{FF2B5EF4-FFF2-40B4-BE49-F238E27FC236}">
                <a16:creationId xmlns:a16="http://schemas.microsoft.com/office/drawing/2014/main" id="{D969CDB4-503C-E910-9E3D-BD19C9BEF27D}"/>
              </a:ext>
            </a:extLst>
          </p:cNvPr>
          <p:cNvGrpSpPr/>
          <p:nvPr/>
        </p:nvGrpSpPr>
        <p:grpSpPr>
          <a:xfrm>
            <a:off x="4031994" y="2888994"/>
            <a:ext cx="2250023" cy="180002"/>
            <a:chOff x="971961" y="1088974"/>
            <a:chExt cx="2250023" cy="180002"/>
          </a:xfrm>
        </p:grpSpPr>
        <p:sp>
          <p:nvSpPr>
            <p:cNvPr id="149" name="Rectangle 69">
              <a:extLst>
                <a:ext uri="{FF2B5EF4-FFF2-40B4-BE49-F238E27FC236}">
                  <a16:creationId xmlns:a16="http://schemas.microsoft.com/office/drawing/2014/main" id="{41947F27-3B69-BAB8-B2A3-971F29126479}"/>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50" name="Rectangle 70">
              <a:extLst>
                <a:ext uri="{FF2B5EF4-FFF2-40B4-BE49-F238E27FC236}">
                  <a16:creationId xmlns:a16="http://schemas.microsoft.com/office/drawing/2014/main" id="{9048815F-727B-9858-30FB-D84B843D38DD}"/>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51" name="Rectangle 71">
              <a:extLst>
                <a:ext uri="{FF2B5EF4-FFF2-40B4-BE49-F238E27FC236}">
                  <a16:creationId xmlns:a16="http://schemas.microsoft.com/office/drawing/2014/main" id="{E54088D7-F842-FBF8-5B17-FB2DC541E1B2}"/>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52" name="Rectangle 72">
              <a:extLst>
                <a:ext uri="{FF2B5EF4-FFF2-40B4-BE49-F238E27FC236}">
                  <a16:creationId xmlns:a16="http://schemas.microsoft.com/office/drawing/2014/main" id="{02753A92-0E98-0256-6442-9E7D187BEE14}"/>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53" name="Rectangle 73">
              <a:extLst>
                <a:ext uri="{FF2B5EF4-FFF2-40B4-BE49-F238E27FC236}">
                  <a16:creationId xmlns:a16="http://schemas.microsoft.com/office/drawing/2014/main" id="{17ACD50F-2B79-5736-778F-69438AF18FA9}"/>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154" name="グループ化 153">
            <a:extLst>
              <a:ext uri="{FF2B5EF4-FFF2-40B4-BE49-F238E27FC236}">
                <a16:creationId xmlns:a16="http://schemas.microsoft.com/office/drawing/2014/main" id="{1C4E3723-8AC2-1A8F-2608-07A5446F1DC9}"/>
              </a:ext>
            </a:extLst>
          </p:cNvPr>
          <p:cNvGrpSpPr/>
          <p:nvPr/>
        </p:nvGrpSpPr>
        <p:grpSpPr>
          <a:xfrm>
            <a:off x="3131984" y="3609002"/>
            <a:ext cx="2250023" cy="180002"/>
            <a:chOff x="971961" y="1088974"/>
            <a:chExt cx="2250023" cy="180002"/>
          </a:xfrm>
        </p:grpSpPr>
        <p:sp>
          <p:nvSpPr>
            <p:cNvPr id="155" name="Rectangle 69">
              <a:extLst>
                <a:ext uri="{FF2B5EF4-FFF2-40B4-BE49-F238E27FC236}">
                  <a16:creationId xmlns:a16="http://schemas.microsoft.com/office/drawing/2014/main" id="{3F6DA7F5-DFC4-17ED-2013-1ED2216EBCD5}"/>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56" name="Rectangle 70">
              <a:extLst>
                <a:ext uri="{FF2B5EF4-FFF2-40B4-BE49-F238E27FC236}">
                  <a16:creationId xmlns:a16="http://schemas.microsoft.com/office/drawing/2014/main" id="{356D9158-5F9E-1A16-D966-7DA2AA1BFA55}"/>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57" name="Rectangle 71">
              <a:extLst>
                <a:ext uri="{FF2B5EF4-FFF2-40B4-BE49-F238E27FC236}">
                  <a16:creationId xmlns:a16="http://schemas.microsoft.com/office/drawing/2014/main" id="{286C5DCF-200F-DD94-C5AF-BBCD536112CA}"/>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58" name="Rectangle 72">
              <a:extLst>
                <a:ext uri="{FF2B5EF4-FFF2-40B4-BE49-F238E27FC236}">
                  <a16:creationId xmlns:a16="http://schemas.microsoft.com/office/drawing/2014/main" id="{29F01D96-6FB7-A8B2-BFAA-2B3891941BB9}"/>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59" name="Rectangle 73">
              <a:extLst>
                <a:ext uri="{FF2B5EF4-FFF2-40B4-BE49-F238E27FC236}">
                  <a16:creationId xmlns:a16="http://schemas.microsoft.com/office/drawing/2014/main" id="{0BAC1C71-CEF0-9BBB-1EA4-DF5BD86002CD}"/>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160" name="グループ化 159">
            <a:extLst>
              <a:ext uri="{FF2B5EF4-FFF2-40B4-BE49-F238E27FC236}">
                <a16:creationId xmlns:a16="http://schemas.microsoft.com/office/drawing/2014/main" id="{D88B002E-F05A-BB45-726F-34A0EC5F22E4}"/>
              </a:ext>
            </a:extLst>
          </p:cNvPr>
          <p:cNvGrpSpPr/>
          <p:nvPr/>
        </p:nvGrpSpPr>
        <p:grpSpPr>
          <a:xfrm>
            <a:off x="3131983" y="3879005"/>
            <a:ext cx="2250023" cy="180002"/>
            <a:chOff x="971961" y="1088974"/>
            <a:chExt cx="2250023" cy="180002"/>
          </a:xfrm>
        </p:grpSpPr>
        <p:sp>
          <p:nvSpPr>
            <p:cNvPr id="161" name="Rectangle 69">
              <a:extLst>
                <a:ext uri="{FF2B5EF4-FFF2-40B4-BE49-F238E27FC236}">
                  <a16:creationId xmlns:a16="http://schemas.microsoft.com/office/drawing/2014/main" id="{ACC19367-DBE1-42D3-9DA3-4D9467288CAE}"/>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62" name="Rectangle 70">
              <a:extLst>
                <a:ext uri="{FF2B5EF4-FFF2-40B4-BE49-F238E27FC236}">
                  <a16:creationId xmlns:a16="http://schemas.microsoft.com/office/drawing/2014/main" id="{6D09F3D8-E07D-2EC5-50D6-0D6C0C8CE38D}"/>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63" name="Rectangle 71">
              <a:extLst>
                <a:ext uri="{FF2B5EF4-FFF2-40B4-BE49-F238E27FC236}">
                  <a16:creationId xmlns:a16="http://schemas.microsoft.com/office/drawing/2014/main" id="{64829B18-15E6-AD1B-9FEF-9828331F8497}"/>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64" name="Rectangle 72">
              <a:extLst>
                <a:ext uri="{FF2B5EF4-FFF2-40B4-BE49-F238E27FC236}">
                  <a16:creationId xmlns:a16="http://schemas.microsoft.com/office/drawing/2014/main" id="{7361A66D-FD45-251B-6088-97C81867AAA0}"/>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65" name="Rectangle 73">
              <a:extLst>
                <a:ext uri="{FF2B5EF4-FFF2-40B4-BE49-F238E27FC236}">
                  <a16:creationId xmlns:a16="http://schemas.microsoft.com/office/drawing/2014/main" id="{6D6A7F14-05D9-D603-0729-CE4A069637D9}"/>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sp>
        <p:nvSpPr>
          <p:cNvPr id="202" name="正方形/長方形 201">
            <a:extLst>
              <a:ext uri="{FF2B5EF4-FFF2-40B4-BE49-F238E27FC236}">
                <a16:creationId xmlns:a16="http://schemas.microsoft.com/office/drawing/2014/main" id="{8A92B3E9-727B-9CF9-49AC-5B67A59294C9}"/>
              </a:ext>
            </a:extLst>
          </p:cNvPr>
          <p:cNvSpPr/>
          <p:nvPr/>
        </p:nvSpPr>
        <p:spPr>
          <a:xfrm>
            <a:off x="2591978" y="1448978"/>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I0</a:t>
            </a:r>
            <a:endParaRPr lang="ja-JP" altLang="en-US" sz="1400" dirty="0">
              <a:solidFill>
                <a:schemeClr val="tx1">
                  <a:lumMod val="65000"/>
                  <a:lumOff val="35000"/>
                </a:schemeClr>
              </a:solidFill>
              <a:latin typeface="Consolas" panose="020B0609020204030204" pitchFamily="49" charset="0"/>
            </a:endParaRPr>
          </a:p>
        </p:txBody>
      </p:sp>
      <p:sp>
        <p:nvSpPr>
          <p:cNvPr id="203" name="正方形/長方形 202">
            <a:extLst>
              <a:ext uri="{FF2B5EF4-FFF2-40B4-BE49-F238E27FC236}">
                <a16:creationId xmlns:a16="http://schemas.microsoft.com/office/drawing/2014/main" id="{4E3AC2DE-A188-F618-5832-137BB805C1EA}"/>
              </a:ext>
            </a:extLst>
          </p:cNvPr>
          <p:cNvSpPr/>
          <p:nvPr/>
        </p:nvSpPr>
        <p:spPr>
          <a:xfrm>
            <a:off x="2591978" y="1718981"/>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I1</a:t>
            </a:r>
            <a:endParaRPr lang="ja-JP" altLang="en-US" sz="1400" dirty="0">
              <a:solidFill>
                <a:schemeClr val="tx1">
                  <a:lumMod val="65000"/>
                  <a:lumOff val="35000"/>
                </a:schemeClr>
              </a:solidFill>
              <a:latin typeface="Consolas" panose="020B0609020204030204" pitchFamily="49" charset="0"/>
            </a:endParaRPr>
          </a:p>
        </p:txBody>
      </p:sp>
      <p:sp>
        <p:nvSpPr>
          <p:cNvPr id="204" name="正方形/長方形 203">
            <a:extLst>
              <a:ext uri="{FF2B5EF4-FFF2-40B4-BE49-F238E27FC236}">
                <a16:creationId xmlns:a16="http://schemas.microsoft.com/office/drawing/2014/main" id="{AFA7AF7D-130C-7543-787D-94B51C301B1A}"/>
              </a:ext>
            </a:extLst>
          </p:cNvPr>
          <p:cNvSpPr/>
          <p:nvPr/>
        </p:nvSpPr>
        <p:spPr>
          <a:xfrm>
            <a:off x="2591978" y="1988984"/>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I2</a:t>
            </a:r>
            <a:endParaRPr lang="ja-JP" altLang="en-US" sz="1400" dirty="0">
              <a:solidFill>
                <a:schemeClr val="tx1">
                  <a:lumMod val="65000"/>
                  <a:lumOff val="35000"/>
                </a:schemeClr>
              </a:solidFill>
              <a:latin typeface="Consolas" panose="020B0609020204030204" pitchFamily="49" charset="0"/>
            </a:endParaRPr>
          </a:p>
        </p:txBody>
      </p:sp>
      <p:sp>
        <p:nvSpPr>
          <p:cNvPr id="205" name="正方形/長方形 204">
            <a:extLst>
              <a:ext uri="{FF2B5EF4-FFF2-40B4-BE49-F238E27FC236}">
                <a16:creationId xmlns:a16="http://schemas.microsoft.com/office/drawing/2014/main" id="{BEFA14A6-65F9-0953-DDE8-E9C260EB6749}"/>
              </a:ext>
            </a:extLst>
          </p:cNvPr>
          <p:cNvSpPr/>
          <p:nvPr/>
        </p:nvSpPr>
        <p:spPr>
          <a:xfrm>
            <a:off x="2591978" y="2258987"/>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I3</a:t>
            </a:r>
            <a:endParaRPr lang="ja-JP" altLang="en-US" sz="1400" dirty="0">
              <a:solidFill>
                <a:schemeClr val="tx1">
                  <a:lumMod val="65000"/>
                  <a:lumOff val="35000"/>
                </a:schemeClr>
              </a:solidFill>
              <a:latin typeface="Consolas" panose="020B0609020204030204" pitchFamily="49" charset="0"/>
            </a:endParaRPr>
          </a:p>
        </p:txBody>
      </p:sp>
      <p:sp>
        <p:nvSpPr>
          <p:cNvPr id="206" name="正方形/長方形 205">
            <a:extLst>
              <a:ext uri="{FF2B5EF4-FFF2-40B4-BE49-F238E27FC236}">
                <a16:creationId xmlns:a16="http://schemas.microsoft.com/office/drawing/2014/main" id="{F7CDA43B-6DAE-D1F7-56B6-414B83F37AA3}"/>
              </a:ext>
            </a:extLst>
          </p:cNvPr>
          <p:cNvSpPr/>
          <p:nvPr/>
        </p:nvSpPr>
        <p:spPr>
          <a:xfrm>
            <a:off x="2591978" y="2528990"/>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I4</a:t>
            </a:r>
            <a:endParaRPr lang="ja-JP" altLang="en-US" sz="1400" dirty="0">
              <a:solidFill>
                <a:schemeClr val="tx1">
                  <a:lumMod val="65000"/>
                  <a:lumOff val="35000"/>
                </a:schemeClr>
              </a:solidFill>
              <a:latin typeface="Consolas" panose="020B0609020204030204" pitchFamily="49" charset="0"/>
            </a:endParaRPr>
          </a:p>
        </p:txBody>
      </p:sp>
      <p:sp>
        <p:nvSpPr>
          <p:cNvPr id="207" name="正方形/長方形 206">
            <a:extLst>
              <a:ext uri="{FF2B5EF4-FFF2-40B4-BE49-F238E27FC236}">
                <a16:creationId xmlns:a16="http://schemas.microsoft.com/office/drawing/2014/main" id="{A42192FF-2DBE-2778-773E-7CE671B5A7F2}"/>
              </a:ext>
            </a:extLst>
          </p:cNvPr>
          <p:cNvSpPr/>
          <p:nvPr/>
        </p:nvSpPr>
        <p:spPr>
          <a:xfrm>
            <a:off x="2591978" y="2798993"/>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I5</a:t>
            </a:r>
            <a:endParaRPr lang="ja-JP" altLang="en-US" sz="1400" dirty="0">
              <a:solidFill>
                <a:schemeClr val="tx1">
                  <a:lumMod val="65000"/>
                  <a:lumOff val="35000"/>
                </a:schemeClr>
              </a:solidFill>
              <a:latin typeface="Consolas" panose="020B0609020204030204" pitchFamily="49" charset="0"/>
            </a:endParaRPr>
          </a:p>
        </p:txBody>
      </p:sp>
      <p:sp>
        <p:nvSpPr>
          <p:cNvPr id="208" name="正方形/長方形 207">
            <a:extLst>
              <a:ext uri="{FF2B5EF4-FFF2-40B4-BE49-F238E27FC236}">
                <a16:creationId xmlns:a16="http://schemas.microsoft.com/office/drawing/2014/main" id="{6B0AABDA-871B-1BEE-71B8-8BC3CB984E7F}"/>
              </a:ext>
            </a:extLst>
          </p:cNvPr>
          <p:cNvSpPr/>
          <p:nvPr/>
        </p:nvSpPr>
        <p:spPr>
          <a:xfrm>
            <a:off x="2591978" y="3519001"/>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I0</a:t>
            </a:r>
            <a:endParaRPr lang="ja-JP" altLang="en-US" sz="1400" dirty="0">
              <a:solidFill>
                <a:schemeClr val="tx1">
                  <a:lumMod val="65000"/>
                  <a:lumOff val="35000"/>
                </a:schemeClr>
              </a:solidFill>
              <a:latin typeface="Consolas" panose="020B0609020204030204" pitchFamily="49" charset="0"/>
            </a:endParaRPr>
          </a:p>
        </p:txBody>
      </p:sp>
      <p:sp>
        <p:nvSpPr>
          <p:cNvPr id="209" name="正方形/長方形 208">
            <a:extLst>
              <a:ext uri="{FF2B5EF4-FFF2-40B4-BE49-F238E27FC236}">
                <a16:creationId xmlns:a16="http://schemas.microsoft.com/office/drawing/2014/main" id="{64BE4FBF-08E1-7DC3-4974-1C2DF1744B3B}"/>
              </a:ext>
            </a:extLst>
          </p:cNvPr>
          <p:cNvSpPr/>
          <p:nvPr/>
        </p:nvSpPr>
        <p:spPr>
          <a:xfrm>
            <a:off x="2591978" y="3789004"/>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I1</a:t>
            </a:r>
            <a:endParaRPr lang="ja-JP" altLang="en-US" sz="1400" dirty="0">
              <a:solidFill>
                <a:schemeClr val="tx1">
                  <a:lumMod val="65000"/>
                  <a:lumOff val="35000"/>
                </a:schemeClr>
              </a:solidFill>
              <a:latin typeface="Consolas" panose="020B0609020204030204" pitchFamily="49" charset="0"/>
            </a:endParaRPr>
          </a:p>
        </p:txBody>
      </p:sp>
      <p:sp>
        <p:nvSpPr>
          <p:cNvPr id="210" name="正方形/長方形 209">
            <a:extLst>
              <a:ext uri="{FF2B5EF4-FFF2-40B4-BE49-F238E27FC236}">
                <a16:creationId xmlns:a16="http://schemas.microsoft.com/office/drawing/2014/main" id="{E07A42F9-1CDE-08B0-D8AC-0A4FAC5A2230}"/>
              </a:ext>
            </a:extLst>
          </p:cNvPr>
          <p:cNvSpPr/>
          <p:nvPr/>
        </p:nvSpPr>
        <p:spPr>
          <a:xfrm>
            <a:off x="2591978" y="4059007"/>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I2</a:t>
            </a:r>
            <a:endParaRPr lang="ja-JP" altLang="en-US" sz="1400" dirty="0">
              <a:solidFill>
                <a:schemeClr val="tx1">
                  <a:lumMod val="65000"/>
                  <a:lumOff val="35000"/>
                </a:schemeClr>
              </a:solidFill>
              <a:latin typeface="Consolas" panose="020B0609020204030204" pitchFamily="49" charset="0"/>
            </a:endParaRPr>
          </a:p>
        </p:txBody>
      </p:sp>
      <p:sp>
        <p:nvSpPr>
          <p:cNvPr id="211" name="正方形/長方形 210">
            <a:extLst>
              <a:ext uri="{FF2B5EF4-FFF2-40B4-BE49-F238E27FC236}">
                <a16:creationId xmlns:a16="http://schemas.microsoft.com/office/drawing/2014/main" id="{AF8D2CD2-2885-3972-12B6-2A08FD050F1E}"/>
              </a:ext>
            </a:extLst>
          </p:cNvPr>
          <p:cNvSpPr/>
          <p:nvPr/>
        </p:nvSpPr>
        <p:spPr>
          <a:xfrm>
            <a:off x="2591978" y="4329010"/>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I3</a:t>
            </a:r>
            <a:endParaRPr lang="ja-JP" altLang="en-US" sz="1400" dirty="0">
              <a:solidFill>
                <a:schemeClr val="tx1">
                  <a:lumMod val="65000"/>
                  <a:lumOff val="35000"/>
                </a:schemeClr>
              </a:solidFill>
              <a:latin typeface="Consolas" panose="020B0609020204030204" pitchFamily="49" charset="0"/>
            </a:endParaRPr>
          </a:p>
        </p:txBody>
      </p:sp>
      <p:sp>
        <p:nvSpPr>
          <p:cNvPr id="212" name="正方形/長方形 211">
            <a:extLst>
              <a:ext uri="{FF2B5EF4-FFF2-40B4-BE49-F238E27FC236}">
                <a16:creationId xmlns:a16="http://schemas.microsoft.com/office/drawing/2014/main" id="{95994507-86FE-26CE-A37D-2BFB81A2BA21}"/>
              </a:ext>
            </a:extLst>
          </p:cNvPr>
          <p:cNvSpPr/>
          <p:nvPr/>
        </p:nvSpPr>
        <p:spPr>
          <a:xfrm>
            <a:off x="2591978" y="4599013"/>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I4</a:t>
            </a:r>
            <a:endParaRPr lang="ja-JP" altLang="en-US" sz="1400" dirty="0">
              <a:solidFill>
                <a:schemeClr val="tx1">
                  <a:lumMod val="65000"/>
                  <a:lumOff val="35000"/>
                </a:schemeClr>
              </a:solidFill>
              <a:latin typeface="Consolas" panose="020B0609020204030204" pitchFamily="49" charset="0"/>
            </a:endParaRPr>
          </a:p>
        </p:txBody>
      </p:sp>
      <p:sp>
        <p:nvSpPr>
          <p:cNvPr id="213" name="正方形/長方形 212">
            <a:extLst>
              <a:ext uri="{FF2B5EF4-FFF2-40B4-BE49-F238E27FC236}">
                <a16:creationId xmlns:a16="http://schemas.microsoft.com/office/drawing/2014/main" id="{217EEC53-076D-5C2C-D16B-DBE6C3229703}"/>
              </a:ext>
            </a:extLst>
          </p:cNvPr>
          <p:cNvSpPr/>
          <p:nvPr/>
        </p:nvSpPr>
        <p:spPr>
          <a:xfrm>
            <a:off x="2591978" y="4869016"/>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I5</a:t>
            </a:r>
            <a:endParaRPr lang="ja-JP" altLang="en-US" sz="1400" dirty="0">
              <a:solidFill>
                <a:schemeClr val="tx1">
                  <a:lumMod val="65000"/>
                  <a:lumOff val="35000"/>
                </a:schemeClr>
              </a:solidFill>
              <a:latin typeface="Consolas" panose="020B0609020204030204" pitchFamily="49" charset="0"/>
            </a:endParaRPr>
          </a:p>
        </p:txBody>
      </p:sp>
      <p:sp>
        <p:nvSpPr>
          <p:cNvPr id="9" name="Rectangle 69">
            <a:extLst>
              <a:ext uri="{FF2B5EF4-FFF2-40B4-BE49-F238E27FC236}">
                <a16:creationId xmlns:a16="http://schemas.microsoft.com/office/drawing/2014/main" id="{AE060D6C-A745-1AAA-3158-A76DD48A5483}"/>
              </a:ext>
            </a:extLst>
          </p:cNvPr>
          <p:cNvSpPr>
            <a:spLocks noChangeArrowheads="1"/>
          </p:cNvSpPr>
          <p:nvPr/>
        </p:nvSpPr>
        <p:spPr bwMode="auto">
          <a:xfrm>
            <a:off x="3581989" y="4149008"/>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0" name="Rectangle 70">
            <a:extLst>
              <a:ext uri="{FF2B5EF4-FFF2-40B4-BE49-F238E27FC236}">
                <a16:creationId xmlns:a16="http://schemas.microsoft.com/office/drawing/2014/main" id="{C46E4B64-79CE-BAE6-C2D8-524AA567D7F5}"/>
              </a:ext>
            </a:extLst>
          </p:cNvPr>
          <p:cNvSpPr>
            <a:spLocks noChangeArrowheads="1"/>
          </p:cNvSpPr>
          <p:nvPr/>
        </p:nvSpPr>
        <p:spPr bwMode="auto">
          <a:xfrm>
            <a:off x="4031992" y="4149008"/>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1" name="Rectangle 71">
            <a:extLst>
              <a:ext uri="{FF2B5EF4-FFF2-40B4-BE49-F238E27FC236}">
                <a16:creationId xmlns:a16="http://schemas.microsoft.com/office/drawing/2014/main" id="{5397F58D-9589-A201-900B-CCA576863646}"/>
              </a:ext>
            </a:extLst>
          </p:cNvPr>
          <p:cNvSpPr>
            <a:spLocks noChangeArrowheads="1"/>
          </p:cNvSpPr>
          <p:nvPr/>
        </p:nvSpPr>
        <p:spPr bwMode="auto">
          <a:xfrm>
            <a:off x="4932004" y="4149008"/>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2" name="Rectangle 72">
            <a:extLst>
              <a:ext uri="{FF2B5EF4-FFF2-40B4-BE49-F238E27FC236}">
                <a16:creationId xmlns:a16="http://schemas.microsoft.com/office/drawing/2014/main" id="{5BAC2181-C745-DC46-D95A-3EA92D2678C4}"/>
              </a:ext>
            </a:extLst>
          </p:cNvPr>
          <p:cNvSpPr>
            <a:spLocks noChangeArrowheads="1"/>
          </p:cNvSpPr>
          <p:nvPr/>
        </p:nvSpPr>
        <p:spPr bwMode="auto">
          <a:xfrm>
            <a:off x="5382009" y="4149008"/>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3" name="Rectangle 73">
            <a:extLst>
              <a:ext uri="{FF2B5EF4-FFF2-40B4-BE49-F238E27FC236}">
                <a16:creationId xmlns:a16="http://schemas.microsoft.com/office/drawing/2014/main" id="{B614E49F-19CD-8D0A-D4B2-4F7A43F70C30}"/>
              </a:ext>
            </a:extLst>
          </p:cNvPr>
          <p:cNvSpPr>
            <a:spLocks noChangeArrowheads="1"/>
          </p:cNvSpPr>
          <p:nvPr/>
        </p:nvSpPr>
        <p:spPr bwMode="auto">
          <a:xfrm>
            <a:off x="5832014" y="4149008"/>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sp>
        <p:nvSpPr>
          <p:cNvPr id="14" name="Rectangle 69">
            <a:extLst>
              <a:ext uri="{FF2B5EF4-FFF2-40B4-BE49-F238E27FC236}">
                <a16:creationId xmlns:a16="http://schemas.microsoft.com/office/drawing/2014/main" id="{8AA53BF3-779C-7DAE-8BE8-B9216258A714}"/>
              </a:ext>
            </a:extLst>
          </p:cNvPr>
          <p:cNvSpPr>
            <a:spLocks noChangeArrowheads="1"/>
          </p:cNvSpPr>
          <p:nvPr/>
        </p:nvSpPr>
        <p:spPr bwMode="auto">
          <a:xfrm>
            <a:off x="4481999" y="4419011"/>
            <a:ext cx="450004"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bb</a:t>
            </a:r>
          </a:p>
        </p:txBody>
      </p:sp>
      <p:sp>
        <p:nvSpPr>
          <p:cNvPr id="15" name="Rectangle 69">
            <a:extLst>
              <a:ext uri="{FF2B5EF4-FFF2-40B4-BE49-F238E27FC236}">
                <a16:creationId xmlns:a16="http://schemas.microsoft.com/office/drawing/2014/main" id="{18D00300-C464-FDDC-3B6A-59246869D112}"/>
              </a:ext>
            </a:extLst>
          </p:cNvPr>
          <p:cNvSpPr>
            <a:spLocks noChangeArrowheads="1"/>
          </p:cNvSpPr>
          <p:nvPr/>
        </p:nvSpPr>
        <p:spPr bwMode="auto">
          <a:xfrm>
            <a:off x="3581989" y="4419011"/>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21" name="Rectangle 70">
            <a:extLst>
              <a:ext uri="{FF2B5EF4-FFF2-40B4-BE49-F238E27FC236}">
                <a16:creationId xmlns:a16="http://schemas.microsoft.com/office/drawing/2014/main" id="{1639A189-C392-4D0E-10E0-B1F9B475E8CC}"/>
              </a:ext>
            </a:extLst>
          </p:cNvPr>
          <p:cNvSpPr>
            <a:spLocks noChangeArrowheads="1"/>
          </p:cNvSpPr>
          <p:nvPr/>
        </p:nvSpPr>
        <p:spPr bwMode="auto">
          <a:xfrm>
            <a:off x="4031992" y="4419011"/>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22" name="Rectangle 71">
            <a:extLst>
              <a:ext uri="{FF2B5EF4-FFF2-40B4-BE49-F238E27FC236}">
                <a16:creationId xmlns:a16="http://schemas.microsoft.com/office/drawing/2014/main" id="{51F95A23-ECA7-65EE-F8A2-EF175310530E}"/>
              </a:ext>
            </a:extLst>
          </p:cNvPr>
          <p:cNvSpPr>
            <a:spLocks noChangeArrowheads="1"/>
          </p:cNvSpPr>
          <p:nvPr/>
        </p:nvSpPr>
        <p:spPr bwMode="auto">
          <a:xfrm>
            <a:off x="4932004" y="4419011"/>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23" name="Rectangle 72">
            <a:extLst>
              <a:ext uri="{FF2B5EF4-FFF2-40B4-BE49-F238E27FC236}">
                <a16:creationId xmlns:a16="http://schemas.microsoft.com/office/drawing/2014/main" id="{9B10E8E9-99D1-80E6-3427-5FBD08A462C4}"/>
              </a:ext>
            </a:extLst>
          </p:cNvPr>
          <p:cNvSpPr>
            <a:spLocks noChangeArrowheads="1"/>
          </p:cNvSpPr>
          <p:nvPr/>
        </p:nvSpPr>
        <p:spPr bwMode="auto">
          <a:xfrm>
            <a:off x="5382009" y="4419011"/>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24" name="Rectangle 73">
            <a:extLst>
              <a:ext uri="{FF2B5EF4-FFF2-40B4-BE49-F238E27FC236}">
                <a16:creationId xmlns:a16="http://schemas.microsoft.com/office/drawing/2014/main" id="{5C8B753D-C001-FB28-40F2-A9CB534EAE85}"/>
              </a:ext>
            </a:extLst>
          </p:cNvPr>
          <p:cNvSpPr>
            <a:spLocks noChangeArrowheads="1"/>
          </p:cNvSpPr>
          <p:nvPr/>
        </p:nvSpPr>
        <p:spPr bwMode="auto">
          <a:xfrm>
            <a:off x="5832014" y="4419011"/>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sp>
        <p:nvSpPr>
          <p:cNvPr id="25" name="Rectangle 69">
            <a:extLst>
              <a:ext uri="{FF2B5EF4-FFF2-40B4-BE49-F238E27FC236}">
                <a16:creationId xmlns:a16="http://schemas.microsoft.com/office/drawing/2014/main" id="{E6D0B51F-ECE3-89C3-B8AB-C9C1A738E523}"/>
              </a:ext>
            </a:extLst>
          </p:cNvPr>
          <p:cNvSpPr>
            <a:spLocks noChangeArrowheads="1"/>
          </p:cNvSpPr>
          <p:nvPr/>
        </p:nvSpPr>
        <p:spPr bwMode="auto">
          <a:xfrm>
            <a:off x="4481999" y="4689014"/>
            <a:ext cx="450004"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bb</a:t>
            </a:r>
          </a:p>
        </p:txBody>
      </p:sp>
      <p:sp>
        <p:nvSpPr>
          <p:cNvPr id="41" name="Rectangle 69">
            <a:extLst>
              <a:ext uri="{FF2B5EF4-FFF2-40B4-BE49-F238E27FC236}">
                <a16:creationId xmlns:a16="http://schemas.microsoft.com/office/drawing/2014/main" id="{0252B0BF-16C6-B7AB-A445-2E7F4912A6BC}"/>
              </a:ext>
            </a:extLst>
          </p:cNvPr>
          <p:cNvSpPr>
            <a:spLocks noChangeArrowheads="1"/>
          </p:cNvSpPr>
          <p:nvPr/>
        </p:nvSpPr>
        <p:spPr bwMode="auto">
          <a:xfrm>
            <a:off x="4031994" y="468901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42" name="Rectangle 70">
            <a:extLst>
              <a:ext uri="{FF2B5EF4-FFF2-40B4-BE49-F238E27FC236}">
                <a16:creationId xmlns:a16="http://schemas.microsoft.com/office/drawing/2014/main" id="{A5CD2E37-9240-B945-601C-0271821255D2}"/>
              </a:ext>
            </a:extLst>
          </p:cNvPr>
          <p:cNvSpPr>
            <a:spLocks noChangeArrowheads="1"/>
          </p:cNvSpPr>
          <p:nvPr/>
        </p:nvSpPr>
        <p:spPr bwMode="auto">
          <a:xfrm>
            <a:off x="4932004" y="468901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43" name="Rectangle 71">
            <a:extLst>
              <a:ext uri="{FF2B5EF4-FFF2-40B4-BE49-F238E27FC236}">
                <a16:creationId xmlns:a16="http://schemas.microsoft.com/office/drawing/2014/main" id="{8299E7F3-C792-D639-9E90-7E860974C3BB}"/>
              </a:ext>
            </a:extLst>
          </p:cNvPr>
          <p:cNvSpPr>
            <a:spLocks noChangeArrowheads="1"/>
          </p:cNvSpPr>
          <p:nvPr/>
        </p:nvSpPr>
        <p:spPr bwMode="auto">
          <a:xfrm>
            <a:off x="5382009" y="468901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44" name="Rectangle 72">
            <a:extLst>
              <a:ext uri="{FF2B5EF4-FFF2-40B4-BE49-F238E27FC236}">
                <a16:creationId xmlns:a16="http://schemas.microsoft.com/office/drawing/2014/main" id="{89B2D5C8-A1F0-5829-4F19-039BF4081380}"/>
              </a:ext>
            </a:extLst>
          </p:cNvPr>
          <p:cNvSpPr>
            <a:spLocks noChangeArrowheads="1"/>
          </p:cNvSpPr>
          <p:nvPr/>
        </p:nvSpPr>
        <p:spPr bwMode="auto">
          <a:xfrm>
            <a:off x="5832014" y="468901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45" name="Rectangle 73">
            <a:extLst>
              <a:ext uri="{FF2B5EF4-FFF2-40B4-BE49-F238E27FC236}">
                <a16:creationId xmlns:a16="http://schemas.microsoft.com/office/drawing/2014/main" id="{9FFF2ECD-3E00-7737-D3DA-8057CB76AC36}"/>
              </a:ext>
            </a:extLst>
          </p:cNvPr>
          <p:cNvSpPr>
            <a:spLocks noChangeArrowheads="1"/>
          </p:cNvSpPr>
          <p:nvPr/>
        </p:nvSpPr>
        <p:spPr bwMode="auto">
          <a:xfrm>
            <a:off x="6282019" y="468901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sp>
        <p:nvSpPr>
          <p:cNvPr id="46" name="Rectangle 69">
            <a:extLst>
              <a:ext uri="{FF2B5EF4-FFF2-40B4-BE49-F238E27FC236}">
                <a16:creationId xmlns:a16="http://schemas.microsoft.com/office/drawing/2014/main" id="{8A9083BF-9517-BB7E-20C8-6FE03691F3F6}"/>
              </a:ext>
            </a:extLst>
          </p:cNvPr>
          <p:cNvSpPr>
            <a:spLocks noChangeArrowheads="1"/>
          </p:cNvSpPr>
          <p:nvPr/>
        </p:nvSpPr>
        <p:spPr bwMode="auto">
          <a:xfrm>
            <a:off x="4481999" y="4959017"/>
            <a:ext cx="450004"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bb</a:t>
            </a:r>
          </a:p>
        </p:txBody>
      </p:sp>
      <p:sp>
        <p:nvSpPr>
          <p:cNvPr id="47" name="Rectangle 69">
            <a:extLst>
              <a:ext uri="{FF2B5EF4-FFF2-40B4-BE49-F238E27FC236}">
                <a16:creationId xmlns:a16="http://schemas.microsoft.com/office/drawing/2014/main" id="{71C4CE7F-E27C-9EBC-9CF7-FDA2C573F85F}"/>
              </a:ext>
            </a:extLst>
          </p:cNvPr>
          <p:cNvSpPr>
            <a:spLocks noChangeArrowheads="1"/>
          </p:cNvSpPr>
          <p:nvPr/>
        </p:nvSpPr>
        <p:spPr bwMode="auto">
          <a:xfrm>
            <a:off x="4031994" y="4959017"/>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57" name="Rectangle 70">
            <a:extLst>
              <a:ext uri="{FF2B5EF4-FFF2-40B4-BE49-F238E27FC236}">
                <a16:creationId xmlns:a16="http://schemas.microsoft.com/office/drawing/2014/main" id="{4300C42B-5267-AF60-2FF9-72D40FDE5D69}"/>
              </a:ext>
            </a:extLst>
          </p:cNvPr>
          <p:cNvSpPr>
            <a:spLocks noChangeArrowheads="1"/>
          </p:cNvSpPr>
          <p:nvPr/>
        </p:nvSpPr>
        <p:spPr bwMode="auto">
          <a:xfrm>
            <a:off x="4932004" y="4959017"/>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58" name="Rectangle 71">
            <a:extLst>
              <a:ext uri="{FF2B5EF4-FFF2-40B4-BE49-F238E27FC236}">
                <a16:creationId xmlns:a16="http://schemas.microsoft.com/office/drawing/2014/main" id="{8043CE17-8523-C708-713F-29FFE1F53431}"/>
              </a:ext>
            </a:extLst>
          </p:cNvPr>
          <p:cNvSpPr>
            <a:spLocks noChangeArrowheads="1"/>
          </p:cNvSpPr>
          <p:nvPr/>
        </p:nvSpPr>
        <p:spPr bwMode="auto">
          <a:xfrm>
            <a:off x="5382009" y="4959017"/>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59" name="Rectangle 72">
            <a:extLst>
              <a:ext uri="{FF2B5EF4-FFF2-40B4-BE49-F238E27FC236}">
                <a16:creationId xmlns:a16="http://schemas.microsoft.com/office/drawing/2014/main" id="{E870A178-61E7-D972-FCD8-C1151CF01914}"/>
              </a:ext>
            </a:extLst>
          </p:cNvPr>
          <p:cNvSpPr>
            <a:spLocks noChangeArrowheads="1"/>
          </p:cNvSpPr>
          <p:nvPr/>
        </p:nvSpPr>
        <p:spPr bwMode="auto">
          <a:xfrm>
            <a:off x="5832014" y="4959017"/>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30" name="Rectangle 73">
            <a:extLst>
              <a:ext uri="{FF2B5EF4-FFF2-40B4-BE49-F238E27FC236}">
                <a16:creationId xmlns:a16="http://schemas.microsoft.com/office/drawing/2014/main" id="{3AB8F81D-9405-B54E-B464-2ED8EB19D850}"/>
              </a:ext>
            </a:extLst>
          </p:cNvPr>
          <p:cNvSpPr>
            <a:spLocks noChangeArrowheads="1"/>
          </p:cNvSpPr>
          <p:nvPr/>
        </p:nvSpPr>
        <p:spPr bwMode="auto">
          <a:xfrm>
            <a:off x="6282019" y="4959017"/>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cxnSp>
        <p:nvCxnSpPr>
          <p:cNvPr id="131" name="直線矢印コネクタ 130">
            <a:extLst>
              <a:ext uri="{FF2B5EF4-FFF2-40B4-BE49-F238E27FC236}">
                <a16:creationId xmlns:a16="http://schemas.microsoft.com/office/drawing/2014/main" id="{3C4368DD-BA1D-6276-BEFB-39D0A1DFACE1}"/>
              </a:ext>
            </a:extLst>
          </p:cNvPr>
          <p:cNvCxnSpPr>
            <a:cxnSpLocks/>
          </p:cNvCxnSpPr>
          <p:nvPr/>
        </p:nvCxnSpPr>
        <p:spPr bwMode="auto">
          <a:xfrm>
            <a:off x="6282019" y="2528990"/>
            <a:ext cx="450005"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cxnSp>
        <p:nvCxnSpPr>
          <p:cNvPr id="132" name="直線矢印コネクタ 131">
            <a:extLst>
              <a:ext uri="{FF2B5EF4-FFF2-40B4-BE49-F238E27FC236}">
                <a16:creationId xmlns:a16="http://schemas.microsoft.com/office/drawing/2014/main" id="{76D2D9F5-A522-211E-418D-F425CD064DDE}"/>
              </a:ext>
            </a:extLst>
          </p:cNvPr>
          <p:cNvCxnSpPr>
            <a:cxnSpLocks/>
          </p:cNvCxnSpPr>
          <p:nvPr/>
        </p:nvCxnSpPr>
        <p:spPr bwMode="auto">
          <a:xfrm>
            <a:off x="6282019" y="1808982"/>
            <a:ext cx="0" cy="3420038"/>
          </a:xfrm>
          <a:prstGeom prst="straightConnector1">
            <a:avLst/>
          </a:prstGeom>
          <a:noFill/>
          <a:ln w="6350" cap="flat" cmpd="sng" algn="ctr">
            <a:solidFill>
              <a:schemeClr val="tx1">
                <a:lumMod val="75000"/>
                <a:lumOff val="25000"/>
              </a:schemeClr>
            </a:solidFill>
            <a:prstDash val="solid"/>
            <a:round/>
            <a:headEnd type="none" w="med" len="med"/>
            <a:tailEnd type="none"/>
          </a:ln>
          <a:effectLst/>
        </p:spPr>
      </p:cxnSp>
      <p:cxnSp>
        <p:nvCxnSpPr>
          <p:cNvPr id="133" name="直線矢印コネクタ 132">
            <a:extLst>
              <a:ext uri="{FF2B5EF4-FFF2-40B4-BE49-F238E27FC236}">
                <a16:creationId xmlns:a16="http://schemas.microsoft.com/office/drawing/2014/main" id="{722D96FB-D080-2113-6570-69CFAA0307D6}"/>
              </a:ext>
            </a:extLst>
          </p:cNvPr>
          <p:cNvCxnSpPr>
            <a:cxnSpLocks/>
          </p:cNvCxnSpPr>
          <p:nvPr/>
        </p:nvCxnSpPr>
        <p:spPr bwMode="auto">
          <a:xfrm>
            <a:off x="6732024" y="1808982"/>
            <a:ext cx="0" cy="3420038"/>
          </a:xfrm>
          <a:prstGeom prst="straightConnector1">
            <a:avLst/>
          </a:prstGeom>
          <a:noFill/>
          <a:ln w="6350" cap="flat" cmpd="sng" algn="ctr">
            <a:solidFill>
              <a:schemeClr val="tx1">
                <a:lumMod val="75000"/>
                <a:lumOff val="25000"/>
              </a:schemeClr>
            </a:solidFill>
            <a:prstDash val="solid"/>
            <a:round/>
            <a:headEnd type="none" w="med" len="med"/>
            <a:tailEnd type="none"/>
          </a:ln>
          <a:effectLst/>
        </p:spPr>
      </p:cxnSp>
      <p:sp>
        <p:nvSpPr>
          <p:cNvPr id="134" name="正方形/長方形 133">
            <a:extLst>
              <a:ext uri="{FF2B5EF4-FFF2-40B4-BE49-F238E27FC236}">
                <a16:creationId xmlns:a16="http://schemas.microsoft.com/office/drawing/2014/main" id="{CDDB88CF-E8DD-34F9-C1F6-04DBD9BE5E08}"/>
              </a:ext>
            </a:extLst>
          </p:cNvPr>
          <p:cNvSpPr/>
          <p:nvPr/>
        </p:nvSpPr>
        <p:spPr>
          <a:xfrm>
            <a:off x="6282019" y="1448978"/>
            <a:ext cx="540005" cy="270003"/>
          </a:xfrm>
          <a:prstGeom prst="rect">
            <a:avLst/>
          </a:prstGeom>
        </p:spPr>
        <p:txBody>
          <a:bodyPr wrap="none">
            <a:noAutofit/>
          </a:bodyPr>
          <a:lstStyle/>
          <a:p>
            <a:pPr algn="ctr"/>
            <a:r>
              <a:rPr lang="en-US" altLang="ja-JP" dirty="0">
                <a:solidFill>
                  <a:schemeClr val="tx1">
                    <a:lumMod val="65000"/>
                    <a:lumOff val="35000"/>
                  </a:schemeClr>
                </a:solidFill>
              </a:rPr>
              <a:t>1 cycle</a:t>
            </a:r>
            <a:endParaRPr lang="ja-JP" altLang="en-US" dirty="0">
              <a:solidFill>
                <a:schemeClr val="tx1">
                  <a:lumMod val="65000"/>
                  <a:lumOff val="35000"/>
                </a:schemeClr>
              </a:solidFill>
            </a:endParaRPr>
          </a:p>
        </p:txBody>
      </p:sp>
      <p:sp>
        <p:nvSpPr>
          <p:cNvPr id="138" name="コンテンツ プレースホルダー 34">
            <a:extLst>
              <a:ext uri="{FF2B5EF4-FFF2-40B4-BE49-F238E27FC236}">
                <a16:creationId xmlns:a16="http://schemas.microsoft.com/office/drawing/2014/main" id="{E6017AB7-697A-650D-1A30-6B1BB1FB9F42}"/>
              </a:ext>
            </a:extLst>
          </p:cNvPr>
          <p:cNvSpPr txBox="1">
            <a:spLocks/>
          </p:cNvSpPr>
          <p:nvPr/>
        </p:nvSpPr>
        <p:spPr bwMode="auto">
          <a:xfrm>
            <a:off x="431954" y="5949028"/>
            <a:ext cx="8280859" cy="6300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a:lstStyle>
          <a:p>
            <a:pPr lvl="1"/>
            <a:r>
              <a:rPr lang="ja-JP" altLang="en-US" kern="0" dirty="0">
                <a:solidFill>
                  <a:schemeClr val="tx1">
                    <a:lumMod val="65000"/>
                    <a:lumOff val="35000"/>
                  </a:schemeClr>
                </a:solidFill>
                <a:latin typeface="Consolas" panose="020B0609020204030204" pitchFamily="49" charset="0"/>
              </a:rPr>
              <a:t>パイプライン全体が，理想的な場合と比べて</a:t>
            </a:r>
            <a:br>
              <a:rPr lang="en-US" altLang="ja-JP" kern="0" dirty="0">
                <a:solidFill>
                  <a:schemeClr val="tx1">
                    <a:lumMod val="65000"/>
                    <a:lumOff val="35000"/>
                  </a:schemeClr>
                </a:solidFill>
                <a:latin typeface="Consolas" panose="020B0609020204030204" pitchFamily="49" charset="0"/>
              </a:rPr>
            </a:br>
            <a:r>
              <a:rPr lang="ja-JP" altLang="en-US" kern="0" dirty="0">
                <a:solidFill>
                  <a:schemeClr val="tx1">
                    <a:lumMod val="65000"/>
                    <a:lumOff val="35000"/>
                  </a:schemeClr>
                </a:solidFill>
                <a:latin typeface="Consolas" panose="020B0609020204030204" pitchFamily="49" charset="0"/>
              </a:rPr>
              <a:t>１サイクル遅れている</a:t>
            </a:r>
            <a:endParaRPr lang="en-US" altLang="ja-JP" kern="0" dirty="0">
              <a:solidFill>
                <a:schemeClr val="tx1">
                  <a:lumMod val="65000"/>
                  <a:lumOff val="35000"/>
                </a:schemeClr>
              </a:solidFill>
              <a:latin typeface="Consolas" panose="020B0609020204030204" pitchFamily="49" charset="0"/>
            </a:endParaRPr>
          </a:p>
        </p:txBody>
      </p:sp>
    </p:spTree>
    <p:extLst>
      <p:ext uri="{BB962C8B-B14F-4D97-AF65-F5344CB8AC3E}">
        <p14:creationId xmlns:p14="http://schemas.microsoft.com/office/powerpoint/2010/main" val="15983693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C5A7B2-C863-927A-116C-8C441C160174}"/>
              </a:ext>
            </a:extLst>
          </p:cNvPr>
          <p:cNvSpPr>
            <a:spLocks noGrp="1"/>
          </p:cNvSpPr>
          <p:nvPr>
            <p:ph type="title"/>
          </p:nvPr>
        </p:nvSpPr>
        <p:spPr/>
        <p:txBody>
          <a:bodyPr/>
          <a:lstStyle/>
          <a:p>
            <a:r>
              <a:rPr lang="ja-JP" altLang="en-US" dirty="0"/>
              <a:t>ロードによるデータハザードの</a:t>
            </a:r>
            <a:br>
              <a:rPr lang="en-US" altLang="ja-JP" dirty="0"/>
            </a:br>
            <a:r>
              <a:rPr lang="ja-JP" altLang="en-US" dirty="0"/>
              <a:t>実行サイクルの増加のモデル</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7A388F3E-9D46-BE60-22D7-DE67BE9600EC}"/>
                  </a:ext>
                </a:extLst>
              </p:cNvPr>
              <p:cNvSpPr>
                <a:spLocks noGrp="1"/>
              </p:cNvSpPr>
              <p:nvPr>
                <p:ph sz="quarter" idx="10"/>
              </p:nvPr>
            </p:nvSpPr>
            <p:spPr>
              <a:xfrm>
                <a:off x="611956" y="1088974"/>
                <a:ext cx="8280092" cy="5220058"/>
              </a:xfrm>
            </p:spPr>
            <p:txBody>
              <a:bodyPr/>
              <a:lstStyle/>
              <a:p>
                <a:r>
                  <a:rPr kumimoji="1" lang="ja-JP" altLang="en-US" dirty="0"/>
                  <a:t>以下のようにおいた場合，</a:t>
                </a:r>
                <a:endParaRPr kumimoji="1" lang="en-US" altLang="ja-JP" dirty="0"/>
              </a:p>
              <a:p>
                <a:pPr lvl="1"/>
                <a:r>
                  <a:rPr lang="ja-JP" altLang="en-US" dirty="0"/>
                  <a:t>ミスがない理想的な実行の際のサイクル数：</a:t>
                </a:r>
                <a:r>
                  <a:rPr lang="en-US" altLang="ja-JP" dirty="0"/>
                  <a:t>	</a:t>
                </a:r>
                <a14:m>
                  <m:oMath xmlns:m="http://schemas.openxmlformats.org/officeDocument/2006/math">
                    <m:r>
                      <a:rPr lang="en-US" altLang="ja-JP" i="1" dirty="0">
                        <a:latin typeface="Cambria Math" panose="02040503050406030204" pitchFamily="18" charset="0"/>
                      </a:rPr>
                      <m:t>𝐶𝑡</m:t>
                    </m:r>
                  </m:oMath>
                </a14:m>
                <a:br>
                  <a:rPr lang="en-US" altLang="ja-JP" dirty="0"/>
                </a:br>
                <a:endParaRPr lang="en-US" altLang="ja-JP" dirty="0"/>
              </a:p>
              <a:p>
                <a:pPr lvl="1"/>
                <a:r>
                  <a:rPr lang="ja-JP" altLang="en-US" dirty="0"/>
                  <a:t>ロードのデータハザードの発生回数：</a:t>
                </a:r>
                <a:r>
                  <a:rPr lang="en-US" altLang="ja-JP" dirty="0"/>
                  <a:t>	</a:t>
                </a:r>
                <a14:m>
                  <m:oMath xmlns:m="http://schemas.openxmlformats.org/officeDocument/2006/math">
                    <m:r>
                      <a:rPr lang="en-US" altLang="ja-JP" i="1" dirty="0" smtClean="0">
                        <a:latin typeface="Cambria Math" panose="02040503050406030204" pitchFamily="18" charset="0"/>
                      </a:rPr>
                      <m:t>𝑁𝑚</m:t>
                    </m:r>
                    <m:r>
                      <a:rPr lang="en-US" altLang="ja-JP" b="0" i="1" dirty="0" smtClean="0">
                        <a:latin typeface="Cambria Math" panose="02040503050406030204" pitchFamily="18" charset="0"/>
                      </a:rPr>
                      <m:t>=</m:t>
                    </m:r>
                    <m:r>
                      <a:rPr lang="en-US" altLang="ja-JP" i="1" dirty="0">
                        <a:latin typeface="Cambria Math" panose="02040503050406030204" pitchFamily="18" charset="0"/>
                      </a:rPr>
                      <m:t>𝑁𝑖</m:t>
                    </m:r>
                    <m:r>
                      <a:rPr lang="en-US" altLang="ja-JP" i="1" dirty="0">
                        <a:latin typeface="Cambria Math" panose="02040503050406030204" pitchFamily="18" charset="0"/>
                      </a:rPr>
                      <m:t>×</m:t>
                    </m:r>
                    <m:r>
                      <a:rPr lang="en-US" altLang="ja-JP" i="1" dirty="0">
                        <a:latin typeface="Cambria Math" panose="02040503050406030204" pitchFamily="18" charset="0"/>
                      </a:rPr>
                      <m:t>𝑃𝑙</m:t>
                    </m:r>
                    <m:r>
                      <a:rPr lang="en-US" altLang="ja-JP" i="1" dirty="0">
                        <a:latin typeface="Cambria Math" panose="02040503050406030204" pitchFamily="18" charset="0"/>
                      </a:rPr>
                      <m:t>×</m:t>
                    </m:r>
                    <m:r>
                      <a:rPr lang="en-US" altLang="ja-JP" i="1" dirty="0">
                        <a:latin typeface="Cambria Math" panose="02040503050406030204" pitchFamily="18" charset="0"/>
                      </a:rPr>
                      <m:t>𝑃</m:t>
                    </m:r>
                    <m:r>
                      <a:rPr lang="en-US" altLang="ja-JP" i="1" dirty="0">
                        <a:latin typeface="Cambria Math" panose="02040503050406030204" pitchFamily="18" charset="0"/>
                      </a:rPr>
                      <m:t>h</m:t>
                    </m:r>
                  </m:oMath>
                </a14:m>
                <a:endParaRPr lang="en-US" altLang="ja-JP" dirty="0"/>
              </a:p>
              <a:p>
                <a:pPr lvl="2"/>
                <a:r>
                  <a:rPr kumimoji="1" lang="ja-JP" altLang="en-US" dirty="0"/>
                  <a:t>実行命令数：</a:t>
                </a:r>
                <a:r>
                  <a:rPr kumimoji="1" lang="en-US" altLang="ja-JP" dirty="0"/>
                  <a:t>				</a:t>
                </a:r>
                <a14:m>
                  <m:oMath xmlns:m="http://schemas.openxmlformats.org/officeDocument/2006/math">
                    <m:r>
                      <a:rPr kumimoji="1" lang="en-US" altLang="ja-JP" i="1" dirty="0" smtClean="0">
                        <a:latin typeface="Cambria Math" panose="02040503050406030204" pitchFamily="18" charset="0"/>
                      </a:rPr>
                      <m:t>𝑁𝑖</m:t>
                    </m:r>
                  </m:oMath>
                </a14:m>
                <a:endParaRPr kumimoji="1" lang="en-US" altLang="ja-JP" dirty="0"/>
              </a:p>
              <a:p>
                <a:pPr lvl="2"/>
                <a:r>
                  <a:rPr lang="ja-JP" altLang="en-US" dirty="0"/>
                  <a:t>ロードの出現率：</a:t>
                </a:r>
                <a:r>
                  <a:rPr lang="en-US" altLang="ja-JP" dirty="0"/>
                  <a:t>			</a:t>
                </a:r>
                <a14:m>
                  <m:oMath xmlns:m="http://schemas.openxmlformats.org/officeDocument/2006/math">
                    <m:r>
                      <a:rPr lang="en-US" altLang="ja-JP" i="1" dirty="0">
                        <a:latin typeface="Cambria Math" panose="02040503050406030204" pitchFamily="18" charset="0"/>
                      </a:rPr>
                      <m:t>𝑃</m:t>
                    </m:r>
                    <m:r>
                      <a:rPr lang="en-US" altLang="ja-JP" b="0" i="1" dirty="0" smtClean="0">
                        <a:latin typeface="Cambria Math" panose="02040503050406030204" pitchFamily="18" charset="0"/>
                      </a:rPr>
                      <m:t>𝑙</m:t>
                    </m:r>
                  </m:oMath>
                </a14:m>
                <a:endParaRPr kumimoji="1" lang="en-US" altLang="ja-JP" dirty="0"/>
              </a:p>
              <a:p>
                <a:pPr lvl="2"/>
                <a:r>
                  <a:rPr kumimoji="1" lang="ja-JP" altLang="en-US" dirty="0"/>
                  <a:t>ロード命令毎のハザード発生率：</a:t>
                </a:r>
                <a:r>
                  <a:rPr kumimoji="1" lang="en-US" altLang="ja-JP" dirty="0"/>
                  <a:t>	</a:t>
                </a:r>
                <a14:m>
                  <m:oMath xmlns:m="http://schemas.openxmlformats.org/officeDocument/2006/math">
                    <m:r>
                      <a:rPr kumimoji="1" lang="en-US" altLang="ja-JP" i="1" dirty="0" smtClean="0">
                        <a:latin typeface="Cambria Math" panose="02040503050406030204" pitchFamily="18" charset="0"/>
                      </a:rPr>
                      <m:t>𝑃</m:t>
                    </m:r>
                    <m:r>
                      <a:rPr kumimoji="1" lang="en-US" altLang="ja-JP" b="0" i="1" dirty="0" smtClean="0">
                        <a:latin typeface="Cambria Math" panose="02040503050406030204" pitchFamily="18" charset="0"/>
                      </a:rPr>
                      <m:t>h</m:t>
                    </m:r>
                  </m:oMath>
                </a14:m>
                <a:br>
                  <a:rPr kumimoji="1" lang="en-US" altLang="ja-JP" dirty="0"/>
                </a:br>
                <a:endParaRPr kumimoji="1" lang="en-US" altLang="ja-JP" dirty="0"/>
              </a:p>
              <a:p>
                <a:pPr lvl="1"/>
                <a:r>
                  <a:rPr kumimoji="1" lang="ja-JP" altLang="en-US" dirty="0"/>
                  <a:t>ハザード時のサイクル数の増加：</a:t>
                </a:r>
                <a:r>
                  <a:rPr kumimoji="1" lang="en-US" altLang="ja-JP" dirty="0"/>
                  <a:t>	</a:t>
                </a:r>
                <a14:m>
                  <m:oMath xmlns:m="http://schemas.openxmlformats.org/officeDocument/2006/math">
                    <m:r>
                      <a:rPr kumimoji="1" lang="en-US" altLang="ja-JP" i="1" dirty="0" smtClean="0">
                        <a:latin typeface="Cambria Math" panose="02040503050406030204" pitchFamily="18" charset="0"/>
                      </a:rPr>
                      <m:t>𝐶𝑝</m:t>
                    </m:r>
                  </m:oMath>
                </a14:m>
                <a:endParaRPr kumimoji="1" lang="en-US" altLang="ja-JP" dirty="0"/>
              </a:p>
              <a:p>
                <a:r>
                  <a:rPr kumimoji="1" lang="ja-JP" altLang="en-US" dirty="0"/>
                  <a:t>実行サイクル数 </a:t>
                </a:r>
                <a14:m>
                  <m:oMath xmlns:m="http://schemas.openxmlformats.org/officeDocument/2006/math">
                    <m:r>
                      <a:rPr kumimoji="1" lang="en-US" altLang="ja-JP" i="1" dirty="0" smtClean="0">
                        <a:latin typeface="Cambria Math" panose="02040503050406030204" pitchFamily="18" charset="0"/>
                      </a:rPr>
                      <m:t>𝐶𝑟</m:t>
                    </m:r>
                  </m:oMath>
                </a14:m>
                <a:r>
                  <a:rPr kumimoji="1" lang="en-US" altLang="ja-JP" dirty="0"/>
                  <a:t> </a:t>
                </a:r>
                <a:r>
                  <a:rPr kumimoji="1" lang="ja-JP" altLang="en-US" dirty="0"/>
                  <a:t>は，理想サイクル数 </a:t>
                </a:r>
                <a14:m>
                  <m:oMath xmlns:m="http://schemas.openxmlformats.org/officeDocument/2006/math">
                    <m:r>
                      <a:rPr kumimoji="1" lang="en-US" altLang="ja-JP" i="1" dirty="0" smtClean="0">
                        <a:latin typeface="Cambria Math" panose="02040503050406030204" pitchFamily="18" charset="0"/>
                      </a:rPr>
                      <m:t>𝐶𝑡</m:t>
                    </m:r>
                  </m:oMath>
                </a14:m>
                <a:r>
                  <a:rPr kumimoji="1" lang="en-US" altLang="ja-JP" dirty="0"/>
                  <a:t> </a:t>
                </a:r>
                <a:r>
                  <a:rPr kumimoji="1" lang="ja-JP" altLang="en-US" dirty="0"/>
                  <a:t>に対して，</a:t>
                </a:r>
                <a:endParaRPr kumimoji="1" lang="en-US" altLang="ja-JP" dirty="0"/>
              </a:p>
              <a:p>
                <a:pPr lvl="1"/>
                <a14:m>
                  <m:oMath xmlns:m="http://schemas.openxmlformats.org/officeDocument/2006/math">
                    <m:r>
                      <a:rPr lang="en-US" i="1" dirty="0" smtClean="0">
                        <a:latin typeface="Cambria Math" panose="02040503050406030204" pitchFamily="18" charset="0"/>
                      </a:rPr>
                      <m:t>𝐶𝑟</m:t>
                    </m:r>
                    <m:r>
                      <a:rPr lang="en-US" i="1" dirty="0" smtClean="0">
                        <a:latin typeface="Cambria Math" panose="02040503050406030204" pitchFamily="18" charset="0"/>
                      </a:rPr>
                      <m:t>=</m:t>
                    </m:r>
                    <m:r>
                      <a:rPr lang="en-US" i="1" dirty="0" smtClean="0">
                        <a:latin typeface="Cambria Math" panose="02040503050406030204" pitchFamily="18" charset="0"/>
                      </a:rPr>
                      <m:t>𝐶𝑡</m:t>
                    </m:r>
                    <m:r>
                      <a:rPr lang="en-US" i="1" dirty="0" smtClean="0">
                        <a:latin typeface="Cambria Math" panose="02040503050406030204" pitchFamily="18" charset="0"/>
                      </a:rPr>
                      <m:t> + </m:t>
                    </m:r>
                    <m:r>
                      <a:rPr lang="en-US" i="1" dirty="0" smtClean="0">
                        <a:latin typeface="Cambria Math" panose="02040503050406030204" pitchFamily="18" charset="0"/>
                      </a:rPr>
                      <m:t>𝑁𝑚</m:t>
                    </m:r>
                    <m:r>
                      <a:rPr lang="en-US" altLang="ja-JP" i="1" dirty="0">
                        <a:latin typeface="Cambria Math" panose="02040503050406030204" pitchFamily="18" charset="0"/>
                      </a:rPr>
                      <m:t>×</m:t>
                    </m:r>
                    <m:r>
                      <a:rPr lang="en-US" altLang="ja-JP" b="0" i="1" dirty="0" smtClean="0">
                        <a:latin typeface="Cambria Math" panose="02040503050406030204" pitchFamily="18" charset="0"/>
                      </a:rPr>
                      <m:t>𝐶𝑝</m:t>
                    </m:r>
                  </m:oMath>
                </a14:m>
                <a:endParaRPr kumimoji="1" lang="en-US" dirty="0"/>
              </a:p>
              <a:p>
                <a:pPr lvl="1"/>
                <a:r>
                  <a:rPr kumimoji="1" lang="ja-JP" altLang="en-US" dirty="0">
                    <a:solidFill>
                      <a:schemeClr val="accent5"/>
                    </a:solidFill>
                  </a:rPr>
                  <a:t>分岐予測ミスの時とほぼ同じ</a:t>
                </a:r>
                <a:endParaRPr kumimoji="1" lang="en-US" dirty="0">
                  <a:solidFill>
                    <a:schemeClr val="accent5"/>
                  </a:solidFill>
                </a:endParaRPr>
              </a:p>
            </p:txBody>
          </p:sp>
        </mc:Choice>
        <mc:Fallback xmlns="">
          <p:sp>
            <p:nvSpPr>
              <p:cNvPr id="3" name="コンテンツ プレースホルダー 2">
                <a:extLst>
                  <a:ext uri="{FF2B5EF4-FFF2-40B4-BE49-F238E27FC236}">
                    <a16:creationId xmlns:a16="http://schemas.microsoft.com/office/drawing/2014/main" id="{7A388F3E-9D46-BE60-22D7-DE67BE9600EC}"/>
                  </a:ext>
                </a:extLst>
              </p:cNvPr>
              <p:cNvSpPr>
                <a:spLocks noGrp="1" noRot="1" noChangeAspect="1" noMove="1" noResize="1" noEditPoints="1" noAdjustHandles="1" noChangeArrowheads="1" noChangeShapeType="1" noTextEdit="1"/>
              </p:cNvSpPr>
              <p:nvPr>
                <p:ph sz="quarter" idx="10"/>
              </p:nvPr>
            </p:nvSpPr>
            <p:spPr>
              <a:xfrm>
                <a:off x="611956" y="1088974"/>
                <a:ext cx="8280092" cy="5220058"/>
              </a:xfrm>
              <a:blipFill>
                <a:blip r:embed="rId2"/>
                <a:stretch>
                  <a:fillRect l="-662" b="-1402"/>
                </a:stretch>
              </a:blipFill>
            </p:spPr>
            <p:txBody>
              <a:bodyPr/>
              <a:lstStyle/>
              <a:p>
                <a:r>
                  <a:rPr lang="en-US">
                    <a:noFill/>
                  </a:rPr>
                  <a:t> </a:t>
                </a:r>
              </a:p>
            </p:txBody>
          </p:sp>
        </mc:Fallback>
      </mc:AlternateContent>
    </p:spTree>
    <p:extLst>
      <p:ext uri="{BB962C8B-B14F-4D97-AF65-F5344CB8AC3E}">
        <p14:creationId xmlns:p14="http://schemas.microsoft.com/office/powerpoint/2010/main" val="40610443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2918045-1413-49E0-E525-3A3F638871DC}"/>
              </a:ext>
            </a:extLst>
          </p:cNvPr>
          <p:cNvSpPr>
            <a:spLocks noGrp="1"/>
          </p:cNvSpPr>
          <p:nvPr>
            <p:ph type="title"/>
          </p:nvPr>
        </p:nvSpPr>
        <p:spPr/>
        <p:txBody>
          <a:bodyPr/>
          <a:lstStyle/>
          <a:p>
            <a:r>
              <a:rPr lang="ja-JP" altLang="en-US"/>
              <a:t>性能のモデルの一般化</a:t>
            </a:r>
            <a:endParaRPr lang="en-US" dirty="0"/>
          </a:p>
        </p:txBody>
      </p:sp>
    </p:spTree>
    <p:extLst>
      <p:ext uri="{BB962C8B-B14F-4D97-AF65-F5344CB8AC3E}">
        <p14:creationId xmlns:p14="http://schemas.microsoft.com/office/powerpoint/2010/main" val="32562026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E99578-A595-50A4-CCA4-30AF7D776F7F}"/>
              </a:ext>
            </a:extLst>
          </p:cNvPr>
          <p:cNvSpPr>
            <a:spLocks noGrp="1"/>
          </p:cNvSpPr>
          <p:nvPr>
            <p:ph type="title"/>
          </p:nvPr>
        </p:nvSpPr>
        <p:spPr/>
        <p:txBody>
          <a:bodyPr/>
          <a:lstStyle/>
          <a:p>
            <a:r>
              <a:rPr kumimoji="1" lang="ja-JP" altLang="en-US" dirty="0"/>
              <a:t>一般化できる</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536DDF2-031C-97E8-113C-48FFED98AC12}"/>
                  </a:ext>
                </a:extLst>
              </p:cNvPr>
              <p:cNvSpPr>
                <a:spLocks noGrp="1"/>
              </p:cNvSpPr>
              <p:nvPr>
                <p:ph sz="quarter" idx="10"/>
              </p:nvPr>
            </p:nvSpPr>
            <p:spPr/>
            <p:txBody>
              <a:bodyPr/>
              <a:lstStyle/>
              <a:p>
                <a:r>
                  <a:rPr kumimoji="1" lang="ja-JP" altLang="en-US" dirty="0"/>
                  <a:t>以下のようにおいた場合，</a:t>
                </a:r>
                <a:endParaRPr kumimoji="1" lang="en-US" altLang="ja-JP" dirty="0"/>
              </a:p>
              <a:p>
                <a:pPr lvl="1"/>
                <a:r>
                  <a:rPr lang="ja-JP" altLang="en-US" dirty="0"/>
                  <a:t>理想的な実行の際のサイクル数：</a:t>
                </a:r>
                <a:r>
                  <a:rPr lang="en-US" altLang="ja-JP" dirty="0"/>
                  <a:t>	</a:t>
                </a:r>
                <a14:m>
                  <m:oMath xmlns:m="http://schemas.openxmlformats.org/officeDocument/2006/math">
                    <m:r>
                      <a:rPr lang="en-US" altLang="ja-JP" i="1" dirty="0">
                        <a:latin typeface="Cambria Math" panose="02040503050406030204" pitchFamily="18" charset="0"/>
                      </a:rPr>
                      <m:t>𝐶𝑡</m:t>
                    </m:r>
                  </m:oMath>
                </a14:m>
                <a:br>
                  <a:rPr lang="en-US" altLang="ja-JP" dirty="0"/>
                </a:br>
                <a:endParaRPr lang="en-US" altLang="ja-JP" dirty="0"/>
              </a:p>
              <a:p>
                <a:pPr lvl="1"/>
                <a:r>
                  <a:rPr lang="ja-JP" altLang="en-US" dirty="0"/>
                  <a:t>何らかのハザードの発生回数：</a:t>
                </a:r>
                <a:r>
                  <a:rPr lang="en-US" altLang="ja-JP" dirty="0"/>
                  <a:t>	</a:t>
                </a:r>
                <a14:m>
                  <m:oMath xmlns:m="http://schemas.openxmlformats.org/officeDocument/2006/math">
                    <m:r>
                      <a:rPr lang="en-US" altLang="ja-JP" i="1" dirty="0" smtClean="0">
                        <a:latin typeface="Cambria Math" panose="02040503050406030204" pitchFamily="18" charset="0"/>
                      </a:rPr>
                      <m:t>𝑁</m:t>
                    </m:r>
                    <m:r>
                      <a:rPr lang="en-US" altLang="ja-JP" b="0" i="1" dirty="0" smtClean="0">
                        <a:latin typeface="Cambria Math" panose="02040503050406030204" pitchFamily="18" charset="0"/>
                      </a:rPr>
                      <m:t>h</m:t>
                    </m:r>
                    <m:r>
                      <a:rPr lang="en-US" altLang="ja-JP" b="0" i="1" dirty="0" smtClean="0">
                        <a:latin typeface="Cambria Math" panose="02040503050406030204" pitchFamily="18" charset="0"/>
                      </a:rPr>
                      <m:t>=</m:t>
                    </m:r>
                    <m:r>
                      <a:rPr lang="en-US" altLang="ja-JP" i="1" dirty="0">
                        <a:latin typeface="Cambria Math" panose="02040503050406030204" pitchFamily="18" charset="0"/>
                      </a:rPr>
                      <m:t>𝑁𝑖</m:t>
                    </m:r>
                    <m:r>
                      <a:rPr lang="en-US" altLang="ja-JP" i="1" dirty="0">
                        <a:latin typeface="Cambria Math" panose="02040503050406030204" pitchFamily="18" charset="0"/>
                      </a:rPr>
                      <m:t>×</m:t>
                    </m:r>
                    <m:r>
                      <a:rPr lang="en-US" altLang="ja-JP" i="1" dirty="0">
                        <a:latin typeface="Cambria Math" panose="02040503050406030204" pitchFamily="18" charset="0"/>
                      </a:rPr>
                      <m:t>𝑃𝑖</m:t>
                    </m:r>
                    <m:r>
                      <a:rPr lang="en-US" altLang="ja-JP" i="1" dirty="0">
                        <a:latin typeface="Cambria Math" panose="02040503050406030204" pitchFamily="18" charset="0"/>
                      </a:rPr>
                      <m:t>×</m:t>
                    </m:r>
                    <m:r>
                      <a:rPr lang="en-US" altLang="ja-JP" i="1" dirty="0">
                        <a:latin typeface="Cambria Math" panose="02040503050406030204" pitchFamily="18" charset="0"/>
                      </a:rPr>
                      <m:t>𝑃</m:t>
                    </m:r>
                    <m:r>
                      <a:rPr lang="en-US" altLang="ja-JP" i="1" dirty="0">
                        <a:latin typeface="Cambria Math" panose="02040503050406030204" pitchFamily="18" charset="0"/>
                      </a:rPr>
                      <m:t>h</m:t>
                    </m:r>
                  </m:oMath>
                </a14:m>
                <a:endParaRPr lang="en-US" altLang="ja-JP" dirty="0"/>
              </a:p>
              <a:p>
                <a:pPr lvl="2"/>
                <a:r>
                  <a:rPr kumimoji="1" lang="ja-JP" altLang="en-US" dirty="0"/>
                  <a:t>実行命令数：</a:t>
                </a:r>
                <a:r>
                  <a:rPr kumimoji="1" lang="en-US" altLang="ja-JP" dirty="0"/>
                  <a:t>				</a:t>
                </a:r>
                <a14:m>
                  <m:oMath xmlns:m="http://schemas.openxmlformats.org/officeDocument/2006/math">
                    <m:r>
                      <a:rPr kumimoji="1" lang="en-US" altLang="ja-JP" i="1" dirty="0" smtClean="0">
                        <a:latin typeface="Cambria Math" panose="02040503050406030204" pitchFamily="18" charset="0"/>
                      </a:rPr>
                      <m:t>𝑁𝑖</m:t>
                    </m:r>
                  </m:oMath>
                </a14:m>
                <a:endParaRPr kumimoji="1" lang="en-US" altLang="ja-JP" dirty="0"/>
              </a:p>
              <a:p>
                <a:pPr lvl="2"/>
                <a:r>
                  <a:rPr lang="ja-JP" altLang="en-US" dirty="0"/>
                  <a:t>ハザードを起こす命令の出現率：</a:t>
                </a:r>
                <a:r>
                  <a:rPr lang="en-US" altLang="ja-JP" dirty="0"/>
                  <a:t>	</a:t>
                </a:r>
                <a14:m>
                  <m:oMath xmlns:m="http://schemas.openxmlformats.org/officeDocument/2006/math">
                    <m:r>
                      <a:rPr lang="en-US" altLang="ja-JP" i="1" dirty="0">
                        <a:latin typeface="Cambria Math" panose="02040503050406030204" pitchFamily="18" charset="0"/>
                      </a:rPr>
                      <m:t>𝑃</m:t>
                    </m:r>
                    <m:r>
                      <a:rPr lang="en-US" altLang="ja-JP" b="0" i="1" dirty="0" smtClean="0">
                        <a:latin typeface="Cambria Math" panose="02040503050406030204" pitchFamily="18" charset="0"/>
                      </a:rPr>
                      <m:t>𝑖</m:t>
                    </m:r>
                  </m:oMath>
                </a14:m>
                <a:endParaRPr kumimoji="1" lang="en-US" altLang="ja-JP" dirty="0"/>
              </a:p>
              <a:p>
                <a:pPr lvl="2"/>
                <a:r>
                  <a:rPr kumimoji="1" lang="ja-JP" altLang="en-US" dirty="0"/>
                  <a:t>その命令毎のハザード発生率：</a:t>
                </a:r>
                <a:r>
                  <a:rPr kumimoji="1" lang="en-US" altLang="ja-JP" dirty="0"/>
                  <a:t>	</a:t>
                </a:r>
                <a14:m>
                  <m:oMath xmlns:m="http://schemas.openxmlformats.org/officeDocument/2006/math">
                    <m:r>
                      <a:rPr kumimoji="1" lang="en-US" altLang="ja-JP" i="1" dirty="0" smtClean="0">
                        <a:latin typeface="Cambria Math" panose="02040503050406030204" pitchFamily="18" charset="0"/>
                      </a:rPr>
                      <m:t>𝑃</m:t>
                    </m:r>
                    <m:r>
                      <a:rPr kumimoji="1" lang="en-US" altLang="ja-JP" b="0" i="1" dirty="0" smtClean="0">
                        <a:latin typeface="Cambria Math" panose="02040503050406030204" pitchFamily="18" charset="0"/>
                      </a:rPr>
                      <m:t>h</m:t>
                    </m:r>
                  </m:oMath>
                </a14:m>
                <a:br>
                  <a:rPr kumimoji="1" lang="en-US" altLang="ja-JP" dirty="0"/>
                </a:br>
                <a:endParaRPr kumimoji="1" lang="en-US" altLang="ja-JP" dirty="0"/>
              </a:p>
              <a:p>
                <a:pPr lvl="1"/>
                <a:r>
                  <a:rPr kumimoji="1" lang="ja-JP" altLang="en-US" dirty="0"/>
                  <a:t>ハザード時のサイクル数の増加：</a:t>
                </a:r>
                <a:r>
                  <a:rPr kumimoji="1" lang="en-US" altLang="ja-JP" dirty="0"/>
                  <a:t>	</a:t>
                </a:r>
                <a14:m>
                  <m:oMath xmlns:m="http://schemas.openxmlformats.org/officeDocument/2006/math">
                    <m:r>
                      <a:rPr kumimoji="1" lang="en-US" altLang="ja-JP" i="1" dirty="0" smtClean="0">
                        <a:latin typeface="Cambria Math" panose="02040503050406030204" pitchFamily="18" charset="0"/>
                      </a:rPr>
                      <m:t>𝐶𝑝</m:t>
                    </m:r>
                  </m:oMath>
                </a14:m>
                <a:endParaRPr kumimoji="1" lang="en-US" altLang="ja-JP" dirty="0"/>
              </a:p>
              <a:p>
                <a:r>
                  <a:rPr kumimoji="1" lang="ja-JP" altLang="en-US" dirty="0"/>
                  <a:t>実行サイクル数 </a:t>
                </a:r>
                <a14:m>
                  <m:oMath xmlns:m="http://schemas.openxmlformats.org/officeDocument/2006/math">
                    <m:r>
                      <a:rPr kumimoji="1" lang="en-US" altLang="ja-JP" i="1" dirty="0" smtClean="0">
                        <a:latin typeface="Cambria Math" panose="02040503050406030204" pitchFamily="18" charset="0"/>
                      </a:rPr>
                      <m:t>𝐶𝑟</m:t>
                    </m:r>
                  </m:oMath>
                </a14:m>
                <a:r>
                  <a:rPr kumimoji="1" lang="en-US" altLang="ja-JP" dirty="0"/>
                  <a:t> </a:t>
                </a:r>
                <a:r>
                  <a:rPr kumimoji="1" lang="ja-JP" altLang="en-US" dirty="0"/>
                  <a:t>は，理想サイクル数 </a:t>
                </a:r>
                <a14:m>
                  <m:oMath xmlns:m="http://schemas.openxmlformats.org/officeDocument/2006/math">
                    <m:r>
                      <a:rPr kumimoji="1" lang="en-US" altLang="ja-JP" i="1" dirty="0" smtClean="0">
                        <a:latin typeface="Cambria Math" panose="02040503050406030204" pitchFamily="18" charset="0"/>
                      </a:rPr>
                      <m:t>𝐶𝑡</m:t>
                    </m:r>
                  </m:oMath>
                </a14:m>
                <a:r>
                  <a:rPr kumimoji="1" lang="en-US" altLang="ja-JP" dirty="0"/>
                  <a:t> </a:t>
                </a:r>
                <a:r>
                  <a:rPr kumimoji="1" lang="ja-JP" altLang="en-US" dirty="0"/>
                  <a:t>に対して，</a:t>
                </a:r>
                <a:endParaRPr kumimoji="1" lang="en-US" altLang="ja-JP" dirty="0"/>
              </a:p>
              <a:p>
                <a:pPr lvl="1"/>
                <a14:m>
                  <m:oMath xmlns:m="http://schemas.openxmlformats.org/officeDocument/2006/math">
                    <m:r>
                      <a:rPr lang="en-US" altLang="ja-JP" i="1" dirty="0" smtClean="0">
                        <a:latin typeface="Cambria Math" panose="02040503050406030204" pitchFamily="18" charset="0"/>
                      </a:rPr>
                      <m:t>𝐶𝑟</m:t>
                    </m:r>
                    <m:r>
                      <a:rPr lang="en-US" altLang="ja-JP" i="1" dirty="0" smtClean="0">
                        <a:latin typeface="Cambria Math" panose="02040503050406030204" pitchFamily="18" charset="0"/>
                      </a:rPr>
                      <m:t>=</m:t>
                    </m:r>
                    <m:r>
                      <a:rPr lang="en-US" altLang="ja-JP" i="1" dirty="0" smtClean="0">
                        <a:latin typeface="Cambria Math" panose="02040503050406030204" pitchFamily="18" charset="0"/>
                      </a:rPr>
                      <m:t>𝐶𝑡</m:t>
                    </m:r>
                    <m:r>
                      <a:rPr lang="en-US" altLang="ja-JP" i="1" dirty="0" smtClean="0">
                        <a:latin typeface="Cambria Math" panose="02040503050406030204" pitchFamily="18" charset="0"/>
                      </a:rPr>
                      <m:t> + </m:t>
                    </m:r>
                    <m:r>
                      <a:rPr lang="en-US" altLang="ja-JP" i="1" dirty="0" smtClean="0">
                        <a:latin typeface="Cambria Math" panose="02040503050406030204" pitchFamily="18" charset="0"/>
                      </a:rPr>
                      <m:t>𝑁</m:t>
                    </m:r>
                    <m:r>
                      <a:rPr lang="en-US" altLang="ja-JP" i="1" dirty="0" smtClean="0">
                        <a:latin typeface="Cambria Math" panose="02040503050406030204" pitchFamily="18" charset="0"/>
                      </a:rPr>
                      <m:t>h</m:t>
                    </m:r>
                    <m:r>
                      <a:rPr lang="en-US" altLang="ja-JP" i="1" dirty="0">
                        <a:latin typeface="Cambria Math" panose="02040503050406030204" pitchFamily="18" charset="0"/>
                      </a:rPr>
                      <m:t>×</m:t>
                    </m:r>
                    <m:r>
                      <a:rPr lang="en-US" altLang="ja-JP" b="0" i="1" dirty="0" smtClean="0">
                        <a:latin typeface="Cambria Math" panose="02040503050406030204" pitchFamily="18" charset="0"/>
                      </a:rPr>
                      <m:t>𝐶𝑝</m:t>
                    </m:r>
                  </m:oMath>
                </a14:m>
                <a:endParaRPr kumimoji="1" lang="en-US" dirty="0"/>
              </a:p>
            </p:txBody>
          </p:sp>
        </mc:Choice>
        <mc:Fallback xmlns="">
          <p:sp>
            <p:nvSpPr>
              <p:cNvPr id="3" name="コンテンツ プレースホルダー 2">
                <a:extLst>
                  <a:ext uri="{FF2B5EF4-FFF2-40B4-BE49-F238E27FC236}">
                    <a16:creationId xmlns:a16="http://schemas.microsoft.com/office/drawing/2014/main" id="{F536DDF2-031C-97E8-113C-48FFED98AC12}"/>
                  </a:ext>
                </a:extLst>
              </p:cNvPr>
              <p:cNvSpPr>
                <a:spLocks noGrp="1" noRot="1" noChangeAspect="1" noMove="1" noResize="1" noEditPoints="1" noAdjustHandles="1" noChangeArrowheads="1" noChangeShapeType="1" noTextEdit="1"/>
              </p:cNvSpPr>
              <p:nvPr>
                <p:ph sz="quarter" idx="10"/>
              </p:nvPr>
            </p:nvSpPr>
            <p:spPr>
              <a:blipFill>
                <a:blip r:embed="rId2"/>
                <a:stretch>
                  <a:fillRect l="-692"/>
                </a:stretch>
              </a:blipFill>
            </p:spPr>
            <p:txBody>
              <a:bodyPr/>
              <a:lstStyle/>
              <a:p>
                <a:r>
                  <a:rPr lang="en-US">
                    <a:noFill/>
                  </a:rPr>
                  <a:t> </a:t>
                </a:r>
              </a:p>
            </p:txBody>
          </p:sp>
        </mc:Fallback>
      </mc:AlternateContent>
    </p:spTree>
    <p:extLst>
      <p:ext uri="{BB962C8B-B14F-4D97-AF65-F5344CB8AC3E}">
        <p14:creationId xmlns:p14="http://schemas.microsoft.com/office/powerpoint/2010/main" val="25175251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6" y="1088974"/>
            <a:ext cx="7920088" cy="2520028"/>
          </a:xfrm>
        </p:spPr>
        <p:txBody>
          <a:bodyPr anchor="t"/>
          <a:lstStyle/>
          <a:p>
            <a:r>
              <a:rPr lang="ja-JP" altLang="en-US" sz="1600" dirty="0"/>
              <a:t>前記の前提の下で，</a:t>
            </a:r>
            <a:r>
              <a:rPr lang="en-US" altLang="ja-JP" sz="1600" dirty="0"/>
              <a:t>F,D,X,M,W </a:t>
            </a:r>
            <a:r>
              <a:rPr lang="ja-JP" altLang="en-US" sz="1600" dirty="0"/>
              <a:t>の５ステージからなるパイプライン・プロセッサを構成することを考える</a:t>
            </a:r>
            <a:br>
              <a:rPr lang="en-US" altLang="ja-JP" sz="1600" dirty="0"/>
            </a:br>
            <a:r>
              <a:rPr lang="ja-JP" altLang="en-US" sz="1600" dirty="0"/>
              <a:t>ただし，</a:t>
            </a:r>
            <a:r>
              <a:rPr lang="en-US" altLang="ja-JP" sz="1600" dirty="0"/>
              <a:t>in-order </a:t>
            </a:r>
            <a:r>
              <a:rPr lang="ja-JP" altLang="en-US" sz="1600" dirty="0"/>
              <a:t>スカラ・プロセッサであるものとする</a:t>
            </a:r>
            <a:endParaRPr lang="en-US" altLang="ja-JP" sz="1600" dirty="0"/>
          </a:p>
          <a:p>
            <a:r>
              <a:rPr lang="en-US" altLang="ja-JP" sz="1600" dirty="0"/>
              <a:t>(3) </a:t>
            </a:r>
            <a:r>
              <a:rPr lang="ja-JP" altLang="en-US" sz="1600" dirty="0"/>
              <a:t>その場合の最大動作周波数はいくつになるか述べよ</a:t>
            </a:r>
            <a:endParaRPr lang="en-US" altLang="ja-JP" sz="1600" dirty="0"/>
          </a:p>
          <a:p>
            <a:pPr lvl="1"/>
            <a:r>
              <a:rPr lang="en-US" altLang="ja-JP" sz="1600" dirty="0"/>
              <a:t>1 </a:t>
            </a:r>
            <a:r>
              <a:rPr lang="ja-JP" altLang="en-US" sz="1600" dirty="0"/>
              <a:t>秒 </a:t>
            </a:r>
            <a:r>
              <a:rPr lang="en-US" altLang="ja-JP" sz="1600" dirty="0"/>
              <a:t>/ 1 ns = 1GHz</a:t>
            </a:r>
          </a:p>
          <a:p>
            <a:r>
              <a:rPr lang="en-US" altLang="ja-JP" sz="1600" dirty="0"/>
              <a:t>(4) </a:t>
            </a:r>
            <a:r>
              <a:rPr lang="ja-JP" altLang="en-US" sz="1600" dirty="0"/>
              <a:t>以下の命令列を実行するのに必要な時間を計算せよ</a:t>
            </a:r>
            <a:endParaRPr lang="en-US" altLang="ja-JP" sz="1600" dirty="0"/>
          </a:p>
          <a:p>
            <a:pPr marL="360000" lvl="1" indent="0">
              <a:buNone/>
            </a:pPr>
            <a:r>
              <a:rPr lang="en-US" altLang="ja-JP" sz="1600" dirty="0"/>
              <a:t>add x1←x2+x3</a:t>
            </a:r>
            <a:br>
              <a:rPr lang="en-US" altLang="ja-JP" sz="1600" dirty="0"/>
            </a:br>
            <a:r>
              <a:rPr lang="en-US" altLang="ja-JP" sz="1600" dirty="0"/>
              <a:t>sub x2←x3+x4</a:t>
            </a:r>
            <a:br>
              <a:rPr lang="en-US" altLang="ja-JP" sz="1600" dirty="0"/>
            </a:br>
            <a:r>
              <a:rPr lang="en-US" altLang="ja-JP" sz="1600" dirty="0"/>
              <a:t>add x5←x6+x7</a:t>
            </a:r>
          </a:p>
          <a:p>
            <a:pPr lvl="1"/>
            <a:r>
              <a:rPr lang="en-US" altLang="ja-JP" sz="1600" dirty="0"/>
              <a:t>7ns</a:t>
            </a:r>
          </a:p>
        </p:txBody>
      </p:sp>
      <p:grpSp>
        <p:nvGrpSpPr>
          <p:cNvPr id="3" name="グループ化 2">
            <a:extLst>
              <a:ext uri="{FF2B5EF4-FFF2-40B4-BE49-F238E27FC236}">
                <a16:creationId xmlns:a16="http://schemas.microsoft.com/office/drawing/2014/main" id="{8B14EF7C-0F78-F004-4DDA-8DA94615623B}"/>
              </a:ext>
            </a:extLst>
          </p:cNvPr>
          <p:cNvGrpSpPr/>
          <p:nvPr/>
        </p:nvGrpSpPr>
        <p:grpSpPr>
          <a:xfrm>
            <a:off x="1421965" y="5139019"/>
            <a:ext cx="2160020" cy="360000"/>
            <a:chOff x="4481999" y="4959017"/>
            <a:chExt cx="2160020" cy="360000"/>
          </a:xfrm>
        </p:grpSpPr>
        <p:sp>
          <p:nvSpPr>
            <p:cNvPr id="4" name="Rectangle 69">
              <a:extLst>
                <a:ext uri="{FF2B5EF4-FFF2-40B4-BE49-F238E27FC236}">
                  <a16:creationId xmlns:a16="http://schemas.microsoft.com/office/drawing/2014/main" id="{0897DC75-0566-5C7D-1CDB-4F8B442E9928}"/>
                </a:ext>
              </a:extLst>
            </p:cNvPr>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6" name="Rectangle 70">
              <a:extLst>
                <a:ext uri="{FF2B5EF4-FFF2-40B4-BE49-F238E27FC236}">
                  <a16:creationId xmlns:a16="http://schemas.microsoft.com/office/drawing/2014/main" id="{A58320EF-FFF0-5068-04A6-C71EDADA0346}"/>
                </a:ext>
              </a:extLst>
            </p:cNvPr>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8" name="Rectangle 71">
              <a:extLst>
                <a:ext uri="{FF2B5EF4-FFF2-40B4-BE49-F238E27FC236}">
                  <a16:creationId xmlns:a16="http://schemas.microsoft.com/office/drawing/2014/main" id="{4F1845DC-416E-12AC-0C32-65A88ED6139D}"/>
                </a:ext>
              </a:extLst>
            </p:cNvPr>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9" name="Rectangle 72">
              <a:extLst>
                <a:ext uri="{FF2B5EF4-FFF2-40B4-BE49-F238E27FC236}">
                  <a16:creationId xmlns:a16="http://schemas.microsoft.com/office/drawing/2014/main" id="{BB10643C-A17E-ABAB-9435-FE44EB7F71B9}"/>
                </a:ext>
              </a:extLst>
            </p:cNvPr>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0" name="Rectangle 73">
              <a:extLst>
                <a:ext uri="{FF2B5EF4-FFF2-40B4-BE49-F238E27FC236}">
                  <a16:creationId xmlns:a16="http://schemas.microsoft.com/office/drawing/2014/main" id="{1CDDC21D-4AD9-55FD-ED24-94BC6BD673FB}"/>
                </a:ext>
              </a:extLst>
            </p:cNvPr>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grpSp>
      <p:grpSp>
        <p:nvGrpSpPr>
          <p:cNvPr id="11" name="グループ化 10">
            <a:extLst>
              <a:ext uri="{FF2B5EF4-FFF2-40B4-BE49-F238E27FC236}">
                <a16:creationId xmlns:a16="http://schemas.microsoft.com/office/drawing/2014/main" id="{E746961F-4BFA-DAA9-9EA7-B52D9CB03FA6}"/>
              </a:ext>
            </a:extLst>
          </p:cNvPr>
          <p:cNvGrpSpPr/>
          <p:nvPr/>
        </p:nvGrpSpPr>
        <p:grpSpPr>
          <a:xfrm>
            <a:off x="1871970" y="5589024"/>
            <a:ext cx="2160020" cy="360000"/>
            <a:chOff x="4481999" y="4959017"/>
            <a:chExt cx="2160020" cy="360000"/>
          </a:xfrm>
        </p:grpSpPr>
        <p:sp>
          <p:nvSpPr>
            <p:cNvPr id="12" name="Rectangle 69">
              <a:extLst>
                <a:ext uri="{FF2B5EF4-FFF2-40B4-BE49-F238E27FC236}">
                  <a16:creationId xmlns:a16="http://schemas.microsoft.com/office/drawing/2014/main" id="{C4194B49-B1EF-5270-74B5-869DC3734A08}"/>
                </a:ext>
              </a:extLst>
            </p:cNvPr>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3" name="Rectangle 70">
              <a:extLst>
                <a:ext uri="{FF2B5EF4-FFF2-40B4-BE49-F238E27FC236}">
                  <a16:creationId xmlns:a16="http://schemas.microsoft.com/office/drawing/2014/main" id="{F64FAC9D-FFD2-10DC-E5D1-C282E1B92D5F}"/>
                </a:ext>
              </a:extLst>
            </p:cNvPr>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14" name="Rectangle 71">
              <a:extLst>
                <a:ext uri="{FF2B5EF4-FFF2-40B4-BE49-F238E27FC236}">
                  <a16:creationId xmlns:a16="http://schemas.microsoft.com/office/drawing/2014/main" id="{6CDBFF53-EAC9-80B0-1E86-BD269BBA4A0C}"/>
                </a:ext>
              </a:extLst>
            </p:cNvPr>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15" name="Rectangle 72">
              <a:extLst>
                <a:ext uri="{FF2B5EF4-FFF2-40B4-BE49-F238E27FC236}">
                  <a16:creationId xmlns:a16="http://schemas.microsoft.com/office/drawing/2014/main" id="{6C754524-4F97-059C-ED8B-2EC50962C7BA}"/>
                </a:ext>
              </a:extLst>
            </p:cNvPr>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6" name="Rectangle 73">
              <a:extLst>
                <a:ext uri="{FF2B5EF4-FFF2-40B4-BE49-F238E27FC236}">
                  <a16:creationId xmlns:a16="http://schemas.microsoft.com/office/drawing/2014/main" id="{3742B222-2E83-7502-DDDF-F1D3F72EF846}"/>
                </a:ext>
              </a:extLst>
            </p:cNvPr>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grpSp>
      <p:grpSp>
        <p:nvGrpSpPr>
          <p:cNvPr id="17" name="グループ化 16">
            <a:extLst>
              <a:ext uri="{FF2B5EF4-FFF2-40B4-BE49-F238E27FC236}">
                <a16:creationId xmlns:a16="http://schemas.microsoft.com/office/drawing/2014/main" id="{07FA17C6-39C4-8803-0CD8-DDA1432D4C46}"/>
              </a:ext>
            </a:extLst>
          </p:cNvPr>
          <p:cNvGrpSpPr/>
          <p:nvPr/>
        </p:nvGrpSpPr>
        <p:grpSpPr>
          <a:xfrm>
            <a:off x="2321975" y="6039029"/>
            <a:ext cx="2160020" cy="360000"/>
            <a:chOff x="4481999" y="4959017"/>
            <a:chExt cx="2160020" cy="360000"/>
          </a:xfrm>
        </p:grpSpPr>
        <p:sp>
          <p:nvSpPr>
            <p:cNvPr id="18" name="Rectangle 69">
              <a:extLst>
                <a:ext uri="{FF2B5EF4-FFF2-40B4-BE49-F238E27FC236}">
                  <a16:creationId xmlns:a16="http://schemas.microsoft.com/office/drawing/2014/main" id="{11608AD3-E1AB-34F7-3583-36F8572E9B3D}"/>
                </a:ext>
              </a:extLst>
            </p:cNvPr>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9" name="Rectangle 70">
              <a:extLst>
                <a:ext uri="{FF2B5EF4-FFF2-40B4-BE49-F238E27FC236}">
                  <a16:creationId xmlns:a16="http://schemas.microsoft.com/office/drawing/2014/main" id="{BE0C1326-CC49-97F5-3F05-6705CEE2DD7F}"/>
                </a:ext>
              </a:extLst>
            </p:cNvPr>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20" name="Rectangle 71">
              <a:extLst>
                <a:ext uri="{FF2B5EF4-FFF2-40B4-BE49-F238E27FC236}">
                  <a16:creationId xmlns:a16="http://schemas.microsoft.com/office/drawing/2014/main" id="{0E466E56-392C-5828-E0F9-C8879BCE9F9E}"/>
                </a:ext>
              </a:extLst>
            </p:cNvPr>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21" name="Rectangle 72">
              <a:extLst>
                <a:ext uri="{FF2B5EF4-FFF2-40B4-BE49-F238E27FC236}">
                  <a16:creationId xmlns:a16="http://schemas.microsoft.com/office/drawing/2014/main" id="{9B12CCD0-BC5D-9A7A-7B5B-118B5CF6CDA5}"/>
                </a:ext>
              </a:extLst>
            </p:cNvPr>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22" name="Rectangle 73">
              <a:extLst>
                <a:ext uri="{FF2B5EF4-FFF2-40B4-BE49-F238E27FC236}">
                  <a16:creationId xmlns:a16="http://schemas.microsoft.com/office/drawing/2014/main" id="{08CEAC68-4661-CABD-0978-B7562F359107}"/>
                </a:ext>
              </a:extLst>
            </p:cNvPr>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grpSp>
      <p:cxnSp>
        <p:nvCxnSpPr>
          <p:cNvPr id="24" name="直線矢印コネクタ 23">
            <a:extLst>
              <a:ext uri="{FF2B5EF4-FFF2-40B4-BE49-F238E27FC236}">
                <a16:creationId xmlns:a16="http://schemas.microsoft.com/office/drawing/2014/main" id="{87C159C9-5E9A-39EC-CCBE-350E833AFD57}"/>
              </a:ext>
            </a:extLst>
          </p:cNvPr>
          <p:cNvCxnSpPr/>
          <p:nvPr/>
        </p:nvCxnSpPr>
        <p:spPr bwMode="auto">
          <a:xfrm>
            <a:off x="1421965" y="4959017"/>
            <a:ext cx="3150035" cy="0"/>
          </a:xfrm>
          <a:prstGeom prst="straightConnector1">
            <a:avLst/>
          </a:prstGeom>
          <a:noFill/>
          <a:ln w="9525" cap="flat" cmpd="sng" algn="ctr">
            <a:solidFill>
              <a:schemeClr val="tx1"/>
            </a:solidFill>
            <a:prstDash val="solid"/>
            <a:round/>
            <a:headEnd type="triangle" w="med" len="med"/>
            <a:tailEnd type="triangle"/>
          </a:ln>
          <a:effectLst/>
        </p:spPr>
      </p:cxnSp>
    </p:spTree>
    <p:extLst>
      <p:ext uri="{BB962C8B-B14F-4D97-AF65-F5344CB8AC3E}">
        <p14:creationId xmlns:p14="http://schemas.microsoft.com/office/powerpoint/2010/main" val="8928771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6278D4-CEE1-7814-8C31-ED385C6B5221}"/>
              </a:ext>
            </a:extLst>
          </p:cNvPr>
          <p:cNvSpPr>
            <a:spLocks noGrp="1"/>
          </p:cNvSpPr>
          <p:nvPr>
            <p:ph type="title"/>
          </p:nvPr>
        </p:nvSpPr>
        <p:spPr/>
        <p:txBody>
          <a:bodyPr/>
          <a:lstStyle/>
          <a:p>
            <a:r>
              <a:rPr kumimoji="1" lang="ja-JP" altLang="en-US" dirty="0"/>
              <a:t>一般化できる</a:t>
            </a:r>
            <a:endParaRPr kumimoji="1" 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2F99C606-F320-4759-1DA1-881FE7545722}"/>
                  </a:ext>
                </a:extLst>
              </p:cNvPr>
              <p:cNvSpPr>
                <a:spLocks noGrp="1"/>
              </p:cNvSpPr>
              <p:nvPr>
                <p:ph sz="quarter" idx="10"/>
              </p:nvPr>
            </p:nvSpPr>
            <p:spPr/>
            <p:txBody>
              <a:bodyPr/>
              <a:lstStyle/>
              <a:p>
                <a:r>
                  <a:rPr kumimoji="1" lang="ja-JP" altLang="en-US" dirty="0"/>
                  <a:t>ハザード </a:t>
                </a:r>
                <a:r>
                  <a:rPr kumimoji="1" lang="en-US" altLang="ja-JP" dirty="0"/>
                  <a:t>a</a:t>
                </a:r>
                <a:r>
                  <a:rPr kumimoji="1" lang="ja-JP" altLang="en-US" dirty="0"/>
                  <a:t>，ハザード </a:t>
                </a:r>
                <a:r>
                  <a:rPr kumimoji="1" lang="en-US" altLang="ja-JP" dirty="0"/>
                  <a:t>b</a:t>
                </a:r>
                <a:r>
                  <a:rPr kumimoji="1" lang="ja-JP" altLang="en-US" dirty="0"/>
                  <a:t>，ハザード </a:t>
                </a:r>
                <a:r>
                  <a:rPr kumimoji="1" lang="en-US" altLang="ja-JP" dirty="0"/>
                  <a:t>c </a:t>
                </a:r>
                <a:r>
                  <a:rPr kumimoji="1" lang="ja-JP" altLang="en-US" dirty="0"/>
                  <a:t>･･･ とあった時</a:t>
                </a:r>
                <a:endParaRPr kumimoji="1" lang="en-US" altLang="ja-JP" dirty="0"/>
              </a:p>
              <a:p>
                <a:r>
                  <a:rPr kumimoji="1" lang="ja-JP" altLang="en-US" dirty="0"/>
                  <a:t>実行サイクル数 </a:t>
                </a:r>
                <a14:m>
                  <m:oMath xmlns:m="http://schemas.openxmlformats.org/officeDocument/2006/math">
                    <m:r>
                      <a:rPr kumimoji="1" lang="en-US" altLang="ja-JP" i="1" dirty="0" smtClean="0">
                        <a:latin typeface="Cambria Math" panose="02040503050406030204" pitchFamily="18" charset="0"/>
                      </a:rPr>
                      <m:t>𝐶𝑟</m:t>
                    </m:r>
                  </m:oMath>
                </a14:m>
                <a:r>
                  <a:rPr kumimoji="1" lang="en-US" altLang="ja-JP" dirty="0"/>
                  <a:t> </a:t>
                </a:r>
                <a:r>
                  <a:rPr kumimoji="1" lang="ja-JP" altLang="en-US" dirty="0"/>
                  <a:t>は，理想サイクル数 </a:t>
                </a:r>
                <a14:m>
                  <m:oMath xmlns:m="http://schemas.openxmlformats.org/officeDocument/2006/math">
                    <m:r>
                      <a:rPr kumimoji="1" lang="en-US" altLang="ja-JP" i="1" dirty="0" smtClean="0">
                        <a:latin typeface="Cambria Math" panose="02040503050406030204" pitchFamily="18" charset="0"/>
                      </a:rPr>
                      <m:t>𝐶𝑡</m:t>
                    </m:r>
                  </m:oMath>
                </a14:m>
                <a:r>
                  <a:rPr kumimoji="1" lang="en-US" altLang="ja-JP" dirty="0"/>
                  <a:t> </a:t>
                </a:r>
                <a:r>
                  <a:rPr kumimoji="1" lang="ja-JP" altLang="en-US" dirty="0"/>
                  <a:t>に対して，</a:t>
                </a:r>
                <a:endParaRPr kumimoji="1" lang="en-US" altLang="ja-JP" dirty="0"/>
              </a:p>
              <a:p>
                <a:pPr lvl="1"/>
                <a14:m>
                  <m:oMath xmlns:m="http://schemas.openxmlformats.org/officeDocument/2006/math">
                    <m:r>
                      <a:rPr lang="en-US" altLang="ja-JP" i="1" dirty="0" smtClean="0">
                        <a:latin typeface="Cambria Math" panose="02040503050406030204" pitchFamily="18" charset="0"/>
                      </a:rPr>
                      <m:t>𝐶𝑟</m:t>
                    </m:r>
                    <m:r>
                      <a:rPr lang="en-US" altLang="ja-JP" i="1" dirty="0" smtClean="0">
                        <a:latin typeface="Cambria Math" panose="02040503050406030204" pitchFamily="18" charset="0"/>
                      </a:rPr>
                      <m:t>=</m:t>
                    </m:r>
                    <m:r>
                      <a:rPr lang="en-US" altLang="ja-JP" i="1" dirty="0" smtClean="0">
                        <a:latin typeface="Cambria Math" panose="02040503050406030204" pitchFamily="18" charset="0"/>
                      </a:rPr>
                      <m:t>𝐶𝑡</m:t>
                    </m:r>
                    <m:r>
                      <a:rPr lang="en-US" altLang="ja-JP" i="1" dirty="0" smtClean="0">
                        <a:latin typeface="Cambria Math" panose="02040503050406030204" pitchFamily="18" charset="0"/>
                      </a:rPr>
                      <m:t> + </m:t>
                    </m:r>
                    <m:r>
                      <a:rPr lang="en-US" altLang="ja-JP" i="1" dirty="0" smtClean="0">
                        <a:solidFill>
                          <a:schemeClr val="accent5"/>
                        </a:solidFill>
                        <a:latin typeface="Cambria Math" panose="02040503050406030204" pitchFamily="18" charset="0"/>
                      </a:rPr>
                      <m:t>𝑁𝑚𝑎</m:t>
                    </m:r>
                    <m:r>
                      <a:rPr lang="en-US" altLang="ja-JP" i="1" dirty="0">
                        <a:solidFill>
                          <a:schemeClr val="accent5"/>
                        </a:solidFill>
                        <a:latin typeface="Cambria Math" panose="02040503050406030204" pitchFamily="18" charset="0"/>
                      </a:rPr>
                      <m:t>×</m:t>
                    </m:r>
                    <m:r>
                      <a:rPr lang="en-US" altLang="ja-JP" b="0" i="1" dirty="0" smtClean="0">
                        <a:solidFill>
                          <a:schemeClr val="accent5"/>
                        </a:solidFill>
                        <a:latin typeface="Cambria Math" panose="02040503050406030204" pitchFamily="18" charset="0"/>
                      </a:rPr>
                      <m:t>𝐶𝑝𝑎</m:t>
                    </m:r>
                    <m:r>
                      <a:rPr lang="en-US" altLang="ja-JP" b="0" i="1" dirty="0" smtClean="0">
                        <a:latin typeface="Cambria Math" panose="02040503050406030204" pitchFamily="18" charset="0"/>
                      </a:rPr>
                      <m:t>+ </m:t>
                    </m:r>
                    <m:r>
                      <a:rPr lang="en-US" altLang="ja-JP" i="1" dirty="0" smtClean="0">
                        <a:solidFill>
                          <a:schemeClr val="accent6"/>
                        </a:solidFill>
                        <a:latin typeface="Cambria Math" panose="02040503050406030204" pitchFamily="18" charset="0"/>
                      </a:rPr>
                      <m:t>𝑁𝑚𝑏</m:t>
                    </m:r>
                    <m:r>
                      <a:rPr lang="en-US" altLang="ja-JP" i="1" dirty="0" smtClean="0">
                        <a:solidFill>
                          <a:schemeClr val="accent6"/>
                        </a:solidFill>
                        <a:latin typeface="Cambria Math" panose="02040503050406030204" pitchFamily="18" charset="0"/>
                      </a:rPr>
                      <m:t>×</m:t>
                    </m:r>
                    <m:r>
                      <a:rPr lang="en-US" altLang="ja-JP" i="1" dirty="0" smtClean="0">
                        <a:solidFill>
                          <a:schemeClr val="accent6"/>
                        </a:solidFill>
                        <a:latin typeface="Cambria Math" panose="02040503050406030204" pitchFamily="18" charset="0"/>
                      </a:rPr>
                      <m:t>𝐶𝑝𝑏</m:t>
                    </m:r>
                    <m:r>
                      <a:rPr lang="en-US" altLang="ja-JP" i="1" dirty="0">
                        <a:latin typeface="Cambria Math" panose="02040503050406030204" pitchFamily="18" charset="0"/>
                      </a:rPr>
                      <m:t>+</m:t>
                    </m:r>
                    <m:r>
                      <a:rPr lang="en-US" altLang="ja-JP" i="1" dirty="0" smtClean="0">
                        <a:solidFill>
                          <a:schemeClr val="accent3">
                            <a:lumMod val="75000"/>
                          </a:schemeClr>
                        </a:solidFill>
                        <a:latin typeface="Cambria Math" panose="02040503050406030204" pitchFamily="18" charset="0"/>
                      </a:rPr>
                      <m:t>𝑁𝑚</m:t>
                    </m:r>
                    <m:r>
                      <a:rPr lang="en-US" altLang="ja-JP" b="0" i="1" dirty="0" smtClean="0">
                        <a:solidFill>
                          <a:schemeClr val="accent3">
                            <a:lumMod val="75000"/>
                          </a:schemeClr>
                        </a:solidFill>
                        <a:latin typeface="Cambria Math" panose="02040503050406030204" pitchFamily="18" charset="0"/>
                      </a:rPr>
                      <m:t>𝑐</m:t>
                    </m:r>
                    <m:r>
                      <a:rPr lang="en-US" altLang="ja-JP" i="1" dirty="0">
                        <a:solidFill>
                          <a:schemeClr val="accent3">
                            <a:lumMod val="75000"/>
                          </a:schemeClr>
                        </a:solidFill>
                        <a:latin typeface="Cambria Math" panose="02040503050406030204" pitchFamily="18" charset="0"/>
                      </a:rPr>
                      <m:t>×</m:t>
                    </m:r>
                    <m:r>
                      <a:rPr lang="en-US" altLang="ja-JP" i="1" dirty="0">
                        <a:solidFill>
                          <a:schemeClr val="accent3">
                            <a:lumMod val="75000"/>
                          </a:schemeClr>
                        </a:solidFill>
                        <a:latin typeface="Cambria Math" panose="02040503050406030204" pitchFamily="18" charset="0"/>
                      </a:rPr>
                      <m:t>𝐶𝑝𝑐</m:t>
                    </m:r>
                    <m:r>
                      <a:rPr lang="en-US" altLang="ja-JP" b="0" i="1" dirty="0" smtClean="0">
                        <a:latin typeface="Cambria Math" panose="02040503050406030204" pitchFamily="18" charset="0"/>
                      </a:rPr>
                      <m:t>+…</m:t>
                    </m:r>
                  </m:oMath>
                </a14:m>
                <a:endParaRPr lang="en-US" altLang="ja-JP" b="0" dirty="0"/>
              </a:p>
              <a:p>
                <a:pPr lvl="1"/>
                <a:r>
                  <a:rPr kumimoji="1" lang="ja-JP" altLang="en-US" dirty="0"/>
                  <a:t>これを積み上げ棒グラフで表したのが </a:t>
                </a:r>
                <a:r>
                  <a:rPr kumimoji="1" lang="en-US" altLang="ja-JP" dirty="0"/>
                  <a:t>CPI Stack</a:t>
                </a:r>
                <a:endParaRPr kumimoji="1" lang="en-US" dirty="0"/>
              </a:p>
            </p:txBody>
          </p:sp>
        </mc:Choice>
        <mc:Fallback>
          <p:sp>
            <p:nvSpPr>
              <p:cNvPr id="3" name="コンテンツ プレースホルダー 2">
                <a:extLst>
                  <a:ext uri="{FF2B5EF4-FFF2-40B4-BE49-F238E27FC236}">
                    <a16:creationId xmlns:a16="http://schemas.microsoft.com/office/drawing/2014/main" id="{2F99C606-F320-4759-1DA1-881FE7545722}"/>
                  </a:ext>
                </a:extLst>
              </p:cNvPr>
              <p:cNvSpPr>
                <a:spLocks noGrp="1" noRot="1" noChangeAspect="1" noMove="1" noResize="1" noEditPoints="1" noAdjustHandles="1" noChangeArrowheads="1" noChangeShapeType="1" noTextEdit="1"/>
              </p:cNvSpPr>
              <p:nvPr>
                <p:ph sz="quarter" idx="10"/>
              </p:nvPr>
            </p:nvSpPr>
            <p:spPr>
              <a:blipFill>
                <a:blip r:embed="rId2"/>
                <a:stretch>
                  <a:fillRect l="-692"/>
                </a:stretch>
              </a:blipFill>
            </p:spPr>
            <p:txBody>
              <a:bodyPr/>
              <a:lstStyle/>
              <a:p>
                <a:r>
                  <a:rPr lang="en-US">
                    <a:noFill/>
                  </a:rPr>
                  <a:t> </a:t>
                </a:r>
              </a:p>
            </p:txBody>
          </p:sp>
        </mc:Fallback>
      </mc:AlternateContent>
    </p:spTree>
    <p:extLst>
      <p:ext uri="{BB962C8B-B14F-4D97-AF65-F5344CB8AC3E}">
        <p14:creationId xmlns:p14="http://schemas.microsoft.com/office/powerpoint/2010/main" val="36326807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1B24C6-E0E8-F382-E217-EFCF5A517F7E}"/>
              </a:ext>
            </a:extLst>
          </p:cNvPr>
          <p:cNvSpPr>
            <a:spLocks noGrp="1"/>
          </p:cNvSpPr>
          <p:nvPr>
            <p:ph type="title"/>
          </p:nvPr>
        </p:nvSpPr>
        <p:spPr/>
        <p:txBody>
          <a:bodyPr/>
          <a:lstStyle/>
          <a:p>
            <a:r>
              <a:rPr kumimoji="1" lang="en-US" altLang="ja-JP" sz="3600" dirty="0"/>
              <a:t>CPI Stack</a:t>
            </a:r>
            <a:endParaRPr kumimoji="1" lang="en-US" sz="1600"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C2CEC445-C7DC-8112-DD0D-AC0E9F1F40A1}"/>
                  </a:ext>
                </a:extLst>
              </p:cNvPr>
              <p:cNvSpPr>
                <a:spLocks noGrp="1"/>
              </p:cNvSpPr>
              <p:nvPr>
                <p:ph sz="quarter" idx="10"/>
              </p:nvPr>
            </p:nvSpPr>
            <p:spPr>
              <a:xfrm>
                <a:off x="521955" y="5139019"/>
                <a:ext cx="7920088" cy="630007"/>
              </a:xfrm>
            </p:spPr>
            <p:txBody>
              <a:bodyPr/>
              <a:lstStyle/>
              <a:p>
                <a:r>
                  <a:rPr lang="en-US" altLang="ja-JP" sz="1800" dirty="0"/>
                  <a:t>Cycles Per Instruction (CPI) </a:t>
                </a:r>
                <a:r>
                  <a:rPr lang="ja-JP" altLang="en-US" sz="1800" dirty="0"/>
                  <a:t>は１命令あたりのサイクル数</a:t>
                </a:r>
                <a:endParaRPr lang="en-US" altLang="ja-JP" sz="1800" dirty="0"/>
              </a:p>
              <a:p>
                <a:pPr lvl="1"/>
                <a14:m>
                  <m:oMath xmlns:m="http://schemas.openxmlformats.org/officeDocument/2006/math">
                    <m:r>
                      <a:rPr lang="en-US" altLang="ja-JP" sz="1800" i="1" dirty="0" smtClean="0">
                        <a:latin typeface="Cambria Math" panose="02040503050406030204" pitchFamily="18" charset="0"/>
                      </a:rPr>
                      <m:t>𝐶𝑟</m:t>
                    </m:r>
                    <m:r>
                      <a:rPr lang="en-US" altLang="ja-JP" sz="1800" i="1" dirty="0" smtClean="0">
                        <a:latin typeface="Cambria Math" panose="02040503050406030204" pitchFamily="18" charset="0"/>
                      </a:rPr>
                      <m:t>=</m:t>
                    </m:r>
                    <m:r>
                      <a:rPr lang="en-US" altLang="ja-JP" sz="1800" i="1" dirty="0" smtClean="0">
                        <a:latin typeface="Cambria Math" panose="02040503050406030204" pitchFamily="18" charset="0"/>
                      </a:rPr>
                      <m:t>𝐶𝑡</m:t>
                    </m:r>
                    <m:r>
                      <a:rPr lang="en-US" altLang="ja-JP" sz="1800" i="1" dirty="0" smtClean="0">
                        <a:latin typeface="Cambria Math" panose="02040503050406030204" pitchFamily="18" charset="0"/>
                      </a:rPr>
                      <m:t> + </m:t>
                    </m:r>
                    <m:r>
                      <a:rPr lang="en-US" altLang="ja-JP" sz="1800" i="1" dirty="0" smtClean="0">
                        <a:latin typeface="Cambria Math" panose="02040503050406030204" pitchFamily="18" charset="0"/>
                      </a:rPr>
                      <m:t>𝑁𝑚𝑎</m:t>
                    </m:r>
                    <m:r>
                      <a:rPr lang="en-US" altLang="ja-JP" sz="1800" i="1" dirty="0">
                        <a:latin typeface="Cambria Math" panose="02040503050406030204" pitchFamily="18" charset="0"/>
                      </a:rPr>
                      <m:t>×</m:t>
                    </m:r>
                    <m:r>
                      <a:rPr lang="en-US" altLang="ja-JP" sz="1800" b="0" i="1" dirty="0" smtClean="0">
                        <a:latin typeface="Cambria Math" panose="02040503050406030204" pitchFamily="18" charset="0"/>
                      </a:rPr>
                      <m:t>𝐶𝑝𝑎</m:t>
                    </m:r>
                    <m:r>
                      <a:rPr lang="en-US" altLang="ja-JP" sz="1800" b="0" i="1" dirty="0" smtClean="0">
                        <a:latin typeface="Cambria Math" panose="02040503050406030204" pitchFamily="18" charset="0"/>
                      </a:rPr>
                      <m:t>+ </m:t>
                    </m:r>
                    <m:r>
                      <a:rPr lang="en-US" altLang="ja-JP" sz="1800" i="1" dirty="0">
                        <a:latin typeface="Cambria Math" panose="02040503050406030204" pitchFamily="18" charset="0"/>
                      </a:rPr>
                      <m:t>𝑁𝑚𝑏</m:t>
                    </m:r>
                    <m:r>
                      <a:rPr lang="en-US" altLang="ja-JP" sz="1800" i="1" dirty="0">
                        <a:latin typeface="Cambria Math" panose="02040503050406030204" pitchFamily="18" charset="0"/>
                      </a:rPr>
                      <m:t>×</m:t>
                    </m:r>
                    <m:r>
                      <a:rPr lang="en-US" altLang="ja-JP" sz="1800" i="1" dirty="0">
                        <a:latin typeface="Cambria Math" panose="02040503050406030204" pitchFamily="18" charset="0"/>
                      </a:rPr>
                      <m:t>𝐶𝑝𝑏</m:t>
                    </m:r>
                    <m:r>
                      <a:rPr lang="en-US" altLang="ja-JP" sz="1800" i="1" dirty="0">
                        <a:latin typeface="Cambria Math" panose="02040503050406030204" pitchFamily="18" charset="0"/>
                      </a:rPr>
                      <m:t>+</m:t>
                    </m:r>
                    <m:r>
                      <a:rPr lang="en-US" altLang="ja-JP" sz="1800" i="1" dirty="0">
                        <a:latin typeface="Cambria Math" panose="02040503050406030204" pitchFamily="18" charset="0"/>
                      </a:rPr>
                      <m:t>𝑁𝑚𝑐</m:t>
                    </m:r>
                    <m:r>
                      <a:rPr lang="en-US" altLang="ja-JP" sz="1800" i="1" dirty="0">
                        <a:latin typeface="Cambria Math" panose="02040503050406030204" pitchFamily="18" charset="0"/>
                      </a:rPr>
                      <m:t>×</m:t>
                    </m:r>
                    <m:r>
                      <a:rPr lang="en-US" altLang="ja-JP" sz="1800" i="1" dirty="0">
                        <a:latin typeface="Cambria Math" panose="02040503050406030204" pitchFamily="18" charset="0"/>
                      </a:rPr>
                      <m:t>𝐶𝑝𝑐</m:t>
                    </m:r>
                    <m:r>
                      <a:rPr lang="en-US" altLang="ja-JP" sz="1800" b="0" i="1" dirty="0" smtClean="0">
                        <a:latin typeface="Cambria Math" panose="02040503050406030204" pitchFamily="18" charset="0"/>
                      </a:rPr>
                      <m:t>+…</m:t>
                    </m:r>
                  </m:oMath>
                </a14:m>
                <a:r>
                  <a:rPr lang="en-US" altLang="ja-JP" sz="1800" b="0" dirty="0"/>
                  <a:t> </a:t>
                </a:r>
                <a:r>
                  <a:rPr lang="ja-JP" altLang="en-US" sz="1800" b="0" dirty="0"/>
                  <a:t>を</a:t>
                </a:r>
                <a:br>
                  <a:rPr lang="en-US" altLang="ja-JP" sz="1800" b="0" dirty="0"/>
                </a:br>
                <a:r>
                  <a:rPr lang="ja-JP" altLang="en-US" sz="1800" b="0" dirty="0"/>
                  <a:t>命令数で正規化して図示</a:t>
                </a:r>
                <a:endParaRPr lang="en-US" altLang="ja-JP" sz="1800" b="0" dirty="0"/>
              </a:p>
              <a:p>
                <a:pPr lvl="1"/>
                <a14:m>
                  <m:oMath xmlns:m="http://schemas.openxmlformats.org/officeDocument/2006/math">
                    <m:r>
                      <a:rPr lang="en-US" altLang="ja-JP" sz="1800" b="0" i="1" dirty="0" smtClean="0">
                        <a:latin typeface="Cambria Math" panose="02040503050406030204" pitchFamily="18" charset="0"/>
                      </a:rPr>
                      <m:t>𝐶𝑡</m:t>
                    </m:r>
                    <m:r>
                      <a:rPr lang="en-US" altLang="ja-JP" sz="1800" b="0" i="1" dirty="0" smtClean="0">
                        <a:latin typeface="Cambria Math" panose="02040503050406030204" pitchFamily="18" charset="0"/>
                      </a:rPr>
                      <m:t>=0.25</m:t>
                    </m:r>
                  </m:oMath>
                </a14:m>
                <a:r>
                  <a:rPr lang="en-US" altLang="ja-JP" sz="1800" b="0" dirty="0"/>
                  <a:t> </a:t>
                </a:r>
                <a:r>
                  <a:rPr lang="ja-JP" altLang="en-US" sz="1800" b="0" dirty="0"/>
                  <a:t>ぐらいなので，４</a:t>
                </a:r>
                <a:r>
                  <a:rPr lang="en-US" altLang="ja-JP" sz="1800" b="0" dirty="0"/>
                  <a:t>way </a:t>
                </a:r>
                <a:r>
                  <a:rPr lang="ja-JP" altLang="en-US" sz="1800" b="0" dirty="0"/>
                  <a:t>スーパスカラが基準？</a:t>
                </a:r>
                <a:endParaRPr lang="en-US" altLang="ja-JP" sz="1800" b="0" dirty="0"/>
              </a:p>
              <a:p>
                <a:r>
                  <a:rPr lang="ja-JP" altLang="en-US" sz="1800" dirty="0"/>
                  <a:t>どのようなハザードによって性能が決まっているのかを直感的に知ることができる</a:t>
                </a:r>
                <a:br>
                  <a:rPr lang="en-US" altLang="ja-JP" sz="1800" dirty="0"/>
                </a:br>
                <a:r>
                  <a:rPr lang="ja-JP" altLang="en-US" sz="1100" dirty="0"/>
                  <a:t>図は </a:t>
                </a:r>
                <a:r>
                  <a:rPr lang="en-US" altLang="ja-JP" sz="1100" dirty="0"/>
                  <a:t>Stijn </a:t>
                </a:r>
                <a:r>
                  <a:rPr lang="en-US" altLang="ja-JP" sz="1100" dirty="0" err="1"/>
                  <a:t>Eyerman</a:t>
                </a:r>
                <a:r>
                  <a:rPr lang="en-US" altLang="ja-JP" sz="1100" dirty="0"/>
                  <a:t> et al, A Performance Counter Architecture for Computing Accurate CPI Components </a:t>
                </a:r>
                <a:r>
                  <a:rPr lang="ja-JP" altLang="en-US" sz="1100" dirty="0"/>
                  <a:t>より</a:t>
                </a:r>
                <a:endParaRPr lang="en-US" altLang="ja-JP" sz="1100" dirty="0"/>
              </a:p>
            </p:txBody>
          </p:sp>
        </mc:Choice>
        <mc:Fallback xmlns="">
          <p:sp>
            <p:nvSpPr>
              <p:cNvPr id="3" name="コンテンツ プレースホルダー 2">
                <a:extLst>
                  <a:ext uri="{FF2B5EF4-FFF2-40B4-BE49-F238E27FC236}">
                    <a16:creationId xmlns:a16="http://schemas.microsoft.com/office/drawing/2014/main" id="{C2CEC445-C7DC-8112-DD0D-AC0E9F1F40A1}"/>
                  </a:ext>
                </a:extLst>
              </p:cNvPr>
              <p:cNvSpPr>
                <a:spLocks noGrp="1" noRot="1" noChangeAspect="1" noMove="1" noResize="1" noEditPoints="1" noAdjustHandles="1" noChangeArrowheads="1" noChangeShapeType="1" noTextEdit="1"/>
              </p:cNvSpPr>
              <p:nvPr>
                <p:ph sz="quarter" idx="10"/>
              </p:nvPr>
            </p:nvSpPr>
            <p:spPr>
              <a:xfrm>
                <a:off x="521955" y="5139019"/>
                <a:ext cx="7920088" cy="630007"/>
              </a:xfrm>
              <a:blipFill>
                <a:blip r:embed="rId2"/>
                <a:stretch>
                  <a:fillRect l="-539" t="-163107" r="-77" b="-166019"/>
                </a:stretch>
              </a:blipFill>
            </p:spPr>
            <p:txBody>
              <a:bodyPr/>
              <a:lstStyle/>
              <a:p>
                <a:r>
                  <a:rPr lang="en-US">
                    <a:noFill/>
                  </a:rPr>
                  <a:t> </a:t>
                </a:r>
              </a:p>
            </p:txBody>
          </p:sp>
        </mc:Fallback>
      </mc:AlternateContent>
      <p:pic>
        <p:nvPicPr>
          <p:cNvPr id="5" name="図 4">
            <a:extLst>
              <a:ext uri="{FF2B5EF4-FFF2-40B4-BE49-F238E27FC236}">
                <a16:creationId xmlns:a16="http://schemas.microsoft.com/office/drawing/2014/main" id="{C5EEB153-019B-E3FB-0F78-C786A9F7FF54}"/>
              </a:ext>
            </a:extLst>
          </p:cNvPr>
          <p:cNvPicPr>
            <a:picLocks noChangeAspect="1"/>
          </p:cNvPicPr>
          <p:nvPr/>
        </p:nvPicPr>
        <p:blipFill>
          <a:blip r:embed="rId3"/>
          <a:stretch>
            <a:fillRect/>
          </a:stretch>
        </p:blipFill>
        <p:spPr>
          <a:xfrm>
            <a:off x="1871970" y="908972"/>
            <a:ext cx="4878171" cy="3060034"/>
          </a:xfrm>
          <a:prstGeom prst="rect">
            <a:avLst/>
          </a:prstGeom>
        </p:spPr>
      </p:pic>
    </p:spTree>
    <p:extLst>
      <p:ext uri="{BB962C8B-B14F-4D97-AF65-F5344CB8AC3E}">
        <p14:creationId xmlns:p14="http://schemas.microsoft.com/office/powerpoint/2010/main" val="30133656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64C08C-51BF-E153-EFF3-7C0B7498BD68}"/>
              </a:ext>
            </a:extLst>
          </p:cNvPr>
          <p:cNvSpPr>
            <a:spLocks noGrp="1"/>
          </p:cNvSpPr>
          <p:nvPr>
            <p:ph type="title"/>
          </p:nvPr>
        </p:nvSpPr>
        <p:spPr/>
        <p:txBody>
          <a:bodyPr/>
          <a:lstStyle/>
          <a:p>
            <a:r>
              <a:rPr kumimoji="1" lang="en-US" dirty="0"/>
              <a:t>Out-of-order </a:t>
            </a:r>
            <a:r>
              <a:rPr kumimoji="1" lang="ja-JP" altLang="en-US" dirty="0"/>
              <a:t>スーパスカラ・プロセッサの場合</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94405EB-2387-73C3-594C-B6ED4F68FFC2}"/>
                  </a:ext>
                </a:extLst>
              </p:cNvPr>
              <p:cNvSpPr>
                <a:spLocks noGrp="1"/>
              </p:cNvSpPr>
              <p:nvPr>
                <p:ph sz="quarter" idx="10"/>
              </p:nvPr>
            </p:nvSpPr>
            <p:spPr/>
            <p:txBody>
              <a:bodyPr/>
              <a:lstStyle/>
              <a:p>
                <a:r>
                  <a:rPr kumimoji="1" lang="en-US" altLang="ja-JP" dirty="0"/>
                  <a:t>Out-of-order </a:t>
                </a:r>
                <a:r>
                  <a:rPr kumimoji="1" lang="ja-JP" altLang="en-US" dirty="0"/>
                  <a:t>スーパスカラ・プロセッサではもっと複雑</a:t>
                </a:r>
                <a:endParaRPr kumimoji="1" lang="en-US" altLang="ja-JP" dirty="0"/>
              </a:p>
              <a:p>
                <a:pPr lvl="1"/>
                <a:r>
                  <a:rPr kumimoji="1" lang="ja-JP" altLang="en-US" dirty="0"/>
                  <a:t>長時間かかる命令による待ちがあった場合，</a:t>
                </a:r>
                <a:br>
                  <a:rPr kumimoji="1" lang="en-US" altLang="ja-JP" dirty="0"/>
                </a:br>
                <a:r>
                  <a:rPr kumimoji="1" lang="ja-JP" altLang="en-US" dirty="0"/>
                  <a:t>それを待つ間に別の後ろにある命令を実行できる</a:t>
                </a:r>
                <a:endParaRPr kumimoji="1" lang="en-US" altLang="ja-JP" dirty="0"/>
              </a:p>
              <a:p>
                <a:pPr lvl="1"/>
                <a:r>
                  <a:rPr kumimoji="1" lang="ja-JP" altLang="en-US" dirty="0"/>
                  <a:t>色々なハザードが同時並行で起きうる</a:t>
                </a:r>
                <a:endParaRPr kumimoji="1" lang="en-US" altLang="ja-JP" dirty="0"/>
              </a:p>
              <a:p>
                <a:r>
                  <a:rPr kumimoji="1" lang="ja-JP" altLang="en-US" dirty="0"/>
                  <a:t>単純な線形加算のモデルでは扱えない</a:t>
                </a:r>
                <a:endParaRPr kumimoji="1" lang="en-US" altLang="ja-JP" dirty="0"/>
              </a:p>
              <a:p>
                <a:pPr lvl="1"/>
                <a14:m>
                  <m:oMath xmlns:m="http://schemas.openxmlformats.org/officeDocument/2006/math">
                    <m:r>
                      <a:rPr lang="en-US" altLang="ja-JP" i="1" dirty="0" smtClean="0">
                        <a:latin typeface="Cambria Math" panose="02040503050406030204" pitchFamily="18" charset="0"/>
                      </a:rPr>
                      <m:t>𝐶𝑟</m:t>
                    </m:r>
                    <m:r>
                      <a:rPr lang="en-US" altLang="ja-JP" i="1" dirty="0" smtClean="0">
                        <a:latin typeface="Cambria Math" panose="02040503050406030204" pitchFamily="18" charset="0"/>
                      </a:rPr>
                      <m:t>=</m:t>
                    </m:r>
                    <m:r>
                      <a:rPr lang="en-US" altLang="ja-JP" i="1" dirty="0" smtClean="0">
                        <a:latin typeface="Cambria Math" panose="02040503050406030204" pitchFamily="18" charset="0"/>
                      </a:rPr>
                      <m:t>𝐶𝑡</m:t>
                    </m:r>
                    <m:r>
                      <a:rPr lang="en-US" altLang="ja-JP" i="1" dirty="0" smtClean="0">
                        <a:latin typeface="Cambria Math" panose="02040503050406030204" pitchFamily="18" charset="0"/>
                      </a:rPr>
                      <m:t> + </m:t>
                    </m:r>
                    <m:r>
                      <a:rPr lang="en-US" altLang="ja-JP" i="1" dirty="0" smtClean="0">
                        <a:latin typeface="Cambria Math" panose="02040503050406030204" pitchFamily="18" charset="0"/>
                      </a:rPr>
                      <m:t>𝑁𝑚𝑎</m:t>
                    </m:r>
                    <m:r>
                      <a:rPr lang="en-US" altLang="ja-JP" i="1" dirty="0">
                        <a:latin typeface="Cambria Math" panose="02040503050406030204" pitchFamily="18" charset="0"/>
                      </a:rPr>
                      <m:t>×</m:t>
                    </m:r>
                    <m:r>
                      <a:rPr lang="en-US" altLang="ja-JP" b="0" i="1" dirty="0" smtClean="0">
                        <a:latin typeface="Cambria Math" panose="02040503050406030204" pitchFamily="18" charset="0"/>
                      </a:rPr>
                      <m:t>𝐶𝑝𝑎</m:t>
                    </m:r>
                    <m:r>
                      <a:rPr lang="en-US" altLang="ja-JP" b="0" i="1" dirty="0" smtClean="0">
                        <a:latin typeface="Cambria Math" panose="02040503050406030204" pitchFamily="18" charset="0"/>
                      </a:rPr>
                      <m:t>+ </m:t>
                    </m:r>
                    <m:r>
                      <a:rPr lang="en-US" altLang="ja-JP" i="1" dirty="0">
                        <a:latin typeface="Cambria Math" panose="02040503050406030204" pitchFamily="18" charset="0"/>
                      </a:rPr>
                      <m:t>𝑁𝑚𝑏</m:t>
                    </m:r>
                    <m:r>
                      <a:rPr lang="en-US" altLang="ja-JP" i="1" dirty="0">
                        <a:latin typeface="Cambria Math" panose="02040503050406030204" pitchFamily="18" charset="0"/>
                      </a:rPr>
                      <m:t>×</m:t>
                    </m:r>
                    <m:r>
                      <a:rPr lang="en-US" altLang="ja-JP" i="1" dirty="0">
                        <a:latin typeface="Cambria Math" panose="02040503050406030204" pitchFamily="18" charset="0"/>
                      </a:rPr>
                      <m:t>𝐶𝑝𝑏</m:t>
                    </m:r>
                    <m:r>
                      <a:rPr lang="en-US" altLang="ja-JP" i="1" dirty="0">
                        <a:latin typeface="Cambria Math" panose="02040503050406030204" pitchFamily="18" charset="0"/>
                      </a:rPr>
                      <m:t>+</m:t>
                    </m:r>
                    <m:r>
                      <a:rPr lang="en-US" altLang="ja-JP" i="1" dirty="0">
                        <a:latin typeface="Cambria Math" panose="02040503050406030204" pitchFamily="18" charset="0"/>
                      </a:rPr>
                      <m:t>𝑁𝑚𝑐</m:t>
                    </m:r>
                    <m:r>
                      <a:rPr lang="en-US" altLang="ja-JP" i="1" dirty="0">
                        <a:latin typeface="Cambria Math" panose="02040503050406030204" pitchFamily="18" charset="0"/>
                      </a:rPr>
                      <m:t>×</m:t>
                    </m:r>
                    <m:r>
                      <a:rPr lang="en-US" altLang="ja-JP" i="1" dirty="0">
                        <a:latin typeface="Cambria Math" panose="02040503050406030204" pitchFamily="18" charset="0"/>
                      </a:rPr>
                      <m:t>𝐶𝑝𝑐</m:t>
                    </m:r>
                    <m:r>
                      <a:rPr lang="en-US" altLang="ja-JP" b="0" i="1" dirty="0" smtClean="0">
                        <a:latin typeface="Cambria Math" panose="02040503050406030204" pitchFamily="18" charset="0"/>
                      </a:rPr>
                      <m:t>+…</m:t>
                    </m:r>
                  </m:oMath>
                </a14:m>
                <a:r>
                  <a:rPr lang="en-US" altLang="ja-JP" b="0" dirty="0"/>
                  <a:t> </a:t>
                </a:r>
              </a:p>
              <a:p>
                <a:pPr lvl="1"/>
                <a:r>
                  <a:rPr lang="ja-JP" altLang="en-US" dirty="0"/>
                  <a:t>これはハザード発生時に </a:t>
                </a:r>
                <a:r>
                  <a:rPr lang="en-US" altLang="ja-JP" dirty="0"/>
                  <a:t>CPU </a:t>
                </a:r>
                <a:r>
                  <a:rPr lang="ja-JP" altLang="en-US" dirty="0"/>
                  <a:t>全体がストールするからなり立つ</a:t>
                </a:r>
                <a:endParaRPr lang="en-US" altLang="ja-JP" dirty="0"/>
              </a:p>
              <a:p>
                <a:pPr lvl="1"/>
                <a:r>
                  <a:rPr lang="ja-JP" altLang="en-US" dirty="0"/>
                  <a:t>ハザード同士がオーバラップして起きると上手く扱えない</a:t>
                </a:r>
                <a:endParaRPr lang="en-US" altLang="ja-JP" dirty="0"/>
              </a:p>
              <a:p>
                <a:r>
                  <a:rPr lang="ja-JP" altLang="en-US" dirty="0"/>
                  <a:t>色々な方法が研究されている</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094405EB-2387-73C3-594C-B6ED4F68FFC2}"/>
                  </a:ext>
                </a:extLst>
              </p:cNvPr>
              <p:cNvSpPr>
                <a:spLocks noGrp="1" noRot="1" noChangeAspect="1" noMove="1" noResize="1" noEditPoints="1" noAdjustHandles="1" noChangeArrowheads="1" noChangeShapeType="1" noTextEdit="1"/>
              </p:cNvSpPr>
              <p:nvPr>
                <p:ph sz="quarter" idx="10"/>
              </p:nvPr>
            </p:nvSpPr>
            <p:spPr>
              <a:blipFill>
                <a:blip r:embed="rId2"/>
                <a:stretch>
                  <a:fillRect l="-692" r="-308"/>
                </a:stretch>
              </a:blipFill>
            </p:spPr>
            <p:txBody>
              <a:bodyPr/>
              <a:lstStyle/>
              <a:p>
                <a:r>
                  <a:rPr lang="en-US">
                    <a:noFill/>
                  </a:rPr>
                  <a:t> </a:t>
                </a:r>
              </a:p>
            </p:txBody>
          </p:sp>
        </mc:Fallback>
      </mc:AlternateContent>
    </p:spTree>
    <p:extLst>
      <p:ext uri="{BB962C8B-B14F-4D97-AF65-F5344CB8AC3E}">
        <p14:creationId xmlns:p14="http://schemas.microsoft.com/office/powerpoint/2010/main" val="28208153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13909B-03B7-CE69-EEA5-BCD49E998EF8}"/>
              </a:ext>
            </a:extLst>
          </p:cNvPr>
          <p:cNvSpPr>
            <a:spLocks noGrp="1"/>
          </p:cNvSpPr>
          <p:nvPr>
            <p:ph type="title"/>
          </p:nvPr>
        </p:nvSpPr>
        <p:spPr/>
        <p:txBody>
          <a:bodyPr/>
          <a:lstStyle/>
          <a:p>
            <a:r>
              <a:rPr kumimoji="1" lang="ja-JP" altLang="en-US" dirty="0"/>
              <a:t>ここまでのまとめ</a:t>
            </a:r>
            <a:endParaRPr kumimoji="1" lang="en-US" dirty="0"/>
          </a:p>
        </p:txBody>
      </p:sp>
      <p:sp>
        <p:nvSpPr>
          <p:cNvPr id="3" name="コンテンツ プレースホルダー 2">
            <a:extLst>
              <a:ext uri="{FF2B5EF4-FFF2-40B4-BE49-F238E27FC236}">
                <a16:creationId xmlns:a16="http://schemas.microsoft.com/office/drawing/2014/main" id="{C09AAD35-D763-7927-525E-A02D586A9BDC}"/>
              </a:ext>
            </a:extLst>
          </p:cNvPr>
          <p:cNvSpPr>
            <a:spLocks noGrp="1"/>
          </p:cNvSpPr>
          <p:nvPr>
            <p:ph sz="quarter" idx="10"/>
          </p:nvPr>
        </p:nvSpPr>
        <p:spPr/>
        <p:txBody>
          <a:bodyPr/>
          <a:lstStyle/>
          <a:p>
            <a:r>
              <a:rPr lang="ja-JP" altLang="en-US" dirty="0"/>
              <a:t>性能は以下の２要素のかけ算で決まる：</a:t>
            </a:r>
            <a:endParaRPr lang="en-US" altLang="ja-JP" dirty="0"/>
          </a:p>
          <a:p>
            <a:pPr marL="817200" lvl="1" indent="-457200">
              <a:buFont typeface="+mj-lt"/>
              <a:buAutoNum type="arabicPeriod"/>
            </a:pPr>
            <a:r>
              <a:rPr lang="ja-JP" altLang="en-US" dirty="0"/>
              <a:t>クロック周波数</a:t>
            </a:r>
            <a:endParaRPr lang="en-US" altLang="ja-JP" dirty="0"/>
          </a:p>
          <a:p>
            <a:pPr marL="817200" lvl="1" indent="-457200">
              <a:buFont typeface="+mj-lt"/>
              <a:buAutoNum type="arabicPeriod"/>
            </a:pPr>
            <a:r>
              <a:rPr lang="en-US" altLang="ja-JP" dirty="0"/>
              <a:t>Instructions per cycle (IPC)</a:t>
            </a:r>
          </a:p>
          <a:p>
            <a:r>
              <a:rPr kumimoji="1" lang="ja-JP" altLang="en-US" dirty="0">
                <a:solidFill>
                  <a:schemeClr val="accent5"/>
                </a:solidFill>
              </a:rPr>
              <a:t>色んなバランスが大事</a:t>
            </a:r>
            <a:endParaRPr kumimoji="1" lang="en-US" altLang="ja-JP" dirty="0">
              <a:solidFill>
                <a:schemeClr val="accent5"/>
              </a:solidFill>
            </a:endParaRPr>
          </a:p>
          <a:p>
            <a:pPr lvl="1"/>
            <a:r>
              <a:rPr kumimoji="1" lang="ja-JP" altLang="en-US" dirty="0"/>
              <a:t>クロック周波数だけを上げても </a:t>
            </a:r>
            <a:r>
              <a:rPr kumimoji="1" lang="en-US" altLang="ja-JP" dirty="0"/>
              <a:t>IPC </a:t>
            </a:r>
            <a:r>
              <a:rPr kumimoji="1" lang="ja-JP" altLang="en-US" dirty="0"/>
              <a:t>が上がらないとだめ</a:t>
            </a:r>
            <a:endParaRPr kumimoji="1" lang="en-US" altLang="ja-JP" dirty="0"/>
          </a:p>
          <a:p>
            <a:pPr lvl="1"/>
            <a:r>
              <a:rPr kumimoji="1" lang="ja-JP" altLang="en-US" dirty="0"/>
              <a:t>スーパスカラの同時実行数を増やしても </a:t>
            </a:r>
            <a:r>
              <a:rPr kumimoji="1" lang="en-US" altLang="ja-JP" dirty="0"/>
              <a:t>IPC </a:t>
            </a:r>
            <a:r>
              <a:rPr kumimoji="1" lang="ja-JP" altLang="en-US" dirty="0"/>
              <a:t>が増えない事もある</a:t>
            </a:r>
            <a:endParaRPr kumimoji="1" lang="en-US" altLang="ja-JP" dirty="0"/>
          </a:p>
          <a:p>
            <a:pPr lvl="1"/>
            <a:r>
              <a:rPr kumimoji="1" lang="ja-JP" altLang="en-US" dirty="0"/>
              <a:t>予測器だけ強くしても </a:t>
            </a:r>
            <a:r>
              <a:rPr kumimoji="1" lang="en-US" altLang="ja-JP" dirty="0"/>
              <a:t>IPC </a:t>
            </a:r>
            <a:r>
              <a:rPr kumimoji="1" lang="ja-JP" altLang="en-US" dirty="0"/>
              <a:t>があまり上がらないことも</a:t>
            </a:r>
            <a:endParaRPr kumimoji="1" lang="en-US" dirty="0"/>
          </a:p>
        </p:txBody>
      </p:sp>
    </p:spTree>
    <p:extLst>
      <p:ext uri="{BB962C8B-B14F-4D97-AF65-F5344CB8AC3E}">
        <p14:creationId xmlns:p14="http://schemas.microsoft.com/office/powerpoint/2010/main" val="27914936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6EDCF1-7871-5C30-8E34-052C43107A39}"/>
              </a:ext>
            </a:extLst>
          </p:cNvPr>
          <p:cNvSpPr>
            <a:spLocks noGrp="1"/>
          </p:cNvSpPr>
          <p:nvPr>
            <p:ph type="title"/>
          </p:nvPr>
        </p:nvSpPr>
        <p:spPr/>
        <p:txBody>
          <a:bodyPr/>
          <a:lstStyle/>
          <a:p>
            <a:r>
              <a:rPr kumimoji="1" lang="ja-JP" altLang="en-US" dirty="0"/>
              <a:t>実際には構成をどう決めるのか？</a:t>
            </a:r>
            <a:endParaRPr kumimoji="1" lang="en-US" dirty="0"/>
          </a:p>
        </p:txBody>
      </p:sp>
      <p:sp>
        <p:nvSpPr>
          <p:cNvPr id="3" name="コンテンツ プレースホルダー 2">
            <a:extLst>
              <a:ext uri="{FF2B5EF4-FFF2-40B4-BE49-F238E27FC236}">
                <a16:creationId xmlns:a16="http://schemas.microsoft.com/office/drawing/2014/main" id="{0BF54947-D3B0-227A-1C17-434A2EAF7C02}"/>
              </a:ext>
            </a:extLst>
          </p:cNvPr>
          <p:cNvSpPr>
            <a:spLocks noGrp="1"/>
          </p:cNvSpPr>
          <p:nvPr>
            <p:ph sz="quarter" idx="10"/>
          </p:nvPr>
        </p:nvSpPr>
        <p:spPr/>
        <p:txBody>
          <a:bodyPr/>
          <a:lstStyle/>
          <a:p>
            <a:r>
              <a:rPr kumimoji="1" lang="ja-JP" altLang="en-US" dirty="0"/>
              <a:t>だいたい最初に以下あたりの条件が決まっている</a:t>
            </a:r>
            <a:endParaRPr kumimoji="1" lang="en-US" altLang="ja-JP" dirty="0"/>
          </a:p>
          <a:p>
            <a:pPr lvl="1"/>
            <a:r>
              <a:rPr kumimoji="1" lang="ja-JP" altLang="en-US" dirty="0"/>
              <a:t>要求性能</a:t>
            </a:r>
            <a:endParaRPr kumimoji="1" lang="en-US" altLang="ja-JP" dirty="0"/>
          </a:p>
          <a:p>
            <a:pPr lvl="1"/>
            <a:r>
              <a:rPr kumimoji="1" lang="ja-JP" altLang="en-US" dirty="0"/>
              <a:t>使える回路面積（チップの大きさ）</a:t>
            </a:r>
            <a:endParaRPr kumimoji="1" lang="en-US" altLang="ja-JP" dirty="0"/>
          </a:p>
          <a:p>
            <a:pPr lvl="1"/>
            <a:r>
              <a:rPr kumimoji="1" lang="ja-JP" altLang="en-US" dirty="0"/>
              <a:t>許容出来る消費電力</a:t>
            </a:r>
            <a:endParaRPr kumimoji="1" lang="en-US" altLang="ja-JP" dirty="0"/>
          </a:p>
          <a:p>
            <a:endParaRPr kumimoji="1" lang="en-US" altLang="ja-JP" dirty="0"/>
          </a:p>
        </p:txBody>
      </p:sp>
    </p:spTree>
    <p:extLst>
      <p:ext uri="{BB962C8B-B14F-4D97-AF65-F5344CB8AC3E}">
        <p14:creationId xmlns:p14="http://schemas.microsoft.com/office/powerpoint/2010/main" val="41711145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802B54-DE65-916C-80B3-22BFD2268E95}"/>
              </a:ext>
            </a:extLst>
          </p:cNvPr>
          <p:cNvSpPr>
            <a:spLocks noGrp="1"/>
          </p:cNvSpPr>
          <p:nvPr>
            <p:ph type="title"/>
          </p:nvPr>
        </p:nvSpPr>
        <p:spPr/>
        <p:txBody>
          <a:bodyPr/>
          <a:lstStyle/>
          <a:p>
            <a:r>
              <a:rPr kumimoji="1" lang="ja-JP" altLang="en-US" dirty="0"/>
              <a:t>いろんな戦略がありえる</a:t>
            </a:r>
            <a:endParaRPr kumimoji="1" lang="en-US" dirty="0"/>
          </a:p>
        </p:txBody>
      </p:sp>
      <p:sp>
        <p:nvSpPr>
          <p:cNvPr id="3" name="コンテンツ プレースホルダー 2">
            <a:extLst>
              <a:ext uri="{FF2B5EF4-FFF2-40B4-BE49-F238E27FC236}">
                <a16:creationId xmlns:a16="http://schemas.microsoft.com/office/drawing/2014/main" id="{50AC3735-54B2-C6BA-0FF1-741E9DA1B8D7}"/>
              </a:ext>
            </a:extLst>
          </p:cNvPr>
          <p:cNvSpPr>
            <a:spLocks noGrp="1"/>
          </p:cNvSpPr>
          <p:nvPr>
            <p:ph sz="quarter" idx="10"/>
          </p:nvPr>
        </p:nvSpPr>
        <p:spPr/>
        <p:txBody>
          <a:bodyPr/>
          <a:lstStyle/>
          <a:p>
            <a:r>
              <a:rPr kumimoji="1" lang="ja-JP" altLang="en-US" dirty="0"/>
              <a:t>回路面積が一定の場合，どちらが良いか？</a:t>
            </a:r>
            <a:endParaRPr kumimoji="1" lang="en-US" altLang="ja-JP" dirty="0"/>
          </a:p>
          <a:p>
            <a:pPr lvl="1"/>
            <a:r>
              <a:rPr kumimoji="1" lang="ja-JP" altLang="en-US" dirty="0"/>
              <a:t>パイプラインの本数を増やす</a:t>
            </a:r>
            <a:endParaRPr kumimoji="1" lang="en-US" altLang="ja-JP" dirty="0"/>
          </a:p>
          <a:p>
            <a:pPr lvl="1"/>
            <a:r>
              <a:rPr kumimoji="1" lang="ja-JP" altLang="en-US" dirty="0"/>
              <a:t>予測器を複雑にして精度を上げる</a:t>
            </a:r>
            <a:endParaRPr kumimoji="1" lang="en-US" altLang="ja-JP" dirty="0"/>
          </a:p>
          <a:p>
            <a:r>
              <a:rPr kumimoji="1" lang="ja-JP" altLang="en-US" dirty="0"/>
              <a:t>消費電力の上限が一定の場合</a:t>
            </a:r>
            <a:endParaRPr kumimoji="1" lang="en-US" altLang="ja-JP" dirty="0"/>
          </a:p>
          <a:p>
            <a:pPr lvl="1"/>
            <a:r>
              <a:rPr kumimoji="1" lang="ja-JP" altLang="en-US" dirty="0"/>
              <a:t>消費電力はクロック周波数の２～３乗で増える</a:t>
            </a:r>
            <a:endParaRPr kumimoji="1" lang="en-US" altLang="ja-JP" dirty="0"/>
          </a:p>
          <a:p>
            <a:pPr lvl="1"/>
            <a:r>
              <a:rPr kumimoji="1" lang="ja-JP" altLang="en-US" dirty="0"/>
              <a:t>クロック周波数をあえて下げるかわりに，</a:t>
            </a:r>
            <a:br>
              <a:rPr kumimoji="1" lang="en-US" altLang="ja-JP" dirty="0"/>
            </a:br>
            <a:r>
              <a:rPr kumimoji="1" lang="ja-JP" altLang="en-US" dirty="0"/>
              <a:t>パイプライン本数を増やして </a:t>
            </a:r>
            <a:r>
              <a:rPr kumimoji="1" lang="en-US" altLang="ja-JP" dirty="0"/>
              <a:t>IPC </a:t>
            </a:r>
            <a:r>
              <a:rPr kumimoji="1" lang="ja-JP" altLang="en-US" dirty="0"/>
              <a:t>を上げる</a:t>
            </a:r>
            <a:endParaRPr kumimoji="1" lang="en-US" altLang="ja-JP" dirty="0"/>
          </a:p>
          <a:p>
            <a:r>
              <a:rPr kumimoji="1" lang="ja-JP" altLang="en-US" dirty="0"/>
              <a:t>色々シミュレーションやモデル化して決める</a:t>
            </a:r>
            <a:endParaRPr kumimoji="1" lang="en-US" altLang="ja-JP" dirty="0"/>
          </a:p>
        </p:txBody>
      </p:sp>
    </p:spTree>
    <p:extLst>
      <p:ext uri="{BB962C8B-B14F-4D97-AF65-F5344CB8AC3E}">
        <p14:creationId xmlns:p14="http://schemas.microsoft.com/office/powerpoint/2010/main" val="9998293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
        <p:nvSpPr>
          <p:cNvPr id="3" name="テキスト プレースホルダー 2"/>
          <p:cNvSpPr>
            <a:spLocks noGrp="1"/>
          </p:cNvSpPr>
          <p:nvPr>
            <p:ph type="body" sz="quarter" idx="10"/>
          </p:nvPr>
        </p:nvSpPr>
        <p:spPr/>
        <p:txBody>
          <a:bodyPr/>
          <a:lstStyle/>
          <a:p>
            <a:r>
              <a:rPr lang="ja-JP" altLang="en-US" dirty="0"/>
              <a:t>性能は以下の２要素のかけ算で決まる：</a:t>
            </a:r>
            <a:endParaRPr lang="en-US" altLang="ja-JP" dirty="0"/>
          </a:p>
          <a:p>
            <a:pPr marL="817200" lvl="1" indent="-457200">
              <a:buFont typeface="+mj-lt"/>
              <a:buAutoNum type="arabicPeriod"/>
            </a:pPr>
            <a:r>
              <a:rPr lang="ja-JP" altLang="en-US" dirty="0"/>
              <a:t>クロック周波数</a:t>
            </a:r>
            <a:endParaRPr lang="en-US" altLang="ja-JP" dirty="0"/>
          </a:p>
          <a:p>
            <a:pPr marL="817200" lvl="1" indent="-457200">
              <a:buFont typeface="+mj-lt"/>
              <a:buAutoNum type="arabicPeriod"/>
            </a:pPr>
            <a:r>
              <a:rPr lang="en-US" altLang="ja-JP" dirty="0"/>
              <a:t>Instructions per cycle (IPC)</a:t>
            </a:r>
          </a:p>
          <a:p>
            <a:r>
              <a:rPr kumimoji="1" lang="ja-JP" altLang="en-US" dirty="0"/>
              <a:t>以下について検討</a:t>
            </a:r>
            <a:endParaRPr kumimoji="1" lang="en-US" altLang="ja-JP" dirty="0"/>
          </a:p>
          <a:p>
            <a:pPr lvl="1"/>
            <a:r>
              <a:rPr kumimoji="1" lang="ja-JP" altLang="en-US" dirty="0"/>
              <a:t>理想的な場合の性能のモデル</a:t>
            </a:r>
            <a:endParaRPr kumimoji="1" lang="en-US" altLang="ja-JP" dirty="0"/>
          </a:p>
          <a:p>
            <a:pPr lvl="1"/>
            <a:r>
              <a:rPr kumimoji="1" lang="ja-JP" altLang="en-US" dirty="0"/>
              <a:t>ハザードを考慮した性能のモデル</a:t>
            </a:r>
            <a:endParaRPr kumimoji="1" lang="en-US" altLang="ja-JP" dirty="0"/>
          </a:p>
          <a:p>
            <a:r>
              <a:rPr kumimoji="1" lang="ja-JP" altLang="en-US" dirty="0">
                <a:solidFill>
                  <a:schemeClr val="accent5"/>
                </a:solidFill>
              </a:rPr>
              <a:t>性能は色々な要素の相互作用で決まる</a:t>
            </a:r>
            <a:endParaRPr kumimoji="1" lang="en-US" altLang="ja-JP" dirty="0">
              <a:solidFill>
                <a:schemeClr val="accent5"/>
              </a:solidFill>
            </a:endParaRPr>
          </a:p>
        </p:txBody>
      </p:sp>
    </p:spTree>
    <p:extLst>
      <p:ext uri="{BB962C8B-B14F-4D97-AF65-F5344CB8AC3E}">
        <p14:creationId xmlns:p14="http://schemas.microsoft.com/office/powerpoint/2010/main" val="4664882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a:t>課題 ８</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ja-JP" altLang="en-US" sz="1600" dirty="0"/>
              <a:t>以下のような条件を考える</a:t>
            </a:r>
            <a:endParaRPr lang="en-US" altLang="ja-JP" sz="1600" dirty="0"/>
          </a:p>
          <a:p>
            <a:pPr lvl="1"/>
            <a:r>
              <a:rPr lang="en-US" altLang="ja-JP" sz="1600" dirty="0"/>
              <a:t>10</a:t>
            </a:r>
            <a:r>
              <a:rPr lang="ja-JP" altLang="en-US" sz="1600" dirty="0"/>
              <a:t>段のパイプラインを持つ </a:t>
            </a:r>
            <a:r>
              <a:rPr lang="en-US" altLang="ja-JP" sz="1600" dirty="0"/>
              <a:t>2-way </a:t>
            </a:r>
            <a:r>
              <a:rPr lang="ja-JP" altLang="en-US" sz="1600" dirty="0"/>
              <a:t>スーパスカラプロセッサであり，理想的には </a:t>
            </a:r>
            <a:r>
              <a:rPr lang="en-US" altLang="ja-JP" sz="1600" dirty="0"/>
              <a:t>IPC=2 </a:t>
            </a:r>
            <a:r>
              <a:rPr lang="ja-JP" altLang="en-US" sz="1600" dirty="0"/>
              <a:t>で実行できる</a:t>
            </a:r>
            <a:endParaRPr lang="en-US" altLang="ja-JP" sz="1600" dirty="0"/>
          </a:p>
          <a:p>
            <a:pPr lvl="1"/>
            <a:r>
              <a:rPr lang="ja-JP" altLang="en-US" sz="1600" dirty="0"/>
              <a:t>全実行命令におけるなんらかのデータハザードの発生率は </a:t>
            </a:r>
            <a:r>
              <a:rPr lang="en-US" altLang="ja-JP" sz="1600" dirty="0"/>
              <a:t>0.2 </a:t>
            </a:r>
          </a:p>
          <a:p>
            <a:pPr lvl="1"/>
            <a:r>
              <a:rPr lang="ja-JP" altLang="en-US" sz="1600" dirty="0"/>
              <a:t>このデータハザード発生時は </a:t>
            </a:r>
            <a:r>
              <a:rPr lang="en-US" altLang="ja-JP" sz="1600" dirty="0"/>
              <a:t>1 </a:t>
            </a:r>
            <a:r>
              <a:rPr lang="ja-JP" altLang="en-US" sz="1600" dirty="0"/>
              <a:t>サイクル実行時間が伸びるものとする</a:t>
            </a:r>
            <a:endParaRPr lang="en-US" altLang="ja-JP" sz="1600" dirty="0"/>
          </a:p>
          <a:p>
            <a:pPr lvl="1"/>
            <a:r>
              <a:rPr lang="ja-JP" altLang="en-US" sz="1600" dirty="0"/>
              <a:t>全実行命令における分岐命令の出現率は </a:t>
            </a:r>
            <a:r>
              <a:rPr lang="en-US" altLang="ja-JP" sz="1600" dirty="0"/>
              <a:t>0.2</a:t>
            </a:r>
          </a:p>
          <a:p>
            <a:pPr lvl="1"/>
            <a:r>
              <a:rPr lang="ja-JP" altLang="en-US" sz="1600" dirty="0"/>
              <a:t>分岐予測ミス率は </a:t>
            </a:r>
            <a:r>
              <a:rPr lang="en-US" altLang="ja-JP" sz="1600" dirty="0"/>
              <a:t>0.3</a:t>
            </a:r>
          </a:p>
          <a:p>
            <a:r>
              <a:rPr lang="ja-JP" altLang="en-US" sz="1600" dirty="0"/>
              <a:t>この </a:t>
            </a:r>
            <a:r>
              <a:rPr lang="en-US" altLang="ja-JP" sz="1600" dirty="0"/>
              <a:t>CPU </a:t>
            </a:r>
            <a:r>
              <a:rPr lang="ja-JP" altLang="en-US" sz="1600" dirty="0"/>
              <a:t>を改良する際，</a:t>
            </a:r>
            <a:br>
              <a:rPr lang="en-US" altLang="ja-JP" sz="1600" dirty="0"/>
            </a:br>
            <a:r>
              <a:rPr lang="ja-JP" altLang="en-US" sz="1600" dirty="0"/>
              <a:t>「</a:t>
            </a:r>
            <a:r>
              <a:rPr lang="en-US" altLang="ja-JP" sz="1600" dirty="0"/>
              <a:t>3-way </a:t>
            </a:r>
            <a:r>
              <a:rPr lang="ja-JP" altLang="en-US" sz="1600" dirty="0"/>
              <a:t>スーパスカラにする」</a:t>
            </a:r>
            <a:br>
              <a:rPr lang="en-US" altLang="ja-JP" sz="1600" dirty="0"/>
            </a:br>
            <a:r>
              <a:rPr lang="ja-JP" altLang="en-US" sz="1600" dirty="0"/>
              <a:t>「</a:t>
            </a:r>
            <a:r>
              <a:rPr lang="en-US" altLang="ja-JP" sz="1600" dirty="0"/>
              <a:t>2-way </a:t>
            </a:r>
            <a:r>
              <a:rPr lang="ja-JP" altLang="en-US" sz="1600" dirty="0"/>
              <a:t>のまま</a:t>
            </a:r>
            <a:r>
              <a:rPr lang="en-US" altLang="ja-JP" sz="1600" dirty="0"/>
              <a:t>15</a:t>
            </a:r>
            <a:r>
              <a:rPr lang="ja-JP" altLang="en-US" sz="1600" dirty="0"/>
              <a:t>段パイプラインにする」</a:t>
            </a:r>
            <a:br>
              <a:rPr lang="en-US" altLang="ja-JP" sz="1600" dirty="0"/>
            </a:br>
            <a:r>
              <a:rPr lang="ja-JP" altLang="en-US" sz="1600" dirty="0"/>
              <a:t>「</a:t>
            </a:r>
            <a:r>
              <a:rPr lang="en-US" altLang="ja-JP" sz="1600" dirty="0"/>
              <a:t>2-way </a:t>
            </a:r>
            <a:r>
              <a:rPr lang="ja-JP" altLang="en-US" sz="1600" dirty="0"/>
              <a:t>のまま分岐予測器を改良する」</a:t>
            </a:r>
            <a:br>
              <a:rPr lang="en-US" altLang="ja-JP" sz="1600" dirty="0"/>
            </a:br>
            <a:r>
              <a:rPr lang="ja-JP" altLang="en-US" sz="1600" dirty="0"/>
              <a:t>のどれが最も性能が上がるかを性能を計算して検討せよ</a:t>
            </a:r>
            <a:endParaRPr lang="en-US" altLang="ja-JP" sz="1600" dirty="0"/>
          </a:p>
          <a:p>
            <a:pPr lvl="1"/>
            <a:r>
              <a:rPr lang="ja-JP" altLang="en-US" sz="1600" dirty="0"/>
              <a:t>この </a:t>
            </a:r>
            <a:r>
              <a:rPr lang="en-US" altLang="ja-JP" sz="1600" dirty="0"/>
              <a:t>CPU </a:t>
            </a:r>
            <a:r>
              <a:rPr lang="ja-JP" altLang="en-US" sz="1600" dirty="0"/>
              <a:t>を </a:t>
            </a:r>
            <a:r>
              <a:rPr lang="en-US" altLang="ja-JP" sz="1600" dirty="0"/>
              <a:t>3-way </a:t>
            </a:r>
            <a:r>
              <a:rPr lang="ja-JP" altLang="en-US" sz="1600" dirty="0"/>
              <a:t>スーパスカラにすると理想的には </a:t>
            </a:r>
            <a:r>
              <a:rPr lang="en-US" altLang="ja-JP" sz="1600" dirty="0"/>
              <a:t>IPC=3 </a:t>
            </a:r>
            <a:r>
              <a:rPr lang="ja-JP" altLang="en-US" sz="1600" dirty="0"/>
              <a:t>で実行できるがデータハザードの発生率は </a:t>
            </a:r>
            <a:r>
              <a:rPr lang="en-US" altLang="ja-JP" sz="1600" dirty="0"/>
              <a:t>0.3 </a:t>
            </a:r>
            <a:r>
              <a:rPr lang="ja-JP" altLang="en-US" sz="1600" dirty="0"/>
              <a:t>に上昇するとする</a:t>
            </a:r>
            <a:endParaRPr lang="en-US" altLang="ja-JP" sz="1600" dirty="0"/>
          </a:p>
          <a:p>
            <a:pPr lvl="1"/>
            <a:r>
              <a:rPr lang="ja-JP" altLang="en-US" sz="1600" dirty="0"/>
              <a:t>また，分岐予測器を改良すると分岐予測ミス率が </a:t>
            </a:r>
            <a:r>
              <a:rPr lang="en-US" altLang="ja-JP" sz="1600" dirty="0"/>
              <a:t>0.2 </a:t>
            </a:r>
            <a:r>
              <a:rPr lang="ja-JP" altLang="en-US" sz="1600" dirty="0"/>
              <a:t>にまで削減されるとする</a:t>
            </a:r>
            <a:endParaRPr lang="en-US" altLang="ja-JP" sz="1600"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57</a:t>
            </a:fld>
            <a:endParaRPr kumimoji="1" lang="ja-JP" altLang="en-US" dirty="0"/>
          </a:p>
        </p:txBody>
      </p:sp>
    </p:spTree>
    <p:extLst>
      <p:ext uri="{BB962C8B-B14F-4D97-AF65-F5344CB8AC3E}">
        <p14:creationId xmlns:p14="http://schemas.microsoft.com/office/powerpoint/2010/main" val="35873086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D1C6A-AC4B-359E-389F-80FB0786D10A}"/>
              </a:ext>
            </a:extLst>
          </p:cNvPr>
          <p:cNvSpPr>
            <a:spLocks noGrp="1"/>
          </p:cNvSpPr>
          <p:nvPr>
            <p:ph type="title"/>
          </p:nvPr>
        </p:nvSpPr>
        <p:spPr/>
        <p:txBody>
          <a:bodyPr/>
          <a:lstStyle/>
          <a:p>
            <a:r>
              <a:rPr kumimoji="1" lang="ja-JP" altLang="en-US" dirty="0"/>
              <a:t>提出方法</a:t>
            </a:r>
            <a:endParaRPr kumimoji="1" lang="en-US" dirty="0"/>
          </a:p>
        </p:txBody>
      </p:sp>
      <p:sp>
        <p:nvSpPr>
          <p:cNvPr id="3" name="コンテンツ プレースホルダー 2">
            <a:extLst>
              <a:ext uri="{FF2B5EF4-FFF2-40B4-BE49-F238E27FC236}">
                <a16:creationId xmlns:a16="http://schemas.microsoft.com/office/drawing/2014/main" id="{B171FBA6-7482-3F67-1F81-B0AD70367ED7}"/>
              </a:ext>
            </a:extLst>
          </p:cNvPr>
          <p:cNvSpPr>
            <a:spLocks noGrp="1"/>
          </p:cNvSpPr>
          <p:nvPr>
            <p:ph sz="quarter" idx="10"/>
          </p:nvPr>
        </p:nvSpPr>
        <p:spPr>
          <a:xfrm>
            <a:off x="611956" y="1268976"/>
            <a:ext cx="7920088" cy="5220058"/>
          </a:xfrm>
        </p:spPr>
        <p:txBody>
          <a:bodyPr/>
          <a:lstStyle/>
          <a:p>
            <a:r>
              <a:rPr kumimoji="1" lang="ja-JP" altLang="en-US" sz="1600" dirty="0"/>
              <a:t>以下を提出：</a:t>
            </a:r>
            <a:endParaRPr kumimoji="1" lang="en-US" altLang="ja-JP" sz="1600" dirty="0"/>
          </a:p>
          <a:p>
            <a:pPr lvl="1">
              <a:buFont typeface="+mj-lt"/>
              <a:buAutoNum type="arabicPeriod"/>
            </a:pPr>
            <a:r>
              <a:rPr kumimoji="1" lang="ja-JP" altLang="en-US" sz="1600" dirty="0"/>
              <a:t>課題８：　</a:t>
            </a:r>
            <a:endParaRPr kumimoji="1" lang="en-US" altLang="ja-JP" sz="1600" dirty="0"/>
          </a:p>
          <a:p>
            <a:pPr lvl="2"/>
            <a:r>
              <a:rPr kumimoji="1" lang="ja-JP" altLang="en-US" sz="1600" dirty="0"/>
              <a:t>提出は </a:t>
            </a:r>
            <a:r>
              <a:rPr kumimoji="1" lang="en-US" altLang="ja-JP" sz="1600" dirty="0"/>
              <a:t>Moodle </a:t>
            </a:r>
            <a:r>
              <a:rPr kumimoji="1" lang="ja-JP" altLang="en-US" sz="1600" dirty="0"/>
              <a:t>の「課題８」のところからお願いします</a:t>
            </a:r>
            <a:endParaRPr kumimoji="1" lang="en-US" altLang="ja-JP" sz="1600" dirty="0"/>
          </a:p>
          <a:p>
            <a:pPr lvl="2"/>
            <a:r>
              <a:rPr kumimoji="1" lang="ja-JP" altLang="en-US" sz="1600" dirty="0"/>
              <a:t>紙に書いた場合は写真を撮ってアップロードしてください</a:t>
            </a:r>
            <a:endParaRPr kumimoji="1" lang="en-US" altLang="ja-JP" sz="1600" dirty="0"/>
          </a:p>
          <a:p>
            <a:pPr lvl="1">
              <a:buFont typeface="+mj-lt"/>
              <a:buAutoNum type="arabicPeriod"/>
            </a:pPr>
            <a:r>
              <a:rPr kumimoji="1" lang="ja-JP" altLang="en-US" sz="1600" dirty="0"/>
              <a:t>感想や質問：　</a:t>
            </a:r>
            <a:endParaRPr kumimoji="1" lang="en-US" altLang="ja-JP" sz="1600" dirty="0"/>
          </a:p>
          <a:p>
            <a:pPr lvl="2"/>
            <a:r>
              <a:rPr kumimoji="1" lang="ja-JP" altLang="en-US" sz="1600" dirty="0"/>
              <a:t>「感想や質問」のところに投稿してください</a:t>
            </a:r>
            <a:endParaRPr kumimoji="1" lang="en-US" altLang="ja-JP" sz="1600" dirty="0"/>
          </a:p>
          <a:p>
            <a:pPr lvl="2"/>
            <a:r>
              <a:rPr kumimoji="1" lang="ja-JP" altLang="en-US" sz="1600" dirty="0"/>
              <a:t>わからない場所がある場合，具体的に書いてもらえると良いです</a:t>
            </a:r>
            <a:endParaRPr kumimoji="1" lang="en-US" altLang="ja-JP" sz="1600" dirty="0"/>
          </a:p>
          <a:p>
            <a:r>
              <a:rPr kumimoji="1" lang="ja-JP" altLang="en-US" sz="1600" dirty="0"/>
              <a:t>提出締め切り</a:t>
            </a:r>
            <a:endParaRPr kumimoji="1" lang="en-US" altLang="ja-JP" sz="1600" dirty="0"/>
          </a:p>
          <a:p>
            <a:pPr lvl="1"/>
            <a:r>
              <a:rPr lang="en-US" altLang="ja-JP" sz="1600" dirty="0"/>
              <a:t>Moodle </a:t>
            </a:r>
            <a:r>
              <a:rPr lang="ja-JP" altLang="en-US" sz="1600" dirty="0"/>
              <a:t>に設定した締め切りまで（</a:t>
            </a:r>
            <a:r>
              <a:rPr lang="en-US" altLang="ja-JP" sz="1600" dirty="0"/>
              <a:t>6/25 </a:t>
            </a:r>
            <a:r>
              <a:rPr lang="ja-JP" altLang="en-US" sz="1600" dirty="0"/>
              <a:t>日曜日の </a:t>
            </a:r>
            <a:r>
              <a:rPr lang="en-US" altLang="ja-JP" sz="1600" dirty="0"/>
              <a:t>23:59 </a:t>
            </a:r>
            <a:r>
              <a:rPr lang="ja-JP" altLang="en-US" sz="1600" dirty="0"/>
              <a:t>頃，要確認）</a:t>
            </a:r>
            <a:endParaRPr kumimoji="1" lang="en-US" altLang="ja-JP" sz="1600" dirty="0"/>
          </a:p>
          <a:p>
            <a:r>
              <a:rPr kumimoji="1" lang="ja-JP" altLang="en-US" sz="1600" dirty="0"/>
              <a:t>注意：</a:t>
            </a:r>
            <a:endParaRPr kumimoji="1" lang="en-US" altLang="ja-JP" sz="1600" dirty="0"/>
          </a:p>
          <a:p>
            <a:pPr lvl="1"/>
            <a:r>
              <a:rPr kumimoji="1" lang="ja-JP" altLang="en-US" sz="1600" dirty="0"/>
              <a:t>課題の出来は，ある程度努力したあとがあれば良しです</a:t>
            </a:r>
            <a:endParaRPr kumimoji="1" lang="en-US" altLang="ja-JP" sz="1600" dirty="0"/>
          </a:p>
          <a:p>
            <a:pPr lvl="2"/>
            <a:r>
              <a:rPr kumimoji="1" lang="ja-JP" altLang="en-US" sz="1600" dirty="0"/>
              <a:t>必ずしも正解していなくても良いです</a:t>
            </a:r>
            <a:endParaRPr kumimoji="1" lang="en-US" altLang="ja-JP" sz="1600" dirty="0"/>
          </a:p>
        </p:txBody>
      </p:sp>
    </p:spTree>
    <p:extLst>
      <p:ext uri="{BB962C8B-B14F-4D97-AF65-F5344CB8AC3E}">
        <p14:creationId xmlns:p14="http://schemas.microsoft.com/office/powerpoint/2010/main" val="22617826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09E12B7-1370-3346-B4E8-7093BA1662C1}"/>
              </a:ext>
            </a:extLst>
          </p:cNvPr>
          <p:cNvSpPr>
            <a:spLocks noGrp="1"/>
          </p:cNvSpPr>
          <p:nvPr>
            <p:ph type="title"/>
          </p:nvPr>
        </p:nvSpPr>
        <p:spPr/>
        <p:txBody>
          <a:bodyPr/>
          <a:lstStyle/>
          <a:p>
            <a:r>
              <a:rPr kumimoji="1" lang="ja-JP" altLang="en-US" dirty="0"/>
              <a:t>質問とか感想</a:t>
            </a:r>
            <a:endParaRPr lang="en-US" dirty="0"/>
          </a:p>
        </p:txBody>
      </p:sp>
    </p:spTree>
    <p:extLst>
      <p:ext uri="{BB962C8B-B14F-4D97-AF65-F5344CB8AC3E}">
        <p14:creationId xmlns:p14="http://schemas.microsoft.com/office/powerpoint/2010/main" val="1154345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6" y="1088974"/>
            <a:ext cx="7920088" cy="2520028"/>
          </a:xfrm>
        </p:spPr>
        <p:txBody>
          <a:bodyPr anchor="t"/>
          <a:lstStyle/>
          <a:p>
            <a:r>
              <a:rPr lang="en-US" altLang="ja-JP" sz="1600" dirty="0"/>
              <a:t>(5) </a:t>
            </a:r>
            <a:r>
              <a:rPr lang="ja-JP" altLang="en-US" sz="1600" dirty="0"/>
              <a:t>以下の命令列を実行するのに必要な時間を計算せよ</a:t>
            </a:r>
            <a:br>
              <a:rPr lang="en-US" altLang="ja-JP" sz="1600" dirty="0"/>
            </a:br>
            <a:r>
              <a:rPr lang="ja-JP" altLang="en-US" sz="1600" dirty="0"/>
              <a:t>依存関係のために必要な場合のみパイプラインを適宜ストールして実行するものとせよ</a:t>
            </a:r>
            <a:br>
              <a:rPr lang="en-US" altLang="ja-JP" sz="1600" dirty="0"/>
            </a:br>
            <a:r>
              <a:rPr lang="en-US" altLang="ja-JP" sz="1600" dirty="0"/>
              <a:t>add x1←x2+x3</a:t>
            </a:r>
            <a:br>
              <a:rPr lang="en-US" altLang="ja-JP" sz="1600" dirty="0"/>
            </a:br>
            <a:r>
              <a:rPr lang="en-US" altLang="ja-JP" sz="1600" dirty="0"/>
              <a:t>ld    </a:t>
            </a:r>
            <a:r>
              <a:rPr lang="en-US" altLang="ja-JP" sz="1600" dirty="0">
                <a:solidFill>
                  <a:schemeClr val="accent5"/>
                </a:solidFill>
              </a:rPr>
              <a:t>x2</a:t>
            </a:r>
            <a:r>
              <a:rPr lang="en-US" altLang="ja-JP" sz="1600" dirty="0"/>
              <a:t>←(x1)</a:t>
            </a:r>
            <a:br>
              <a:rPr lang="en-US" altLang="ja-JP" sz="1600" dirty="0"/>
            </a:br>
            <a:r>
              <a:rPr lang="en-US" altLang="ja-JP" sz="1600" dirty="0"/>
              <a:t>add x5←</a:t>
            </a:r>
            <a:r>
              <a:rPr lang="en-US" altLang="ja-JP" sz="1600" dirty="0">
                <a:solidFill>
                  <a:schemeClr val="accent5"/>
                </a:solidFill>
              </a:rPr>
              <a:t>x2</a:t>
            </a:r>
            <a:r>
              <a:rPr lang="en-US" altLang="ja-JP" sz="1600" dirty="0"/>
              <a:t>+x7</a:t>
            </a:r>
            <a:br>
              <a:rPr lang="en-US" altLang="ja-JP" sz="1600" dirty="0"/>
            </a:br>
            <a:r>
              <a:rPr lang="en-US" altLang="ja-JP" sz="1600" dirty="0"/>
              <a:t>ld    x2←(x3)</a:t>
            </a:r>
          </a:p>
          <a:p>
            <a:r>
              <a:rPr lang="en-US" altLang="ja-JP" sz="1600" dirty="0"/>
              <a:t>9ns</a:t>
            </a:r>
            <a:r>
              <a:rPr lang="ja-JP" altLang="en-US" sz="1600" dirty="0"/>
              <a:t>（フォワーディングありの場合，すいませんこれを指示に入れるのを忘れてました）</a:t>
            </a:r>
            <a:endParaRPr lang="en-US" altLang="ja-JP" sz="1600" dirty="0"/>
          </a:p>
        </p:txBody>
      </p:sp>
      <p:grpSp>
        <p:nvGrpSpPr>
          <p:cNvPr id="3" name="グループ化 2">
            <a:extLst>
              <a:ext uri="{FF2B5EF4-FFF2-40B4-BE49-F238E27FC236}">
                <a16:creationId xmlns:a16="http://schemas.microsoft.com/office/drawing/2014/main" id="{BACF10F4-CDA5-F903-7212-6BC45BFD34CB}"/>
              </a:ext>
            </a:extLst>
          </p:cNvPr>
          <p:cNvGrpSpPr/>
          <p:nvPr/>
        </p:nvGrpSpPr>
        <p:grpSpPr>
          <a:xfrm>
            <a:off x="971960" y="4149008"/>
            <a:ext cx="2160020" cy="360000"/>
            <a:chOff x="4481999" y="4959017"/>
            <a:chExt cx="2160020" cy="360000"/>
          </a:xfrm>
        </p:grpSpPr>
        <p:sp>
          <p:nvSpPr>
            <p:cNvPr id="4" name="Rectangle 69">
              <a:extLst>
                <a:ext uri="{FF2B5EF4-FFF2-40B4-BE49-F238E27FC236}">
                  <a16:creationId xmlns:a16="http://schemas.microsoft.com/office/drawing/2014/main" id="{BE7DE7CF-0982-42D5-387A-3F09092B0AA3}"/>
                </a:ext>
              </a:extLst>
            </p:cNvPr>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6" name="Rectangle 70">
              <a:extLst>
                <a:ext uri="{FF2B5EF4-FFF2-40B4-BE49-F238E27FC236}">
                  <a16:creationId xmlns:a16="http://schemas.microsoft.com/office/drawing/2014/main" id="{7F7EB531-94AD-4E0A-C7F9-8D1912702EF1}"/>
                </a:ext>
              </a:extLst>
            </p:cNvPr>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8" name="Rectangle 71">
              <a:extLst>
                <a:ext uri="{FF2B5EF4-FFF2-40B4-BE49-F238E27FC236}">
                  <a16:creationId xmlns:a16="http://schemas.microsoft.com/office/drawing/2014/main" id="{0B160E19-0513-955E-6EC3-E3C00C83FDF1}"/>
                </a:ext>
              </a:extLst>
            </p:cNvPr>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9" name="Rectangle 72">
              <a:extLst>
                <a:ext uri="{FF2B5EF4-FFF2-40B4-BE49-F238E27FC236}">
                  <a16:creationId xmlns:a16="http://schemas.microsoft.com/office/drawing/2014/main" id="{3B6F30B4-FAD5-2F55-BF93-C25584F514E0}"/>
                </a:ext>
              </a:extLst>
            </p:cNvPr>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0" name="Rectangle 73">
              <a:extLst>
                <a:ext uri="{FF2B5EF4-FFF2-40B4-BE49-F238E27FC236}">
                  <a16:creationId xmlns:a16="http://schemas.microsoft.com/office/drawing/2014/main" id="{C77F1EE0-4744-519F-F966-C96C7A3EEB05}"/>
                </a:ext>
              </a:extLst>
            </p:cNvPr>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grpSp>
      <p:grpSp>
        <p:nvGrpSpPr>
          <p:cNvPr id="11" name="グループ化 10">
            <a:extLst>
              <a:ext uri="{FF2B5EF4-FFF2-40B4-BE49-F238E27FC236}">
                <a16:creationId xmlns:a16="http://schemas.microsoft.com/office/drawing/2014/main" id="{C545CA48-95B1-C026-B808-F5CE5456B094}"/>
              </a:ext>
            </a:extLst>
          </p:cNvPr>
          <p:cNvGrpSpPr/>
          <p:nvPr/>
        </p:nvGrpSpPr>
        <p:grpSpPr>
          <a:xfrm>
            <a:off x="1421965" y="4599013"/>
            <a:ext cx="2160020" cy="360000"/>
            <a:chOff x="4481999" y="4959017"/>
            <a:chExt cx="2160020" cy="360000"/>
          </a:xfrm>
        </p:grpSpPr>
        <p:sp>
          <p:nvSpPr>
            <p:cNvPr id="12" name="Rectangle 69">
              <a:extLst>
                <a:ext uri="{FF2B5EF4-FFF2-40B4-BE49-F238E27FC236}">
                  <a16:creationId xmlns:a16="http://schemas.microsoft.com/office/drawing/2014/main" id="{B90DD618-53E3-EC9E-567D-D74D9C9C0AFB}"/>
                </a:ext>
              </a:extLst>
            </p:cNvPr>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3" name="Rectangle 70">
              <a:extLst>
                <a:ext uri="{FF2B5EF4-FFF2-40B4-BE49-F238E27FC236}">
                  <a16:creationId xmlns:a16="http://schemas.microsoft.com/office/drawing/2014/main" id="{641302E3-B5F6-22C5-3449-A0398C2EBA03}"/>
                </a:ext>
              </a:extLst>
            </p:cNvPr>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14" name="Rectangle 71">
              <a:extLst>
                <a:ext uri="{FF2B5EF4-FFF2-40B4-BE49-F238E27FC236}">
                  <a16:creationId xmlns:a16="http://schemas.microsoft.com/office/drawing/2014/main" id="{3B494AC6-34BC-F677-8086-7ED1D13107C6}"/>
                </a:ext>
              </a:extLst>
            </p:cNvPr>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15" name="Rectangle 72">
              <a:extLst>
                <a:ext uri="{FF2B5EF4-FFF2-40B4-BE49-F238E27FC236}">
                  <a16:creationId xmlns:a16="http://schemas.microsoft.com/office/drawing/2014/main" id="{294B0C06-8112-5710-EFA7-4206AD8E2A3E}"/>
                </a:ext>
              </a:extLst>
            </p:cNvPr>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6" name="Rectangle 73">
              <a:extLst>
                <a:ext uri="{FF2B5EF4-FFF2-40B4-BE49-F238E27FC236}">
                  <a16:creationId xmlns:a16="http://schemas.microsoft.com/office/drawing/2014/main" id="{EC5DC536-6527-3B79-B33C-3E55F0D3FD5E}"/>
                </a:ext>
              </a:extLst>
            </p:cNvPr>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grpSp>
      <p:sp>
        <p:nvSpPr>
          <p:cNvPr id="18" name="Rectangle 69">
            <a:extLst>
              <a:ext uri="{FF2B5EF4-FFF2-40B4-BE49-F238E27FC236}">
                <a16:creationId xmlns:a16="http://schemas.microsoft.com/office/drawing/2014/main" id="{B94E6F65-C29C-ED3B-FF01-78D1D9A574FC}"/>
              </a:ext>
            </a:extLst>
          </p:cNvPr>
          <p:cNvSpPr>
            <a:spLocks noChangeArrowheads="1"/>
          </p:cNvSpPr>
          <p:nvPr/>
        </p:nvSpPr>
        <p:spPr bwMode="auto">
          <a:xfrm>
            <a:off x="1871970"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9" name="Rectangle 70">
            <a:extLst>
              <a:ext uri="{FF2B5EF4-FFF2-40B4-BE49-F238E27FC236}">
                <a16:creationId xmlns:a16="http://schemas.microsoft.com/office/drawing/2014/main" id="{1A804DCF-C7C7-9883-0EF5-C4A6E2C7D9DF}"/>
              </a:ext>
            </a:extLst>
          </p:cNvPr>
          <p:cNvSpPr>
            <a:spLocks noChangeArrowheads="1"/>
          </p:cNvSpPr>
          <p:nvPr/>
        </p:nvSpPr>
        <p:spPr bwMode="auto">
          <a:xfrm>
            <a:off x="2321975"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20" name="Rectangle 71">
            <a:extLst>
              <a:ext uri="{FF2B5EF4-FFF2-40B4-BE49-F238E27FC236}">
                <a16:creationId xmlns:a16="http://schemas.microsoft.com/office/drawing/2014/main" id="{0F26E2E7-BB3F-BDCE-B849-E5B9BB3AD7F6}"/>
              </a:ext>
            </a:extLst>
          </p:cNvPr>
          <p:cNvSpPr>
            <a:spLocks noChangeArrowheads="1"/>
          </p:cNvSpPr>
          <p:nvPr/>
        </p:nvSpPr>
        <p:spPr bwMode="auto">
          <a:xfrm>
            <a:off x="3221985"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21" name="Rectangle 72">
            <a:extLst>
              <a:ext uri="{FF2B5EF4-FFF2-40B4-BE49-F238E27FC236}">
                <a16:creationId xmlns:a16="http://schemas.microsoft.com/office/drawing/2014/main" id="{E9DD3DDB-CBBA-68F0-CAF4-B450691DB739}"/>
              </a:ext>
            </a:extLst>
          </p:cNvPr>
          <p:cNvSpPr>
            <a:spLocks noChangeArrowheads="1"/>
          </p:cNvSpPr>
          <p:nvPr/>
        </p:nvSpPr>
        <p:spPr bwMode="auto">
          <a:xfrm>
            <a:off x="3671990"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22" name="Rectangle 73">
            <a:extLst>
              <a:ext uri="{FF2B5EF4-FFF2-40B4-BE49-F238E27FC236}">
                <a16:creationId xmlns:a16="http://schemas.microsoft.com/office/drawing/2014/main" id="{2841FC1B-147E-4B50-2C62-D057CB5723BB}"/>
              </a:ext>
            </a:extLst>
          </p:cNvPr>
          <p:cNvSpPr>
            <a:spLocks noChangeArrowheads="1"/>
          </p:cNvSpPr>
          <p:nvPr/>
        </p:nvSpPr>
        <p:spPr bwMode="auto">
          <a:xfrm>
            <a:off x="4121995"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29" name="Rectangle 69">
            <a:extLst>
              <a:ext uri="{FF2B5EF4-FFF2-40B4-BE49-F238E27FC236}">
                <a16:creationId xmlns:a16="http://schemas.microsoft.com/office/drawing/2014/main" id="{EADEF4E3-32B3-6C5C-9BB7-376DF5308E84}"/>
              </a:ext>
            </a:extLst>
          </p:cNvPr>
          <p:cNvSpPr>
            <a:spLocks noChangeArrowheads="1"/>
          </p:cNvSpPr>
          <p:nvPr/>
        </p:nvSpPr>
        <p:spPr bwMode="auto">
          <a:xfrm>
            <a:off x="2321975"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30" name="Rectangle 70">
            <a:extLst>
              <a:ext uri="{FF2B5EF4-FFF2-40B4-BE49-F238E27FC236}">
                <a16:creationId xmlns:a16="http://schemas.microsoft.com/office/drawing/2014/main" id="{64EA38E5-1AA6-AE27-E1C4-5AFB9E2F56C7}"/>
              </a:ext>
            </a:extLst>
          </p:cNvPr>
          <p:cNvSpPr>
            <a:spLocks noChangeArrowheads="1"/>
          </p:cNvSpPr>
          <p:nvPr/>
        </p:nvSpPr>
        <p:spPr bwMode="auto">
          <a:xfrm>
            <a:off x="3221985"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31" name="Rectangle 71">
            <a:extLst>
              <a:ext uri="{FF2B5EF4-FFF2-40B4-BE49-F238E27FC236}">
                <a16:creationId xmlns:a16="http://schemas.microsoft.com/office/drawing/2014/main" id="{E5FFC73C-3256-A443-689E-121251F82A36}"/>
              </a:ext>
            </a:extLst>
          </p:cNvPr>
          <p:cNvSpPr>
            <a:spLocks noChangeArrowheads="1"/>
          </p:cNvSpPr>
          <p:nvPr/>
        </p:nvSpPr>
        <p:spPr bwMode="auto">
          <a:xfrm>
            <a:off x="3671990"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32" name="Rectangle 72">
            <a:extLst>
              <a:ext uri="{FF2B5EF4-FFF2-40B4-BE49-F238E27FC236}">
                <a16:creationId xmlns:a16="http://schemas.microsoft.com/office/drawing/2014/main" id="{1263441F-926D-8336-F897-30E1AE2310BD}"/>
              </a:ext>
            </a:extLst>
          </p:cNvPr>
          <p:cNvSpPr>
            <a:spLocks noChangeArrowheads="1"/>
          </p:cNvSpPr>
          <p:nvPr/>
        </p:nvSpPr>
        <p:spPr bwMode="auto">
          <a:xfrm>
            <a:off x="4121995"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33" name="Rectangle 73">
            <a:extLst>
              <a:ext uri="{FF2B5EF4-FFF2-40B4-BE49-F238E27FC236}">
                <a16:creationId xmlns:a16="http://schemas.microsoft.com/office/drawing/2014/main" id="{B3DD9601-38D5-D1B5-541A-4C97BEDE571C}"/>
              </a:ext>
            </a:extLst>
          </p:cNvPr>
          <p:cNvSpPr>
            <a:spLocks noChangeArrowheads="1"/>
          </p:cNvSpPr>
          <p:nvPr/>
        </p:nvSpPr>
        <p:spPr bwMode="auto">
          <a:xfrm>
            <a:off x="4572000"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34" name="Rectangle 70">
            <a:extLst>
              <a:ext uri="{FF2B5EF4-FFF2-40B4-BE49-F238E27FC236}">
                <a16:creationId xmlns:a16="http://schemas.microsoft.com/office/drawing/2014/main" id="{4EB51CDB-B172-127A-93A1-91F2634AEFF5}"/>
              </a:ext>
            </a:extLst>
          </p:cNvPr>
          <p:cNvSpPr>
            <a:spLocks noChangeArrowheads="1"/>
          </p:cNvSpPr>
          <p:nvPr/>
        </p:nvSpPr>
        <p:spPr bwMode="auto">
          <a:xfrm>
            <a:off x="2771980"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5" name="Rectangle 70">
            <a:extLst>
              <a:ext uri="{FF2B5EF4-FFF2-40B4-BE49-F238E27FC236}">
                <a16:creationId xmlns:a16="http://schemas.microsoft.com/office/drawing/2014/main" id="{65A157E9-B368-1D92-E1E6-CBBC7B05D04B}"/>
              </a:ext>
            </a:extLst>
          </p:cNvPr>
          <p:cNvSpPr>
            <a:spLocks noChangeArrowheads="1"/>
          </p:cNvSpPr>
          <p:nvPr/>
        </p:nvSpPr>
        <p:spPr bwMode="auto">
          <a:xfrm>
            <a:off x="2771980"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cxnSp>
        <p:nvCxnSpPr>
          <p:cNvPr id="37" name="直線矢印コネクタ 36">
            <a:extLst>
              <a:ext uri="{FF2B5EF4-FFF2-40B4-BE49-F238E27FC236}">
                <a16:creationId xmlns:a16="http://schemas.microsoft.com/office/drawing/2014/main" id="{7BE7FA8B-CAA2-366B-5E7F-4DD25AF7541E}"/>
              </a:ext>
            </a:extLst>
          </p:cNvPr>
          <p:cNvCxnSpPr/>
          <p:nvPr/>
        </p:nvCxnSpPr>
        <p:spPr bwMode="auto">
          <a:xfrm>
            <a:off x="3041983" y="4869016"/>
            <a:ext cx="270003"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38" name="直線矢印コネクタ 37">
            <a:extLst>
              <a:ext uri="{FF2B5EF4-FFF2-40B4-BE49-F238E27FC236}">
                <a16:creationId xmlns:a16="http://schemas.microsoft.com/office/drawing/2014/main" id="{1851F5AE-A5FA-5812-672D-E5BDA144E932}"/>
              </a:ext>
            </a:extLst>
          </p:cNvPr>
          <p:cNvCxnSpPr/>
          <p:nvPr/>
        </p:nvCxnSpPr>
        <p:spPr bwMode="auto">
          <a:xfrm>
            <a:off x="2141973" y="4419011"/>
            <a:ext cx="270003"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5888205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en-US" altLang="ja-JP" dirty="0"/>
              <a:t>C</a:t>
            </a:r>
            <a:r>
              <a:rPr lang="ja-JP" altLang="en-US" dirty="0"/>
              <a:t>言語や</a:t>
            </a:r>
            <a:r>
              <a:rPr lang="en-US" altLang="ja-JP" dirty="0"/>
              <a:t>Java</a:t>
            </a:r>
            <a:r>
              <a:rPr lang="ja-JP" altLang="en-US" dirty="0"/>
              <a:t>等は静的プログラミング言語、</a:t>
            </a:r>
            <a:r>
              <a:rPr lang="en-US" altLang="ja-JP" dirty="0"/>
              <a:t>Python</a:t>
            </a:r>
            <a:r>
              <a:rPr lang="ja-JP" altLang="en-US" dirty="0"/>
              <a:t>等は動的プログラミング言語と言われますが、その所以がわかりました。（静的命令スケジューリング</a:t>
            </a:r>
            <a:r>
              <a:rPr lang="en-US" altLang="ja-JP" dirty="0"/>
              <a:t>or</a:t>
            </a:r>
            <a:r>
              <a:rPr lang="ja-JP" altLang="en-US" dirty="0"/>
              <a:t>動的命令スケジューリングを行うかどうか）</a:t>
            </a:r>
            <a:endParaRPr lang="en-US" altLang="ja-JP" dirty="0"/>
          </a:p>
          <a:p>
            <a:pPr lvl="1"/>
            <a:endParaRPr lang="en-US" dirty="0"/>
          </a:p>
          <a:p>
            <a:pPr lvl="1"/>
            <a:r>
              <a:rPr lang="ja-JP" altLang="en-US" dirty="0"/>
              <a:t>静的や動的，までは言葉の意味が同じなんだけど，スケジューリングを行うかどうかではなかったりです</a:t>
            </a:r>
            <a:endParaRPr lang="en-US" altLang="ja-JP" dirty="0"/>
          </a:p>
          <a:p>
            <a:r>
              <a:rPr lang="en-US" altLang="ja-JP" dirty="0"/>
              <a:t>Unity</a:t>
            </a:r>
            <a:r>
              <a:rPr lang="ja-JP" altLang="en-US" dirty="0"/>
              <a:t>で使用するため、</a:t>
            </a:r>
            <a:r>
              <a:rPr lang="en-US" altLang="ja-JP" dirty="0"/>
              <a:t>C#</a:t>
            </a:r>
            <a:r>
              <a:rPr lang="ja-JP" altLang="en-US" dirty="0"/>
              <a:t>を少しだけ学んでいるのですが、</a:t>
            </a:r>
            <a:r>
              <a:rPr lang="en-US" altLang="ja-JP" dirty="0"/>
              <a:t>C#</a:t>
            </a:r>
            <a:r>
              <a:rPr lang="ja-JP" altLang="en-US" dirty="0"/>
              <a:t>や</a:t>
            </a:r>
            <a:r>
              <a:rPr lang="en-US" altLang="ja-JP" dirty="0"/>
              <a:t>java</a:t>
            </a:r>
            <a:r>
              <a:rPr lang="ja-JP" altLang="en-US" dirty="0"/>
              <a:t>の</a:t>
            </a:r>
            <a:r>
              <a:rPr lang="en-US" altLang="ja-JP" dirty="0"/>
              <a:t>static</a:t>
            </a:r>
            <a:r>
              <a:rPr lang="ja-JP" altLang="en-US" dirty="0"/>
              <a:t>と静的命令スケジューリングには関係がありますか？</a:t>
            </a:r>
            <a:endParaRPr lang="en-US" altLang="ja-JP" dirty="0"/>
          </a:p>
          <a:p>
            <a:pPr lvl="1"/>
            <a:endParaRPr lang="en-US" dirty="0"/>
          </a:p>
          <a:p>
            <a:pPr lvl="1"/>
            <a:r>
              <a:rPr lang="ja-JP" altLang="en-US" dirty="0"/>
              <a:t>コンパイル時に決めて実行時に変化させないことを静的とか </a:t>
            </a:r>
            <a:r>
              <a:rPr lang="en-US" altLang="ja-JP" dirty="0"/>
              <a:t>static </a:t>
            </a:r>
            <a:r>
              <a:rPr lang="ja-JP" altLang="en-US" dirty="0"/>
              <a:t>といいます</a:t>
            </a:r>
            <a:endParaRPr lang="en-US" dirty="0"/>
          </a:p>
        </p:txBody>
      </p:sp>
    </p:spTree>
    <p:extLst>
      <p:ext uri="{BB962C8B-B14F-4D97-AF65-F5344CB8AC3E}">
        <p14:creationId xmlns:p14="http://schemas.microsoft.com/office/powerpoint/2010/main" val="10842274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en-US" altLang="ja-JP" dirty="0"/>
              <a:t>51</a:t>
            </a:r>
            <a:r>
              <a:rPr lang="ja-JP" altLang="en-US" dirty="0"/>
              <a:t>ページのスーパスカラ・プロセッサの例で</a:t>
            </a:r>
            <a:r>
              <a:rPr lang="en-US" altLang="ja-JP" dirty="0"/>
              <a:t>ALU</a:t>
            </a:r>
            <a:r>
              <a:rPr lang="ja-JP" altLang="en-US" dirty="0"/>
              <a:t>２で演算した結果がデータ・メモリにいかずに書き込みデータ１に行ってますが、なんでデータ・メモリにいかないのか教えていただきたいです。</a:t>
            </a:r>
            <a:endParaRPr lang="en-US" altLang="ja-JP" dirty="0"/>
          </a:p>
          <a:p>
            <a:pPr lvl="1"/>
            <a:endParaRPr lang="en-US" dirty="0"/>
          </a:p>
          <a:p>
            <a:pPr lvl="1"/>
            <a:r>
              <a:rPr lang="ja-JP" altLang="en-US" dirty="0"/>
              <a:t>「上の方の </a:t>
            </a:r>
            <a:r>
              <a:rPr lang="en-US" altLang="ja-JP" dirty="0"/>
              <a:t>ALU</a:t>
            </a:r>
            <a:r>
              <a:rPr lang="ja-JP" altLang="en-US" dirty="0"/>
              <a:t> でのみメモリアクセス命令ができる」という構造にして構造を単純化しています</a:t>
            </a:r>
            <a:endParaRPr lang="en-US" dirty="0"/>
          </a:p>
        </p:txBody>
      </p:sp>
    </p:spTree>
    <p:extLst>
      <p:ext uri="{BB962C8B-B14F-4D97-AF65-F5344CB8AC3E}">
        <p14:creationId xmlns:p14="http://schemas.microsoft.com/office/powerpoint/2010/main" val="35542695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sz="1800" dirty="0"/>
              <a:t>今回の課題はかなり難しかったです。</a:t>
            </a:r>
            <a:r>
              <a:rPr lang="en-US" altLang="ja-JP" sz="1800" dirty="0" err="1"/>
              <a:t>beq</a:t>
            </a:r>
            <a:r>
              <a:rPr lang="ja-JP" altLang="en-US" sz="1800" dirty="0"/>
              <a:t>やオペランド、フラッシュなどの言葉はせめてその講義資料に詳しく説明を書いて欲しかったです。そもそもの問題文の意味がわからないと解けるものも解けないなと思いました。</a:t>
            </a:r>
            <a:r>
              <a:rPr lang="en-US" altLang="ja-JP" sz="1800" dirty="0"/>
              <a:t>(</a:t>
            </a:r>
            <a:r>
              <a:rPr lang="ja-JP" altLang="en-US" sz="1800" dirty="0"/>
              <a:t>私の勉強不足ですが、、、すみません</a:t>
            </a:r>
            <a:r>
              <a:rPr lang="en-US" altLang="ja-JP" sz="1800" dirty="0"/>
              <a:t>)</a:t>
            </a:r>
          </a:p>
          <a:p>
            <a:r>
              <a:rPr lang="ja-JP" altLang="en-US" sz="1800" dirty="0"/>
              <a:t>また、このような問題は期末テストにも出す予定ですか？？</a:t>
            </a:r>
            <a:endParaRPr lang="en-US" altLang="ja-JP" sz="1800" dirty="0"/>
          </a:p>
          <a:p>
            <a:r>
              <a:rPr lang="ja-JP" altLang="en-US" sz="1800" dirty="0"/>
              <a:t>これはある程度は書いていたつもり：</a:t>
            </a:r>
            <a:endParaRPr lang="en-US" altLang="ja-JP" sz="1800" dirty="0"/>
          </a:p>
          <a:p>
            <a:pPr lvl="1"/>
            <a:r>
              <a:rPr lang="ja-JP" altLang="en-US" sz="1800" dirty="0"/>
              <a:t>「ここで </a:t>
            </a:r>
            <a:r>
              <a:rPr lang="en-US" altLang="ja-JP" sz="1800" dirty="0" err="1"/>
              <a:t>beq</a:t>
            </a:r>
            <a:r>
              <a:rPr lang="en-US" altLang="ja-JP" sz="1800" dirty="0"/>
              <a:t> </a:t>
            </a:r>
            <a:r>
              <a:rPr lang="ja-JP" altLang="en-US" sz="1800" dirty="0"/>
              <a:t>はオペランドが等しい時に分岐する分岐命令である」「</a:t>
            </a:r>
            <a:r>
              <a:rPr lang="en-US" altLang="ja-JP" sz="1800" dirty="0" err="1"/>
              <a:t>beq</a:t>
            </a:r>
            <a:r>
              <a:rPr lang="en-US" altLang="ja-JP" sz="1800" dirty="0"/>
              <a:t> </a:t>
            </a:r>
            <a:r>
              <a:rPr lang="ja-JP" altLang="en-US" sz="1800" dirty="0"/>
              <a:t>が分岐予測ミスを起こして </a:t>
            </a:r>
            <a:r>
              <a:rPr lang="en-US" altLang="ja-JP" sz="1800" dirty="0"/>
              <a:t>LABEL </a:t>
            </a:r>
            <a:r>
              <a:rPr lang="ja-JP" altLang="en-US" sz="1800" dirty="0"/>
              <a:t>に飛んだあとにフラッシュされてやり直した場合を想定せよ」</a:t>
            </a:r>
            <a:endParaRPr lang="en-US" altLang="ja-JP" sz="1800" dirty="0"/>
          </a:p>
          <a:p>
            <a:pPr lvl="2"/>
            <a:r>
              <a:rPr lang="ja-JP" altLang="en-US" sz="1800" dirty="0"/>
              <a:t>最初の文は，これが </a:t>
            </a:r>
            <a:r>
              <a:rPr lang="en-US" altLang="ja-JP" sz="1800" dirty="0" err="1"/>
              <a:t>beq</a:t>
            </a:r>
            <a:r>
              <a:rPr lang="en-US" altLang="ja-JP" sz="1800" dirty="0"/>
              <a:t> </a:t>
            </a:r>
            <a:r>
              <a:rPr lang="ja-JP" altLang="en-US" sz="1800" dirty="0"/>
              <a:t>命令の意味の説明になってるはず</a:t>
            </a:r>
            <a:endParaRPr lang="en-US" altLang="ja-JP" sz="1800" dirty="0"/>
          </a:p>
          <a:p>
            <a:pPr lvl="2"/>
            <a:r>
              <a:rPr lang="ja-JP" altLang="en-US" sz="1800" dirty="0"/>
              <a:t>「オペランド」は第２回の講義で説明して，以降も使っていたはず</a:t>
            </a:r>
            <a:endParaRPr lang="en-US" altLang="ja-JP" sz="1800" dirty="0"/>
          </a:p>
          <a:p>
            <a:pPr lvl="2"/>
            <a:r>
              <a:rPr lang="ja-JP" altLang="en-US" sz="1800" dirty="0"/>
              <a:t>「フラッシュ」は確かに言ってなかったかも．すいません</a:t>
            </a:r>
            <a:endParaRPr lang="en-US" altLang="ja-JP" sz="1800" dirty="0"/>
          </a:p>
          <a:p>
            <a:pPr lvl="3"/>
            <a:r>
              <a:rPr lang="ja-JP" altLang="en-US" sz="1800" dirty="0"/>
              <a:t>講義中では「取り消す」と言っていたと思う</a:t>
            </a:r>
            <a:endParaRPr lang="en-US" sz="1800" dirty="0"/>
          </a:p>
        </p:txBody>
      </p:sp>
    </p:spTree>
    <p:extLst>
      <p:ext uri="{BB962C8B-B14F-4D97-AF65-F5344CB8AC3E}">
        <p14:creationId xmlns:p14="http://schemas.microsoft.com/office/powerpoint/2010/main" val="7512415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dirty="0"/>
              <a:t>動的命令スケジューリングについて、性能で考えると</a:t>
            </a:r>
            <a:r>
              <a:rPr lang="en-US" altLang="ja-JP" dirty="0"/>
              <a:t>out of order</a:t>
            </a:r>
            <a:r>
              <a:rPr lang="ja-JP" altLang="en-US" dirty="0"/>
              <a:t>実行を使った方が良いのではと思ったのですが、</a:t>
            </a:r>
            <a:r>
              <a:rPr lang="en-US" altLang="ja-JP" dirty="0"/>
              <a:t>in order</a:t>
            </a:r>
            <a:r>
              <a:rPr lang="ja-JP" altLang="en-US" dirty="0"/>
              <a:t>実行の方が優っているケースなどはあるのでしょうか。</a:t>
            </a:r>
            <a:endParaRPr lang="en-US" altLang="ja-JP" dirty="0"/>
          </a:p>
          <a:p>
            <a:r>
              <a:rPr lang="ja-JP" altLang="en-US" dirty="0"/>
              <a:t>現在のプロセッサでは</a:t>
            </a:r>
            <a:r>
              <a:rPr lang="en-US" altLang="ja-JP" dirty="0"/>
              <a:t>in-order</a:t>
            </a:r>
            <a:r>
              <a:rPr lang="ja-JP" altLang="en-US" dirty="0"/>
              <a:t>を使われることは珍しいですか？</a:t>
            </a:r>
            <a:endParaRPr lang="en-US" altLang="ja-JP" dirty="0"/>
          </a:p>
          <a:p>
            <a:pPr lvl="1"/>
            <a:endParaRPr lang="en-US" dirty="0"/>
          </a:p>
          <a:p>
            <a:pPr lvl="1"/>
            <a:r>
              <a:rPr lang="ja-JP" altLang="en-US" dirty="0"/>
              <a:t>簡単な分，小さく安く省電力に作れるので，性能がいらないときにはよく使われます</a:t>
            </a:r>
            <a:endParaRPr lang="en-US" dirty="0"/>
          </a:p>
        </p:txBody>
      </p:sp>
    </p:spTree>
    <p:extLst>
      <p:ext uri="{BB962C8B-B14F-4D97-AF65-F5344CB8AC3E}">
        <p14:creationId xmlns:p14="http://schemas.microsoft.com/office/powerpoint/2010/main" val="5592966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dirty="0"/>
              <a:t>今回の、最初に講義をして、質問を最後にする授業だと集中できるので良かったです！</a:t>
            </a:r>
          </a:p>
          <a:p>
            <a:r>
              <a:rPr lang="ja-JP" altLang="en-US" dirty="0"/>
              <a:t>前回の授業の進め方とてもありがたいです。</a:t>
            </a:r>
          </a:p>
          <a:p>
            <a:endParaRPr lang="en-US" dirty="0"/>
          </a:p>
        </p:txBody>
      </p:sp>
    </p:spTree>
    <p:extLst>
      <p:ext uri="{BB962C8B-B14F-4D97-AF65-F5344CB8AC3E}">
        <p14:creationId xmlns:p14="http://schemas.microsoft.com/office/powerpoint/2010/main" val="30072758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dirty="0"/>
              <a:t>今回の講義の内容では無いのですが、前回の課題</a:t>
            </a:r>
            <a:r>
              <a:rPr lang="en-US" altLang="ja-JP" dirty="0"/>
              <a:t>6.1(4)</a:t>
            </a:r>
            <a:r>
              <a:rPr lang="ja-JP" altLang="en-US" dirty="0"/>
              <a:t>の解説について、</a:t>
            </a:r>
            <a:r>
              <a:rPr lang="en-US" altLang="ja-JP" dirty="0"/>
              <a:t>RV32I Base Instruction Set</a:t>
            </a:r>
            <a:r>
              <a:rPr lang="ja-JP" altLang="en-US" dirty="0"/>
              <a:t>の表を見ると</a:t>
            </a:r>
            <a:r>
              <a:rPr lang="en-US" altLang="ja-JP" dirty="0"/>
              <a:t>rs2</a:t>
            </a:r>
            <a:r>
              <a:rPr lang="ja-JP" altLang="en-US" dirty="0"/>
              <a:t>が左で</a:t>
            </a:r>
            <a:r>
              <a:rPr lang="en-US" altLang="ja-JP" dirty="0"/>
              <a:t>rs1</a:t>
            </a:r>
            <a:r>
              <a:rPr lang="ja-JP" altLang="en-US" dirty="0"/>
              <a:t>が右となっているため、</a:t>
            </a:r>
            <a:r>
              <a:rPr lang="en-US" altLang="ja-JP" dirty="0"/>
              <a:t>x3</a:t>
            </a:r>
            <a:r>
              <a:rPr lang="ja-JP" altLang="en-US" dirty="0"/>
              <a:t>と</a:t>
            </a:r>
            <a:r>
              <a:rPr lang="en-US" altLang="ja-JP" dirty="0"/>
              <a:t>x4</a:t>
            </a:r>
            <a:r>
              <a:rPr lang="ja-JP" altLang="en-US" dirty="0"/>
              <a:t>の順番は逆（</a:t>
            </a:r>
            <a:r>
              <a:rPr lang="en-US" altLang="ja-JP" dirty="0"/>
              <a:t>0000000 00010 00011 000 00010 0110011</a:t>
            </a:r>
            <a:r>
              <a:rPr lang="ja-JP" altLang="en-US" dirty="0"/>
              <a:t>→</a:t>
            </a:r>
            <a:r>
              <a:rPr lang="en-US" altLang="ja-JP" dirty="0"/>
              <a:t>0x00218133</a:t>
            </a:r>
            <a:r>
              <a:rPr lang="ja-JP" altLang="en-US" dirty="0"/>
              <a:t>）ではないのでしょうか。</a:t>
            </a:r>
            <a:endParaRPr lang="en-US" altLang="ja-JP" dirty="0"/>
          </a:p>
          <a:p>
            <a:pPr lvl="1"/>
            <a:endParaRPr lang="en-US" dirty="0"/>
          </a:p>
          <a:p>
            <a:pPr lvl="1"/>
            <a:r>
              <a:rPr lang="ja-JP" altLang="en-US" dirty="0"/>
              <a:t>すいません，その通りでした</a:t>
            </a:r>
            <a:endParaRPr lang="en-US" dirty="0"/>
          </a:p>
        </p:txBody>
      </p:sp>
    </p:spTree>
    <p:extLst>
      <p:ext uri="{BB962C8B-B14F-4D97-AF65-F5344CB8AC3E}">
        <p14:creationId xmlns:p14="http://schemas.microsoft.com/office/powerpoint/2010/main" val="27124714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dirty="0"/>
              <a:t>講義資料の図を見ていると、ストールした際のバブルがフェッチの後・デコードの前に入る場合とデコードの後・演算の前に入る場合がありますが（第</a:t>
            </a:r>
            <a:r>
              <a:rPr lang="en-US" altLang="ja-JP" dirty="0"/>
              <a:t>6</a:t>
            </a:r>
            <a:r>
              <a:rPr lang="ja-JP" altLang="en-US" dirty="0"/>
              <a:t>回</a:t>
            </a:r>
            <a:r>
              <a:rPr lang="en-US" altLang="ja-JP" dirty="0"/>
              <a:t>p78</a:t>
            </a:r>
            <a:r>
              <a:rPr lang="ja-JP" altLang="en-US" dirty="0"/>
              <a:t>の</a:t>
            </a:r>
            <a:r>
              <a:rPr lang="en-US" altLang="ja-JP" dirty="0"/>
              <a:t>I1</a:t>
            </a:r>
            <a:r>
              <a:rPr lang="ja-JP" altLang="en-US" dirty="0"/>
              <a:t>と第</a:t>
            </a:r>
            <a:r>
              <a:rPr lang="en-US" altLang="ja-JP" dirty="0"/>
              <a:t>7</a:t>
            </a:r>
            <a:r>
              <a:rPr lang="ja-JP" altLang="en-US" dirty="0"/>
              <a:t>回</a:t>
            </a:r>
            <a:r>
              <a:rPr lang="en-US" altLang="ja-JP" dirty="0"/>
              <a:t>p93</a:t>
            </a:r>
            <a:r>
              <a:rPr lang="ja-JP" altLang="en-US" dirty="0"/>
              <a:t>の</a:t>
            </a:r>
            <a:r>
              <a:rPr lang="en-US" altLang="ja-JP" dirty="0"/>
              <a:t>I2</a:t>
            </a:r>
            <a:r>
              <a:rPr lang="ja-JP" altLang="en-US" dirty="0"/>
              <a:t>など）、前者はフォワーディングをしておらず、後者はフォワーディングをしていることによる違いでしょうか。</a:t>
            </a:r>
            <a:endParaRPr lang="en-US" altLang="ja-JP" dirty="0"/>
          </a:p>
          <a:p>
            <a:pPr lvl="1"/>
            <a:endParaRPr lang="en-US" dirty="0"/>
          </a:p>
          <a:p>
            <a:pPr lvl="1"/>
            <a:r>
              <a:rPr lang="ja-JP" altLang="en-US" dirty="0"/>
              <a:t>その通りです</a:t>
            </a:r>
            <a:endParaRPr lang="en-US" dirty="0"/>
          </a:p>
        </p:txBody>
      </p:sp>
    </p:spTree>
    <p:extLst>
      <p:ext uri="{BB962C8B-B14F-4D97-AF65-F5344CB8AC3E}">
        <p14:creationId xmlns:p14="http://schemas.microsoft.com/office/powerpoint/2010/main" val="33921656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１．ストールさせる</a:t>
            </a:r>
          </a:p>
        </p:txBody>
      </p:sp>
      <p:sp>
        <p:nvSpPr>
          <p:cNvPr id="3" name="テキスト プレースホルダー 2"/>
          <p:cNvSpPr>
            <a:spLocks noGrp="1"/>
          </p:cNvSpPr>
          <p:nvPr>
            <p:ph type="body" sz="quarter" idx="10"/>
          </p:nvPr>
        </p:nvSpPr>
        <p:spPr>
          <a:xfrm>
            <a:off x="611956" y="4149008"/>
            <a:ext cx="8280092" cy="2159717"/>
          </a:xfrm>
        </p:spPr>
        <p:txBody>
          <a:bodyPr/>
          <a:lstStyle/>
          <a:p>
            <a:r>
              <a:rPr kumimoji="1" lang="en-US" altLang="ja-JP" dirty="0"/>
              <a:t>I0 </a:t>
            </a:r>
            <a:r>
              <a:rPr kumimoji="1" lang="ja-JP" altLang="en-US" dirty="0"/>
              <a:t>の </a:t>
            </a:r>
            <a:r>
              <a:rPr kumimoji="1" lang="en-US" altLang="ja-JP" dirty="0"/>
              <a:t>WB </a:t>
            </a:r>
            <a:r>
              <a:rPr kumimoji="1" lang="ja-JP" altLang="en-US" dirty="0"/>
              <a:t>が終わるまで，後続の命令を遅らせる</a:t>
            </a:r>
            <a:endParaRPr kumimoji="1" lang="en-US" altLang="ja-JP" dirty="0"/>
          </a:p>
          <a:p>
            <a:pPr lvl="1"/>
            <a:r>
              <a:rPr lang="en-US" altLang="ja-JP" dirty="0"/>
              <a:t>I1 </a:t>
            </a:r>
            <a:r>
              <a:rPr lang="ja-JP" altLang="en-US" dirty="0"/>
              <a:t>の </a:t>
            </a:r>
            <a:r>
              <a:rPr lang="en-US" altLang="ja-JP" dirty="0"/>
              <a:t>ID </a:t>
            </a:r>
            <a:r>
              <a:rPr lang="ja-JP" altLang="en-US" dirty="0"/>
              <a:t>が，</a:t>
            </a:r>
            <a:r>
              <a:rPr lang="en-US" altLang="ja-JP" dirty="0"/>
              <a:t>I0 </a:t>
            </a:r>
            <a:r>
              <a:rPr lang="ja-JP" altLang="en-US" dirty="0"/>
              <a:t>の </a:t>
            </a:r>
            <a:r>
              <a:rPr lang="en-US" altLang="ja-JP" dirty="0"/>
              <a:t>WB </a:t>
            </a:r>
            <a:r>
              <a:rPr lang="ja-JP" altLang="en-US" dirty="0"/>
              <a:t>の右にくるまでストール</a:t>
            </a:r>
            <a:endParaRPr lang="en-US" altLang="ja-JP" dirty="0"/>
          </a:p>
          <a:p>
            <a:pPr lvl="1"/>
            <a:r>
              <a:rPr kumimoji="1" lang="en-US" altLang="ja-JP" dirty="0"/>
              <a:t>I1 </a:t>
            </a:r>
            <a:r>
              <a:rPr kumimoji="1" lang="ja-JP" altLang="en-US" dirty="0"/>
              <a:t>は </a:t>
            </a:r>
            <a:r>
              <a:rPr kumimoji="1" lang="en-US" altLang="ja-JP" dirty="0"/>
              <a:t>I0 </a:t>
            </a:r>
            <a:r>
              <a:rPr kumimoji="1" lang="ja-JP" altLang="en-US" dirty="0"/>
              <a:t>の結果を使える</a:t>
            </a:r>
            <a:endParaRPr kumimoji="1" lang="en-US" altLang="ja-JP" dirty="0"/>
          </a:p>
          <a:p>
            <a:r>
              <a:rPr kumimoji="1" lang="ja-JP" altLang="en-US" dirty="0"/>
              <a:t>欠点：プログラムの実行がとても遅くなる</a:t>
            </a:r>
          </a:p>
        </p:txBody>
      </p:sp>
      <p:cxnSp>
        <p:nvCxnSpPr>
          <p:cNvPr id="4" name="直線コネクタ 3"/>
          <p:cNvCxnSpPr/>
          <p:nvPr/>
        </p:nvCxnSpPr>
        <p:spPr bwMode="auto">
          <a:xfrm>
            <a:off x="2411976" y="2438989"/>
            <a:ext cx="1080084" cy="0"/>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1988984"/>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851992"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4301997"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1" name="Rectangle 69"/>
          <p:cNvSpPr>
            <a:spLocks noChangeArrowheads="1"/>
          </p:cNvSpPr>
          <p:nvPr/>
        </p:nvSpPr>
        <p:spPr bwMode="auto">
          <a:xfrm>
            <a:off x="3401987"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2" name="Rectangle 70"/>
          <p:cNvSpPr>
            <a:spLocks noChangeArrowheads="1"/>
          </p:cNvSpPr>
          <p:nvPr/>
        </p:nvSpPr>
        <p:spPr bwMode="auto">
          <a:xfrm>
            <a:off x="5292008" y="225898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3" name="Rectangle 71"/>
          <p:cNvSpPr>
            <a:spLocks noChangeArrowheads="1"/>
          </p:cNvSpPr>
          <p:nvPr/>
        </p:nvSpPr>
        <p:spPr bwMode="auto">
          <a:xfrm>
            <a:off x="5742013"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4" name="Rectangle 72"/>
          <p:cNvSpPr>
            <a:spLocks noChangeArrowheads="1"/>
          </p:cNvSpPr>
          <p:nvPr/>
        </p:nvSpPr>
        <p:spPr bwMode="auto">
          <a:xfrm>
            <a:off x="6192018"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5" name="Rectangle 73"/>
          <p:cNvSpPr>
            <a:spLocks noChangeArrowheads="1"/>
          </p:cNvSpPr>
          <p:nvPr/>
        </p:nvSpPr>
        <p:spPr bwMode="auto">
          <a:xfrm>
            <a:off x="6642023"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6" name="Rectangle 69"/>
          <p:cNvSpPr>
            <a:spLocks noChangeArrowheads="1"/>
          </p:cNvSpPr>
          <p:nvPr/>
        </p:nvSpPr>
        <p:spPr bwMode="auto">
          <a:xfrm>
            <a:off x="5292008"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7" name="Rectangle 70"/>
          <p:cNvSpPr>
            <a:spLocks noChangeArrowheads="1"/>
          </p:cNvSpPr>
          <p:nvPr/>
        </p:nvSpPr>
        <p:spPr bwMode="auto">
          <a:xfrm>
            <a:off x="5742013"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8" name="Rectangle 71"/>
          <p:cNvSpPr>
            <a:spLocks noChangeArrowheads="1"/>
          </p:cNvSpPr>
          <p:nvPr/>
        </p:nvSpPr>
        <p:spPr bwMode="auto">
          <a:xfrm>
            <a:off x="6192018"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9" name="Rectangle 72"/>
          <p:cNvSpPr>
            <a:spLocks noChangeArrowheads="1"/>
          </p:cNvSpPr>
          <p:nvPr/>
        </p:nvSpPr>
        <p:spPr bwMode="auto">
          <a:xfrm>
            <a:off x="6642023"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0" name="Rectangle 73"/>
          <p:cNvSpPr>
            <a:spLocks noChangeArrowheads="1"/>
          </p:cNvSpPr>
          <p:nvPr/>
        </p:nvSpPr>
        <p:spPr bwMode="auto">
          <a:xfrm>
            <a:off x="7092028"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1" name="正方形/長方形 20"/>
          <p:cNvSpPr/>
          <p:nvPr/>
        </p:nvSpPr>
        <p:spPr bwMode="auto">
          <a:xfrm>
            <a:off x="1691968" y="180898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I0</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3" name="Rectangle 69"/>
          <p:cNvSpPr>
            <a:spLocks noChangeArrowheads="1"/>
          </p:cNvSpPr>
          <p:nvPr/>
        </p:nvSpPr>
        <p:spPr bwMode="auto">
          <a:xfrm>
            <a:off x="5742013"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4" name="Rectangle 70"/>
          <p:cNvSpPr>
            <a:spLocks noChangeArrowheads="1"/>
          </p:cNvSpPr>
          <p:nvPr/>
        </p:nvSpPr>
        <p:spPr bwMode="auto">
          <a:xfrm>
            <a:off x="6192018"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5" name="Rectangle 71"/>
          <p:cNvSpPr>
            <a:spLocks noChangeArrowheads="1"/>
          </p:cNvSpPr>
          <p:nvPr/>
        </p:nvSpPr>
        <p:spPr bwMode="auto">
          <a:xfrm>
            <a:off x="6642023"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6" name="Rectangle 72"/>
          <p:cNvSpPr>
            <a:spLocks noChangeArrowheads="1"/>
          </p:cNvSpPr>
          <p:nvPr/>
        </p:nvSpPr>
        <p:spPr bwMode="auto">
          <a:xfrm>
            <a:off x="7092028"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7" name="Rectangle 73"/>
          <p:cNvSpPr>
            <a:spLocks noChangeArrowheads="1"/>
          </p:cNvSpPr>
          <p:nvPr/>
        </p:nvSpPr>
        <p:spPr bwMode="auto">
          <a:xfrm>
            <a:off x="7542033"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8" name="Rectangle 69"/>
          <p:cNvSpPr>
            <a:spLocks noChangeArrowheads="1"/>
          </p:cNvSpPr>
          <p:nvPr/>
        </p:nvSpPr>
        <p:spPr bwMode="auto">
          <a:xfrm>
            <a:off x="6192018"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9" name="Rectangle 70"/>
          <p:cNvSpPr>
            <a:spLocks noChangeArrowheads="1"/>
          </p:cNvSpPr>
          <p:nvPr/>
        </p:nvSpPr>
        <p:spPr bwMode="auto">
          <a:xfrm>
            <a:off x="6642023"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0" name="Rectangle 71"/>
          <p:cNvSpPr>
            <a:spLocks noChangeArrowheads="1"/>
          </p:cNvSpPr>
          <p:nvPr/>
        </p:nvSpPr>
        <p:spPr bwMode="auto">
          <a:xfrm>
            <a:off x="7092028"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1" name="Rectangle 72"/>
          <p:cNvSpPr>
            <a:spLocks noChangeArrowheads="1"/>
          </p:cNvSpPr>
          <p:nvPr/>
        </p:nvSpPr>
        <p:spPr bwMode="auto">
          <a:xfrm>
            <a:off x="7542033"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2" name="Rectangle 73"/>
          <p:cNvSpPr>
            <a:spLocks noChangeArrowheads="1"/>
          </p:cNvSpPr>
          <p:nvPr/>
        </p:nvSpPr>
        <p:spPr bwMode="auto">
          <a:xfrm>
            <a:off x="7992038"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7" name="直線コネクタ 36"/>
          <p:cNvCxnSpPr>
            <a:endCxn id="16" idx="1"/>
          </p:cNvCxnSpPr>
          <p:nvPr/>
        </p:nvCxnSpPr>
        <p:spPr bwMode="auto">
          <a:xfrm flipV="1">
            <a:off x="2411976" y="2888992"/>
            <a:ext cx="2880032" cy="2"/>
          </a:xfrm>
          <a:prstGeom prst="line">
            <a:avLst/>
          </a:prstGeom>
          <a:noFill/>
          <a:ln w="9525" cap="flat" cmpd="sng" algn="ctr">
            <a:solidFill>
              <a:schemeClr val="tx1"/>
            </a:solidFill>
            <a:prstDash val="dash"/>
            <a:round/>
            <a:headEnd type="none" w="med" len="med"/>
            <a:tailEnd type="none" w="med" len="med"/>
          </a:ln>
          <a:effectLst/>
        </p:spPr>
      </p:cxnSp>
      <p:sp>
        <p:nvSpPr>
          <p:cNvPr id="38" name="正方形/長方形 37"/>
          <p:cNvSpPr/>
          <p:nvPr/>
        </p:nvSpPr>
        <p:spPr bwMode="auto">
          <a:xfrm>
            <a:off x="1691968" y="225898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9" name="正方形/長方形 38"/>
          <p:cNvSpPr/>
          <p:nvPr/>
        </p:nvSpPr>
        <p:spPr bwMode="auto">
          <a:xfrm>
            <a:off x="1691968" y="270899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I2</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40" name="直線コネクタ 39"/>
          <p:cNvCxnSpPr>
            <a:endCxn id="23" idx="1"/>
          </p:cNvCxnSpPr>
          <p:nvPr/>
        </p:nvCxnSpPr>
        <p:spPr bwMode="auto">
          <a:xfrm flipV="1">
            <a:off x="2411976" y="3338997"/>
            <a:ext cx="3330037" cy="2"/>
          </a:xfrm>
          <a:prstGeom prst="line">
            <a:avLst/>
          </a:prstGeom>
          <a:noFill/>
          <a:ln w="9525" cap="flat" cmpd="sng" algn="ctr">
            <a:solidFill>
              <a:schemeClr val="tx1"/>
            </a:solidFill>
            <a:prstDash val="dash"/>
            <a:round/>
            <a:headEnd type="none" w="med" len="med"/>
            <a:tailEnd type="none" w="med" len="med"/>
          </a:ln>
          <a:effectLst/>
        </p:spPr>
      </p:cxnSp>
      <p:sp>
        <p:nvSpPr>
          <p:cNvPr id="41" name="正方形/長方形 40"/>
          <p:cNvSpPr/>
          <p:nvPr/>
        </p:nvSpPr>
        <p:spPr bwMode="auto">
          <a:xfrm>
            <a:off x="1691968" y="315899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I3</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42" name="直線コネクタ 41"/>
          <p:cNvCxnSpPr>
            <a:stCxn id="43" idx="3"/>
            <a:endCxn id="28" idx="1"/>
          </p:cNvCxnSpPr>
          <p:nvPr/>
        </p:nvCxnSpPr>
        <p:spPr bwMode="auto">
          <a:xfrm flipV="1">
            <a:off x="2411976" y="3789002"/>
            <a:ext cx="3780042" cy="2"/>
          </a:xfrm>
          <a:prstGeom prst="line">
            <a:avLst/>
          </a:prstGeom>
          <a:noFill/>
          <a:ln w="9525" cap="flat" cmpd="sng" algn="ctr">
            <a:solidFill>
              <a:schemeClr val="tx1"/>
            </a:solidFill>
            <a:prstDash val="dash"/>
            <a:round/>
            <a:headEnd type="none" w="med" len="med"/>
            <a:tailEnd type="none" w="med" len="med"/>
          </a:ln>
          <a:effectLst/>
        </p:spPr>
      </p:cxnSp>
      <p:sp>
        <p:nvSpPr>
          <p:cNvPr id="43" name="正方形/長方形 42"/>
          <p:cNvSpPr/>
          <p:nvPr/>
        </p:nvSpPr>
        <p:spPr bwMode="auto">
          <a:xfrm>
            <a:off x="1691968" y="360900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I4</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44" name="Rectangle 73"/>
          <p:cNvSpPr>
            <a:spLocks noChangeArrowheads="1"/>
          </p:cNvSpPr>
          <p:nvPr/>
        </p:nvSpPr>
        <p:spPr bwMode="auto">
          <a:xfrm>
            <a:off x="4752002" y="180898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45" name="直線コネクタ 44"/>
          <p:cNvCxnSpPr/>
          <p:nvPr/>
        </p:nvCxnSpPr>
        <p:spPr bwMode="auto">
          <a:xfrm>
            <a:off x="5194573" y="1748717"/>
            <a:ext cx="0" cy="2340026"/>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46" name="Rectangle 73"/>
          <p:cNvSpPr>
            <a:spLocks noChangeArrowheads="1"/>
          </p:cNvSpPr>
          <p:nvPr/>
        </p:nvSpPr>
        <p:spPr bwMode="auto">
          <a:xfrm>
            <a:off x="3851992" y="2258987"/>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47" name="Rectangle 73"/>
          <p:cNvSpPr>
            <a:spLocks noChangeArrowheads="1"/>
          </p:cNvSpPr>
          <p:nvPr/>
        </p:nvSpPr>
        <p:spPr bwMode="auto">
          <a:xfrm>
            <a:off x="4301997" y="2258987"/>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48" name="Rectangle 73"/>
          <p:cNvSpPr>
            <a:spLocks noChangeArrowheads="1"/>
          </p:cNvSpPr>
          <p:nvPr/>
        </p:nvSpPr>
        <p:spPr bwMode="auto">
          <a:xfrm>
            <a:off x="4752002" y="2258987"/>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Tree>
    <p:extLst>
      <p:ext uri="{BB962C8B-B14F-4D97-AF65-F5344CB8AC3E}">
        <p14:creationId xmlns:p14="http://schemas.microsoft.com/office/powerpoint/2010/main" val="1128223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in-order </a:t>
            </a:r>
            <a:r>
              <a:rPr kumimoji="1" lang="ja-JP" altLang="en-US" dirty="0"/>
              <a:t>実行と </a:t>
            </a:r>
            <a:r>
              <a:rPr kumimoji="1" lang="en-US" altLang="ja-JP" dirty="0"/>
              <a:t>out-of-order </a:t>
            </a:r>
            <a:r>
              <a:rPr kumimoji="1" lang="ja-JP" altLang="en-US" dirty="0"/>
              <a:t>実行の違い</a:t>
            </a:r>
          </a:p>
        </p:txBody>
      </p:sp>
      <p:sp>
        <p:nvSpPr>
          <p:cNvPr id="3" name="テキスト プレースホルダー 2"/>
          <p:cNvSpPr>
            <a:spLocks noGrp="1"/>
          </p:cNvSpPr>
          <p:nvPr>
            <p:ph type="body" sz="quarter" idx="10"/>
          </p:nvPr>
        </p:nvSpPr>
        <p:spPr>
          <a:xfrm>
            <a:off x="701957" y="1628980"/>
            <a:ext cx="8280092" cy="810009"/>
          </a:xfrm>
        </p:spPr>
        <p:txBody>
          <a:bodyPr/>
          <a:lstStyle/>
          <a:p>
            <a:r>
              <a:rPr lang="en-US" altLang="ja-JP" sz="2000" dirty="0">
                <a:solidFill>
                  <a:schemeClr val="tx1">
                    <a:lumMod val="75000"/>
                    <a:lumOff val="25000"/>
                  </a:schemeClr>
                </a:solidFill>
                <a:latin typeface="Consolas" panose="020B0609020204030204" pitchFamily="49" charset="0"/>
              </a:rPr>
              <a:t>I1 </a:t>
            </a:r>
            <a:r>
              <a:rPr kumimoji="1" lang="ja-JP" altLang="en-US" dirty="0"/>
              <a:t>の </a:t>
            </a:r>
            <a:r>
              <a:rPr kumimoji="1" lang="en-US" altLang="ja-JP" dirty="0"/>
              <a:t>mul </a:t>
            </a:r>
            <a:r>
              <a:rPr kumimoji="1" lang="ja-JP" altLang="en-US" dirty="0"/>
              <a:t>は４サイクルかかる</a:t>
            </a:r>
            <a:endParaRPr kumimoji="1" lang="en-US" altLang="ja-JP" dirty="0"/>
          </a:p>
          <a:p>
            <a:pPr lvl="1"/>
            <a:r>
              <a:rPr lang="en-US" altLang="ja-JP" dirty="0"/>
              <a:t>In-order </a:t>
            </a:r>
            <a:r>
              <a:rPr lang="ja-JP" altLang="en-US" dirty="0"/>
              <a:t>実行だと，</a:t>
            </a:r>
            <a:r>
              <a:rPr lang="en-US" altLang="ja-JP" sz="2000" dirty="0">
                <a:solidFill>
                  <a:schemeClr val="tx1">
                    <a:lumMod val="75000"/>
                    <a:lumOff val="25000"/>
                  </a:schemeClr>
                </a:solidFill>
                <a:latin typeface="Consolas" panose="020B0609020204030204" pitchFamily="49" charset="0"/>
              </a:rPr>
              <a:t>I3</a:t>
            </a:r>
            <a:r>
              <a:rPr lang="en-US" altLang="ja-JP" dirty="0"/>
              <a:t> </a:t>
            </a:r>
            <a:r>
              <a:rPr lang="ja-JP" altLang="en-US" dirty="0"/>
              <a:t>は </a:t>
            </a:r>
            <a:r>
              <a:rPr lang="en-US" altLang="ja-JP" sz="2000" dirty="0">
                <a:solidFill>
                  <a:schemeClr val="tx1">
                    <a:lumMod val="75000"/>
                    <a:lumOff val="25000"/>
                  </a:schemeClr>
                </a:solidFill>
                <a:latin typeface="Consolas" panose="020B0609020204030204" pitchFamily="49" charset="0"/>
              </a:rPr>
              <a:t>I1</a:t>
            </a:r>
            <a:r>
              <a:rPr lang="en-US" altLang="ja-JP" dirty="0"/>
              <a:t> </a:t>
            </a:r>
            <a:r>
              <a:rPr lang="ja-JP" altLang="en-US" dirty="0"/>
              <a:t>に依存していないが待たされる</a:t>
            </a:r>
            <a:endParaRPr lang="en-US" altLang="ja-JP" dirty="0"/>
          </a:p>
          <a:p>
            <a:pPr lvl="1"/>
            <a:r>
              <a:rPr lang="ja-JP" altLang="en-US" dirty="0"/>
              <a:t>プログラムに書かれた順に実行するため</a:t>
            </a:r>
            <a:endParaRPr lang="en-US" altLang="ja-JP" dirty="0"/>
          </a:p>
        </p:txBody>
      </p:sp>
      <p:cxnSp>
        <p:nvCxnSpPr>
          <p:cNvPr id="4" name="直線コネクタ 3"/>
          <p:cNvCxnSpPr>
            <a:endCxn id="9" idx="1"/>
          </p:cNvCxnSpPr>
          <p:nvPr/>
        </p:nvCxnSpPr>
        <p:spPr bwMode="auto">
          <a:xfrm flipV="1">
            <a:off x="2411976" y="3879003"/>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3429000"/>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324899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324899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851992"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9" name="Rectangle 69"/>
          <p:cNvSpPr>
            <a:spLocks noChangeArrowheads="1"/>
          </p:cNvSpPr>
          <p:nvPr/>
        </p:nvSpPr>
        <p:spPr bwMode="auto">
          <a:xfrm>
            <a:off x="3401987" y="369900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0" name="Rectangle 70"/>
          <p:cNvSpPr>
            <a:spLocks noChangeArrowheads="1"/>
          </p:cNvSpPr>
          <p:nvPr/>
        </p:nvSpPr>
        <p:spPr bwMode="auto">
          <a:xfrm>
            <a:off x="3851996" y="369900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11" name="Rectangle 71"/>
          <p:cNvSpPr>
            <a:spLocks noChangeArrowheads="1"/>
          </p:cNvSpPr>
          <p:nvPr/>
        </p:nvSpPr>
        <p:spPr bwMode="auto">
          <a:xfrm>
            <a:off x="5652012" y="3699003"/>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2" name="Rectangle 73"/>
          <p:cNvSpPr>
            <a:spLocks noChangeArrowheads="1"/>
          </p:cNvSpPr>
          <p:nvPr/>
        </p:nvSpPr>
        <p:spPr bwMode="auto">
          <a:xfrm>
            <a:off x="6102017" y="3699003"/>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3" name="Rectangle 69"/>
          <p:cNvSpPr>
            <a:spLocks noChangeArrowheads="1"/>
          </p:cNvSpPr>
          <p:nvPr/>
        </p:nvSpPr>
        <p:spPr bwMode="auto">
          <a:xfrm>
            <a:off x="3851996"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4" name="Rectangle 70"/>
          <p:cNvSpPr>
            <a:spLocks noChangeArrowheads="1"/>
          </p:cNvSpPr>
          <p:nvPr/>
        </p:nvSpPr>
        <p:spPr bwMode="auto">
          <a:xfrm>
            <a:off x="5652012"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5" name="Rectangle 71"/>
          <p:cNvSpPr>
            <a:spLocks noChangeArrowheads="1"/>
          </p:cNvSpPr>
          <p:nvPr/>
        </p:nvSpPr>
        <p:spPr bwMode="auto">
          <a:xfrm>
            <a:off x="6102017" y="414900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6" name="Rectangle 73"/>
          <p:cNvSpPr>
            <a:spLocks noChangeArrowheads="1"/>
          </p:cNvSpPr>
          <p:nvPr/>
        </p:nvSpPr>
        <p:spPr bwMode="auto">
          <a:xfrm>
            <a:off x="6552022" y="414900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8" name="Rectangle 73"/>
          <p:cNvSpPr>
            <a:spLocks noChangeArrowheads="1"/>
          </p:cNvSpPr>
          <p:nvPr/>
        </p:nvSpPr>
        <p:spPr bwMode="auto">
          <a:xfrm>
            <a:off x="5652012" y="324899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9" name="Rectangle 71"/>
          <p:cNvSpPr>
            <a:spLocks noChangeArrowheads="1"/>
          </p:cNvSpPr>
          <p:nvPr/>
        </p:nvSpPr>
        <p:spPr bwMode="auto">
          <a:xfrm>
            <a:off x="4301997"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0" name="Rectangle 71"/>
          <p:cNvSpPr>
            <a:spLocks noChangeArrowheads="1"/>
          </p:cNvSpPr>
          <p:nvPr/>
        </p:nvSpPr>
        <p:spPr bwMode="auto">
          <a:xfrm>
            <a:off x="4752002"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1" name="Rectangle 71"/>
          <p:cNvSpPr>
            <a:spLocks noChangeArrowheads="1"/>
          </p:cNvSpPr>
          <p:nvPr/>
        </p:nvSpPr>
        <p:spPr bwMode="auto">
          <a:xfrm>
            <a:off x="5202007"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5" name="Rectangle 73"/>
          <p:cNvSpPr>
            <a:spLocks noChangeArrowheads="1"/>
          </p:cNvSpPr>
          <p:nvPr/>
        </p:nvSpPr>
        <p:spPr bwMode="auto">
          <a:xfrm>
            <a:off x="4302001" y="369900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6" name="Rectangle 73"/>
          <p:cNvSpPr>
            <a:spLocks noChangeArrowheads="1"/>
          </p:cNvSpPr>
          <p:nvPr/>
        </p:nvSpPr>
        <p:spPr bwMode="auto">
          <a:xfrm>
            <a:off x="4752006" y="369900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7" name="Rectangle 73"/>
          <p:cNvSpPr>
            <a:spLocks noChangeArrowheads="1"/>
          </p:cNvSpPr>
          <p:nvPr/>
        </p:nvSpPr>
        <p:spPr bwMode="auto">
          <a:xfrm>
            <a:off x="5202011" y="369900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8" name="Rectangle 73"/>
          <p:cNvSpPr>
            <a:spLocks noChangeArrowheads="1"/>
          </p:cNvSpPr>
          <p:nvPr/>
        </p:nvSpPr>
        <p:spPr bwMode="auto">
          <a:xfrm>
            <a:off x="4302001" y="414900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9" name="Rectangle 73"/>
          <p:cNvSpPr>
            <a:spLocks noChangeArrowheads="1"/>
          </p:cNvSpPr>
          <p:nvPr/>
        </p:nvSpPr>
        <p:spPr bwMode="auto">
          <a:xfrm>
            <a:off x="4752006" y="414900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0" name="Rectangle 73"/>
          <p:cNvSpPr>
            <a:spLocks noChangeArrowheads="1"/>
          </p:cNvSpPr>
          <p:nvPr/>
        </p:nvSpPr>
        <p:spPr bwMode="auto">
          <a:xfrm>
            <a:off x="5202011" y="414900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1" name="正方形/長方形 30"/>
          <p:cNvSpPr/>
          <p:nvPr/>
        </p:nvSpPr>
        <p:spPr bwMode="auto">
          <a:xfrm>
            <a:off x="1691968" y="3248998"/>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32" name="正方形/長方形 31"/>
          <p:cNvSpPr/>
          <p:nvPr/>
        </p:nvSpPr>
        <p:spPr bwMode="auto">
          <a:xfrm>
            <a:off x="1691968" y="3699003"/>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add x3</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x1+1</a:t>
            </a:r>
            <a:endParaRPr lang="ja-JP" altLang="en-US" sz="1600" dirty="0">
              <a:solidFill>
                <a:schemeClr val="tx1">
                  <a:lumMod val="75000"/>
                  <a:lumOff val="25000"/>
                </a:schemeClr>
              </a:solidFill>
            </a:endParaRPr>
          </a:p>
        </p:txBody>
      </p:sp>
      <p:sp>
        <p:nvSpPr>
          <p:cNvPr id="33" name="正方形/長方形 32"/>
          <p:cNvSpPr/>
          <p:nvPr/>
        </p:nvSpPr>
        <p:spPr bwMode="auto">
          <a:xfrm>
            <a:off x="1691968" y="4149008"/>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I3: sub x4</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x5-1</a:t>
            </a:r>
            <a:endParaRPr lang="ja-JP" altLang="en-US" sz="1600" dirty="0">
              <a:solidFill>
                <a:schemeClr val="tx1">
                  <a:lumMod val="75000"/>
                  <a:lumOff val="25000"/>
                </a:schemeClr>
              </a:solidFill>
            </a:endParaRPr>
          </a:p>
        </p:txBody>
      </p:sp>
    </p:spTree>
    <p:extLst>
      <p:ext uri="{BB962C8B-B14F-4D97-AF65-F5344CB8AC3E}">
        <p14:creationId xmlns:p14="http://schemas.microsoft.com/office/powerpoint/2010/main" val="8373926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dirty="0"/>
              <a:t>課題に取り組んでいてわからなくなってしまったのですが、</a:t>
            </a:r>
            <a:r>
              <a:rPr lang="en-US" altLang="ja-JP" dirty="0"/>
              <a:t>MEM</a:t>
            </a:r>
            <a:r>
              <a:rPr lang="ja-JP" altLang="en-US" dirty="0"/>
              <a:t>や</a:t>
            </a:r>
            <a:r>
              <a:rPr lang="en-US" altLang="ja-JP" dirty="0"/>
              <a:t>WB</a:t>
            </a:r>
            <a:r>
              <a:rPr lang="ja-JP" altLang="en-US" dirty="0"/>
              <a:t>それぞれにおいて異なるレジスタでも同時に読み込み、書き込みはできないけど、</a:t>
            </a:r>
            <a:r>
              <a:rPr lang="en-US" altLang="ja-JP" dirty="0"/>
              <a:t>WB</a:t>
            </a:r>
            <a:r>
              <a:rPr lang="ja-JP" altLang="en-US" dirty="0"/>
              <a:t>と</a:t>
            </a:r>
            <a:r>
              <a:rPr lang="en-US" altLang="ja-JP" dirty="0"/>
              <a:t>ID</a:t>
            </a:r>
            <a:r>
              <a:rPr lang="ja-JP" altLang="en-US" dirty="0"/>
              <a:t>は重なっても読み込み、書き込みは同時にできるのはなぜですか？</a:t>
            </a:r>
            <a:endParaRPr lang="en-US" altLang="ja-JP" dirty="0"/>
          </a:p>
          <a:p>
            <a:pPr lvl="1"/>
            <a:endParaRPr lang="en-US" dirty="0"/>
          </a:p>
          <a:p>
            <a:pPr lvl="1"/>
            <a:r>
              <a:rPr lang="ja-JP" altLang="en-US" dirty="0"/>
              <a:t>レジスタファイルが同時に読みと書きができるように作られているからですが，ちょっと質問の意味がわかってないです</a:t>
            </a:r>
            <a:endParaRPr lang="en-US" dirty="0"/>
          </a:p>
        </p:txBody>
      </p:sp>
    </p:spTree>
    <p:extLst>
      <p:ext uri="{BB962C8B-B14F-4D97-AF65-F5344CB8AC3E}">
        <p14:creationId xmlns:p14="http://schemas.microsoft.com/office/powerpoint/2010/main" val="13066594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6" y="1088974"/>
            <a:ext cx="7920088" cy="2520028"/>
          </a:xfrm>
        </p:spPr>
        <p:txBody>
          <a:bodyPr anchor="t"/>
          <a:lstStyle/>
          <a:p>
            <a:r>
              <a:rPr lang="en-US" altLang="ja-JP" sz="1600" dirty="0"/>
              <a:t>(5) </a:t>
            </a:r>
            <a:r>
              <a:rPr lang="ja-JP" altLang="en-US" sz="1600" dirty="0"/>
              <a:t>以下の命令列を実行するのに必要な時間を計算せよ</a:t>
            </a:r>
            <a:br>
              <a:rPr lang="en-US" altLang="ja-JP" sz="1600" dirty="0"/>
            </a:br>
            <a:r>
              <a:rPr lang="ja-JP" altLang="en-US" sz="1600" dirty="0"/>
              <a:t>依存関係のために必要な場合のみパイプラインを適宜ストールして実行するものとせよ</a:t>
            </a:r>
            <a:br>
              <a:rPr lang="en-US" altLang="ja-JP" sz="1600" dirty="0"/>
            </a:br>
            <a:r>
              <a:rPr lang="en-US" altLang="ja-JP" sz="1600" dirty="0"/>
              <a:t>add </a:t>
            </a:r>
            <a:r>
              <a:rPr lang="en-US" altLang="ja-JP" sz="1600" dirty="0">
                <a:solidFill>
                  <a:schemeClr val="accent5"/>
                </a:solidFill>
              </a:rPr>
              <a:t>x1</a:t>
            </a:r>
            <a:r>
              <a:rPr lang="en-US" altLang="ja-JP" sz="1600" dirty="0"/>
              <a:t>←x2+x3</a:t>
            </a:r>
            <a:br>
              <a:rPr lang="en-US" altLang="ja-JP" sz="1600" dirty="0"/>
            </a:br>
            <a:r>
              <a:rPr lang="en-US" altLang="ja-JP" sz="1600" dirty="0"/>
              <a:t>ld    </a:t>
            </a:r>
            <a:r>
              <a:rPr lang="en-US" altLang="ja-JP" sz="1600" dirty="0">
                <a:solidFill>
                  <a:schemeClr val="accent5"/>
                </a:solidFill>
              </a:rPr>
              <a:t>x2</a:t>
            </a:r>
            <a:r>
              <a:rPr lang="en-US" altLang="ja-JP" sz="1600" dirty="0"/>
              <a:t>←(</a:t>
            </a:r>
            <a:r>
              <a:rPr lang="en-US" altLang="ja-JP" sz="1600" dirty="0">
                <a:solidFill>
                  <a:schemeClr val="accent5"/>
                </a:solidFill>
              </a:rPr>
              <a:t>x1</a:t>
            </a:r>
            <a:r>
              <a:rPr lang="en-US" altLang="ja-JP" sz="1600" dirty="0"/>
              <a:t>)</a:t>
            </a:r>
            <a:br>
              <a:rPr lang="en-US" altLang="ja-JP" sz="1600" dirty="0"/>
            </a:br>
            <a:r>
              <a:rPr lang="en-US" altLang="ja-JP" sz="1600" dirty="0"/>
              <a:t>add x5←</a:t>
            </a:r>
            <a:r>
              <a:rPr lang="en-US" altLang="ja-JP" sz="1600" dirty="0">
                <a:solidFill>
                  <a:schemeClr val="accent5"/>
                </a:solidFill>
              </a:rPr>
              <a:t>x2</a:t>
            </a:r>
            <a:r>
              <a:rPr lang="en-US" altLang="ja-JP" sz="1600" dirty="0"/>
              <a:t>+x7</a:t>
            </a:r>
            <a:br>
              <a:rPr lang="en-US" altLang="ja-JP" sz="1600" dirty="0"/>
            </a:br>
            <a:r>
              <a:rPr lang="en-US" altLang="ja-JP" sz="1600" dirty="0"/>
              <a:t>ld    x2←(x3)</a:t>
            </a:r>
          </a:p>
          <a:p>
            <a:r>
              <a:rPr lang="en-US" altLang="ja-JP" sz="1600" dirty="0"/>
              <a:t>12ns </a:t>
            </a:r>
            <a:r>
              <a:rPr lang="ja-JP" altLang="en-US" sz="1600" dirty="0"/>
              <a:t>（フォワーディングなしの場合の別解）</a:t>
            </a:r>
            <a:endParaRPr lang="en-US" altLang="ja-JP" sz="1600" dirty="0"/>
          </a:p>
          <a:p>
            <a:endParaRPr lang="en-US" altLang="ja-JP" sz="1600" dirty="0"/>
          </a:p>
        </p:txBody>
      </p:sp>
      <p:grpSp>
        <p:nvGrpSpPr>
          <p:cNvPr id="3" name="グループ化 2">
            <a:extLst>
              <a:ext uri="{FF2B5EF4-FFF2-40B4-BE49-F238E27FC236}">
                <a16:creationId xmlns:a16="http://schemas.microsoft.com/office/drawing/2014/main" id="{BACF10F4-CDA5-F903-7212-6BC45BFD34CB}"/>
              </a:ext>
            </a:extLst>
          </p:cNvPr>
          <p:cNvGrpSpPr/>
          <p:nvPr/>
        </p:nvGrpSpPr>
        <p:grpSpPr>
          <a:xfrm>
            <a:off x="1061961" y="4329010"/>
            <a:ext cx="2160020" cy="360000"/>
            <a:chOff x="4481999" y="4959017"/>
            <a:chExt cx="2160020" cy="360000"/>
          </a:xfrm>
        </p:grpSpPr>
        <p:sp>
          <p:nvSpPr>
            <p:cNvPr id="4" name="Rectangle 69">
              <a:extLst>
                <a:ext uri="{FF2B5EF4-FFF2-40B4-BE49-F238E27FC236}">
                  <a16:creationId xmlns:a16="http://schemas.microsoft.com/office/drawing/2014/main" id="{BE7DE7CF-0982-42D5-387A-3F09092B0AA3}"/>
                </a:ext>
              </a:extLst>
            </p:cNvPr>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6" name="Rectangle 70">
              <a:extLst>
                <a:ext uri="{FF2B5EF4-FFF2-40B4-BE49-F238E27FC236}">
                  <a16:creationId xmlns:a16="http://schemas.microsoft.com/office/drawing/2014/main" id="{7F7EB531-94AD-4E0A-C7F9-8D1912702EF1}"/>
                </a:ext>
              </a:extLst>
            </p:cNvPr>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8" name="Rectangle 71">
              <a:extLst>
                <a:ext uri="{FF2B5EF4-FFF2-40B4-BE49-F238E27FC236}">
                  <a16:creationId xmlns:a16="http://schemas.microsoft.com/office/drawing/2014/main" id="{0B160E19-0513-955E-6EC3-E3C00C83FDF1}"/>
                </a:ext>
              </a:extLst>
            </p:cNvPr>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9" name="Rectangle 72">
              <a:extLst>
                <a:ext uri="{FF2B5EF4-FFF2-40B4-BE49-F238E27FC236}">
                  <a16:creationId xmlns:a16="http://schemas.microsoft.com/office/drawing/2014/main" id="{3B6F30B4-FAD5-2F55-BF93-C25584F514E0}"/>
                </a:ext>
              </a:extLst>
            </p:cNvPr>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0" name="Rectangle 73">
              <a:extLst>
                <a:ext uri="{FF2B5EF4-FFF2-40B4-BE49-F238E27FC236}">
                  <a16:creationId xmlns:a16="http://schemas.microsoft.com/office/drawing/2014/main" id="{C77F1EE0-4744-519F-F966-C96C7A3EEB05}"/>
                </a:ext>
              </a:extLst>
            </p:cNvPr>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grpSp>
      <p:sp>
        <p:nvSpPr>
          <p:cNvPr id="12" name="Rectangle 69">
            <a:extLst>
              <a:ext uri="{FF2B5EF4-FFF2-40B4-BE49-F238E27FC236}">
                <a16:creationId xmlns:a16="http://schemas.microsoft.com/office/drawing/2014/main" id="{B90DD618-53E3-EC9E-567D-D74D9C9C0AFB}"/>
              </a:ext>
            </a:extLst>
          </p:cNvPr>
          <p:cNvSpPr>
            <a:spLocks noChangeArrowheads="1"/>
          </p:cNvSpPr>
          <p:nvPr/>
        </p:nvSpPr>
        <p:spPr bwMode="auto">
          <a:xfrm>
            <a:off x="1511966" y="477901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3" name="Rectangle 70">
            <a:extLst>
              <a:ext uri="{FF2B5EF4-FFF2-40B4-BE49-F238E27FC236}">
                <a16:creationId xmlns:a16="http://schemas.microsoft.com/office/drawing/2014/main" id="{641302E3-B5F6-22C5-3449-A0398C2EBA03}"/>
              </a:ext>
            </a:extLst>
          </p:cNvPr>
          <p:cNvSpPr>
            <a:spLocks noChangeArrowheads="1"/>
          </p:cNvSpPr>
          <p:nvPr/>
        </p:nvSpPr>
        <p:spPr bwMode="auto">
          <a:xfrm>
            <a:off x="3311986" y="477901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14" name="Rectangle 71">
            <a:extLst>
              <a:ext uri="{FF2B5EF4-FFF2-40B4-BE49-F238E27FC236}">
                <a16:creationId xmlns:a16="http://schemas.microsoft.com/office/drawing/2014/main" id="{3B494AC6-34BC-F677-8086-7ED1D13107C6}"/>
              </a:ext>
            </a:extLst>
          </p:cNvPr>
          <p:cNvSpPr>
            <a:spLocks noChangeArrowheads="1"/>
          </p:cNvSpPr>
          <p:nvPr/>
        </p:nvSpPr>
        <p:spPr bwMode="auto">
          <a:xfrm>
            <a:off x="3761991" y="477901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15" name="Rectangle 72">
            <a:extLst>
              <a:ext uri="{FF2B5EF4-FFF2-40B4-BE49-F238E27FC236}">
                <a16:creationId xmlns:a16="http://schemas.microsoft.com/office/drawing/2014/main" id="{294B0C06-8112-5710-EFA7-4206AD8E2A3E}"/>
              </a:ext>
            </a:extLst>
          </p:cNvPr>
          <p:cNvSpPr>
            <a:spLocks noChangeArrowheads="1"/>
          </p:cNvSpPr>
          <p:nvPr/>
        </p:nvSpPr>
        <p:spPr bwMode="auto">
          <a:xfrm>
            <a:off x="4211996" y="477901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6" name="Rectangle 73">
            <a:extLst>
              <a:ext uri="{FF2B5EF4-FFF2-40B4-BE49-F238E27FC236}">
                <a16:creationId xmlns:a16="http://schemas.microsoft.com/office/drawing/2014/main" id="{EC5DC536-6527-3B79-B33C-3E55F0D3FD5E}"/>
              </a:ext>
            </a:extLst>
          </p:cNvPr>
          <p:cNvSpPr>
            <a:spLocks noChangeArrowheads="1"/>
          </p:cNvSpPr>
          <p:nvPr/>
        </p:nvSpPr>
        <p:spPr bwMode="auto">
          <a:xfrm>
            <a:off x="4662001" y="477901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18" name="Rectangle 69">
            <a:extLst>
              <a:ext uri="{FF2B5EF4-FFF2-40B4-BE49-F238E27FC236}">
                <a16:creationId xmlns:a16="http://schemas.microsoft.com/office/drawing/2014/main" id="{B94E6F65-C29C-ED3B-FF01-78D1D9A574FC}"/>
              </a:ext>
            </a:extLst>
          </p:cNvPr>
          <p:cNvSpPr>
            <a:spLocks noChangeArrowheads="1"/>
          </p:cNvSpPr>
          <p:nvPr/>
        </p:nvSpPr>
        <p:spPr bwMode="auto">
          <a:xfrm>
            <a:off x="3311986" y="522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9" name="Rectangle 70">
            <a:extLst>
              <a:ext uri="{FF2B5EF4-FFF2-40B4-BE49-F238E27FC236}">
                <a16:creationId xmlns:a16="http://schemas.microsoft.com/office/drawing/2014/main" id="{1A804DCF-C7C7-9883-0EF5-C4A6E2C7D9DF}"/>
              </a:ext>
            </a:extLst>
          </p:cNvPr>
          <p:cNvSpPr>
            <a:spLocks noChangeArrowheads="1"/>
          </p:cNvSpPr>
          <p:nvPr/>
        </p:nvSpPr>
        <p:spPr bwMode="auto">
          <a:xfrm>
            <a:off x="3761991" y="522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20" name="Rectangle 71">
            <a:extLst>
              <a:ext uri="{FF2B5EF4-FFF2-40B4-BE49-F238E27FC236}">
                <a16:creationId xmlns:a16="http://schemas.microsoft.com/office/drawing/2014/main" id="{0F26E2E7-BB3F-BDCE-B849-E5B9BB3AD7F6}"/>
              </a:ext>
            </a:extLst>
          </p:cNvPr>
          <p:cNvSpPr>
            <a:spLocks noChangeArrowheads="1"/>
          </p:cNvSpPr>
          <p:nvPr/>
        </p:nvSpPr>
        <p:spPr bwMode="auto">
          <a:xfrm>
            <a:off x="4662001" y="522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21" name="Rectangle 72">
            <a:extLst>
              <a:ext uri="{FF2B5EF4-FFF2-40B4-BE49-F238E27FC236}">
                <a16:creationId xmlns:a16="http://schemas.microsoft.com/office/drawing/2014/main" id="{E9DD3DDB-CBBA-68F0-CAF4-B450691DB739}"/>
              </a:ext>
            </a:extLst>
          </p:cNvPr>
          <p:cNvSpPr>
            <a:spLocks noChangeArrowheads="1"/>
          </p:cNvSpPr>
          <p:nvPr/>
        </p:nvSpPr>
        <p:spPr bwMode="auto">
          <a:xfrm>
            <a:off x="5112006" y="522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22" name="Rectangle 73">
            <a:extLst>
              <a:ext uri="{FF2B5EF4-FFF2-40B4-BE49-F238E27FC236}">
                <a16:creationId xmlns:a16="http://schemas.microsoft.com/office/drawing/2014/main" id="{2841FC1B-147E-4B50-2C62-D057CB5723BB}"/>
              </a:ext>
            </a:extLst>
          </p:cNvPr>
          <p:cNvSpPr>
            <a:spLocks noChangeArrowheads="1"/>
          </p:cNvSpPr>
          <p:nvPr/>
        </p:nvSpPr>
        <p:spPr bwMode="auto">
          <a:xfrm>
            <a:off x="5562011" y="522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29" name="Rectangle 69">
            <a:extLst>
              <a:ext uri="{FF2B5EF4-FFF2-40B4-BE49-F238E27FC236}">
                <a16:creationId xmlns:a16="http://schemas.microsoft.com/office/drawing/2014/main" id="{EADEF4E3-32B3-6C5C-9BB7-376DF5308E84}"/>
              </a:ext>
            </a:extLst>
          </p:cNvPr>
          <p:cNvSpPr>
            <a:spLocks noChangeArrowheads="1"/>
          </p:cNvSpPr>
          <p:nvPr/>
        </p:nvSpPr>
        <p:spPr bwMode="auto">
          <a:xfrm>
            <a:off x="3761991" y="567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30" name="Rectangle 70">
            <a:extLst>
              <a:ext uri="{FF2B5EF4-FFF2-40B4-BE49-F238E27FC236}">
                <a16:creationId xmlns:a16="http://schemas.microsoft.com/office/drawing/2014/main" id="{64EA38E5-1AA6-AE27-E1C4-5AFB9E2F56C7}"/>
              </a:ext>
            </a:extLst>
          </p:cNvPr>
          <p:cNvSpPr>
            <a:spLocks noChangeArrowheads="1"/>
          </p:cNvSpPr>
          <p:nvPr/>
        </p:nvSpPr>
        <p:spPr bwMode="auto">
          <a:xfrm>
            <a:off x="4662001" y="567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31" name="Rectangle 71">
            <a:extLst>
              <a:ext uri="{FF2B5EF4-FFF2-40B4-BE49-F238E27FC236}">
                <a16:creationId xmlns:a16="http://schemas.microsoft.com/office/drawing/2014/main" id="{E5FFC73C-3256-A443-689E-121251F82A36}"/>
              </a:ext>
            </a:extLst>
          </p:cNvPr>
          <p:cNvSpPr>
            <a:spLocks noChangeArrowheads="1"/>
          </p:cNvSpPr>
          <p:nvPr/>
        </p:nvSpPr>
        <p:spPr bwMode="auto">
          <a:xfrm>
            <a:off x="5112006" y="567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32" name="Rectangle 72">
            <a:extLst>
              <a:ext uri="{FF2B5EF4-FFF2-40B4-BE49-F238E27FC236}">
                <a16:creationId xmlns:a16="http://schemas.microsoft.com/office/drawing/2014/main" id="{1263441F-926D-8336-F897-30E1AE2310BD}"/>
              </a:ext>
            </a:extLst>
          </p:cNvPr>
          <p:cNvSpPr>
            <a:spLocks noChangeArrowheads="1"/>
          </p:cNvSpPr>
          <p:nvPr/>
        </p:nvSpPr>
        <p:spPr bwMode="auto">
          <a:xfrm>
            <a:off x="5562011" y="567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33" name="Rectangle 73">
            <a:extLst>
              <a:ext uri="{FF2B5EF4-FFF2-40B4-BE49-F238E27FC236}">
                <a16:creationId xmlns:a16="http://schemas.microsoft.com/office/drawing/2014/main" id="{B3DD9601-38D5-D1B5-541A-4C97BEDE571C}"/>
              </a:ext>
            </a:extLst>
          </p:cNvPr>
          <p:cNvSpPr>
            <a:spLocks noChangeArrowheads="1"/>
          </p:cNvSpPr>
          <p:nvPr/>
        </p:nvSpPr>
        <p:spPr bwMode="auto">
          <a:xfrm>
            <a:off x="6012016" y="567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34" name="Rectangle 70">
            <a:extLst>
              <a:ext uri="{FF2B5EF4-FFF2-40B4-BE49-F238E27FC236}">
                <a16:creationId xmlns:a16="http://schemas.microsoft.com/office/drawing/2014/main" id="{4EB51CDB-B172-127A-93A1-91F2634AEFF5}"/>
              </a:ext>
            </a:extLst>
          </p:cNvPr>
          <p:cNvSpPr>
            <a:spLocks noChangeArrowheads="1"/>
          </p:cNvSpPr>
          <p:nvPr/>
        </p:nvSpPr>
        <p:spPr bwMode="auto">
          <a:xfrm>
            <a:off x="4211996" y="5229020"/>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5" name="Rectangle 70">
            <a:extLst>
              <a:ext uri="{FF2B5EF4-FFF2-40B4-BE49-F238E27FC236}">
                <a16:creationId xmlns:a16="http://schemas.microsoft.com/office/drawing/2014/main" id="{65A157E9-B368-1D92-E1E6-CBBC7B05D04B}"/>
              </a:ext>
            </a:extLst>
          </p:cNvPr>
          <p:cNvSpPr>
            <a:spLocks noChangeArrowheads="1"/>
          </p:cNvSpPr>
          <p:nvPr/>
        </p:nvSpPr>
        <p:spPr bwMode="auto">
          <a:xfrm>
            <a:off x="4211996" y="5679025"/>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cxnSp>
        <p:nvCxnSpPr>
          <p:cNvPr id="37" name="直線矢印コネクタ 36">
            <a:extLst>
              <a:ext uri="{FF2B5EF4-FFF2-40B4-BE49-F238E27FC236}">
                <a16:creationId xmlns:a16="http://schemas.microsoft.com/office/drawing/2014/main" id="{7BE7FA8B-CAA2-366B-5E7F-4DD25AF7541E}"/>
              </a:ext>
            </a:extLst>
          </p:cNvPr>
          <p:cNvCxnSpPr/>
          <p:nvPr/>
        </p:nvCxnSpPr>
        <p:spPr bwMode="auto">
          <a:xfrm>
            <a:off x="4481999" y="5049018"/>
            <a:ext cx="270003"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17" name="Rectangle 70">
            <a:extLst>
              <a:ext uri="{FF2B5EF4-FFF2-40B4-BE49-F238E27FC236}">
                <a16:creationId xmlns:a16="http://schemas.microsoft.com/office/drawing/2014/main" id="{1D2F4643-8880-6AF1-2D95-C4F9EB5C185F}"/>
              </a:ext>
            </a:extLst>
          </p:cNvPr>
          <p:cNvSpPr>
            <a:spLocks noChangeArrowheads="1"/>
          </p:cNvSpPr>
          <p:nvPr/>
        </p:nvSpPr>
        <p:spPr bwMode="auto">
          <a:xfrm>
            <a:off x="1961971" y="4779015"/>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3" name="Rectangle 70">
            <a:extLst>
              <a:ext uri="{FF2B5EF4-FFF2-40B4-BE49-F238E27FC236}">
                <a16:creationId xmlns:a16="http://schemas.microsoft.com/office/drawing/2014/main" id="{7341A5D6-FFF2-62D9-5D33-D19AC1436727}"/>
              </a:ext>
            </a:extLst>
          </p:cNvPr>
          <p:cNvSpPr>
            <a:spLocks noChangeArrowheads="1"/>
          </p:cNvSpPr>
          <p:nvPr/>
        </p:nvSpPr>
        <p:spPr bwMode="auto">
          <a:xfrm>
            <a:off x="2411976" y="4779015"/>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4" name="Rectangle 70">
            <a:extLst>
              <a:ext uri="{FF2B5EF4-FFF2-40B4-BE49-F238E27FC236}">
                <a16:creationId xmlns:a16="http://schemas.microsoft.com/office/drawing/2014/main" id="{DA1B6F04-EF54-7B6E-4338-491211B1529B}"/>
              </a:ext>
            </a:extLst>
          </p:cNvPr>
          <p:cNvSpPr>
            <a:spLocks noChangeArrowheads="1"/>
          </p:cNvSpPr>
          <p:nvPr/>
        </p:nvSpPr>
        <p:spPr bwMode="auto">
          <a:xfrm>
            <a:off x="2861981" y="4779015"/>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cxnSp>
        <p:nvCxnSpPr>
          <p:cNvPr id="25" name="直線矢印コネクタ 24">
            <a:extLst>
              <a:ext uri="{FF2B5EF4-FFF2-40B4-BE49-F238E27FC236}">
                <a16:creationId xmlns:a16="http://schemas.microsoft.com/office/drawing/2014/main" id="{0D9ED58D-C6E2-2813-B111-97CFE21FB65B}"/>
              </a:ext>
            </a:extLst>
          </p:cNvPr>
          <p:cNvCxnSpPr/>
          <p:nvPr/>
        </p:nvCxnSpPr>
        <p:spPr bwMode="auto">
          <a:xfrm>
            <a:off x="3131984" y="4599013"/>
            <a:ext cx="270003"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41728213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dirty="0"/>
              <a:t>静的スケジューリングについて、コンパイラが頑張って作っているという話でしたが、どのような感じで作っているのでしょうか？手当たり次第に交換してうまくいくか試しているのでしょうか？</a:t>
            </a:r>
            <a:endParaRPr lang="en-US" altLang="ja-JP" dirty="0"/>
          </a:p>
          <a:p>
            <a:pPr lvl="1"/>
            <a:endParaRPr lang="en-US" dirty="0"/>
          </a:p>
          <a:p>
            <a:pPr lvl="1"/>
            <a:r>
              <a:rPr lang="ja-JP" altLang="en-US" dirty="0"/>
              <a:t>内部で一種のシミュレーションをしてスケジュールするなど，色々な方法があります</a:t>
            </a:r>
            <a:endParaRPr lang="en-US" dirty="0"/>
          </a:p>
        </p:txBody>
      </p:sp>
    </p:spTree>
    <p:extLst>
      <p:ext uri="{BB962C8B-B14F-4D97-AF65-F5344CB8AC3E}">
        <p14:creationId xmlns:p14="http://schemas.microsoft.com/office/powerpoint/2010/main" val="1728806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dirty="0"/>
              <a:t>⑸の四つ目の命令は</a:t>
            </a:r>
            <a:r>
              <a:rPr lang="en-US" altLang="ja-JP" dirty="0"/>
              <a:t>3</a:t>
            </a:r>
            <a:r>
              <a:rPr lang="ja-JP" altLang="en-US" dirty="0"/>
              <a:t>つ目の命令で</a:t>
            </a:r>
            <a:r>
              <a:rPr lang="en-US" altLang="ja-JP" dirty="0"/>
              <a:t>x2</a:t>
            </a:r>
            <a:r>
              <a:rPr lang="ja-JP" altLang="en-US" dirty="0"/>
              <a:t>の演算を終えたら四つ目をスタートしてよいという解釈で合っていますか。つまり、</a:t>
            </a:r>
            <a:r>
              <a:rPr lang="en-US" altLang="ja-JP" dirty="0"/>
              <a:t>3</a:t>
            </a:r>
            <a:r>
              <a:rPr lang="ja-JP" altLang="en-US" dirty="0"/>
              <a:t>つ目の命令の</a:t>
            </a:r>
            <a:r>
              <a:rPr lang="en-US" altLang="ja-JP" dirty="0"/>
              <a:t>X</a:t>
            </a:r>
            <a:r>
              <a:rPr lang="ja-JP" altLang="en-US" dirty="0"/>
              <a:t>が終わったら四つ目の命令の</a:t>
            </a:r>
            <a:r>
              <a:rPr lang="en-US" altLang="ja-JP" dirty="0"/>
              <a:t>D</a:t>
            </a:r>
            <a:r>
              <a:rPr lang="ja-JP" altLang="en-US" dirty="0"/>
              <a:t>を始めるということです。</a:t>
            </a:r>
            <a:endParaRPr lang="en-US" dirty="0"/>
          </a:p>
        </p:txBody>
      </p:sp>
    </p:spTree>
    <p:extLst>
      <p:ext uri="{BB962C8B-B14F-4D97-AF65-F5344CB8AC3E}">
        <p14:creationId xmlns:p14="http://schemas.microsoft.com/office/powerpoint/2010/main" val="27250261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dirty="0"/>
              <a:t>先週の課題の解説を聞いて、</a:t>
            </a:r>
            <a:r>
              <a:rPr lang="en-US" altLang="ja-JP" dirty="0"/>
              <a:t>LABEL</a:t>
            </a:r>
            <a:r>
              <a:rPr lang="ja-JP" altLang="en-US" dirty="0"/>
              <a:t>と</a:t>
            </a:r>
            <a:r>
              <a:rPr lang="en-US" altLang="ja-JP" dirty="0"/>
              <a:t>EXIT</a:t>
            </a:r>
            <a:r>
              <a:rPr lang="ja-JP" altLang="en-US" dirty="0"/>
              <a:t>は同じような扱いでよいのかと気になりました。</a:t>
            </a:r>
            <a:endParaRPr lang="en-US" altLang="ja-JP" dirty="0"/>
          </a:p>
          <a:p>
            <a:pPr lvl="1"/>
            <a:endParaRPr lang="en-US" dirty="0"/>
          </a:p>
          <a:p>
            <a:pPr lvl="1"/>
            <a:r>
              <a:rPr lang="ja-JP" altLang="en-US" dirty="0"/>
              <a:t>ラベルは変数みたいなもので，任意の名前をつけられます</a:t>
            </a:r>
            <a:endParaRPr lang="en-US" altLang="ja-JP" dirty="0"/>
          </a:p>
          <a:p>
            <a:pPr lvl="1"/>
            <a:r>
              <a:rPr lang="en-US" altLang="ja-JP" dirty="0"/>
              <a:t>C </a:t>
            </a:r>
            <a:r>
              <a:rPr lang="ja-JP" altLang="en-US" dirty="0"/>
              <a:t>言語の </a:t>
            </a:r>
            <a:r>
              <a:rPr lang="en-US" altLang="ja-JP" dirty="0" err="1"/>
              <a:t>goto</a:t>
            </a:r>
            <a:r>
              <a:rPr lang="en-US" altLang="ja-JP" dirty="0"/>
              <a:t> </a:t>
            </a:r>
            <a:r>
              <a:rPr lang="ja-JP" altLang="en-US" dirty="0"/>
              <a:t>で使うラベルと同じです</a:t>
            </a:r>
            <a:endParaRPr lang="en-US" dirty="0"/>
          </a:p>
        </p:txBody>
      </p:sp>
    </p:spTree>
    <p:extLst>
      <p:ext uri="{BB962C8B-B14F-4D97-AF65-F5344CB8AC3E}">
        <p14:creationId xmlns:p14="http://schemas.microsoft.com/office/powerpoint/2010/main" val="36409998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dirty="0"/>
              <a:t>スライド</a:t>
            </a:r>
            <a:r>
              <a:rPr lang="en-US" altLang="ja-JP" dirty="0"/>
              <a:t>69</a:t>
            </a:r>
            <a:r>
              <a:rPr lang="ja-JP" altLang="en-US" dirty="0"/>
              <a:t>で、書き込むレジスタを</a:t>
            </a:r>
            <a:r>
              <a:rPr lang="en-US" altLang="ja-JP" dirty="0"/>
              <a:t>X1</a:t>
            </a:r>
            <a:r>
              <a:rPr lang="ja-JP" altLang="en-US" dirty="0"/>
              <a:t>から</a:t>
            </a:r>
            <a:r>
              <a:rPr lang="en-US" altLang="ja-JP" dirty="0"/>
              <a:t>X4</a:t>
            </a:r>
            <a:r>
              <a:rPr lang="ja-JP" altLang="en-US" dirty="0"/>
              <a:t>に置き換えてしまうと、順番は入れ替えても大丈夫なようになるかもしれないが、</a:t>
            </a:r>
            <a:r>
              <a:rPr lang="en-US" altLang="ja-JP" dirty="0"/>
              <a:t>X1</a:t>
            </a:r>
            <a:r>
              <a:rPr lang="ja-JP" altLang="en-US" dirty="0"/>
              <a:t>の値を、「</a:t>
            </a:r>
            <a:r>
              <a:rPr lang="en-US" altLang="ja-JP" dirty="0"/>
              <a:t>X2</a:t>
            </a:r>
            <a:r>
              <a:rPr lang="ja-JP" altLang="en-US" dirty="0"/>
              <a:t>＋</a:t>
            </a:r>
            <a:r>
              <a:rPr lang="en-US" altLang="ja-JP" dirty="0"/>
              <a:t>1</a:t>
            </a:r>
            <a:r>
              <a:rPr lang="ja-JP" altLang="en-US" dirty="0"/>
              <a:t>」から「</a:t>
            </a:r>
            <a:r>
              <a:rPr lang="en-US" altLang="ja-JP" dirty="0"/>
              <a:t>X3±1</a:t>
            </a:r>
            <a:r>
              <a:rPr lang="ja-JP" altLang="en-US" dirty="0"/>
              <a:t>」に書き換えるという内容であったときに</a:t>
            </a:r>
            <a:r>
              <a:rPr lang="en-US" altLang="ja-JP" dirty="0"/>
              <a:t>X1←X4</a:t>
            </a:r>
            <a:r>
              <a:rPr lang="ja-JP" altLang="en-US" dirty="0"/>
              <a:t>という工程が増えてしまうので結局速度的には何も変わらないのではないか（むしろ遅くなることもあり得るのではないか）と思いました。</a:t>
            </a:r>
            <a:endParaRPr lang="en-US" altLang="ja-JP" dirty="0"/>
          </a:p>
          <a:p>
            <a:pPr lvl="1"/>
            <a:endParaRPr lang="en-US" altLang="ja-JP" dirty="0"/>
          </a:p>
          <a:p>
            <a:pPr lvl="1"/>
            <a:r>
              <a:rPr lang="ja-JP" altLang="en-US" dirty="0"/>
              <a:t>これは </a:t>
            </a:r>
            <a:r>
              <a:rPr lang="en-US" altLang="ja-JP" dirty="0"/>
              <a:t>x1 </a:t>
            </a:r>
            <a:r>
              <a:rPr lang="ja-JP" altLang="en-US" dirty="0"/>
              <a:t>に書き込んでいた命令の書き込み先を </a:t>
            </a:r>
            <a:r>
              <a:rPr lang="en-US" altLang="ja-JP" dirty="0"/>
              <a:t>x4 </a:t>
            </a:r>
            <a:r>
              <a:rPr lang="ja-JP" altLang="en-US" dirty="0"/>
              <a:t>にできれば，工程は増えない</a:t>
            </a:r>
            <a:endParaRPr lang="en-US" altLang="ja-JP" dirty="0"/>
          </a:p>
          <a:p>
            <a:r>
              <a:rPr lang="ja-JP" altLang="en-US" dirty="0"/>
              <a:t>スライド</a:t>
            </a:r>
            <a:r>
              <a:rPr lang="en-US" altLang="ja-JP" dirty="0"/>
              <a:t>78</a:t>
            </a:r>
            <a:r>
              <a:rPr lang="ja-JP" altLang="en-US" dirty="0"/>
              <a:t>で分岐を乗り越えた並び替えが生じることがあると書いていたので、依存関係のある流れ全体をまとめて命令</a:t>
            </a:r>
            <a:r>
              <a:rPr lang="en-US" altLang="ja-JP" dirty="0"/>
              <a:t>1</a:t>
            </a:r>
            <a:r>
              <a:rPr lang="ja-JP" altLang="en-US" dirty="0"/>
              <a:t>つとした方がいいのではないかと考えました。</a:t>
            </a:r>
            <a:endParaRPr lang="en-US" altLang="ja-JP" dirty="0"/>
          </a:p>
        </p:txBody>
      </p:sp>
    </p:spTree>
    <p:extLst>
      <p:ext uri="{BB962C8B-B14F-4D97-AF65-F5344CB8AC3E}">
        <p14:creationId xmlns:p14="http://schemas.microsoft.com/office/powerpoint/2010/main" val="33307081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dirty="0"/>
              <a:t>パイプラインプロセッサで、命令と次の命令に依存関係がある時は、基本的に前の命令の演算</a:t>
            </a:r>
            <a:r>
              <a:rPr lang="en-US" altLang="ja-JP" dirty="0"/>
              <a:t>(X)</a:t>
            </a:r>
            <a:r>
              <a:rPr lang="ja-JP" altLang="en-US" dirty="0"/>
              <a:t>が終わったあとなら次の命令の演算ができるが、前の命令が</a:t>
            </a:r>
            <a:r>
              <a:rPr lang="en-US" altLang="ja-JP" dirty="0"/>
              <a:t>ld</a:t>
            </a:r>
            <a:r>
              <a:rPr lang="ja-JP" altLang="en-US" dirty="0"/>
              <a:t>の時はメモリアクセス</a:t>
            </a:r>
            <a:r>
              <a:rPr lang="en-US" altLang="ja-JP" dirty="0"/>
              <a:t>(M)</a:t>
            </a:r>
            <a:r>
              <a:rPr lang="ja-JP" altLang="en-US" dirty="0"/>
              <a:t>まで待ってから次の命令の演算をするという解釈で合っていますか？</a:t>
            </a:r>
            <a:endParaRPr lang="en-US" dirty="0"/>
          </a:p>
        </p:txBody>
      </p:sp>
    </p:spTree>
    <p:extLst>
      <p:ext uri="{BB962C8B-B14F-4D97-AF65-F5344CB8AC3E}">
        <p14:creationId xmlns:p14="http://schemas.microsoft.com/office/powerpoint/2010/main" val="32711490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dirty="0"/>
              <a:t>前回のスライドｐ９３にかかれているＩ２のＩＤはＩ１のＷＢが終了しないと処理できないと思っていたのですが、違うのでしょうか。これはＥＸがかぶらなければいいということですか。</a:t>
            </a:r>
            <a:endParaRPr lang="en-US" altLang="ja-JP" dirty="0"/>
          </a:p>
          <a:p>
            <a:pPr lvl="1"/>
            <a:endParaRPr lang="en-US" dirty="0"/>
          </a:p>
          <a:p>
            <a:pPr lvl="1"/>
            <a:r>
              <a:rPr lang="ja-JP" altLang="en-US" dirty="0"/>
              <a:t>フォワーディングを前提にしています</a:t>
            </a:r>
            <a:endParaRPr lang="en-US" altLang="ja-JP" dirty="0"/>
          </a:p>
          <a:p>
            <a:r>
              <a:rPr lang="en-US" altLang="ja-JP" dirty="0"/>
              <a:t>1</a:t>
            </a:r>
            <a:r>
              <a:rPr lang="ja-JP" altLang="en-US" dirty="0"/>
              <a:t>つ前で代入した数を演算で使いたい場合、</a:t>
            </a:r>
            <a:r>
              <a:rPr lang="en-US" altLang="ja-JP" dirty="0"/>
              <a:t>1</a:t>
            </a:r>
            <a:r>
              <a:rPr lang="ja-JP" altLang="en-US" dirty="0"/>
              <a:t>つ前の書き込みと今やりたい演算を同時に行うことは可能なのでしょうか。</a:t>
            </a:r>
            <a:endParaRPr lang="en-US" altLang="ja-JP" dirty="0"/>
          </a:p>
          <a:p>
            <a:pPr lvl="1"/>
            <a:endParaRPr lang="en-US" altLang="ja-JP" dirty="0"/>
          </a:p>
          <a:p>
            <a:pPr lvl="1"/>
            <a:r>
              <a:rPr lang="ja-JP" altLang="en-US" dirty="0"/>
              <a:t>フォワーディングすればできます</a:t>
            </a:r>
            <a:endParaRPr lang="en-US" altLang="ja-JP" dirty="0"/>
          </a:p>
          <a:p>
            <a:pPr lvl="1"/>
            <a:endParaRPr lang="en-US" altLang="ja-JP" dirty="0"/>
          </a:p>
          <a:p>
            <a:pPr lvl="1"/>
            <a:endParaRPr lang="en-US" dirty="0"/>
          </a:p>
        </p:txBody>
      </p:sp>
    </p:spTree>
    <p:extLst>
      <p:ext uri="{BB962C8B-B14F-4D97-AF65-F5344CB8AC3E}">
        <p14:creationId xmlns:p14="http://schemas.microsoft.com/office/powerpoint/2010/main" val="40414219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in-order </a:t>
            </a:r>
            <a:r>
              <a:rPr kumimoji="1" lang="ja-JP" altLang="en-US" dirty="0"/>
              <a:t>実行と </a:t>
            </a:r>
            <a:r>
              <a:rPr kumimoji="1" lang="en-US" altLang="ja-JP" dirty="0"/>
              <a:t>out-of-order </a:t>
            </a:r>
            <a:r>
              <a:rPr kumimoji="1" lang="ja-JP" altLang="en-US" dirty="0"/>
              <a:t>実行の違い</a:t>
            </a:r>
          </a:p>
        </p:txBody>
      </p:sp>
      <p:sp>
        <p:nvSpPr>
          <p:cNvPr id="3" name="テキスト プレースホルダー 2"/>
          <p:cNvSpPr>
            <a:spLocks noGrp="1"/>
          </p:cNvSpPr>
          <p:nvPr>
            <p:ph type="body" sz="quarter" idx="10"/>
          </p:nvPr>
        </p:nvSpPr>
        <p:spPr>
          <a:xfrm>
            <a:off x="701957" y="1628980"/>
            <a:ext cx="8280092" cy="810009"/>
          </a:xfrm>
        </p:spPr>
        <p:txBody>
          <a:bodyPr/>
          <a:lstStyle/>
          <a:p>
            <a:r>
              <a:rPr lang="en-US" altLang="ja-JP" sz="2000" dirty="0">
                <a:solidFill>
                  <a:schemeClr val="tx1">
                    <a:lumMod val="75000"/>
                    <a:lumOff val="25000"/>
                  </a:schemeClr>
                </a:solidFill>
                <a:latin typeface="Consolas" panose="020B0609020204030204" pitchFamily="49" charset="0"/>
              </a:rPr>
              <a:t>I1 </a:t>
            </a:r>
            <a:r>
              <a:rPr kumimoji="1" lang="ja-JP" altLang="en-US" dirty="0"/>
              <a:t>の </a:t>
            </a:r>
            <a:r>
              <a:rPr kumimoji="1" lang="en-US" altLang="ja-JP" dirty="0"/>
              <a:t>mul </a:t>
            </a:r>
            <a:r>
              <a:rPr kumimoji="1" lang="ja-JP" altLang="en-US" dirty="0"/>
              <a:t>は４サイクルかかる</a:t>
            </a:r>
            <a:endParaRPr kumimoji="1" lang="en-US" altLang="ja-JP" dirty="0"/>
          </a:p>
          <a:p>
            <a:pPr lvl="1"/>
            <a:r>
              <a:rPr lang="en-US" altLang="ja-JP" dirty="0"/>
              <a:t>In-order </a:t>
            </a:r>
            <a:r>
              <a:rPr lang="ja-JP" altLang="en-US" dirty="0"/>
              <a:t>実行だと，</a:t>
            </a:r>
            <a:r>
              <a:rPr lang="en-US" altLang="ja-JP" sz="2000" dirty="0">
                <a:solidFill>
                  <a:schemeClr val="tx1">
                    <a:lumMod val="75000"/>
                    <a:lumOff val="25000"/>
                  </a:schemeClr>
                </a:solidFill>
                <a:latin typeface="Consolas" panose="020B0609020204030204" pitchFamily="49" charset="0"/>
              </a:rPr>
              <a:t>I3</a:t>
            </a:r>
            <a:r>
              <a:rPr lang="en-US" altLang="ja-JP" dirty="0"/>
              <a:t> </a:t>
            </a:r>
            <a:r>
              <a:rPr lang="ja-JP" altLang="en-US" dirty="0"/>
              <a:t>は </a:t>
            </a:r>
            <a:r>
              <a:rPr lang="en-US" altLang="ja-JP" sz="2000" dirty="0">
                <a:solidFill>
                  <a:schemeClr val="tx1">
                    <a:lumMod val="75000"/>
                    <a:lumOff val="25000"/>
                  </a:schemeClr>
                </a:solidFill>
                <a:latin typeface="Consolas" panose="020B0609020204030204" pitchFamily="49" charset="0"/>
              </a:rPr>
              <a:t>I1</a:t>
            </a:r>
            <a:r>
              <a:rPr lang="en-US" altLang="ja-JP" dirty="0"/>
              <a:t> </a:t>
            </a:r>
            <a:r>
              <a:rPr lang="ja-JP" altLang="en-US" dirty="0"/>
              <a:t>に依存していないが待たされる</a:t>
            </a:r>
            <a:endParaRPr lang="en-US" altLang="ja-JP" dirty="0"/>
          </a:p>
          <a:p>
            <a:pPr lvl="1"/>
            <a:r>
              <a:rPr lang="ja-JP" altLang="en-US" dirty="0"/>
              <a:t>プログラムに書かれた順に実行するため</a:t>
            </a:r>
            <a:endParaRPr lang="en-US" altLang="ja-JP" dirty="0"/>
          </a:p>
        </p:txBody>
      </p:sp>
      <p:cxnSp>
        <p:nvCxnSpPr>
          <p:cNvPr id="4" name="直線コネクタ 3"/>
          <p:cNvCxnSpPr>
            <a:endCxn id="9" idx="1"/>
          </p:cNvCxnSpPr>
          <p:nvPr/>
        </p:nvCxnSpPr>
        <p:spPr bwMode="auto">
          <a:xfrm flipV="1">
            <a:off x="2411976" y="3879003"/>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3429000"/>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324899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324899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851992"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9" name="Rectangle 69"/>
          <p:cNvSpPr>
            <a:spLocks noChangeArrowheads="1"/>
          </p:cNvSpPr>
          <p:nvPr/>
        </p:nvSpPr>
        <p:spPr bwMode="auto">
          <a:xfrm>
            <a:off x="3401987" y="369900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0" name="Rectangle 70"/>
          <p:cNvSpPr>
            <a:spLocks noChangeArrowheads="1"/>
          </p:cNvSpPr>
          <p:nvPr/>
        </p:nvSpPr>
        <p:spPr bwMode="auto">
          <a:xfrm>
            <a:off x="3851996" y="369900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11" name="Rectangle 71"/>
          <p:cNvSpPr>
            <a:spLocks noChangeArrowheads="1"/>
          </p:cNvSpPr>
          <p:nvPr/>
        </p:nvSpPr>
        <p:spPr bwMode="auto">
          <a:xfrm>
            <a:off x="5652012" y="3699003"/>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2" name="Rectangle 73"/>
          <p:cNvSpPr>
            <a:spLocks noChangeArrowheads="1"/>
          </p:cNvSpPr>
          <p:nvPr/>
        </p:nvSpPr>
        <p:spPr bwMode="auto">
          <a:xfrm>
            <a:off x="6102017" y="3699003"/>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3" name="Rectangle 69"/>
          <p:cNvSpPr>
            <a:spLocks noChangeArrowheads="1"/>
          </p:cNvSpPr>
          <p:nvPr/>
        </p:nvSpPr>
        <p:spPr bwMode="auto">
          <a:xfrm>
            <a:off x="3851996"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4" name="Rectangle 70"/>
          <p:cNvSpPr>
            <a:spLocks noChangeArrowheads="1"/>
          </p:cNvSpPr>
          <p:nvPr/>
        </p:nvSpPr>
        <p:spPr bwMode="auto">
          <a:xfrm>
            <a:off x="5652012"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5" name="Rectangle 71"/>
          <p:cNvSpPr>
            <a:spLocks noChangeArrowheads="1"/>
          </p:cNvSpPr>
          <p:nvPr/>
        </p:nvSpPr>
        <p:spPr bwMode="auto">
          <a:xfrm>
            <a:off x="6102017" y="414900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6" name="Rectangle 73"/>
          <p:cNvSpPr>
            <a:spLocks noChangeArrowheads="1"/>
          </p:cNvSpPr>
          <p:nvPr/>
        </p:nvSpPr>
        <p:spPr bwMode="auto">
          <a:xfrm>
            <a:off x="6552022" y="414900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8" name="Rectangle 73"/>
          <p:cNvSpPr>
            <a:spLocks noChangeArrowheads="1"/>
          </p:cNvSpPr>
          <p:nvPr/>
        </p:nvSpPr>
        <p:spPr bwMode="auto">
          <a:xfrm>
            <a:off x="5652012" y="324899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9" name="Rectangle 71"/>
          <p:cNvSpPr>
            <a:spLocks noChangeArrowheads="1"/>
          </p:cNvSpPr>
          <p:nvPr/>
        </p:nvSpPr>
        <p:spPr bwMode="auto">
          <a:xfrm>
            <a:off x="4301997"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0" name="Rectangle 71"/>
          <p:cNvSpPr>
            <a:spLocks noChangeArrowheads="1"/>
          </p:cNvSpPr>
          <p:nvPr/>
        </p:nvSpPr>
        <p:spPr bwMode="auto">
          <a:xfrm>
            <a:off x="4752002"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1" name="Rectangle 71"/>
          <p:cNvSpPr>
            <a:spLocks noChangeArrowheads="1"/>
          </p:cNvSpPr>
          <p:nvPr/>
        </p:nvSpPr>
        <p:spPr bwMode="auto">
          <a:xfrm>
            <a:off x="5202007"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5" name="Rectangle 73"/>
          <p:cNvSpPr>
            <a:spLocks noChangeArrowheads="1"/>
          </p:cNvSpPr>
          <p:nvPr/>
        </p:nvSpPr>
        <p:spPr bwMode="auto">
          <a:xfrm>
            <a:off x="4302001" y="369900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6" name="Rectangle 73"/>
          <p:cNvSpPr>
            <a:spLocks noChangeArrowheads="1"/>
          </p:cNvSpPr>
          <p:nvPr/>
        </p:nvSpPr>
        <p:spPr bwMode="auto">
          <a:xfrm>
            <a:off x="4752006" y="369900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7" name="Rectangle 73"/>
          <p:cNvSpPr>
            <a:spLocks noChangeArrowheads="1"/>
          </p:cNvSpPr>
          <p:nvPr/>
        </p:nvSpPr>
        <p:spPr bwMode="auto">
          <a:xfrm>
            <a:off x="5202011" y="369900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8" name="Rectangle 73"/>
          <p:cNvSpPr>
            <a:spLocks noChangeArrowheads="1"/>
          </p:cNvSpPr>
          <p:nvPr/>
        </p:nvSpPr>
        <p:spPr bwMode="auto">
          <a:xfrm>
            <a:off x="4302001" y="414900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9" name="Rectangle 73"/>
          <p:cNvSpPr>
            <a:spLocks noChangeArrowheads="1"/>
          </p:cNvSpPr>
          <p:nvPr/>
        </p:nvSpPr>
        <p:spPr bwMode="auto">
          <a:xfrm>
            <a:off x="4752006" y="414900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0" name="Rectangle 73"/>
          <p:cNvSpPr>
            <a:spLocks noChangeArrowheads="1"/>
          </p:cNvSpPr>
          <p:nvPr/>
        </p:nvSpPr>
        <p:spPr bwMode="auto">
          <a:xfrm>
            <a:off x="5202011" y="414900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1" name="正方形/長方形 30"/>
          <p:cNvSpPr/>
          <p:nvPr/>
        </p:nvSpPr>
        <p:spPr bwMode="auto">
          <a:xfrm>
            <a:off x="1691968" y="3248998"/>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32" name="正方形/長方形 31"/>
          <p:cNvSpPr/>
          <p:nvPr/>
        </p:nvSpPr>
        <p:spPr bwMode="auto">
          <a:xfrm>
            <a:off x="1691968" y="3699003"/>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add x3</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x1+1</a:t>
            </a:r>
            <a:endParaRPr lang="ja-JP" altLang="en-US" sz="1600" dirty="0">
              <a:solidFill>
                <a:schemeClr val="tx1">
                  <a:lumMod val="75000"/>
                  <a:lumOff val="25000"/>
                </a:schemeClr>
              </a:solidFill>
            </a:endParaRPr>
          </a:p>
        </p:txBody>
      </p:sp>
      <p:sp>
        <p:nvSpPr>
          <p:cNvPr id="33" name="正方形/長方形 32"/>
          <p:cNvSpPr/>
          <p:nvPr/>
        </p:nvSpPr>
        <p:spPr bwMode="auto">
          <a:xfrm>
            <a:off x="1691968" y="4149008"/>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I3: sub x4</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x5-1</a:t>
            </a:r>
            <a:endParaRPr lang="ja-JP" altLang="en-US" sz="1600" dirty="0">
              <a:solidFill>
                <a:schemeClr val="tx1">
                  <a:lumMod val="75000"/>
                  <a:lumOff val="25000"/>
                </a:schemeClr>
              </a:solidFill>
            </a:endParaRPr>
          </a:p>
        </p:txBody>
      </p:sp>
    </p:spTree>
    <p:extLst>
      <p:ext uri="{BB962C8B-B14F-4D97-AF65-F5344CB8AC3E}">
        <p14:creationId xmlns:p14="http://schemas.microsoft.com/office/powerpoint/2010/main" val="34638656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p:txBody>
          <a:bodyPr/>
          <a:lstStyle/>
          <a:p>
            <a:r>
              <a:rPr kumimoji="1" lang="ja-JP" altLang="en-US"/>
              <a:t>質問とか感想</a:t>
            </a:r>
            <a:endParaRPr kumimoji="1"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79</a:t>
            </a:r>
            <a:r>
              <a:rPr lang="ja-JP" altLang="en-US" b="0" i="0" dirty="0">
                <a:solidFill>
                  <a:srgbClr val="000000"/>
                </a:solidFill>
                <a:effectLst/>
                <a:latin typeface="Meiryo" panose="020B0604030504040204" pitchFamily="50" charset="-128"/>
                <a:ea typeface="Meiryo" panose="020B0604030504040204" pitchFamily="50" charset="-128"/>
              </a:rPr>
              <a:t>ページの</a:t>
            </a:r>
            <a:r>
              <a:rPr lang="en-US" altLang="ja-JP" b="0" i="0" dirty="0">
                <a:solidFill>
                  <a:srgbClr val="000000"/>
                </a:solidFill>
                <a:effectLst/>
                <a:latin typeface="Meiryo" panose="020B0604030504040204" pitchFamily="50" charset="-128"/>
                <a:ea typeface="Meiryo" panose="020B0604030504040204" pitchFamily="50" charset="-128"/>
              </a:rPr>
              <a:t>a</a:t>
            </a:r>
            <a:r>
              <a:rPr lang="ja-JP" altLang="en-US" b="0" i="0" dirty="0">
                <a:solidFill>
                  <a:srgbClr val="000000"/>
                </a:solidFill>
                <a:effectLst/>
                <a:latin typeface="Meiryo" panose="020B0604030504040204" pitchFamily="50" charset="-128"/>
                <a:ea typeface="Meiryo" panose="020B0604030504040204" pitchFamily="50" charset="-128"/>
              </a:rPr>
              <a:t>と</a:t>
            </a:r>
            <a:r>
              <a:rPr lang="en-US" altLang="ja-JP" b="0" i="0" dirty="0">
                <a:solidFill>
                  <a:srgbClr val="000000"/>
                </a:solidFill>
                <a:effectLst/>
                <a:latin typeface="Meiryo" panose="020B0604030504040204" pitchFamily="50" charset="-128"/>
                <a:ea typeface="Meiryo" panose="020B0604030504040204" pitchFamily="50" charset="-128"/>
              </a:rPr>
              <a:t>b</a:t>
            </a:r>
            <a:r>
              <a:rPr lang="ja-JP" altLang="en-US" b="0" i="0" dirty="0">
                <a:solidFill>
                  <a:srgbClr val="000000"/>
                </a:solidFill>
                <a:effectLst/>
                <a:latin typeface="Meiryo" panose="020B0604030504040204" pitchFamily="50" charset="-128"/>
                <a:ea typeface="Meiryo" panose="020B0604030504040204" pitchFamily="50" charset="-128"/>
              </a:rPr>
              <a:t>が同じ場所を指している可能性がある、と言うのがよくわかりませんでした。具体的にどのような状況ですか。</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kumimoji="1" lang="en-US" dirty="0">
              <a:solidFill>
                <a:srgbClr val="000000"/>
              </a:solidFill>
              <a:latin typeface="Meiryo" panose="020B0604030504040204" pitchFamily="50" charset="-128"/>
              <a:ea typeface="Meiryo" panose="020B0604030504040204" pitchFamily="50" charset="-128"/>
            </a:endParaRPr>
          </a:p>
          <a:p>
            <a:pPr lvl="1"/>
            <a:r>
              <a:rPr lang="en-US" dirty="0">
                <a:solidFill>
                  <a:srgbClr val="000000"/>
                </a:solidFill>
                <a:latin typeface="Meiryo" panose="020B0604030504040204" pitchFamily="50" charset="-128"/>
                <a:ea typeface="Meiryo" panose="020B0604030504040204" pitchFamily="50" charset="-128"/>
              </a:rPr>
              <a:t>int i = 0;</a:t>
            </a:r>
            <a:br>
              <a:rPr lang="en-US" dirty="0">
                <a:solidFill>
                  <a:srgbClr val="000000"/>
                </a:solidFill>
                <a:latin typeface="Meiryo" panose="020B0604030504040204" pitchFamily="50" charset="-128"/>
                <a:ea typeface="Meiryo" panose="020B0604030504040204" pitchFamily="50" charset="-128"/>
              </a:rPr>
            </a:br>
            <a:r>
              <a:rPr lang="en-US" dirty="0" err="1">
                <a:solidFill>
                  <a:srgbClr val="000000"/>
                </a:solidFill>
                <a:latin typeface="Meiryo" panose="020B0604030504040204" pitchFamily="50" charset="-128"/>
                <a:ea typeface="Meiryo" panose="020B0604030504040204" pitchFamily="50" charset="-128"/>
              </a:rPr>
              <a:t>func</a:t>
            </a:r>
            <a:r>
              <a:rPr lang="en-US" dirty="0">
                <a:solidFill>
                  <a:srgbClr val="000000"/>
                </a:solidFill>
                <a:latin typeface="Meiryo" panose="020B0604030504040204" pitchFamily="50" charset="-128"/>
                <a:ea typeface="Meiryo" panose="020B0604030504040204" pitchFamily="50" charset="-128"/>
              </a:rPr>
              <a:t>(&amp;i, &amp;i, 0);</a:t>
            </a:r>
            <a:br>
              <a:rPr lang="en-US" dirty="0">
                <a:solidFill>
                  <a:srgbClr val="000000"/>
                </a:solidFill>
                <a:latin typeface="Meiryo" panose="020B0604030504040204" pitchFamily="50" charset="-128"/>
                <a:ea typeface="Meiryo" panose="020B0604030504040204" pitchFamily="50" charset="-128"/>
              </a:rPr>
            </a:br>
            <a:r>
              <a:rPr lang="ja-JP" altLang="en-US" dirty="0">
                <a:solidFill>
                  <a:srgbClr val="000000"/>
                </a:solidFill>
                <a:latin typeface="Meiryo" panose="020B0604030504040204" pitchFamily="50" charset="-128"/>
                <a:ea typeface="Meiryo" panose="020B0604030504040204" pitchFamily="50" charset="-128"/>
              </a:rPr>
              <a:t>とした場合，</a:t>
            </a:r>
            <a:r>
              <a:rPr lang="en-US" altLang="ja-JP" dirty="0">
                <a:solidFill>
                  <a:srgbClr val="000000"/>
                </a:solidFill>
                <a:latin typeface="Meiryo" panose="020B0604030504040204" pitchFamily="50" charset="-128"/>
                <a:ea typeface="Meiryo" panose="020B0604030504040204" pitchFamily="50" charset="-128"/>
              </a:rPr>
              <a:t>a </a:t>
            </a:r>
            <a:r>
              <a:rPr lang="ja-JP" altLang="en-US" dirty="0">
                <a:solidFill>
                  <a:srgbClr val="000000"/>
                </a:solidFill>
                <a:latin typeface="Meiryo" panose="020B0604030504040204" pitchFamily="50" charset="-128"/>
                <a:ea typeface="Meiryo" panose="020B0604030504040204" pitchFamily="50" charset="-128"/>
              </a:rPr>
              <a:t>と </a:t>
            </a:r>
            <a:r>
              <a:rPr lang="en-US" altLang="ja-JP" dirty="0">
                <a:solidFill>
                  <a:srgbClr val="000000"/>
                </a:solidFill>
                <a:latin typeface="Meiryo" panose="020B0604030504040204" pitchFamily="50" charset="-128"/>
                <a:ea typeface="Meiryo" panose="020B0604030504040204" pitchFamily="50" charset="-128"/>
              </a:rPr>
              <a:t>b </a:t>
            </a:r>
            <a:r>
              <a:rPr lang="ja-JP" altLang="en-US" dirty="0">
                <a:solidFill>
                  <a:srgbClr val="000000"/>
                </a:solidFill>
                <a:latin typeface="Meiryo" panose="020B0604030504040204" pitchFamily="50" charset="-128"/>
                <a:ea typeface="Meiryo" panose="020B0604030504040204" pitchFamily="50" charset="-128"/>
              </a:rPr>
              <a:t>は同じ場所をさす</a:t>
            </a:r>
            <a:endParaRPr kumimoji="1" lang="en-US" dirty="0"/>
          </a:p>
        </p:txBody>
      </p:sp>
    </p:spTree>
    <p:extLst>
      <p:ext uri="{BB962C8B-B14F-4D97-AF65-F5344CB8AC3E}">
        <p14:creationId xmlns:p14="http://schemas.microsoft.com/office/powerpoint/2010/main" val="23028517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静的スケジューリングが難しい例２</a:t>
            </a:r>
            <a:endParaRPr kumimoji="1" lang="ja-JP" altLang="en-US" dirty="0"/>
          </a:p>
        </p:txBody>
      </p:sp>
      <p:sp>
        <p:nvSpPr>
          <p:cNvPr id="3" name="テキスト プレースホルダー 2"/>
          <p:cNvSpPr>
            <a:spLocks noGrp="1"/>
          </p:cNvSpPr>
          <p:nvPr>
            <p:ph type="body" sz="quarter" idx="10"/>
          </p:nvPr>
        </p:nvSpPr>
        <p:spPr>
          <a:xfrm>
            <a:off x="611955" y="1088974"/>
            <a:ext cx="8190091" cy="5220058"/>
          </a:xfrm>
        </p:spPr>
        <p:txBody>
          <a:bodyPr/>
          <a:lstStyle/>
          <a:p>
            <a:r>
              <a:rPr kumimoji="1" lang="ja-JP" altLang="en-US" dirty="0"/>
              <a:t>例２：ポインタ参照の順番を入れ替えるのは難しい</a:t>
            </a:r>
            <a:br>
              <a:rPr kumimoji="1" lang="en-US" altLang="ja-JP" dirty="0"/>
            </a:br>
            <a:r>
              <a:rPr kumimoji="1" lang="ja-JP" altLang="en-US" dirty="0"/>
              <a:t>（不可能ではない）</a:t>
            </a:r>
            <a:endParaRPr kumimoji="1" lang="en-US" altLang="ja-JP" dirty="0"/>
          </a:p>
          <a:p>
            <a:pPr lvl="1"/>
            <a:r>
              <a:rPr lang="ja-JP" altLang="en-US" dirty="0"/>
              <a:t>２</a:t>
            </a:r>
            <a:r>
              <a:rPr lang="en-US" altLang="ja-JP" dirty="0"/>
              <a:t> </a:t>
            </a:r>
            <a:r>
              <a:rPr lang="ja-JP" altLang="en-US" dirty="0"/>
              <a:t>行目と３行目のメモリ・アクセスを入れ替えることは困難</a:t>
            </a:r>
            <a:endParaRPr lang="en-US" altLang="ja-JP" dirty="0"/>
          </a:p>
          <a:p>
            <a:pPr lvl="1"/>
            <a:r>
              <a:rPr lang="ja-JP" altLang="en-US" dirty="0"/>
              <a:t>うかつにやると意味が変わる</a:t>
            </a:r>
            <a:br>
              <a:rPr lang="en-US" altLang="ja-JP" dirty="0"/>
            </a:br>
            <a:br>
              <a:rPr lang="en-US" altLang="ja-JP" dirty="0">
                <a:latin typeface="Consolas" panose="020B0609020204030204" pitchFamily="49" charset="0"/>
              </a:rPr>
            </a:br>
            <a:r>
              <a:rPr lang="en-US" altLang="ja-JP" dirty="0">
                <a:latin typeface="Consolas" panose="020B0609020204030204" pitchFamily="49" charset="0"/>
              </a:rPr>
              <a:t>1: </a:t>
            </a:r>
            <a:r>
              <a:rPr lang="en-US" altLang="ja-JP" dirty="0" err="1">
                <a:latin typeface="Consolas" panose="020B0609020204030204" pitchFamily="49" charset="0"/>
              </a:rPr>
              <a:t>func</a:t>
            </a:r>
            <a:r>
              <a:rPr lang="en-US" altLang="ja-JP" dirty="0">
                <a:latin typeface="Consolas" panose="020B0609020204030204" pitchFamily="49" charset="0"/>
              </a:rPr>
              <a:t>(int* a, int* b, int z){</a:t>
            </a:r>
            <a:br>
              <a:rPr lang="en-US" altLang="ja-JP" dirty="0">
                <a:latin typeface="Consolas" panose="020B0609020204030204" pitchFamily="49" charset="0"/>
              </a:rPr>
            </a:br>
            <a:r>
              <a:rPr lang="en-US" altLang="ja-JP" dirty="0">
                <a:latin typeface="Consolas" panose="020B0609020204030204" pitchFamily="49" charset="0"/>
              </a:rPr>
              <a:t>2:     *a = z + 1;  </a:t>
            </a:r>
            <a:r>
              <a:rPr lang="en-US" altLang="ja-JP" dirty="0">
                <a:solidFill>
                  <a:schemeClr val="accent5"/>
                </a:solidFill>
                <a:latin typeface="Consolas" panose="020B0609020204030204" pitchFamily="49" charset="0"/>
              </a:rPr>
              <a:t>// z+1 </a:t>
            </a:r>
            <a:r>
              <a:rPr lang="ja-JP" altLang="en-US" dirty="0">
                <a:solidFill>
                  <a:schemeClr val="accent5"/>
                </a:solidFill>
                <a:latin typeface="Consolas" panose="020B0609020204030204" pitchFamily="49" charset="0"/>
              </a:rPr>
              <a:t>より先に </a:t>
            </a:r>
            <a:r>
              <a:rPr lang="en-US" altLang="ja-JP" dirty="0">
                <a:solidFill>
                  <a:schemeClr val="accent5"/>
                </a:solidFill>
                <a:latin typeface="Consolas" panose="020B0609020204030204" pitchFamily="49" charset="0"/>
              </a:rPr>
              <a:t>c = *b </a:t>
            </a:r>
            <a:r>
              <a:rPr lang="ja-JP" altLang="en-US" dirty="0">
                <a:solidFill>
                  <a:schemeClr val="accent5"/>
                </a:solidFill>
                <a:latin typeface="Consolas" panose="020B0609020204030204" pitchFamily="49" charset="0"/>
              </a:rPr>
              <a:t>を始めたい</a:t>
            </a:r>
            <a:br>
              <a:rPr lang="en-US" altLang="ja-JP" dirty="0"/>
            </a:br>
            <a:r>
              <a:rPr lang="en-US" altLang="ja-JP" dirty="0"/>
              <a:t>3</a:t>
            </a:r>
            <a:r>
              <a:rPr lang="en-US" altLang="ja-JP" dirty="0">
                <a:latin typeface="Consolas" panose="020B0609020204030204" pitchFamily="49" charset="0"/>
              </a:rPr>
              <a:t>:     int c = *b;  </a:t>
            </a:r>
            <a:r>
              <a:rPr lang="en-US" altLang="ja-JP" dirty="0">
                <a:solidFill>
                  <a:schemeClr val="accent5"/>
                </a:solidFill>
                <a:latin typeface="Consolas" panose="020B0609020204030204" pitchFamily="49" charset="0"/>
              </a:rPr>
              <a:t>// </a:t>
            </a:r>
            <a:r>
              <a:rPr lang="ja-JP" altLang="en-US" dirty="0">
                <a:solidFill>
                  <a:schemeClr val="accent5"/>
                </a:solidFill>
                <a:latin typeface="Consolas" panose="020B0609020204030204" pitchFamily="49" charset="0"/>
              </a:rPr>
              <a:t>しかし </a:t>
            </a:r>
            <a:r>
              <a:rPr lang="en-US" altLang="ja-JP" dirty="0">
                <a:solidFill>
                  <a:schemeClr val="accent5"/>
                </a:solidFill>
                <a:latin typeface="Consolas" panose="020B0609020204030204" pitchFamily="49" charset="0"/>
              </a:rPr>
              <a:t>a </a:t>
            </a:r>
            <a:r>
              <a:rPr lang="ja-JP" altLang="en-US" dirty="0">
                <a:solidFill>
                  <a:schemeClr val="accent5"/>
                </a:solidFill>
                <a:latin typeface="Consolas" panose="020B0609020204030204" pitchFamily="49" charset="0"/>
              </a:rPr>
              <a:t>は </a:t>
            </a:r>
            <a:r>
              <a:rPr lang="en-US" altLang="ja-JP" dirty="0">
                <a:solidFill>
                  <a:schemeClr val="accent5"/>
                </a:solidFill>
                <a:latin typeface="Consolas" panose="020B0609020204030204" pitchFamily="49" charset="0"/>
              </a:rPr>
              <a:t>b </a:t>
            </a:r>
            <a:r>
              <a:rPr lang="ja-JP" altLang="en-US" dirty="0">
                <a:solidFill>
                  <a:schemeClr val="accent5"/>
                </a:solidFill>
                <a:latin typeface="Consolas" panose="020B0609020204030204" pitchFamily="49" charset="0"/>
              </a:rPr>
              <a:t>と同じ場所を</a:t>
            </a:r>
            <a:br>
              <a:rPr lang="en-US" altLang="ja-JP" dirty="0">
                <a:solidFill>
                  <a:schemeClr val="accent5"/>
                </a:solidFill>
                <a:latin typeface="Consolas" panose="020B0609020204030204" pitchFamily="49" charset="0"/>
              </a:rPr>
            </a:br>
            <a:r>
              <a:rPr lang="en-US" altLang="ja-JP" dirty="0">
                <a:solidFill>
                  <a:schemeClr val="accent5"/>
                </a:solidFill>
                <a:latin typeface="Consolas" panose="020B0609020204030204" pitchFamily="49" charset="0"/>
              </a:rPr>
              <a:t>                    // </a:t>
            </a:r>
            <a:r>
              <a:rPr lang="ja-JP" altLang="en-US" dirty="0">
                <a:solidFill>
                  <a:schemeClr val="accent5"/>
                </a:solidFill>
                <a:latin typeface="Consolas" panose="020B0609020204030204" pitchFamily="49" charset="0"/>
              </a:rPr>
              <a:t>指している可能性がある</a:t>
            </a:r>
            <a:endParaRPr lang="en-US" altLang="ja-JP" dirty="0">
              <a:solidFill>
                <a:schemeClr val="accent5"/>
              </a:solidFill>
              <a:latin typeface="Consolas" panose="020B0609020204030204" pitchFamily="49" charset="0"/>
            </a:endParaRPr>
          </a:p>
        </p:txBody>
      </p:sp>
    </p:spTree>
    <p:extLst>
      <p:ext uri="{BB962C8B-B14F-4D97-AF65-F5344CB8AC3E}">
        <p14:creationId xmlns:p14="http://schemas.microsoft.com/office/powerpoint/2010/main" val="39597848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dirty="0"/>
              <a:t>依存関係がある時のパイプラインの考え方がよく理解できていませんでした。</a:t>
            </a:r>
          </a:p>
          <a:p>
            <a:pPr lvl="1"/>
            <a:r>
              <a:rPr lang="ja-JP" altLang="en-US" dirty="0"/>
              <a:t>例えば</a:t>
            </a:r>
          </a:p>
          <a:p>
            <a:pPr lvl="1"/>
            <a:r>
              <a:rPr lang="en-US" altLang="ja-JP" dirty="0"/>
              <a:t>add x1&lt;-x2+x3…①</a:t>
            </a:r>
          </a:p>
          <a:p>
            <a:pPr lvl="1"/>
            <a:r>
              <a:rPr lang="en-US" altLang="ja-JP" dirty="0"/>
              <a:t>add x2&lt;-x1+X4…②</a:t>
            </a:r>
          </a:p>
          <a:p>
            <a:r>
              <a:rPr lang="ja-JP" altLang="en-US" dirty="0"/>
              <a:t>だと①が完了する前に②の実行が始まると①の結果が反映されないので①の実行が完了してから②の実行が始まりますか？</a:t>
            </a:r>
          </a:p>
          <a:p>
            <a:endParaRPr lang="en-US" dirty="0"/>
          </a:p>
        </p:txBody>
      </p:sp>
    </p:spTree>
    <p:extLst>
      <p:ext uri="{BB962C8B-B14F-4D97-AF65-F5344CB8AC3E}">
        <p14:creationId xmlns:p14="http://schemas.microsoft.com/office/powerpoint/2010/main" val="19992408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6" y="998973"/>
            <a:ext cx="7920088" cy="2520028"/>
          </a:xfrm>
        </p:spPr>
        <p:txBody>
          <a:bodyPr anchor="t"/>
          <a:lstStyle/>
          <a:p>
            <a:r>
              <a:rPr lang="en-US" altLang="ja-JP" sz="1600" dirty="0"/>
              <a:t>(6) </a:t>
            </a:r>
            <a:r>
              <a:rPr lang="ja-JP" altLang="en-US" sz="1600" dirty="0"/>
              <a:t>以下の命令列を実行するのに必要な時間を計算せよ</a:t>
            </a:r>
            <a:br>
              <a:rPr lang="en-US" altLang="ja-JP" sz="1600" dirty="0"/>
            </a:br>
            <a:r>
              <a:rPr lang="ja-JP" altLang="en-US" sz="1600" dirty="0"/>
              <a:t>ここで </a:t>
            </a:r>
            <a:r>
              <a:rPr lang="en-US" altLang="ja-JP" sz="1600" dirty="0"/>
              <a:t>mul </a:t>
            </a:r>
            <a:r>
              <a:rPr lang="ja-JP" altLang="en-US" sz="1600" dirty="0"/>
              <a:t>は乗算命令であり </a:t>
            </a:r>
            <a:r>
              <a:rPr lang="en-US" altLang="ja-JP" sz="1600" dirty="0"/>
              <a:t>X </a:t>
            </a:r>
            <a:r>
              <a:rPr lang="ja-JP" altLang="en-US" sz="1600" dirty="0"/>
              <a:t>に４サイクルが必要である．</a:t>
            </a:r>
            <a:br>
              <a:rPr lang="en-US" altLang="ja-JP" sz="1600" dirty="0"/>
            </a:br>
            <a:r>
              <a:rPr lang="ja-JP" altLang="en-US" sz="1600" dirty="0"/>
              <a:t>依存関係のために必要な場合のみパイプラインを適宜ストールして実行するものとせよ</a:t>
            </a:r>
            <a:br>
              <a:rPr lang="en-US" altLang="ja-JP" sz="1600" dirty="0"/>
            </a:br>
            <a:r>
              <a:rPr lang="en-US" altLang="ja-JP" sz="1600" dirty="0"/>
              <a:t>add </a:t>
            </a:r>
            <a:r>
              <a:rPr lang="en-US" altLang="ja-JP" sz="1600" dirty="0">
                <a:solidFill>
                  <a:schemeClr val="accent5"/>
                </a:solidFill>
              </a:rPr>
              <a:t>x1</a:t>
            </a:r>
            <a:r>
              <a:rPr lang="en-US" altLang="ja-JP" sz="1600" dirty="0"/>
              <a:t>←x2+x3</a:t>
            </a:r>
            <a:br>
              <a:rPr lang="en-US" altLang="ja-JP" sz="1600" dirty="0"/>
            </a:br>
            <a:r>
              <a:rPr lang="en-US" altLang="ja-JP" sz="1600" dirty="0"/>
              <a:t>mul </a:t>
            </a:r>
            <a:r>
              <a:rPr lang="en-US" altLang="ja-JP" sz="1600" dirty="0">
                <a:solidFill>
                  <a:schemeClr val="accent5"/>
                </a:solidFill>
              </a:rPr>
              <a:t>x2</a:t>
            </a:r>
            <a:r>
              <a:rPr lang="en-US" altLang="ja-JP" sz="1600" dirty="0"/>
              <a:t>←</a:t>
            </a:r>
            <a:r>
              <a:rPr lang="en-US" altLang="ja-JP" sz="1600" dirty="0">
                <a:solidFill>
                  <a:schemeClr val="accent5"/>
                </a:solidFill>
              </a:rPr>
              <a:t>x1</a:t>
            </a:r>
            <a:r>
              <a:rPr lang="en-US" altLang="ja-JP" sz="1600" dirty="0"/>
              <a:t>+x4</a:t>
            </a:r>
            <a:br>
              <a:rPr lang="en-US" altLang="ja-JP" sz="1600" dirty="0"/>
            </a:br>
            <a:r>
              <a:rPr lang="en-US" altLang="ja-JP" sz="1600" dirty="0"/>
              <a:t>add x5←</a:t>
            </a:r>
            <a:r>
              <a:rPr lang="en-US" altLang="ja-JP" sz="1600" dirty="0">
                <a:solidFill>
                  <a:schemeClr val="accent5"/>
                </a:solidFill>
              </a:rPr>
              <a:t>x2</a:t>
            </a:r>
            <a:r>
              <a:rPr lang="en-US" altLang="ja-JP" sz="1600" dirty="0"/>
              <a:t>+x7</a:t>
            </a:r>
          </a:p>
          <a:p>
            <a:r>
              <a:rPr lang="en-US" altLang="ja-JP" sz="1600" dirty="0"/>
              <a:t>10ns </a:t>
            </a:r>
            <a:r>
              <a:rPr lang="ja-JP" altLang="en-US" sz="1600" dirty="0"/>
              <a:t>（フォワーディングありの場合）</a:t>
            </a:r>
            <a:endParaRPr lang="en-US" altLang="ja-JP" sz="1600" dirty="0"/>
          </a:p>
          <a:p>
            <a:endParaRPr lang="en-US" altLang="ja-JP" sz="1600" dirty="0"/>
          </a:p>
        </p:txBody>
      </p:sp>
      <p:sp>
        <p:nvSpPr>
          <p:cNvPr id="4" name="Rectangle 69">
            <a:extLst>
              <a:ext uri="{FF2B5EF4-FFF2-40B4-BE49-F238E27FC236}">
                <a16:creationId xmlns:a16="http://schemas.microsoft.com/office/drawing/2014/main" id="{BCFBF644-97FC-FBE9-C860-0EA06709A80D}"/>
              </a:ext>
            </a:extLst>
          </p:cNvPr>
          <p:cNvSpPr>
            <a:spLocks noChangeArrowheads="1"/>
          </p:cNvSpPr>
          <p:nvPr/>
        </p:nvSpPr>
        <p:spPr bwMode="auto">
          <a:xfrm>
            <a:off x="971960"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6" name="Rectangle 70">
            <a:extLst>
              <a:ext uri="{FF2B5EF4-FFF2-40B4-BE49-F238E27FC236}">
                <a16:creationId xmlns:a16="http://schemas.microsoft.com/office/drawing/2014/main" id="{D66903EA-1175-4A92-05C4-B1B197B09C16}"/>
              </a:ext>
            </a:extLst>
          </p:cNvPr>
          <p:cNvSpPr>
            <a:spLocks noChangeArrowheads="1"/>
          </p:cNvSpPr>
          <p:nvPr/>
        </p:nvSpPr>
        <p:spPr bwMode="auto">
          <a:xfrm>
            <a:off x="1421965"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8" name="Rectangle 71">
            <a:extLst>
              <a:ext uri="{FF2B5EF4-FFF2-40B4-BE49-F238E27FC236}">
                <a16:creationId xmlns:a16="http://schemas.microsoft.com/office/drawing/2014/main" id="{2B8994CB-B64E-FAFD-8F26-129574F6EA08}"/>
              </a:ext>
            </a:extLst>
          </p:cNvPr>
          <p:cNvSpPr>
            <a:spLocks noChangeArrowheads="1"/>
          </p:cNvSpPr>
          <p:nvPr/>
        </p:nvSpPr>
        <p:spPr bwMode="auto">
          <a:xfrm>
            <a:off x="1871970"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9" name="Rectangle 72">
            <a:extLst>
              <a:ext uri="{FF2B5EF4-FFF2-40B4-BE49-F238E27FC236}">
                <a16:creationId xmlns:a16="http://schemas.microsoft.com/office/drawing/2014/main" id="{D626610C-63E6-22BF-0221-A4364EE198FF}"/>
              </a:ext>
            </a:extLst>
          </p:cNvPr>
          <p:cNvSpPr>
            <a:spLocks noChangeArrowheads="1"/>
          </p:cNvSpPr>
          <p:nvPr/>
        </p:nvSpPr>
        <p:spPr bwMode="auto">
          <a:xfrm>
            <a:off x="2321975"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0" name="Rectangle 73">
            <a:extLst>
              <a:ext uri="{FF2B5EF4-FFF2-40B4-BE49-F238E27FC236}">
                <a16:creationId xmlns:a16="http://schemas.microsoft.com/office/drawing/2014/main" id="{F6B709E1-853F-6E20-0B26-05E50A7E0AB8}"/>
              </a:ext>
            </a:extLst>
          </p:cNvPr>
          <p:cNvSpPr>
            <a:spLocks noChangeArrowheads="1"/>
          </p:cNvSpPr>
          <p:nvPr/>
        </p:nvSpPr>
        <p:spPr bwMode="auto">
          <a:xfrm>
            <a:off x="2771980"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12" name="Rectangle 69">
            <a:extLst>
              <a:ext uri="{FF2B5EF4-FFF2-40B4-BE49-F238E27FC236}">
                <a16:creationId xmlns:a16="http://schemas.microsoft.com/office/drawing/2014/main" id="{12AE0FF9-54EB-D0E8-292C-DB7FB72470CC}"/>
              </a:ext>
            </a:extLst>
          </p:cNvPr>
          <p:cNvSpPr>
            <a:spLocks noChangeArrowheads="1"/>
          </p:cNvSpPr>
          <p:nvPr/>
        </p:nvSpPr>
        <p:spPr bwMode="auto">
          <a:xfrm>
            <a:off x="1421965"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3" name="Rectangle 70">
            <a:extLst>
              <a:ext uri="{FF2B5EF4-FFF2-40B4-BE49-F238E27FC236}">
                <a16:creationId xmlns:a16="http://schemas.microsoft.com/office/drawing/2014/main" id="{0635572C-C100-F4DD-A52D-D4B224D913E6}"/>
              </a:ext>
            </a:extLst>
          </p:cNvPr>
          <p:cNvSpPr>
            <a:spLocks noChangeArrowheads="1"/>
          </p:cNvSpPr>
          <p:nvPr/>
        </p:nvSpPr>
        <p:spPr bwMode="auto">
          <a:xfrm>
            <a:off x="1871970"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14" name="Rectangle 71">
            <a:extLst>
              <a:ext uri="{FF2B5EF4-FFF2-40B4-BE49-F238E27FC236}">
                <a16:creationId xmlns:a16="http://schemas.microsoft.com/office/drawing/2014/main" id="{0197F41D-88E5-AB05-15E7-FCB8574472DF}"/>
              </a:ext>
            </a:extLst>
          </p:cNvPr>
          <p:cNvSpPr>
            <a:spLocks noChangeArrowheads="1"/>
          </p:cNvSpPr>
          <p:nvPr/>
        </p:nvSpPr>
        <p:spPr bwMode="auto">
          <a:xfrm>
            <a:off x="2321975"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15" name="Rectangle 72">
            <a:extLst>
              <a:ext uri="{FF2B5EF4-FFF2-40B4-BE49-F238E27FC236}">
                <a16:creationId xmlns:a16="http://schemas.microsoft.com/office/drawing/2014/main" id="{D008D8C0-9E03-A24E-EC9C-B86493768BAA}"/>
              </a:ext>
            </a:extLst>
          </p:cNvPr>
          <p:cNvSpPr>
            <a:spLocks noChangeArrowheads="1"/>
          </p:cNvSpPr>
          <p:nvPr/>
        </p:nvSpPr>
        <p:spPr bwMode="auto">
          <a:xfrm>
            <a:off x="4121995"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6" name="Rectangle 73">
            <a:extLst>
              <a:ext uri="{FF2B5EF4-FFF2-40B4-BE49-F238E27FC236}">
                <a16:creationId xmlns:a16="http://schemas.microsoft.com/office/drawing/2014/main" id="{717344D1-CC4E-0E10-EBF6-647116747DE1}"/>
              </a:ext>
            </a:extLst>
          </p:cNvPr>
          <p:cNvSpPr>
            <a:spLocks noChangeArrowheads="1"/>
          </p:cNvSpPr>
          <p:nvPr/>
        </p:nvSpPr>
        <p:spPr bwMode="auto">
          <a:xfrm>
            <a:off x="4572000"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17" name="Rectangle 69">
            <a:extLst>
              <a:ext uri="{FF2B5EF4-FFF2-40B4-BE49-F238E27FC236}">
                <a16:creationId xmlns:a16="http://schemas.microsoft.com/office/drawing/2014/main" id="{2867D37A-78BE-07CA-4B70-7BE1638DCD98}"/>
              </a:ext>
            </a:extLst>
          </p:cNvPr>
          <p:cNvSpPr>
            <a:spLocks noChangeArrowheads="1"/>
          </p:cNvSpPr>
          <p:nvPr/>
        </p:nvSpPr>
        <p:spPr bwMode="auto">
          <a:xfrm>
            <a:off x="1871970" y="468901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8" name="Rectangle 70">
            <a:extLst>
              <a:ext uri="{FF2B5EF4-FFF2-40B4-BE49-F238E27FC236}">
                <a16:creationId xmlns:a16="http://schemas.microsoft.com/office/drawing/2014/main" id="{5675BC93-D24F-5C4B-3CDC-4D0F24A75DC5}"/>
              </a:ext>
            </a:extLst>
          </p:cNvPr>
          <p:cNvSpPr>
            <a:spLocks noChangeArrowheads="1"/>
          </p:cNvSpPr>
          <p:nvPr/>
        </p:nvSpPr>
        <p:spPr bwMode="auto">
          <a:xfrm>
            <a:off x="2321975" y="468901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19" name="Rectangle 71">
            <a:extLst>
              <a:ext uri="{FF2B5EF4-FFF2-40B4-BE49-F238E27FC236}">
                <a16:creationId xmlns:a16="http://schemas.microsoft.com/office/drawing/2014/main" id="{D3823924-7D2E-E018-F883-01441E16FFCD}"/>
              </a:ext>
            </a:extLst>
          </p:cNvPr>
          <p:cNvSpPr>
            <a:spLocks noChangeArrowheads="1"/>
          </p:cNvSpPr>
          <p:nvPr/>
        </p:nvSpPr>
        <p:spPr bwMode="auto">
          <a:xfrm>
            <a:off x="4121995" y="468901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20" name="Rectangle 72">
            <a:extLst>
              <a:ext uri="{FF2B5EF4-FFF2-40B4-BE49-F238E27FC236}">
                <a16:creationId xmlns:a16="http://schemas.microsoft.com/office/drawing/2014/main" id="{D706E755-8A91-2546-FC43-7C532251E77D}"/>
              </a:ext>
            </a:extLst>
          </p:cNvPr>
          <p:cNvSpPr>
            <a:spLocks noChangeArrowheads="1"/>
          </p:cNvSpPr>
          <p:nvPr/>
        </p:nvSpPr>
        <p:spPr bwMode="auto">
          <a:xfrm>
            <a:off x="4572000" y="468901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21" name="Rectangle 73">
            <a:extLst>
              <a:ext uri="{FF2B5EF4-FFF2-40B4-BE49-F238E27FC236}">
                <a16:creationId xmlns:a16="http://schemas.microsoft.com/office/drawing/2014/main" id="{D30DB0A8-D0BF-747F-9C30-2DDA1A84A6A8}"/>
              </a:ext>
            </a:extLst>
          </p:cNvPr>
          <p:cNvSpPr>
            <a:spLocks noChangeArrowheads="1"/>
          </p:cNvSpPr>
          <p:nvPr/>
        </p:nvSpPr>
        <p:spPr bwMode="auto">
          <a:xfrm>
            <a:off x="5022005" y="468901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27" name="Rectangle 70">
            <a:extLst>
              <a:ext uri="{FF2B5EF4-FFF2-40B4-BE49-F238E27FC236}">
                <a16:creationId xmlns:a16="http://schemas.microsoft.com/office/drawing/2014/main" id="{3A775945-7782-DBB7-930E-6445217118AE}"/>
              </a:ext>
            </a:extLst>
          </p:cNvPr>
          <p:cNvSpPr>
            <a:spLocks noChangeArrowheads="1"/>
          </p:cNvSpPr>
          <p:nvPr/>
        </p:nvSpPr>
        <p:spPr bwMode="auto">
          <a:xfrm>
            <a:off x="2771980" y="4689014"/>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cxnSp>
        <p:nvCxnSpPr>
          <p:cNvPr id="30" name="直線矢印コネクタ 29">
            <a:extLst>
              <a:ext uri="{FF2B5EF4-FFF2-40B4-BE49-F238E27FC236}">
                <a16:creationId xmlns:a16="http://schemas.microsoft.com/office/drawing/2014/main" id="{ACACEFC8-ECDA-01B8-BED6-3CCD62FE1D46}"/>
              </a:ext>
            </a:extLst>
          </p:cNvPr>
          <p:cNvCxnSpPr/>
          <p:nvPr/>
        </p:nvCxnSpPr>
        <p:spPr bwMode="auto">
          <a:xfrm>
            <a:off x="2141973" y="4059007"/>
            <a:ext cx="270003"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31" name="Rectangle 71">
            <a:extLst>
              <a:ext uri="{FF2B5EF4-FFF2-40B4-BE49-F238E27FC236}">
                <a16:creationId xmlns:a16="http://schemas.microsoft.com/office/drawing/2014/main" id="{0BB121FE-2D2D-3790-EA28-2D4687950560}"/>
              </a:ext>
            </a:extLst>
          </p:cNvPr>
          <p:cNvSpPr>
            <a:spLocks noChangeArrowheads="1"/>
          </p:cNvSpPr>
          <p:nvPr/>
        </p:nvSpPr>
        <p:spPr bwMode="auto">
          <a:xfrm>
            <a:off x="2771980"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32" name="Rectangle 71">
            <a:extLst>
              <a:ext uri="{FF2B5EF4-FFF2-40B4-BE49-F238E27FC236}">
                <a16:creationId xmlns:a16="http://schemas.microsoft.com/office/drawing/2014/main" id="{7F62E108-824E-0CEF-AE4C-A2E5F09B54CA}"/>
              </a:ext>
            </a:extLst>
          </p:cNvPr>
          <p:cNvSpPr>
            <a:spLocks noChangeArrowheads="1"/>
          </p:cNvSpPr>
          <p:nvPr/>
        </p:nvSpPr>
        <p:spPr bwMode="auto">
          <a:xfrm>
            <a:off x="3221985"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33" name="Rectangle 71">
            <a:extLst>
              <a:ext uri="{FF2B5EF4-FFF2-40B4-BE49-F238E27FC236}">
                <a16:creationId xmlns:a16="http://schemas.microsoft.com/office/drawing/2014/main" id="{BAB2FA10-90FA-55F6-6DBB-9615FF1C3856}"/>
              </a:ext>
            </a:extLst>
          </p:cNvPr>
          <p:cNvSpPr>
            <a:spLocks noChangeArrowheads="1"/>
          </p:cNvSpPr>
          <p:nvPr/>
        </p:nvSpPr>
        <p:spPr bwMode="auto">
          <a:xfrm>
            <a:off x="3671990"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cxnSp>
        <p:nvCxnSpPr>
          <p:cNvPr id="29" name="直線矢印コネクタ 28">
            <a:extLst>
              <a:ext uri="{FF2B5EF4-FFF2-40B4-BE49-F238E27FC236}">
                <a16:creationId xmlns:a16="http://schemas.microsoft.com/office/drawing/2014/main" id="{21B98EF5-CBA6-80AC-2E79-EC02A94E3C64}"/>
              </a:ext>
            </a:extLst>
          </p:cNvPr>
          <p:cNvCxnSpPr/>
          <p:nvPr/>
        </p:nvCxnSpPr>
        <p:spPr bwMode="auto">
          <a:xfrm>
            <a:off x="3941993" y="4509012"/>
            <a:ext cx="270003"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34" name="Rectangle 70">
            <a:extLst>
              <a:ext uri="{FF2B5EF4-FFF2-40B4-BE49-F238E27FC236}">
                <a16:creationId xmlns:a16="http://schemas.microsoft.com/office/drawing/2014/main" id="{91B873CB-6548-0CF1-49F0-58F6EB4E225B}"/>
              </a:ext>
            </a:extLst>
          </p:cNvPr>
          <p:cNvSpPr>
            <a:spLocks noChangeArrowheads="1"/>
          </p:cNvSpPr>
          <p:nvPr/>
        </p:nvSpPr>
        <p:spPr bwMode="auto">
          <a:xfrm>
            <a:off x="3221985" y="4689014"/>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5" name="Rectangle 70">
            <a:extLst>
              <a:ext uri="{FF2B5EF4-FFF2-40B4-BE49-F238E27FC236}">
                <a16:creationId xmlns:a16="http://schemas.microsoft.com/office/drawing/2014/main" id="{7ED5397A-7BEA-BA9B-A992-C5DA36BC1DD5}"/>
              </a:ext>
            </a:extLst>
          </p:cNvPr>
          <p:cNvSpPr>
            <a:spLocks noChangeArrowheads="1"/>
          </p:cNvSpPr>
          <p:nvPr/>
        </p:nvSpPr>
        <p:spPr bwMode="auto">
          <a:xfrm>
            <a:off x="3671990" y="4689014"/>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Tree>
    <p:extLst>
      <p:ext uri="{BB962C8B-B14F-4D97-AF65-F5344CB8AC3E}">
        <p14:creationId xmlns:p14="http://schemas.microsoft.com/office/powerpoint/2010/main" val="10175571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dirty="0"/>
              <a:t>フェッチやデコードの意味がイマイチ分かってなくて、課題をよく分からないまま進めてしまいました。フェッチやデコードの意味の解説と、どの命令でも</a:t>
            </a:r>
            <a:r>
              <a:rPr lang="en-US" altLang="ja-JP" dirty="0"/>
              <a:t>FDXMW</a:t>
            </a:r>
            <a:r>
              <a:rPr lang="ja-JP" altLang="en-US" dirty="0"/>
              <a:t>の工程を必ず踏むという認識でいいのか、教えていただきたいです。また周波数の求め方がよく分からなかったので、解説していただけると助かります。</a:t>
            </a:r>
            <a:endParaRPr lang="en-US" dirty="0"/>
          </a:p>
        </p:txBody>
      </p:sp>
    </p:spTree>
    <p:extLst>
      <p:ext uri="{BB962C8B-B14F-4D97-AF65-F5344CB8AC3E}">
        <p14:creationId xmlns:p14="http://schemas.microsoft.com/office/powerpoint/2010/main" val="29367759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dirty="0"/>
              <a:t>スーパースカラプロセッサは、</a:t>
            </a:r>
            <a:r>
              <a:rPr lang="en-US" altLang="ja-JP" dirty="0"/>
              <a:t>2way</a:t>
            </a:r>
            <a:r>
              <a:rPr lang="ja-JP" altLang="en-US" dirty="0"/>
              <a:t>よりもたくさんの分岐を持つものも存在しますか？</a:t>
            </a:r>
          </a:p>
          <a:p>
            <a:r>
              <a:rPr lang="ja-JP" altLang="en-US" dirty="0"/>
              <a:t>また、分岐数を増やすとデータ依存も増えるため、どこかで性能が頭打ちになるのでしょうか？</a:t>
            </a:r>
          </a:p>
          <a:p>
            <a:endParaRPr lang="en-US" dirty="0"/>
          </a:p>
        </p:txBody>
      </p:sp>
    </p:spTree>
    <p:extLst>
      <p:ext uri="{BB962C8B-B14F-4D97-AF65-F5344CB8AC3E}">
        <p14:creationId xmlns:p14="http://schemas.microsoft.com/office/powerpoint/2010/main" val="20464130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dirty="0"/>
              <a:t>私には授業のスピードが速いです。スライドを理解している間に置いて行かれてしまいます。</a:t>
            </a:r>
          </a:p>
          <a:p>
            <a:endParaRPr lang="en-US" dirty="0"/>
          </a:p>
        </p:txBody>
      </p:sp>
    </p:spTree>
    <p:extLst>
      <p:ext uri="{BB962C8B-B14F-4D97-AF65-F5344CB8AC3E}">
        <p14:creationId xmlns:p14="http://schemas.microsoft.com/office/powerpoint/2010/main" val="2700189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dirty="0"/>
              <a:t>課題を解くのに例題をつけていただけるとありがたいです。自分では理解しているつもりでも、課題を解いている間にこの解き方であっているのかを確認する材料が欲しいです。</a:t>
            </a:r>
          </a:p>
          <a:p>
            <a:endParaRPr lang="en-US" dirty="0"/>
          </a:p>
        </p:txBody>
      </p:sp>
    </p:spTree>
    <p:extLst>
      <p:ext uri="{BB962C8B-B14F-4D97-AF65-F5344CB8AC3E}">
        <p14:creationId xmlns:p14="http://schemas.microsoft.com/office/powerpoint/2010/main" val="32513182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6" y="998973"/>
            <a:ext cx="7920088" cy="2520028"/>
          </a:xfrm>
        </p:spPr>
        <p:txBody>
          <a:bodyPr anchor="t"/>
          <a:lstStyle/>
          <a:p>
            <a:r>
              <a:rPr lang="en-US" altLang="ja-JP" sz="1600" dirty="0"/>
              <a:t>(7) </a:t>
            </a:r>
            <a:r>
              <a:rPr lang="ja-JP" altLang="en-US" sz="1600" dirty="0"/>
              <a:t>以下の命令列を実行するのに必要な時間を計算せよ</a:t>
            </a:r>
            <a:br>
              <a:rPr lang="en-US" altLang="ja-JP" sz="1600" dirty="0"/>
            </a:br>
            <a:r>
              <a:rPr lang="ja-JP" altLang="en-US" sz="1600" dirty="0"/>
              <a:t>ここで </a:t>
            </a:r>
            <a:r>
              <a:rPr lang="en-US" altLang="ja-JP" sz="1600" dirty="0" err="1"/>
              <a:t>beq</a:t>
            </a:r>
            <a:r>
              <a:rPr lang="en-US" altLang="ja-JP" sz="1600" dirty="0"/>
              <a:t> </a:t>
            </a:r>
            <a:r>
              <a:rPr lang="ja-JP" altLang="en-US" sz="1600" dirty="0"/>
              <a:t>はオペランドが等しい時に分岐する分岐命令である</a:t>
            </a:r>
            <a:br>
              <a:rPr lang="en-US" altLang="ja-JP" sz="1600" dirty="0"/>
            </a:br>
            <a:r>
              <a:rPr lang="ja-JP" altLang="en-US" sz="1600" dirty="0"/>
              <a:t>プロセッサは分岐予測を行うものとし，</a:t>
            </a:r>
            <a:r>
              <a:rPr lang="en-US" altLang="ja-JP" sz="1600" dirty="0" err="1"/>
              <a:t>beq</a:t>
            </a:r>
            <a:r>
              <a:rPr lang="en-US" altLang="ja-JP" sz="1600" dirty="0"/>
              <a:t> </a:t>
            </a:r>
            <a:r>
              <a:rPr lang="ja-JP" altLang="en-US" sz="1600" dirty="0"/>
              <a:t>が分岐予測ミスを起こして </a:t>
            </a:r>
            <a:r>
              <a:rPr lang="en-US" altLang="ja-JP" sz="1600" dirty="0"/>
              <a:t>LABEL </a:t>
            </a:r>
            <a:r>
              <a:rPr lang="ja-JP" altLang="en-US" sz="1600" dirty="0"/>
              <a:t>に飛んだあとにフラッシュされてやり直した場合を想定せよ</a:t>
            </a:r>
            <a:br>
              <a:rPr lang="en-US" altLang="ja-JP" sz="1600" dirty="0"/>
            </a:br>
            <a:r>
              <a:rPr lang="en-US" altLang="ja-JP" sz="1600" dirty="0"/>
              <a:t>  li x1←1</a:t>
            </a:r>
            <a:br>
              <a:rPr lang="en-US" altLang="ja-JP" sz="1600" dirty="0"/>
            </a:br>
            <a:r>
              <a:rPr lang="en-US" altLang="ja-JP" sz="1600" dirty="0"/>
              <a:t>  li x2←1</a:t>
            </a:r>
            <a:br>
              <a:rPr lang="en-US" altLang="ja-JP" sz="1600" dirty="0"/>
            </a:br>
            <a:r>
              <a:rPr lang="en-US" altLang="ja-JP" sz="1600" dirty="0"/>
              <a:t>  </a:t>
            </a:r>
            <a:r>
              <a:rPr lang="en-US" altLang="ja-JP" sz="1600" dirty="0" err="1"/>
              <a:t>beq</a:t>
            </a:r>
            <a:r>
              <a:rPr lang="en-US" altLang="ja-JP" sz="1600" dirty="0"/>
              <a:t> x1==x2, LABEL</a:t>
            </a:r>
            <a:br>
              <a:rPr lang="en-US" altLang="ja-JP" sz="1600" dirty="0"/>
            </a:br>
            <a:r>
              <a:rPr lang="en-US" altLang="ja-JP" sz="1600" dirty="0"/>
              <a:t>  add x1←x2+x3</a:t>
            </a:r>
            <a:br>
              <a:rPr lang="en-US" altLang="ja-JP" sz="1600" dirty="0"/>
            </a:br>
            <a:r>
              <a:rPr lang="en-US" altLang="ja-JP" sz="1600" dirty="0"/>
              <a:t>LABEL:</a:t>
            </a:r>
            <a:br>
              <a:rPr lang="en-US" altLang="ja-JP" sz="1600" dirty="0"/>
            </a:br>
            <a:r>
              <a:rPr lang="en-US" altLang="ja-JP" sz="1600" dirty="0"/>
              <a:t>  add x2←x3+x4</a:t>
            </a:r>
          </a:p>
          <a:p>
            <a:r>
              <a:rPr lang="en-US" altLang="ja-JP" sz="1600" dirty="0"/>
              <a:t>13ns </a:t>
            </a:r>
            <a:br>
              <a:rPr lang="en-US" altLang="ja-JP" sz="1600" dirty="0"/>
            </a:br>
            <a:r>
              <a:rPr lang="ja-JP" altLang="en-US" sz="1600" dirty="0"/>
              <a:t>フォワーディング</a:t>
            </a:r>
            <a:br>
              <a:rPr lang="en-US" altLang="ja-JP" sz="1600" dirty="0"/>
            </a:br>
            <a:r>
              <a:rPr lang="ja-JP" altLang="en-US" sz="1600" dirty="0"/>
              <a:t>ありの場合</a:t>
            </a:r>
            <a:br>
              <a:rPr lang="en-US" altLang="ja-JP" sz="1600" dirty="0"/>
            </a:br>
            <a:br>
              <a:rPr lang="en-US" altLang="ja-JP" sz="1600" dirty="0"/>
            </a:br>
            <a:r>
              <a:rPr lang="ja-JP" altLang="en-US" sz="1600" dirty="0"/>
              <a:t>やり直した後に</a:t>
            </a:r>
            <a:br>
              <a:rPr lang="en-US" altLang="ja-JP" sz="1600" dirty="0"/>
            </a:br>
            <a:r>
              <a:rPr lang="ja-JP" altLang="en-US" sz="1600" dirty="0"/>
              <a:t>結局 </a:t>
            </a:r>
            <a:r>
              <a:rPr lang="en-US" altLang="ja-JP" sz="1600" dirty="0"/>
              <a:t>LABEL </a:t>
            </a:r>
            <a:r>
              <a:rPr lang="ja-JP" altLang="en-US" sz="1600" dirty="0"/>
              <a:t>の下の</a:t>
            </a:r>
            <a:br>
              <a:rPr lang="en-US" altLang="ja-JP" sz="1600" dirty="0"/>
            </a:br>
            <a:r>
              <a:rPr lang="ja-JP" altLang="en-US" sz="1600" dirty="0"/>
              <a:t>命令も実行することに注意</a:t>
            </a:r>
            <a:endParaRPr lang="en-US" altLang="ja-JP" sz="1600" dirty="0"/>
          </a:p>
        </p:txBody>
      </p:sp>
      <p:sp>
        <p:nvSpPr>
          <p:cNvPr id="3" name="Rectangle 69">
            <a:extLst>
              <a:ext uri="{FF2B5EF4-FFF2-40B4-BE49-F238E27FC236}">
                <a16:creationId xmlns:a16="http://schemas.microsoft.com/office/drawing/2014/main" id="{5BD7BC87-8DAD-1926-B62A-9F8B8C18152F}"/>
              </a:ext>
            </a:extLst>
          </p:cNvPr>
          <p:cNvSpPr>
            <a:spLocks noChangeArrowheads="1"/>
          </p:cNvSpPr>
          <p:nvPr/>
        </p:nvSpPr>
        <p:spPr bwMode="auto">
          <a:xfrm>
            <a:off x="3131984"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4" name="Rectangle 70">
            <a:extLst>
              <a:ext uri="{FF2B5EF4-FFF2-40B4-BE49-F238E27FC236}">
                <a16:creationId xmlns:a16="http://schemas.microsoft.com/office/drawing/2014/main" id="{014F695B-F45D-B81A-7B20-753F4CCA9DA2}"/>
              </a:ext>
            </a:extLst>
          </p:cNvPr>
          <p:cNvSpPr>
            <a:spLocks noChangeArrowheads="1"/>
          </p:cNvSpPr>
          <p:nvPr/>
        </p:nvSpPr>
        <p:spPr bwMode="auto">
          <a:xfrm>
            <a:off x="3581989"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6" name="Rectangle 71">
            <a:extLst>
              <a:ext uri="{FF2B5EF4-FFF2-40B4-BE49-F238E27FC236}">
                <a16:creationId xmlns:a16="http://schemas.microsoft.com/office/drawing/2014/main" id="{3DEC9A20-3A23-F4AA-4871-E71E1790C95F}"/>
              </a:ext>
            </a:extLst>
          </p:cNvPr>
          <p:cNvSpPr>
            <a:spLocks noChangeArrowheads="1"/>
          </p:cNvSpPr>
          <p:nvPr/>
        </p:nvSpPr>
        <p:spPr bwMode="auto">
          <a:xfrm>
            <a:off x="4031994"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8" name="Rectangle 72">
            <a:extLst>
              <a:ext uri="{FF2B5EF4-FFF2-40B4-BE49-F238E27FC236}">
                <a16:creationId xmlns:a16="http://schemas.microsoft.com/office/drawing/2014/main" id="{63F2F5EC-5849-9CA6-1B23-DE0516DE853D}"/>
              </a:ext>
            </a:extLst>
          </p:cNvPr>
          <p:cNvSpPr>
            <a:spLocks noChangeArrowheads="1"/>
          </p:cNvSpPr>
          <p:nvPr/>
        </p:nvSpPr>
        <p:spPr bwMode="auto">
          <a:xfrm>
            <a:off x="4481999"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9" name="Rectangle 73">
            <a:extLst>
              <a:ext uri="{FF2B5EF4-FFF2-40B4-BE49-F238E27FC236}">
                <a16:creationId xmlns:a16="http://schemas.microsoft.com/office/drawing/2014/main" id="{C7436587-2845-295C-C68A-67EF217E891A}"/>
              </a:ext>
            </a:extLst>
          </p:cNvPr>
          <p:cNvSpPr>
            <a:spLocks noChangeArrowheads="1"/>
          </p:cNvSpPr>
          <p:nvPr/>
        </p:nvSpPr>
        <p:spPr bwMode="auto">
          <a:xfrm>
            <a:off x="4932004"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10" name="Rectangle 69">
            <a:extLst>
              <a:ext uri="{FF2B5EF4-FFF2-40B4-BE49-F238E27FC236}">
                <a16:creationId xmlns:a16="http://schemas.microsoft.com/office/drawing/2014/main" id="{5F1AB6B1-B0FE-B5A9-83F1-192D00BBC4F3}"/>
              </a:ext>
            </a:extLst>
          </p:cNvPr>
          <p:cNvSpPr>
            <a:spLocks noChangeArrowheads="1"/>
          </p:cNvSpPr>
          <p:nvPr/>
        </p:nvSpPr>
        <p:spPr bwMode="auto">
          <a:xfrm>
            <a:off x="3581989"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1" name="Rectangle 70">
            <a:extLst>
              <a:ext uri="{FF2B5EF4-FFF2-40B4-BE49-F238E27FC236}">
                <a16:creationId xmlns:a16="http://schemas.microsoft.com/office/drawing/2014/main" id="{C6FF601B-C3AB-6699-4C78-E4EA58E9CD46}"/>
              </a:ext>
            </a:extLst>
          </p:cNvPr>
          <p:cNvSpPr>
            <a:spLocks noChangeArrowheads="1"/>
          </p:cNvSpPr>
          <p:nvPr/>
        </p:nvSpPr>
        <p:spPr bwMode="auto">
          <a:xfrm>
            <a:off x="4031994"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12" name="Rectangle 71">
            <a:extLst>
              <a:ext uri="{FF2B5EF4-FFF2-40B4-BE49-F238E27FC236}">
                <a16:creationId xmlns:a16="http://schemas.microsoft.com/office/drawing/2014/main" id="{F3782D20-A034-9922-AFA6-700373049606}"/>
              </a:ext>
            </a:extLst>
          </p:cNvPr>
          <p:cNvSpPr>
            <a:spLocks noChangeArrowheads="1"/>
          </p:cNvSpPr>
          <p:nvPr/>
        </p:nvSpPr>
        <p:spPr bwMode="auto">
          <a:xfrm>
            <a:off x="4481999"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13" name="Rectangle 72">
            <a:extLst>
              <a:ext uri="{FF2B5EF4-FFF2-40B4-BE49-F238E27FC236}">
                <a16:creationId xmlns:a16="http://schemas.microsoft.com/office/drawing/2014/main" id="{422BEB1C-D60E-F052-7E6A-0F618B5FB4A7}"/>
              </a:ext>
            </a:extLst>
          </p:cNvPr>
          <p:cNvSpPr>
            <a:spLocks noChangeArrowheads="1"/>
          </p:cNvSpPr>
          <p:nvPr/>
        </p:nvSpPr>
        <p:spPr bwMode="auto">
          <a:xfrm>
            <a:off x="4932004"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4" name="Rectangle 73">
            <a:extLst>
              <a:ext uri="{FF2B5EF4-FFF2-40B4-BE49-F238E27FC236}">
                <a16:creationId xmlns:a16="http://schemas.microsoft.com/office/drawing/2014/main" id="{4DE27651-5637-4E99-009E-AE66E6942A97}"/>
              </a:ext>
            </a:extLst>
          </p:cNvPr>
          <p:cNvSpPr>
            <a:spLocks noChangeArrowheads="1"/>
          </p:cNvSpPr>
          <p:nvPr/>
        </p:nvSpPr>
        <p:spPr bwMode="auto">
          <a:xfrm>
            <a:off x="5382009"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15" name="Rectangle 69">
            <a:extLst>
              <a:ext uri="{FF2B5EF4-FFF2-40B4-BE49-F238E27FC236}">
                <a16:creationId xmlns:a16="http://schemas.microsoft.com/office/drawing/2014/main" id="{FF5EDBB2-0575-5873-2FB2-1811E1663D37}"/>
              </a:ext>
            </a:extLst>
          </p:cNvPr>
          <p:cNvSpPr>
            <a:spLocks noChangeArrowheads="1"/>
          </p:cNvSpPr>
          <p:nvPr/>
        </p:nvSpPr>
        <p:spPr bwMode="auto">
          <a:xfrm>
            <a:off x="4031994"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6" name="Rectangle 70">
            <a:extLst>
              <a:ext uri="{FF2B5EF4-FFF2-40B4-BE49-F238E27FC236}">
                <a16:creationId xmlns:a16="http://schemas.microsoft.com/office/drawing/2014/main" id="{F0147F7F-E657-5664-E2C4-D51B2AD89E5B}"/>
              </a:ext>
            </a:extLst>
          </p:cNvPr>
          <p:cNvSpPr>
            <a:spLocks noChangeArrowheads="1"/>
          </p:cNvSpPr>
          <p:nvPr/>
        </p:nvSpPr>
        <p:spPr bwMode="auto">
          <a:xfrm>
            <a:off x="4481999"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17" name="Rectangle 71">
            <a:extLst>
              <a:ext uri="{FF2B5EF4-FFF2-40B4-BE49-F238E27FC236}">
                <a16:creationId xmlns:a16="http://schemas.microsoft.com/office/drawing/2014/main" id="{F6628364-FB9B-ECD5-135C-A5971A19494C}"/>
              </a:ext>
            </a:extLst>
          </p:cNvPr>
          <p:cNvSpPr>
            <a:spLocks noChangeArrowheads="1"/>
          </p:cNvSpPr>
          <p:nvPr/>
        </p:nvSpPr>
        <p:spPr bwMode="auto">
          <a:xfrm>
            <a:off x="4932004"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18" name="Rectangle 72">
            <a:extLst>
              <a:ext uri="{FF2B5EF4-FFF2-40B4-BE49-F238E27FC236}">
                <a16:creationId xmlns:a16="http://schemas.microsoft.com/office/drawing/2014/main" id="{7A3BE4B3-3142-B3C0-F236-FBEF1DA25F71}"/>
              </a:ext>
            </a:extLst>
          </p:cNvPr>
          <p:cNvSpPr>
            <a:spLocks noChangeArrowheads="1"/>
          </p:cNvSpPr>
          <p:nvPr/>
        </p:nvSpPr>
        <p:spPr bwMode="auto">
          <a:xfrm>
            <a:off x="5382009"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9" name="Rectangle 73">
            <a:extLst>
              <a:ext uri="{FF2B5EF4-FFF2-40B4-BE49-F238E27FC236}">
                <a16:creationId xmlns:a16="http://schemas.microsoft.com/office/drawing/2014/main" id="{DFCC18AE-A2D0-6D0D-1786-7AC85CF2EF71}"/>
              </a:ext>
            </a:extLst>
          </p:cNvPr>
          <p:cNvSpPr>
            <a:spLocks noChangeArrowheads="1"/>
          </p:cNvSpPr>
          <p:nvPr/>
        </p:nvSpPr>
        <p:spPr bwMode="auto">
          <a:xfrm>
            <a:off x="5832014"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cxnSp>
        <p:nvCxnSpPr>
          <p:cNvPr id="21" name="直線矢印コネクタ 20">
            <a:extLst>
              <a:ext uri="{FF2B5EF4-FFF2-40B4-BE49-F238E27FC236}">
                <a16:creationId xmlns:a16="http://schemas.microsoft.com/office/drawing/2014/main" id="{50E143F1-2D86-C680-8566-38B134E87E9B}"/>
              </a:ext>
            </a:extLst>
          </p:cNvPr>
          <p:cNvCxnSpPr>
            <a:cxnSpLocks/>
          </p:cNvCxnSpPr>
          <p:nvPr/>
        </p:nvCxnSpPr>
        <p:spPr bwMode="auto">
          <a:xfrm>
            <a:off x="4301997" y="4329010"/>
            <a:ext cx="810009" cy="810009"/>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25" name="直線矢印コネクタ 24">
            <a:extLst>
              <a:ext uri="{FF2B5EF4-FFF2-40B4-BE49-F238E27FC236}">
                <a16:creationId xmlns:a16="http://schemas.microsoft.com/office/drawing/2014/main" id="{EAB7D709-ED8E-153A-1920-C6608D47D435}"/>
              </a:ext>
            </a:extLst>
          </p:cNvPr>
          <p:cNvCxnSpPr/>
          <p:nvPr/>
        </p:nvCxnSpPr>
        <p:spPr bwMode="auto">
          <a:xfrm>
            <a:off x="4752002" y="4869016"/>
            <a:ext cx="270003"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28" name="Rectangle 69">
            <a:extLst>
              <a:ext uri="{FF2B5EF4-FFF2-40B4-BE49-F238E27FC236}">
                <a16:creationId xmlns:a16="http://schemas.microsoft.com/office/drawing/2014/main" id="{B391E403-A457-131A-6930-2D40E69398CB}"/>
              </a:ext>
            </a:extLst>
          </p:cNvPr>
          <p:cNvSpPr>
            <a:spLocks noChangeArrowheads="1"/>
          </p:cNvSpPr>
          <p:nvPr/>
        </p:nvSpPr>
        <p:spPr bwMode="auto">
          <a:xfrm>
            <a:off x="6282019"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29" name="Rectangle 70">
            <a:extLst>
              <a:ext uri="{FF2B5EF4-FFF2-40B4-BE49-F238E27FC236}">
                <a16:creationId xmlns:a16="http://schemas.microsoft.com/office/drawing/2014/main" id="{368D7E5E-51AA-872D-5C34-58D9849574C6}"/>
              </a:ext>
            </a:extLst>
          </p:cNvPr>
          <p:cNvSpPr>
            <a:spLocks noChangeArrowheads="1"/>
          </p:cNvSpPr>
          <p:nvPr/>
        </p:nvSpPr>
        <p:spPr bwMode="auto">
          <a:xfrm>
            <a:off x="6732024"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30" name="Rectangle 71">
            <a:extLst>
              <a:ext uri="{FF2B5EF4-FFF2-40B4-BE49-F238E27FC236}">
                <a16:creationId xmlns:a16="http://schemas.microsoft.com/office/drawing/2014/main" id="{6D00DA2E-278D-169C-14DC-22A7F0CCF5DD}"/>
              </a:ext>
            </a:extLst>
          </p:cNvPr>
          <p:cNvSpPr>
            <a:spLocks noChangeArrowheads="1"/>
          </p:cNvSpPr>
          <p:nvPr/>
        </p:nvSpPr>
        <p:spPr bwMode="auto">
          <a:xfrm>
            <a:off x="7182029"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31" name="Rectangle 72">
            <a:extLst>
              <a:ext uri="{FF2B5EF4-FFF2-40B4-BE49-F238E27FC236}">
                <a16:creationId xmlns:a16="http://schemas.microsoft.com/office/drawing/2014/main" id="{F7C0B4A5-7152-6D08-7E7C-1CE89AEA3750}"/>
              </a:ext>
            </a:extLst>
          </p:cNvPr>
          <p:cNvSpPr>
            <a:spLocks noChangeArrowheads="1"/>
          </p:cNvSpPr>
          <p:nvPr/>
        </p:nvSpPr>
        <p:spPr bwMode="auto">
          <a:xfrm>
            <a:off x="7632034"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32" name="Rectangle 73">
            <a:extLst>
              <a:ext uri="{FF2B5EF4-FFF2-40B4-BE49-F238E27FC236}">
                <a16:creationId xmlns:a16="http://schemas.microsoft.com/office/drawing/2014/main" id="{E892CC28-8EB2-8A2B-D1C4-C84913CA8C7D}"/>
              </a:ext>
            </a:extLst>
          </p:cNvPr>
          <p:cNvSpPr>
            <a:spLocks noChangeArrowheads="1"/>
          </p:cNvSpPr>
          <p:nvPr/>
        </p:nvSpPr>
        <p:spPr bwMode="auto">
          <a:xfrm>
            <a:off x="8082039"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36" name="Rectangle 69">
            <a:extLst>
              <a:ext uri="{FF2B5EF4-FFF2-40B4-BE49-F238E27FC236}">
                <a16:creationId xmlns:a16="http://schemas.microsoft.com/office/drawing/2014/main" id="{2CE04C4F-87B8-BDF0-4FEF-EBA9700C68B9}"/>
              </a:ext>
            </a:extLst>
          </p:cNvPr>
          <p:cNvSpPr>
            <a:spLocks noChangeArrowheads="1"/>
          </p:cNvSpPr>
          <p:nvPr/>
        </p:nvSpPr>
        <p:spPr bwMode="auto">
          <a:xfrm>
            <a:off x="6732024"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37" name="Rectangle 70">
            <a:extLst>
              <a:ext uri="{FF2B5EF4-FFF2-40B4-BE49-F238E27FC236}">
                <a16:creationId xmlns:a16="http://schemas.microsoft.com/office/drawing/2014/main" id="{C0B080A1-ACBB-4652-6489-EBA9B4969D81}"/>
              </a:ext>
            </a:extLst>
          </p:cNvPr>
          <p:cNvSpPr>
            <a:spLocks noChangeArrowheads="1"/>
          </p:cNvSpPr>
          <p:nvPr/>
        </p:nvSpPr>
        <p:spPr bwMode="auto">
          <a:xfrm>
            <a:off x="7182029"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38" name="Rectangle 71">
            <a:extLst>
              <a:ext uri="{FF2B5EF4-FFF2-40B4-BE49-F238E27FC236}">
                <a16:creationId xmlns:a16="http://schemas.microsoft.com/office/drawing/2014/main" id="{59B0D913-9332-0EDB-D0F1-BBD84CBC2AF5}"/>
              </a:ext>
            </a:extLst>
          </p:cNvPr>
          <p:cNvSpPr>
            <a:spLocks noChangeArrowheads="1"/>
          </p:cNvSpPr>
          <p:nvPr/>
        </p:nvSpPr>
        <p:spPr bwMode="auto">
          <a:xfrm>
            <a:off x="7632034"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39" name="Rectangle 72">
            <a:extLst>
              <a:ext uri="{FF2B5EF4-FFF2-40B4-BE49-F238E27FC236}">
                <a16:creationId xmlns:a16="http://schemas.microsoft.com/office/drawing/2014/main" id="{D52D636B-5E3B-1F36-6B03-C931148034B6}"/>
              </a:ext>
            </a:extLst>
          </p:cNvPr>
          <p:cNvSpPr>
            <a:spLocks noChangeArrowheads="1"/>
          </p:cNvSpPr>
          <p:nvPr/>
        </p:nvSpPr>
        <p:spPr bwMode="auto">
          <a:xfrm>
            <a:off x="8082039"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40" name="Rectangle 73">
            <a:extLst>
              <a:ext uri="{FF2B5EF4-FFF2-40B4-BE49-F238E27FC236}">
                <a16:creationId xmlns:a16="http://schemas.microsoft.com/office/drawing/2014/main" id="{A924C96C-FBC4-5E2F-C1A0-F19E6456C1A6}"/>
              </a:ext>
            </a:extLst>
          </p:cNvPr>
          <p:cNvSpPr>
            <a:spLocks noChangeArrowheads="1"/>
          </p:cNvSpPr>
          <p:nvPr/>
        </p:nvSpPr>
        <p:spPr bwMode="auto">
          <a:xfrm>
            <a:off x="8532044"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Tree>
    <p:extLst>
      <p:ext uri="{BB962C8B-B14F-4D97-AF65-F5344CB8AC3E}">
        <p14:creationId xmlns:p14="http://schemas.microsoft.com/office/powerpoint/2010/main" val="26403250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FIRSTFOOOFO@ELLEIXSFUVW0Y5HA" val="4663"/>
</p:tagLst>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5C6994"/>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コーパス爆発の対策</Template>
  <TotalTime>0</TotalTime>
  <Words>6493</Words>
  <Application>Microsoft Office PowerPoint</Application>
  <PresentationFormat>画面に合わせる (4:3)</PresentationFormat>
  <Paragraphs>1251</Paragraphs>
  <Slides>83</Slides>
  <Notes>0</Notes>
  <HiddenSlides>0</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83</vt:i4>
      </vt:variant>
    </vt:vector>
  </HeadingPairs>
  <TitlesOfParts>
    <vt:vector size="95" baseType="lpstr">
      <vt:lpstr>HG丸ｺﾞｼｯｸM-PRO</vt:lpstr>
      <vt:lpstr>ＭＳ Ｐゴシック</vt:lpstr>
      <vt:lpstr>Meiryo</vt:lpstr>
      <vt:lpstr>Meiryo</vt:lpstr>
      <vt:lpstr>游ゴシック</vt:lpstr>
      <vt:lpstr>Arial Narrow</vt:lpstr>
      <vt:lpstr>Calibri</vt:lpstr>
      <vt:lpstr>Cambria Math</vt:lpstr>
      <vt:lpstr>Consolas</vt:lpstr>
      <vt:lpstr>Segoe UI</vt:lpstr>
      <vt:lpstr>Wingdings</vt:lpstr>
      <vt:lpstr>cerulean</vt:lpstr>
      <vt:lpstr>塩谷 亮太 (shioya@ci.i.u-tokyo.ac.jp) 東京大学大学院情報理工学系研究科 創造情報学専攻</vt:lpstr>
      <vt:lpstr>課題の解説</vt:lpstr>
      <vt:lpstr>課題 7</vt:lpstr>
      <vt:lpstr>課題 7</vt:lpstr>
      <vt:lpstr>課題 7</vt:lpstr>
      <vt:lpstr>課題 7</vt:lpstr>
      <vt:lpstr>課題 7</vt:lpstr>
      <vt:lpstr>課題 7</vt:lpstr>
      <vt:lpstr>課題 7</vt:lpstr>
      <vt:lpstr>性能のモデル</vt:lpstr>
      <vt:lpstr>性能</vt:lpstr>
      <vt:lpstr>性能のモデル</vt:lpstr>
      <vt:lpstr>理想的な場合の性能モデル</vt:lpstr>
      <vt:lpstr>理想的な各モデルの性能</vt:lpstr>
      <vt:lpstr>ここからの前提： パイプラインではフォワーディングの実装を仮定</vt:lpstr>
      <vt:lpstr>シングル・サイクル・プロセッサ の性能</vt:lpstr>
      <vt:lpstr>パイプライン化されたプロセッサ の性能</vt:lpstr>
      <vt:lpstr>「十分に多く」の命令を実行した場合</vt:lpstr>
      <vt:lpstr>「十分に多く」の命令を実行した場合の性能</vt:lpstr>
      <vt:lpstr>パイプライン段数を倍にした場合の性能</vt:lpstr>
      <vt:lpstr>各ステージで実施する仕事を半分にして， かわりに倍速で動かしている</vt:lpstr>
      <vt:lpstr>2-way スーパスカラ・プロセッサの性能</vt:lpstr>
      <vt:lpstr>ここまでの性能は理想的な性能</vt:lpstr>
      <vt:lpstr>ハザードを考慮した性能のモデル</vt:lpstr>
      <vt:lpstr>性能のモデル</vt:lpstr>
      <vt:lpstr>ハザードによる IPC の低下</vt:lpstr>
      <vt:lpstr>分岐予測ミスによる実行サイクルの増加</vt:lpstr>
      <vt:lpstr>スーパスカラの場合</vt:lpstr>
      <vt:lpstr>分岐予測ミスによる実行サイクルの増加のモデル</vt:lpstr>
      <vt:lpstr>ペナルティは（パイプライン段数 – 1）サイクル 取り消される命令数は増えるが，時間は同じ</vt:lpstr>
      <vt:lpstr>分岐予測ミスによる実行サイクルの増加のモデル</vt:lpstr>
      <vt:lpstr>具体的な値を入れてみる</vt:lpstr>
      <vt:lpstr>IPC で考えると</vt:lpstr>
      <vt:lpstr>IPC の式のまとめ</vt:lpstr>
      <vt:lpstr>スカラの５段パイプライン・プロセッサの IPC</vt:lpstr>
      <vt:lpstr>パイプライン段数を２倍にした時の IPC</vt:lpstr>
      <vt:lpstr>パイプライン段数が深い時は予測器の精度が重要</vt:lpstr>
      <vt:lpstr>パイプライン段数を２倍にした時の性能</vt:lpstr>
      <vt:lpstr>パイプライン段数を２倍にした時の IPC</vt:lpstr>
      <vt:lpstr>スーパスカラにした時の IPC</vt:lpstr>
      <vt:lpstr>スーパスカラにすると，その分取り消される命令が増える</vt:lpstr>
      <vt:lpstr>分岐予測ミスによる IPC の低下のまとめ</vt:lpstr>
      <vt:lpstr>パイプラインの長さと性能</vt:lpstr>
      <vt:lpstr>ハザードによる IPC の低下</vt:lpstr>
      <vt:lpstr>ロードに依存した命令によるデータハザード</vt:lpstr>
      <vt:lpstr>スーパスカラの場合も同じ</vt:lpstr>
      <vt:lpstr>ロードによるデータハザードの 実行サイクルの増加のモデル</vt:lpstr>
      <vt:lpstr>性能のモデルの一般化</vt:lpstr>
      <vt:lpstr>一般化できる</vt:lpstr>
      <vt:lpstr>一般化できる</vt:lpstr>
      <vt:lpstr>CPI Stack</vt:lpstr>
      <vt:lpstr>Out-of-order スーパスカラ・プロセッサの場合</vt:lpstr>
      <vt:lpstr>ここまでのまとめ</vt:lpstr>
      <vt:lpstr>実際には構成をどう決めるのか？</vt:lpstr>
      <vt:lpstr>いろんな戦略がありえる</vt:lpstr>
      <vt:lpstr>まとめ</vt:lpstr>
      <vt:lpstr>課題 ８</vt:lpstr>
      <vt:lpstr>提出方法</vt:lpstr>
      <vt:lpstr>質問とか感想</vt:lpstr>
      <vt:lpstr>質問とか感想</vt:lpstr>
      <vt:lpstr>質問とか感想</vt:lpstr>
      <vt:lpstr>質問とか感想</vt:lpstr>
      <vt:lpstr>質問とか感想</vt:lpstr>
      <vt:lpstr>質問とか感想</vt:lpstr>
      <vt:lpstr>質問とか感想</vt:lpstr>
      <vt:lpstr>質問とか感想</vt:lpstr>
      <vt:lpstr>１．ストールさせる</vt:lpstr>
      <vt:lpstr>in-order 実行と out-of-order 実行の違い</vt:lpstr>
      <vt:lpstr>質問とか感想</vt:lpstr>
      <vt:lpstr>質問とか感想</vt:lpstr>
      <vt:lpstr>質問とか感想</vt:lpstr>
      <vt:lpstr>質問とか感想</vt:lpstr>
      <vt:lpstr>質問とか感想</vt:lpstr>
      <vt:lpstr>質問とか感想</vt:lpstr>
      <vt:lpstr>質問とか感想</vt:lpstr>
      <vt:lpstr>in-order 実行と out-of-order 実行の違い</vt:lpstr>
      <vt:lpstr>質問とか感想</vt:lpstr>
      <vt:lpstr>静的スケジューリングが難しい例２</vt:lpstr>
      <vt:lpstr>質問とか感想</vt:lpstr>
      <vt:lpstr>質問とか感想</vt:lpstr>
      <vt:lpstr>質問とか感想</vt:lpstr>
      <vt:lpstr>質問とか感想</vt:lpstr>
      <vt:lpstr>質問とか感想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2023-04-04T03:22:42Z</dcterms:created>
  <dcterms:modified xsi:type="dcterms:W3CDTF">2023-06-19T05:09:17Z</dcterms:modified>
</cp:coreProperties>
</file>