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23"/>
  </p:notesMasterIdLst>
  <p:handoutMasterIdLst>
    <p:handoutMasterId r:id="rId24"/>
  </p:handoutMasterIdLst>
  <p:sldIdLst>
    <p:sldId id="455" r:id="rId2"/>
    <p:sldId id="876" r:id="rId3"/>
    <p:sldId id="805" r:id="rId4"/>
    <p:sldId id="266" r:id="rId5"/>
    <p:sldId id="918" r:id="rId6"/>
    <p:sldId id="919" r:id="rId7"/>
    <p:sldId id="931" r:id="rId8"/>
    <p:sldId id="933" r:id="rId9"/>
    <p:sldId id="934" r:id="rId10"/>
    <p:sldId id="935" r:id="rId11"/>
    <p:sldId id="924" r:id="rId12"/>
    <p:sldId id="927" r:id="rId13"/>
    <p:sldId id="926" r:id="rId14"/>
    <p:sldId id="925" r:id="rId15"/>
    <p:sldId id="928" r:id="rId16"/>
    <p:sldId id="929" r:id="rId17"/>
    <p:sldId id="930" r:id="rId18"/>
    <p:sldId id="920" r:id="rId19"/>
    <p:sldId id="921" r:id="rId20"/>
    <p:sldId id="916" r:id="rId21"/>
    <p:sldId id="882" r:id="rId22"/>
  </p:sldIdLst>
  <p:sldSz cx="9144000" cy="6858000" type="screen4x3"/>
  <p:notesSz cx="6858000" cy="9144000"/>
  <p:custDataLst>
    <p:tags r:id="rId25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B80"/>
    <a:srgbClr val="008000"/>
    <a:srgbClr val="0000FF"/>
    <a:srgbClr val="FFE8FF"/>
    <a:srgbClr val="F8E0FF"/>
    <a:srgbClr val="E4F0FF"/>
    <a:srgbClr val="E8F7FF"/>
    <a:srgbClr val="00FF00"/>
    <a:srgbClr val="FFFFE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7" autoAdjust="0"/>
    <p:restoredTop sz="96889" autoAdjust="0"/>
  </p:normalViewPr>
  <p:slideViewPr>
    <p:cSldViewPr>
      <p:cViewPr varScale="1">
        <p:scale>
          <a:sx n="160" d="100"/>
          <a:sy n="160" d="100"/>
        </p:scale>
        <p:origin x="1708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5020" y="64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CE415D75-4CAE-15A9-D899-49A856941C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6FC8F-672D-0C9B-883F-429FE5BFF4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D877F-F984-4AF8-9DD3-1EDD0240AB14}" type="datetimeFigureOut">
              <a:rPr kumimoji="1" lang="en-US" smtClean="0"/>
              <a:t>6/12/2023</a:t>
            </a:fld>
            <a:endParaRPr kumimoji="1"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9831F7-A7E2-B057-CA7D-BF4A5D256B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15A581-8333-6E1F-684C-607B3F07B9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F5AA5-7A9C-4B37-BC55-3EC5404452F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799151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6210E-A5EE-4707-8EFD-B2050EBAA0B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5C193-8E84-44DA-A08F-24EBD3FDF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5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 b="1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8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9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cxnSp>
        <p:nvCxnSpPr>
          <p:cNvPr id="6" name="直線コネクタ 5"/>
          <p:cNvCxnSpPr>
            <a:cxnSpLocks/>
          </p:cNvCxnSpPr>
          <p:nvPr/>
        </p:nvCxnSpPr>
        <p:spPr bwMode="auto">
          <a:xfrm>
            <a:off x="611956" y="3068996"/>
            <a:ext cx="7920088" cy="0"/>
          </a:xfrm>
          <a:prstGeom prst="line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028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956" y="0"/>
            <a:ext cx="8532044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2800"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172040" y="6309032"/>
            <a:ext cx="720008" cy="54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z="1500" smtClean="0"/>
              <a:pPr/>
              <a:t>‹#›</a:t>
            </a:fld>
            <a:endParaRPr kumimoji="1" lang="ja-JP" altLang="en-US" sz="15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F4CC4-3DF1-E96F-EED4-9F7C4C9F5F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1956" y="1088974"/>
            <a:ext cx="7920088" cy="522005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4526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5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2800"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044" y="6309032"/>
            <a:ext cx="611956" cy="54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2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セクションタイトル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2078985"/>
            <a:ext cx="7920088" cy="990011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FA6771-4A43-A7D9-54D9-CCBD4E6DE8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1956" y="3068996"/>
            <a:ext cx="7920088" cy="0"/>
          </a:xfrm>
          <a:prstGeom prst="line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970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686D6D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33012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7920088" cy="522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5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41" y="6309033"/>
            <a:ext cx="720008" cy="54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rgbClr val="505B80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F63CA2-9471-8B7B-FC2C-3C5E975D06B8}"/>
              </a:ext>
            </a:extLst>
          </p:cNvPr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4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6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71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tabLst>
          <a:tab pos="154305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>
            <a:lumMod val="60000"/>
            <a:lumOff val="40000"/>
          </a:schemeClr>
        </a:buClr>
        <a:buSzPct val="90000"/>
        <a:buFont typeface="Wingdings" panose="05000000000000000000" pitchFamily="2" charset="2"/>
        <a:buChar char="l"/>
        <a:tabLst>
          <a:tab pos="154305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>
            <a:lumMod val="60000"/>
            <a:lumOff val="40000"/>
          </a:schemeClr>
        </a:buClr>
        <a:buSzPct val="70000"/>
        <a:buFont typeface="メイリオ" panose="020B0604030504040204" pitchFamily="50" charset="-128"/>
        <a:buChar char="○"/>
        <a:tabLst>
          <a:tab pos="154305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4">
            <a:lumMod val="60000"/>
            <a:lumOff val="40000"/>
          </a:schemeClr>
        </a:buClr>
        <a:buSzPct val="60000"/>
        <a:buFont typeface="メイリオ" panose="020B0604030504040204" pitchFamily="50" charset="-128"/>
        <a:buChar char="◇"/>
        <a:tabLst>
          <a:tab pos="154305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>
            <a:lumMod val="60000"/>
            <a:lumOff val="40000"/>
          </a:schemeClr>
        </a:buClr>
        <a:buSzPct val="80000"/>
        <a:buFont typeface="メイリオ" panose="020B0604030504040204" pitchFamily="50" charset="-128"/>
        <a:buChar char="＋"/>
        <a:tabLst>
          <a:tab pos="154305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1885950" indent="-1952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1543050" algn="l"/>
        </a:tabLst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952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1543050" algn="l"/>
        </a:tabLst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952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1543050" algn="l"/>
        </a:tabLst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952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1543050" algn="l"/>
        </a:tabLst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956" y="3969006"/>
            <a:ext cx="7920088" cy="8101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800" b="0" dirty="0"/>
              <a:t>塩谷 亮太 </a:t>
            </a:r>
            <a:r>
              <a:rPr lang="en-US" altLang="ja-JP" sz="1800" b="0" dirty="0"/>
              <a:t>(shioya@ci.i.u-tokyo.ac.jp)</a:t>
            </a:r>
            <a:br>
              <a:rPr lang="en-US" altLang="ja-JP" sz="1800" b="0" dirty="0"/>
            </a:br>
            <a:r>
              <a:rPr lang="ja-JP" altLang="en-US" sz="1800" b="0" dirty="0"/>
              <a:t>東京大学大学院情報理工学系研究科 創造情報学専攻</a:t>
            </a:r>
            <a:endParaRPr kumimoji="1" lang="ja-JP" altLang="en-US" sz="3200" b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8172450" y="6489700"/>
            <a:ext cx="971550" cy="3683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13FB59C-3249-0053-1C3A-F956B535D7B4}"/>
              </a:ext>
            </a:extLst>
          </p:cNvPr>
          <p:cNvSpPr txBox="1">
            <a:spLocks/>
          </p:cNvSpPr>
          <p:nvPr/>
        </p:nvSpPr>
        <p:spPr bwMode="auto">
          <a:xfrm>
            <a:off x="791958" y="2528990"/>
            <a:ext cx="7772400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2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2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2"/>
                </a:solidFill>
                <a:latin typeface="HG丸ｺﾞｼｯｸM-PRO" pitchFamily="50" charset="-128"/>
                <a:ea typeface="HG丸ｺﾞｼｯｸM-PRO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2"/>
                </a:solidFill>
                <a:latin typeface="HG丸ｺﾞｼｯｸM-PRO" pitchFamily="50" charset="-128"/>
                <a:ea typeface="HG丸ｺﾞｼｯｸM-PRO" pitchFamily="50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2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2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2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2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3200" kern="0" dirty="0"/>
              <a:t>コンピュータ アーキテクチャ</a:t>
            </a:r>
            <a:r>
              <a:rPr lang="en-US" altLang="ja-JP" sz="3200" kern="0" dirty="0"/>
              <a:t>Ⅰ</a:t>
            </a:r>
            <a:r>
              <a:rPr lang="ja-JP" altLang="en-US" sz="3200" kern="0"/>
              <a:t>  第８回</a:t>
            </a:r>
            <a:endParaRPr lang="ja-JP" altLang="en-US" sz="3200" b="0" kern="0" dirty="0"/>
          </a:p>
        </p:txBody>
      </p:sp>
    </p:spTree>
    <p:extLst>
      <p:ext uri="{BB962C8B-B14F-4D97-AF65-F5344CB8AC3E}">
        <p14:creationId xmlns:p14="http://schemas.microsoft.com/office/powerpoint/2010/main" val="233957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分岐予測ミスが入った場合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1952" y="1628980"/>
            <a:ext cx="2160020" cy="360000"/>
            <a:chOff x="4481999" y="4959017"/>
            <a:chExt cx="2160020" cy="360000"/>
          </a:xfrm>
        </p:grpSpPr>
        <p:sp>
          <p:nvSpPr>
            <p:cNvPr id="142" name="Rectangle 69"/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44" name="Rectangle 70"/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45" name="Rectangle 71"/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149" name="グループ化 148"/>
          <p:cNvGrpSpPr/>
          <p:nvPr/>
        </p:nvGrpSpPr>
        <p:grpSpPr>
          <a:xfrm>
            <a:off x="701957" y="2078985"/>
            <a:ext cx="2160020" cy="360000"/>
            <a:chOff x="4481999" y="4959017"/>
            <a:chExt cx="2160020" cy="360000"/>
          </a:xfrm>
        </p:grpSpPr>
        <p:sp>
          <p:nvSpPr>
            <p:cNvPr id="150" name="Rectangle 69"/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154" name="Rectangle 72"/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155" name="Rectangle 73"/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156" name="グループ化 155"/>
          <p:cNvGrpSpPr/>
          <p:nvPr/>
        </p:nvGrpSpPr>
        <p:grpSpPr>
          <a:xfrm>
            <a:off x="1151962" y="2528990"/>
            <a:ext cx="2160020" cy="360000"/>
            <a:chOff x="4481999" y="4959017"/>
            <a:chExt cx="2160020" cy="360000"/>
          </a:xfrm>
        </p:grpSpPr>
        <p:sp>
          <p:nvSpPr>
            <p:cNvPr id="157" name="Rectangle 69"/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58" name="Rectangle 70"/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59" name="Rectangle 71"/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160" name="Rectangle 72"/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161" name="Rectangle 73"/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1998E5D-088B-3A33-0889-CDFB55D0819A}"/>
              </a:ext>
            </a:extLst>
          </p:cNvPr>
          <p:cNvSpPr/>
          <p:nvPr/>
        </p:nvSpPr>
        <p:spPr>
          <a:xfrm>
            <a:off x="251952" y="1088974"/>
            <a:ext cx="7321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パイプライン化したスカラプロセッサ：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IPC = 1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命令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1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サイクル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ja-JP" dirty="0">
                <a:solidFill>
                  <a:schemeClr val="accent5"/>
                </a:solidFill>
              </a:rPr>
              <a:t>1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851CA3-7082-BD1F-2922-9D8A4BBCDDA3}"/>
              </a:ext>
            </a:extLst>
          </p:cNvPr>
          <p:cNvGrpSpPr/>
          <p:nvPr/>
        </p:nvGrpSpPr>
        <p:grpSpPr>
          <a:xfrm>
            <a:off x="251952" y="3789004"/>
            <a:ext cx="2160020" cy="360000"/>
            <a:chOff x="4481999" y="4959017"/>
            <a:chExt cx="2160020" cy="360000"/>
          </a:xfrm>
        </p:grpSpPr>
        <p:sp>
          <p:nvSpPr>
            <p:cNvPr id="4" name="Rectangle 69">
              <a:extLst>
                <a:ext uri="{FF2B5EF4-FFF2-40B4-BE49-F238E27FC236}">
                  <a16:creationId xmlns:a16="http://schemas.microsoft.com/office/drawing/2014/main" id="{727941F2-1B03-9B1E-773C-45E77E5EA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5" name="Rectangle 70">
              <a:extLst>
                <a:ext uri="{FF2B5EF4-FFF2-40B4-BE49-F238E27FC236}">
                  <a16:creationId xmlns:a16="http://schemas.microsoft.com/office/drawing/2014/main" id="{6AA9BF4A-8B78-3EC9-8904-C283ECE8A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6" name="Rectangle 71">
              <a:extLst>
                <a:ext uri="{FF2B5EF4-FFF2-40B4-BE49-F238E27FC236}">
                  <a16:creationId xmlns:a16="http://schemas.microsoft.com/office/drawing/2014/main" id="{29DB978A-D618-7F73-0F3E-06B1489BC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7" name="Rectangle 72">
              <a:extLst>
                <a:ext uri="{FF2B5EF4-FFF2-40B4-BE49-F238E27FC236}">
                  <a16:creationId xmlns:a16="http://schemas.microsoft.com/office/drawing/2014/main" id="{60D5B3F0-9470-8C7C-B475-F8EBC4997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8" name="Rectangle 73">
              <a:extLst>
                <a:ext uri="{FF2B5EF4-FFF2-40B4-BE49-F238E27FC236}">
                  <a16:creationId xmlns:a16="http://schemas.microsoft.com/office/drawing/2014/main" id="{C83F78B0-1AFA-A7BE-40F2-B6746845C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3F01125-42CE-9813-4C60-133AE4EC8C38}"/>
              </a:ext>
            </a:extLst>
          </p:cNvPr>
          <p:cNvSpPr/>
          <p:nvPr/>
        </p:nvSpPr>
        <p:spPr>
          <a:xfrm>
            <a:off x="251952" y="3248998"/>
            <a:ext cx="6612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2-way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スーパスカラプロセッサ：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IPC = 2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命令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1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サイクル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ja-JP" dirty="0">
                <a:solidFill>
                  <a:schemeClr val="accent5"/>
                </a:solidFill>
              </a:rPr>
              <a:t>2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3" name="Rectangle 69">
            <a:extLst>
              <a:ext uri="{FF2B5EF4-FFF2-40B4-BE49-F238E27FC236}">
                <a16:creationId xmlns:a16="http://schemas.microsoft.com/office/drawing/2014/main" id="{98646AD0-C01B-E83D-69D3-6016FF8EF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57" y="4239009"/>
            <a:ext cx="360000" cy="3600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ctr"/>
            <a:r>
              <a:rPr lang="en-US" altLang="ja-JP" sz="1600" dirty="0">
                <a:latin typeface="+mn-lt"/>
                <a:ea typeface="+mn-ea"/>
              </a:rPr>
              <a:t>IF</a:t>
            </a:r>
          </a:p>
        </p:txBody>
      </p:sp>
      <p:sp>
        <p:nvSpPr>
          <p:cNvPr id="44" name="Rectangle 70">
            <a:extLst>
              <a:ext uri="{FF2B5EF4-FFF2-40B4-BE49-F238E27FC236}">
                <a16:creationId xmlns:a16="http://schemas.microsoft.com/office/drawing/2014/main" id="{06400848-DB53-C4C9-7FB2-AE83007F5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2" y="4239009"/>
            <a:ext cx="360000" cy="3600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ctr"/>
            <a:r>
              <a:rPr lang="en-US" altLang="ja-JP" sz="1600">
                <a:latin typeface="+mn-lt"/>
                <a:ea typeface="+mn-ea"/>
              </a:rPr>
              <a:t>ID</a:t>
            </a:r>
          </a:p>
        </p:txBody>
      </p:sp>
      <p:sp>
        <p:nvSpPr>
          <p:cNvPr id="45" name="Rectangle 71">
            <a:extLst>
              <a:ext uri="{FF2B5EF4-FFF2-40B4-BE49-F238E27FC236}">
                <a16:creationId xmlns:a16="http://schemas.microsoft.com/office/drawing/2014/main" id="{924C35CE-1E99-04D1-1BDA-5371A4070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67" y="4239009"/>
            <a:ext cx="360000" cy="3600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ctr"/>
            <a:r>
              <a:rPr lang="en-US" altLang="ja-JP" sz="1600">
                <a:latin typeface="+mn-lt"/>
                <a:ea typeface="+mn-ea"/>
              </a:rPr>
              <a:t>EX</a:t>
            </a:r>
          </a:p>
        </p:txBody>
      </p:sp>
      <p:sp>
        <p:nvSpPr>
          <p:cNvPr id="46" name="Rectangle 72">
            <a:extLst>
              <a:ext uri="{FF2B5EF4-FFF2-40B4-BE49-F238E27FC236}">
                <a16:creationId xmlns:a16="http://schemas.microsoft.com/office/drawing/2014/main" id="{5D1C9412-F682-1E13-EEEA-A40F8BC3C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972" y="4239009"/>
            <a:ext cx="360000" cy="3600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ctr"/>
            <a:r>
              <a:rPr lang="en-US" altLang="ja-JP" sz="1200">
                <a:latin typeface="+mn-lt"/>
                <a:ea typeface="+mn-ea"/>
              </a:rPr>
              <a:t>MEM</a:t>
            </a: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3E57C9CE-6607-1AD4-1889-54BC60B07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2" y="4689014"/>
            <a:ext cx="360000" cy="3600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ctr"/>
            <a:r>
              <a:rPr lang="en-US" altLang="ja-JP" sz="1600" dirty="0">
                <a:latin typeface="+mn-lt"/>
                <a:ea typeface="+mn-ea"/>
              </a:rPr>
              <a:t>IF</a:t>
            </a:r>
          </a:p>
        </p:txBody>
      </p:sp>
      <p:sp>
        <p:nvSpPr>
          <p:cNvPr id="50" name="Rectangle 70">
            <a:extLst>
              <a:ext uri="{FF2B5EF4-FFF2-40B4-BE49-F238E27FC236}">
                <a16:creationId xmlns:a16="http://schemas.microsoft.com/office/drawing/2014/main" id="{8275F197-8EC3-0D64-6F25-EE8FDB79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67" y="4689014"/>
            <a:ext cx="360000" cy="3600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ctr"/>
            <a:r>
              <a:rPr lang="en-US" altLang="ja-JP" sz="1600">
                <a:latin typeface="+mn-lt"/>
                <a:ea typeface="+mn-ea"/>
              </a:rPr>
              <a:t>ID</a:t>
            </a:r>
          </a:p>
        </p:txBody>
      </p:sp>
      <p:sp>
        <p:nvSpPr>
          <p:cNvPr id="51" name="Rectangle 71">
            <a:extLst>
              <a:ext uri="{FF2B5EF4-FFF2-40B4-BE49-F238E27FC236}">
                <a16:creationId xmlns:a16="http://schemas.microsoft.com/office/drawing/2014/main" id="{EA501473-2F39-4229-7C95-312AECE3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972" y="4689014"/>
            <a:ext cx="360000" cy="3600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ctr"/>
            <a:r>
              <a:rPr lang="en-US" altLang="ja-JP" sz="1600">
                <a:latin typeface="+mn-lt"/>
                <a:ea typeface="+mn-ea"/>
              </a:rPr>
              <a:t>EX</a:t>
            </a:r>
          </a:p>
        </p:txBody>
      </p:sp>
      <p:sp>
        <p:nvSpPr>
          <p:cNvPr id="55" name="Rectangle 69">
            <a:extLst>
              <a:ext uri="{FF2B5EF4-FFF2-40B4-BE49-F238E27FC236}">
                <a16:creationId xmlns:a16="http://schemas.microsoft.com/office/drawing/2014/main" id="{A868558B-46C3-EFAD-92EA-08FD7257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67" y="5139019"/>
            <a:ext cx="360000" cy="3600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ctr"/>
            <a:r>
              <a:rPr lang="en-US" altLang="ja-JP" sz="1600" dirty="0">
                <a:latin typeface="+mn-lt"/>
                <a:ea typeface="+mn-ea"/>
              </a:rPr>
              <a:t>IF</a:t>
            </a:r>
          </a:p>
        </p:txBody>
      </p:sp>
      <p:sp>
        <p:nvSpPr>
          <p:cNvPr id="56" name="Rectangle 70">
            <a:extLst>
              <a:ext uri="{FF2B5EF4-FFF2-40B4-BE49-F238E27FC236}">
                <a16:creationId xmlns:a16="http://schemas.microsoft.com/office/drawing/2014/main" id="{6BF8BF90-CE91-65BA-99F5-C687FB7F1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972" y="5139019"/>
            <a:ext cx="360000" cy="3600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ctr"/>
            <a:r>
              <a:rPr lang="en-US" altLang="ja-JP" sz="1600">
                <a:latin typeface="+mn-lt"/>
                <a:ea typeface="+mn-ea"/>
              </a:rPr>
              <a:t>ID</a:t>
            </a:r>
          </a:p>
        </p:txBody>
      </p:sp>
      <p:sp>
        <p:nvSpPr>
          <p:cNvPr id="61" name="Rectangle 69">
            <a:extLst>
              <a:ext uri="{FF2B5EF4-FFF2-40B4-BE49-F238E27FC236}">
                <a16:creationId xmlns:a16="http://schemas.microsoft.com/office/drawing/2014/main" id="{AD770CF8-8A47-7376-F3E0-35A8AE56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972" y="5589024"/>
            <a:ext cx="360000" cy="3600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ctr"/>
            <a:r>
              <a:rPr lang="en-US" altLang="ja-JP" sz="1600" dirty="0">
                <a:latin typeface="+mn-lt"/>
                <a:ea typeface="+mn-ea"/>
              </a:rPr>
              <a:t>IF</a:t>
            </a:r>
          </a:p>
        </p:txBody>
      </p: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226A4597-23DD-D170-DC6F-19939B69AFE1}"/>
              </a:ext>
            </a:extLst>
          </p:cNvPr>
          <p:cNvGrpSpPr/>
          <p:nvPr/>
        </p:nvGrpSpPr>
        <p:grpSpPr>
          <a:xfrm>
            <a:off x="2501977" y="6039029"/>
            <a:ext cx="2160020" cy="360000"/>
            <a:chOff x="4481999" y="4959017"/>
            <a:chExt cx="2160020" cy="360000"/>
          </a:xfrm>
        </p:grpSpPr>
        <p:sp>
          <p:nvSpPr>
            <p:cNvPr id="131" name="Rectangle 69">
              <a:extLst>
                <a:ext uri="{FF2B5EF4-FFF2-40B4-BE49-F238E27FC236}">
                  <a16:creationId xmlns:a16="http://schemas.microsoft.com/office/drawing/2014/main" id="{F0ADD28D-D599-1FF0-E1A3-B68ACFB58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32" name="Rectangle 70">
              <a:extLst>
                <a:ext uri="{FF2B5EF4-FFF2-40B4-BE49-F238E27FC236}">
                  <a16:creationId xmlns:a16="http://schemas.microsoft.com/office/drawing/2014/main" id="{0E51D623-61E5-5AAD-B810-5F291410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33" name="Rectangle 71">
              <a:extLst>
                <a:ext uri="{FF2B5EF4-FFF2-40B4-BE49-F238E27FC236}">
                  <a16:creationId xmlns:a16="http://schemas.microsoft.com/office/drawing/2014/main" id="{211C66A1-D6E7-B99C-65B5-1DB1052A4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134" name="Rectangle 72">
              <a:extLst>
                <a:ext uri="{FF2B5EF4-FFF2-40B4-BE49-F238E27FC236}">
                  <a16:creationId xmlns:a16="http://schemas.microsoft.com/office/drawing/2014/main" id="{9B667B3A-4674-49BD-FE1C-8B28D0DA9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135" name="Rectangle 73">
              <a:extLst>
                <a:ext uri="{FF2B5EF4-FFF2-40B4-BE49-F238E27FC236}">
                  <a16:creationId xmlns:a16="http://schemas.microsoft.com/office/drawing/2014/main" id="{233E9E31-0CC6-A37A-CD66-7C4288B68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8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42A3C-730B-D7B3-BBBF-6E0AD91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クロック周波数</a:t>
            </a:r>
            <a:endParaRPr kumimoji="1"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9EEED-A0C3-DACC-7C42-D9F4EB31D6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パイプラインを深くすると（深く </a:t>
            </a:r>
            <a:r>
              <a:rPr kumimoji="1" lang="en-US" altLang="ja-JP" dirty="0"/>
              <a:t>= </a:t>
            </a:r>
            <a:r>
              <a:rPr kumimoji="1" lang="ja-JP" altLang="en-US" dirty="0"/>
              <a:t>ステージを細かく切る）：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動作周波数が上がる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IPC </a:t>
            </a:r>
            <a:r>
              <a:rPr kumimoji="1" lang="ja-JP" altLang="en-US" dirty="0"/>
              <a:t>が下がる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予測ミス・ペナルティなどの影響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0299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3CF94-AC20-3284-E804-3C255A6E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積極さとパイプラインの深さ</a:t>
            </a:r>
            <a:endParaRPr kumimoji="1"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11053-D713-F177-26EA-F63AB5D0BC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これらの関係や変化を，以下の２要素を使って説明する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パイプラインの深さ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並列実行の積極さ</a:t>
            </a:r>
            <a:endParaRPr kumimoji="1" lang="en-US" altLang="ja-JP" dirty="0"/>
          </a:p>
          <a:p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38276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9982B-A5FD-4F60-9F75-9F578DBA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積極さ</a:t>
            </a:r>
            <a:endParaRPr kumimoji="1"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9FB7CF-9B78-2545-01F4-A11DC5807F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「積極さ」という概念を導入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どのぐらい積極的に命令を並列実行するかの度合い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（きちんと定量化できるものではなく，割と適当な概念</a:t>
            </a:r>
            <a:endParaRPr kumimoji="1" lang="en-US" altLang="ja-JP" dirty="0"/>
          </a:p>
          <a:p>
            <a:r>
              <a:rPr kumimoji="1" lang="ja-JP" altLang="en-US" dirty="0"/>
              <a:t>積極さが大きくなる例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スーパスカラのパイプライン本数を増やす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複雑だけど正確な分岐予測器をいれる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動的スケジューリングを行う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動的スケジューリングができる範囲を広げる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4163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EB1B6-FAAE-0DE1-5923-492C5336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CPU </a:t>
            </a:r>
            <a:r>
              <a:rPr kumimoji="1" lang="ja-JP" altLang="en-US" dirty="0"/>
              <a:t>の特性</a:t>
            </a:r>
            <a:endParaRPr kumimoji="1"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213C8-9D10-F93D-6F17-70D6DFB32D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基本的な特性：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回路量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値段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消費エネルギー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性能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425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B8E3A-15C9-9891-8FB0-0DFF7E47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回路量と値段（製造コスト）</a:t>
            </a:r>
            <a:endParaRPr kumimoji="1"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AC7E84-B8D6-A793-A4B8-71F95B6DF6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回路量</a:t>
            </a:r>
            <a:r>
              <a:rPr kumimoji="1" lang="en-US" altLang="ja-JP" dirty="0"/>
              <a:t>=</a:t>
            </a:r>
            <a:r>
              <a:rPr kumimoji="1" lang="ja-JP" altLang="en-US" dirty="0"/>
              <a:t>トランジスタの数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回路量が大きくなる → 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つまり，たくさんトランジスタを乗せる → 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それには大きなシリコンチップが必要 → 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製造コストが上がる</a:t>
            </a:r>
            <a:endParaRPr kumimoji="1" lang="en-US" altLang="ja-JP" dirty="0"/>
          </a:p>
          <a:p>
            <a:r>
              <a:rPr kumimoji="1" lang="ja-JP" altLang="en-US" dirty="0"/>
              <a:t>製造コストはおおよそ回路量に比例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520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B8E3A-15C9-9891-8FB0-0DFF7E47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回路量と消費エネルギー</a:t>
            </a:r>
            <a:endParaRPr kumimoji="1"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AC7E84-B8D6-A793-A4B8-71F95B6DF6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消費エネルギーは</a:t>
            </a:r>
            <a:r>
              <a:rPr kumimoji="1" lang="ja-JP" altLang="en-US" dirty="0"/>
              <a:t>回路量におおよそ比例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回路量が大きくなる → 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つまり，たくさんトランジスタを乗せる → 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たくさんのトランジスタのコンデンサで充放電が起きる →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多くのエネルギーが消費される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kumimoji="1" lang="ja-JP" altLang="en-US" dirty="0"/>
              <a:t>（厳密には充放電以外に静的消費エネルギーというのもあるが，</a:t>
            </a:r>
            <a:br>
              <a:rPr kumimoji="1" lang="en-US" altLang="ja-JP" dirty="0"/>
            </a:br>
            <a:r>
              <a:rPr kumimoji="1" lang="ja-JP" altLang="en-US" dirty="0"/>
              <a:t>　これもトランジスタ数に比例する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6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93D09-9D07-363F-DBE2-25A19681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回路量と性能</a:t>
            </a:r>
            <a:endParaRPr kumimoji="1"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62348-495D-CACC-1E52-D06F9100C0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性能は回路量に応じて上がるが，他の要素ほどには比例しない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経験的には性能は回路量の平方根ぐらいに比例すると言われる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（ポラックの法則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1173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E210-5C93-7DFA-36E8-ECF2E7AB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IPC </a:t>
            </a:r>
            <a:r>
              <a:rPr kumimoji="1" lang="ja-JP" altLang="en-US" dirty="0"/>
              <a:t>の変化</a:t>
            </a:r>
            <a:endParaRPr kumimoji="1"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5486E-DC6D-80A2-B759-C950B71FDD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6751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E210-5C93-7DFA-36E8-ECF2E7AB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5486E-DC6D-80A2-B759-C950B71FDD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72464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9B5DC-F8CA-C55F-BFBB-1B5752A4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質問や感想など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5A566C-0471-B938-B941-0450ECF503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22E92C3-71CE-2A9C-1483-A8D80826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CISC </a:t>
            </a:r>
            <a:r>
              <a:rPr lang="ja-JP" altLang="en-US" dirty="0"/>
              <a:t>と </a:t>
            </a:r>
            <a:r>
              <a:rPr lang="en-US" altLang="ja-JP" dirty="0"/>
              <a:t>RISC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2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85200" indent="-45720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64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71D11E-8112-2FA2-FA79-FFC28F7BE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2F2C409-B5E7-7F76-673F-6504E455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課題の解説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48746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前回の振り返り</a:t>
            </a:r>
          </a:p>
        </p:txBody>
      </p:sp>
    </p:spTree>
    <p:extLst>
      <p:ext uri="{BB962C8B-B14F-4D97-AF65-F5344CB8AC3E}">
        <p14:creationId xmlns:p14="http://schemas.microsoft.com/office/powerpoint/2010/main" val="231793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22E92C3-71CE-2A9C-1483-A8D80826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性能，</a:t>
            </a:r>
            <a:r>
              <a:rPr lang="en-US" altLang="ja-JP" dirty="0"/>
              <a:t>CPI </a:t>
            </a:r>
            <a:r>
              <a:rPr lang="ja-JP" altLang="en-US" dirty="0"/>
              <a:t>スタック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1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B91FC5C-6DF3-2441-ECED-061FA34B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性能</a:t>
            </a:r>
            <a:endParaRPr 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6734BD7E-5D53-7BE2-66E0-CD8FA1DEB9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CPU </a:t>
            </a:r>
            <a:r>
              <a:rPr lang="ja-JP" altLang="en-US" dirty="0"/>
              <a:t>の性能（処理速度）</a:t>
            </a:r>
            <a:r>
              <a:rPr lang="en-US" altLang="ja-JP" dirty="0"/>
              <a:t>= </a:t>
            </a:r>
            <a:r>
              <a:rPr lang="ja-JP" altLang="en-US" dirty="0"/>
              <a:t>単位時間あたりに処理できる命令の数</a:t>
            </a:r>
            <a:endParaRPr lang="en-US" altLang="ja-JP" dirty="0"/>
          </a:p>
          <a:p>
            <a:r>
              <a:rPr lang="ja-JP" altLang="en-US" dirty="0"/>
              <a:t>以下のかけ算で決まる：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/>
              <a:t>クロック周波数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ja-JP" altLang="en-US" dirty="0"/>
              <a:t>１秒あたり何サイクル分の処理ができるか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en-US" dirty="0"/>
              <a:t>Instructions per cycle (IPC) </a:t>
            </a:r>
            <a:r>
              <a:rPr lang="en-US" altLang="ja-JP" dirty="0"/>
              <a:t>=</a:t>
            </a:r>
            <a:br>
              <a:rPr lang="en-US" altLang="ja-JP" dirty="0"/>
            </a:br>
            <a:r>
              <a:rPr lang="ja-JP" altLang="en-US" dirty="0"/>
              <a:t>１サイクルあたり何命令処理できるか</a:t>
            </a:r>
            <a:endParaRPr 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DE4932B-25B3-33C2-336B-7058B8AB67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24863" y="6308725"/>
            <a:ext cx="719137" cy="549275"/>
          </a:xfrm>
        </p:spPr>
        <p:txBody>
          <a:bodyPr/>
          <a:lstStyle/>
          <a:p>
            <a:fld id="{D2D8002D-B5B0-4BAC-B1F6-782DDCCE6D9C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328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59908-F4EA-4AFB-E8CA-C3E22953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Instructions per cycle (IPC)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4A240-C2F1-E80A-1108-B5357CB359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１サイクルあたりに何命令処理できるか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026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理想的に動作した場合の </a:t>
            </a:r>
            <a:r>
              <a:rPr lang="en-US" altLang="ja-JP" dirty="0"/>
              <a:t>IPC 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sp>
        <p:nvSpPr>
          <p:cNvPr id="146" name="正方形/長方形 145"/>
          <p:cNvSpPr/>
          <p:nvPr/>
        </p:nvSpPr>
        <p:spPr>
          <a:xfrm>
            <a:off x="251952" y="1178975"/>
            <a:ext cx="6236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パイプライン化しない場合：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IPC = 1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命令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5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サイクル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ja-JP" dirty="0">
                <a:solidFill>
                  <a:schemeClr val="accent5"/>
                </a:solidFill>
              </a:rPr>
              <a:t>0.2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251952" y="4149008"/>
            <a:ext cx="2160020" cy="360000"/>
            <a:chOff x="4481999" y="4959017"/>
            <a:chExt cx="2160020" cy="360000"/>
          </a:xfrm>
        </p:grpSpPr>
        <p:sp>
          <p:nvSpPr>
            <p:cNvPr id="142" name="Rectangle 69"/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44" name="Rectangle 70"/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45" name="Rectangle 71"/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149" name="グループ化 148"/>
          <p:cNvGrpSpPr/>
          <p:nvPr/>
        </p:nvGrpSpPr>
        <p:grpSpPr>
          <a:xfrm>
            <a:off x="701957" y="4599013"/>
            <a:ext cx="2160020" cy="360000"/>
            <a:chOff x="4481999" y="4959017"/>
            <a:chExt cx="2160020" cy="360000"/>
          </a:xfrm>
        </p:grpSpPr>
        <p:sp>
          <p:nvSpPr>
            <p:cNvPr id="150" name="Rectangle 69"/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154" name="Rectangle 72"/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155" name="Rectangle 73"/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156" name="グループ化 155"/>
          <p:cNvGrpSpPr/>
          <p:nvPr/>
        </p:nvGrpSpPr>
        <p:grpSpPr>
          <a:xfrm>
            <a:off x="1151962" y="5049018"/>
            <a:ext cx="2160020" cy="360000"/>
            <a:chOff x="4481999" y="4959017"/>
            <a:chExt cx="2160020" cy="360000"/>
          </a:xfrm>
        </p:grpSpPr>
        <p:sp>
          <p:nvSpPr>
            <p:cNvPr id="157" name="Rectangle 69"/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58" name="Rectangle 70"/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59" name="Rectangle 71"/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160" name="Rectangle 72"/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161" name="Rectangle 73"/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162" name="グループ化 161"/>
          <p:cNvGrpSpPr/>
          <p:nvPr/>
        </p:nvGrpSpPr>
        <p:grpSpPr>
          <a:xfrm>
            <a:off x="251952" y="1628980"/>
            <a:ext cx="2160020" cy="360000"/>
            <a:chOff x="4481999" y="4959017"/>
            <a:chExt cx="2160020" cy="360000"/>
          </a:xfrm>
        </p:grpSpPr>
        <p:sp>
          <p:nvSpPr>
            <p:cNvPr id="163" name="Rectangle 69"/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64" name="Rectangle 70"/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65" name="Rectangle 71"/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166" name="Rectangle 72"/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167" name="Rectangle 73"/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168" name="グループ化 167"/>
          <p:cNvGrpSpPr/>
          <p:nvPr/>
        </p:nvGrpSpPr>
        <p:grpSpPr>
          <a:xfrm>
            <a:off x="2501977" y="2078985"/>
            <a:ext cx="2160020" cy="360000"/>
            <a:chOff x="4481999" y="4959017"/>
            <a:chExt cx="2160020" cy="360000"/>
          </a:xfrm>
        </p:grpSpPr>
        <p:sp>
          <p:nvSpPr>
            <p:cNvPr id="169" name="Rectangle 69"/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70" name="Rectangle 70"/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71" name="Rectangle 71"/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211" name="Rectangle 72"/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215" name="Rectangle 73"/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219" name="グループ化 218"/>
          <p:cNvGrpSpPr/>
          <p:nvPr/>
        </p:nvGrpSpPr>
        <p:grpSpPr>
          <a:xfrm>
            <a:off x="4752002" y="2528990"/>
            <a:ext cx="2160020" cy="360000"/>
            <a:chOff x="4481999" y="4959017"/>
            <a:chExt cx="2160020" cy="360000"/>
          </a:xfrm>
        </p:grpSpPr>
        <p:sp>
          <p:nvSpPr>
            <p:cNvPr id="220" name="Rectangle 69"/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221" name="Rectangle 70"/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222" name="Rectangle 71"/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223" name="Rectangle 72"/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224" name="Rectangle 73"/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1998E5D-088B-3A33-0889-CDFB55D0819A}"/>
              </a:ext>
            </a:extLst>
          </p:cNvPr>
          <p:cNvSpPr/>
          <p:nvPr/>
        </p:nvSpPr>
        <p:spPr>
          <a:xfrm>
            <a:off x="251952" y="3609002"/>
            <a:ext cx="7215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パイプライン化したスカラプロセッサ：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IPC = 1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命令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1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サイクル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ja-JP" dirty="0">
                <a:solidFill>
                  <a:schemeClr val="accent5"/>
                </a:solidFill>
              </a:rPr>
              <a:t>1</a:t>
            </a:r>
            <a:endParaRPr lang="ja-JP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6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理想的に動作した場合の </a:t>
            </a:r>
            <a:r>
              <a:rPr lang="en-US" altLang="ja-JP" dirty="0"/>
              <a:t>IPC 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1952" y="1628980"/>
            <a:ext cx="2160020" cy="360000"/>
            <a:chOff x="4481999" y="4959017"/>
            <a:chExt cx="2160020" cy="360000"/>
          </a:xfrm>
        </p:grpSpPr>
        <p:sp>
          <p:nvSpPr>
            <p:cNvPr id="142" name="Rectangle 69"/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44" name="Rectangle 70"/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45" name="Rectangle 71"/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149" name="グループ化 148"/>
          <p:cNvGrpSpPr/>
          <p:nvPr/>
        </p:nvGrpSpPr>
        <p:grpSpPr>
          <a:xfrm>
            <a:off x="701957" y="2078985"/>
            <a:ext cx="2160020" cy="360000"/>
            <a:chOff x="4481999" y="4959017"/>
            <a:chExt cx="2160020" cy="360000"/>
          </a:xfrm>
        </p:grpSpPr>
        <p:sp>
          <p:nvSpPr>
            <p:cNvPr id="150" name="Rectangle 69"/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154" name="Rectangle 72"/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155" name="Rectangle 73"/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156" name="グループ化 155"/>
          <p:cNvGrpSpPr/>
          <p:nvPr/>
        </p:nvGrpSpPr>
        <p:grpSpPr>
          <a:xfrm>
            <a:off x="1151962" y="2528990"/>
            <a:ext cx="2160020" cy="360000"/>
            <a:chOff x="4481999" y="4959017"/>
            <a:chExt cx="2160020" cy="360000"/>
          </a:xfrm>
        </p:grpSpPr>
        <p:sp>
          <p:nvSpPr>
            <p:cNvPr id="157" name="Rectangle 69"/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58" name="Rectangle 70"/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59" name="Rectangle 71"/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160" name="Rectangle 72"/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161" name="Rectangle 73"/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1998E5D-088B-3A33-0889-CDFB55D0819A}"/>
              </a:ext>
            </a:extLst>
          </p:cNvPr>
          <p:cNvSpPr/>
          <p:nvPr/>
        </p:nvSpPr>
        <p:spPr>
          <a:xfrm>
            <a:off x="251952" y="1088974"/>
            <a:ext cx="7321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パイプライン化したスカラプロセッサ：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IPC = 1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命令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1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サイクル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ja-JP" dirty="0">
                <a:solidFill>
                  <a:schemeClr val="accent5"/>
                </a:solidFill>
              </a:rPr>
              <a:t>1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851CA3-7082-BD1F-2922-9D8A4BBCDDA3}"/>
              </a:ext>
            </a:extLst>
          </p:cNvPr>
          <p:cNvGrpSpPr/>
          <p:nvPr/>
        </p:nvGrpSpPr>
        <p:grpSpPr>
          <a:xfrm>
            <a:off x="251952" y="3789004"/>
            <a:ext cx="2160020" cy="360000"/>
            <a:chOff x="4481999" y="4959017"/>
            <a:chExt cx="2160020" cy="360000"/>
          </a:xfrm>
        </p:grpSpPr>
        <p:sp>
          <p:nvSpPr>
            <p:cNvPr id="4" name="Rectangle 69">
              <a:extLst>
                <a:ext uri="{FF2B5EF4-FFF2-40B4-BE49-F238E27FC236}">
                  <a16:creationId xmlns:a16="http://schemas.microsoft.com/office/drawing/2014/main" id="{727941F2-1B03-9B1E-773C-45E77E5EA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5" name="Rectangle 70">
              <a:extLst>
                <a:ext uri="{FF2B5EF4-FFF2-40B4-BE49-F238E27FC236}">
                  <a16:creationId xmlns:a16="http://schemas.microsoft.com/office/drawing/2014/main" id="{6AA9BF4A-8B78-3EC9-8904-C283ECE8A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6" name="Rectangle 71">
              <a:extLst>
                <a:ext uri="{FF2B5EF4-FFF2-40B4-BE49-F238E27FC236}">
                  <a16:creationId xmlns:a16="http://schemas.microsoft.com/office/drawing/2014/main" id="{29DB978A-D618-7F73-0F3E-06B1489BC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7" name="Rectangle 72">
              <a:extLst>
                <a:ext uri="{FF2B5EF4-FFF2-40B4-BE49-F238E27FC236}">
                  <a16:creationId xmlns:a16="http://schemas.microsoft.com/office/drawing/2014/main" id="{60D5B3F0-9470-8C7C-B475-F8EBC4997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8" name="Rectangle 73">
              <a:extLst>
                <a:ext uri="{FF2B5EF4-FFF2-40B4-BE49-F238E27FC236}">
                  <a16:creationId xmlns:a16="http://schemas.microsoft.com/office/drawing/2014/main" id="{C83F78B0-1AFA-A7BE-40F2-B6746845C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AE9A58-2227-D30A-0CA1-FC6ABE4BFAD3}"/>
              </a:ext>
            </a:extLst>
          </p:cNvPr>
          <p:cNvGrpSpPr/>
          <p:nvPr/>
        </p:nvGrpSpPr>
        <p:grpSpPr>
          <a:xfrm>
            <a:off x="251952" y="4239009"/>
            <a:ext cx="2160020" cy="360000"/>
            <a:chOff x="4481999" y="4959017"/>
            <a:chExt cx="2160020" cy="360000"/>
          </a:xfrm>
        </p:grpSpPr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8F9840DA-D47C-EDCE-85BF-DD5D79792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EE39D2F9-EE2E-4E13-EA89-9CF0938FD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2" name="Rectangle 71">
              <a:extLst>
                <a:ext uri="{FF2B5EF4-FFF2-40B4-BE49-F238E27FC236}">
                  <a16:creationId xmlns:a16="http://schemas.microsoft.com/office/drawing/2014/main" id="{DA463B42-2468-A946-1F8D-5AFECC7C1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14" name="Rectangle 72">
              <a:extLst>
                <a:ext uri="{FF2B5EF4-FFF2-40B4-BE49-F238E27FC236}">
                  <a16:creationId xmlns:a16="http://schemas.microsoft.com/office/drawing/2014/main" id="{F36B301F-2527-C7D4-7338-45F9070D6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15" name="Rectangle 73">
              <a:extLst>
                <a:ext uri="{FF2B5EF4-FFF2-40B4-BE49-F238E27FC236}">
                  <a16:creationId xmlns:a16="http://schemas.microsoft.com/office/drawing/2014/main" id="{C3E42381-6012-420A-4DFE-002A1159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05D22A0-FAC1-6FEB-18D8-181390BFDDDE}"/>
              </a:ext>
            </a:extLst>
          </p:cNvPr>
          <p:cNvGrpSpPr/>
          <p:nvPr/>
        </p:nvGrpSpPr>
        <p:grpSpPr>
          <a:xfrm>
            <a:off x="701957" y="4689014"/>
            <a:ext cx="2160020" cy="360000"/>
            <a:chOff x="4481999" y="4959017"/>
            <a:chExt cx="2160020" cy="360000"/>
          </a:xfrm>
        </p:grpSpPr>
        <p:sp>
          <p:nvSpPr>
            <p:cNvPr id="17" name="Rectangle 69">
              <a:extLst>
                <a:ext uri="{FF2B5EF4-FFF2-40B4-BE49-F238E27FC236}">
                  <a16:creationId xmlns:a16="http://schemas.microsoft.com/office/drawing/2014/main" id="{6F77FB42-4961-8F6A-37E4-50D90D121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18" name="Rectangle 70">
              <a:extLst>
                <a:ext uri="{FF2B5EF4-FFF2-40B4-BE49-F238E27FC236}">
                  <a16:creationId xmlns:a16="http://schemas.microsoft.com/office/drawing/2014/main" id="{3F5FCFAF-F0CC-CF7E-620F-71A4A7463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19" name="Rectangle 71">
              <a:extLst>
                <a:ext uri="{FF2B5EF4-FFF2-40B4-BE49-F238E27FC236}">
                  <a16:creationId xmlns:a16="http://schemas.microsoft.com/office/drawing/2014/main" id="{E2F4DBFE-0BBF-C4EF-4138-D22E260A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20" name="Rectangle 72">
              <a:extLst>
                <a:ext uri="{FF2B5EF4-FFF2-40B4-BE49-F238E27FC236}">
                  <a16:creationId xmlns:a16="http://schemas.microsoft.com/office/drawing/2014/main" id="{4D96E838-2F0E-059E-2FE3-84BDB98DA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21" name="Rectangle 73">
              <a:extLst>
                <a:ext uri="{FF2B5EF4-FFF2-40B4-BE49-F238E27FC236}">
                  <a16:creationId xmlns:a16="http://schemas.microsoft.com/office/drawing/2014/main" id="{2F08B866-C678-DFA4-D240-43AD60DC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3F01125-42CE-9813-4C60-133AE4EC8C38}"/>
              </a:ext>
            </a:extLst>
          </p:cNvPr>
          <p:cNvSpPr/>
          <p:nvPr/>
        </p:nvSpPr>
        <p:spPr>
          <a:xfrm>
            <a:off x="251952" y="3248998"/>
            <a:ext cx="6612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2-way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スーパスカラプロセッサ：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IPC = 2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命令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1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サイクル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ja-JP" dirty="0">
                <a:solidFill>
                  <a:schemeClr val="accent5"/>
                </a:solidFill>
              </a:rPr>
              <a:t>2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B2A5BB1-911C-A403-14DD-062FB55EDB08}"/>
              </a:ext>
            </a:extLst>
          </p:cNvPr>
          <p:cNvGrpSpPr/>
          <p:nvPr/>
        </p:nvGrpSpPr>
        <p:grpSpPr>
          <a:xfrm>
            <a:off x="701957" y="5139019"/>
            <a:ext cx="2160020" cy="360000"/>
            <a:chOff x="4481999" y="4959017"/>
            <a:chExt cx="2160020" cy="360000"/>
          </a:xfrm>
        </p:grpSpPr>
        <p:sp>
          <p:nvSpPr>
            <p:cNvPr id="24" name="Rectangle 69">
              <a:extLst>
                <a:ext uri="{FF2B5EF4-FFF2-40B4-BE49-F238E27FC236}">
                  <a16:creationId xmlns:a16="http://schemas.microsoft.com/office/drawing/2014/main" id="{83230D09-30D5-F6D9-A9C2-C47C7B95F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25" name="Rectangle 70">
              <a:extLst>
                <a:ext uri="{FF2B5EF4-FFF2-40B4-BE49-F238E27FC236}">
                  <a16:creationId xmlns:a16="http://schemas.microsoft.com/office/drawing/2014/main" id="{E02A7E25-EFBD-1A86-5488-8BB240C4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26" name="Rectangle 71">
              <a:extLst>
                <a:ext uri="{FF2B5EF4-FFF2-40B4-BE49-F238E27FC236}">
                  <a16:creationId xmlns:a16="http://schemas.microsoft.com/office/drawing/2014/main" id="{ED1CCDC0-6284-7B84-56CA-E7960CFAA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27" name="Rectangle 72">
              <a:extLst>
                <a:ext uri="{FF2B5EF4-FFF2-40B4-BE49-F238E27FC236}">
                  <a16:creationId xmlns:a16="http://schemas.microsoft.com/office/drawing/2014/main" id="{89A42D9A-8B75-42A2-10F3-420D9755A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28" name="Rectangle 73">
              <a:extLst>
                <a:ext uri="{FF2B5EF4-FFF2-40B4-BE49-F238E27FC236}">
                  <a16:creationId xmlns:a16="http://schemas.microsoft.com/office/drawing/2014/main" id="{8B190CD4-478A-4A2B-4C89-0C52E8F0D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FBBFBC1-6E2C-1F6E-4D9F-A06941A9040F}"/>
              </a:ext>
            </a:extLst>
          </p:cNvPr>
          <p:cNvGrpSpPr/>
          <p:nvPr/>
        </p:nvGrpSpPr>
        <p:grpSpPr>
          <a:xfrm>
            <a:off x="1151962" y="5589024"/>
            <a:ext cx="2160020" cy="360000"/>
            <a:chOff x="4481999" y="4959017"/>
            <a:chExt cx="2160020" cy="360000"/>
          </a:xfrm>
        </p:grpSpPr>
        <p:sp>
          <p:nvSpPr>
            <p:cNvPr id="30" name="Rectangle 69">
              <a:extLst>
                <a:ext uri="{FF2B5EF4-FFF2-40B4-BE49-F238E27FC236}">
                  <a16:creationId xmlns:a16="http://schemas.microsoft.com/office/drawing/2014/main" id="{F705A01E-AEA1-E08C-6E66-9AD871B3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31" name="Rectangle 70">
              <a:extLst>
                <a:ext uri="{FF2B5EF4-FFF2-40B4-BE49-F238E27FC236}">
                  <a16:creationId xmlns:a16="http://schemas.microsoft.com/office/drawing/2014/main" id="{B7035F09-7992-0AD0-11DB-B87F7016B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32" name="Rectangle 71">
              <a:extLst>
                <a:ext uri="{FF2B5EF4-FFF2-40B4-BE49-F238E27FC236}">
                  <a16:creationId xmlns:a16="http://schemas.microsoft.com/office/drawing/2014/main" id="{F4A9FA68-B2CC-076F-FF68-2399AACF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33" name="Rectangle 72">
              <a:extLst>
                <a:ext uri="{FF2B5EF4-FFF2-40B4-BE49-F238E27FC236}">
                  <a16:creationId xmlns:a16="http://schemas.microsoft.com/office/drawing/2014/main" id="{4DFB75A0-422F-D8B8-AB6C-CCE57B12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F4BEF9C8-49F9-E730-FF87-DFF25B1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0A26A18-BDDA-C332-0092-9ECCFAC9A35D}"/>
              </a:ext>
            </a:extLst>
          </p:cNvPr>
          <p:cNvGrpSpPr/>
          <p:nvPr/>
        </p:nvGrpSpPr>
        <p:grpSpPr>
          <a:xfrm>
            <a:off x="1151962" y="6039029"/>
            <a:ext cx="2160020" cy="360000"/>
            <a:chOff x="4481999" y="4959017"/>
            <a:chExt cx="2160020" cy="360000"/>
          </a:xfrm>
        </p:grpSpPr>
        <p:sp>
          <p:nvSpPr>
            <p:cNvPr id="36" name="Rectangle 69">
              <a:extLst>
                <a:ext uri="{FF2B5EF4-FFF2-40B4-BE49-F238E27FC236}">
                  <a16:creationId xmlns:a16="http://schemas.microsoft.com/office/drawing/2014/main" id="{8310223A-36E6-83A4-7EB5-D2C517DC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99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IF</a:t>
              </a:r>
            </a:p>
          </p:txBody>
        </p:sp>
        <p:sp>
          <p:nvSpPr>
            <p:cNvPr id="37" name="Rectangle 70">
              <a:extLst>
                <a:ext uri="{FF2B5EF4-FFF2-40B4-BE49-F238E27FC236}">
                  <a16:creationId xmlns:a16="http://schemas.microsoft.com/office/drawing/2014/main" id="{CB12F6C2-A07C-B69E-0CEF-54C2E6C2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0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ID</a:t>
              </a:r>
            </a:p>
          </p:txBody>
        </p:sp>
        <p:sp>
          <p:nvSpPr>
            <p:cNvPr id="38" name="Rectangle 71">
              <a:extLst>
                <a:ext uri="{FF2B5EF4-FFF2-40B4-BE49-F238E27FC236}">
                  <a16:creationId xmlns:a16="http://schemas.microsoft.com/office/drawing/2014/main" id="{78CE85D8-4742-3869-A7F7-1263DDB40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0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>
                  <a:latin typeface="+mn-lt"/>
                  <a:ea typeface="+mn-ea"/>
                </a:rPr>
                <a:t>EX</a:t>
              </a:r>
            </a:p>
          </p:txBody>
        </p:sp>
        <p:sp>
          <p:nvSpPr>
            <p:cNvPr id="39" name="Rectangle 72">
              <a:extLst>
                <a:ext uri="{FF2B5EF4-FFF2-40B4-BE49-F238E27FC236}">
                  <a16:creationId xmlns:a16="http://schemas.microsoft.com/office/drawing/2014/main" id="{A685C8C3-1185-6D16-7A46-6437C18FF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014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200">
                  <a:latin typeface="+mn-lt"/>
                  <a:ea typeface="+mn-ea"/>
                </a:rPr>
                <a:t>MEM</a:t>
              </a:r>
            </a:p>
          </p:txBody>
        </p:sp>
        <p:sp>
          <p:nvSpPr>
            <p:cNvPr id="41" name="Rectangle 73">
              <a:extLst>
                <a:ext uri="{FF2B5EF4-FFF2-40B4-BE49-F238E27FC236}">
                  <a16:creationId xmlns:a16="http://schemas.microsoft.com/office/drawing/2014/main" id="{CAD80695-5FCC-ECED-A219-BB7DFFA04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019" y="4959017"/>
              <a:ext cx="360000" cy="3600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ctr"/>
              <a:r>
                <a:rPr lang="en-US" altLang="ja-JP" sz="1600" dirty="0">
                  <a:latin typeface="+mn-lt"/>
                  <a:ea typeface="+mn-ea"/>
                </a:rPr>
                <a:t>WB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OOOFO@ELLEIXSFUVW0Y5HA" val="4663"/>
</p:tagLst>
</file>

<file path=ppt/theme/theme1.xml><?xml version="1.0" encoding="utf-8"?>
<a:theme xmlns:a="http://schemas.openxmlformats.org/drawingml/2006/main" name="cerulean">
  <a:themeElements>
    <a:clrScheme name="ユーザー定義 1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5C6994"/>
      </a:accent4>
      <a:accent5>
        <a:srgbClr val="328F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コーパス爆発の対策</Template>
  <TotalTime>0</TotalTime>
  <Words>617</Words>
  <Application>Microsoft Office PowerPoint</Application>
  <PresentationFormat>画面に合わせる (4:3)</PresentationFormat>
  <Paragraphs>180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HG丸ｺﾞｼｯｸM-PRO</vt:lpstr>
      <vt:lpstr>メイリオ</vt:lpstr>
      <vt:lpstr>游ゴシック</vt:lpstr>
      <vt:lpstr>Calibri</vt:lpstr>
      <vt:lpstr>Segoe UI</vt:lpstr>
      <vt:lpstr>Wingdings</vt:lpstr>
      <vt:lpstr>cerulean</vt:lpstr>
      <vt:lpstr>塩谷 亮太 (shioya@ci.i.u-tokyo.ac.jp) 東京大学大学院情報理工学系研究科 創造情報学専攻</vt:lpstr>
      <vt:lpstr>質問や感想など</vt:lpstr>
      <vt:lpstr>課題の解説</vt:lpstr>
      <vt:lpstr>前回の振り返り</vt:lpstr>
      <vt:lpstr>性能，CPI スタック</vt:lpstr>
      <vt:lpstr>性能</vt:lpstr>
      <vt:lpstr>Instructions per cycle (IPC)</vt:lpstr>
      <vt:lpstr>理想的に動作した場合の IPC の例</vt:lpstr>
      <vt:lpstr>理想的に動作した場合の IPC の例</vt:lpstr>
      <vt:lpstr>分岐予測ミスが入った場合</vt:lpstr>
      <vt:lpstr>クロック周波数</vt:lpstr>
      <vt:lpstr>積極さとパイプラインの深さ</vt:lpstr>
      <vt:lpstr>積極さ</vt:lpstr>
      <vt:lpstr>CPU の特性</vt:lpstr>
      <vt:lpstr>回路量と値段（製造コスト）</vt:lpstr>
      <vt:lpstr>回路量と消費エネルギー</vt:lpstr>
      <vt:lpstr>回路量と性能</vt:lpstr>
      <vt:lpstr>IPC の変化</vt:lpstr>
      <vt:lpstr>PowerPoint プレゼンテーション</vt:lpstr>
      <vt:lpstr>CISC と RISC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2023-04-04T03:22:42Z</dcterms:created>
  <dcterms:modified xsi:type="dcterms:W3CDTF">2023-06-12T02:41:46Z</dcterms:modified>
</cp:coreProperties>
</file>