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7"/>
  </p:notesMasterIdLst>
  <p:sldIdLst>
    <p:sldId id="455" r:id="rId2"/>
    <p:sldId id="805" r:id="rId3"/>
    <p:sldId id="810" r:id="rId4"/>
    <p:sldId id="887" r:id="rId5"/>
    <p:sldId id="886" r:id="rId6"/>
    <p:sldId id="880" r:id="rId7"/>
    <p:sldId id="828" r:id="rId8"/>
    <p:sldId id="266" r:id="rId9"/>
    <p:sldId id="453" r:id="rId10"/>
    <p:sldId id="523" r:id="rId11"/>
    <p:sldId id="878" r:id="rId12"/>
    <p:sldId id="820" r:id="rId13"/>
    <p:sldId id="821" r:id="rId14"/>
    <p:sldId id="822" r:id="rId15"/>
    <p:sldId id="823" r:id="rId16"/>
    <p:sldId id="824" r:id="rId17"/>
    <p:sldId id="825" r:id="rId18"/>
    <p:sldId id="613" r:id="rId19"/>
    <p:sldId id="829" r:id="rId20"/>
    <p:sldId id="501" r:id="rId21"/>
    <p:sldId id="849" r:id="rId22"/>
    <p:sldId id="530" r:id="rId23"/>
    <p:sldId id="813" r:id="rId24"/>
    <p:sldId id="830" r:id="rId25"/>
    <p:sldId id="831" r:id="rId26"/>
    <p:sldId id="832" r:id="rId27"/>
    <p:sldId id="833" r:id="rId28"/>
    <p:sldId id="543" r:id="rId29"/>
    <p:sldId id="534" r:id="rId30"/>
    <p:sldId id="535" r:id="rId31"/>
    <p:sldId id="536" r:id="rId32"/>
    <p:sldId id="542" r:id="rId33"/>
    <p:sldId id="540" r:id="rId34"/>
    <p:sldId id="541" r:id="rId35"/>
    <p:sldId id="539" r:id="rId36"/>
    <p:sldId id="544" r:id="rId37"/>
    <p:sldId id="538" r:id="rId38"/>
    <p:sldId id="552" r:id="rId39"/>
    <p:sldId id="533" r:id="rId40"/>
    <p:sldId id="545" r:id="rId41"/>
    <p:sldId id="551" r:id="rId42"/>
    <p:sldId id="549" r:id="rId43"/>
    <p:sldId id="548" r:id="rId44"/>
    <p:sldId id="550" r:id="rId45"/>
    <p:sldId id="851" r:id="rId46"/>
    <p:sldId id="850" r:id="rId47"/>
    <p:sldId id="579" r:id="rId48"/>
    <p:sldId id="580" r:id="rId49"/>
    <p:sldId id="581" r:id="rId50"/>
    <p:sldId id="582" r:id="rId51"/>
    <p:sldId id="583" r:id="rId52"/>
    <p:sldId id="852" r:id="rId53"/>
    <p:sldId id="584" r:id="rId54"/>
    <p:sldId id="853" r:id="rId55"/>
    <p:sldId id="586" r:id="rId56"/>
    <p:sldId id="835" r:id="rId57"/>
    <p:sldId id="588" r:id="rId58"/>
    <p:sldId id="589" r:id="rId59"/>
    <p:sldId id="590" r:id="rId60"/>
    <p:sldId id="591" r:id="rId61"/>
    <p:sldId id="592" r:id="rId62"/>
    <p:sldId id="593" r:id="rId63"/>
    <p:sldId id="594" r:id="rId64"/>
    <p:sldId id="597" r:id="rId65"/>
    <p:sldId id="603" r:id="rId66"/>
    <p:sldId id="604" r:id="rId67"/>
    <p:sldId id="605" r:id="rId68"/>
    <p:sldId id="606" r:id="rId69"/>
    <p:sldId id="607" r:id="rId70"/>
    <p:sldId id="608" r:id="rId71"/>
    <p:sldId id="836" r:id="rId72"/>
    <p:sldId id="531" r:id="rId73"/>
    <p:sldId id="847" r:id="rId74"/>
    <p:sldId id="546" r:id="rId75"/>
    <p:sldId id="547" r:id="rId76"/>
    <p:sldId id="848" r:id="rId77"/>
    <p:sldId id="882" r:id="rId78"/>
    <p:sldId id="883" r:id="rId79"/>
    <p:sldId id="341" r:id="rId80"/>
    <p:sldId id="696" r:id="rId81"/>
    <p:sldId id="909" r:id="rId82"/>
    <p:sldId id="876" r:id="rId83"/>
    <p:sldId id="888" r:id="rId84"/>
    <p:sldId id="889" r:id="rId85"/>
    <p:sldId id="890" r:id="rId86"/>
    <p:sldId id="891" r:id="rId87"/>
    <p:sldId id="892" r:id="rId88"/>
    <p:sldId id="893" r:id="rId89"/>
    <p:sldId id="894" r:id="rId90"/>
    <p:sldId id="895" r:id="rId91"/>
    <p:sldId id="896" r:id="rId92"/>
    <p:sldId id="897" r:id="rId93"/>
    <p:sldId id="898" r:id="rId94"/>
    <p:sldId id="899" r:id="rId95"/>
    <p:sldId id="493" r:id="rId96"/>
    <p:sldId id="900" r:id="rId97"/>
    <p:sldId id="901" r:id="rId98"/>
    <p:sldId id="902" r:id="rId99"/>
    <p:sldId id="903" r:id="rId100"/>
    <p:sldId id="904" r:id="rId101"/>
    <p:sldId id="905" r:id="rId102"/>
    <p:sldId id="906" r:id="rId103"/>
    <p:sldId id="907" r:id="rId104"/>
    <p:sldId id="908" r:id="rId105"/>
    <p:sldId id="910" r:id="rId106"/>
  </p:sldIdLst>
  <p:sldSz cx="9144000" cy="6858000" type="screen4x3"/>
  <p:notesSz cx="6858000" cy="9144000"/>
  <p:custDataLst>
    <p:tags r:id="rId10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p:scale>
          <a:sx n="100" d="100"/>
          <a:sy n="100" d="100"/>
        </p:scale>
        <p:origin x="357" y="470"/>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2024/6/11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9</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0572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48</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49</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52</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54</a:t>
            </a:fld>
            <a:endParaRPr kumimoji="1" lang="ja-JP" altLang="en-US"/>
          </a:p>
        </p:txBody>
      </p:sp>
    </p:spTree>
    <p:extLst>
      <p:ext uri="{BB962C8B-B14F-4D97-AF65-F5344CB8AC3E}">
        <p14:creationId xmlns:p14="http://schemas.microsoft.com/office/powerpoint/2010/main" val="123350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61</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66</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68</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69</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10</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0078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11</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400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12</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13</a:t>
            </a:fld>
            <a:endParaRPr kumimoji="1" lang="ja-JP" altLang="en-US"/>
          </a:p>
        </p:txBody>
      </p:sp>
    </p:spTree>
    <p:extLst>
      <p:ext uri="{BB962C8B-B14F-4D97-AF65-F5344CB8AC3E}">
        <p14:creationId xmlns:p14="http://schemas.microsoft.com/office/powerpoint/2010/main" val="25962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23</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24</a:t>
            </a:fld>
            <a:endParaRPr kumimoji="1" lang="ja-JP" altLang="en-US"/>
          </a:p>
        </p:txBody>
      </p:sp>
    </p:spTree>
    <p:extLst>
      <p:ext uri="{BB962C8B-B14F-4D97-AF65-F5344CB8AC3E}">
        <p14:creationId xmlns:p14="http://schemas.microsoft.com/office/powerpoint/2010/main" val="2176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25</a:t>
            </a:fld>
            <a:endParaRPr kumimoji="1" lang="ja-JP" altLang="en-US"/>
          </a:p>
        </p:txBody>
      </p:sp>
    </p:spTree>
    <p:extLst>
      <p:ext uri="{BB962C8B-B14F-4D97-AF65-F5344CB8AC3E}">
        <p14:creationId xmlns:p14="http://schemas.microsoft.com/office/powerpoint/2010/main" val="355668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26</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accent4"/>
                </a:solidFill>
              </a:defRPr>
            </a:lvl1pPr>
          </a:lstStyle>
          <a:p>
            <a:r>
              <a:rPr kumimoji="1" lang="ja-JP" altLang="en-US"/>
              <a:t>マスター タイトルの書式設定</a:t>
            </a:r>
            <a:endParaRPr kumimoji="1" lang="ja-JP" altLang="en-US" dirty="0"/>
          </a:p>
        </p:txBody>
      </p:sp>
      <p:sp>
        <p:nvSpPr>
          <p:cNvPr id="4" name="コンテンツ プレースホルダー 3">
            <a:extLst>
              <a:ext uri="{FF2B5EF4-FFF2-40B4-BE49-F238E27FC236}">
                <a16:creationId xmlns:a16="http://schemas.microsoft.com/office/drawing/2014/main" id="{3B411819-7407-177D-333B-1437DD14AF43}"/>
              </a:ext>
            </a:extLst>
          </p:cNvPr>
          <p:cNvSpPr>
            <a:spLocks noGrp="1"/>
          </p:cNvSpPr>
          <p:nvPr>
            <p:ph sz="quarter" idx="11"/>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15976331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36076702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 id="2147483672" r:id="rId6"/>
    <p:sldLayoutId id="2147483673" r:id="rId7"/>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第６回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 </a:t>
            </a:r>
            <a:r>
              <a:rPr lang="ja-JP" altLang="en-US" dirty="0"/>
              <a:t>ラッチの回路</a:t>
            </a:r>
            <a:endParaRPr lang="en-US" altLang="ja-JP" dirty="0"/>
          </a:p>
        </p:txBody>
      </p:sp>
      <p:sp>
        <p:nvSpPr>
          <p:cNvPr id="700460" name="Freeform 44"/>
          <p:cNvSpPr>
            <a:spLocks/>
          </p:cNvSpPr>
          <p:nvPr/>
        </p:nvSpPr>
        <p:spPr bwMode="auto">
          <a:xfrm>
            <a:off x="6011658" y="1268617"/>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6372020" y="908255"/>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6372020" y="1628980"/>
            <a:ext cx="717550" cy="720725"/>
          </a:xfrm>
          <a:prstGeom prst="rect">
            <a:avLst/>
          </a:prstGeom>
          <a:noFill/>
        </p:spPr>
      </p:pic>
      <p:sp>
        <p:nvSpPr>
          <p:cNvPr id="700462" name="Line 46"/>
          <p:cNvSpPr>
            <a:spLocks noChangeShapeType="1"/>
          </p:cNvSpPr>
          <p:nvPr/>
        </p:nvSpPr>
        <p:spPr bwMode="auto">
          <a:xfrm>
            <a:off x="5292520" y="1989342"/>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5922758" y="1538492"/>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5562395" y="1898855"/>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7451828" y="198888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4932158" y="1809955"/>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7812036" y="180898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5562164" y="1911422"/>
            <a:ext cx="449493" cy="89847"/>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5922758" y="1898855"/>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8" name="Freeform 62"/>
          <p:cNvSpPr>
            <a:spLocks/>
          </p:cNvSpPr>
          <p:nvPr/>
        </p:nvSpPr>
        <p:spPr bwMode="auto">
          <a:xfrm>
            <a:off x="6012016" y="3068996"/>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6372378" y="2708633"/>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6372378" y="3429358"/>
            <a:ext cx="717550" cy="720725"/>
          </a:xfrm>
          <a:prstGeom prst="rect">
            <a:avLst/>
          </a:prstGeom>
          <a:noFill/>
        </p:spPr>
      </p:pic>
      <p:sp>
        <p:nvSpPr>
          <p:cNvPr id="700491" name="Line 75"/>
          <p:cNvSpPr>
            <a:spLocks noChangeShapeType="1"/>
          </p:cNvSpPr>
          <p:nvPr/>
        </p:nvSpPr>
        <p:spPr bwMode="auto">
          <a:xfrm>
            <a:off x="5292878" y="3789721"/>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5923116" y="3338871"/>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5562753" y="3699233"/>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7452186" y="3789260"/>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4932516" y="361033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7812036" y="351900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5921528" y="3340458"/>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5923116" y="3699233"/>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10</a:t>
            </a:fld>
            <a:endParaRPr lang="ja-JP" altLang="en-US"/>
          </a:p>
        </p:txBody>
      </p:sp>
      <p:sp>
        <p:nvSpPr>
          <p:cNvPr id="75" name="Rectangle 5"/>
          <p:cNvSpPr txBox="1">
            <a:spLocks noChangeArrowheads="1"/>
          </p:cNvSpPr>
          <p:nvPr/>
        </p:nvSpPr>
        <p:spPr>
          <a:xfrm>
            <a:off x="251951" y="1268976"/>
            <a:ext cx="4590051" cy="5040056"/>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構造：マルチプレクサが入ったインバータのループ</a:t>
            </a:r>
            <a:endParaRPr lang="en-US" altLang="ja-JP" kern="0" dirty="0"/>
          </a:p>
          <a:p>
            <a:pPr lvl="1"/>
            <a:r>
              <a:rPr lang="ja-JP" altLang="en-US" kern="0" dirty="0"/>
              <a:t>ここではマルチプレクサを切り替えスイッチとして説明</a:t>
            </a:r>
          </a:p>
          <a:p>
            <a:pPr lvl="1"/>
            <a:r>
              <a:rPr lang="ja-JP" altLang="en-US" kern="0" dirty="0"/>
              <a:t>クロックの立ち上がりのたびに，スイッチが切り替わる</a:t>
            </a:r>
            <a:br>
              <a:rPr lang="en-US" altLang="ja-JP" kern="0" dirty="0"/>
            </a:br>
            <a:endParaRPr lang="en-US" altLang="ja-JP" kern="0" dirty="0"/>
          </a:p>
          <a:p>
            <a:pPr lvl="1"/>
            <a:r>
              <a:rPr lang="en-US" altLang="ja-JP" i="1" kern="0" dirty="0"/>
              <a:t>d</a:t>
            </a:r>
            <a:r>
              <a:rPr lang="ja-JP" altLang="en-US" kern="0" dirty="0"/>
              <a:t> の値をループに取り入れ，取り入れた値が </a:t>
            </a:r>
            <a:r>
              <a:rPr lang="en-US" altLang="ja-JP" i="1" kern="0" dirty="0"/>
              <a:t>q</a:t>
            </a:r>
            <a:r>
              <a:rPr lang="ja-JP" altLang="en-US" kern="0" dirty="0"/>
              <a:t> から出力される</a:t>
            </a:r>
            <a:endParaRPr lang="en-US" altLang="ja-JP" kern="0" dirty="0"/>
          </a:p>
        </p:txBody>
      </p:sp>
      <p:sp>
        <p:nvSpPr>
          <p:cNvPr id="7" name="Rectangle 93">
            <a:extLst>
              <a:ext uri="{FF2B5EF4-FFF2-40B4-BE49-F238E27FC236}">
                <a16:creationId xmlns:a16="http://schemas.microsoft.com/office/drawing/2014/main" id="{BD8FB16A-14B3-67D5-45E4-C26E45586F63}"/>
              </a:ext>
            </a:extLst>
          </p:cNvPr>
          <p:cNvSpPr>
            <a:spLocks noChangeArrowheads="1"/>
          </p:cNvSpPr>
          <p:nvPr/>
        </p:nvSpPr>
        <p:spPr bwMode="auto">
          <a:xfrm>
            <a:off x="7182029" y="2258987"/>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に入った値</a:t>
            </a:r>
            <a:endParaRPr lang="en-US" altLang="ja-JP" dirty="0"/>
          </a:p>
          <a:p>
            <a:r>
              <a:rPr lang="ja-JP" altLang="en-US" dirty="0"/>
              <a:t>を反転して通す</a:t>
            </a:r>
            <a:endParaRPr lang="en-US" altLang="ja-JP" dirty="0"/>
          </a:p>
        </p:txBody>
      </p:sp>
      <p:sp>
        <p:nvSpPr>
          <p:cNvPr id="8" name="Rectangle 83">
            <a:extLst>
              <a:ext uri="{FF2B5EF4-FFF2-40B4-BE49-F238E27FC236}">
                <a16:creationId xmlns:a16="http://schemas.microsoft.com/office/drawing/2014/main" id="{7E456033-A345-04EC-D406-B85848F1348B}"/>
              </a:ext>
            </a:extLst>
          </p:cNvPr>
          <p:cNvSpPr>
            <a:spLocks noChangeArrowheads="1"/>
          </p:cNvSpPr>
          <p:nvPr/>
        </p:nvSpPr>
        <p:spPr bwMode="auto">
          <a:xfrm>
            <a:off x="5292366" y="342864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9" name="Rectangle 83">
            <a:extLst>
              <a:ext uri="{FF2B5EF4-FFF2-40B4-BE49-F238E27FC236}">
                <a16:creationId xmlns:a16="http://schemas.microsoft.com/office/drawing/2014/main" id="{034B9220-D132-AA8A-C1E8-F7000C101AA8}"/>
              </a:ext>
            </a:extLst>
          </p:cNvPr>
          <p:cNvSpPr>
            <a:spLocks noChangeArrowheads="1"/>
          </p:cNvSpPr>
          <p:nvPr/>
        </p:nvSpPr>
        <p:spPr bwMode="auto">
          <a:xfrm>
            <a:off x="6012016" y="162949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0" name="Rectangle 83">
            <a:extLst>
              <a:ext uri="{FF2B5EF4-FFF2-40B4-BE49-F238E27FC236}">
                <a16:creationId xmlns:a16="http://schemas.microsoft.com/office/drawing/2014/main" id="{8F724F54-9B54-B6AE-3901-23A49DADDC12}"/>
              </a:ext>
            </a:extLst>
          </p:cNvPr>
          <p:cNvSpPr>
            <a:spLocks noChangeArrowheads="1"/>
          </p:cNvSpPr>
          <p:nvPr/>
        </p:nvSpPr>
        <p:spPr bwMode="auto">
          <a:xfrm>
            <a:off x="7091670" y="1448619"/>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2" name="Rectangle 83">
            <a:extLst>
              <a:ext uri="{FF2B5EF4-FFF2-40B4-BE49-F238E27FC236}">
                <a16:creationId xmlns:a16="http://schemas.microsoft.com/office/drawing/2014/main" id="{220F5671-F264-B456-5B83-0809E4F7E0E2}"/>
              </a:ext>
            </a:extLst>
          </p:cNvPr>
          <p:cNvSpPr>
            <a:spLocks noChangeArrowheads="1"/>
          </p:cNvSpPr>
          <p:nvPr/>
        </p:nvSpPr>
        <p:spPr bwMode="auto">
          <a:xfrm>
            <a:off x="6012016" y="909484"/>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3" name="Rectangle 83">
            <a:extLst>
              <a:ext uri="{FF2B5EF4-FFF2-40B4-BE49-F238E27FC236}">
                <a16:creationId xmlns:a16="http://schemas.microsoft.com/office/drawing/2014/main" id="{AA9D4267-E50D-AEF1-3F55-CD9C98492BAA}"/>
              </a:ext>
            </a:extLst>
          </p:cNvPr>
          <p:cNvSpPr>
            <a:spLocks noChangeArrowheads="1"/>
          </p:cNvSpPr>
          <p:nvPr/>
        </p:nvSpPr>
        <p:spPr bwMode="auto">
          <a:xfrm>
            <a:off x="6012374" y="34298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4" name="Rectangle 83">
            <a:extLst>
              <a:ext uri="{FF2B5EF4-FFF2-40B4-BE49-F238E27FC236}">
                <a16:creationId xmlns:a16="http://schemas.microsoft.com/office/drawing/2014/main" id="{96C2642B-843C-6E3A-EAA1-CFD0FAB15B4B}"/>
              </a:ext>
            </a:extLst>
          </p:cNvPr>
          <p:cNvSpPr>
            <a:spLocks noChangeArrowheads="1"/>
          </p:cNvSpPr>
          <p:nvPr/>
        </p:nvSpPr>
        <p:spPr bwMode="auto">
          <a:xfrm>
            <a:off x="7092028" y="3248998"/>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5" name="Rectangle 83">
            <a:extLst>
              <a:ext uri="{FF2B5EF4-FFF2-40B4-BE49-F238E27FC236}">
                <a16:creationId xmlns:a16="http://schemas.microsoft.com/office/drawing/2014/main" id="{43052578-2A1C-2AED-EEEC-F5D5422A9D3E}"/>
              </a:ext>
            </a:extLst>
          </p:cNvPr>
          <p:cNvSpPr>
            <a:spLocks noChangeArrowheads="1"/>
          </p:cNvSpPr>
          <p:nvPr/>
        </p:nvSpPr>
        <p:spPr bwMode="auto">
          <a:xfrm>
            <a:off x="6012374" y="270986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7" name="矢印: 右 16">
            <a:extLst>
              <a:ext uri="{FF2B5EF4-FFF2-40B4-BE49-F238E27FC236}">
                <a16:creationId xmlns:a16="http://schemas.microsoft.com/office/drawing/2014/main" id="{2C58501D-735D-C229-13F3-2F4611E2F4DA}"/>
              </a:ext>
            </a:extLst>
          </p:cNvPr>
          <p:cNvSpPr/>
          <p:nvPr/>
        </p:nvSpPr>
        <p:spPr bwMode="auto">
          <a:xfrm rot="5400000">
            <a:off x="6552022" y="234898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 name="Freeform 62">
            <a:extLst>
              <a:ext uri="{FF2B5EF4-FFF2-40B4-BE49-F238E27FC236}">
                <a16:creationId xmlns:a16="http://schemas.microsoft.com/office/drawing/2014/main" id="{B46A048E-5009-0B4B-2B8E-ABDD51077666}"/>
              </a:ext>
            </a:extLst>
          </p:cNvPr>
          <p:cNvSpPr>
            <a:spLocks/>
          </p:cNvSpPr>
          <p:nvPr/>
        </p:nvSpPr>
        <p:spPr bwMode="auto">
          <a:xfrm>
            <a:off x="6011658" y="4869375"/>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19" name="Picture 64" descr="NOT">
            <a:extLst>
              <a:ext uri="{FF2B5EF4-FFF2-40B4-BE49-F238E27FC236}">
                <a16:creationId xmlns:a16="http://schemas.microsoft.com/office/drawing/2014/main" id="{69D76F12-6905-9B8F-E02B-62C9A83B6D6E}"/>
              </a:ext>
            </a:extLst>
          </p:cNvPr>
          <p:cNvPicPr>
            <a:picLocks noChangeAspect="1" noChangeArrowheads="1"/>
          </p:cNvPicPr>
          <p:nvPr/>
        </p:nvPicPr>
        <p:blipFill>
          <a:blip r:embed="rId3" cstate="print"/>
          <a:srcRect/>
          <a:stretch>
            <a:fillRect/>
          </a:stretch>
        </p:blipFill>
        <p:spPr bwMode="auto">
          <a:xfrm flipH="1">
            <a:off x="6372020" y="4509012"/>
            <a:ext cx="717550" cy="720725"/>
          </a:xfrm>
          <a:prstGeom prst="rect">
            <a:avLst/>
          </a:prstGeom>
          <a:noFill/>
        </p:spPr>
      </p:pic>
      <p:pic>
        <p:nvPicPr>
          <p:cNvPr id="20" name="Picture 65" descr="NOT">
            <a:extLst>
              <a:ext uri="{FF2B5EF4-FFF2-40B4-BE49-F238E27FC236}">
                <a16:creationId xmlns:a16="http://schemas.microsoft.com/office/drawing/2014/main" id="{0C1F4009-0AB0-DF66-B530-8B13A6AE4B80}"/>
              </a:ext>
            </a:extLst>
          </p:cNvPr>
          <p:cNvPicPr>
            <a:picLocks noChangeAspect="1" noChangeArrowheads="1"/>
          </p:cNvPicPr>
          <p:nvPr/>
        </p:nvPicPr>
        <p:blipFill>
          <a:blip r:embed="rId3" cstate="print"/>
          <a:srcRect/>
          <a:stretch>
            <a:fillRect/>
          </a:stretch>
        </p:blipFill>
        <p:spPr bwMode="auto">
          <a:xfrm>
            <a:off x="6372020" y="5229737"/>
            <a:ext cx="717550" cy="720725"/>
          </a:xfrm>
          <a:prstGeom prst="rect">
            <a:avLst/>
          </a:prstGeom>
          <a:noFill/>
        </p:spPr>
      </p:pic>
      <p:sp>
        <p:nvSpPr>
          <p:cNvPr id="21" name="Line 75">
            <a:extLst>
              <a:ext uri="{FF2B5EF4-FFF2-40B4-BE49-F238E27FC236}">
                <a16:creationId xmlns:a16="http://schemas.microsoft.com/office/drawing/2014/main" id="{0E6851F5-3F8A-8B88-A42C-77FE56E7261B}"/>
              </a:ext>
            </a:extLst>
          </p:cNvPr>
          <p:cNvSpPr>
            <a:spLocks noChangeShapeType="1"/>
          </p:cNvSpPr>
          <p:nvPr/>
        </p:nvSpPr>
        <p:spPr bwMode="auto">
          <a:xfrm>
            <a:off x="5292520" y="5590100"/>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22" name="Group 76">
            <a:extLst>
              <a:ext uri="{FF2B5EF4-FFF2-40B4-BE49-F238E27FC236}">
                <a16:creationId xmlns:a16="http://schemas.microsoft.com/office/drawing/2014/main" id="{60A9A132-7C22-D0CD-0091-B1671119854E}"/>
              </a:ext>
            </a:extLst>
          </p:cNvPr>
          <p:cNvGrpSpPr>
            <a:grpSpLocks/>
          </p:cNvGrpSpPr>
          <p:nvPr/>
        </p:nvGrpSpPr>
        <p:grpSpPr bwMode="auto">
          <a:xfrm>
            <a:off x="5922758" y="5139250"/>
            <a:ext cx="180975" cy="180975"/>
            <a:chOff x="2823" y="1990"/>
            <a:chExt cx="227" cy="227"/>
          </a:xfrm>
        </p:grpSpPr>
        <p:sp>
          <p:nvSpPr>
            <p:cNvPr id="23" name="Rectangle 77">
              <a:extLst>
                <a:ext uri="{FF2B5EF4-FFF2-40B4-BE49-F238E27FC236}">
                  <a16:creationId xmlns:a16="http://schemas.microsoft.com/office/drawing/2014/main" id="{CA50B49B-A7FF-D4EC-463C-740F9E05EFA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4" name="Oval 78">
              <a:extLst>
                <a:ext uri="{FF2B5EF4-FFF2-40B4-BE49-F238E27FC236}">
                  <a16:creationId xmlns:a16="http://schemas.microsoft.com/office/drawing/2014/main" id="{19AC00AE-D5C5-76C5-C9D5-FC31BE2D15F9}"/>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25" name="Group 79">
            <a:extLst>
              <a:ext uri="{FF2B5EF4-FFF2-40B4-BE49-F238E27FC236}">
                <a16:creationId xmlns:a16="http://schemas.microsoft.com/office/drawing/2014/main" id="{A8C42CDF-7518-B02D-E72F-5DFA6BE887E4}"/>
              </a:ext>
            </a:extLst>
          </p:cNvPr>
          <p:cNvGrpSpPr>
            <a:grpSpLocks/>
          </p:cNvGrpSpPr>
          <p:nvPr/>
        </p:nvGrpSpPr>
        <p:grpSpPr bwMode="auto">
          <a:xfrm>
            <a:off x="5562395" y="5499612"/>
            <a:ext cx="180975" cy="180975"/>
            <a:chOff x="2823" y="1990"/>
            <a:chExt cx="227" cy="227"/>
          </a:xfrm>
        </p:grpSpPr>
        <p:sp>
          <p:nvSpPr>
            <p:cNvPr id="26" name="Rectangle 80">
              <a:extLst>
                <a:ext uri="{FF2B5EF4-FFF2-40B4-BE49-F238E27FC236}">
                  <a16:creationId xmlns:a16="http://schemas.microsoft.com/office/drawing/2014/main" id="{6BB3824C-03A9-CCBB-8E4F-D265FAC5D1B3}"/>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7" name="Oval 81">
              <a:extLst>
                <a:ext uri="{FF2B5EF4-FFF2-40B4-BE49-F238E27FC236}">
                  <a16:creationId xmlns:a16="http://schemas.microsoft.com/office/drawing/2014/main" id="{CD979090-4D3B-2467-FB88-7FAAF2B05FF2}"/>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28" name="Line 82">
            <a:extLst>
              <a:ext uri="{FF2B5EF4-FFF2-40B4-BE49-F238E27FC236}">
                <a16:creationId xmlns:a16="http://schemas.microsoft.com/office/drawing/2014/main" id="{CD81B6B1-5B53-6D73-63F4-60D53EE395C0}"/>
              </a:ext>
            </a:extLst>
          </p:cNvPr>
          <p:cNvSpPr>
            <a:spLocks noChangeShapeType="1"/>
          </p:cNvSpPr>
          <p:nvPr/>
        </p:nvSpPr>
        <p:spPr bwMode="auto">
          <a:xfrm>
            <a:off x="7451828" y="55896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29" name="Rectangle 83">
            <a:extLst>
              <a:ext uri="{FF2B5EF4-FFF2-40B4-BE49-F238E27FC236}">
                <a16:creationId xmlns:a16="http://schemas.microsoft.com/office/drawing/2014/main" id="{C7BD5B80-EF95-2E77-04CC-5E72CF0279F8}"/>
              </a:ext>
            </a:extLst>
          </p:cNvPr>
          <p:cNvSpPr>
            <a:spLocks noChangeArrowheads="1"/>
          </p:cNvSpPr>
          <p:nvPr/>
        </p:nvSpPr>
        <p:spPr bwMode="auto">
          <a:xfrm>
            <a:off x="4932158" y="541071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1" name="Line 85">
            <a:extLst>
              <a:ext uri="{FF2B5EF4-FFF2-40B4-BE49-F238E27FC236}">
                <a16:creationId xmlns:a16="http://schemas.microsoft.com/office/drawing/2014/main" id="{C20BF7C3-8CE4-A848-7A68-58C2439183E0}"/>
              </a:ext>
            </a:extLst>
          </p:cNvPr>
          <p:cNvSpPr>
            <a:spLocks noChangeShapeType="1"/>
          </p:cNvSpPr>
          <p:nvPr/>
        </p:nvSpPr>
        <p:spPr bwMode="auto">
          <a:xfrm flipH="1" flipV="1">
            <a:off x="5921170" y="5140837"/>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32" name="Group 86">
            <a:extLst>
              <a:ext uri="{FF2B5EF4-FFF2-40B4-BE49-F238E27FC236}">
                <a16:creationId xmlns:a16="http://schemas.microsoft.com/office/drawing/2014/main" id="{E60234BC-26F6-E228-56E6-59ED1768370F}"/>
              </a:ext>
            </a:extLst>
          </p:cNvPr>
          <p:cNvGrpSpPr>
            <a:grpSpLocks/>
          </p:cNvGrpSpPr>
          <p:nvPr/>
        </p:nvGrpSpPr>
        <p:grpSpPr bwMode="auto">
          <a:xfrm>
            <a:off x="5922758" y="5499612"/>
            <a:ext cx="180975" cy="180975"/>
            <a:chOff x="2823" y="1990"/>
            <a:chExt cx="227" cy="227"/>
          </a:xfrm>
        </p:grpSpPr>
        <p:sp>
          <p:nvSpPr>
            <p:cNvPr id="33" name="Rectangle 87">
              <a:extLst>
                <a:ext uri="{FF2B5EF4-FFF2-40B4-BE49-F238E27FC236}">
                  <a16:creationId xmlns:a16="http://schemas.microsoft.com/office/drawing/2014/main" id="{AE9E37ED-B12B-CDBC-BD84-905E4E8EA72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34" name="Oval 88">
              <a:extLst>
                <a:ext uri="{FF2B5EF4-FFF2-40B4-BE49-F238E27FC236}">
                  <a16:creationId xmlns:a16="http://schemas.microsoft.com/office/drawing/2014/main" id="{EE64EFF9-CB36-8B3F-9B62-B1557ED5C5B5}"/>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35" name="Rectangle 83">
            <a:extLst>
              <a:ext uri="{FF2B5EF4-FFF2-40B4-BE49-F238E27FC236}">
                <a16:creationId xmlns:a16="http://schemas.microsoft.com/office/drawing/2014/main" id="{A281B441-D7F6-C5EC-7E9C-9462B548B36E}"/>
              </a:ext>
            </a:extLst>
          </p:cNvPr>
          <p:cNvSpPr>
            <a:spLocks noChangeArrowheads="1"/>
          </p:cNvSpPr>
          <p:nvPr/>
        </p:nvSpPr>
        <p:spPr bwMode="auto">
          <a:xfrm>
            <a:off x="5292008" y="522902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6"/>
                </a:solidFill>
              </a:rPr>
              <a:t>0</a:t>
            </a:r>
          </a:p>
        </p:txBody>
      </p:sp>
      <p:sp>
        <p:nvSpPr>
          <p:cNvPr id="36" name="Rectangle 83">
            <a:extLst>
              <a:ext uri="{FF2B5EF4-FFF2-40B4-BE49-F238E27FC236}">
                <a16:creationId xmlns:a16="http://schemas.microsoft.com/office/drawing/2014/main" id="{DECFD35D-E195-7516-AA13-FA4C385CBAA8}"/>
              </a:ext>
            </a:extLst>
          </p:cNvPr>
          <p:cNvSpPr>
            <a:spLocks noChangeArrowheads="1"/>
          </p:cNvSpPr>
          <p:nvPr/>
        </p:nvSpPr>
        <p:spPr bwMode="auto">
          <a:xfrm>
            <a:off x="6012016" y="523025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37" name="Rectangle 83">
            <a:extLst>
              <a:ext uri="{FF2B5EF4-FFF2-40B4-BE49-F238E27FC236}">
                <a16:creationId xmlns:a16="http://schemas.microsoft.com/office/drawing/2014/main" id="{5F63571E-FE31-2EB2-94B1-C9DB3C161CD7}"/>
              </a:ext>
            </a:extLst>
          </p:cNvPr>
          <p:cNvSpPr>
            <a:spLocks noChangeArrowheads="1"/>
          </p:cNvSpPr>
          <p:nvPr/>
        </p:nvSpPr>
        <p:spPr bwMode="auto">
          <a:xfrm>
            <a:off x="7091670" y="5049377"/>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39" name="Rectangle 84">
            <a:extLst>
              <a:ext uri="{FF2B5EF4-FFF2-40B4-BE49-F238E27FC236}">
                <a16:creationId xmlns:a16="http://schemas.microsoft.com/office/drawing/2014/main" id="{002219A6-31EB-A69E-B3A1-23615765FCB4}"/>
              </a:ext>
            </a:extLst>
          </p:cNvPr>
          <p:cNvSpPr>
            <a:spLocks noChangeArrowheads="1"/>
          </p:cNvSpPr>
          <p:nvPr/>
        </p:nvSpPr>
        <p:spPr bwMode="auto">
          <a:xfrm>
            <a:off x="7722035" y="531902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0" name="矢印: 右 39">
            <a:extLst>
              <a:ext uri="{FF2B5EF4-FFF2-40B4-BE49-F238E27FC236}">
                <a16:creationId xmlns:a16="http://schemas.microsoft.com/office/drawing/2014/main" id="{91D31643-5B7F-0F88-5481-E250F7F0A8BC}"/>
              </a:ext>
            </a:extLst>
          </p:cNvPr>
          <p:cNvSpPr/>
          <p:nvPr/>
        </p:nvSpPr>
        <p:spPr bwMode="auto">
          <a:xfrm rot="5400000">
            <a:off x="6552022" y="414900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1" name="Rectangle 93">
            <a:extLst>
              <a:ext uri="{FF2B5EF4-FFF2-40B4-BE49-F238E27FC236}">
                <a16:creationId xmlns:a16="http://schemas.microsoft.com/office/drawing/2014/main" id="{B47E1328-8697-E000-BEBA-10D10B658E51}"/>
              </a:ext>
            </a:extLst>
          </p:cNvPr>
          <p:cNvSpPr>
            <a:spLocks noChangeArrowheads="1"/>
          </p:cNvSpPr>
          <p:nvPr/>
        </p:nvSpPr>
        <p:spPr bwMode="auto">
          <a:xfrm>
            <a:off x="7092028" y="4239009"/>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直前に </a:t>
            </a:r>
            <a:r>
              <a:rPr lang="en-US" altLang="ja-JP" dirty="0"/>
              <a:t>d </a:t>
            </a:r>
            <a:r>
              <a:rPr lang="ja-JP" altLang="en-US" dirty="0"/>
              <a:t>に入って</a:t>
            </a:r>
            <a:br>
              <a:rPr lang="en-US" altLang="ja-JP" dirty="0"/>
            </a:br>
            <a:r>
              <a:rPr lang="ja-JP" altLang="en-US" dirty="0"/>
              <a:t>値でループ構成</a:t>
            </a:r>
            <a:endParaRPr lang="en-US" altLang="ja-JP" dirty="0"/>
          </a:p>
        </p:txBody>
      </p:sp>
      <p:sp>
        <p:nvSpPr>
          <p:cNvPr id="42" name="Rectangle 93">
            <a:extLst>
              <a:ext uri="{FF2B5EF4-FFF2-40B4-BE49-F238E27FC236}">
                <a16:creationId xmlns:a16="http://schemas.microsoft.com/office/drawing/2014/main" id="{432CA4B2-2786-2CD1-D469-F55B62B7D442}"/>
              </a:ext>
            </a:extLst>
          </p:cNvPr>
          <p:cNvSpPr>
            <a:spLocks noChangeArrowheads="1"/>
          </p:cNvSpPr>
          <p:nvPr/>
        </p:nvSpPr>
        <p:spPr bwMode="auto">
          <a:xfrm>
            <a:off x="7092028" y="6039029"/>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の値が変わって</a:t>
            </a:r>
            <a:br>
              <a:rPr lang="en-US" altLang="ja-JP" dirty="0"/>
            </a:br>
            <a:r>
              <a:rPr lang="ja-JP" altLang="en-US" dirty="0"/>
              <a:t>も </a:t>
            </a:r>
            <a:r>
              <a:rPr lang="en-US" altLang="ja-JP" dirty="0"/>
              <a:t>q </a:t>
            </a:r>
            <a:r>
              <a:rPr lang="ja-JP" altLang="en-US" dirty="0"/>
              <a:t>の出力は </a:t>
            </a:r>
            <a:r>
              <a:rPr lang="en-US" altLang="ja-JP" dirty="0"/>
              <a:t>0 </a:t>
            </a:r>
            <a:r>
              <a:rPr lang="ja-JP" altLang="en-US" dirty="0"/>
              <a:t>の</a:t>
            </a:r>
            <a:br>
              <a:rPr lang="en-US" altLang="ja-JP" dirty="0"/>
            </a:br>
            <a:r>
              <a:rPr lang="ja-JP" altLang="en-US" dirty="0"/>
              <a:t>まま</a:t>
            </a:r>
            <a:endParaRPr lang="en-US" altLang="ja-JP" dirty="0"/>
          </a:p>
        </p:txBody>
      </p:sp>
    </p:spTree>
    <p:extLst>
      <p:ext uri="{BB962C8B-B14F-4D97-AF65-F5344CB8AC3E}">
        <p14:creationId xmlns:p14="http://schemas.microsoft.com/office/powerpoint/2010/main" val="40267683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前回の課題で、</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つ用意した（</a:t>
            </a:r>
            <a:r>
              <a:rPr lang="en-US" altLang="ja-JP" b="0" i="0" dirty="0">
                <a:solidFill>
                  <a:srgbClr val="000000"/>
                </a:solidFill>
                <a:effectLst/>
                <a:latin typeface="Meiryo" panose="020B0604030504040204" pitchFamily="50" charset="-128"/>
                <a:ea typeface="Meiryo" panose="020B0604030504040204" pitchFamily="50" charset="-128"/>
              </a:rPr>
              <a:t>LABEL_UP,LABEL_END)</a:t>
            </a:r>
            <a:r>
              <a:rPr lang="ja-JP" altLang="en-US" b="0" i="0" dirty="0">
                <a:solidFill>
                  <a:srgbClr val="000000"/>
                </a:solidFill>
                <a:effectLst/>
                <a:latin typeface="Meiryo" panose="020B0604030504040204" pitchFamily="50" charset="-128"/>
                <a:ea typeface="Meiryo" panose="020B0604030504040204" pitchFamily="50" charset="-128"/>
              </a:rPr>
              <a:t>のですが、同じコード内で複数ラベルを用いても良いですか。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はい </a:t>
            </a:r>
            <a:r>
              <a:rPr lang="en-US" altLang="ja-JP" dirty="0">
                <a:solidFill>
                  <a:srgbClr val="000000"/>
                </a:solidFill>
                <a:latin typeface="Meiryo" panose="020B0604030504040204" pitchFamily="50" charset="-128"/>
                <a:ea typeface="Meiryo" panose="020B0604030504040204" pitchFamily="50" charset="-128"/>
              </a:rPr>
              <a:t>OK </a:t>
            </a:r>
            <a:r>
              <a:rPr lang="ja-JP" altLang="en-US" dirty="0">
                <a:solidFill>
                  <a:srgbClr val="000000"/>
                </a:solidFill>
                <a:latin typeface="Meiryo" panose="020B0604030504040204" pitchFamily="50" charset="-128"/>
                <a:ea typeface="Meiryo" panose="020B0604030504040204" pitchFamily="50" charset="-128"/>
              </a:rPr>
              <a:t>です</a:t>
            </a:r>
            <a:endParaRPr lang="en-US" dirty="0"/>
          </a:p>
        </p:txBody>
      </p:sp>
    </p:spTree>
    <p:extLst>
      <p:ext uri="{BB962C8B-B14F-4D97-AF65-F5344CB8AC3E}">
        <p14:creationId xmlns:p14="http://schemas.microsoft.com/office/powerpoint/2010/main" val="454881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Turing Complete</a:t>
            </a:r>
            <a:r>
              <a:rPr lang="ja-JP" altLang="en-US" b="0" i="0" dirty="0">
                <a:solidFill>
                  <a:srgbClr val="000000"/>
                </a:solidFill>
                <a:effectLst/>
                <a:latin typeface="Meiryo" panose="020B0604030504040204" pitchFamily="50" charset="-128"/>
                <a:ea typeface="Meiryo" panose="020B0604030504040204" pitchFamily="50" charset="-128"/>
              </a:rPr>
              <a:t>が面白そうだったので、買ってみました。</a:t>
            </a:r>
            <a:endParaRPr lang="en-US" dirty="0"/>
          </a:p>
        </p:txBody>
      </p:sp>
    </p:spTree>
    <p:extLst>
      <p:ext uri="{BB962C8B-B14F-4D97-AF65-F5344CB8AC3E}">
        <p14:creationId xmlns:p14="http://schemas.microsoft.com/office/powerpoint/2010/main" val="1287361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あと</a:t>
            </a:r>
            <a:r>
              <a:rPr lang="en-US" altLang="ja-JP" b="0" i="0" dirty="0">
                <a:solidFill>
                  <a:srgbClr val="000000"/>
                </a:solidFill>
                <a:effectLst/>
                <a:latin typeface="Meiryo" panose="020B0604030504040204" pitchFamily="50" charset="-128"/>
                <a:ea typeface="Meiryo" panose="020B0604030504040204" pitchFamily="50" charset="-128"/>
              </a:rPr>
              <a:t>P</a:t>
            </a:r>
            <a:r>
              <a:rPr lang="ja-JP" altLang="en-US" b="0" i="0" dirty="0">
                <a:solidFill>
                  <a:srgbClr val="000000"/>
                </a:solidFill>
                <a:effectLst/>
                <a:latin typeface="Meiryo" panose="020B0604030504040204" pitchFamily="50" charset="-128"/>
                <a:ea typeface="Meiryo" panose="020B0604030504040204" pitchFamily="50" charset="-128"/>
              </a:rPr>
              <a:t>型・</a:t>
            </a:r>
            <a:r>
              <a:rPr lang="en-US" altLang="ja-JP" b="0" i="0" dirty="0">
                <a:solidFill>
                  <a:srgbClr val="000000"/>
                </a:solidFill>
                <a:effectLst/>
                <a:latin typeface="Meiryo" panose="020B0604030504040204" pitchFamily="50" charset="-128"/>
                <a:ea typeface="Meiryo" panose="020B0604030504040204" pitchFamily="50" charset="-128"/>
              </a:rPr>
              <a:t>N</a:t>
            </a:r>
            <a:r>
              <a:rPr lang="ja-JP" altLang="en-US" b="0" i="0" dirty="0">
                <a:solidFill>
                  <a:srgbClr val="000000"/>
                </a:solidFill>
                <a:effectLst/>
                <a:latin typeface="Meiryo" panose="020B0604030504040204" pitchFamily="50" charset="-128"/>
                <a:ea typeface="Meiryo" panose="020B0604030504040204" pitchFamily="50" charset="-128"/>
              </a:rPr>
              <a:t>型リレーの課題が難しかったが、パズルみたいで面白かった。</a:t>
            </a:r>
            <a:endParaRPr lang="en-US" dirty="0"/>
          </a:p>
        </p:txBody>
      </p:sp>
    </p:spTree>
    <p:extLst>
      <p:ext uri="{BB962C8B-B14F-4D97-AF65-F5344CB8AC3E}">
        <p14:creationId xmlns:p14="http://schemas.microsoft.com/office/powerpoint/2010/main" val="3660504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シングルサイクルプロセッサにフリップ・フロップを追加する方法が説明されていましたが、実際にどのようにしてこれを実装するのか、具体的な手順や考慮すべきポイントについて詳しく知りたいです。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フリップ・フロップを追加する際に発生する遅延や、その遅延がクロック周波数に与える影響についても知りたいです。特に、どのような条件で遅延が問題になるのかについて具体例を交えて説明していただけると助かります。</a:t>
            </a:r>
            <a:endParaRPr lang="en-US" dirty="0"/>
          </a:p>
        </p:txBody>
      </p:sp>
    </p:spTree>
    <p:extLst>
      <p:ext uri="{BB962C8B-B14F-4D97-AF65-F5344CB8AC3E}">
        <p14:creationId xmlns:p14="http://schemas.microsoft.com/office/powerpoint/2010/main" val="37463794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課題４は</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の時も</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されるのでしょうか、、？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講義資料内</a:t>
            </a:r>
            <a:r>
              <a:rPr lang="ja-JP" altLang="en-US"/>
              <a:t>の例や口頭では</a:t>
            </a:r>
            <a:r>
              <a:rPr lang="ja-JP" altLang="en-US" dirty="0"/>
              <a:t>説明していたのですが，ループ初回の大小比較まで </a:t>
            </a:r>
            <a:r>
              <a:rPr lang="en-US" altLang="ja-JP" dirty="0"/>
              <a:t>for </a:t>
            </a:r>
            <a:r>
              <a:rPr lang="ja-JP" altLang="en-US" dirty="0"/>
              <a:t>ループを再現するとちょっと複雑になるので，ここででは省いていました</a:t>
            </a:r>
            <a:endParaRPr lang="en-US" dirty="0"/>
          </a:p>
        </p:txBody>
      </p:sp>
    </p:spTree>
    <p:extLst>
      <p:ext uri="{BB962C8B-B14F-4D97-AF65-F5344CB8AC3E}">
        <p14:creationId xmlns:p14="http://schemas.microsoft.com/office/powerpoint/2010/main" val="3158098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パイプライン化すると、スループットが向上することは理解できたのですが、やっぱりパイプライン化する方がラッチを入れない時より効率が上がるのでしょうか。（ラッチを入れたことによる遅延もあるのかなと思いました。）</a:t>
            </a:r>
            <a:endParaRPr lang="en-US" dirty="0"/>
          </a:p>
        </p:txBody>
      </p:sp>
    </p:spTree>
    <p:extLst>
      <p:ext uri="{BB962C8B-B14F-4D97-AF65-F5344CB8AC3E}">
        <p14:creationId xmlns:p14="http://schemas.microsoft.com/office/powerpoint/2010/main" val="3555292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11</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r>
              <a:rPr lang="en-US" altLang="ja-JP" kern="0" dirty="0"/>
              <a:t>D </a:t>
            </a:r>
            <a:r>
              <a:rPr lang="ja-JP" altLang="en-US" kern="0" dirty="0"/>
              <a:t>ラッチを</a:t>
            </a:r>
            <a:r>
              <a:rPr lang="en-US" altLang="ja-JP" kern="0" dirty="0"/>
              <a:t>2</a:t>
            </a:r>
            <a:r>
              <a:rPr lang="ja-JP" altLang="en-US" kern="0" dirty="0"/>
              <a:t>つ繋げたもの</a:t>
            </a:r>
            <a:endParaRPr lang="en-US" altLang="ja-JP" kern="0" dirty="0"/>
          </a:p>
          <a:p>
            <a:pPr lvl="1"/>
            <a:r>
              <a:rPr lang="en-US" altLang="ja-JP" kern="0" dirty="0"/>
              <a:t>D </a:t>
            </a:r>
            <a:r>
              <a:rPr lang="ja-JP" altLang="en-US" kern="0" dirty="0"/>
              <a:t>ラッチ１つだと，半周期は </a:t>
            </a:r>
            <a:r>
              <a:rPr lang="en-US" altLang="ja-JP" kern="0" dirty="0"/>
              <a:t>d </a:t>
            </a:r>
            <a:r>
              <a:rPr lang="ja-JP" altLang="en-US" kern="0" dirty="0"/>
              <a:t>に入った値が反転して素通しするので使いにくい</a:t>
            </a:r>
            <a:endParaRPr lang="en-US" altLang="ja-JP" kern="0" dirty="0"/>
          </a:p>
          <a:p>
            <a:pPr lvl="1"/>
            <a:r>
              <a:rPr lang="ja-JP" altLang="en-US" kern="0" dirty="0"/>
              <a:t>２つ直列に繋げて素通しの期間をなくす</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634766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工場のラインを考える（再）</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1312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011672"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451832"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893879"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334039"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パイプライン・ラッチのイメージ</a:t>
            </a:r>
          </a:p>
        </p:txBody>
      </p:sp>
      <p:sp>
        <p:nvSpPr>
          <p:cNvPr id="58" name="コンテンツ プレースホルダー 57"/>
          <p:cNvSpPr>
            <a:spLocks noGrp="1"/>
          </p:cNvSpPr>
          <p:nvPr>
            <p:ph idx="4294967295"/>
          </p:nvPr>
        </p:nvSpPr>
        <p:spPr>
          <a:xfrm>
            <a:off x="251952" y="4509012"/>
            <a:ext cx="8730097" cy="1369161"/>
          </a:xfrm>
          <a:prstGeom prst="rect">
            <a:avLst/>
          </a:prstGeom>
        </p:spPr>
        <p:txBody>
          <a:bodyPr/>
          <a:lstStyle/>
          <a:p>
            <a:r>
              <a:rPr lang="ja-JP" altLang="en-US" dirty="0"/>
              <a:t>各人の作業が終わっても，ラッチが開くまでは次の人に製品を送れない</a:t>
            </a:r>
            <a:endParaRPr lang="en-US" altLang="ja-JP" dirty="0"/>
          </a:p>
          <a:p>
            <a:pPr lvl="1"/>
            <a:r>
              <a:rPr lang="ja-JP" altLang="en-US" dirty="0"/>
              <a:t>複数ステージ間で信号が混じるのを防ぐ</a:t>
            </a:r>
            <a:endParaRPr lang="en-US" altLang="ja-JP" dirty="0"/>
          </a:p>
          <a:p>
            <a:pPr lvl="1"/>
            <a:r>
              <a:rPr lang="ja-JP" altLang="en-US" dirty="0"/>
              <a:t>指定された時間までラッチでドアを開かなくするイメージ？</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2051972" y="3068996"/>
            <a:ext cx="5040057" cy="360005"/>
            <a:chOff x="611956" y="3699003"/>
            <a:chExt cx="5040057" cy="360005"/>
          </a:xfrm>
        </p:grpSpPr>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4" name="グループ化 3">
            <a:extLst>
              <a:ext uri="{FF2B5EF4-FFF2-40B4-BE49-F238E27FC236}">
                <a16:creationId xmlns:a16="http://schemas.microsoft.com/office/drawing/2014/main" id="{4342C5DC-00B0-84B6-70B1-3D6C78F81A70}"/>
              </a:ext>
            </a:extLst>
          </p:cNvPr>
          <p:cNvGrpSpPr/>
          <p:nvPr/>
        </p:nvGrpSpPr>
        <p:grpSpPr>
          <a:xfrm>
            <a:off x="2951982" y="2708992"/>
            <a:ext cx="360004" cy="720008"/>
            <a:chOff x="2411977" y="3068996"/>
            <a:chExt cx="360004" cy="720008"/>
          </a:xfrm>
        </p:grpSpPr>
        <p:sp>
          <p:nvSpPr>
            <p:cNvPr id="5" name="正方形/長方形 4">
              <a:extLst>
                <a:ext uri="{FF2B5EF4-FFF2-40B4-BE49-F238E27FC236}">
                  <a16:creationId xmlns:a16="http://schemas.microsoft.com/office/drawing/2014/main" id="{2851CA75-4AA5-8C83-5FA8-9C5494576DE6}"/>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a:extLst>
                <a:ext uri="{FF2B5EF4-FFF2-40B4-BE49-F238E27FC236}">
                  <a16:creationId xmlns:a16="http://schemas.microsoft.com/office/drawing/2014/main" id="{309C8E32-6494-8480-0115-DF8A7E362B6D}"/>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9" name="グループ化 8">
            <a:extLst>
              <a:ext uri="{FF2B5EF4-FFF2-40B4-BE49-F238E27FC236}">
                <a16:creationId xmlns:a16="http://schemas.microsoft.com/office/drawing/2014/main" id="{024DF253-E5A3-2F57-0964-E3A81D922F06}"/>
              </a:ext>
            </a:extLst>
          </p:cNvPr>
          <p:cNvGrpSpPr/>
          <p:nvPr/>
        </p:nvGrpSpPr>
        <p:grpSpPr>
          <a:xfrm>
            <a:off x="4391998" y="2708992"/>
            <a:ext cx="360004" cy="720008"/>
            <a:chOff x="2411977" y="3068996"/>
            <a:chExt cx="360004" cy="720008"/>
          </a:xfrm>
        </p:grpSpPr>
        <p:sp>
          <p:nvSpPr>
            <p:cNvPr id="10" name="正方形/長方形 9">
              <a:extLst>
                <a:ext uri="{FF2B5EF4-FFF2-40B4-BE49-F238E27FC236}">
                  <a16:creationId xmlns:a16="http://schemas.microsoft.com/office/drawing/2014/main" id="{845928B1-5059-E24E-1267-0E6F892224D5}"/>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二等辺三角形 10">
              <a:extLst>
                <a:ext uri="{FF2B5EF4-FFF2-40B4-BE49-F238E27FC236}">
                  <a16:creationId xmlns:a16="http://schemas.microsoft.com/office/drawing/2014/main" id="{C03C8377-1A30-11D4-8CFA-498B90D5C92F}"/>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5FC3C304-B115-493B-C9A2-8B122652A984}"/>
              </a:ext>
            </a:extLst>
          </p:cNvPr>
          <p:cNvGrpSpPr/>
          <p:nvPr/>
        </p:nvGrpSpPr>
        <p:grpSpPr>
          <a:xfrm>
            <a:off x="5832014" y="2708992"/>
            <a:ext cx="360004" cy="720008"/>
            <a:chOff x="2411977" y="3068996"/>
            <a:chExt cx="360004" cy="720008"/>
          </a:xfrm>
        </p:grpSpPr>
        <p:sp>
          <p:nvSpPr>
            <p:cNvPr id="13" name="正方形/長方形 12">
              <a:extLst>
                <a:ext uri="{FF2B5EF4-FFF2-40B4-BE49-F238E27FC236}">
                  <a16:creationId xmlns:a16="http://schemas.microsoft.com/office/drawing/2014/main" id="{64F88E16-9AA6-FCC9-F80A-DF14DDDA724C}"/>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二等辺三角形 13">
              <a:extLst>
                <a:ext uri="{FF2B5EF4-FFF2-40B4-BE49-F238E27FC236}">
                  <a16:creationId xmlns:a16="http://schemas.microsoft.com/office/drawing/2014/main" id="{7E84D35E-2478-500C-E77D-1D06EF09ABC5}"/>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5" name="グループ化 14">
            <a:extLst>
              <a:ext uri="{FF2B5EF4-FFF2-40B4-BE49-F238E27FC236}">
                <a16:creationId xmlns:a16="http://schemas.microsoft.com/office/drawing/2014/main" id="{C44A8EE6-C46C-C8A0-D75E-E2FD847F00B0}"/>
              </a:ext>
            </a:extLst>
          </p:cNvPr>
          <p:cNvGrpSpPr/>
          <p:nvPr/>
        </p:nvGrpSpPr>
        <p:grpSpPr>
          <a:xfrm>
            <a:off x="1421965" y="2708992"/>
            <a:ext cx="360004" cy="720008"/>
            <a:chOff x="2411977" y="3068996"/>
            <a:chExt cx="360004" cy="720008"/>
          </a:xfrm>
        </p:grpSpPr>
        <p:sp>
          <p:nvSpPr>
            <p:cNvPr id="16" name="正方形/長方形 15">
              <a:extLst>
                <a:ext uri="{FF2B5EF4-FFF2-40B4-BE49-F238E27FC236}">
                  <a16:creationId xmlns:a16="http://schemas.microsoft.com/office/drawing/2014/main" id="{1295C8C8-38F1-0491-C4A3-14145B7EAAA2}"/>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7" name="二等辺三角形 16">
              <a:extLst>
                <a:ext uri="{FF2B5EF4-FFF2-40B4-BE49-F238E27FC236}">
                  <a16:creationId xmlns:a16="http://schemas.microsoft.com/office/drawing/2014/main" id="{86091F01-12EA-BC74-22A8-23A63BD164FE}"/>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2" name="角丸四角形吹き出し 20">
            <a:extLst>
              <a:ext uri="{FF2B5EF4-FFF2-40B4-BE49-F238E27FC236}">
                <a16:creationId xmlns:a16="http://schemas.microsoft.com/office/drawing/2014/main" id="{A67840A6-3259-146C-F2B7-0C6CA5ED48C9}"/>
              </a:ext>
            </a:extLst>
          </p:cNvPr>
          <p:cNvSpPr/>
          <p:nvPr/>
        </p:nvSpPr>
        <p:spPr bwMode="auto">
          <a:xfrm>
            <a:off x="4121995" y="1538979"/>
            <a:ext cx="2160024" cy="522647"/>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もう終わったから次のに</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取りかかりたいんだけど</a:t>
            </a:r>
          </a:p>
        </p:txBody>
      </p:sp>
      <p:sp>
        <p:nvSpPr>
          <p:cNvPr id="23" name="角丸四角形吹き出し 21">
            <a:extLst>
              <a:ext uri="{FF2B5EF4-FFF2-40B4-BE49-F238E27FC236}">
                <a16:creationId xmlns:a16="http://schemas.microsoft.com/office/drawing/2014/main" id="{472A93C4-B7F3-DE0C-4258-84AF3B9CECB9}"/>
              </a:ext>
            </a:extLst>
          </p:cNvPr>
          <p:cNvSpPr/>
          <p:nvPr/>
        </p:nvSpPr>
        <p:spPr bwMode="auto">
          <a:xfrm>
            <a:off x="2501977" y="1538979"/>
            <a:ext cx="1440016" cy="522647"/>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そんなに</a:t>
            </a:r>
            <a:br>
              <a:rPr kumimoji="1" lang="en-US" altLang="ja-JP" sz="1400" dirty="0">
                <a:solidFill>
                  <a:schemeClr val="tx1">
                    <a:lumMod val="65000"/>
                    <a:lumOff val="35000"/>
                  </a:schemeClr>
                </a:solidFill>
                <a:latin typeface="Arial Narrow" panose="020B0606020202030204" pitchFamily="34" charset="0"/>
              </a:rPr>
            </a:br>
            <a:r>
              <a:rPr kumimoji="1" lang="ja-JP" altLang="en-US" sz="1400" dirty="0">
                <a:solidFill>
                  <a:schemeClr val="tx1">
                    <a:lumMod val="65000"/>
                    <a:lumOff val="35000"/>
                  </a:schemeClr>
                </a:solidFill>
                <a:latin typeface="Arial Narrow" panose="020B0606020202030204" pitchFamily="34" charset="0"/>
              </a:rPr>
              <a:t>仕事がほしいか</a:t>
            </a:r>
          </a:p>
        </p:txBody>
      </p:sp>
      <p:sp>
        <p:nvSpPr>
          <p:cNvPr id="24" name="角丸四角形吹き出し 26">
            <a:extLst>
              <a:ext uri="{FF2B5EF4-FFF2-40B4-BE49-F238E27FC236}">
                <a16:creationId xmlns:a16="http://schemas.microsoft.com/office/drawing/2014/main" id="{9F854064-B6FC-6313-96D2-181D2DA1EDFF}"/>
              </a:ext>
            </a:extLst>
          </p:cNvPr>
          <p:cNvSpPr/>
          <p:nvPr/>
        </p:nvSpPr>
        <p:spPr bwMode="auto">
          <a:xfrm>
            <a:off x="7092028" y="1538979"/>
            <a:ext cx="1800020" cy="522647"/>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ラッチがあくまで</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待ちましょう</a:t>
            </a:r>
          </a:p>
        </p:txBody>
      </p:sp>
      <p:sp>
        <p:nvSpPr>
          <p:cNvPr id="25" name="正方形/長方形 24">
            <a:extLst>
              <a:ext uri="{FF2B5EF4-FFF2-40B4-BE49-F238E27FC236}">
                <a16:creationId xmlns:a16="http://schemas.microsoft.com/office/drawing/2014/main" id="{C1723FD6-5C82-1425-2F57-B092327D5E76}"/>
              </a:ext>
            </a:extLst>
          </p:cNvPr>
          <p:cNvSpPr/>
          <p:nvPr/>
        </p:nvSpPr>
        <p:spPr bwMode="auto">
          <a:xfrm>
            <a:off x="5472010"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ﾏｯﾃﾏｯﾃ</a:t>
            </a:r>
          </a:p>
        </p:txBody>
      </p:sp>
      <p:grpSp>
        <p:nvGrpSpPr>
          <p:cNvPr id="26" name="グループ化 25">
            <a:extLst>
              <a:ext uri="{FF2B5EF4-FFF2-40B4-BE49-F238E27FC236}">
                <a16:creationId xmlns:a16="http://schemas.microsoft.com/office/drawing/2014/main" id="{29AAA781-C1C8-498E-4550-B0D6E90D2E39}"/>
              </a:ext>
            </a:extLst>
          </p:cNvPr>
          <p:cNvGrpSpPr/>
          <p:nvPr/>
        </p:nvGrpSpPr>
        <p:grpSpPr>
          <a:xfrm>
            <a:off x="7362031" y="2708992"/>
            <a:ext cx="360004" cy="720008"/>
            <a:chOff x="2411977" y="3068996"/>
            <a:chExt cx="360004" cy="720008"/>
          </a:xfrm>
        </p:grpSpPr>
        <p:sp>
          <p:nvSpPr>
            <p:cNvPr id="27" name="正方形/長方形 26">
              <a:extLst>
                <a:ext uri="{FF2B5EF4-FFF2-40B4-BE49-F238E27FC236}">
                  <a16:creationId xmlns:a16="http://schemas.microsoft.com/office/drawing/2014/main" id="{DBECC520-9F66-0DDC-A3B9-CDCB47A1EA10}"/>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8" name="二等辺三角形 27">
              <a:extLst>
                <a:ext uri="{FF2B5EF4-FFF2-40B4-BE49-F238E27FC236}">
                  <a16:creationId xmlns:a16="http://schemas.microsoft.com/office/drawing/2014/main" id="{412377CC-55FD-D587-43BD-53057CB52D97}"/>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8" name="正方形/長方形 17">
            <a:extLst>
              <a:ext uri="{FF2B5EF4-FFF2-40B4-BE49-F238E27FC236}">
                <a16:creationId xmlns:a16="http://schemas.microsoft.com/office/drawing/2014/main" id="{7593E6E8-8A7A-256F-B7B0-850F3C0B6DB4}"/>
              </a:ext>
            </a:extLst>
          </p:cNvPr>
          <p:cNvSpPr/>
          <p:nvPr/>
        </p:nvSpPr>
        <p:spPr bwMode="auto">
          <a:xfrm>
            <a:off x="2681979"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ｿｳｶｿｳｶ</a:t>
            </a:r>
          </a:p>
        </p:txBody>
      </p:sp>
    </p:spTree>
    <p:extLst>
      <p:ext uri="{BB962C8B-B14F-4D97-AF65-F5344CB8AC3E}">
        <p14:creationId xmlns:p14="http://schemas.microsoft.com/office/powerpoint/2010/main" val="400239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solidFill>
                  <a:schemeClr val="accent5"/>
                </a:solidFill>
              </a:rPr>
              <a:t>各ステージの処理が早く終わっても，次のクロックまでは </a:t>
            </a:r>
            <a:r>
              <a:rPr kumimoji="1" lang="en-US" altLang="ja-JP" dirty="0">
                <a:solidFill>
                  <a:schemeClr val="accent5"/>
                </a:solidFill>
              </a:rPr>
              <a:t>D-FF </a:t>
            </a:r>
            <a:r>
              <a:rPr kumimoji="1" lang="ja-JP" altLang="en-US" dirty="0">
                <a:solidFill>
                  <a:schemeClr val="accent5"/>
                </a:solidFill>
              </a:rPr>
              <a:t>で</a:t>
            </a:r>
            <a:br>
              <a:rPr kumimoji="1" lang="en-US" altLang="ja-JP" dirty="0">
                <a:solidFill>
                  <a:schemeClr val="accent5"/>
                </a:solidFill>
              </a:rPr>
            </a:br>
            <a:r>
              <a:rPr kumimoji="1" lang="ja-JP" altLang="en-US" dirty="0">
                <a:solidFill>
                  <a:schemeClr val="accent5"/>
                </a:solidFill>
              </a:rPr>
              <a:t>信号の伝搬を止める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809407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2703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a:p>
            <a:r>
              <a:rPr kumimoji="1" lang="ja-JP" altLang="en-US" dirty="0"/>
              <a:t>これらは同じ事を言い換えてるだけ</a:t>
            </a:r>
            <a:endParaRPr kumimoji="1" lang="en-US" altLang="ja-JP" dirty="0"/>
          </a:p>
          <a:p>
            <a:pPr lvl="1"/>
            <a:endParaRPr kumimoji="1" lang="en-US" altLang="ja-JP" dirty="0">
              <a:solidFill>
                <a:schemeClr val="accent5"/>
              </a:solidFill>
            </a:endParaRPr>
          </a:p>
        </p:txBody>
      </p:sp>
    </p:spTree>
    <p:extLst>
      <p:ext uri="{BB962C8B-B14F-4D97-AF65-F5344CB8AC3E}">
        <p14:creationId xmlns:p14="http://schemas.microsoft.com/office/powerpoint/2010/main" val="357245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b="1" dirty="0">
                <a:solidFill>
                  <a:schemeClr val="accent5"/>
                </a:solidFill>
              </a:rPr>
              <a:t>アーキテクチャ的な理由（ハザード）による実効性能の限界</a:t>
            </a:r>
            <a:endParaRPr kumimoji="1" lang="en-US" altLang="ja-JP" b="1" dirty="0">
              <a:solidFill>
                <a:schemeClr val="accent5"/>
              </a:solidFill>
            </a:endParaRPr>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
        <p:nvSpPr>
          <p:cNvPr id="5" name="正方形/長方形 4">
            <a:extLst>
              <a:ext uri="{FF2B5EF4-FFF2-40B4-BE49-F238E27FC236}">
                <a16:creationId xmlns:a16="http://schemas.microsoft.com/office/drawing/2014/main" id="{E1165DBA-792A-6C63-F0ED-E8330580E0E0}"/>
              </a:ext>
            </a:extLst>
          </p:cNvPr>
          <p:cNvSpPr/>
          <p:nvPr/>
        </p:nvSpPr>
        <p:spPr bwMode="auto">
          <a:xfrm>
            <a:off x="8442043"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4"/>
                </a:solidFill>
              </a:rPr>
              <a:t>ﾃﾝｼｮｸﾀﾞ</a:t>
            </a:r>
          </a:p>
        </p:txBody>
      </p:sp>
    </p:spTree>
    <p:extLst>
      <p:ext uri="{BB962C8B-B14F-4D97-AF65-F5344CB8AC3E}">
        <p14:creationId xmlns:p14="http://schemas.microsoft.com/office/powerpoint/2010/main" val="3066357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ハザード</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a:xfrm>
            <a:off x="611956" y="1088974"/>
            <a:ext cx="8280092" cy="5220058"/>
          </a:xfrm>
        </p:spPr>
        <p:txBody>
          <a:bodyPr/>
          <a:lstStyle/>
          <a:p>
            <a:r>
              <a:rPr lang="ja-JP" altLang="en-US" dirty="0"/>
              <a:t>パイプラインがうまく動作しないこと</a:t>
            </a:r>
            <a:endParaRPr lang="en-US" altLang="ja-JP" dirty="0"/>
          </a:p>
          <a:p>
            <a:pPr lvl="1"/>
            <a:r>
              <a:rPr lang="ja-JP" altLang="en-US" dirty="0"/>
              <a:t>パタヘネ（教科書）の定義：</a:t>
            </a:r>
            <a:br>
              <a:rPr lang="en-US" altLang="ja-JP" dirty="0"/>
            </a:br>
            <a:r>
              <a:rPr lang="ja-JP" altLang="en-US" dirty="0"/>
              <a:t>「パイプラインにおいて</a:t>
            </a:r>
            <a:br>
              <a:rPr lang="en-US" altLang="ja-JP" dirty="0"/>
            </a:br>
            <a:r>
              <a:rPr lang="ja-JP" altLang="en-US" dirty="0"/>
              <a:t>　次のサイクルに次の命令を実行できないこと」</a:t>
            </a:r>
            <a:endParaRPr lang="en-US" altLang="ja-JP" dirty="0"/>
          </a:p>
          <a:p>
            <a:r>
              <a:rPr lang="ja-JP" altLang="en-US" dirty="0"/>
              <a:t>ハザードの種類：</a:t>
            </a:r>
            <a:endParaRPr lang="en-US" altLang="ja-JP" dirty="0"/>
          </a:p>
          <a:p>
            <a:pPr marL="817200" lvl="1" indent="-457200">
              <a:buFont typeface="+mj-lt"/>
              <a:buAutoNum type="arabicPeriod"/>
            </a:pPr>
            <a:r>
              <a:rPr lang="ja-JP" altLang="en-US" dirty="0"/>
              <a:t>構造ハザード</a:t>
            </a:r>
            <a:endParaRPr lang="en-US" altLang="ja-JP" dirty="0"/>
          </a:p>
          <a:p>
            <a:pPr marL="817200" lvl="1" indent="-457200">
              <a:buFont typeface="+mj-lt"/>
              <a:buAutoNum type="arabicPeriod"/>
            </a:pPr>
            <a:r>
              <a:rPr lang="ja-JP" altLang="en-US" dirty="0"/>
              <a:t>非構造ハザード</a:t>
            </a:r>
            <a:endParaRPr lang="en-US" altLang="ja-JP" dirty="0"/>
          </a:p>
          <a:p>
            <a:pPr marL="1177200" lvl="2" indent="-457200">
              <a:buFont typeface="+mj-lt"/>
              <a:buAutoNum type="arabicPeriod"/>
            </a:pPr>
            <a:r>
              <a:rPr lang="ja-JP" altLang="en-US" dirty="0"/>
              <a:t>データ・ハザード</a:t>
            </a:r>
            <a:endParaRPr lang="en-US" altLang="ja-JP" dirty="0"/>
          </a:p>
          <a:p>
            <a:pPr marL="1177200" lvl="2" indent="-457200">
              <a:buFont typeface="+mj-lt"/>
              <a:buAutoNum type="arabi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19</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構造ハザード：ハード資源の不足に起因</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構造ハザード</a:t>
            </a:r>
            <a:endParaRPr lang="en-US" altLang="ja-JP" dirty="0"/>
          </a:p>
        </p:txBody>
      </p:sp>
    </p:spTree>
    <p:extLst>
      <p:ext uri="{BB962C8B-B14F-4D97-AF65-F5344CB8AC3E}">
        <p14:creationId xmlns:p14="http://schemas.microsoft.com/office/powerpoint/2010/main" val="297735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lang="ja-JP" altLang="en-US" dirty="0"/>
              <a:t>工場のラインの例を使って説明</a:t>
            </a:r>
            <a:endParaRPr lang="en-US" altLang="ja-JP" dirty="0"/>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ﾊｻﾐ</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ﾊﾝﾏｰ</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ｽﾊﾟﾅ</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ﾊｺﾂﾞﾒ</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各ステージの担当者は製品が流れるまでの間に一定の仕事ができる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はさみで紙を１枚切る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ハンマーで釘を１本打つ</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スパナでねじを１個しめる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箱に製品を１つ入れる</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5148108" y="2978995"/>
            <a:ext cx="6480073" cy="360005"/>
            <a:chOff x="611956" y="3699003"/>
            <a:chExt cx="6480073" cy="360005"/>
          </a:xfrm>
        </p:grpSpPr>
        <p:sp>
          <p:nvSpPr>
            <p:cNvPr id="5" name="角丸四角形 89">
              <a:extLst>
                <a:ext uri="{FF2B5EF4-FFF2-40B4-BE49-F238E27FC236}">
                  <a16:creationId xmlns:a16="http://schemas.microsoft.com/office/drawing/2014/main" id="{E91DA3D8-2DD3-2DC0-EEC0-D466EB78F03A}"/>
                </a:ext>
              </a:extLst>
            </p:cNvPr>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61931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4"/>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3"/>
                                        </p:tgtEl>
                                        <p:attrNameLst>
                                          <p:attrName>r</p:attrName>
                                        </p:attrNameLst>
                                      </p:cBhvr>
                                    </p:animRot>
                                    <p:animRot by="-240000">
                                      <p:cBhvr>
                                        <p:cTn id="11" dur="200" fill="hold">
                                          <p:stCondLst>
                                            <p:cond delay="200"/>
                                          </p:stCondLst>
                                        </p:cTn>
                                        <p:tgtEl>
                                          <p:spTgt spid="3"/>
                                        </p:tgtEl>
                                        <p:attrNameLst>
                                          <p:attrName>r</p:attrName>
                                        </p:attrNameLst>
                                      </p:cBhvr>
                                    </p:animRot>
                                    <p:animRot by="240000">
                                      <p:cBhvr>
                                        <p:cTn id="12" dur="200" fill="hold">
                                          <p:stCondLst>
                                            <p:cond delay="400"/>
                                          </p:stCondLst>
                                        </p:cTn>
                                        <p:tgtEl>
                                          <p:spTgt spid="3"/>
                                        </p:tgtEl>
                                        <p:attrNameLst>
                                          <p:attrName>r</p:attrName>
                                        </p:attrNameLst>
                                      </p:cBhvr>
                                    </p:animRot>
                                    <p:animRot by="-240000">
                                      <p:cBhvr>
                                        <p:cTn id="13" dur="200" fill="hold">
                                          <p:stCondLst>
                                            <p:cond delay="600"/>
                                          </p:stCondLst>
                                        </p:cTn>
                                        <p:tgtEl>
                                          <p:spTgt spid="3"/>
                                        </p:tgtEl>
                                        <p:attrNameLst>
                                          <p:attrName>r</p:attrName>
                                        </p:attrNameLst>
                                      </p:cBhvr>
                                    </p:animRot>
                                    <p:animRot by="120000">
                                      <p:cBhvr>
                                        <p:cTn id="14" dur="200" fill="hold">
                                          <p:stCondLst>
                                            <p:cond delay="800"/>
                                          </p:stCondLst>
                                        </p:cTn>
                                        <p:tgtEl>
                                          <p:spTgt spid="3"/>
                                        </p:tgtEl>
                                        <p:attrNameLst>
                                          <p:attrName>r</p:attrName>
                                        </p:attrNameLst>
                                      </p:cBhvr>
                                    </p:animRot>
                                  </p:childTnLst>
                                </p:cTn>
                              </p:par>
                              <p:par>
                                <p:cTn id="15" presetID="32" presetClass="emph" presetSubtype="0" fill="hold" grpId="0" nodeType="withEffect">
                                  <p:stCondLst>
                                    <p:cond delay="0"/>
                                  </p:stCondLst>
                                  <p:childTnLst>
                                    <p:animRot by="120000">
                                      <p:cBhvr>
                                        <p:cTn id="16" dur="100" fill="hold">
                                          <p:stCondLst>
                                            <p:cond delay="0"/>
                                          </p:stCondLst>
                                        </p:cTn>
                                        <p:tgtEl>
                                          <p:spTgt spid="36"/>
                                        </p:tgtEl>
                                        <p:attrNameLst>
                                          <p:attrName>r</p:attrName>
                                        </p:attrNameLst>
                                      </p:cBhvr>
                                    </p:animRot>
                                    <p:animRot by="-240000">
                                      <p:cBhvr>
                                        <p:cTn id="17" dur="200" fill="hold">
                                          <p:stCondLst>
                                            <p:cond delay="200"/>
                                          </p:stCondLst>
                                        </p:cTn>
                                        <p:tgtEl>
                                          <p:spTgt spid="36"/>
                                        </p:tgtEl>
                                        <p:attrNameLst>
                                          <p:attrName>r</p:attrName>
                                        </p:attrNameLst>
                                      </p:cBhvr>
                                    </p:animRot>
                                    <p:animRot by="240000">
                                      <p:cBhvr>
                                        <p:cTn id="18" dur="200" fill="hold">
                                          <p:stCondLst>
                                            <p:cond delay="400"/>
                                          </p:stCondLst>
                                        </p:cTn>
                                        <p:tgtEl>
                                          <p:spTgt spid="36"/>
                                        </p:tgtEl>
                                        <p:attrNameLst>
                                          <p:attrName>r</p:attrName>
                                        </p:attrNameLst>
                                      </p:cBhvr>
                                    </p:animRot>
                                    <p:animRot by="-240000">
                                      <p:cBhvr>
                                        <p:cTn id="19" dur="200" fill="hold">
                                          <p:stCondLst>
                                            <p:cond delay="600"/>
                                          </p:stCondLst>
                                        </p:cTn>
                                        <p:tgtEl>
                                          <p:spTgt spid="36"/>
                                        </p:tgtEl>
                                        <p:attrNameLst>
                                          <p:attrName>r</p:attrName>
                                        </p:attrNameLst>
                                      </p:cBhvr>
                                    </p:animRot>
                                    <p:animRot by="120000">
                                      <p:cBhvr>
                                        <p:cTn id="20" dur="200" fill="hold">
                                          <p:stCondLst>
                                            <p:cond delay="800"/>
                                          </p:stCondLst>
                                        </p:cTn>
                                        <p:tgtEl>
                                          <p:spTgt spid="36"/>
                                        </p:tgtEl>
                                        <p:attrNameLst>
                                          <p:attrName>r</p:attrName>
                                        </p:attrNameLst>
                                      </p:cBhvr>
                                    </p:animRot>
                                  </p:childTnLst>
                                </p:cTn>
                              </p:par>
                              <p:par>
                                <p:cTn id="21" presetID="32" presetClass="emph" presetSubtype="0" fill="hold" grpId="0" nodeType="withEffect">
                                  <p:stCondLst>
                                    <p:cond delay="0"/>
                                  </p:stCondLst>
                                  <p:childTnLst>
                                    <p:animRot by="120000">
                                      <p:cBhvr>
                                        <p:cTn id="22" dur="100" fill="hold">
                                          <p:stCondLst>
                                            <p:cond delay="0"/>
                                          </p:stCondLst>
                                        </p:cTn>
                                        <p:tgtEl>
                                          <p:spTgt spid="49"/>
                                        </p:tgtEl>
                                        <p:attrNameLst>
                                          <p:attrName>r</p:attrName>
                                        </p:attrNameLst>
                                      </p:cBhvr>
                                    </p:animRot>
                                    <p:animRot by="-240000">
                                      <p:cBhvr>
                                        <p:cTn id="23" dur="200" fill="hold">
                                          <p:stCondLst>
                                            <p:cond delay="200"/>
                                          </p:stCondLst>
                                        </p:cTn>
                                        <p:tgtEl>
                                          <p:spTgt spid="49"/>
                                        </p:tgtEl>
                                        <p:attrNameLst>
                                          <p:attrName>r</p:attrName>
                                        </p:attrNameLst>
                                      </p:cBhvr>
                                    </p:animRot>
                                    <p:animRot by="240000">
                                      <p:cBhvr>
                                        <p:cTn id="24" dur="200" fill="hold">
                                          <p:stCondLst>
                                            <p:cond delay="400"/>
                                          </p:stCondLst>
                                        </p:cTn>
                                        <p:tgtEl>
                                          <p:spTgt spid="49"/>
                                        </p:tgtEl>
                                        <p:attrNameLst>
                                          <p:attrName>r</p:attrName>
                                        </p:attrNameLst>
                                      </p:cBhvr>
                                    </p:animRot>
                                    <p:animRot by="-240000">
                                      <p:cBhvr>
                                        <p:cTn id="25" dur="200" fill="hold">
                                          <p:stCondLst>
                                            <p:cond delay="600"/>
                                          </p:stCondLst>
                                        </p:cTn>
                                        <p:tgtEl>
                                          <p:spTgt spid="49"/>
                                        </p:tgtEl>
                                        <p:attrNameLst>
                                          <p:attrName>r</p:attrName>
                                        </p:attrNameLst>
                                      </p:cBhvr>
                                    </p:animRot>
                                    <p:animRot by="120000">
                                      <p:cBhvr>
                                        <p:cTn id="26" dur="200" fill="hold">
                                          <p:stCondLst>
                                            <p:cond delay="800"/>
                                          </p:stCondLst>
                                        </p:cTn>
                                        <p:tgtEl>
                                          <p:spTgt spid="49"/>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5"/>
                                        </p:tgtEl>
                                        <p:attrNameLst>
                                          <p:attrName>r</p:attrName>
                                        </p:attrNameLst>
                                      </p:cBhvr>
                                    </p:animRot>
                                    <p:animRot by="-240000">
                                      <p:cBhvr>
                                        <p:cTn id="29" dur="200" fill="hold">
                                          <p:stCondLst>
                                            <p:cond delay="200"/>
                                          </p:stCondLst>
                                        </p:cTn>
                                        <p:tgtEl>
                                          <p:spTgt spid="55"/>
                                        </p:tgtEl>
                                        <p:attrNameLst>
                                          <p:attrName>r</p:attrName>
                                        </p:attrNameLst>
                                      </p:cBhvr>
                                    </p:animRot>
                                    <p:animRot by="240000">
                                      <p:cBhvr>
                                        <p:cTn id="30" dur="200" fill="hold">
                                          <p:stCondLst>
                                            <p:cond delay="400"/>
                                          </p:stCondLst>
                                        </p:cTn>
                                        <p:tgtEl>
                                          <p:spTgt spid="55"/>
                                        </p:tgtEl>
                                        <p:attrNameLst>
                                          <p:attrName>r</p:attrName>
                                        </p:attrNameLst>
                                      </p:cBhvr>
                                    </p:animRot>
                                    <p:animRot by="-240000">
                                      <p:cBhvr>
                                        <p:cTn id="31" dur="200" fill="hold">
                                          <p:stCondLst>
                                            <p:cond delay="600"/>
                                          </p:stCondLst>
                                        </p:cTn>
                                        <p:tgtEl>
                                          <p:spTgt spid="55"/>
                                        </p:tgtEl>
                                        <p:attrNameLst>
                                          <p:attrName>r</p:attrName>
                                        </p:attrNameLst>
                                      </p:cBhvr>
                                    </p:animRot>
                                    <p:animRot by="120000">
                                      <p:cBhvr>
                                        <p:cTn id="32" dur="200" fill="hold">
                                          <p:stCondLst>
                                            <p:cond delay="800"/>
                                          </p:stCondLst>
                                        </p:cTn>
                                        <p:tgtEl>
                                          <p:spTgt spid="55"/>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5764 1.85185E-6 L 0.3151 1.85185E-6 " pathEditMode="relative" rAng="0" ptsTypes="AA">
                                      <p:cBhvr>
                                        <p:cTn id="36" dur="1000" fill="hold"/>
                                        <p:tgtEl>
                                          <p:spTgt spid="4"/>
                                        </p:tgtEl>
                                        <p:attrNameLst>
                                          <p:attrName>ppt_x</p:attrName>
                                          <p:attrName>ppt_y</p:attrName>
                                        </p:attrNameLst>
                                      </p:cBhvr>
                                      <p:rCtr x="7865" y="0"/>
                                    </p:animMotion>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1" nodeType="click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par>
                                <p:cTn id="45" presetID="32" presetClass="emph" presetSubtype="0" fill="hold" grpId="1" nodeType="withEffect">
                                  <p:stCondLst>
                                    <p:cond delay="0"/>
                                  </p:stCondLst>
                                  <p:childTnLst>
                                    <p:animRot by="120000">
                                      <p:cBhvr>
                                        <p:cTn id="46" dur="100" fill="hold">
                                          <p:stCondLst>
                                            <p:cond delay="0"/>
                                          </p:stCondLst>
                                        </p:cTn>
                                        <p:tgtEl>
                                          <p:spTgt spid="36"/>
                                        </p:tgtEl>
                                        <p:attrNameLst>
                                          <p:attrName>r</p:attrName>
                                        </p:attrNameLst>
                                      </p:cBhvr>
                                    </p:animRot>
                                    <p:animRot by="-240000">
                                      <p:cBhvr>
                                        <p:cTn id="47" dur="200" fill="hold">
                                          <p:stCondLst>
                                            <p:cond delay="200"/>
                                          </p:stCondLst>
                                        </p:cTn>
                                        <p:tgtEl>
                                          <p:spTgt spid="36"/>
                                        </p:tgtEl>
                                        <p:attrNameLst>
                                          <p:attrName>r</p:attrName>
                                        </p:attrNameLst>
                                      </p:cBhvr>
                                    </p:animRot>
                                    <p:animRot by="240000">
                                      <p:cBhvr>
                                        <p:cTn id="48" dur="200" fill="hold">
                                          <p:stCondLst>
                                            <p:cond delay="400"/>
                                          </p:stCondLst>
                                        </p:cTn>
                                        <p:tgtEl>
                                          <p:spTgt spid="36"/>
                                        </p:tgtEl>
                                        <p:attrNameLst>
                                          <p:attrName>r</p:attrName>
                                        </p:attrNameLst>
                                      </p:cBhvr>
                                    </p:animRot>
                                    <p:animRot by="-240000">
                                      <p:cBhvr>
                                        <p:cTn id="49" dur="200" fill="hold">
                                          <p:stCondLst>
                                            <p:cond delay="600"/>
                                          </p:stCondLst>
                                        </p:cTn>
                                        <p:tgtEl>
                                          <p:spTgt spid="36"/>
                                        </p:tgtEl>
                                        <p:attrNameLst>
                                          <p:attrName>r</p:attrName>
                                        </p:attrNameLst>
                                      </p:cBhvr>
                                    </p:animRot>
                                    <p:animRot by="120000">
                                      <p:cBhvr>
                                        <p:cTn id="50" dur="200" fill="hold">
                                          <p:stCondLst>
                                            <p:cond delay="800"/>
                                          </p:stCondLst>
                                        </p:cTn>
                                        <p:tgtEl>
                                          <p:spTgt spid="36"/>
                                        </p:tgtEl>
                                        <p:attrNameLst>
                                          <p:attrName>r</p:attrName>
                                        </p:attrNameLst>
                                      </p:cBhvr>
                                    </p:animRot>
                                  </p:childTnLst>
                                </p:cTn>
                              </p:par>
                              <p:par>
                                <p:cTn id="51" presetID="32" presetClass="emph" presetSubtype="0" fill="hold" grpId="1" nodeType="withEffect">
                                  <p:stCondLst>
                                    <p:cond delay="0"/>
                                  </p:stCondLst>
                                  <p:childTnLst>
                                    <p:animRot by="120000">
                                      <p:cBhvr>
                                        <p:cTn id="52" dur="100" fill="hold">
                                          <p:stCondLst>
                                            <p:cond delay="0"/>
                                          </p:stCondLst>
                                        </p:cTn>
                                        <p:tgtEl>
                                          <p:spTgt spid="49"/>
                                        </p:tgtEl>
                                        <p:attrNameLst>
                                          <p:attrName>r</p:attrName>
                                        </p:attrNameLst>
                                      </p:cBhvr>
                                    </p:animRot>
                                    <p:animRot by="-240000">
                                      <p:cBhvr>
                                        <p:cTn id="53" dur="200" fill="hold">
                                          <p:stCondLst>
                                            <p:cond delay="200"/>
                                          </p:stCondLst>
                                        </p:cTn>
                                        <p:tgtEl>
                                          <p:spTgt spid="49"/>
                                        </p:tgtEl>
                                        <p:attrNameLst>
                                          <p:attrName>r</p:attrName>
                                        </p:attrNameLst>
                                      </p:cBhvr>
                                    </p:animRot>
                                    <p:animRot by="240000">
                                      <p:cBhvr>
                                        <p:cTn id="54" dur="200" fill="hold">
                                          <p:stCondLst>
                                            <p:cond delay="400"/>
                                          </p:stCondLst>
                                        </p:cTn>
                                        <p:tgtEl>
                                          <p:spTgt spid="49"/>
                                        </p:tgtEl>
                                        <p:attrNameLst>
                                          <p:attrName>r</p:attrName>
                                        </p:attrNameLst>
                                      </p:cBhvr>
                                    </p:animRot>
                                    <p:animRot by="-240000">
                                      <p:cBhvr>
                                        <p:cTn id="55" dur="200" fill="hold">
                                          <p:stCondLst>
                                            <p:cond delay="600"/>
                                          </p:stCondLst>
                                        </p:cTn>
                                        <p:tgtEl>
                                          <p:spTgt spid="49"/>
                                        </p:tgtEl>
                                        <p:attrNameLst>
                                          <p:attrName>r</p:attrName>
                                        </p:attrNameLst>
                                      </p:cBhvr>
                                    </p:animRot>
                                    <p:animRot by="120000">
                                      <p:cBhvr>
                                        <p:cTn id="56" dur="200" fill="hold">
                                          <p:stCondLst>
                                            <p:cond delay="800"/>
                                          </p:stCondLst>
                                        </p:cTn>
                                        <p:tgtEl>
                                          <p:spTgt spid="49"/>
                                        </p:tgtEl>
                                        <p:attrNameLst>
                                          <p:attrName>r</p:attrName>
                                        </p:attrNameLst>
                                      </p:cBhvr>
                                    </p:animRot>
                                  </p:childTnLst>
                                </p:cTn>
                              </p:par>
                              <p:par>
                                <p:cTn id="57" presetID="32" presetClass="emph" presetSubtype="0" fill="hold" grpId="1" nodeType="withEffect">
                                  <p:stCondLst>
                                    <p:cond delay="0"/>
                                  </p:stCondLst>
                                  <p:childTnLst>
                                    <p:animRot by="120000">
                                      <p:cBhvr>
                                        <p:cTn id="58" dur="100" fill="hold">
                                          <p:stCondLst>
                                            <p:cond delay="0"/>
                                          </p:stCondLst>
                                        </p:cTn>
                                        <p:tgtEl>
                                          <p:spTgt spid="55"/>
                                        </p:tgtEl>
                                        <p:attrNameLst>
                                          <p:attrName>r</p:attrName>
                                        </p:attrNameLst>
                                      </p:cBhvr>
                                    </p:animRot>
                                    <p:animRot by="-240000">
                                      <p:cBhvr>
                                        <p:cTn id="59" dur="200" fill="hold">
                                          <p:stCondLst>
                                            <p:cond delay="200"/>
                                          </p:stCondLst>
                                        </p:cTn>
                                        <p:tgtEl>
                                          <p:spTgt spid="55"/>
                                        </p:tgtEl>
                                        <p:attrNameLst>
                                          <p:attrName>r</p:attrName>
                                        </p:attrNameLst>
                                      </p:cBhvr>
                                    </p:animRot>
                                    <p:animRot by="240000">
                                      <p:cBhvr>
                                        <p:cTn id="60" dur="200" fill="hold">
                                          <p:stCondLst>
                                            <p:cond delay="400"/>
                                          </p:stCondLst>
                                        </p:cTn>
                                        <p:tgtEl>
                                          <p:spTgt spid="55"/>
                                        </p:tgtEl>
                                        <p:attrNameLst>
                                          <p:attrName>r</p:attrName>
                                        </p:attrNameLst>
                                      </p:cBhvr>
                                    </p:animRot>
                                    <p:animRot by="-240000">
                                      <p:cBhvr>
                                        <p:cTn id="61" dur="200" fill="hold">
                                          <p:stCondLst>
                                            <p:cond delay="600"/>
                                          </p:stCondLst>
                                        </p:cTn>
                                        <p:tgtEl>
                                          <p:spTgt spid="55"/>
                                        </p:tgtEl>
                                        <p:attrNameLst>
                                          <p:attrName>r</p:attrName>
                                        </p:attrNameLst>
                                      </p:cBhvr>
                                    </p:animRot>
                                    <p:animRot by="120000">
                                      <p:cBhvr>
                                        <p:cTn id="62" dur="200" fill="hold">
                                          <p:stCondLst>
                                            <p:cond delay="800"/>
                                          </p:stCondLst>
                                        </p:cTn>
                                        <p:tgtEl>
                                          <p:spTgt spid="55"/>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3151 1.85185E-6 L 0.4724 1.85185E-6 " pathEditMode="relative" rAng="0" ptsTypes="AA">
                                      <p:cBhvr>
                                        <p:cTn id="66" dur="1000" fill="hold"/>
                                        <p:tgtEl>
                                          <p:spTgt spid="4"/>
                                        </p:tgtEl>
                                        <p:attrNameLst>
                                          <p:attrName>ppt_x</p:attrName>
                                          <p:attrName>ppt_y</p:attrName>
                                        </p:attrNameLst>
                                      </p:cBhvr>
                                      <p:rCtr x="7865" y="0"/>
                                    </p:animMotion>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2" nodeType="clickEffect">
                                  <p:stCondLst>
                                    <p:cond delay="0"/>
                                  </p:stCondLst>
                                  <p:childTnLst>
                                    <p:animRot by="120000">
                                      <p:cBhvr>
                                        <p:cTn id="70" dur="100" fill="hold">
                                          <p:stCondLst>
                                            <p:cond delay="0"/>
                                          </p:stCondLst>
                                        </p:cTn>
                                        <p:tgtEl>
                                          <p:spTgt spid="3"/>
                                        </p:tgtEl>
                                        <p:attrNameLst>
                                          <p:attrName>r</p:attrName>
                                        </p:attrNameLst>
                                      </p:cBhvr>
                                    </p:animRot>
                                    <p:animRot by="-240000">
                                      <p:cBhvr>
                                        <p:cTn id="71" dur="200" fill="hold">
                                          <p:stCondLst>
                                            <p:cond delay="200"/>
                                          </p:stCondLst>
                                        </p:cTn>
                                        <p:tgtEl>
                                          <p:spTgt spid="3"/>
                                        </p:tgtEl>
                                        <p:attrNameLst>
                                          <p:attrName>r</p:attrName>
                                        </p:attrNameLst>
                                      </p:cBhvr>
                                    </p:animRot>
                                    <p:animRot by="240000">
                                      <p:cBhvr>
                                        <p:cTn id="72" dur="200" fill="hold">
                                          <p:stCondLst>
                                            <p:cond delay="400"/>
                                          </p:stCondLst>
                                        </p:cTn>
                                        <p:tgtEl>
                                          <p:spTgt spid="3"/>
                                        </p:tgtEl>
                                        <p:attrNameLst>
                                          <p:attrName>r</p:attrName>
                                        </p:attrNameLst>
                                      </p:cBhvr>
                                    </p:animRot>
                                    <p:animRot by="-240000">
                                      <p:cBhvr>
                                        <p:cTn id="73" dur="200" fill="hold">
                                          <p:stCondLst>
                                            <p:cond delay="600"/>
                                          </p:stCondLst>
                                        </p:cTn>
                                        <p:tgtEl>
                                          <p:spTgt spid="3"/>
                                        </p:tgtEl>
                                        <p:attrNameLst>
                                          <p:attrName>r</p:attrName>
                                        </p:attrNameLst>
                                      </p:cBhvr>
                                    </p:animRot>
                                    <p:animRot by="120000">
                                      <p:cBhvr>
                                        <p:cTn id="74" dur="200" fill="hold">
                                          <p:stCondLst>
                                            <p:cond delay="800"/>
                                          </p:stCondLst>
                                        </p:cTn>
                                        <p:tgtEl>
                                          <p:spTgt spid="3"/>
                                        </p:tgtEl>
                                        <p:attrNameLst>
                                          <p:attrName>r</p:attrName>
                                        </p:attrNameLst>
                                      </p:cBhvr>
                                    </p:animRot>
                                  </p:childTnLst>
                                </p:cTn>
                              </p:par>
                              <p:par>
                                <p:cTn id="75" presetID="32" presetClass="emph" presetSubtype="0" fill="hold" grpId="2" nodeType="withEffect">
                                  <p:stCondLst>
                                    <p:cond delay="0"/>
                                  </p:stCondLst>
                                  <p:childTnLst>
                                    <p:animRot by="120000">
                                      <p:cBhvr>
                                        <p:cTn id="76" dur="100" fill="hold">
                                          <p:stCondLst>
                                            <p:cond delay="0"/>
                                          </p:stCondLst>
                                        </p:cTn>
                                        <p:tgtEl>
                                          <p:spTgt spid="36"/>
                                        </p:tgtEl>
                                        <p:attrNameLst>
                                          <p:attrName>r</p:attrName>
                                        </p:attrNameLst>
                                      </p:cBhvr>
                                    </p:animRot>
                                    <p:animRot by="-240000">
                                      <p:cBhvr>
                                        <p:cTn id="77" dur="200" fill="hold">
                                          <p:stCondLst>
                                            <p:cond delay="200"/>
                                          </p:stCondLst>
                                        </p:cTn>
                                        <p:tgtEl>
                                          <p:spTgt spid="36"/>
                                        </p:tgtEl>
                                        <p:attrNameLst>
                                          <p:attrName>r</p:attrName>
                                        </p:attrNameLst>
                                      </p:cBhvr>
                                    </p:animRot>
                                    <p:animRot by="240000">
                                      <p:cBhvr>
                                        <p:cTn id="78" dur="200" fill="hold">
                                          <p:stCondLst>
                                            <p:cond delay="400"/>
                                          </p:stCondLst>
                                        </p:cTn>
                                        <p:tgtEl>
                                          <p:spTgt spid="36"/>
                                        </p:tgtEl>
                                        <p:attrNameLst>
                                          <p:attrName>r</p:attrName>
                                        </p:attrNameLst>
                                      </p:cBhvr>
                                    </p:animRot>
                                    <p:animRot by="-240000">
                                      <p:cBhvr>
                                        <p:cTn id="79" dur="200" fill="hold">
                                          <p:stCondLst>
                                            <p:cond delay="600"/>
                                          </p:stCondLst>
                                        </p:cTn>
                                        <p:tgtEl>
                                          <p:spTgt spid="36"/>
                                        </p:tgtEl>
                                        <p:attrNameLst>
                                          <p:attrName>r</p:attrName>
                                        </p:attrNameLst>
                                      </p:cBhvr>
                                    </p:animRot>
                                    <p:animRot by="120000">
                                      <p:cBhvr>
                                        <p:cTn id="80" dur="200" fill="hold">
                                          <p:stCondLst>
                                            <p:cond delay="800"/>
                                          </p:stCondLst>
                                        </p:cTn>
                                        <p:tgtEl>
                                          <p:spTgt spid="36"/>
                                        </p:tgtEl>
                                        <p:attrNameLst>
                                          <p:attrName>r</p:attrName>
                                        </p:attrNameLst>
                                      </p:cBhvr>
                                    </p:animRot>
                                  </p:childTnLst>
                                </p:cTn>
                              </p:par>
                              <p:par>
                                <p:cTn id="81" presetID="32" presetClass="emph" presetSubtype="0" fill="hold" grpId="2" nodeType="withEffect">
                                  <p:stCondLst>
                                    <p:cond delay="0"/>
                                  </p:stCondLst>
                                  <p:childTnLst>
                                    <p:animRot by="120000">
                                      <p:cBhvr>
                                        <p:cTn id="82" dur="100" fill="hold">
                                          <p:stCondLst>
                                            <p:cond delay="0"/>
                                          </p:stCondLst>
                                        </p:cTn>
                                        <p:tgtEl>
                                          <p:spTgt spid="49"/>
                                        </p:tgtEl>
                                        <p:attrNameLst>
                                          <p:attrName>r</p:attrName>
                                        </p:attrNameLst>
                                      </p:cBhvr>
                                    </p:animRot>
                                    <p:animRot by="-240000">
                                      <p:cBhvr>
                                        <p:cTn id="83" dur="200" fill="hold">
                                          <p:stCondLst>
                                            <p:cond delay="200"/>
                                          </p:stCondLst>
                                        </p:cTn>
                                        <p:tgtEl>
                                          <p:spTgt spid="49"/>
                                        </p:tgtEl>
                                        <p:attrNameLst>
                                          <p:attrName>r</p:attrName>
                                        </p:attrNameLst>
                                      </p:cBhvr>
                                    </p:animRot>
                                    <p:animRot by="240000">
                                      <p:cBhvr>
                                        <p:cTn id="84" dur="200" fill="hold">
                                          <p:stCondLst>
                                            <p:cond delay="400"/>
                                          </p:stCondLst>
                                        </p:cTn>
                                        <p:tgtEl>
                                          <p:spTgt spid="49"/>
                                        </p:tgtEl>
                                        <p:attrNameLst>
                                          <p:attrName>r</p:attrName>
                                        </p:attrNameLst>
                                      </p:cBhvr>
                                    </p:animRot>
                                    <p:animRot by="-240000">
                                      <p:cBhvr>
                                        <p:cTn id="85" dur="200" fill="hold">
                                          <p:stCondLst>
                                            <p:cond delay="600"/>
                                          </p:stCondLst>
                                        </p:cTn>
                                        <p:tgtEl>
                                          <p:spTgt spid="49"/>
                                        </p:tgtEl>
                                        <p:attrNameLst>
                                          <p:attrName>r</p:attrName>
                                        </p:attrNameLst>
                                      </p:cBhvr>
                                    </p:animRot>
                                    <p:animRot by="120000">
                                      <p:cBhvr>
                                        <p:cTn id="86" dur="200" fill="hold">
                                          <p:stCondLst>
                                            <p:cond delay="800"/>
                                          </p:stCondLst>
                                        </p:cTn>
                                        <p:tgtEl>
                                          <p:spTgt spid="49"/>
                                        </p:tgtEl>
                                        <p:attrNameLst>
                                          <p:attrName>r</p:attrName>
                                        </p:attrNameLst>
                                      </p:cBhvr>
                                    </p:animRot>
                                  </p:childTnLst>
                                </p:cTn>
                              </p:par>
                              <p:par>
                                <p:cTn id="87" presetID="32" presetClass="emph" presetSubtype="0" fill="hold" grpId="2" nodeType="withEffect">
                                  <p:stCondLst>
                                    <p:cond delay="0"/>
                                  </p:stCondLst>
                                  <p:childTnLst>
                                    <p:animRot by="120000">
                                      <p:cBhvr>
                                        <p:cTn id="88" dur="100" fill="hold">
                                          <p:stCondLst>
                                            <p:cond delay="0"/>
                                          </p:stCondLst>
                                        </p:cTn>
                                        <p:tgtEl>
                                          <p:spTgt spid="55"/>
                                        </p:tgtEl>
                                        <p:attrNameLst>
                                          <p:attrName>r</p:attrName>
                                        </p:attrNameLst>
                                      </p:cBhvr>
                                    </p:animRot>
                                    <p:animRot by="-240000">
                                      <p:cBhvr>
                                        <p:cTn id="89" dur="200" fill="hold">
                                          <p:stCondLst>
                                            <p:cond delay="200"/>
                                          </p:stCondLst>
                                        </p:cTn>
                                        <p:tgtEl>
                                          <p:spTgt spid="55"/>
                                        </p:tgtEl>
                                        <p:attrNameLst>
                                          <p:attrName>r</p:attrName>
                                        </p:attrNameLst>
                                      </p:cBhvr>
                                    </p:animRot>
                                    <p:animRot by="240000">
                                      <p:cBhvr>
                                        <p:cTn id="90" dur="200" fill="hold">
                                          <p:stCondLst>
                                            <p:cond delay="400"/>
                                          </p:stCondLst>
                                        </p:cTn>
                                        <p:tgtEl>
                                          <p:spTgt spid="55"/>
                                        </p:tgtEl>
                                        <p:attrNameLst>
                                          <p:attrName>r</p:attrName>
                                        </p:attrNameLst>
                                      </p:cBhvr>
                                    </p:animRot>
                                    <p:animRot by="-240000">
                                      <p:cBhvr>
                                        <p:cTn id="91" dur="200" fill="hold">
                                          <p:stCondLst>
                                            <p:cond delay="600"/>
                                          </p:stCondLst>
                                        </p:cTn>
                                        <p:tgtEl>
                                          <p:spTgt spid="55"/>
                                        </p:tgtEl>
                                        <p:attrNameLst>
                                          <p:attrName>r</p:attrName>
                                        </p:attrNameLst>
                                      </p:cBhvr>
                                    </p:animRot>
                                    <p:animRot by="120000">
                                      <p:cBhvr>
                                        <p:cTn id="92" dur="200" fill="hold">
                                          <p:stCondLst>
                                            <p:cond delay="800"/>
                                          </p:stCondLst>
                                        </p:cTn>
                                        <p:tgtEl>
                                          <p:spTgt spid="55"/>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4724 1.85185E-6 L 0.62986 1.85185E-6 " pathEditMode="relative" rAng="0" ptsTypes="AA">
                                      <p:cBhvr>
                                        <p:cTn id="96" dur="1000" fill="hold"/>
                                        <p:tgtEl>
                                          <p:spTgt spid="4"/>
                                        </p:tgtEl>
                                        <p:attrNameLst>
                                          <p:attrName>ppt_x</p:attrName>
                                          <p:attrName>ppt_y</p:attrName>
                                        </p:attrNameLst>
                                      </p:cBhvr>
                                      <p:rCtr x="7865" y="0"/>
                                    </p:animMotion>
                                  </p:childTnLst>
                                </p:cTn>
                              </p:par>
                            </p:childTnLst>
                          </p:cTn>
                        </p:par>
                      </p:childTnLst>
                    </p:cTn>
                  </p:par>
                  <p:par>
                    <p:cTn id="97" fill="hold">
                      <p:stCondLst>
                        <p:cond delay="indefinite"/>
                      </p:stCondLst>
                      <p:childTnLst>
                        <p:par>
                          <p:cTn id="98" fill="hold">
                            <p:stCondLst>
                              <p:cond delay="0"/>
                            </p:stCondLst>
                            <p:childTnLst>
                              <p:par>
                                <p:cTn id="99" presetID="32" presetClass="emph" presetSubtype="0" fill="hold" grpId="3" nodeType="clickEffect">
                                  <p:stCondLst>
                                    <p:cond delay="0"/>
                                  </p:stCondLst>
                                  <p:childTnLst>
                                    <p:animRot by="120000">
                                      <p:cBhvr>
                                        <p:cTn id="100" dur="100" fill="hold">
                                          <p:stCondLst>
                                            <p:cond delay="0"/>
                                          </p:stCondLst>
                                        </p:cTn>
                                        <p:tgtEl>
                                          <p:spTgt spid="3"/>
                                        </p:tgtEl>
                                        <p:attrNameLst>
                                          <p:attrName>r</p:attrName>
                                        </p:attrNameLst>
                                      </p:cBhvr>
                                    </p:animRot>
                                    <p:animRot by="-240000">
                                      <p:cBhvr>
                                        <p:cTn id="101" dur="200" fill="hold">
                                          <p:stCondLst>
                                            <p:cond delay="200"/>
                                          </p:stCondLst>
                                        </p:cTn>
                                        <p:tgtEl>
                                          <p:spTgt spid="3"/>
                                        </p:tgtEl>
                                        <p:attrNameLst>
                                          <p:attrName>r</p:attrName>
                                        </p:attrNameLst>
                                      </p:cBhvr>
                                    </p:animRot>
                                    <p:animRot by="240000">
                                      <p:cBhvr>
                                        <p:cTn id="102" dur="200" fill="hold">
                                          <p:stCondLst>
                                            <p:cond delay="400"/>
                                          </p:stCondLst>
                                        </p:cTn>
                                        <p:tgtEl>
                                          <p:spTgt spid="3"/>
                                        </p:tgtEl>
                                        <p:attrNameLst>
                                          <p:attrName>r</p:attrName>
                                        </p:attrNameLst>
                                      </p:cBhvr>
                                    </p:animRot>
                                    <p:animRot by="-240000">
                                      <p:cBhvr>
                                        <p:cTn id="103" dur="200" fill="hold">
                                          <p:stCondLst>
                                            <p:cond delay="600"/>
                                          </p:stCondLst>
                                        </p:cTn>
                                        <p:tgtEl>
                                          <p:spTgt spid="3"/>
                                        </p:tgtEl>
                                        <p:attrNameLst>
                                          <p:attrName>r</p:attrName>
                                        </p:attrNameLst>
                                      </p:cBhvr>
                                    </p:animRot>
                                    <p:animRot by="120000">
                                      <p:cBhvr>
                                        <p:cTn id="104" dur="200" fill="hold">
                                          <p:stCondLst>
                                            <p:cond delay="800"/>
                                          </p:stCondLst>
                                        </p:cTn>
                                        <p:tgtEl>
                                          <p:spTgt spid="3"/>
                                        </p:tgtEl>
                                        <p:attrNameLst>
                                          <p:attrName>r</p:attrName>
                                        </p:attrNameLst>
                                      </p:cBhvr>
                                    </p:animRot>
                                  </p:childTnLst>
                                </p:cTn>
                              </p:par>
                              <p:par>
                                <p:cTn id="105" presetID="32" presetClass="emph" presetSubtype="0" fill="hold" grpId="3" nodeType="withEffect">
                                  <p:stCondLst>
                                    <p:cond delay="0"/>
                                  </p:stCondLst>
                                  <p:childTnLst>
                                    <p:animRot by="120000">
                                      <p:cBhvr>
                                        <p:cTn id="106" dur="100" fill="hold">
                                          <p:stCondLst>
                                            <p:cond delay="0"/>
                                          </p:stCondLst>
                                        </p:cTn>
                                        <p:tgtEl>
                                          <p:spTgt spid="36"/>
                                        </p:tgtEl>
                                        <p:attrNameLst>
                                          <p:attrName>r</p:attrName>
                                        </p:attrNameLst>
                                      </p:cBhvr>
                                    </p:animRot>
                                    <p:animRot by="-240000">
                                      <p:cBhvr>
                                        <p:cTn id="107" dur="200" fill="hold">
                                          <p:stCondLst>
                                            <p:cond delay="200"/>
                                          </p:stCondLst>
                                        </p:cTn>
                                        <p:tgtEl>
                                          <p:spTgt spid="36"/>
                                        </p:tgtEl>
                                        <p:attrNameLst>
                                          <p:attrName>r</p:attrName>
                                        </p:attrNameLst>
                                      </p:cBhvr>
                                    </p:animRot>
                                    <p:animRot by="240000">
                                      <p:cBhvr>
                                        <p:cTn id="108" dur="200" fill="hold">
                                          <p:stCondLst>
                                            <p:cond delay="400"/>
                                          </p:stCondLst>
                                        </p:cTn>
                                        <p:tgtEl>
                                          <p:spTgt spid="36"/>
                                        </p:tgtEl>
                                        <p:attrNameLst>
                                          <p:attrName>r</p:attrName>
                                        </p:attrNameLst>
                                      </p:cBhvr>
                                    </p:animRot>
                                    <p:animRot by="-240000">
                                      <p:cBhvr>
                                        <p:cTn id="109" dur="200" fill="hold">
                                          <p:stCondLst>
                                            <p:cond delay="600"/>
                                          </p:stCondLst>
                                        </p:cTn>
                                        <p:tgtEl>
                                          <p:spTgt spid="36"/>
                                        </p:tgtEl>
                                        <p:attrNameLst>
                                          <p:attrName>r</p:attrName>
                                        </p:attrNameLst>
                                      </p:cBhvr>
                                    </p:animRot>
                                    <p:animRot by="120000">
                                      <p:cBhvr>
                                        <p:cTn id="110" dur="200" fill="hold">
                                          <p:stCondLst>
                                            <p:cond delay="800"/>
                                          </p:stCondLst>
                                        </p:cTn>
                                        <p:tgtEl>
                                          <p:spTgt spid="36"/>
                                        </p:tgtEl>
                                        <p:attrNameLst>
                                          <p:attrName>r</p:attrName>
                                        </p:attrNameLst>
                                      </p:cBhvr>
                                    </p:animRot>
                                  </p:childTnLst>
                                </p:cTn>
                              </p:par>
                              <p:par>
                                <p:cTn id="111" presetID="32" presetClass="emph" presetSubtype="0" fill="hold" grpId="3" nodeType="withEffect">
                                  <p:stCondLst>
                                    <p:cond delay="0"/>
                                  </p:stCondLst>
                                  <p:childTnLst>
                                    <p:animRot by="120000">
                                      <p:cBhvr>
                                        <p:cTn id="112" dur="100" fill="hold">
                                          <p:stCondLst>
                                            <p:cond delay="0"/>
                                          </p:stCondLst>
                                        </p:cTn>
                                        <p:tgtEl>
                                          <p:spTgt spid="49"/>
                                        </p:tgtEl>
                                        <p:attrNameLst>
                                          <p:attrName>r</p:attrName>
                                        </p:attrNameLst>
                                      </p:cBhvr>
                                    </p:animRot>
                                    <p:animRot by="-240000">
                                      <p:cBhvr>
                                        <p:cTn id="113" dur="200" fill="hold">
                                          <p:stCondLst>
                                            <p:cond delay="200"/>
                                          </p:stCondLst>
                                        </p:cTn>
                                        <p:tgtEl>
                                          <p:spTgt spid="49"/>
                                        </p:tgtEl>
                                        <p:attrNameLst>
                                          <p:attrName>r</p:attrName>
                                        </p:attrNameLst>
                                      </p:cBhvr>
                                    </p:animRot>
                                    <p:animRot by="240000">
                                      <p:cBhvr>
                                        <p:cTn id="114" dur="200" fill="hold">
                                          <p:stCondLst>
                                            <p:cond delay="400"/>
                                          </p:stCondLst>
                                        </p:cTn>
                                        <p:tgtEl>
                                          <p:spTgt spid="49"/>
                                        </p:tgtEl>
                                        <p:attrNameLst>
                                          <p:attrName>r</p:attrName>
                                        </p:attrNameLst>
                                      </p:cBhvr>
                                    </p:animRot>
                                    <p:animRot by="-240000">
                                      <p:cBhvr>
                                        <p:cTn id="115" dur="200" fill="hold">
                                          <p:stCondLst>
                                            <p:cond delay="600"/>
                                          </p:stCondLst>
                                        </p:cTn>
                                        <p:tgtEl>
                                          <p:spTgt spid="49"/>
                                        </p:tgtEl>
                                        <p:attrNameLst>
                                          <p:attrName>r</p:attrName>
                                        </p:attrNameLst>
                                      </p:cBhvr>
                                    </p:animRot>
                                    <p:animRot by="120000">
                                      <p:cBhvr>
                                        <p:cTn id="116" dur="200" fill="hold">
                                          <p:stCondLst>
                                            <p:cond delay="800"/>
                                          </p:stCondLst>
                                        </p:cTn>
                                        <p:tgtEl>
                                          <p:spTgt spid="49"/>
                                        </p:tgtEl>
                                        <p:attrNameLst>
                                          <p:attrName>r</p:attrName>
                                        </p:attrNameLst>
                                      </p:cBhvr>
                                    </p:animRot>
                                  </p:childTnLst>
                                </p:cTn>
                              </p:par>
                              <p:par>
                                <p:cTn id="117" presetID="32" presetClass="emph" presetSubtype="0" fill="hold" grpId="3" nodeType="withEffect">
                                  <p:stCondLst>
                                    <p:cond delay="0"/>
                                  </p:stCondLst>
                                  <p:childTnLst>
                                    <p:animRot by="120000">
                                      <p:cBhvr>
                                        <p:cTn id="118" dur="100" fill="hold">
                                          <p:stCondLst>
                                            <p:cond delay="0"/>
                                          </p:stCondLst>
                                        </p:cTn>
                                        <p:tgtEl>
                                          <p:spTgt spid="55"/>
                                        </p:tgtEl>
                                        <p:attrNameLst>
                                          <p:attrName>r</p:attrName>
                                        </p:attrNameLst>
                                      </p:cBhvr>
                                    </p:animRot>
                                    <p:animRot by="-240000">
                                      <p:cBhvr>
                                        <p:cTn id="119" dur="200" fill="hold">
                                          <p:stCondLst>
                                            <p:cond delay="200"/>
                                          </p:stCondLst>
                                        </p:cTn>
                                        <p:tgtEl>
                                          <p:spTgt spid="55"/>
                                        </p:tgtEl>
                                        <p:attrNameLst>
                                          <p:attrName>r</p:attrName>
                                        </p:attrNameLst>
                                      </p:cBhvr>
                                    </p:animRot>
                                    <p:animRot by="240000">
                                      <p:cBhvr>
                                        <p:cTn id="120" dur="200" fill="hold">
                                          <p:stCondLst>
                                            <p:cond delay="400"/>
                                          </p:stCondLst>
                                        </p:cTn>
                                        <p:tgtEl>
                                          <p:spTgt spid="55"/>
                                        </p:tgtEl>
                                        <p:attrNameLst>
                                          <p:attrName>r</p:attrName>
                                        </p:attrNameLst>
                                      </p:cBhvr>
                                    </p:animRot>
                                    <p:animRot by="-240000">
                                      <p:cBhvr>
                                        <p:cTn id="121" dur="200" fill="hold">
                                          <p:stCondLst>
                                            <p:cond delay="600"/>
                                          </p:stCondLst>
                                        </p:cTn>
                                        <p:tgtEl>
                                          <p:spTgt spid="55"/>
                                        </p:tgtEl>
                                        <p:attrNameLst>
                                          <p:attrName>r</p:attrName>
                                        </p:attrNameLst>
                                      </p:cBhvr>
                                    </p:animRot>
                                    <p:animRot by="120000">
                                      <p:cBhvr>
                                        <p:cTn id="122"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6" grpId="0"/>
      <p:bldP spid="36" grpId="1"/>
      <p:bldP spid="36" grpId="2"/>
      <p:bldP spid="36" grpId="3"/>
      <p:bldP spid="49" grpId="0"/>
      <p:bldP spid="49" grpId="1"/>
      <p:bldP spid="49" grpId="2"/>
      <p:bldP spid="49" grpId="3"/>
      <p:bldP spid="55" grpId="0"/>
      <p:bldP spid="55" grpId="1"/>
      <p:bldP spid="55" grpId="2"/>
      <p:bldP spid="55" grpId="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ﾎﾎｳ</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ﾂﾗｲ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ｱﾝｼﾝ</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ﾌｰﾝ</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釘の本数の変更</a:t>
            </a:r>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製品の安全対策のために釘の本数が１本から２本に</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しかし，ハンマーを持っている釘打ち担当は単位時間に１本しか打てない</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2771980" y="2798993"/>
            <a:ext cx="5040057" cy="360005"/>
            <a:chOff x="611956" y="3699003"/>
            <a:chExt cx="5040057" cy="360005"/>
          </a:xfrm>
        </p:grpSpPr>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5" y="1142917"/>
            <a:ext cx="1890021"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今日から釘打ちは</a:t>
            </a:r>
            <a:br>
              <a:rPr kumimoji="1" lang="en-US" altLang="ja-JP" sz="1400" dirty="0">
                <a:solidFill>
                  <a:schemeClr val="tx1">
                    <a:lumMod val="85000"/>
                    <a:lumOff val="15000"/>
                  </a:schemeClr>
                </a:solidFill>
                <a:latin typeface="Arial Narrow" panose="020B0606020202030204" pitchFamily="34" charset="0"/>
              </a:rPr>
            </a:br>
            <a:r>
              <a:rPr kumimoji="1" lang="ja-JP" altLang="en-US" sz="1400" dirty="0">
                <a:solidFill>
                  <a:schemeClr val="tx1">
                    <a:lumMod val="85000"/>
                    <a:lumOff val="15000"/>
                  </a:schemeClr>
                </a:solidFill>
                <a:latin typeface="Arial Narrow" panose="020B0606020202030204" pitchFamily="34" charset="0"/>
              </a:rPr>
              <a:t>１本じゃなく２本！</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ｱﾝｾﾞﾝﾀｲｻｸ！</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358977"/>
            <a:ext cx="1980022"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１本で限界なんですが</a:t>
            </a:r>
          </a:p>
        </p:txBody>
      </p:sp>
    </p:spTree>
    <p:extLst>
      <p:ext uri="{BB962C8B-B14F-4D97-AF65-F5344CB8AC3E}">
        <p14:creationId xmlns:p14="http://schemas.microsoft.com/office/powerpoint/2010/main" val="158298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ﾋﾏﾀﾞﾜ</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ﾃﾝｼｮｸﾀﾞ</a:t>
            </a:r>
            <a:endPar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釘打ちの人のところで構造ハザード</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２人目 </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dirty="0">
                <a:solidFill>
                  <a:schemeClr val="accent3">
                    <a:lumMod val="50000"/>
                  </a:schemeClr>
                </a:solidFill>
                <a:latin typeface="ＭＳ Ｐゴシック" pitchFamily="50" charset="-128"/>
                <a:ea typeface="ＭＳ Ｐゴシック" pitchFamily="50" charset="-128"/>
              </a:rPr>
              <a:t>´∀</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dirty="0">
                <a:solidFill>
                  <a:schemeClr val="tx1">
                    <a:lumMod val="85000"/>
                    <a:lumOff val="15000"/>
                  </a:schemeClr>
                </a:solidFill>
              </a:rPr>
              <a:t>の人は単位時間に１本しか打てない</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ラインは一番遅い人に合わせて動く（前回の講義より）</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そこで２本打つまでライン全体が止まる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全体の速度がそこで決まってしまう</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511965" y="1142917"/>
            <a:ext cx="1530017"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なんか製造数が</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がた落ちしたな</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ﾅﾝﾃﾞｶﾅ</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628980"/>
            <a:ext cx="216002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あと１本うつから待って</a:t>
            </a:r>
          </a:p>
        </p:txBody>
      </p:sp>
      <p:sp>
        <p:nvSpPr>
          <p:cNvPr id="5" name="角丸四角形吹き出し 20">
            <a:extLst>
              <a:ext uri="{FF2B5EF4-FFF2-40B4-BE49-F238E27FC236}">
                <a16:creationId xmlns:a16="http://schemas.microsoft.com/office/drawing/2014/main" id="{B39C0899-AD83-BF3B-5EAF-72ACE0A36A90}"/>
              </a:ext>
            </a:extLst>
          </p:cNvPr>
          <p:cNvSpPr/>
          <p:nvPr/>
        </p:nvSpPr>
        <p:spPr bwMode="auto">
          <a:xfrm>
            <a:off x="3041983" y="1628980"/>
            <a:ext cx="1170013" cy="432646"/>
          </a:xfrm>
          <a:prstGeom prst="wedgeRoundRectCallout">
            <a:avLst>
              <a:gd name="adj1" fmla="val -58019"/>
              <a:gd name="adj2" fmla="val 136188"/>
              <a:gd name="adj3" fmla="val 16667"/>
            </a:avLst>
          </a:prstGeom>
          <a:ln>
            <a:solidFill>
              <a:schemeClr val="accent1"/>
            </a:solid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798993"/>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Tree>
    <p:extLst>
      <p:ext uri="{BB962C8B-B14F-4D97-AF65-F5344CB8AC3E}">
        <p14:creationId xmlns:p14="http://schemas.microsoft.com/office/powerpoint/2010/main" val="927370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コンピュータにおける構造ハザード</a:t>
            </a:r>
          </a:p>
        </p:txBody>
      </p:sp>
      <p:sp>
        <p:nvSpPr>
          <p:cNvPr id="3" name="テキスト プレースホルダー 2"/>
          <p:cNvSpPr>
            <a:spLocks noGrp="1"/>
          </p:cNvSpPr>
          <p:nvPr>
            <p:ph type="body" sz="quarter" idx="10"/>
          </p:nvPr>
        </p:nvSpPr>
        <p:spPr/>
        <p:txBody>
          <a:bodyPr/>
          <a:lstStyle/>
          <a:p>
            <a:r>
              <a:rPr lang="ja-JP" altLang="en-US" dirty="0"/>
              <a:t>ハード資源：</a:t>
            </a:r>
            <a:endParaRPr lang="en-US" altLang="ja-JP" dirty="0"/>
          </a:p>
          <a:p>
            <a:pPr lvl="1"/>
            <a:r>
              <a:rPr lang="ja-JP" altLang="en-US" dirty="0"/>
              <a:t>演算器（</a:t>
            </a:r>
            <a:r>
              <a:rPr lang="en-US" altLang="ja-JP" dirty="0"/>
              <a:t>FU</a:t>
            </a:r>
            <a:r>
              <a:rPr lang="ja-JP" altLang="en-US" dirty="0"/>
              <a:t>），レジスタ・ファイル，メモリ など</a:t>
            </a:r>
            <a:endParaRPr lang="en-US" altLang="ja-JP" dirty="0"/>
          </a:p>
          <a:p>
            <a:r>
              <a:rPr lang="ja-JP" altLang="en-US" dirty="0"/>
              <a:t>構造ハザード：</a:t>
            </a:r>
            <a:endParaRPr lang="en-US" altLang="ja-JP" dirty="0"/>
          </a:p>
          <a:p>
            <a:pPr lvl="1"/>
            <a:r>
              <a:rPr lang="ja-JP" altLang="en-US" dirty="0"/>
              <a:t>ハード資源の不足により，パイプラインがうまく動作しないこと</a:t>
            </a:r>
            <a:endParaRPr lang="en-US" altLang="ja-JP" dirty="0"/>
          </a:p>
          <a:p>
            <a:pPr lvl="1"/>
            <a:r>
              <a:rPr kumimoji="1" lang="ja-JP" altLang="en-US" dirty="0"/>
              <a:t>いくつかの例を使った説明，解消方法について解説</a:t>
            </a:r>
          </a:p>
        </p:txBody>
      </p:sp>
    </p:spTree>
    <p:extLst>
      <p:ext uri="{BB962C8B-B14F-4D97-AF65-F5344CB8AC3E}">
        <p14:creationId xmlns:p14="http://schemas.microsoft.com/office/powerpoint/2010/main" val="941329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ある１つのサイクルにメモリを「読んで」「 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 </a:t>
            </a:r>
            <a:r>
              <a:rPr kumimoji="1" lang="en-US" altLang="ja-JP" dirty="0"/>
              <a:t>5</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5"/>
            <a:ext cx="8280092" cy="1800020"/>
          </a:xfrm>
        </p:spPr>
        <p:txBody>
          <a:bodyPr/>
          <a:lstStyle/>
          <a:p>
            <a:r>
              <a:rPr kumimoji="1" lang="ja-JP" altLang="en-US" dirty="0"/>
              <a:t>第４回の講義資料を参考に，</a:t>
            </a:r>
            <a:r>
              <a:rPr kumimoji="1" lang="en-US" altLang="ja-JP" dirty="0"/>
              <a:t>P</a:t>
            </a:r>
            <a:r>
              <a:rPr kumimoji="1" lang="ja-JP" altLang="en-US" dirty="0"/>
              <a:t>型</a:t>
            </a:r>
            <a:r>
              <a:rPr kumimoji="1" lang="en-US" altLang="ja-JP" dirty="0"/>
              <a:t>/N</a:t>
            </a:r>
            <a:r>
              <a:rPr kumimoji="1" lang="ja-JP" altLang="en-US" dirty="0"/>
              <a:t>型リレーを使って以下を構成せよ</a:t>
            </a:r>
            <a:endParaRPr kumimoji="1" lang="en-US" altLang="ja-JP" dirty="0"/>
          </a:p>
          <a:p>
            <a:pPr lvl="1"/>
            <a:r>
              <a:rPr kumimoji="1" lang="en-US" altLang="ja-JP" dirty="0"/>
              <a:t>2</a:t>
            </a:r>
            <a:r>
              <a:rPr kumimoji="1" lang="ja-JP" altLang="en-US" dirty="0"/>
              <a:t>入力 </a:t>
            </a:r>
            <a:r>
              <a:rPr kumimoji="1" lang="en-US" altLang="ja-JP" dirty="0"/>
              <a:t>OR </a:t>
            </a:r>
            <a:r>
              <a:rPr kumimoji="1" lang="ja-JP" altLang="en-US" dirty="0"/>
              <a:t>ゲート</a:t>
            </a:r>
            <a:endParaRPr kumimoji="1" lang="en-US" altLang="ja-JP" dirty="0"/>
          </a:p>
          <a:p>
            <a:pPr lvl="1"/>
            <a:r>
              <a:rPr kumimoji="1" lang="en-US" altLang="ja-JP" dirty="0"/>
              <a:t>3</a:t>
            </a:r>
            <a:r>
              <a:rPr kumimoji="1" lang="ja-JP" altLang="en-US" dirty="0"/>
              <a:t>入力 </a:t>
            </a:r>
            <a:r>
              <a:rPr kumimoji="1" lang="en-US" altLang="ja-JP" dirty="0"/>
              <a:t>NOR </a:t>
            </a:r>
            <a:r>
              <a:rPr kumimoji="1" lang="ja-JP" altLang="en-US" dirty="0"/>
              <a:t>ゲート</a:t>
            </a:r>
            <a:endParaRPr kumimoji="1" lang="en-US" dirty="0"/>
          </a:p>
        </p:txBody>
      </p:sp>
      <p:graphicFrame>
        <p:nvGraphicFramePr>
          <p:cNvPr id="5" name="Group 383">
            <a:extLst>
              <a:ext uri="{FF2B5EF4-FFF2-40B4-BE49-F238E27FC236}">
                <a16:creationId xmlns:a16="http://schemas.microsoft.com/office/drawing/2014/main" id="{C6EE2DA2-0FA7-FF62-3614-1F67927AD834}"/>
              </a:ext>
            </a:extLst>
          </p:cNvPr>
          <p:cNvGraphicFramePr>
            <a:graphicFrameLocks/>
          </p:cNvGraphicFramePr>
          <p:nvPr/>
        </p:nvGraphicFramePr>
        <p:xfrm>
          <a:off x="1691968" y="414900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83">
            <a:extLst>
              <a:ext uri="{FF2B5EF4-FFF2-40B4-BE49-F238E27FC236}">
                <a16:creationId xmlns:a16="http://schemas.microsoft.com/office/drawing/2014/main" id="{21747D23-985E-B08A-6B51-C5177AD71F02}"/>
              </a:ext>
            </a:extLst>
          </p:cNvPr>
          <p:cNvGraphicFramePr>
            <a:graphicFrameLocks/>
          </p:cNvGraphicFramePr>
          <p:nvPr/>
        </p:nvGraphicFramePr>
        <p:xfrm>
          <a:off x="5292008" y="2438989"/>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sp>
        <p:nvSpPr>
          <p:cNvPr id="7" name="Rectangle 93">
            <a:extLst>
              <a:ext uri="{FF2B5EF4-FFF2-40B4-BE49-F238E27FC236}">
                <a16:creationId xmlns:a16="http://schemas.microsoft.com/office/drawing/2014/main" id="{9D4AC7B8-F185-B842-708D-D6D181FC2F91}"/>
              </a:ext>
            </a:extLst>
          </p:cNvPr>
          <p:cNvSpPr>
            <a:spLocks noChangeArrowheads="1"/>
          </p:cNvSpPr>
          <p:nvPr/>
        </p:nvSpPr>
        <p:spPr bwMode="auto">
          <a:xfrm>
            <a:off x="1691968" y="378900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OR </a:t>
            </a:r>
            <a:r>
              <a:rPr lang="ja-JP" altLang="en-US" b="0" i="0" dirty="0">
                <a:latin typeface="+mj-lt"/>
              </a:rPr>
              <a:t>の真理値表</a:t>
            </a:r>
            <a:endParaRPr lang="en-US" altLang="ja-JP" dirty="0"/>
          </a:p>
        </p:txBody>
      </p:sp>
      <p:sp>
        <p:nvSpPr>
          <p:cNvPr id="8" name="Rectangle 93">
            <a:extLst>
              <a:ext uri="{FF2B5EF4-FFF2-40B4-BE49-F238E27FC236}">
                <a16:creationId xmlns:a16="http://schemas.microsoft.com/office/drawing/2014/main" id="{5CDE7D0B-84AB-7D41-1134-05AA7A12AA11}"/>
              </a:ext>
            </a:extLst>
          </p:cNvPr>
          <p:cNvSpPr>
            <a:spLocks noChangeArrowheads="1"/>
          </p:cNvSpPr>
          <p:nvPr/>
        </p:nvSpPr>
        <p:spPr bwMode="auto">
          <a:xfrm>
            <a:off x="5292008" y="2078985"/>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1254323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a:t>つを書き込む必要がある</a:t>
            </a:r>
            <a:endParaRPr kumimoji="1" lang="en-US" altLang="ja-JP" dirty="0"/>
          </a:p>
          <a:p>
            <a:pPr lvl="1"/>
            <a:r>
              <a:rPr kumimoji="1" lang="ja-JP" altLang="en-US" dirty="0"/>
              <a:t>２つのレジスタが１つの命令により更新されている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p>
          <a:p>
            <a:pPr marL="817200" lvl="1" indent="-457200">
              <a:buFont typeface="+mj-lt"/>
              <a:buAutoNum type="arabicPeriod"/>
            </a:pPr>
            <a:r>
              <a:rPr kumimoji="1" lang="ja-JP" altLang="en-US" dirty="0"/>
              <a:t>時分割処理</a:t>
            </a:r>
            <a:endParaRPr kumimoji="1" lang="en-US" altLang="ja-JP" dirty="0"/>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メモリやレジスタは，同時に読み書きできる数の２乗で回路が大きくなる性質がある</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ja-JP" altLang="en-US" dirty="0"/>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9B63F4-296E-C976-103D-CD09F83B6EFB}"/>
              </a:ext>
            </a:extLst>
          </p:cNvPr>
          <p:cNvSpPr>
            <a:spLocks noGrp="1"/>
          </p:cNvSpPr>
          <p:nvPr>
            <p:ph type="title"/>
          </p:nvPr>
        </p:nvSpPr>
        <p:spPr/>
        <p:txBody>
          <a:bodyPr/>
          <a:lstStyle/>
          <a:p>
            <a:r>
              <a:rPr kumimoji="1" lang="en-US" altLang="ja-JP" dirty="0"/>
              <a:t>OR </a:t>
            </a:r>
            <a:r>
              <a:rPr kumimoji="1" lang="ja-JP" altLang="en-US" dirty="0"/>
              <a:t>の作り方</a:t>
            </a:r>
          </a:p>
        </p:txBody>
      </p:sp>
      <p:sp>
        <p:nvSpPr>
          <p:cNvPr id="3" name="コンテンツ プレースホルダー 2">
            <a:extLst>
              <a:ext uri="{FF2B5EF4-FFF2-40B4-BE49-F238E27FC236}">
                <a16:creationId xmlns:a16="http://schemas.microsoft.com/office/drawing/2014/main" id="{36B3688E-31A0-ADC1-326B-F7753E1363B4}"/>
              </a:ext>
            </a:extLst>
          </p:cNvPr>
          <p:cNvSpPr>
            <a:spLocks noGrp="1"/>
          </p:cNvSpPr>
          <p:nvPr>
            <p:ph sz="quarter" idx="10"/>
          </p:nvPr>
        </p:nvSpPr>
        <p:spPr/>
        <p:txBody>
          <a:bodyPr/>
          <a:lstStyle/>
          <a:p>
            <a:r>
              <a:rPr kumimoji="1" lang="en-US" altLang="ja-JP" dirty="0"/>
              <a:t>NOR </a:t>
            </a:r>
            <a:r>
              <a:rPr kumimoji="1" lang="ja-JP" altLang="en-US" dirty="0"/>
              <a:t>を作って </a:t>
            </a:r>
            <a:r>
              <a:rPr kumimoji="1" lang="en-US" altLang="ja-JP" dirty="0"/>
              <a:t>NOT </a:t>
            </a:r>
            <a:r>
              <a:rPr kumimoji="1" lang="ja-JP" altLang="en-US" dirty="0"/>
              <a:t>で反転する</a:t>
            </a:r>
            <a:endParaRPr kumimoji="1" lang="en-US" altLang="ja-JP" dirty="0"/>
          </a:p>
          <a:p>
            <a:pPr lvl="1"/>
            <a:r>
              <a:rPr lang="en-US" altLang="ja-JP" dirty="0"/>
              <a:t>NAND </a:t>
            </a:r>
            <a:r>
              <a:rPr lang="ja-JP" altLang="en-US" dirty="0"/>
              <a:t>を作って </a:t>
            </a:r>
            <a:r>
              <a:rPr lang="en-US" altLang="ja-JP" dirty="0"/>
              <a:t>NOT </a:t>
            </a:r>
            <a:r>
              <a:rPr lang="ja-JP" altLang="en-US" dirty="0"/>
              <a:t>で反転して </a:t>
            </a:r>
            <a:r>
              <a:rPr lang="en-US" altLang="ja-JP" dirty="0"/>
              <a:t>AND </a:t>
            </a:r>
            <a:r>
              <a:rPr lang="ja-JP" altLang="en-US" dirty="0"/>
              <a:t>を作ってたのと同じ</a:t>
            </a:r>
            <a:endParaRPr kumimoji="1" lang="ja-JP" altLang="en-US" dirty="0"/>
          </a:p>
        </p:txBody>
      </p:sp>
    </p:spTree>
    <p:extLst>
      <p:ext uri="{BB962C8B-B14F-4D97-AF65-F5344CB8AC3E}">
        <p14:creationId xmlns:p14="http://schemas.microsoft.com/office/powerpoint/2010/main" val="3038768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ｼｮﾎﾞｰﾝ</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1 </a:t>
            </a:r>
            <a:r>
              <a:rPr kumimoji="1" lang="ja-JP" altLang="en-US" dirty="0"/>
              <a:t>の時は，左からきた入力を選んで書き込む</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の時は，その時の自分自身の出力を選んで書き込む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非構造ハザード</a:t>
            </a:r>
            <a:endParaRPr lang="en-US" altLang="ja-JP" dirty="0"/>
          </a:p>
        </p:txBody>
      </p:sp>
    </p:spTree>
    <p:extLst>
      <p:ext uri="{BB962C8B-B14F-4D97-AF65-F5344CB8AC3E}">
        <p14:creationId xmlns:p14="http://schemas.microsoft.com/office/powerpoint/2010/main" val="1805928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6374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NOR</a:t>
            </a:r>
            <a:br>
              <a:rPr lang="en-US" altLang="ja-JP" sz="2400" dirty="0"/>
            </a:br>
            <a:r>
              <a:rPr lang="ja-JP" altLang="en-US" sz="2400" dirty="0"/>
              <a:t>（上が直列，下が並列）</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1961971" y="3789004"/>
            <a:ext cx="1531092" cy="1440374"/>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4121995" y="3789004"/>
            <a:ext cx="1531092" cy="1440374"/>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a:stCxn id="215" idx="1"/>
          </p:cNvCxnSpPr>
          <p:nvPr/>
        </p:nvCxnSpPr>
        <p:spPr>
          <a:xfrm flipH="1">
            <a:off x="3491988" y="3429179"/>
            <a:ext cx="252002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3491988"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3491988"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4572000" y="5589024"/>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4572000" y="3068996"/>
            <a:ext cx="0" cy="360004"/>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2681979" y="1088974"/>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2771980" y="252899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1691968"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3851992"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5" name="Rectangle 93">
            <a:extLst>
              <a:ext uri="{FF2B5EF4-FFF2-40B4-BE49-F238E27FC236}">
                <a16:creationId xmlns:a16="http://schemas.microsoft.com/office/drawing/2014/main" id="{1B341E87-61B2-97DE-9C1C-40C38CE9E011}"/>
              </a:ext>
            </a:extLst>
          </p:cNvPr>
          <p:cNvSpPr>
            <a:spLocks noChangeArrowheads="1"/>
          </p:cNvSpPr>
          <p:nvPr/>
        </p:nvSpPr>
        <p:spPr bwMode="auto">
          <a:xfrm>
            <a:off x="6012016" y="324899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211996" y="5859027"/>
            <a:ext cx="450005" cy="900368"/>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4301997" y="98963"/>
            <a:ext cx="450049" cy="810009"/>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4573075" y="1628980"/>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40" name="グループ化 239">
            <a:extLst>
              <a:ext uri="{FF2B5EF4-FFF2-40B4-BE49-F238E27FC236}">
                <a16:creationId xmlns:a16="http://schemas.microsoft.com/office/drawing/2014/main" id="{64DC05BE-F391-47A1-1C07-B7685C59B819}"/>
              </a:ext>
            </a:extLst>
          </p:cNvPr>
          <p:cNvGrpSpPr/>
          <p:nvPr/>
        </p:nvGrpSpPr>
        <p:grpSpPr>
          <a:xfrm>
            <a:off x="3041983" y="548968"/>
            <a:ext cx="1531092" cy="1440374"/>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3041983" y="1988984"/>
            <a:ext cx="1531092" cy="1440374"/>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 name="直線コネクタ 8">
            <a:extLst>
              <a:ext uri="{FF2B5EF4-FFF2-40B4-BE49-F238E27FC236}">
                <a16:creationId xmlns:a16="http://schemas.microsoft.com/office/drawing/2014/main" id="{BE626DDC-E1E6-1491-C06E-3A2D48D944E1}"/>
              </a:ext>
            </a:extLst>
          </p:cNvPr>
          <p:cNvCxnSpPr>
            <a:cxnSpLocks/>
          </p:cNvCxnSpPr>
          <p:nvPr/>
        </p:nvCxnSpPr>
        <p:spPr>
          <a:xfrm flipV="1">
            <a:off x="5652012"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250FBB7-7AE9-28D9-000E-39D8529F6537}"/>
              </a:ext>
            </a:extLst>
          </p:cNvPr>
          <p:cNvCxnSpPr>
            <a:cxnSpLocks/>
          </p:cNvCxnSpPr>
          <p:nvPr/>
        </p:nvCxnSpPr>
        <p:spPr>
          <a:xfrm flipH="1">
            <a:off x="3491988" y="5589024"/>
            <a:ext cx="216002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A01C456-DA11-8D37-079A-1F3EF23CF96E}"/>
              </a:ext>
            </a:extLst>
          </p:cNvPr>
          <p:cNvCxnSpPr>
            <a:cxnSpLocks/>
          </p:cNvCxnSpPr>
          <p:nvPr/>
        </p:nvCxnSpPr>
        <p:spPr>
          <a:xfrm>
            <a:off x="5652012"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graphicFrame>
        <p:nvGraphicFramePr>
          <p:cNvPr id="19" name="Group 383">
            <a:extLst>
              <a:ext uri="{FF2B5EF4-FFF2-40B4-BE49-F238E27FC236}">
                <a16:creationId xmlns:a16="http://schemas.microsoft.com/office/drawing/2014/main" id="{62ECB2AE-E83D-EFD2-137A-C5A39C410F46}"/>
              </a:ext>
            </a:extLst>
          </p:cNvPr>
          <p:cNvGraphicFramePr>
            <a:graphicFrameLocks/>
          </p:cNvGraphicFramePr>
          <p:nvPr/>
        </p:nvGraphicFramePr>
        <p:xfrm>
          <a:off x="6012016" y="54896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 name="Rectangle 93">
            <a:extLst>
              <a:ext uri="{FF2B5EF4-FFF2-40B4-BE49-F238E27FC236}">
                <a16:creationId xmlns:a16="http://schemas.microsoft.com/office/drawing/2014/main" id="{3CDA0251-3A2F-176D-4640-459A02B2C3FC}"/>
              </a:ext>
            </a:extLst>
          </p:cNvPr>
          <p:cNvSpPr>
            <a:spLocks noChangeArrowheads="1"/>
          </p:cNvSpPr>
          <p:nvPr/>
        </p:nvSpPr>
        <p:spPr bwMode="auto">
          <a:xfrm>
            <a:off x="6012016" y="18896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42025924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165817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ｲｲﾉｶｿﾚ･･･</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1478033"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ｼﾖｳﾃﾞｽ</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の人は，その時レジスタ・ファイルにある </a:t>
            </a:r>
            <a:r>
              <a:rPr lang="en-US" altLang="ja-JP" sz="2000" dirty="0"/>
              <a:t>b</a:t>
            </a:r>
            <a:r>
              <a:rPr lang="ja-JP" altLang="en-US" dirty="0"/>
              <a:t> を気にせず読んでしまう</a:t>
            </a:r>
            <a:endParaRPr lang="en-US" altLang="ja-JP" dirty="0"/>
          </a:p>
          <a:p>
            <a:pPr lvl="1"/>
            <a:r>
              <a:rPr lang="ja-JP" altLang="en-US" dirty="0"/>
              <a:t>２つ前の命令の結果の </a:t>
            </a:r>
            <a:r>
              <a:rPr lang="en-US" altLang="ja-JP" dirty="0"/>
              <a:t>b</a:t>
            </a:r>
            <a:r>
              <a:rPr lang="ja-JP" altLang="en-US" dirty="0"/>
              <a:t> が読めてしまう</a:t>
            </a:r>
            <a:endParaRPr lang="en-US" altLang="ja-JP" dirty="0"/>
          </a:p>
          <a:p>
            <a:pPr lvl="2"/>
            <a:r>
              <a:rPr lang="ja-JP" altLang="en-US" dirty="0">
                <a:solidFill>
                  <a:schemeClr val="accent5"/>
                </a:solidFill>
              </a:rPr>
              <a:t>そう言う仕様ということにする</a:t>
            </a:r>
            <a:endParaRPr lang="en-US" altLang="ja-JP" dirty="0">
              <a:solidFill>
                <a:schemeClr val="accent5"/>
              </a:solidFill>
            </a:endParaRPr>
          </a:p>
          <a:p>
            <a:pPr lvl="1"/>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088974"/>
            <a:ext cx="1530017" cy="882651"/>
          </a:xfrm>
          <a:prstGeom prst="wedgeRoundRectCallout">
            <a:avLst>
              <a:gd name="adj1" fmla="val -42120"/>
              <a:gd name="adj2" fmla="val 121051"/>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古い </a:t>
            </a:r>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見えてるけど</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気にしない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
        <p:nvSpPr>
          <p:cNvPr id="4" name="角丸四角形 47">
            <a:extLst>
              <a:ext uri="{FF2B5EF4-FFF2-40B4-BE49-F238E27FC236}">
                <a16:creationId xmlns:a16="http://schemas.microsoft.com/office/drawing/2014/main" id="{D78167A7-B863-2ECE-C25C-05A8F599CA73}"/>
              </a:ext>
            </a:extLst>
          </p:cNvPr>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 name="角丸四角形 47">
            <a:extLst>
              <a:ext uri="{FF2B5EF4-FFF2-40B4-BE49-F238E27FC236}">
                <a16:creationId xmlns:a16="http://schemas.microsoft.com/office/drawing/2014/main" id="{A4594095-CA49-3A20-4664-83138D30998D}"/>
              </a:ext>
            </a:extLst>
          </p:cNvPr>
          <p:cNvSpPr/>
          <p:nvPr/>
        </p:nvSpPr>
        <p:spPr bwMode="auto">
          <a:xfrm>
            <a:off x="7902037"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rgbClr val="FFFF00"/>
                </a:solidFill>
                <a:latin typeface="Arial Narrow" panose="020B0606020202030204" pitchFamily="34" charset="0"/>
              </a:rPr>
              <a:t>b</a:t>
            </a: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3773683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この直前の命令の結果が見えない部分を「遅延スロット」と呼ぶ</a:t>
            </a:r>
            <a:endParaRPr lang="en-US" altLang="ja-JP" dirty="0"/>
          </a:p>
          <a:p>
            <a:pPr lvl="2"/>
            <a:r>
              <a:rPr lang="ja-JP" altLang="en-US" dirty="0"/>
              <a:t>この図では，遅延スロットが３命令分ある</a:t>
            </a:r>
            <a:endParaRPr lang="en-US" altLang="ja-JP" dirty="0"/>
          </a:p>
          <a:p>
            <a:pPr lvl="2"/>
            <a:r>
              <a:rPr lang="ja-JP" altLang="en-US" dirty="0"/>
              <a:t>それらは </a:t>
            </a:r>
            <a:r>
              <a:rPr lang="en-US" altLang="ja-JP" dirty="0"/>
              <a:t>I1, I2, I3 </a:t>
            </a:r>
            <a:r>
              <a:rPr lang="ja-JP" altLang="en-US" dirty="0"/>
              <a:t>は </a:t>
            </a:r>
            <a:r>
              <a:rPr lang="en-US" altLang="ja-JP" dirty="0"/>
              <a:t>I0 </a:t>
            </a:r>
            <a:r>
              <a:rPr lang="ja-JP" altLang="en-US" dirty="0"/>
              <a:t>の結果を使っていないので問題無い</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 and </a:t>
            </a:r>
            <a:r>
              <a:rPr kumimoji="1" lang="en-US" altLang="ja-JP" sz="1600" b="1" dirty="0">
                <a:solidFill>
                  <a:schemeClr val="accent6"/>
                </a:solidFill>
                <a:latin typeface="メイリオ" panose="020B0604030504040204" pitchFamily="50" charset="-128"/>
                <a:ea typeface="メイリオ" panose="020B0604030504040204" pitchFamily="50" charset="-128"/>
              </a:rPr>
              <a:t>x1</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x1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a:xfrm>
            <a:off x="3761991" y="0"/>
            <a:ext cx="5382010" cy="908972"/>
          </a:xfrm>
        </p:spPr>
        <p:txBody>
          <a:bodyPr/>
          <a:lstStyle/>
          <a:p>
            <a:r>
              <a:rPr lang="en-US" sz="2400" dirty="0"/>
              <a:t>NOR </a:t>
            </a:r>
            <a:r>
              <a:rPr lang="ja-JP" altLang="en-US" sz="2400" dirty="0"/>
              <a:t>の後ろに </a:t>
            </a:r>
            <a:r>
              <a:rPr lang="en-US" altLang="ja-JP" sz="2400" dirty="0"/>
              <a:t>NOT </a:t>
            </a:r>
            <a:r>
              <a:rPr lang="ja-JP" altLang="en-US" sz="2400" dirty="0"/>
              <a:t>を接続</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521955" y="3789004"/>
            <a:ext cx="1531092" cy="1440374"/>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2681979" y="3789004"/>
            <a:ext cx="1531092" cy="1440374"/>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p:cNvCxnSpPr>
          <p:nvPr/>
        </p:nvCxnSpPr>
        <p:spPr>
          <a:xfrm flipH="1">
            <a:off x="2051972" y="3429000"/>
            <a:ext cx="2520028" cy="0"/>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2051972" y="3429000"/>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2051972"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3131984" y="5589024"/>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3131984" y="3068996"/>
            <a:ext cx="0" cy="360004"/>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1241963" y="1088974"/>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1331964" y="252899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251952"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2411976"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5" name="Rectangle 93">
            <a:extLst>
              <a:ext uri="{FF2B5EF4-FFF2-40B4-BE49-F238E27FC236}">
                <a16:creationId xmlns:a16="http://schemas.microsoft.com/office/drawing/2014/main" id="{1B341E87-61B2-97DE-9C1C-40C38CE9E011}"/>
              </a:ext>
            </a:extLst>
          </p:cNvPr>
          <p:cNvSpPr>
            <a:spLocks noChangeArrowheads="1"/>
          </p:cNvSpPr>
          <p:nvPr/>
        </p:nvSpPr>
        <p:spPr bwMode="auto">
          <a:xfrm>
            <a:off x="6642023" y="324899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2771980" y="5859027"/>
            <a:ext cx="450005" cy="900368"/>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2861981" y="98963"/>
            <a:ext cx="450049" cy="810009"/>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3133059" y="1628980"/>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40" name="グループ化 239">
            <a:extLst>
              <a:ext uri="{FF2B5EF4-FFF2-40B4-BE49-F238E27FC236}">
                <a16:creationId xmlns:a16="http://schemas.microsoft.com/office/drawing/2014/main" id="{64DC05BE-F391-47A1-1C07-B7685C59B819}"/>
              </a:ext>
            </a:extLst>
          </p:cNvPr>
          <p:cNvGrpSpPr/>
          <p:nvPr/>
        </p:nvGrpSpPr>
        <p:grpSpPr>
          <a:xfrm>
            <a:off x="1601967" y="548968"/>
            <a:ext cx="1531092" cy="1440374"/>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1601967" y="1988984"/>
            <a:ext cx="1531092" cy="1440374"/>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 name="直線コネクタ 8">
            <a:extLst>
              <a:ext uri="{FF2B5EF4-FFF2-40B4-BE49-F238E27FC236}">
                <a16:creationId xmlns:a16="http://schemas.microsoft.com/office/drawing/2014/main" id="{BE626DDC-E1E6-1491-C06E-3A2D48D944E1}"/>
              </a:ext>
            </a:extLst>
          </p:cNvPr>
          <p:cNvCxnSpPr>
            <a:cxnSpLocks/>
          </p:cNvCxnSpPr>
          <p:nvPr/>
        </p:nvCxnSpPr>
        <p:spPr>
          <a:xfrm flipV="1">
            <a:off x="4211996"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250FBB7-7AE9-28D9-000E-39D8529F6537}"/>
              </a:ext>
            </a:extLst>
          </p:cNvPr>
          <p:cNvCxnSpPr>
            <a:cxnSpLocks/>
          </p:cNvCxnSpPr>
          <p:nvPr/>
        </p:nvCxnSpPr>
        <p:spPr>
          <a:xfrm flipH="1">
            <a:off x="2051972" y="5589024"/>
            <a:ext cx="216002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A01C456-DA11-8D37-079A-1F3EF23CF96E}"/>
              </a:ext>
            </a:extLst>
          </p:cNvPr>
          <p:cNvCxnSpPr>
            <a:cxnSpLocks/>
          </p:cNvCxnSpPr>
          <p:nvPr/>
        </p:nvCxnSpPr>
        <p:spPr>
          <a:xfrm>
            <a:off x="4211996"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graphicFrame>
        <p:nvGraphicFramePr>
          <p:cNvPr id="19" name="Group 383">
            <a:extLst>
              <a:ext uri="{FF2B5EF4-FFF2-40B4-BE49-F238E27FC236}">
                <a16:creationId xmlns:a16="http://schemas.microsoft.com/office/drawing/2014/main" id="{62ECB2AE-E83D-EFD2-137A-C5A39C410F46}"/>
              </a:ext>
            </a:extLst>
          </p:cNvPr>
          <p:cNvGraphicFramePr>
            <a:graphicFrameLocks/>
          </p:cNvGraphicFramePr>
          <p:nvPr>
            <p:extLst>
              <p:ext uri="{D42A27DB-BD31-4B8C-83A1-F6EECF244321}">
                <p14:modId xmlns:p14="http://schemas.microsoft.com/office/powerpoint/2010/main" val="728172136"/>
              </p:ext>
            </p:extLst>
          </p:nvPr>
        </p:nvGraphicFramePr>
        <p:xfrm>
          <a:off x="6732024" y="4509012"/>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 name="Rectangle 93">
            <a:extLst>
              <a:ext uri="{FF2B5EF4-FFF2-40B4-BE49-F238E27FC236}">
                <a16:creationId xmlns:a16="http://schemas.microsoft.com/office/drawing/2014/main" id="{3CDA0251-3A2F-176D-4640-459A02B2C3FC}"/>
              </a:ext>
            </a:extLst>
          </p:cNvPr>
          <p:cNvSpPr>
            <a:spLocks noChangeArrowheads="1"/>
          </p:cNvSpPr>
          <p:nvPr/>
        </p:nvSpPr>
        <p:spPr bwMode="auto">
          <a:xfrm>
            <a:off x="6732024" y="414900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OR </a:t>
            </a:r>
            <a:r>
              <a:rPr lang="ja-JP" altLang="en-US" b="0" i="0" dirty="0">
                <a:latin typeface="+mj-lt"/>
              </a:rPr>
              <a:t>の真理値表</a:t>
            </a:r>
            <a:endParaRPr lang="en-US" altLang="ja-JP" dirty="0"/>
          </a:p>
        </p:txBody>
      </p:sp>
      <p:grpSp>
        <p:nvGrpSpPr>
          <p:cNvPr id="5" name="グループ化 4">
            <a:extLst>
              <a:ext uri="{FF2B5EF4-FFF2-40B4-BE49-F238E27FC236}">
                <a16:creationId xmlns:a16="http://schemas.microsoft.com/office/drawing/2014/main" id="{2E8847E4-79EF-FD88-3196-7410422A4F57}"/>
              </a:ext>
            </a:extLst>
          </p:cNvPr>
          <p:cNvGrpSpPr/>
          <p:nvPr/>
        </p:nvGrpSpPr>
        <p:grpSpPr>
          <a:xfrm>
            <a:off x="4481999" y="3789004"/>
            <a:ext cx="1531092" cy="1440374"/>
            <a:chOff x="5202007" y="3068996"/>
            <a:chExt cx="1531092" cy="1440374"/>
          </a:xfrm>
        </p:grpSpPr>
        <p:sp>
          <p:nvSpPr>
            <p:cNvPr id="6" name="正方形/長方形 5">
              <a:extLst>
                <a:ext uri="{FF2B5EF4-FFF2-40B4-BE49-F238E27FC236}">
                  <a16:creationId xmlns:a16="http://schemas.microsoft.com/office/drawing/2014/main" id="{568877B9-0BD5-312E-FFD5-D7B9FB86F6B2}"/>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円/楕円 69">
              <a:extLst>
                <a:ext uri="{FF2B5EF4-FFF2-40B4-BE49-F238E27FC236}">
                  <a16:creationId xmlns:a16="http://schemas.microsoft.com/office/drawing/2014/main" id="{9AC8BBF2-243F-58FE-0E89-F68F801A508F}"/>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8" name="直線コネクタ 7">
              <a:extLst>
                <a:ext uri="{FF2B5EF4-FFF2-40B4-BE49-F238E27FC236}">
                  <a16:creationId xmlns:a16="http://schemas.microsoft.com/office/drawing/2014/main" id="{ADAF55C4-0782-0184-7535-7099EE534EE6}"/>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AC578396-A651-EC2E-49C7-25E368404990}"/>
                </a:ext>
              </a:extLst>
            </p:cNvPr>
            <p:cNvCxnSpPr>
              <a:cxnSpLocks/>
              <a:endCxn id="12"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2" name="円/楕円 68">
              <a:extLst>
                <a:ext uri="{FF2B5EF4-FFF2-40B4-BE49-F238E27FC236}">
                  <a16:creationId xmlns:a16="http://schemas.microsoft.com/office/drawing/2014/main" id="{D6372B10-DACC-E36B-67FD-38EDF88AB07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4" name="直線コネクタ 13">
              <a:extLst>
                <a:ext uri="{FF2B5EF4-FFF2-40B4-BE49-F238E27FC236}">
                  <a16:creationId xmlns:a16="http://schemas.microsoft.com/office/drawing/2014/main" id="{0CD695D6-0F13-4A7D-8B2E-8036DC84E5BF}"/>
                </a:ext>
              </a:extLst>
            </p:cNvPr>
            <p:cNvCxnSpPr>
              <a:cxnSpLocks/>
              <a:endCxn id="7"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247A7B8-5A56-C0C8-ED63-0D938A478507}"/>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 name="Rectangle 93">
              <a:extLst>
                <a:ext uri="{FF2B5EF4-FFF2-40B4-BE49-F238E27FC236}">
                  <a16:creationId xmlns:a16="http://schemas.microsoft.com/office/drawing/2014/main" id="{BCADEE99-84B7-B006-B902-8A66CB90CA12}"/>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7" name="Rectangle 93">
              <a:extLst>
                <a:ext uri="{FF2B5EF4-FFF2-40B4-BE49-F238E27FC236}">
                  <a16:creationId xmlns:a16="http://schemas.microsoft.com/office/drawing/2014/main" id="{479E7F62-7270-C922-736C-B99FA33DAB9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8" name="Rectangle 93">
              <a:extLst>
                <a:ext uri="{FF2B5EF4-FFF2-40B4-BE49-F238E27FC236}">
                  <a16:creationId xmlns:a16="http://schemas.microsoft.com/office/drawing/2014/main" id="{F8B5BB63-A13A-26CC-7334-DCD64899BB9C}"/>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21" name="直線コネクタ 20">
              <a:extLst>
                <a:ext uri="{FF2B5EF4-FFF2-40B4-BE49-F238E27FC236}">
                  <a16:creationId xmlns:a16="http://schemas.microsoft.com/office/drawing/2014/main" id="{50F4D593-8132-CCEC-B04C-8F28323268FD}"/>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2808E7C-630A-008F-B3BD-80B156B2C6FE}"/>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BC0787B9-840F-2899-AA0B-1ED03ABEF98A}"/>
              </a:ext>
            </a:extLst>
          </p:cNvPr>
          <p:cNvGrpSpPr/>
          <p:nvPr/>
        </p:nvGrpSpPr>
        <p:grpSpPr>
          <a:xfrm>
            <a:off x="4481999" y="1628980"/>
            <a:ext cx="1531092" cy="1440374"/>
            <a:chOff x="5202007" y="2708992"/>
            <a:chExt cx="1531092" cy="1440374"/>
          </a:xfrm>
        </p:grpSpPr>
        <p:grpSp>
          <p:nvGrpSpPr>
            <p:cNvPr id="26" name="グループ化 25">
              <a:extLst>
                <a:ext uri="{FF2B5EF4-FFF2-40B4-BE49-F238E27FC236}">
                  <a16:creationId xmlns:a16="http://schemas.microsoft.com/office/drawing/2014/main" id="{1ACEC345-DD7F-CF48-9F3B-1C32E50B3158}"/>
                </a:ext>
              </a:extLst>
            </p:cNvPr>
            <p:cNvGrpSpPr/>
            <p:nvPr/>
          </p:nvGrpSpPr>
          <p:grpSpPr>
            <a:xfrm>
              <a:off x="5202007" y="2708992"/>
              <a:ext cx="1531092" cy="1440374"/>
              <a:chOff x="5202007" y="3068996"/>
              <a:chExt cx="1531092" cy="1440374"/>
            </a:xfrm>
          </p:grpSpPr>
          <p:sp>
            <p:nvSpPr>
              <p:cNvPr id="31" name="正方形/長方形 30">
                <a:extLst>
                  <a:ext uri="{FF2B5EF4-FFF2-40B4-BE49-F238E27FC236}">
                    <a16:creationId xmlns:a16="http://schemas.microsoft.com/office/drawing/2014/main" id="{123A6700-5217-5E1C-7507-9A5789C7EFB3}"/>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2" name="円/楕円 69">
                <a:extLst>
                  <a:ext uri="{FF2B5EF4-FFF2-40B4-BE49-F238E27FC236}">
                    <a16:creationId xmlns:a16="http://schemas.microsoft.com/office/drawing/2014/main" id="{6E638B25-0FD8-A40C-3D66-406C6F10706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3" name="直線コネクタ 32">
                <a:extLst>
                  <a:ext uri="{FF2B5EF4-FFF2-40B4-BE49-F238E27FC236}">
                    <a16:creationId xmlns:a16="http://schemas.microsoft.com/office/drawing/2014/main" id="{8B30FBFC-CB7C-F9F9-B40D-151FF7121327}"/>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2430F28-B909-095C-176B-BEE890699589}"/>
                  </a:ext>
                </a:extLst>
              </p:cNvPr>
              <p:cNvCxnSpPr>
                <a:cxnSpLocks/>
                <a:endCxn id="35"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5" name="円/楕円 68">
                <a:extLst>
                  <a:ext uri="{FF2B5EF4-FFF2-40B4-BE49-F238E27FC236}">
                    <a16:creationId xmlns:a16="http://schemas.microsoft.com/office/drawing/2014/main" id="{9EBCAF84-4F81-4EAD-C3DB-457E22373E06}"/>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6" name="直線コネクタ 35">
                <a:extLst>
                  <a:ext uri="{FF2B5EF4-FFF2-40B4-BE49-F238E27FC236}">
                    <a16:creationId xmlns:a16="http://schemas.microsoft.com/office/drawing/2014/main" id="{EB48BE00-845E-DB65-8B7A-889C0AE316E4}"/>
                  </a:ext>
                </a:extLst>
              </p:cNvPr>
              <p:cNvCxnSpPr>
                <a:cxnSpLocks/>
                <a:endCxn id="3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C2B0795-7FF0-1E00-4FAB-DE108B0697B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8" name="Rectangle 93">
                <a:extLst>
                  <a:ext uri="{FF2B5EF4-FFF2-40B4-BE49-F238E27FC236}">
                    <a16:creationId xmlns:a16="http://schemas.microsoft.com/office/drawing/2014/main" id="{2519FA81-0CDB-72F9-0EDD-60E320DDAFFE}"/>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39" name="Rectangle 93">
                <a:extLst>
                  <a:ext uri="{FF2B5EF4-FFF2-40B4-BE49-F238E27FC236}">
                    <a16:creationId xmlns:a16="http://schemas.microsoft.com/office/drawing/2014/main" id="{95080C57-AE6A-9407-DB7A-13DDD15DB0A3}"/>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40" name="Rectangle 93">
                <a:extLst>
                  <a:ext uri="{FF2B5EF4-FFF2-40B4-BE49-F238E27FC236}">
                    <a16:creationId xmlns:a16="http://schemas.microsoft.com/office/drawing/2014/main" id="{8E4E4A41-F714-ED0B-5225-31C9C58608F5}"/>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41" name="直線コネクタ 40">
                <a:extLst>
                  <a:ext uri="{FF2B5EF4-FFF2-40B4-BE49-F238E27FC236}">
                    <a16:creationId xmlns:a16="http://schemas.microsoft.com/office/drawing/2014/main" id="{426031EC-8AB3-CBB1-A43C-F9161F51EFD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648C677-080E-2E40-9117-3DF02767285D}"/>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30" name="円/楕円 69">
              <a:extLst>
                <a:ext uri="{FF2B5EF4-FFF2-40B4-BE49-F238E27FC236}">
                  <a16:creationId xmlns:a16="http://schemas.microsoft.com/office/drawing/2014/main" id="{C279BC8E-6E16-292D-371B-7972BEAADA8F}"/>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3" name="直線コネクタ 42">
            <a:extLst>
              <a:ext uri="{FF2B5EF4-FFF2-40B4-BE49-F238E27FC236}">
                <a16:creationId xmlns:a16="http://schemas.microsoft.com/office/drawing/2014/main" id="{653B72C1-0BAC-3A75-B255-06762DC1DC20}"/>
              </a:ext>
            </a:extLst>
          </p:cNvPr>
          <p:cNvCxnSpPr>
            <a:cxnSpLocks/>
          </p:cNvCxnSpPr>
          <p:nvPr/>
        </p:nvCxnSpPr>
        <p:spPr>
          <a:xfrm>
            <a:off x="4572000" y="2348988"/>
            <a:ext cx="0" cy="2160024"/>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7899A2F-344B-09E5-78A7-7153FF6D87BD}"/>
              </a:ext>
            </a:extLst>
          </p:cNvPr>
          <p:cNvCxnSpPr>
            <a:cxnSpLocks/>
          </p:cNvCxnSpPr>
          <p:nvPr/>
        </p:nvCxnSpPr>
        <p:spPr>
          <a:xfrm>
            <a:off x="6012016" y="2708992"/>
            <a:ext cx="0" cy="1440016"/>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178FAA0-80EE-AF21-E433-35628491A475}"/>
              </a:ext>
            </a:extLst>
          </p:cNvPr>
          <p:cNvCxnSpPr>
            <a:cxnSpLocks/>
          </p:cNvCxnSpPr>
          <p:nvPr/>
        </p:nvCxnSpPr>
        <p:spPr>
          <a:xfrm flipH="1">
            <a:off x="6012016" y="3429000"/>
            <a:ext cx="720008" cy="0"/>
          </a:xfrm>
          <a:prstGeom prst="line">
            <a:avLst/>
          </a:prstGeom>
          <a:ln w="6350" cap="rnd">
            <a:solidFill>
              <a:srgbClr val="000000"/>
            </a:solidFill>
            <a:headEnd type="none" w="sm" len="sm"/>
            <a:tailEnd type="oval"/>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57D1CCA9-3659-5916-6D20-0D13EAB638F8}"/>
              </a:ext>
            </a:extLst>
          </p:cNvPr>
          <p:cNvGrpSpPr/>
          <p:nvPr/>
        </p:nvGrpSpPr>
        <p:grpSpPr>
          <a:xfrm>
            <a:off x="5742013" y="1178975"/>
            <a:ext cx="450049" cy="810009"/>
            <a:chOff x="7362031" y="2528632"/>
            <a:chExt cx="450049" cy="810009"/>
          </a:xfrm>
        </p:grpSpPr>
        <p:cxnSp>
          <p:nvCxnSpPr>
            <p:cNvPr id="51" name="直線コネクタ 50">
              <a:extLst>
                <a:ext uri="{FF2B5EF4-FFF2-40B4-BE49-F238E27FC236}">
                  <a16:creationId xmlns:a16="http://schemas.microsoft.com/office/drawing/2014/main" id="{7B0D0A2A-D309-4902-0BE5-D8838278EB7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B65BF67-D005-1F2D-9DB0-8AC780A9669B}"/>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53" name="Rectangle 93">
              <a:extLst>
                <a:ext uri="{FF2B5EF4-FFF2-40B4-BE49-F238E27FC236}">
                  <a16:creationId xmlns:a16="http://schemas.microsoft.com/office/drawing/2014/main" id="{9B52DC1E-4C0C-2F3A-C951-A24DD69847C8}"/>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54" name="グループ化 53">
            <a:extLst>
              <a:ext uri="{FF2B5EF4-FFF2-40B4-BE49-F238E27FC236}">
                <a16:creationId xmlns:a16="http://schemas.microsoft.com/office/drawing/2014/main" id="{5C88E42F-7328-C611-BBAD-2E5B1B7555B0}"/>
              </a:ext>
            </a:extLst>
          </p:cNvPr>
          <p:cNvGrpSpPr/>
          <p:nvPr/>
        </p:nvGrpSpPr>
        <p:grpSpPr>
          <a:xfrm>
            <a:off x="5652012" y="4869016"/>
            <a:ext cx="450005" cy="900368"/>
            <a:chOff x="7272030" y="5768668"/>
            <a:chExt cx="450005" cy="900368"/>
          </a:xfrm>
        </p:grpSpPr>
        <p:grpSp>
          <p:nvGrpSpPr>
            <p:cNvPr id="55" name="グループ化 152">
              <a:extLst>
                <a:ext uri="{FF2B5EF4-FFF2-40B4-BE49-F238E27FC236}">
                  <a16:creationId xmlns:a16="http://schemas.microsoft.com/office/drawing/2014/main" id="{12D53C54-DAAD-D812-852A-90812EAEA6D5}"/>
                </a:ext>
              </a:extLst>
            </p:cNvPr>
            <p:cNvGrpSpPr/>
            <p:nvPr/>
          </p:nvGrpSpPr>
          <p:grpSpPr>
            <a:xfrm>
              <a:off x="7542033" y="6218673"/>
              <a:ext cx="180002" cy="90001"/>
              <a:chOff x="3643306" y="4500570"/>
              <a:chExt cx="428628" cy="144464"/>
            </a:xfrm>
          </p:grpSpPr>
          <p:cxnSp>
            <p:nvCxnSpPr>
              <p:cNvPr id="58" name="直線コネクタ 57">
                <a:extLst>
                  <a:ext uri="{FF2B5EF4-FFF2-40B4-BE49-F238E27FC236}">
                    <a16:creationId xmlns:a16="http://schemas.microsoft.com/office/drawing/2014/main" id="{E8B97059-13F9-00BD-0046-DA222AC20607}"/>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59" name="直線コネクタ 58">
                <a:extLst>
                  <a:ext uri="{FF2B5EF4-FFF2-40B4-BE49-F238E27FC236}">
                    <a16:creationId xmlns:a16="http://schemas.microsoft.com/office/drawing/2014/main" id="{79C38C9D-0674-9C80-980F-21C70F82FB9C}"/>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60" name="直線コネクタ 59">
                <a:extLst>
                  <a:ext uri="{FF2B5EF4-FFF2-40B4-BE49-F238E27FC236}">
                    <a16:creationId xmlns:a16="http://schemas.microsoft.com/office/drawing/2014/main" id="{5C1C7909-A2B5-AEA8-A2FF-C087150D031E}"/>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56" name="直線コネクタ 55">
              <a:extLst>
                <a:ext uri="{FF2B5EF4-FFF2-40B4-BE49-F238E27FC236}">
                  <a16:creationId xmlns:a16="http://schemas.microsoft.com/office/drawing/2014/main" id="{889DD046-2861-5309-6A84-07E9F070296E}"/>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57" name="Rectangle 93">
              <a:extLst>
                <a:ext uri="{FF2B5EF4-FFF2-40B4-BE49-F238E27FC236}">
                  <a16:creationId xmlns:a16="http://schemas.microsoft.com/office/drawing/2014/main" id="{C775139E-0212-ED91-621A-71DE77A16354}"/>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spTree>
    <p:extLst>
      <p:ext uri="{BB962C8B-B14F-4D97-AF65-F5344CB8AC3E}">
        <p14:creationId xmlns:p14="http://schemas.microsoft.com/office/powerpoint/2010/main" val="537251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1800" dirty="0"/>
              <a:t>フォワーディング（バイパスとも呼ぶ）</a:t>
            </a:r>
            <a:endParaRPr lang="en-US" altLang="ja-JP" sz="1800" dirty="0"/>
          </a:p>
          <a:p>
            <a:pPr lvl="1"/>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の人が，次のサイクルに自分の計算結果を即座に使えるよう，手元にも結果を置いて使う</a:t>
            </a:r>
            <a:endParaRPr lang="en-US" altLang="ja-JP" sz="1800" dirty="0"/>
          </a:p>
          <a:p>
            <a:pPr lvl="1"/>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がレジスタ・ファイルから読んできた値は必要に応じて捨てる</a:t>
            </a:r>
            <a:endParaRPr lang="en-US" altLang="ja-JP" sz="18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202007" y="2888994"/>
            <a:ext cx="2880032" cy="522647"/>
          </a:xfrm>
          <a:prstGeom prst="wedgeRoundRectCallout">
            <a:avLst>
              <a:gd name="adj1" fmla="val -51558"/>
              <a:gd name="adj2" fmla="val 7383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次の </a:t>
            </a:r>
            <a:r>
              <a:rPr kumimoji="1" lang="en-US" altLang="ja-JP" dirty="0">
                <a:solidFill>
                  <a:schemeClr val="tx1">
                    <a:lumMod val="65000"/>
                    <a:lumOff val="35000"/>
                  </a:schemeClr>
                </a:solidFill>
                <a:latin typeface="Arial Narrow" panose="020B0606020202030204" pitchFamily="34" charset="0"/>
              </a:rPr>
              <a:t>b=a-1 </a:t>
            </a:r>
            <a:r>
              <a:rPr kumimoji="1" lang="ja-JP" altLang="en-US" dirty="0">
                <a:solidFill>
                  <a:schemeClr val="tx1">
                    <a:lumMod val="65000"/>
                    <a:lumOff val="35000"/>
                  </a:schemeClr>
                </a:solidFill>
                <a:latin typeface="Arial Narrow" panose="020B0606020202030204" pitchFamily="34" charset="0"/>
              </a:rPr>
              <a:t>では今の結果を</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直接使いましょ</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endParaRPr lang="en-US" altLang="ja-JP" sz="1800" dirty="0"/>
          </a:p>
          <a:p>
            <a:pPr lvl="1"/>
            <a:r>
              <a:rPr lang="ja-JP" altLang="en-US" sz="1800" dirty="0"/>
              <a:t>上記は基本的にデータ・ハザードと同様にして適用できる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3"/>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3</a:t>
            </a:r>
            <a:r>
              <a:rPr lang="ja-JP" altLang="en-US" sz="2400" dirty="0"/>
              <a:t>入力</a:t>
            </a:r>
            <a:r>
              <a:rPr lang="en-US" altLang="ja-JP" sz="2400" dirty="0"/>
              <a:t>NOR</a:t>
            </a:r>
            <a:endParaRPr lang="en-US" sz="2400" dirty="0"/>
          </a:p>
        </p:txBody>
      </p: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6372020" y="4069289"/>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4662001" y="739252"/>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4662001" y="2089267"/>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2861981" y="4879298"/>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4662001" y="4969299"/>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301997" y="5509305"/>
            <a:ext cx="351390" cy="690990"/>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6155624" y="19244"/>
            <a:ext cx="351424" cy="621644"/>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sp>
        <p:nvSpPr>
          <p:cNvPr id="21" name="Rectangle 93">
            <a:extLst>
              <a:ext uri="{FF2B5EF4-FFF2-40B4-BE49-F238E27FC236}">
                <a16:creationId xmlns:a16="http://schemas.microsoft.com/office/drawing/2014/main" id="{5E578341-A058-93B0-8D57-5319D5324222}"/>
              </a:ext>
            </a:extLst>
          </p:cNvPr>
          <p:cNvSpPr>
            <a:spLocks noChangeArrowheads="1"/>
          </p:cNvSpPr>
          <p:nvPr/>
        </p:nvSpPr>
        <p:spPr bwMode="auto">
          <a:xfrm>
            <a:off x="6462021" y="4969299"/>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sp>
        <p:nvSpPr>
          <p:cNvPr id="24" name="Rectangle 93">
            <a:extLst>
              <a:ext uri="{FF2B5EF4-FFF2-40B4-BE49-F238E27FC236}">
                <a16:creationId xmlns:a16="http://schemas.microsoft.com/office/drawing/2014/main" id="{AADB9144-3066-515A-6A3D-E9426AD5E0A0}"/>
              </a:ext>
            </a:extLst>
          </p:cNvPr>
          <p:cNvSpPr>
            <a:spLocks noChangeArrowheads="1"/>
          </p:cNvSpPr>
          <p:nvPr/>
        </p:nvSpPr>
        <p:spPr bwMode="auto">
          <a:xfrm>
            <a:off x="4662001" y="3439282"/>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sp>
        <p:nvSpPr>
          <p:cNvPr id="49" name="Rectangle 93">
            <a:extLst>
              <a:ext uri="{FF2B5EF4-FFF2-40B4-BE49-F238E27FC236}">
                <a16:creationId xmlns:a16="http://schemas.microsoft.com/office/drawing/2014/main" id="{08FF4433-8BB8-E55A-62D8-92F81173BB99}"/>
              </a:ext>
            </a:extLst>
          </p:cNvPr>
          <p:cNvSpPr>
            <a:spLocks noChangeArrowheads="1"/>
          </p:cNvSpPr>
          <p:nvPr/>
        </p:nvSpPr>
        <p:spPr bwMode="auto">
          <a:xfrm>
            <a:off x="8622045" y="4239009"/>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sp>
        <p:nvSpPr>
          <p:cNvPr id="53" name="Rectangle 93">
            <a:extLst>
              <a:ext uri="{FF2B5EF4-FFF2-40B4-BE49-F238E27FC236}">
                <a16:creationId xmlns:a16="http://schemas.microsoft.com/office/drawing/2014/main" id="{58C5CFBD-6016-F5F4-4E7A-93C461ACB0C2}"/>
              </a:ext>
            </a:extLst>
          </p:cNvPr>
          <p:cNvSpPr>
            <a:spLocks noChangeArrowheads="1"/>
          </p:cNvSpPr>
          <p:nvPr/>
        </p:nvSpPr>
        <p:spPr bwMode="auto">
          <a:xfrm>
            <a:off x="431954" y="234898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graphicFrame>
        <p:nvGraphicFramePr>
          <p:cNvPr id="5" name="Group 383">
            <a:extLst>
              <a:ext uri="{FF2B5EF4-FFF2-40B4-BE49-F238E27FC236}">
                <a16:creationId xmlns:a16="http://schemas.microsoft.com/office/drawing/2014/main" id="{8B1A9E73-B0D5-2793-87B3-F7DAAC482408}"/>
              </a:ext>
            </a:extLst>
          </p:cNvPr>
          <p:cNvGraphicFramePr>
            <a:graphicFrameLocks/>
          </p:cNvGraphicFramePr>
          <p:nvPr>
            <p:extLst>
              <p:ext uri="{D42A27DB-BD31-4B8C-83A1-F6EECF244321}">
                <p14:modId xmlns:p14="http://schemas.microsoft.com/office/powerpoint/2010/main" val="284626412"/>
              </p:ext>
            </p:extLst>
          </p:nvPr>
        </p:nvGraphicFramePr>
        <p:xfrm>
          <a:off x="521955" y="2798993"/>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grpSp>
        <p:nvGrpSpPr>
          <p:cNvPr id="6" name="グループ化 5">
            <a:extLst>
              <a:ext uri="{FF2B5EF4-FFF2-40B4-BE49-F238E27FC236}">
                <a16:creationId xmlns:a16="http://schemas.microsoft.com/office/drawing/2014/main" id="{5BA27EC3-6491-4889-CF33-D736B36EFFB6}"/>
              </a:ext>
            </a:extLst>
          </p:cNvPr>
          <p:cNvGrpSpPr/>
          <p:nvPr/>
        </p:nvGrpSpPr>
        <p:grpSpPr>
          <a:xfrm>
            <a:off x="3041983" y="4429293"/>
            <a:ext cx="1531092" cy="1440374"/>
            <a:chOff x="5202007" y="3068996"/>
            <a:chExt cx="1531092" cy="1440374"/>
          </a:xfrm>
        </p:grpSpPr>
        <p:sp>
          <p:nvSpPr>
            <p:cNvPr id="48" name="正方形/長方形 47">
              <a:extLst>
                <a:ext uri="{FF2B5EF4-FFF2-40B4-BE49-F238E27FC236}">
                  <a16:creationId xmlns:a16="http://schemas.microsoft.com/office/drawing/2014/main" id="{3F94DC8F-18D7-C963-A5F7-95AC2862181D}"/>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50" name="円/楕円 69">
              <a:extLst>
                <a:ext uri="{FF2B5EF4-FFF2-40B4-BE49-F238E27FC236}">
                  <a16:creationId xmlns:a16="http://schemas.microsoft.com/office/drawing/2014/main" id="{3305ACE7-EF0B-C7B2-F17A-5675143A9675}"/>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51" name="直線コネクタ 50">
              <a:extLst>
                <a:ext uri="{FF2B5EF4-FFF2-40B4-BE49-F238E27FC236}">
                  <a16:creationId xmlns:a16="http://schemas.microsoft.com/office/drawing/2014/main" id="{9B4BF49C-2EBD-7475-0588-333BE879B499}"/>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FCF503E3-F3B6-681B-9EF8-36BC33BF4845}"/>
                </a:ext>
              </a:extLst>
            </p:cNvPr>
            <p:cNvCxnSpPr>
              <a:cxnSpLocks/>
              <a:endCxn id="55"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55" name="円/楕円 68">
              <a:extLst>
                <a:ext uri="{FF2B5EF4-FFF2-40B4-BE49-F238E27FC236}">
                  <a16:creationId xmlns:a16="http://schemas.microsoft.com/office/drawing/2014/main" id="{1B8183B8-E681-BE3A-C382-1BEBB0626973}"/>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56" name="直線コネクタ 55">
              <a:extLst>
                <a:ext uri="{FF2B5EF4-FFF2-40B4-BE49-F238E27FC236}">
                  <a16:creationId xmlns:a16="http://schemas.microsoft.com/office/drawing/2014/main" id="{63ED2686-1F40-9170-6A96-DFC686B89C2E}"/>
                </a:ext>
              </a:extLst>
            </p:cNvPr>
            <p:cNvCxnSpPr>
              <a:cxnSpLocks/>
              <a:endCxn id="50"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8DD9239-0294-B74A-4900-C8BD5EB7A90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58" name="Rectangle 93">
              <a:extLst>
                <a:ext uri="{FF2B5EF4-FFF2-40B4-BE49-F238E27FC236}">
                  <a16:creationId xmlns:a16="http://schemas.microsoft.com/office/drawing/2014/main" id="{46A7D33D-DD04-4C66-1CD1-6727E3362552}"/>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59" name="Rectangle 93">
              <a:extLst>
                <a:ext uri="{FF2B5EF4-FFF2-40B4-BE49-F238E27FC236}">
                  <a16:creationId xmlns:a16="http://schemas.microsoft.com/office/drawing/2014/main" id="{48E19650-DCEC-D8A4-E363-BA13A0AD7A7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60" name="Rectangle 93">
              <a:extLst>
                <a:ext uri="{FF2B5EF4-FFF2-40B4-BE49-F238E27FC236}">
                  <a16:creationId xmlns:a16="http://schemas.microsoft.com/office/drawing/2014/main" id="{1104A542-7748-06D9-2D46-7F5ACC64D5C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61" name="直線コネクタ 60">
              <a:extLst>
                <a:ext uri="{FF2B5EF4-FFF2-40B4-BE49-F238E27FC236}">
                  <a16:creationId xmlns:a16="http://schemas.microsoft.com/office/drawing/2014/main" id="{4FB5752B-BA29-8EC3-70ED-D3161C3C30E2}"/>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65097042-1801-6347-D197-5946AE8D6A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63" name="グループ化 62">
            <a:extLst>
              <a:ext uri="{FF2B5EF4-FFF2-40B4-BE49-F238E27FC236}">
                <a16:creationId xmlns:a16="http://schemas.microsoft.com/office/drawing/2014/main" id="{5FE9FCDE-CC46-716E-4A82-378DEBC44416}"/>
              </a:ext>
            </a:extLst>
          </p:cNvPr>
          <p:cNvGrpSpPr/>
          <p:nvPr/>
        </p:nvGrpSpPr>
        <p:grpSpPr>
          <a:xfrm>
            <a:off x="4842003" y="4429293"/>
            <a:ext cx="1531092" cy="1440374"/>
            <a:chOff x="5202007" y="3068996"/>
            <a:chExt cx="1531092" cy="1440374"/>
          </a:xfrm>
        </p:grpSpPr>
        <p:sp>
          <p:nvSpPr>
            <p:cNvPr id="128" name="正方形/長方形 127">
              <a:extLst>
                <a:ext uri="{FF2B5EF4-FFF2-40B4-BE49-F238E27FC236}">
                  <a16:creationId xmlns:a16="http://schemas.microsoft.com/office/drawing/2014/main" id="{5C2A73A8-1E30-292D-8D8E-0526C2700FAB}"/>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29" name="円/楕円 69">
              <a:extLst>
                <a:ext uri="{FF2B5EF4-FFF2-40B4-BE49-F238E27FC236}">
                  <a16:creationId xmlns:a16="http://schemas.microsoft.com/office/drawing/2014/main" id="{D8459585-8FDF-5CD6-02A8-5750933F258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30" name="直線コネクタ 129">
              <a:extLst>
                <a:ext uri="{FF2B5EF4-FFF2-40B4-BE49-F238E27FC236}">
                  <a16:creationId xmlns:a16="http://schemas.microsoft.com/office/drawing/2014/main" id="{F24036D7-0DA2-AA83-EDE6-92425971D89D}"/>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E5B051DF-9D64-1540-7F32-154CB825ED72}"/>
                </a:ext>
              </a:extLst>
            </p:cNvPr>
            <p:cNvCxnSpPr>
              <a:cxnSpLocks/>
              <a:endCxn id="132"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32" name="円/楕円 68">
              <a:extLst>
                <a:ext uri="{FF2B5EF4-FFF2-40B4-BE49-F238E27FC236}">
                  <a16:creationId xmlns:a16="http://schemas.microsoft.com/office/drawing/2014/main" id="{08DCE2AA-73B9-2BE7-B388-4BAEE5F03DAF}"/>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33" name="直線コネクタ 132">
              <a:extLst>
                <a:ext uri="{FF2B5EF4-FFF2-40B4-BE49-F238E27FC236}">
                  <a16:creationId xmlns:a16="http://schemas.microsoft.com/office/drawing/2014/main" id="{EA91BAF5-BA63-B6D6-D59E-CEEF06962AD3}"/>
                </a:ext>
              </a:extLst>
            </p:cNvPr>
            <p:cNvCxnSpPr>
              <a:cxnSpLocks/>
              <a:endCxn id="12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30B5253-610B-4DFB-B648-8D1ED616BF5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35" name="Rectangle 93">
              <a:extLst>
                <a:ext uri="{FF2B5EF4-FFF2-40B4-BE49-F238E27FC236}">
                  <a16:creationId xmlns:a16="http://schemas.microsoft.com/office/drawing/2014/main" id="{5B558C62-A81D-16F5-3CCC-947D68E3A05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37" name="Rectangle 93">
              <a:extLst>
                <a:ext uri="{FF2B5EF4-FFF2-40B4-BE49-F238E27FC236}">
                  <a16:creationId xmlns:a16="http://schemas.microsoft.com/office/drawing/2014/main" id="{DA19D288-AC36-DB45-FD3F-DD2C507BFF15}"/>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38" name="Rectangle 93">
              <a:extLst>
                <a:ext uri="{FF2B5EF4-FFF2-40B4-BE49-F238E27FC236}">
                  <a16:creationId xmlns:a16="http://schemas.microsoft.com/office/drawing/2014/main" id="{32A25A84-B51E-F316-8B9E-F0CCE7556715}"/>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39" name="直線コネクタ 138">
              <a:extLst>
                <a:ext uri="{FF2B5EF4-FFF2-40B4-BE49-F238E27FC236}">
                  <a16:creationId xmlns:a16="http://schemas.microsoft.com/office/drawing/2014/main" id="{CB7BA884-7AE6-337B-585A-A5151FE4E78D}"/>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9C143030-57AC-DB4E-884A-98437E5A1D31}"/>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41" name="グループ化 140">
            <a:extLst>
              <a:ext uri="{FF2B5EF4-FFF2-40B4-BE49-F238E27FC236}">
                <a16:creationId xmlns:a16="http://schemas.microsoft.com/office/drawing/2014/main" id="{626E2901-9894-17E9-3951-32B97088E9D0}"/>
              </a:ext>
            </a:extLst>
          </p:cNvPr>
          <p:cNvGrpSpPr/>
          <p:nvPr/>
        </p:nvGrpSpPr>
        <p:grpSpPr>
          <a:xfrm>
            <a:off x="6642023" y="4429293"/>
            <a:ext cx="1531092" cy="1440374"/>
            <a:chOff x="5202007" y="3068996"/>
            <a:chExt cx="1531092" cy="1440374"/>
          </a:xfrm>
        </p:grpSpPr>
        <p:sp>
          <p:nvSpPr>
            <p:cNvPr id="143" name="正方形/長方形 142">
              <a:extLst>
                <a:ext uri="{FF2B5EF4-FFF2-40B4-BE49-F238E27FC236}">
                  <a16:creationId xmlns:a16="http://schemas.microsoft.com/office/drawing/2014/main" id="{3A77BB4D-2E83-670D-3F1F-880DAC38BD19}"/>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46" name="円/楕円 69">
              <a:extLst>
                <a:ext uri="{FF2B5EF4-FFF2-40B4-BE49-F238E27FC236}">
                  <a16:creationId xmlns:a16="http://schemas.microsoft.com/office/drawing/2014/main" id="{721E2DD7-0B78-57CA-8B2C-132305CBADB8}"/>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47" name="直線コネクタ 146">
              <a:extLst>
                <a:ext uri="{FF2B5EF4-FFF2-40B4-BE49-F238E27FC236}">
                  <a16:creationId xmlns:a16="http://schemas.microsoft.com/office/drawing/2014/main" id="{A542C812-E80D-8D64-BC82-E9976D19860D}"/>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07B843FD-6C0F-4D6F-914D-A8FC0113ABC6}"/>
                </a:ext>
              </a:extLst>
            </p:cNvPr>
            <p:cNvCxnSpPr>
              <a:cxnSpLocks/>
              <a:endCxn id="151"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51" name="円/楕円 68">
              <a:extLst>
                <a:ext uri="{FF2B5EF4-FFF2-40B4-BE49-F238E27FC236}">
                  <a16:creationId xmlns:a16="http://schemas.microsoft.com/office/drawing/2014/main" id="{3455E437-C277-A3DF-3E57-6AEC4B55BB05}"/>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52" name="直線コネクタ 151">
              <a:extLst>
                <a:ext uri="{FF2B5EF4-FFF2-40B4-BE49-F238E27FC236}">
                  <a16:creationId xmlns:a16="http://schemas.microsoft.com/office/drawing/2014/main" id="{3ABC7D17-266A-FABB-DD32-5C3FA8D6CBC8}"/>
                </a:ext>
              </a:extLst>
            </p:cNvPr>
            <p:cNvCxnSpPr>
              <a:cxnSpLocks/>
              <a:endCxn id="146"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69B7929C-D549-CFC8-AE8C-D128BF3E511F}"/>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54" name="Rectangle 93">
              <a:extLst>
                <a:ext uri="{FF2B5EF4-FFF2-40B4-BE49-F238E27FC236}">
                  <a16:creationId xmlns:a16="http://schemas.microsoft.com/office/drawing/2014/main" id="{B7532ACE-B72A-63EA-F537-54D7ECD344F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55" name="Rectangle 93">
              <a:extLst>
                <a:ext uri="{FF2B5EF4-FFF2-40B4-BE49-F238E27FC236}">
                  <a16:creationId xmlns:a16="http://schemas.microsoft.com/office/drawing/2014/main" id="{3BB17B8E-506A-04E5-942D-A14FEEF18BF8}"/>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56" name="Rectangle 93">
              <a:extLst>
                <a:ext uri="{FF2B5EF4-FFF2-40B4-BE49-F238E27FC236}">
                  <a16:creationId xmlns:a16="http://schemas.microsoft.com/office/drawing/2014/main" id="{DAA5BB7C-5B84-F3E0-8D8C-7802E345DF62}"/>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57" name="直線コネクタ 156">
              <a:extLst>
                <a:ext uri="{FF2B5EF4-FFF2-40B4-BE49-F238E27FC236}">
                  <a16:creationId xmlns:a16="http://schemas.microsoft.com/office/drawing/2014/main" id="{5468E45F-C73E-BBD8-C592-FC339D6F7A72}"/>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9D2E6A61-76C9-8AE9-EA5B-F98EC2CF93D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60" name="グループ化 159">
            <a:extLst>
              <a:ext uri="{FF2B5EF4-FFF2-40B4-BE49-F238E27FC236}">
                <a16:creationId xmlns:a16="http://schemas.microsoft.com/office/drawing/2014/main" id="{0EA59EF7-AC8A-E3B2-BCBC-FBB8E095A4F8}"/>
              </a:ext>
            </a:extLst>
          </p:cNvPr>
          <p:cNvGrpSpPr/>
          <p:nvPr/>
        </p:nvGrpSpPr>
        <p:grpSpPr>
          <a:xfrm>
            <a:off x="6102017" y="5509305"/>
            <a:ext cx="351390" cy="690990"/>
            <a:chOff x="7272030" y="5768668"/>
            <a:chExt cx="450005" cy="900368"/>
          </a:xfrm>
        </p:grpSpPr>
        <p:grpSp>
          <p:nvGrpSpPr>
            <p:cNvPr id="161" name="グループ化 152">
              <a:extLst>
                <a:ext uri="{FF2B5EF4-FFF2-40B4-BE49-F238E27FC236}">
                  <a16:creationId xmlns:a16="http://schemas.microsoft.com/office/drawing/2014/main" id="{32F0C46B-1445-5321-AF6C-FBB101DE48D3}"/>
                </a:ext>
              </a:extLst>
            </p:cNvPr>
            <p:cNvGrpSpPr/>
            <p:nvPr/>
          </p:nvGrpSpPr>
          <p:grpSpPr>
            <a:xfrm>
              <a:off x="7542033" y="6218673"/>
              <a:ext cx="180002" cy="90001"/>
              <a:chOff x="3643306" y="4500570"/>
              <a:chExt cx="428628" cy="144464"/>
            </a:xfrm>
          </p:grpSpPr>
          <p:cxnSp>
            <p:nvCxnSpPr>
              <p:cNvPr id="164" name="直線コネクタ 163">
                <a:extLst>
                  <a:ext uri="{FF2B5EF4-FFF2-40B4-BE49-F238E27FC236}">
                    <a16:creationId xmlns:a16="http://schemas.microsoft.com/office/drawing/2014/main" id="{BC77371F-E17D-237C-7087-AAE16E8515A2}"/>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65" name="直線コネクタ 164">
                <a:extLst>
                  <a:ext uri="{FF2B5EF4-FFF2-40B4-BE49-F238E27FC236}">
                    <a16:creationId xmlns:a16="http://schemas.microsoft.com/office/drawing/2014/main" id="{D870F833-FC5F-94B7-0441-92571B7635D8}"/>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66" name="直線コネクタ 165">
                <a:extLst>
                  <a:ext uri="{FF2B5EF4-FFF2-40B4-BE49-F238E27FC236}">
                    <a16:creationId xmlns:a16="http://schemas.microsoft.com/office/drawing/2014/main" id="{970B407D-1F0A-3455-4E55-65196BB8E3AB}"/>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62" name="直線コネクタ 161">
              <a:extLst>
                <a:ext uri="{FF2B5EF4-FFF2-40B4-BE49-F238E27FC236}">
                  <a16:creationId xmlns:a16="http://schemas.microsoft.com/office/drawing/2014/main" id="{F8875495-D27D-F7B8-9F9C-3C16001C52C0}"/>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63" name="Rectangle 93">
              <a:extLst>
                <a:ext uri="{FF2B5EF4-FFF2-40B4-BE49-F238E27FC236}">
                  <a16:creationId xmlns:a16="http://schemas.microsoft.com/office/drawing/2014/main" id="{AC93BD7D-49BF-3BDE-EF54-437C96628774}"/>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167" name="グループ化 166">
            <a:extLst>
              <a:ext uri="{FF2B5EF4-FFF2-40B4-BE49-F238E27FC236}">
                <a16:creationId xmlns:a16="http://schemas.microsoft.com/office/drawing/2014/main" id="{788811CE-D8B3-A554-9880-7CEAC6BC661D}"/>
              </a:ext>
            </a:extLst>
          </p:cNvPr>
          <p:cNvGrpSpPr/>
          <p:nvPr/>
        </p:nvGrpSpPr>
        <p:grpSpPr>
          <a:xfrm>
            <a:off x="7902037" y="5509305"/>
            <a:ext cx="351390" cy="690990"/>
            <a:chOff x="7272030" y="5768668"/>
            <a:chExt cx="450005" cy="900368"/>
          </a:xfrm>
        </p:grpSpPr>
        <p:grpSp>
          <p:nvGrpSpPr>
            <p:cNvPr id="168" name="グループ化 152">
              <a:extLst>
                <a:ext uri="{FF2B5EF4-FFF2-40B4-BE49-F238E27FC236}">
                  <a16:creationId xmlns:a16="http://schemas.microsoft.com/office/drawing/2014/main" id="{E3E64443-FB10-6B23-51AD-CF7C8E291134}"/>
                </a:ext>
              </a:extLst>
            </p:cNvPr>
            <p:cNvGrpSpPr/>
            <p:nvPr/>
          </p:nvGrpSpPr>
          <p:grpSpPr>
            <a:xfrm>
              <a:off x="7542033" y="6218673"/>
              <a:ext cx="180002" cy="90001"/>
              <a:chOff x="3643306" y="4500570"/>
              <a:chExt cx="428628" cy="144464"/>
            </a:xfrm>
          </p:grpSpPr>
          <p:cxnSp>
            <p:nvCxnSpPr>
              <p:cNvPr id="171" name="直線コネクタ 170">
                <a:extLst>
                  <a:ext uri="{FF2B5EF4-FFF2-40B4-BE49-F238E27FC236}">
                    <a16:creationId xmlns:a16="http://schemas.microsoft.com/office/drawing/2014/main" id="{15ADCF8E-20FA-4DD3-2C47-B28B411E5BBA}"/>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72" name="直線コネクタ 171">
                <a:extLst>
                  <a:ext uri="{FF2B5EF4-FFF2-40B4-BE49-F238E27FC236}">
                    <a16:creationId xmlns:a16="http://schemas.microsoft.com/office/drawing/2014/main" id="{E35E03E0-76B9-841E-8698-728C9537880B}"/>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173" name="直線コネクタ 172">
                <a:extLst>
                  <a:ext uri="{FF2B5EF4-FFF2-40B4-BE49-F238E27FC236}">
                    <a16:creationId xmlns:a16="http://schemas.microsoft.com/office/drawing/2014/main" id="{F3366F22-5715-DEE2-D391-891108F446CE}"/>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169" name="直線コネクタ 168">
              <a:extLst>
                <a:ext uri="{FF2B5EF4-FFF2-40B4-BE49-F238E27FC236}">
                  <a16:creationId xmlns:a16="http://schemas.microsoft.com/office/drawing/2014/main" id="{F5049526-119D-7D9C-681A-42B01293AE2E}"/>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70" name="Rectangle 93">
              <a:extLst>
                <a:ext uri="{FF2B5EF4-FFF2-40B4-BE49-F238E27FC236}">
                  <a16:creationId xmlns:a16="http://schemas.microsoft.com/office/drawing/2014/main" id="{287F95AE-87EA-47CB-F8D6-620C91F96DF4}"/>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07" name="グループ化 206">
            <a:extLst>
              <a:ext uri="{FF2B5EF4-FFF2-40B4-BE49-F238E27FC236}">
                <a16:creationId xmlns:a16="http://schemas.microsoft.com/office/drawing/2014/main" id="{505F4805-2AB5-7A56-FDA8-11B702DF6C03}"/>
              </a:ext>
            </a:extLst>
          </p:cNvPr>
          <p:cNvGrpSpPr/>
          <p:nvPr/>
        </p:nvGrpSpPr>
        <p:grpSpPr>
          <a:xfrm>
            <a:off x="4842003" y="1639262"/>
            <a:ext cx="1531092" cy="1440374"/>
            <a:chOff x="5202007" y="2708992"/>
            <a:chExt cx="1531092" cy="1440374"/>
          </a:xfrm>
        </p:grpSpPr>
        <p:grpSp>
          <p:nvGrpSpPr>
            <p:cNvPr id="209" name="グループ化 208">
              <a:extLst>
                <a:ext uri="{FF2B5EF4-FFF2-40B4-BE49-F238E27FC236}">
                  <a16:creationId xmlns:a16="http://schemas.microsoft.com/office/drawing/2014/main" id="{C5A9FF81-B80A-2DD7-53A9-D8848F7D822F}"/>
                </a:ext>
              </a:extLst>
            </p:cNvPr>
            <p:cNvGrpSpPr/>
            <p:nvPr/>
          </p:nvGrpSpPr>
          <p:grpSpPr>
            <a:xfrm>
              <a:off x="5202007" y="2708992"/>
              <a:ext cx="1531092" cy="1440374"/>
              <a:chOff x="5202007" y="3068996"/>
              <a:chExt cx="1531092" cy="1440374"/>
            </a:xfrm>
          </p:grpSpPr>
          <p:sp>
            <p:nvSpPr>
              <p:cNvPr id="215" name="正方形/長方形 214">
                <a:extLst>
                  <a:ext uri="{FF2B5EF4-FFF2-40B4-BE49-F238E27FC236}">
                    <a16:creationId xmlns:a16="http://schemas.microsoft.com/office/drawing/2014/main" id="{E04D98CF-FE50-EFF8-CA1D-838B26699D11}"/>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16" name="円/楕円 69">
                <a:extLst>
                  <a:ext uri="{FF2B5EF4-FFF2-40B4-BE49-F238E27FC236}">
                    <a16:creationId xmlns:a16="http://schemas.microsoft.com/office/drawing/2014/main" id="{025B75EF-6505-4A03-AD65-714CAF82E42A}"/>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32" name="直線コネクタ 231">
                <a:extLst>
                  <a:ext uri="{FF2B5EF4-FFF2-40B4-BE49-F238E27FC236}">
                    <a16:creationId xmlns:a16="http://schemas.microsoft.com/office/drawing/2014/main" id="{D4BA63E9-BC8E-B811-90D0-7B2D1CF896B4}"/>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5AC16E11-6105-3075-1F90-BB69DBDB20D7}"/>
                  </a:ext>
                </a:extLst>
              </p:cNvPr>
              <p:cNvCxnSpPr>
                <a:cxnSpLocks/>
                <a:endCxn id="234"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34" name="円/楕円 68">
                <a:extLst>
                  <a:ext uri="{FF2B5EF4-FFF2-40B4-BE49-F238E27FC236}">
                    <a16:creationId xmlns:a16="http://schemas.microsoft.com/office/drawing/2014/main" id="{3FEFD9C0-8ECA-C513-6BED-7C807E17C7CA}"/>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35" name="直線コネクタ 234">
                <a:extLst>
                  <a:ext uri="{FF2B5EF4-FFF2-40B4-BE49-F238E27FC236}">
                    <a16:creationId xmlns:a16="http://schemas.microsoft.com/office/drawing/2014/main" id="{49CCF190-8148-8F50-4E97-76AD35A4163F}"/>
                  </a:ext>
                </a:extLst>
              </p:cNvPr>
              <p:cNvCxnSpPr>
                <a:cxnSpLocks/>
                <a:endCxn id="216"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36" name="直線コネクタ 235">
                <a:extLst>
                  <a:ext uri="{FF2B5EF4-FFF2-40B4-BE49-F238E27FC236}">
                    <a16:creationId xmlns:a16="http://schemas.microsoft.com/office/drawing/2014/main" id="{92B23298-A1AA-F8CF-CA39-687E5796327D}"/>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37" name="Rectangle 93">
                <a:extLst>
                  <a:ext uri="{FF2B5EF4-FFF2-40B4-BE49-F238E27FC236}">
                    <a16:creationId xmlns:a16="http://schemas.microsoft.com/office/drawing/2014/main" id="{CE86A193-9B31-B9E1-135F-110A2F126136}"/>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38" name="Rectangle 93">
                <a:extLst>
                  <a:ext uri="{FF2B5EF4-FFF2-40B4-BE49-F238E27FC236}">
                    <a16:creationId xmlns:a16="http://schemas.microsoft.com/office/drawing/2014/main" id="{08177E7C-8270-3210-1C97-D6331E2B82E7}"/>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39" name="Rectangle 93">
                <a:extLst>
                  <a:ext uri="{FF2B5EF4-FFF2-40B4-BE49-F238E27FC236}">
                    <a16:creationId xmlns:a16="http://schemas.microsoft.com/office/drawing/2014/main" id="{6CEB65FF-2199-3B7A-049B-55E8853808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70" name="直線コネクタ 269">
                <a:extLst>
                  <a:ext uri="{FF2B5EF4-FFF2-40B4-BE49-F238E27FC236}">
                    <a16:creationId xmlns:a16="http://schemas.microsoft.com/office/drawing/2014/main" id="{36DAB691-2C1B-FA72-9FB1-C4AC671E5182}"/>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1" name="直線コネクタ 270">
                <a:extLst>
                  <a:ext uri="{FF2B5EF4-FFF2-40B4-BE49-F238E27FC236}">
                    <a16:creationId xmlns:a16="http://schemas.microsoft.com/office/drawing/2014/main" id="{130A0B64-251E-F6CC-F838-6D52289FA8C7}"/>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10" name="円/楕円 69">
              <a:extLst>
                <a:ext uri="{FF2B5EF4-FFF2-40B4-BE49-F238E27FC236}">
                  <a16:creationId xmlns:a16="http://schemas.microsoft.com/office/drawing/2014/main" id="{39AB9B75-7764-0E99-945D-3DD07A08F660}"/>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9" name="直線コネクタ 288">
            <a:extLst>
              <a:ext uri="{FF2B5EF4-FFF2-40B4-BE49-F238E27FC236}">
                <a16:creationId xmlns:a16="http://schemas.microsoft.com/office/drawing/2014/main" id="{7B3DBDAA-75A2-1E43-D353-116DCF0F6A5C}"/>
              </a:ext>
            </a:extLst>
          </p:cNvPr>
          <p:cNvCxnSpPr>
            <a:cxnSpLocks/>
          </p:cNvCxnSpPr>
          <p:nvPr/>
        </p:nvCxnSpPr>
        <p:spPr>
          <a:xfrm>
            <a:off x="4572000" y="4429293"/>
            <a:ext cx="3600040"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9DF432A3-7AE2-795E-3411-9B2EE5D7E460}"/>
              </a:ext>
            </a:extLst>
          </p:cNvPr>
          <p:cNvCxnSpPr>
            <a:cxnSpLocks/>
          </p:cNvCxnSpPr>
          <p:nvPr/>
        </p:nvCxnSpPr>
        <p:spPr>
          <a:xfrm flipV="1">
            <a:off x="4572000" y="4429293"/>
            <a:ext cx="0" cy="360004"/>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94" name="直線コネクタ 293">
            <a:extLst>
              <a:ext uri="{FF2B5EF4-FFF2-40B4-BE49-F238E27FC236}">
                <a16:creationId xmlns:a16="http://schemas.microsoft.com/office/drawing/2014/main" id="{9B08B31E-A571-8B60-5DD2-B5C10A6DD255}"/>
              </a:ext>
            </a:extLst>
          </p:cNvPr>
          <p:cNvCxnSpPr>
            <a:cxnSpLocks/>
          </p:cNvCxnSpPr>
          <p:nvPr/>
        </p:nvCxnSpPr>
        <p:spPr>
          <a:xfrm flipV="1">
            <a:off x="8172040" y="4429293"/>
            <a:ext cx="0" cy="360004"/>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95" name="直線コネクタ 294">
            <a:extLst>
              <a:ext uri="{FF2B5EF4-FFF2-40B4-BE49-F238E27FC236}">
                <a16:creationId xmlns:a16="http://schemas.microsoft.com/office/drawing/2014/main" id="{5BC7BA58-36BA-8F90-AB2B-ED619014CE08}"/>
              </a:ext>
            </a:extLst>
          </p:cNvPr>
          <p:cNvCxnSpPr>
            <a:cxnSpLocks/>
          </p:cNvCxnSpPr>
          <p:nvPr/>
        </p:nvCxnSpPr>
        <p:spPr>
          <a:xfrm flipV="1">
            <a:off x="6372020" y="4429293"/>
            <a:ext cx="0" cy="360004"/>
          </a:xfrm>
          <a:prstGeom prst="line">
            <a:avLst/>
          </a:prstGeom>
          <a:ln w="6350"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96" name="直線コネクタ 295">
            <a:extLst>
              <a:ext uri="{FF2B5EF4-FFF2-40B4-BE49-F238E27FC236}">
                <a16:creationId xmlns:a16="http://schemas.microsoft.com/office/drawing/2014/main" id="{527D5C59-18C0-DC61-CB6F-CE7636CDB0B9}"/>
              </a:ext>
            </a:extLst>
          </p:cNvPr>
          <p:cNvCxnSpPr>
            <a:cxnSpLocks/>
          </p:cNvCxnSpPr>
          <p:nvPr/>
        </p:nvCxnSpPr>
        <p:spPr>
          <a:xfrm flipV="1">
            <a:off x="6372020" y="2719274"/>
            <a:ext cx="0" cy="630007"/>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98" name="直線コネクタ 297">
            <a:extLst>
              <a:ext uri="{FF2B5EF4-FFF2-40B4-BE49-F238E27FC236}">
                <a16:creationId xmlns:a16="http://schemas.microsoft.com/office/drawing/2014/main" id="{02CFF93C-D039-6392-23A0-F7C5A01A8080}"/>
              </a:ext>
            </a:extLst>
          </p:cNvPr>
          <p:cNvCxnSpPr>
            <a:cxnSpLocks/>
          </p:cNvCxnSpPr>
          <p:nvPr/>
        </p:nvCxnSpPr>
        <p:spPr>
          <a:xfrm flipV="1">
            <a:off x="6372020" y="1369259"/>
            <a:ext cx="0" cy="630007"/>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E78DE0C6-E8E9-D3C4-F38F-4049E736D8E2}"/>
              </a:ext>
            </a:extLst>
          </p:cNvPr>
          <p:cNvGrpSpPr/>
          <p:nvPr/>
        </p:nvGrpSpPr>
        <p:grpSpPr>
          <a:xfrm>
            <a:off x="4842003" y="278965"/>
            <a:ext cx="1531092" cy="1440374"/>
            <a:chOff x="5202007" y="2708992"/>
            <a:chExt cx="1531092" cy="1440374"/>
          </a:xfrm>
        </p:grpSpPr>
        <p:grpSp>
          <p:nvGrpSpPr>
            <p:cNvPr id="300" name="グループ化 299">
              <a:extLst>
                <a:ext uri="{FF2B5EF4-FFF2-40B4-BE49-F238E27FC236}">
                  <a16:creationId xmlns:a16="http://schemas.microsoft.com/office/drawing/2014/main" id="{62D30EEB-55E8-0F35-9716-2AE77F259D6E}"/>
                </a:ext>
              </a:extLst>
            </p:cNvPr>
            <p:cNvGrpSpPr/>
            <p:nvPr/>
          </p:nvGrpSpPr>
          <p:grpSpPr>
            <a:xfrm>
              <a:off x="5202007" y="2708992"/>
              <a:ext cx="1531092" cy="1440374"/>
              <a:chOff x="5202007" y="3068996"/>
              <a:chExt cx="1531092" cy="1440374"/>
            </a:xfrm>
          </p:grpSpPr>
          <p:sp>
            <p:nvSpPr>
              <p:cNvPr id="302" name="正方形/長方形 301">
                <a:extLst>
                  <a:ext uri="{FF2B5EF4-FFF2-40B4-BE49-F238E27FC236}">
                    <a16:creationId xmlns:a16="http://schemas.microsoft.com/office/drawing/2014/main" id="{273295CD-E5DD-5475-AC0E-84176BD8BAF3}"/>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03" name="円/楕円 69">
                <a:extLst>
                  <a:ext uri="{FF2B5EF4-FFF2-40B4-BE49-F238E27FC236}">
                    <a16:creationId xmlns:a16="http://schemas.microsoft.com/office/drawing/2014/main" id="{F1B184C4-EB1D-67E8-16E3-15DD0DAB9D22}"/>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04" name="直線コネクタ 303">
                <a:extLst>
                  <a:ext uri="{FF2B5EF4-FFF2-40B4-BE49-F238E27FC236}">
                    <a16:creationId xmlns:a16="http://schemas.microsoft.com/office/drawing/2014/main" id="{48DC2ED7-60DD-736C-6224-ACBA9AE0393F}"/>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05" name="直線コネクタ 304">
                <a:extLst>
                  <a:ext uri="{FF2B5EF4-FFF2-40B4-BE49-F238E27FC236}">
                    <a16:creationId xmlns:a16="http://schemas.microsoft.com/office/drawing/2014/main" id="{717E9779-4485-E4F5-C957-462CA1F41937}"/>
                  </a:ext>
                </a:extLst>
              </p:cNvPr>
              <p:cNvCxnSpPr>
                <a:cxnSpLocks/>
                <a:endCxn id="306"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06" name="円/楕円 68">
                <a:extLst>
                  <a:ext uri="{FF2B5EF4-FFF2-40B4-BE49-F238E27FC236}">
                    <a16:creationId xmlns:a16="http://schemas.microsoft.com/office/drawing/2014/main" id="{AF7B7B63-CFBD-23FB-C50D-34077F1E12AF}"/>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07" name="直線コネクタ 306">
                <a:extLst>
                  <a:ext uri="{FF2B5EF4-FFF2-40B4-BE49-F238E27FC236}">
                    <a16:creationId xmlns:a16="http://schemas.microsoft.com/office/drawing/2014/main" id="{CCBA90A5-2B4C-9747-6330-307EFCD63782}"/>
                  </a:ext>
                </a:extLst>
              </p:cNvPr>
              <p:cNvCxnSpPr>
                <a:cxnSpLocks/>
                <a:endCxn id="30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90F947DB-0DBF-64C5-A03A-6D16D6AB8722}"/>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09" name="Rectangle 93">
                <a:extLst>
                  <a:ext uri="{FF2B5EF4-FFF2-40B4-BE49-F238E27FC236}">
                    <a16:creationId xmlns:a16="http://schemas.microsoft.com/office/drawing/2014/main" id="{990A2A8A-EDD3-4497-F1F9-B4C18E47F6EB}"/>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310" name="Rectangle 93">
                <a:extLst>
                  <a:ext uri="{FF2B5EF4-FFF2-40B4-BE49-F238E27FC236}">
                    <a16:creationId xmlns:a16="http://schemas.microsoft.com/office/drawing/2014/main" id="{FFCC2048-BCBA-CF70-B277-E06F419881E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311" name="Rectangle 93">
                <a:extLst>
                  <a:ext uri="{FF2B5EF4-FFF2-40B4-BE49-F238E27FC236}">
                    <a16:creationId xmlns:a16="http://schemas.microsoft.com/office/drawing/2014/main" id="{FCB5059F-9A7F-96E7-BE64-06949A2B2585}"/>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312" name="直線コネクタ 311">
                <a:extLst>
                  <a:ext uri="{FF2B5EF4-FFF2-40B4-BE49-F238E27FC236}">
                    <a16:creationId xmlns:a16="http://schemas.microsoft.com/office/drawing/2014/main" id="{52801E2E-D5DC-ADEC-C23E-32B74D7E3BB5}"/>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3" name="直線コネクタ 312">
                <a:extLst>
                  <a:ext uri="{FF2B5EF4-FFF2-40B4-BE49-F238E27FC236}">
                    <a16:creationId xmlns:a16="http://schemas.microsoft.com/office/drawing/2014/main" id="{7A19A78F-3B7F-D13C-A83F-5FF199B39BC2}"/>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301" name="円/楕円 69">
              <a:extLst>
                <a:ext uri="{FF2B5EF4-FFF2-40B4-BE49-F238E27FC236}">
                  <a16:creationId xmlns:a16="http://schemas.microsoft.com/office/drawing/2014/main" id="{36D319B2-F023-FF56-5670-A60C84F984D7}"/>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314" name="グループ化 313">
            <a:extLst>
              <a:ext uri="{FF2B5EF4-FFF2-40B4-BE49-F238E27FC236}">
                <a16:creationId xmlns:a16="http://schemas.microsoft.com/office/drawing/2014/main" id="{5A9E5969-4BCA-2DDB-931E-1BDCC82CA07E}"/>
              </a:ext>
            </a:extLst>
          </p:cNvPr>
          <p:cNvGrpSpPr/>
          <p:nvPr/>
        </p:nvGrpSpPr>
        <p:grpSpPr>
          <a:xfrm>
            <a:off x="4842003" y="2978995"/>
            <a:ext cx="1531092" cy="1440374"/>
            <a:chOff x="5202007" y="2708992"/>
            <a:chExt cx="1531092" cy="1440374"/>
          </a:xfrm>
        </p:grpSpPr>
        <p:grpSp>
          <p:nvGrpSpPr>
            <p:cNvPr id="315" name="グループ化 314">
              <a:extLst>
                <a:ext uri="{FF2B5EF4-FFF2-40B4-BE49-F238E27FC236}">
                  <a16:creationId xmlns:a16="http://schemas.microsoft.com/office/drawing/2014/main" id="{954EA3F0-40E9-26DC-AC41-D5248DAAD253}"/>
                </a:ext>
              </a:extLst>
            </p:cNvPr>
            <p:cNvGrpSpPr/>
            <p:nvPr/>
          </p:nvGrpSpPr>
          <p:grpSpPr>
            <a:xfrm>
              <a:off x="5202007" y="2708992"/>
              <a:ext cx="1531092" cy="1440374"/>
              <a:chOff x="5202007" y="3068996"/>
              <a:chExt cx="1531092" cy="1440374"/>
            </a:xfrm>
          </p:grpSpPr>
          <p:sp>
            <p:nvSpPr>
              <p:cNvPr id="317" name="正方形/長方形 316">
                <a:extLst>
                  <a:ext uri="{FF2B5EF4-FFF2-40B4-BE49-F238E27FC236}">
                    <a16:creationId xmlns:a16="http://schemas.microsoft.com/office/drawing/2014/main" id="{13A6DDCA-B71F-9261-FF48-838922A42442}"/>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18" name="円/楕円 69">
                <a:extLst>
                  <a:ext uri="{FF2B5EF4-FFF2-40B4-BE49-F238E27FC236}">
                    <a16:creationId xmlns:a16="http://schemas.microsoft.com/office/drawing/2014/main" id="{06D5C8CC-1A31-8838-CB2E-7D17000AB466}"/>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19" name="直線コネクタ 318">
                <a:extLst>
                  <a:ext uri="{FF2B5EF4-FFF2-40B4-BE49-F238E27FC236}">
                    <a16:creationId xmlns:a16="http://schemas.microsoft.com/office/drawing/2014/main" id="{FC10D3DB-21AF-232D-9970-42DC966D4ACB}"/>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20" name="直線コネクタ 319">
                <a:extLst>
                  <a:ext uri="{FF2B5EF4-FFF2-40B4-BE49-F238E27FC236}">
                    <a16:creationId xmlns:a16="http://schemas.microsoft.com/office/drawing/2014/main" id="{EEEFDE41-B80D-96F0-F3EE-A70BB40A2F2F}"/>
                  </a:ext>
                </a:extLst>
              </p:cNvPr>
              <p:cNvCxnSpPr>
                <a:cxnSpLocks/>
                <a:endCxn id="321"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1" name="円/楕円 68">
                <a:extLst>
                  <a:ext uri="{FF2B5EF4-FFF2-40B4-BE49-F238E27FC236}">
                    <a16:creationId xmlns:a16="http://schemas.microsoft.com/office/drawing/2014/main" id="{97239893-1023-6896-D73B-E210E4DDB701}"/>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22" name="直線コネクタ 321">
                <a:extLst>
                  <a:ext uri="{FF2B5EF4-FFF2-40B4-BE49-F238E27FC236}">
                    <a16:creationId xmlns:a16="http://schemas.microsoft.com/office/drawing/2014/main" id="{720337C2-89A4-3BEB-54B0-30450461FB48}"/>
                  </a:ext>
                </a:extLst>
              </p:cNvPr>
              <p:cNvCxnSpPr>
                <a:cxnSpLocks/>
                <a:endCxn id="318"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23" name="直線コネクタ 322">
                <a:extLst>
                  <a:ext uri="{FF2B5EF4-FFF2-40B4-BE49-F238E27FC236}">
                    <a16:creationId xmlns:a16="http://schemas.microsoft.com/office/drawing/2014/main" id="{C647AF43-58BE-B720-CA22-4E799613EC3F}"/>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324" name="Rectangle 93">
                <a:extLst>
                  <a:ext uri="{FF2B5EF4-FFF2-40B4-BE49-F238E27FC236}">
                    <a16:creationId xmlns:a16="http://schemas.microsoft.com/office/drawing/2014/main" id="{FEF6DA19-8D67-BD1F-0334-011B71E902FD}"/>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325" name="Rectangle 93">
                <a:extLst>
                  <a:ext uri="{FF2B5EF4-FFF2-40B4-BE49-F238E27FC236}">
                    <a16:creationId xmlns:a16="http://schemas.microsoft.com/office/drawing/2014/main" id="{7EA2CBB3-D2E3-A09C-ABA8-160424567030}"/>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326" name="Rectangle 93">
                <a:extLst>
                  <a:ext uri="{FF2B5EF4-FFF2-40B4-BE49-F238E27FC236}">
                    <a16:creationId xmlns:a16="http://schemas.microsoft.com/office/drawing/2014/main" id="{95396C87-E8F6-F953-B835-C695293037E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327" name="直線コネクタ 326">
                <a:extLst>
                  <a:ext uri="{FF2B5EF4-FFF2-40B4-BE49-F238E27FC236}">
                    <a16:creationId xmlns:a16="http://schemas.microsoft.com/office/drawing/2014/main" id="{2A4DC56C-DAA1-F0E7-110C-04CBE1D74EFD}"/>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1766829E-6134-3F71-A2E4-F23A60DA8260}"/>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316" name="円/楕円 69">
              <a:extLst>
                <a:ext uri="{FF2B5EF4-FFF2-40B4-BE49-F238E27FC236}">
                  <a16:creationId xmlns:a16="http://schemas.microsoft.com/office/drawing/2014/main" id="{0395691D-DC49-B4C7-2873-4C3D9412B808}"/>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29" name="直線コネクタ 328">
            <a:extLst>
              <a:ext uri="{FF2B5EF4-FFF2-40B4-BE49-F238E27FC236}">
                <a16:creationId xmlns:a16="http://schemas.microsoft.com/office/drawing/2014/main" id="{129FED01-B616-A940-3B40-417760D79A17}"/>
              </a:ext>
            </a:extLst>
          </p:cNvPr>
          <p:cNvCxnSpPr>
            <a:cxnSpLocks/>
          </p:cNvCxnSpPr>
          <p:nvPr/>
        </p:nvCxnSpPr>
        <p:spPr>
          <a:xfrm flipH="1">
            <a:off x="8172040" y="4419011"/>
            <a:ext cx="450005" cy="0"/>
          </a:xfrm>
          <a:prstGeom prst="line">
            <a:avLst/>
          </a:prstGeom>
          <a:ln w="6350"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665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と言う </a:t>
            </a:r>
            <a:r>
              <a:rPr kumimoji="1" lang="en-US" altLang="ja-JP" dirty="0"/>
              <a:t>CPU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回路的な理由による周波数向上の限界（前回の講義）</a:t>
            </a:r>
            <a:endParaRPr lang="en-US" altLang="ja-JP" dirty="0"/>
          </a:p>
          <a:p>
            <a:pPr marL="817200" lvl="1" indent="-457200">
              <a:buFont typeface="+mj-lt"/>
              <a:buAutoNum type="arabicPeriod"/>
            </a:pPr>
            <a:r>
              <a:rPr lang="ja-JP" altLang="en-US" b="1" dirty="0">
                <a:solidFill>
                  <a:schemeClr val="accent5"/>
                </a:solidFill>
              </a:rPr>
              <a:t>アーキテクチャ的な理由（ハザード）による実効性能の限界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endParaRPr kumimoji="1" lang="en-US" altLang="ja-JP" dirty="0"/>
          </a:p>
          <a:p>
            <a:pPr lvl="2"/>
            <a:r>
              <a:rPr kumimoji="1" lang="ja-JP" altLang="en-US" dirty="0">
                <a:solidFill>
                  <a:schemeClr val="accent5"/>
                </a:solidFill>
              </a:rPr>
              <a:t>特に分岐予測ミス・ペナルティによる性能低下が大きい</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x2,x3</a:t>
            </a:r>
            <a:r>
              <a:rPr lang="ja-JP" altLang="en-US" dirty="0"/>
              <a:t>」命令を２進数で表記すると以下の通りとなる</a:t>
            </a:r>
            <a:br>
              <a:rPr lang="en-US" altLang="ja-JP" dirty="0"/>
            </a:br>
            <a:r>
              <a:rPr lang="en-US" altLang="ja-JP" dirty="0"/>
              <a:t>0000000 00011 00010 000 00001 0110011 </a:t>
            </a:r>
            <a:br>
              <a:rPr lang="en-US" altLang="ja-JP" dirty="0"/>
            </a:br>
            <a:r>
              <a:rPr lang="ja-JP" altLang="en-US" dirty="0"/>
              <a:t>（</a:t>
            </a:r>
            <a:r>
              <a:rPr lang="en-US" altLang="ja-JP" dirty="0" err="1"/>
              <a:t>rd</a:t>
            </a:r>
            <a:r>
              <a:rPr lang="ja-JP" altLang="en-US" dirty="0"/>
              <a:t>←</a:t>
            </a:r>
            <a:r>
              <a:rPr lang="en-US" altLang="ja-JP" dirty="0"/>
              <a:t>rs1,rs2 </a:t>
            </a:r>
            <a:r>
              <a:rPr lang="ja-JP" altLang="en-US" dirty="0"/>
              <a:t>として考える）</a:t>
            </a:r>
            <a:endParaRPr lang="en-US" altLang="ja-JP" dirty="0"/>
          </a:p>
          <a:p>
            <a:pPr lvl="1"/>
            <a:r>
              <a:rPr lang="en-US" altLang="ja-JP" dirty="0"/>
              <a:t>(1) </a:t>
            </a:r>
            <a:r>
              <a:rPr lang="ja-JP" altLang="en-US" dirty="0"/>
              <a:t>上記を </a:t>
            </a:r>
            <a:r>
              <a:rPr lang="en-US" altLang="ja-JP" dirty="0"/>
              <a:t>sub x1</a:t>
            </a:r>
            <a:r>
              <a:rPr lang="ja-JP" altLang="en-US" dirty="0"/>
              <a:t>←</a:t>
            </a:r>
            <a:r>
              <a:rPr lang="en-US" altLang="ja-JP" dirty="0"/>
              <a:t>x2,x3 </a:t>
            </a:r>
            <a:r>
              <a:rPr lang="ja-JP" altLang="en-US" dirty="0"/>
              <a:t>に書き換え，２進数と１６進数の双方で表記せよ</a:t>
            </a: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endParaRPr lang="en-US" altLang="ja-JP" dirty="0"/>
          </a:p>
          <a:p>
            <a:pPr lvl="1"/>
            <a:r>
              <a:rPr lang="en-US" altLang="ja-JP" dirty="0"/>
              <a:t>(3) </a:t>
            </a:r>
            <a:r>
              <a:rPr lang="ja-JP" altLang="en-US" dirty="0"/>
              <a:t>上記を </a:t>
            </a:r>
            <a:r>
              <a:rPr lang="en-US" altLang="ja-JP" dirty="0" err="1"/>
              <a:t>addi</a:t>
            </a:r>
            <a:r>
              <a:rPr lang="en-US" altLang="ja-JP" dirty="0"/>
              <a:t> x1</a:t>
            </a:r>
            <a:r>
              <a:rPr lang="ja-JP" altLang="en-US" dirty="0"/>
              <a:t>←</a:t>
            </a:r>
            <a:r>
              <a:rPr lang="en-US" altLang="ja-JP" dirty="0"/>
              <a:t>x2,16 </a:t>
            </a:r>
            <a:r>
              <a:rPr lang="ja-JP" altLang="en-US" dirty="0"/>
              <a:t>に書き換え， ２進数と１６進数の双方で表記せよ</a:t>
            </a:r>
            <a:endParaRPr lang="en-US" altLang="ja-JP" dirty="0"/>
          </a:p>
          <a:p>
            <a:r>
              <a:rPr lang="ja-JP" altLang="en-US" dirty="0"/>
              <a:t>第３回目の講義および次のページ仕様を参考にすると良い</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78</a:t>
            </a:fld>
            <a:endParaRPr kumimoji="1" lang="ja-JP" altLang="en-US" dirty="0"/>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 name="矢印: 右 3">
            <a:extLst>
              <a:ext uri="{FF2B5EF4-FFF2-40B4-BE49-F238E27FC236}">
                <a16:creationId xmlns:a16="http://schemas.microsoft.com/office/drawing/2014/main" id="{F5CDB554-BA7F-2424-E71B-604579F08DF8}"/>
              </a:ext>
            </a:extLst>
          </p:cNvPr>
          <p:cNvSpPr/>
          <p:nvPr/>
        </p:nvSpPr>
        <p:spPr bwMode="auto">
          <a:xfrm flipH="1">
            <a:off x="8387613" y="3022539"/>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ja-JP" altLang="en-US" sz="1600" dirty="0"/>
              <a:t>６</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の「課題６」のところからお願いします</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kumimoji="1" lang="ja-JP" altLang="en-US" sz="1600" dirty="0"/>
              <a:t>次回講義開始まで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66E3C0A-2958-3648-B442-236878A5786E}"/>
              </a:ext>
            </a:extLst>
          </p:cNvPr>
          <p:cNvSpPr>
            <a:spLocks noGrp="1"/>
          </p:cNvSpPr>
          <p:nvPr>
            <p:ph type="title"/>
          </p:nvPr>
        </p:nvSpPr>
        <p:spPr/>
        <p:txBody>
          <a:bodyPr/>
          <a:lstStyle/>
          <a:p>
            <a:r>
              <a:rPr lang="ja-JP" altLang="en-US" dirty="0"/>
              <a:t>質問や感想など</a:t>
            </a:r>
          </a:p>
        </p:txBody>
      </p:sp>
    </p:spTree>
    <p:extLst>
      <p:ext uri="{BB962C8B-B14F-4D97-AF65-F5344CB8AC3E}">
        <p14:creationId xmlns:p14="http://schemas.microsoft.com/office/powerpoint/2010/main" val="986708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パイプライン化について、コンピュータが裏で様々な作業を平行して行っているのと似ているなと感じました。各工程の猫ちゃん、各々の性格が垣間見えて可愛かったです。</a:t>
            </a:r>
          </a:p>
          <a:p>
            <a:pPr algn="l"/>
            <a:r>
              <a:rPr lang="ja-JP" altLang="en-US" b="0" i="0" dirty="0">
                <a:solidFill>
                  <a:srgbClr val="000000"/>
                </a:solidFill>
                <a:effectLst/>
                <a:latin typeface="Meiryo" panose="020B0604030504040204" pitchFamily="50" charset="-128"/>
                <a:ea typeface="Meiryo" panose="020B0604030504040204" pitchFamily="50" charset="-128"/>
              </a:rPr>
              <a:t>パイプラインの動画がわかりやすかったです。アスキーアートの猫もかわいかったです！</a:t>
            </a:r>
          </a:p>
        </p:txBody>
      </p:sp>
    </p:spTree>
    <p:extLst>
      <p:ext uri="{BB962C8B-B14F-4D97-AF65-F5344CB8AC3E}">
        <p14:creationId xmlns:p14="http://schemas.microsoft.com/office/powerpoint/2010/main" val="3110439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をどう変換したら</a:t>
            </a:r>
            <a:r>
              <a:rPr lang="en-US" altLang="ja-JP" b="0" i="0" dirty="0">
                <a:solidFill>
                  <a:srgbClr val="000000"/>
                </a:solidFill>
                <a:effectLst/>
                <a:latin typeface="Meiryo" panose="020B0604030504040204" pitchFamily="50" charset="-128"/>
                <a:ea typeface="Meiryo" panose="020B0604030504040204" pitchFamily="50" charset="-128"/>
              </a:rPr>
              <a:t>OR</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NOR</a:t>
            </a:r>
            <a:r>
              <a:rPr lang="ja-JP" altLang="en-US" b="0" i="0" dirty="0">
                <a:solidFill>
                  <a:srgbClr val="000000"/>
                </a:solidFill>
                <a:effectLst/>
                <a:latin typeface="Meiryo" panose="020B0604030504040204" pitchFamily="50" charset="-128"/>
                <a:ea typeface="Meiryo" panose="020B0604030504040204" pitchFamily="50" charset="-128"/>
              </a:rPr>
              <a:t>になるかは分かったのですが回路をどう変えたら良いのか分かりませんでした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a:t>
            </a:r>
          </a:p>
          <a:p>
            <a:pPr lvl="1"/>
            <a:r>
              <a:rPr lang="ja-JP" altLang="en-US" dirty="0">
                <a:solidFill>
                  <a:srgbClr val="000000"/>
                </a:solidFill>
                <a:latin typeface="Meiryo" panose="020B0604030504040204" pitchFamily="50" charset="-128"/>
                <a:ea typeface="Meiryo" panose="020B0604030504040204" pitchFamily="50" charset="-128"/>
              </a:rPr>
              <a:t>結構パターンは決まりきってるので，何個か作ってるうちにわかってきます</a:t>
            </a:r>
            <a:endParaRPr lang="en-US" altLang="ja-JP" dirty="0">
              <a:solidFill>
                <a:srgbClr val="000000"/>
              </a:solidFill>
              <a:latin typeface="Meiryo" panose="020B0604030504040204" pitchFamily="50" charset="-128"/>
              <a:ea typeface="Meiryo" panose="020B0604030504040204" pitchFamily="50" charset="-128"/>
            </a:endParaRPr>
          </a:p>
          <a:p>
            <a:pPr marL="360000" lvl="1" indent="0">
              <a:buNone/>
            </a:pPr>
            <a:endParaRPr lang="en-US" dirty="0"/>
          </a:p>
        </p:txBody>
      </p:sp>
    </p:spTree>
    <p:extLst>
      <p:ext uri="{BB962C8B-B14F-4D97-AF65-F5344CB8AC3E}">
        <p14:creationId xmlns:p14="http://schemas.microsoft.com/office/powerpoint/2010/main" val="3219915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そしてやたらとパイプライン段階を増やせばいいというものでもないということを理解しました。</a:t>
            </a:r>
            <a:endParaRPr lang="en-US" dirty="0"/>
          </a:p>
        </p:txBody>
      </p:sp>
    </p:spTree>
    <p:extLst>
      <p:ext uri="{BB962C8B-B14F-4D97-AF65-F5344CB8AC3E}">
        <p14:creationId xmlns:p14="http://schemas.microsoft.com/office/powerpoint/2010/main" val="289818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パプライン化はバッファリングと似たようなイメージなのかなと思いました。</a:t>
            </a:r>
            <a:endParaRPr lang="en-US" dirty="0"/>
          </a:p>
        </p:txBody>
      </p:sp>
    </p:spTree>
    <p:extLst>
      <p:ext uri="{BB962C8B-B14F-4D97-AF65-F5344CB8AC3E}">
        <p14:creationId xmlns:p14="http://schemas.microsoft.com/office/powerpoint/2010/main" val="2110638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最初にベルトコンベアの例を用いて説明してくださったおかげで、その後何を考えていくのかとてもわかりやすく、難しくて全部は理解できていませんが、イメージだけは掴めました。今まで、勝手にコンピューターが効率的に動いているものだと思っていましたが、コンピューターが効率よく動くのは人間の設計によるものである、という認識を持つことができました。プロセッサに、ベルトコンベアの考え方を反映したように、実世界をコンピュータに取り入れることで、効率的なコンピュータを作る方法なのかなと思いました。</a:t>
            </a:r>
            <a:endParaRPr lang="en-US" dirty="0"/>
          </a:p>
        </p:txBody>
      </p:sp>
    </p:spTree>
    <p:extLst>
      <p:ext uri="{BB962C8B-B14F-4D97-AF65-F5344CB8AC3E}">
        <p14:creationId xmlns:p14="http://schemas.microsoft.com/office/powerpoint/2010/main" val="1606388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バッテリーは、スクリーンの明るさを保つ他に、中で様々な信号を出すために使われているのでしょうか？バッテリーが電流として使われる、ということでしょうか？</a:t>
            </a:r>
            <a:endParaRPr lang="en-US" dirty="0"/>
          </a:p>
        </p:txBody>
      </p:sp>
    </p:spTree>
    <p:extLst>
      <p:ext uri="{BB962C8B-B14F-4D97-AF65-F5344CB8AC3E}">
        <p14:creationId xmlns:p14="http://schemas.microsoft.com/office/powerpoint/2010/main" val="37804843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a:t>
            </a:r>
            <a:r>
              <a:rPr lang="ja-JP" altLang="en-US" b="0" i="0" dirty="0">
                <a:solidFill>
                  <a:srgbClr val="000000"/>
                </a:solidFill>
                <a:effectLst/>
                <a:latin typeface="Meiryo" panose="020B0604030504040204" pitchFamily="50" charset="-128"/>
                <a:ea typeface="Meiryo" panose="020B0604030504040204" pitchFamily="50" charset="-128"/>
              </a:rPr>
              <a:t>型と</a:t>
            </a:r>
            <a:r>
              <a:rPr lang="en-US" altLang="ja-JP" b="0" i="0" dirty="0">
                <a:solidFill>
                  <a:srgbClr val="000000"/>
                </a:solidFill>
                <a:effectLst/>
                <a:latin typeface="Meiryo" panose="020B0604030504040204" pitchFamily="50" charset="-128"/>
                <a:ea typeface="Meiryo" panose="020B0604030504040204" pitchFamily="50" charset="-128"/>
              </a:rPr>
              <a:t>N</a:t>
            </a:r>
            <a:r>
              <a:rPr lang="ja-JP" altLang="en-US" b="0" i="0" dirty="0">
                <a:solidFill>
                  <a:srgbClr val="000000"/>
                </a:solidFill>
                <a:effectLst/>
                <a:latin typeface="Meiryo" panose="020B0604030504040204" pitchFamily="50" charset="-128"/>
                <a:ea typeface="Meiryo" panose="020B0604030504040204" pitchFamily="50" charset="-128"/>
              </a:rPr>
              <a:t>型がどちらも閉じていて、直列に直列につながっていた場合０と１どちらの値になるのですか？？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大電流が流れて壊れるので，それが起きないように設計します</a:t>
            </a:r>
            <a:endParaRPr lang="en-US" dirty="0"/>
          </a:p>
        </p:txBody>
      </p:sp>
    </p:spTree>
    <p:extLst>
      <p:ext uri="{BB962C8B-B14F-4D97-AF65-F5344CB8AC3E}">
        <p14:creationId xmlns:p14="http://schemas.microsoft.com/office/powerpoint/2010/main" val="82739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資料の猫が可愛くてニコニコしてました。わかりやすくてよかったです。</a:t>
            </a:r>
            <a:endParaRPr lang="en-US" dirty="0"/>
          </a:p>
        </p:txBody>
      </p:sp>
    </p:spTree>
    <p:extLst>
      <p:ext uri="{BB962C8B-B14F-4D97-AF65-F5344CB8AC3E}">
        <p14:creationId xmlns:p14="http://schemas.microsoft.com/office/powerpoint/2010/main" val="1075348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341953" y="1268976"/>
            <a:ext cx="8460622" cy="1350014"/>
          </a:xfrm>
        </p:spPr>
        <p:txBody>
          <a:bodyPr/>
          <a:lstStyle/>
          <a:p>
            <a:r>
              <a:rPr lang="ja-JP" altLang="en-US" dirty="0"/>
              <a:t>記憶の実現方法：</a:t>
            </a:r>
          </a:p>
          <a:p>
            <a:pPr lvl="1"/>
            <a:r>
              <a:rPr lang="ja-JP" altLang="en-US" dirty="0"/>
              <a:t>２つの </a:t>
            </a:r>
            <a:r>
              <a:rPr lang="en-US" altLang="ja-JP" dirty="0"/>
              <a:t>NOT </a:t>
            </a:r>
            <a:r>
              <a:rPr lang="ja-JP" altLang="en-US" dirty="0"/>
              <a:t>ゲート（インバータ）をループさせた回路により実現</a:t>
            </a:r>
            <a:endParaRPr lang="en-US" altLang="ja-JP" dirty="0"/>
          </a:p>
          <a:p>
            <a:pPr lvl="1"/>
            <a:r>
              <a:rPr lang="ja-JP" altLang="en-US" dirty="0"/>
              <a:t>以下の２通りの安定状態がある</a:t>
            </a:r>
            <a:endParaRPr lang="en-US" altLang="ja-JP" dirty="0"/>
          </a:p>
          <a:p>
            <a:pPr lvl="2"/>
            <a:r>
              <a:rPr lang="ja-JP" altLang="en-US" dirty="0"/>
              <a:t>これのどっちになっているによって，</a:t>
            </a:r>
            <a:r>
              <a:rPr lang="en-US" altLang="ja-JP" dirty="0"/>
              <a:t>1 bit </a:t>
            </a:r>
            <a:r>
              <a:rPr lang="ja-JP" altLang="en-US" dirty="0"/>
              <a:t>の情報を記憶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208324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今回も難しかったです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D-FF</a:t>
            </a:r>
            <a:r>
              <a:rPr lang="ja-JP" altLang="en-US" b="0" i="0" dirty="0">
                <a:solidFill>
                  <a:srgbClr val="000000"/>
                </a:solidFill>
                <a:effectLst/>
                <a:latin typeface="Meiryo" panose="020B0604030504040204" pitchFamily="50" charset="-128"/>
                <a:ea typeface="Meiryo" panose="020B0604030504040204" pitchFamily="50" charset="-128"/>
              </a:rPr>
              <a:t>回路の動作など、授業中詳しく説明されているものは詳しい仕組みまでしっかり理解しておかなければいけないんでしょうか？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ものにもよりますが，</a:t>
            </a:r>
            <a:r>
              <a:rPr lang="en-US" altLang="ja-JP" dirty="0">
                <a:solidFill>
                  <a:srgbClr val="000000"/>
                </a:solidFill>
                <a:latin typeface="Meiryo" panose="020B0604030504040204" pitchFamily="50" charset="-128"/>
                <a:ea typeface="Meiryo" panose="020B0604030504040204" pitchFamily="50" charset="-128"/>
              </a:rPr>
              <a:t>D-FF </a:t>
            </a:r>
            <a:r>
              <a:rPr lang="ja-JP" altLang="en-US" dirty="0">
                <a:solidFill>
                  <a:srgbClr val="000000"/>
                </a:solidFill>
                <a:latin typeface="Meiryo" panose="020B0604030504040204" pitchFamily="50" charset="-128"/>
                <a:ea typeface="Meiryo" panose="020B0604030504040204" pitchFamily="50" charset="-128"/>
              </a:rPr>
              <a:t>の動作などはふわっとしもので大丈夫です．</a:t>
            </a:r>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課題で出だしてる問題は解けるようになっておいてほしいです</a:t>
            </a:r>
            <a:endParaRPr lang="en-US" dirty="0"/>
          </a:p>
        </p:txBody>
      </p:sp>
    </p:spTree>
    <p:extLst>
      <p:ext uri="{BB962C8B-B14F-4D97-AF65-F5344CB8AC3E}">
        <p14:creationId xmlns:p14="http://schemas.microsoft.com/office/powerpoint/2010/main" val="914530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パイプライン化すると、操作が終わっても次の操作に移れないこともあるという弊害があり、その弊害を少なくするために一つの操作だけ計算量が非常に多い（プログラムの計算量の大半を一つの操作でなしている）ということがないようにするといいとわかりました。パイプライン段階をどのくらいにすれば最短なのか計算する方法はあるのですか？</a:t>
            </a:r>
            <a:endParaRPr lang="en-US" dirty="0"/>
          </a:p>
        </p:txBody>
      </p:sp>
    </p:spTree>
    <p:extLst>
      <p:ext uri="{BB962C8B-B14F-4D97-AF65-F5344CB8AC3E}">
        <p14:creationId xmlns:p14="http://schemas.microsoft.com/office/powerpoint/2010/main" val="304568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授業内容とは関係ないことですが、</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月授業分の補講、テストの日程がもし決まっていたら教えていただきたいです。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すいません，まだ決めかねてます</a:t>
            </a:r>
            <a:endParaRPr lang="en-US" dirty="0"/>
          </a:p>
        </p:txBody>
      </p:sp>
    </p:spTree>
    <p:extLst>
      <p:ext uri="{BB962C8B-B14F-4D97-AF65-F5344CB8AC3E}">
        <p14:creationId xmlns:p14="http://schemas.microsoft.com/office/powerpoint/2010/main" val="1271192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a:t>
            </a:r>
            <a:r>
              <a:rPr lang="ja-JP" altLang="en-US" b="0" i="0" dirty="0">
                <a:solidFill>
                  <a:srgbClr val="000000"/>
                </a:solidFill>
                <a:effectLst/>
                <a:latin typeface="Meiryo" panose="020B0604030504040204" pitchFamily="50" charset="-128"/>
                <a:ea typeface="Meiryo" panose="020B0604030504040204" pitchFamily="50" charset="-128"/>
              </a:rPr>
              <a:t>型リレーに０の入力、</a:t>
            </a:r>
            <a:r>
              <a:rPr lang="en-US" altLang="ja-JP" b="0" i="0" dirty="0">
                <a:solidFill>
                  <a:srgbClr val="000000"/>
                </a:solidFill>
                <a:effectLst/>
                <a:latin typeface="Meiryo" panose="020B0604030504040204" pitchFamily="50" charset="-128"/>
                <a:ea typeface="Meiryo" panose="020B0604030504040204" pitchFamily="50" charset="-128"/>
              </a:rPr>
              <a:t>N</a:t>
            </a:r>
            <a:r>
              <a:rPr lang="ja-JP" altLang="en-US" b="0" i="0" dirty="0">
                <a:solidFill>
                  <a:srgbClr val="000000"/>
                </a:solidFill>
                <a:effectLst/>
                <a:latin typeface="Meiryo" panose="020B0604030504040204" pitchFamily="50" charset="-128"/>
                <a:ea typeface="Meiryo" panose="020B0604030504040204" pitchFamily="50" charset="-128"/>
              </a:rPr>
              <a:t>型リレーに１の入力を入れて直列に繋ぐとどうなりますか？何となく出力は０になりそうな気がします。</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en-US" altLang="ja-JP" dirty="0">
                <a:solidFill>
                  <a:srgbClr val="000000"/>
                </a:solidFill>
                <a:latin typeface="Meiryo" panose="020B0604030504040204" pitchFamily="50" charset="-128"/>
                <a:ea typeface="Meiryo" panose="020B0604030504040204" pitchFamily="50" charset="-128"/>
              </a:rPr>
              <a:t>P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N </a:t>
            </a:r>
            <a:r>
              <a:rPr lang="ja-JP" altLang="en-US" dirty="0">
                <a:solidFill>
                  <a:srgbClr val="000000"/>
                </a:solidFill>
                <a:latin typeface="Meiryo" panose="020B0604030504040204" pitchFamily="50" charset="-128"/>
                <a:ea typeface="Meiryo" panose="020B0604030504040204" pitchFamily="50" charset="-128"/>
              </a:rPr>
              <a:t>の残りの端子に何をつなぐかによりますが，たとえばどう考えてるでしょうか？</a:t>
            </a:r>
            <a:endParaRPr lang="en-US" dirty="0"/>
          </a:p>
        </p:txBody>
      </p:sp>
    </p:spTree>
    <p:extLst>
      <p:ext uri="{BB962C8B-B14F-4D97-AF65-F5344CB8AC3E}">
        <p14:creationId xmlns:p14="http://schemas.microsoft.com/office/powerpoint/2010/main" val="3782278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授業資料</a:t>
            </a:r>
            <a:r>
              <a:rPr lang="en-US" altLang="ja-JP" b="0" i="0" dirty="0">
                <a:solidFill>
                  <a:srgbClr val="000000"/>
                </a:solidFill>
                <a:effectLst/>
                <a:latin typeface="Meiryo" panose="020B0604030504040204" pitchFamily="50" charset="-128"/>
                <a:ea typeface="Meiryo" panose="020B0604030504040204" pitchFamily="50" charset="-128"/>
              </a:rPr>
              <a:t>p28</a:t>
            </a:r>
            <a:r>
              <a:rPr lang="ja-JP" altLang="en-US" b="0" i="0" dirty="0">
                <a:solidFill>
                  <a:srgbClr val="000000"/>
                </a:solidFill>
                <a:effectLst/>
                <a:latin typeface="Meiryo" panose="020B0604030504040204" pitchFamily="50" charset="-128"/>
                <a:ea typeface="Meiryo" panose="020B0604030504040204" pitchFamily="50" charset="-128"/>
              </a:rPr>
              <a:t>のシングル・サイクル・プロセッサの説明のところで質問です。命令メモリ→レジスタ・ファイル→</a:t>
            </a:r>
            <a:r>
              <a:rPr lang="en-US" altLang="ja-JP" b="0" i="0" dirty="0">
                <a:solidFill>
                  <a:srgbClr val="000000"/>
                </a:solidFill>
                <a:effectLst/>
                <a:latin typeface="Meiryo" panose="020B0604030504040204" pitchFamily="50" charset="-128"/>
                <a:ea typeface="Meiryo" panose="020B0604030504040204" pitchFamily="50" charset="-128"/>
              </a:rPr>
              <a:t>ALU</a:t>
            </a:r>
            <a:r>
              <a:rPr lang="ja-JP" altLang="en-US" b="0" i="0" dirty="0">
                <a:solidFill>
                  <a:srgbClr val="000000"/>
                </a:solidFill>
                <a:effectLst/>
                <a:latin typeface="Meiryo" panose="020B0604030504040204" pitchFamily="50" charset="-128"/>
                <a:ea typeface="Meiryo" panose="020B0604030504040204" pitchFamily="50" charset="-128"/>
              </a:rPr>
              <a:t>と進んでいった後にまた戻って</a:t>
            </a:r>
            <a:r>
              <a:rPr lang="en-US" altLang="ja-JP" b="0" i="0" dirty="0">
                <a:solidFill>
                  <a:srgbClr val="000000"/>
                </a:solidFill>
                <a:effectLst/>
                <a:latin typeface="Meiryo" panose="020B0604030504040204" pitchFamily="50" charset="-128"/>
                <a:ea typeface="Meiryo" panose="020B0604030504040204" pitchFamily="50" charset="-128"/>
              </a:rPr>
              <a:t>ALU</a:t>
            </a:r>
            <a:r>
              <a:rPr lang="ja-JP" altLang="en-US" b="0" i="0" dirty="0">
                <a:solidFill>
                  <a:srgbClr val="000000"/>
                </a:solidFill>
                <a:effectLst/>
                <a:latin typeface="Meiryo" panose="020B0604030504040204" pitchFamily="50" charset="-128"/>
                <a:ea typeface="Meiryo" panose="020B0604030504040204" pitchFamily="50" charset="-128"/>
              </a:rPr>
              <a:t>でアドレスの計算をしていて、この一回戻る工程がめんどくさく感じます。ここは省略できないのですか？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solidFill>
                  <a:srgbClr val="000000"/>
                </a:solidFill>
                <a:latin typeface="Meiryo" panose="020B0604030504040204" pitchFamily="50" charset="-128"/>
                <a:ea typeface="Meiryo" panose="020B0604030504040204" pitchFamily="50" charset="-128"/>
              </a:rPr>
              <a:t>「また戻って」のところが，どう戻ってるのかがよくわかりませんでした</a:t>
            </a:r>
            <a:endParaRPr lang="en-US" dirty="0"/>
          </a:p>
        </p:txBody>
      </p:sp>
    </p:spTree>
    <p:extLst>
      <p:ext uri="{BB962C8B-B14F-4D97-AF65-F5344CB8AC3E}">
        <p14:creationId xmlns:p14="http://schemas.microsoft.com/office/powerpoint/2010/main" val="243758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ロードの場合：メモリ・アクセスが加わる</a:t>
            </a:r>
          </a:p>
        </p:txBody>
      </p:sp>
      <p:sp>
        <p:nvSpPr>
          <p:cNvPr id="3" name="テキスト プレースホルダー 2"/>
          <p:cNvSpPr>
            <a:spLocks noGrp="1"/>
          </p:cNvSpPr>
          <p:nvPr>
            <p:ph type="body" sz="quarter" idx="10"/>
          </p:nvPr>
        </p:nvSpPr>
        <p:spPr>
          <a:xfrm>
            <a:off x="611956" y="5769333"/>
            <a:ext cx="8280092" cy="719701"/>
          </a:xfrm>
        </p:spPr>
        <p:txBody>
          <a:bodyPr/>
          <a:lstStyle/>
          <a:p>
            <a:r>
              <a:rPr kumimoji="1" lang="ja-JP" altLang="en-US" dirty="0"/>
              <a:t>加算命令との違い：</a:t>
            </a:r>
            <a:endParaRPr kumimoji="1" lang="en-US" altLang="ja-JP" dirty="0"/>
          </a:p>
          <a:p>
            <a:pPr lvl="1"/>
            <a:r>
              <a:rPr kumimoji="1" lang="ja-JP" altLang="en-US" dirty="0"/>
              <a:t>アドレスの計算（</a:t>
            </a:r>
            <a:r>
              <a:rPr lang="en-US" altLang="ja-JP" dirty="0">
                <a:solidFill>
                  <a:schemeClr val="tx1">
                    <a:lumMod val="85000"/>
                    <a:lumOff val="15000"/>
                  </a:schemeClr>
                </a:solidFill>
                <a:latin typeface="Consolas" panose="020B0609020204030204" pitchFamily="49" charset="0"/>
              </a:rPr>
              <a:t>x[rs1] + immediate</a:t>
            </a:r>
            <a:r>
              <a:rPr kumimoji="1" lang="ja-JP" altLang="en-US" dirty="0"/>
              <a:t>）を </a:t>
            </a:r>
            <a:r>
              <a:rPr kumimoji="1" lang="en-US" altLang="ja-JP" dirty="0"/>
              <a:t>ALU </a:t>
            </a:r>
            <a:r>
              <a:rPr kumimoji="1" lang="ja-JP" altLang="en-US" dirty="0"/>
              <a:t>でやる</a:t>
            </a:r>
            <a:endParaRPr kumimoji="1" lang="en-US" altLang="ja-JP" dirty="0"/>
          </a:p>
          <a:p>
            <a:pPr lvl="1"/>
            <a:r>
              <a:rPr kumimoji="1" lang="ja-JP" altLang="en-US" dirty="0"/>
              <a:t>得られたアドレスでデータ・メモリにアクセス</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書き込みデータ</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accent6"/>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accent6"/>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accent6"/>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accent6"/>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Text Box 30"/>
          <p:cNvSpPr txBox="1">
            <a:spLocks noChangeArrowheads="1"/>
          </p:cNvSpPr>
          <p:nvPr/>
        </p:nvSpPr>
        <p:spPr bwMode="auto">
          <a:xfrm>
            <a:off x="5382010" y="5049018"/>
            <a:ext cx="1080116"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err="1">
                <a:latin typeface="+mn-lt"/>
              </a:rPr>
              <a:t>rd</a:t>
            </a:r>
            <a:endParaRPr lang="en-US" altLang="ja-JP" sz="1600" dirty="0">
              <a:latin typeface="+mn-lt"/>
            </a:endParaRPr>
          </a:p>
        </p:txBody>
      </p:sp>
      <p:sp>
        <p:nvSpPr>
          <p:cNvPr id="47" name="Text Box 31"/>
          <p:cNvSpPr txBox="1">
            <a:spLocks noChangeArrowheads="1"/>
          </p:cNvSpPr>
          <p:nvPr/>
        </p:nvSpPr>
        <p:spPr bwMode="auto">
          <a:xfrm>
            <a:off x="6462022" y="5049018"/>
            <a:ext cx="143960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0000011</a:t>
            </a:r>
          </a:p>
        </p:txBody>
      </p:sp>
      <p:sp>
        <p:nvSpPr>
          <p:cNvPr id="48" name="Text Box 28"/>
          <p:cNvSpPr txBox="1">
            <a:spLocks noChangeArrowheads="1"/>
          </p:cNvSpPr>
          <p:nvPr/>
        </p:nvSpPr>
        <p:spPr bwMode="auto">
          <a:xfrm>
            <a:off x="3491989" y="5049018"/>
            <a:ext cx="1080115"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sz="1600" dirty="0">
                <a:latin typeface="+mn-lt"/>
              </a:rPr>
              <a:t>rs1</a:t>
            </a:r>
          </a:p>
        </p:txBody>
      </p:sp>
      <p:sp>
        <p:nvSpPr>
          <p:cNvPr id="49" name="Text Box 29"/>
          <p:cNvSpPr txBox="1">
            <a:spLocks noChangeArrowheads="1"/>
          </p:cNvSpPr>
          <p:nvPr/>
        </p:nvSpPr>
        <p:spPr bwMode="auto">
          <a:xfrm>
            <a:off x="4572000" y="5049018"/>
            <a:ext cx="810111"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sz="1600" dirty="0">
                <a:latin typeface="+mn-lt"/>
              </a:rPr>
              <a:t>010</a:t>
            </a:r>
          </a:p>
        </p:txBody>
      </p:sp>
      <p:sp>
        <p:nvSpPr>
          <p:cNvPr id="50" name="正方形/長方形 49"/>
          <p:cNvSpPr/>
          <p:nvPr/>
        </p:nvSpPr>
        <p:spPr bwMode="auto">
          <a:xfrm>
            <a:off x="611957" y="477901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4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4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4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4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1" name="Text Box 27"/>
          <p:cNvSpPr txBox="1">
            <a:spLocks noChangeArrowheads="1"/>
          </p:cNvSpPr>
          <p:nvPr/>
        </p:nvSpPr>
        <p:spPr bwMode="auto">
          <a:xfrm>
            <a:off x="701958" y="5049018"/>
            <a:ext cx="279003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sz="1600" dirty="0"/>
              <a:t>immediate[11:0]</a:t>
            </a:r>
            <a:endParaRPr lang="ja-JP" altLang="ja-JP" sz="1600" dirty="0"/>
          </a:p>
        </p:txBody>
      </p:sp>
      <p:sp>
        <p:nvSpPr>
          <p:cNvPr id="52" name="正方形/長方形 5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b="1" dirty="0">
                <a:solidFill>
                  <a:schemeClr val="accent6"/>
                </a:solidFill>
                <a:latin typeface="メイリオ" panose="020B0604030504040204" pitchFamily="50" charset="-128"/>
                <a:ea typeface="メイリオ" panose="020B0604030504040204" pitchFamily="50" charset="-128"/>
              </a:rPr>
              <a:t>書き</a:t>
            </a:r>
            <a:r>
              <a:rPr kumimoji="1" lang="en-US" altLang="ja-JP" sz="1200" b="1" dirty="0">
                <a:solidFill>
                  <a:schemeClr val="accent6"/>
                </a:solidFill>
                <a:latin typeface="メイリオ" panose="020B0604030504040204" pitchFamily="50" charset="-128"/>
                <a:ea typeface="メイリオ" panose="020B0604030504040204" pitchFamily="50" charset="-128"/>
              </a:rPr>
              <a:t>REG</a:t>
            </a:r>
            <a:r>
              <a:rPr kumimoji="1" lang="ja-JP" altLang="en-US" sz="1200" b="1" dirty="0">
                <a:solidFill>
                  <a:schemeClr val="accent6"/>
                </a:solidFill>
                <a:latin typeface="メイリオ" panose="020B0604030504040204" pitchFamily="50" charset="-128"/>
                <a:ea typeface="メイリオ" panose="020B0604030504040204" pitchFamily="50" charset="-128"/>
              </a:rPr>
              <a:t>番号 </a:t>
            </a:r>
            <a:r>
              <a:rPr kumimoji="1" lang="en-US" altLang="ja-JP" sz="1200" b="1" dirty="0">
                <a:solidFill>
                  <a:schemeClr val="accent6"/>
                </a:solidFill>
                <a:latin typeface="メイリオ" panose="020B0604030504040204" pitchFamily="50" charset="-128"/>
                <a:ea typeface="メイリオ" panose="020B0604030504040204" pitchFamily="50" charset="-128"/>
              </a:rPr>
              <a:t>(</a:t>
            </a:r>
            <a:r>
              <a:rPr kumimoji="1" lang="en-US" altLang="ja-JP" sz="1200" b="1" dirty="0" err="1">
                <a:solidFill>
                  <a:schemeClr val="accent6"/>
                </a:solidFill>
                <a:latin typeface="メイリオ" panose="020B0604030504040204" pitchFamily="50" charset="-128"/>
                <a:ea typeface="メイリオ" panose="020B0604030504040204" pitchFamily="50" charset="-128"/>
              </a:rPr>
              <a:t>rd</a:t>
            </a:r>
            <a:r>
              <a:rPr kumimoji="1" lang="en-US" altLang="ja-JP" sz="1200" b="1" dirty="0">
                <a:solidFill>
                  <a:schemeClr val="accent6"/>
                </a:solidFill>
                <a:latin typeface="メイリオ" panose="020B0604030504040204" pitchFamily="50" charset="-128"/>
                <a:ea typeface="メイリオ" panose="020B0604030504040204" pitchFamily="50" charset="-128"/>
              </a:rPr>
              <a:t>)</a:t>
            </a:r>
            <a:endParaRPr kumimoji="1" lang="ja-JP" altLang="en-US" sz="1200" b="1" dirty="0">
              <a:solidFill>
                <a:schemeClr val="accent6"/>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23893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パイプラインについて、処理を区切るときの工程の最小単位はありますか。</a:t>
            </a:r>
            <a:endParaRPr lang="en-US" dirty="0"/>
          </a:p>
        </p:txBody>
      </p:sp>
    </p:spTree>
    <p:extLst>
      <p:ext uri="{BB962C8B-B14F-4D97-AF65-F5344CB8AC3E}">
        <p14:creationId xmlns:p14="http://schemas.microsoft.com/office/powerpoint/2010/main" val="1226492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実際に書いてみて、やっと</a:t>
            </a:r>
            <a:r>
              <a:rPr lang="en-US" altLang="ja-JP" b="0" i="0" dirty="0">
                <a:solidFill>
                  <a:srgbClr val="000000"/>
                </a:solidFill>
                <a:effectLst/>
                <a:latin typeface="Meiryo" panose="020B0604030504040204" pitchFamily="50" charset="-128"/>
                <a:ea typeface="Meiryo" panose="020B0604030504040204" pitchFamily="50" charset="-128"/>
              </a:rPr>
              <a:t>N/P</a:t>
            </a:r>
            <a:r>
              <a:rPr lang="ja-JP" altLang="en-US" b="0" i="0" dirty="0">
                <a:solidFill>
                  <a:srgbClr val="000000"/>
                </a:solidFill>
                <a:effectLst/>
                <a:latin typeface="Meiryo" panose="020B0604030504040204" pitchFamily="50" charset="-128"/>
                <a:ea typeface="Meiryo" panose="020B0604030504040204" pitchFamily="50" charset="-128"/>
              </a:rPr>
              <a:t>リレーの図がつかめた気がします。電池とスイッチと豆電球を使ってつくってみたら楽しそうです。</a:t>
            </a:r>
            <a:endParaRPr lang="en-US" dirty="0"/>
          </a:p>
        </p:txBody>
      </p:sp>
    </p:spTree>
    <p:extLst>
      <p:ext uri="{BB962C8B-B14F-4D97-AF65-F5344CB8AC3E}">
        <p14:creationId xmlns:p14="http://schemas.microsoft.com/office/powerpoint/2010/main" val="3397025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今回の授業でも、パイプラインや命令フェッチなど、難しい単語が多く出てきました。</a:t>
            </a:r>
          </a:p>
          <a:p>
            <a:endParaRPr lang="en-US" dirty="0"/>
          </a:p>
        </p:txBody>
      </p:sp>
    </p:spTree>
    <p:extLst>
      <p:ext uri="{BB962C8B-B14F-4D97-AF65-F5344CB8AC3E}">
        <p14:creationId xmlns:p14="http://schemas.microsoft.com/office/powerpoint/2010/main" val="42655688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IF,ID,EX,MEM,WB</a:t>
            </a:r>
            <a:r>
              <a:rPr lang="ja-JP" altLang="en-US" b="0" i="0" dirty="0">
                <a:solidFill>
                  <a:srgbClr val="000000"/>
                </a:solidFill>
                <a:effectLst/>
                <a:latin typeface="Meiryo" panose="020B0604030504040204" pitchFamily="50" charset="-128"/>
                <a:ea typeface="Meiryo" panose="020B0604030504040204" pitchFamily="50" charset="-128"/>
              </a:rPr>
              <a:t>等出てきましたが、</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は命令フェッチの略ということですか。</a:t>
            </a:r>
          </a:p>
          <a:p>
            <a:pPr lvl="1"/>
            <a:endParaRPr lang="en-US" dirty="0"/>
          </a:p>
          <a:p>
            <a:pPr lvl="1"/>
            <a:r>
              <a:rPr lang="ja-JP" altLang="en-US" dirty="0"/>
              <a:t>そうです</a:t>
            </a:r>
            <a:endParaRPr lang="en-US" dirty="0"/>
          </a:p>
        </p:txBody>
      </p:sp>
    </p:spTree>
    <p:extLst>
      <p:ext uri="{BB962C8B-B14F-4D97-AF65-F5344CB8AC3E}">
        <p14:creationId xmlns:p14="http://schemas.microsoft.com/office/powerpoint/2010/main" val="4265702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6994</Words>
  <Application>Microsoft Office PowerPoint</Application>
  <PresentationFormat>画面に合わせる (4:3)</PresentationFormat>
  <Paragraphs>1527</Paragraphs>
  <Slides>105</Slides>
  <Notes>17</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105</vt:i4>
      </vt:variant>
    </vt:vector>
  </HeadingPairs>
  <TitlesOfParts>
    <vt:vector size="117" baseType="lpstr">
      <vt:lpstr>HG丸ｺﾞｼｯｸM-PRO</vt:lpstr>
      <vt:lpstr>ＭＳ Ｐゴシック</vt:lpstr>
      <vt:lpstr>メイリオ</vt:lpstr>
      <vt:lpstr>メイリオ</vt:lpstr>
      <vt:lpstr>Arial Narrow</vt:lpstr>
      <vt:lpstr>Calibri</vt:lpstr>
      <vt:lpstr>Consolas</vt:lpstr>
      <vt:lpstr>Courier New</vt:lpstr>
      <vt:lpstr>Segoe UI</vt:lpstr>
      <vt:lpstr>Times New Roman</vt:lpstr>
      <vt:lpstr>Wingdings</vt:lpstr>
      <vt:lpstr>cerulean</vt:lpstr>
      <vt:lpstr>塩谷 亮太 (shioya@ci.i.u-tokyo.ac.jp) 東京大学大学院情報理工学系研究科 創造情報学専攻</vt:lpstr>
      <vt:lpstr>課題の解説</vt:lpstr>
      <vt:lpstr>課題 5</vt:lpstr>
      <vt:lpstr>OR の作り方</vt:lpstr>
      <vt:lpstr>NOR （上が直列，下が並列）</vt:lpstr>
      <vt:lpstr>NOR の後ろに NOT を接続</vt:lpstr>
      <vt:lpstr>3入力NOR</vt:lpstr>
      <vt:lpstr>前回の振り返り</vt:lpstr>
      <vt:lpstr>記憶素子の原理</vt:lpstr>
      <vt:lpstr>D ラッチの回路</vt:lpstr>
      <vt:lpstr>D-FF の回路</vt:lpstr>
      <vt:lpstr>工場のラインを考える（再）</vt:lpstr>
      <vt:lpstr>パイプライン・ラッチのイメージ</vt:lpstr>
      <vt:lpstr>パイプライン化（オーバーラップ）の実現方法</vt:lpstr>
      <vt:lpstr>パイプライン化による性能（スループット）向上</vt:lpstr>
      <vt:lpstr>パイプライン化の意味</vt:lpstr>
      <vt:lpstr>パイプライン化の限界</vt:lpstr>
      <vt:lpstr>ハザード</vt:lpstr>
      <vt:lpstr>ハザード（hazard）</vt:lpstr>
      <vt:lpstr>もくじ</vt:lpstr>
      <vt:lpstr>構造ハザード</vt:lpstr>
      <vt:lpstr>構造ハザード</vt:lpstr>
      <vt:lpstr>工場のライン</vt:lpstr>
      <vt:lpstr>釘の本数の変更</vt:lpstr>
      <vt:lpstr>釘打ちの人のところで構造ハザード</vt:lpstr>
      <vt:lpstr>増員による構造ハザードの解消</vt:lpstr>
      <vt:lpstr>コンピュータにおける構造ハザード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非構造ハザード</vt:lpstr>
      <vt:lpstr>もくじ</vt:lpstr>
      <vt:lpstr>バックエッジとは：逆方向（右から左）にいく信号</vt:lpstr>
      <vt:lpstr>データ・ハザード</vt:lpstr>
      <vt:lpstr>データ・ハザード</vt:lpstr>
      <vt:lpstr>データ・ハザード</vt:lpstr>
      <vt:lpstr>データ・ハザードの解消方法</vt:lpstr>
      <vt:lpstr>１．ストール</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ロードについては，完全に解決はできない</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パイプライン化の限界</vt:lpstr>
      <vt:lpstr>アーキテクチャ的な理由による実効性能の限界</vt:lpstr>
      <vt:lpstr>余談：実際の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まとめ</vt:lpstr>
      <vt:lpstr>課題 6</vt:lpstr>
      <vt:lpstr>RISC-V の 基本整数命令</vt:lpstr>
      <vt:lpstr>提出方法</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ロードの場合：メモリ・アクセスが加わる</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2024-06-11T05:39:42Z</dcterms:modified>
</cp:coreProperties>
</file>