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64" r:id="rId6"/>
    <p:sldId id="259" r:id="rId7"/>
    <p:sldId id="260" r:id="rId8"/>
    <p:sldId id="273" r:id="rId9"/>
    <p:sldId id="269" r:id="rId10"/>
    <p:sldId id="270" r:id="rId11"/>
    <p:sldId id="271" r:id="rId12"/>
    <p:sldId id="272" r:id="rId13"/>
    <p:sldId id="274" r:id="rId14"/>
    <p:sldId id="275" r:id="rId15"/>
    <p:sldId id="261" r:id="rId16"/>
    <p:sldId id="262" r:id="rId17"/>
    <p:sldId id="263" r:id="rId18"/>
    <p:sldId id="265" r:id="rId19"/>
    <p:sldId id="266" r:id="rId20"/>
    <p:sldId id="267" r:id="rId21"/>
    <p:sldId id="268" r:id="rId22"/>
    <p:sldId id="277" r:id="rId23"/>
    <p:sldId id="276" r:id="rId24"/>
    <p:sldId id="279" r:id="rId25"/>
    <p:sldId id="280" r:id="rId26"/>
    <p:sldId id="281" r:id="rId27"/>
    <p:sldId id="282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C7CD-1188-4DE7-A52A-F02D0A9E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A7A75-C142-4735-9E9C-F6B42518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DCDA-BABC-475D-9FAE-2659481B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C5E0-7B4D-4CA8-896C-05846D9D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4D1C-041E-49EE-9A5E-5CFDE054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9164-FBFE-4D2C-BDCC-F7662CAF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BF1F-1D0D-4402-A2C1-3FF7F9005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8F87-11D3-4643-81A8-76DFA808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BD60-EF6B-4803-9684-B66072C2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A63D-421D-4473-9F6D-645CA976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0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5056F-4CB4-418B-AC84-E777F8DDF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1783F-AA5D-40D4-8927-7F953044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A02F-0554-4F4F-8040-B3A51F67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AE89-5D82-4056-95B7-B0EA10D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E14A-B5D8-4371-B2BB-8829118B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8A9B-2ADB-4763-8560-7CE2CC9A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0DDE-0331-485B-831A-96D2939C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A3FE-0B2F-489A-921F-1EED61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AF54-6E10-4126-91EB-4919C6A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ACF-5832-4CBC-B78E-D5B667B5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9A8D-505A-45CB-BAFB-FA2F0D8D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8909-FEC1-40F6-B216-69D6E3E9D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FC5A-4A66-4D9A-BD19-60620F72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E480-0EE3-4336-86B6-705E5AEE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57CB-CE28-43D0-8832-3F5F9517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88AE-A45A-40F3-A097-CEFF2568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999A-42B2-49CD-BCB5-1BD90C5E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CCCC-2B8E-43E6-BBAD-39E952E3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0AE8-12EC-4CD3-A558-07DEC2D7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3ACB-6445-41A2-854F-F2BAFE63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ABF9-037F-4B36-BD2E-8687AD01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7B63-4BAC-45B1-8030-A34930D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EB0D3-5C5F-425E-887E-B1D53DF0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0457-7374-4FE5-B3B3-3E385FB2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F48E5-BC05-404F-AF4A-8F5CB3DD8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A3D59-1A5A-4411-98F2-20644D7BB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F657E-A319-4FE1-BB90-E36FAD49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4664-9156-4F03-BD2C-D398D43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AAB2A-8541-41A1-8212-2460B2A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A80-C323-4E13-B0B4-14294528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F2A99-CB87-4B95-B9BC-AD40755E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89B6D-BE37-49EC-A426-A268EE6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2C719-C1B5-4514-A971-C5FB87F4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DEB19-7EBE-4594-82B5-4E89495F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29DF1-1FFE-41B3-8245-61BD89A7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7CF42-6ED0-4B9C-BBA7-D3A850C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8564-93EA-4343-A35E-FEA2FA1D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140A-7DD5-4821-A1BB-01F931A9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049A-9445-4FA7-B204-7E7E837C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D8461-4007-4E79-A71F-46268008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8361-97B6-4C29-8366-E240926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2163-4F4B-468B-AA20-F348EA7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A94-2192-48FF-8939-15027ED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81A1E-6F10-4958-933F-6A54D2AE3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2B20-E4BD-4D58-B4AD-134F949B2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017C-BD19-4732-80AF-8F644433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E47F3-631C-4346-8BD5-B8856F70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4D6C-29B4-4999-AE08-D2B36C9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99897-B36B-47E4-B50B-DB9EBBF9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6F38-A8D3-4CFD-9AC1-CDF9EF40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C278-0AF6-4B14-9A94-A8F9D8A6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74C9-557B-44E4-817A-94B82E651A8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87C1-9623-4973-9623-D7B95BC63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FD34-7B22-4D1F-AB6A-E823EA11B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169C-BBA0-4E30-B7D2-9512B46A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109A-FCBB-429B-9FE2-DA05C56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97" y="599849"/>
            <a:ext cx="650965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TRAINING SESSION ON 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A653-084B-493A-BEE5-8EB9E33B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97" y="4602389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Dr. </a:t>
            </a:r>
            <a:r>
              <a:rPr lang="en-US" sz="2400" b="1" dirty="0" err="1">
                <a:solidFill>
                  <a:schemeClr val="tx1"/>
                </a:solidFill>
              </a:rPr>
              <a:t>Bunil</a:t>
            </a:r>
            <a:r>
              <a:rPr lang="en-US" sz="2400" b="1" dirty="0">
                <a:solidFill>
                  <a:schemeClr val="tx1"/>
                </a:solidFill>
              </a:rPr>
              <a:t> Kumar </a:t>
            </a:r>
            <a:r>
              <a:rPr lang="en-US" sz="2400" b="1" dirty="0" err="1">
                <a:solidFill>
                  <a:schemeClr val="tx1"/>
                </a:solidFill>
              </a:rPr>
              <a:t>Balabantaray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Assistant Professor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Department of Computer Science and Engineering,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ym typeface="+mn-ea"/>
              </a:rPr>
              <a:t>NATIONAL INSTITUTE OF TECHNOLOGY</a:t>
            </a:r>
            <a:r>
              <a:rPr lang="en-US" sz="2400" b="1" dirty="0">
                <a:solidFill>
                  <a:schemeClr val="tx1"/>
                </a:solidFill>
              </a:rPr>
              <a:t> MEGHALAYA</a:t>
            </a:r>
          </a:p>
          <a:p>
            <a:pPr algn="l"/>
            <a:r>
              <a:rPr lang="en-US" sz="2400" b="1" dirty="0"/>
              <a:t>Anmol Gautam, Swastik Jena (Member of AI Research </a:t>
            </a:r>
            <a:r>
              <a:rPr lang="en-US" sz="2400" b="1" dirty="0" err="1"/>
              <a:t>Group,NIT</a:t>
            </a:r>
            <a:r>
              <a:rPr lang="en-US" sz="2400" b="1" dirty="0"/>
              <a:t> Meghalaya)</a:t>
            </a:r>
            <a:endParaRPr lang="en-US" sz="2400" dirty="0"/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0470E-9253-47D0-A28F-F99D4DEDD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167950"/>
            <a:ext cx="5136503" cy="34243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72BC9-8194-4A05-85C3-E698350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8BC4-2BBD-4A71-B64D-4D08A19DE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244-79FA-4157-9D43-AA1B510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/ Weights /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649-667E-46AD-82AA-7C195413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a convnet learns during training are primarily contained in its convolutional layers. These weights we call kernels.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26D88-0EEF-4401-A662-4F093875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64" y="2882900"/>
            <a:ext cx="319599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93A6B-AA17-4A90-B01B-5635F75C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23" y="3215762"/>
            <a:ext cx="2117163" cy="21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244-79FA-4157-9D43-AA1B510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/ Weights / 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44FFA-E69B-4970-BEC4-F788DFE28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1881981"/>
            <a:ext cx="9839325" cy="4238625"/>
          </a:xfrm>
        </p:spPr>
      </p:pic>
    </p:spTree>
    <p:extLst>
      <p:ext uri="{BB962C8B-B14F-4D97-AF65-F5344CB8AC3E}">
        <p14:creationId xmlns:p14="http://schemas.microsoft.com/office/powerpoint/2010/main" val="69824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244-79FA-4157-9D43-AA1B510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EE47FA-8A9F-4068-8F4E-B8CC5E57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2186781"/>
            <a:ext cx="3762375" cy="3629025"/>
          </a:xfrm>
        </p:spPr>
      </p:pic>
    </p:spTree>
    <p:extLst>
      <p:ext uri="{BB962C8B-B14F-4D97-AF65-F5344CB8AC3E}">
        <p14:creationId xmlns:p14="http://schemas.microsoft.com/office/powerpoint/2010/main" val="1213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244-79FA-4157-9D43-AA1B510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C9C1-C30F-459C-8ACA-C50A73D9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Stride is a component of convolutional neural networks tuned for the compression of images.</a:t>
            </a:r>
          </a:p>
          <a:p>
            <a:r>
              <a:rPr lang="en-US" dirty="0"/>
              <a:t>Stride is a parameter of the filter that modifies the amount of movement over the image.</a:t>
            </a:r>
          </a:p>
        </p:txBody>
      </p:sp>
    </p:spTree>
    <p:extLst>
      <p:ext uri="{BB962C8B-B14F-4D97-AF65-F5344CB8AC3E}">
        <p14:creationId xmlns:p14="http://schemas.microsoft.com/office/powerpoint/2010/main" val="49898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244-79FA-4157-9D43-AA1B510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on RGB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AD42-A5D2-4AEA-A925-5D8D69415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2" y="1825625"/>
            <a:ext cx="9996755" cy="4351338"/>
          </a:xfrm>
        </p:spPr>
      </p:pic>
    </p:spTree>
    <p:extLst>
      <p:ext uri="{BB962C8B-B14F-4D97-AF65-F5344CB8AC3E}">
        <p14:creationId xmlns:p14="http://schemas.microsoft.com/office/powerpoint/2010/main" val="267972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15B-D824-4981-96C7-B8F7D95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Pooling</a:t>
            </a:r>
          </a:p>
          <a:p>
            <a:r>
              <a:rPr lang="en-US" dirty="0"/>
              <a:t>Max Pooling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2BEF4-53D9-499A-AF63-BBB230191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11" y="3162138"/>
            <a:ext cx="8826954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15B-D824-4981-96C7-B8F7D95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forward layers</a:t>
            </a:r>
          </a:p>
          <a:p>
            <a:r>
              <a:rPr lang="en-US" dirty="0"/>
              <a:t>Non linearity</a:t>
            </a:r>
          </a:p>
          <a:p>
            <a:r>
              <a:rPr lang="en-US" dirty="0"/>
              <a:t>After feature extraction used to create non linear combinations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164112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15B-D824-4981-96C7-B8F7D95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forward layers</a:t>
            </a:r>
          </a:p>
          <a:p>
            <a:r>
              <a:rPr lang="en-US" dirty="0"/>
              <a:t>Non linearity</a:t>
            </a:r>
          </a:p>
          <a:p>
            <a:r>
              <a:rPr lang="en-US" dirty="0"/>
              <a:t>After feature extraction used to create non linear combinations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11351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A2CD-FCB4-4113-9723-600E02EA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65A12-BCD6-44E1-922C-E00F0B951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2062"/>
            <a:ext cx="10515600" cy="3558464"/>
          </a:xfrm>
        </p:spPr>
      </p:pic>
    </p:spTree>
    <p:extLst>
      <p:ext uri="{BB962C8B-B14F-4D97-AF65-F5344CB8AC3E}">
        <p14:creationId xmlns:p14="http://schemas.microsoft.com/office/powerpoint/2010/main" val="238207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A2CD-FCB4-4113-9723-600E02EA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724BDB-7A28-4117-A530-B8C7B4AD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89" y="1825625"/>
            <a:ext cx="9515421" cy="4351338"/>
          </a:xfrm>
        </p:spPr>
      </p:pic>
    </p:spTree>
    <p:extLst>
      <p:ext uri="{BB962C8B-B14F-4D97-AF65-F5344CB8AC3E}">
        <p14:creationId xmlns:p14="http://schemas.microsoft.com/office/powerpoint/2010/main" val="35913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Convolutional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0FDB1-016F-4D06-94F8-36DB3D8F2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4954"/>
            <a:ext cx="10515600" cy="3552680"/>
          </a:xfrm>
        </p:spPr>
      </p:pic>
    </p:spTree>
    <p:extLst>
      <p:ext uri="{BB962C8B-B14F-4D97-AF65-F5344CB8AC3E}">
        <p14:creationId xmlns:p14="http://schemas.microsoft.com/office/powerpoint/2010/main" val="4617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2D8C-48AD-4097-8CF3-E82E0BF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extraction performed by the base consists of three basic operations:</a:t>
            </a:r>
          </a:p>
          <a:p>
            <a:pPr lvl="1"/>
            <a:r>
              <a:rPr lang="en-US" dirty="0"/>
              <a:t>Filter an image for a particular feature (convolution)</a:t>
            </a:r>
          </a:p>
          <a:p>
            <a:pPr lvl="1"/>
            <a:r>
              <a:rPr lang="en-US" dirty="0"/>
              <a:t>Detect that feature within the filtered image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Condense the image to enhance the features (maximum pooling)</a:t>
            </a:r>
          </a:p>
        </p:txBody>
      </p:sp>
    </p:spTree>
    <p:extLst>
      <p:ext uri="{BB962C8B-B14F-4D97-AF65-F5344CB8AC3E}">
        <p14:creationId xmlns:p14="http://schemas.microsoft.com/office/powerpoint/2010/main" val="250525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F84D0-ABFF-4A12-B692-2FB6AE16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72" y="1825625"/>
            <a:ext cx="4211455" cy="4351338"/>
          </a:xfrm>
        </p:spPr>
      </p:pic>
    </p:spTree>
    <p:extLst>
      <p:ext uri="{BB962C8B-B14F-4D97-AF65-F5344CB8AC3E}">
        <p14:creationId xmlns:p14="http://schemas.microsoft.com/office/powerpoint/2010/main" val="138763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Layer Of CNN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38359-A35F-4A71-BE0D-A4AD9436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Alexnet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279BF-175A-400B-AB1F-9D3D7618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38" y="1825625"/>
            <a:ext cx="9521924" cy="4351338"/>
          </a:xfrm>
        </p:spPr>
      </p:pic>
    </p:spTree>
    <p:extLst>
      <p:ext uri="{BB962C8B-B14F-4D97-AF65-F5344CB8AC3E}">
        <p14:creationId xmlns:p14="http://schemas.microsoft.com/office/powerpoint/2010/main" val="105563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AA4D-24BB-4D42-ACC8-6668C226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building a convnet from scratch if we can reuse the learned model.</a:t>
            </a:r>
          </a:p>
          <a:p>
            <a:r>
              <a:rPr lang="en-US" dirty="0"/>
              <a:t>E.g. alexnet, VGG16, etc.</a:t>
            </a:r>
          </a:p>
          <a:p>
            <a:r>
              <a:rPr lang="en-US" dirty="0"/>
              <a:t> they were trained on different dataset (IMAGENET)</a:t>
            </a:r>
          </a:p>
          <a:p>
            <a:r>
              <a:rPr lang="en-US" dirty="0"/>
              <a:t>Lets explore this</a:t>
            </a:r>
          </a:p>
        </p:txBody>
      </p:sp>
    </p:spTree>
    <p:extLst>
      <p:ext uri="{BB962C8B-B14F-4D97-AF65-F5344CB8AC3E}">
        <p14:creationId xmlns:p14="http://schemas.microsoft.com/office/powerpoint/2010/main" val="405839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AA4D-24BB-4D42-ACC8-6668C226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Features from the input</a:t>
            </a:r>
          </a:p>
          <a:p>
            <a:r>
              <a:rPr lang="en-US" dirty="0"/>
              <a:t>Use just before we reach flatten layer</a:t>
            </a:r>
          </a:p>
        </p:txBody>
      </p:sp>
    </p:spTree>
    <p:extLst>
      <p:ext uri="{BB962C8B-B14F-4D97-AF65-F5344CB8AC3E}">
        <p14:creationId xmlns:p14="http://schemas.microsoft.com/office/powerpoint/2010/main" val="140927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AA4D-24BB-4D42-ACC8-6668C226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initial few layers</a:t>
            </a:r>
          </a:p>
          <a:p>
            <a:r>
              <a:rPr lang="en-US" dirty="0"/>
              <a:t>Only allow training on last few layers on new dataset by modifying them or using another classifier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8563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AA4D-24BB-4D42-ACC8-6668C226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the complete model</a:t>
            </a:r>
          </a:p>
          <a:p>
            <a:r>
              <a:rPr lang="en-US" dirty="0"/>
              <a:t>Keep learning rate very small</a:t>
            </a:r>
          </a:p>
        </p:txBody>
      </p:sp>
    </p:spTree>
    <p:extLst>
      <p:ext uri="{BB962C8B-B14F-4D97-AF65-F5344CB8AC3E}">
        <p14:creationId xmlns:p14="http://schemas.microsoft.com/office/powerpoint/2010/main" val="403456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846-40EA-422E-84B0-9E3CBAB0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91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Convolutional Neural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6AAC7-BC46-4D0E-A299-D8551CC0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55" y="1825625"/>
            <a:ext cx="8129090" cy="4351338"/>
          </a:xfrm>
        </p:spPr>
      </p:pic>
    </p:spTree>
    <p:extLst>
      <p:ext uri="{BB962C8B-B14F-4D97-AF65-F5344CB8AC3E}">
        <p14:creationId xmlns:p14="http://schemas.microsoft.com/office/powerpoint/2010/main" val="25929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Convolutional Neural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15B-D824-4981-96C7-B8F7D95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preserve the spatial structure of the problem</a:t>
            </a:r>
          </a:p>
          <a:p>
            <a:r>
              <a:rPr lang="en-US" dirty="0"/>
              <a:t>by learning internal feature representations using small squares of input data</a:t>
            </a:r>
          </a:p>
          <a:p>
            <a:r>
              <a:rPr lang="en-US" dirty="0"/>
              <a:t>specifically designed to process pixel data.</a:t>
            </a:r>
          </a:p>
          <a:p>
            <a:r>
              <a:rPr lang="en-US" dirty="0"/>
              <a:t>Convolutional layers learn local patterns using filters/kernels</a:t>
            </a:r>
          </a:p>
          <a:p>
            <a:r>
              <a:rPr lang="en-US" dirty="0"/>
              <a:t>They are translation invariant</a:t>
            </a:r>
          </a:p>
          <a:p>
            <a:r>
              <a:rPr lang="en-US" dirty="0"/>
              <a:t>They learn spatial hierarchies</a:t>
            </a:r>
          </a:p>
          <a:p>
            <a:r>
              <a:rPr lang="en-US" dirty="0"/>
              <a:t>Input and output is a tensor called feature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8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751E-8C27-4C7C-A456-6252817F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03830-74BD-4610-B8F5-F95395CE3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096294"/>
            <a:ext cx="5238750" cy="3810000"/>
          </a:xfrm>
        </p:spPr>
      </p:pic>
    </p:spTree>
    <p:extLst>
      <p:ext uri="{BB962C8B-B14F-4D97-AF65-F5344CB8AC3E}">
        <p14:creationId xmlns:p14="http://schemas.microsoft.com/office/powerpoint/2010/main" val="31609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a CNN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15B-D824-4981-96C7-B8F7D95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  <a:p>
            <a:r>
              <a:rPr lang="en-US" dirty="0"/>
              <a:t>Pooling Layers</a:t>
            </a:r>
          </a:p>
          <a:p>
            <a:r>
              <a:rPr lang="en-US" dirty="0"/>
              <a:t>Fully-Connected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78340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15B-D824-4981-96C7-B8F7D95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  <a:p>
            <a:r>
              <a:rPr lang="en-US" dirty="0"/>
              <a:t>Feature Maps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173234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02C-0366-4695-8431-738E574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0130E-6427-45FF-93BF-31EA899F3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3" y="1862947"/>
            <a:ext cx="5638166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BE8A89-4E9F-439C-A2EF-AC69A3D9D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99" y="273086"/>
            <a:ext cx="5457922" cy="39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1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244-79FA-4157-9D43-AA1B510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/ Weights /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649-667E-46AD-82AA-7C195413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a convnet learns during training are primarily contained in its convolutional layers. These weights we call kernels.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26D88-0EEF-4401-A662-4F093875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64" y="2882900"/>
            <a:ext cx="319599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93A6B-AA17-4A90-B01B-5635F75C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23" y="3215762"/>
            <a:ext cx="2117163" cy="21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421</Words>
  <Application>Microsoft Office PowerPoint</Application>
  <PresentationFormat>Widescreen</PresentationFormat>
  <Paragraphs>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TRAINING SESSION ON CONVOLUTIONAL NEURAL NETWORK</vt:lpstr>
      <vt:lpstr>Introducing Convolutional Neural Networks</vt:lpstr>
      <vt:lpstr>Introducing Convolutional Neural Networks</vt:lpstr>
      <vt:lpstr>Introducing Convolutional Neural Networks</vt:lpstr>
      <vt:lpstr>Image Data</vt:lpstr>
      <vt:lpstr>Building Blocks Of a CNN</vt:lpstr>
      <vt:lpstr>Convolutional Layers</vt:lpstr>
      <vt:lpstr>Convolutional Operation</vt:lpstr>
      <vt:lpstr>Kernels / Weights / Filters</vt:lpstr>
      <vt:lpstr>Kernels / Weights / Filters</vt:lpstr>
      <vt:lpstr>Kernels / Weights / Filters</vt:lpstr>
      <vt:lpstr>Padding</vt:lpstr>
      <vt:lpstr>Stride</vt:lpstr>
      <vt:lpstr>Convolution on RGB images</vt:lpstr>
      <vt:lpstr>Pooling Layers</vt:lpstr>
      <vt:lpstr>Fully Connected Layers</vt:lpstr>
      <vt:lpstr>Fully Connected Layers</vt:lpstr>
      <vt:lpstr>Convolutional Classifier</vt:lpstr>
      <vt:lpstr>Convolutional Classifier</vt:lpstr>
      <vt:lpstr>Feature Extraction</vt:lpstr>
      <vt:lpstr>Feature Extraction</vt:lpstr>
      <vt:lpstr>One Layer Of CNN</vt:lpstr>
      <vt:lpstr>Alexnet</vt:lpstr>
      <vt:lpstr>Transfer Learning</vt:lpstr>
      <vt:lpstr>Case 1</vt:lpstr>
      <vt:lpstr>Case 2</vt:lpstr>
      <vt:lpstr>Case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Convolutional Neural Networks</dc:title>
  <dc:creator>ANMOL GAUTAM</dc:creator>
  <cp:lastModifiedBy>ANMOL GAUTAM</cp:lastModifiedBy>
  <cp:revision>9</cp:revision>
  <dcterms:created xsi:type="dcterms:W3CDTF">2021-06-25T03:36:48Z</dcterms:created>
  <dcterms:modified xsi:type="dcterms:W3CDTF">2021-06-25T10:15:44Z</dcterms:modified>
</cp:coreProperties>
</file>