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83" r:id="rId4"/>
    <p:sldId id="264" r:id="rId5"/>
    <p:sldId id="258" r:id="rId6"/>
    <p:sldId id="275" r:id="rId7"/>
    <p:sldId id="265" r:id="rId8"/>
    <p:sldId id="266" r:id="rId9"/>
    <p:sldId id="269" r:id="rId10"/>
    <p:sldId id="267" r:id="rId11"/>
    <p:sldId id="270" r:id="rId12"/>
    <p:sldId id="271" r:id="rId13"/>
    <p:sldId id="276" r:id="rId14"/>
    <p:sldId id="259" r:id="rId15"/>
    <p:sldId id="262" r:id="rId16"/>
    <p:sldId id="272" r:id="rId17"/>
    <p:sldId id="273" r:id="rId18"/>
    <p:sldId id="281" r:id="rId19"/>
    <p:sldId id="282" r:id="rId20"/>
    <p:sldId id="277" r:id="rId21"/>
    <p:sldId id="260" r:id="rId22"/>
    <p:sldId id="263" r:id="rId23"/>
    <p:sldId id="268" r:id="rId24"/>
    <p:sldId id="278" r:id="rId25"/>
    <p:sldId id="274" r:id="rId26"/>
    <p:sldId id="279" r:id="rId27"/>
    <p:sldId id="280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9" d="100"/>
          <a:sy n="39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92611-7840-41C4-A505-64402AD7E116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548D5-81C3-4F6E-8F88-55AD18B7E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Markopol http://www.cs.ucsb.edu/~xyan/classes/CS595D-2009winter/MCL_Presentation2.pdf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548D5-81C3-4F6E-8F88-55AD18B7E9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63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Markopol http://www.cs.ucsb.edu/~xyan/classes/CS595D-2009winter/MCL_Presentation2.pdf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548D5-81C3-4F6E-8F88-55AD18B7E9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11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Markopol http://www.cs.ucsb.edu/~xyan/classes/CS595D-2009winter/MCL_Presentation2.pdf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548D5-81C3-4F6E-8F88-55AD18B7E9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98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Dongen</a:t>
            </a:r>
            <a:r>
              <a:rPr lang="pl-PL" dirty="0" smtClean="0"/>
              <a:t>, http://</a:t>
            </a:r>
            <a:r>
              <a:rPr lang="pl-PL" dirty="0" err="1" smtClean="0"/>
              <a:t>www.micans.org</a:t>
            </a:r>
            <a:r>
              <a:rPr lang="pl-PL" dirty="0" smtClean="0"/>
              <a:t>/mcl/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548D5-81C3-4F6E-8F88-55AD18B7E9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5/12/2011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5/12/2011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5/12/2011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5/12/2011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5/12/2011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5/12/2011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5/12/2011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5/12/2011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5/12/2011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5/12/2011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5/12/2011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ans.org/mcl/" TargetMode="External"/><Relationship Id="rId2" Type="http://schemas.openxmlformats.org/officeDocument/2006/relationships/hyperlink" Target="http://www.cs.ucsb.edu/~xyan/classes/CS595D-2009winter/MCL_Presentation2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Genome-wide </a:t>
            </a:r>
            <a:r>
              <a:rPr lang="en-US" i="1" dirty="0" smtClean="0"/>
              <a:t>de novo </a:t>
            </a:r>
            <a:r>
              <a:rPr lang="en-US" dirty="0" smtClean="0"/>
              <a:t>prediction of </a:t>
            </a:r>
            <a:r>
              <a:rPr lang="en-US" dirty="0" err="1" smtClean="0"/>
              <a:t>cis</a:t>
            </a:r>
            <a:r>
              <a:rPr lang="en-US" dirty="0" smtClean="0"/>
              <a:t>-regulatory binding sites in prokaryotes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Shermin</a:t>
            </a:r>
            <a:r>
              <a:rPr lang="en-US" dirty="0" smtClean="0"/>
              <a:t> Pei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93375"/>
            <a:ext cx="7315200" cy="1154097"/>
          </a:xfrm>
        </p:spPr>
        <p:txBody>
          <a:bodyPr/>
          <a:lstStyle/>
          <a:p>
            <a:r>
              <a:rPr lang="en-US" dirty="0" smtClean="0"/>
              <a:t>Similarity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4673" b="-24673"/>
          <a:stretch>
            <a:fillRect/>
          </a:stretch>
        </p:blipFill>
        <p:spPr>
          <a:xfrm>
            <a:off x="914400" y="2423456"/>
            <a:ext cx="7315200" cy="3539527"/>
          </a:xfrm>
        </p:spPr>
      </p:pic>
      <p:cxnSp>
        <p:nvCxnSpPr>
          <p:cNvPr id="6" name="Straight Arrow Connector 5"/>
          <p:cNvCxnSpPr>
            <a:stCxn id="13" idx="2"/>
          </p:cNvCxnSpPr>
          <p:nvPr/>
        </p:nvCxnSpPr>
        <p:spPr>
          <a:xfrm flipH="1">
            <a:off x="5310604" y="2674184"/>
            <a:ext cx="62972" cy="1010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</p:cNvCxnSpPr>
          <p:nvPr/>
        </p:nvCxnSpPr>
        <p:spPr>
          <a:xfrm flipH="1">
            <a:off x="7142247" y="2958595"/>
            <a:ext cx="482563" cy="725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2"/>
          </p:cNvCxnSpPr>
          <p:nvPr/>
        </p:nvCxnSpPr>
        <p:spPr>
          <a:xfrm>
            <a:off x="3767800" y="2681596"/>
            <a:ext cx="99925" cy="1002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0160" y="2312264"/>
            <a:ext cx="159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6631" y="2304852"/>
            <a:ext cx="13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12017" y="2312264"/>
            <a:ext cx="2025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base 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10961" y="5746706"/>
            <a:ext cx="286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Upper bound used for normalization</a:t>
            </a:r>
            <a:endParaRPr lang="en-US" dirty="0"/>
          </a:p>
        </p:txBody>
      </p:sp>
      <p:sp>
        <p:nvSpPr>
          <p:cNvPr id="20" name="Left Brace 19"/>
          <p:cNvSpPr/>
          <p:nvPr/>
        </p:nvSpPr>
        <p:spPr>
          <a:xfrm rot="16200000">
            <a:off x="4484180" y="3256562"/>
            <a:ext cx="598303" cy="4444961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4" idx="0"/>
          </p:cNvCxnSpPr>
          <p:nvPr/>
        </p:nvCxnSpPr>
        <p:spPr>
          <a:xfrm flipV="1">
            <a:off x="1096755" y="4313967"/>
            <a:ext cx="687440" cy="1432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9905" y="5746706"/>
            <a:ext cx="177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optimal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8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Sliding matrix to find optimal alignment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79" r="-144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699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57495"/>
            <a:ext cx="7315200" cy="1154097"/>
          </a:xfrm>
        </p:spPr>
        <p:txBody>
          <a:bodyPr/>
          <a:lstStyle/>
          <a:p>
            <a:r>
              <a:rPr lang="en-US" dirty="0" smtClean="0"/>
              <a:t>Graph G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-9691" r="-9691"/>
          <a:stretch>
            <a:fillRect/>
          </a:stretch>
        </p:blipFill>
        <p:spPr>
          <a:xfrm>
            <a:off x="914400" y="2045591"/>
            <a:ext cx="7315200" cy="3539527"/>
          </a:xfrm>
        </p:spPr>
      </p:pic>
      <p:sp>
        <p:nvSpPr>
          <p:cNvPr id="9" name="TextBox 8"/>
          <p:cNvSpPr txBox="1"/>
          <p:nvPr/>
        </p:nvSpPr>
        <p:spPr>
          <a:xfrm>
            <a:off x="1679242" y="5668167"/>
            <a:ext cx="7052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</a:t>
            </a:r>
            <a:r>
              <a:rPr lang="en-US" baseline="-25000" dirty="0" smtClean="0"/>
              <a:t>o</a:t>
            </a:r>
            <a:r>
              <a:rPr lang="en-US" dirty="0" smtClean="0"/>
              <a:t> is set of motifs found given the same starting sequence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node is a motif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edge connects similar nodes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Edge Weight is motif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44" y="1710892"/>
            <a:ext cx="2928179" cy="22776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Flowchart: Constructing a Similarity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66" t="19946" r="-2444"/>
          <a:stretch/>
        </p:blipFill>
        <p:spPr>
          <a:xfrm>
            <a:off x="3494923" y="1710892"/>
            <a:ext cx="3316504" cy="4346558"/>
          </a:xfrm>
        </p:spPr>
      </p:pic>
      <p:sp>
        <p:nvSpPr>
          <p:cNvPr id="3" name="Rectangle 2"/>
          <p:cNvSpPr/>
          <p:nvPr/>
        </p:nvSpPr>
        <p:spPr>
          <a:xfrm>
            <a:off x="3841267" y="3085904"/>
            <a:ext cx="2476883" cy="398858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687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874795"/>
            <a:ext cx="7315200" cy="3539527"/>
          </a:xfrm>
        </p:spPr>
        <p:txBody>
          <a:bodyPr/>
          <a:lstStyle/>
          <a:p>
            <a:r>
              <a:rPr lang="en-US" dirty="0"/>
              <a:t>Van </a:t>
            </a:r>
            <a:r>
              <a:rPr lang="en-US" dirty="0" err="1"/>
              <a:t>Dongen</a:t>
            </a:r>
            <a:r>
              <a:rPr lang="en-US" dirty="0"/>
              <a:t>, S. (2000) Graph Clustering by </a:t>
            </a:r>
            <a:r>
              <a:rPr lang="en-US" dirty="0" smtClean="0"/>
              <a:t>Flow Simulation PhD </a:t>
            </a:r>
            <a:r>
              <a:rPr lang="en-US" dirty="0"/>
              <a:t>Thesis, University of Utrecht, The </a:t>
            </a:r>
            <a:r>
              <a:rPr lang="en-US" dirty="0" smtClean="0"/>
              <a:t>Netherlands.</a:t>
            </a:r>
          </a:p>
          <a:p>
            <a:r>
              <a:rPr lang="en-US" dirty="0" smtClean="0"/>
              <a:t>Works by using expansion and inflation</a:t>
            </a:r>
          </a:p>
          <a:p>
            <a:pPr lvl="1"/>
            <a:r>
              <a:rPr lang="en-US" dirty="0" smtClean="0"/>
              <a:t>Expansion – flow between clusters</a:t>
            </a:r>
          </a:p>
          <a:p>
            <a:pPr lvl="1"/>
            <a:r>
              <a:rPr lang="en-US" dirty="0" smtClean="0"/>
              <a:t>Inflation – Strengthens or weakens current cluster</a:t>
            </a:r>
          </a:p>
          <a:p>
            <a:r>
              <a:rPr lang="en-US" dirty="0" smtClean="0"/>
              <a:t>Usually reaches and idempotent matrix</a:t>
            </a:r>
          </a:p>
          <a:p>
            <a:r>
              <a:rPr lang="en-US" dirty="0" smtClean="0"/>
              <a:t>Runs in O(n</a:t>
            </a:r>
            <a:r>
              <a:rPr lang="en-US" baseline="30000" dirty="0" smtClean="0"/>
              <a:t>3</a:t>
            </a:r>
            <a:r>
              <a:rPr lang="en-US" dirty="0" smtClean="0"/>
              <a:t>) time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2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MCL 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b="1" dirty="0" smtClean="0"/>
              <a:t>G</a:t>
            </a:r>
            <a:r>
              <a:rPr lang="en-US" dirty="0" smtClean="0"/>
              <a:t> </a:t>
            </a:r>
            <a:r>
              <a:rPr lang="en-US" dirty="0"/>
              <a:t>is a graph</a:t>
            </a:r>
          </a:p>
          <a:p>
            <a:pPr marL="45720" indent="0">
              <a:buNone/>
            </a:pPr>
            <a:r>
              <a:rPr lang="en-US" dirty="0" smtClean="0"/>
              <a:t>add </a:t>
            </a:r>
            <a:r>
              <a:rPr lang="en-US" dirty="0"/>
              <a:t>loops to </a:t>
            </a:r>
            <a:r>
              <a:rPr lang="en-US" b="1" dirty="0"/>
              <a:t>G</a:t>
            </a:r>
            <a:r>
              <a:rPr lang="en-US" dirty="0"/>
              <a:t>                             # see below </a:t>
            </a:r>
          </a:p>
          <a:p>
            <a:pPr marL="45720" indent="0">
              <a:buNone/>
            </a:pPr>
            <a:r>
              <a:rPr lang="en-US" dirty="0"/>
              <a:t>set </a:t>
            </a:r>
            <a:r>
              <a:rPr lang="en-US" dirty="0" err="1"/>
              <a:t>Γ</a:t>
            </a:r>
            <a:r>
              <a:rPr lang="en-US" dirty="0"/>
              <a:t> to some value                     </a:t>
            </a:r>
            <a:r>
              <a:rPr lang="en-US" dirty="0" smtClean="0"/>
              <a:t># </a:t>
            </a:r>
            <a:r>
              <a:rPr lang="en-US" dirty="0"/>
              <a:t>affects granularity</a:t>
            </a:r>
          </a:p>
          <a:p>
            <a:pPr marL="45720" indent="0">
              <a:buNone/>
            </a:pPr>
            <a:r>
              <a:rPr lang="en-US" dirty="0"/>
              <a:t>set </a:t>
            </a:r>
            <a:r>
              <a:rPr lang="en-US" b="1" dirty="0"/>
              <a:t>M_1</a:t>
            </a:r>
            <a:r>
              <a:rPr lang="en-US" dirty="0"/>
              <a:t> to be the matrix of random walks on </a:t>
            </a:r>
            <a:r>
              <a:rPr lang="en-US" b="1" dirty="0"/>
              <a:t>G</a:t>
            </a:r>
            <a:endParaRPr lang="en-US" dirty="0"/>
          </a:p>
          <a:p>
            <a:pPr marL="4572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while </a:t>
            </a:r>
            <a:r>
              <a:rPr lang="en-US" dirty="0"/>
              <a:t>(change) {      </a:t>
            </a:r>
            <a:endParaRPr lang="en-US" dirty="0" smtClean="0"/>
          </a:p>
          <a:p>
            <a:pPr marL="320040" lvl="1" indent="0">
              <a:buNone/>
            </a:pPr>
            <a:r>
              <a:rPr lang="en-US" b="1" dirty="0" smtClean="0"/>
              <a:t>M_2</a:t>
            </a:r>
            <a:r>
              <a:rPr lang="en-US" dirty="0" smtClean="0"/>
              <a:t> </a:t>
            </a:r>
            <a:r>
              <a:rPr lang="en-US" dirty="0"/>
              <a:t>=  </a:t>
            </a:r>
            <a:r>
              <a:rPr lang="en-US" b="1" dirty="0"/>
              <a:t>M_1</a:t>
            </a:r>
            <a:r>
              <a:rPr lang="en-US" dirty="0"/>
              <a:t> * </a:t>
            </a:r>
            <a:r>
              <a:rPr lang="en-US" b="1" dirty="0"/>
              <a:t>M_1</a:t>
            </a:r>
            <a:r>
              <a:rPr lang="en-US" dirty="0"/>
              <a:t>                        #  expansion         </a:t>
            </a:r>
          </a:p>
          <a:p>
            <a:pPr marL="320040" lvl="1" indent="0">
              <a:buNone/>
            </a:pPr>
            <a:r>
              <a:rPr lang="en-US" b="1" dirty="0"/>
              <a:t>M_1</a:t>
            </a:r>
            <a:r>
              <a:rPr lang="en-US" dirty="0"/>
              <a:t> =  </a:t>
            </a:r>
            <a:r>
              <a:rPr lang="en-US" dirty="0" err="1"/>
              <a:t>Γ</a:t>
            </a:r>
            <a:r>
              <a:rPr lang="en-US" dirty="0"/>
              <a:t>(</a:t>
            </a:r>
            <a:r>
              <a:rPr lang="en-US" b="1" dirty="0"/>
              <a:t>M_2</a:t>
            </a:r>
            <a:r>
              <a:rPr lang="en-US" dirty="0"/>
              <a:t>)                          </a:t>
            </a:r>
            <a:r>
              <a:rPr lang="en-US" dirty="0" smtClean="0"/>
              <a:t>    </a:t>
            </a:r>
            <a:r>
              <a:rPr lang="en-US" dirty="0"/>
              <a:t>#  inflation</a:t>
            </a:r>
          </a:p>
          <a:p>
            <a:pPr marL="320040" lvl="1" indent="0">
              <a:buNone/>
            </a:pPr>
            <a:r>
              <a:rPr lang="en-US" dirty="0"/>
              <a:t>change   =  difference(</a:t>
            </a:r>
            <a:r>
              <a:rPr lang="en-US" b="1" dirty="0"/>
              <a:t>M_1</a:t>
            </a:r>
            <a:r>
              <a:rPr lang="en-US" dirty="0"/>
              <a:t>, </a:t>
            </a:r>
            <a:r>
              <a:rPr lang="en-US" b="1" dirty="0"/>
              <a:t>M_2</a:t>
            </a:r>
            <a:r>
              <a:rPr lang="en-US" dirty="0"/>
              <a:t>)    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  <a:p>
            <a:pPr marL="45720" indent="0">
              <a:buNone/>
            </a:pPr>
            <a:r>
              <a:rPr lang="en-US" dirty="0" smtClean="0"/>
              <a:t>set </a:t>
            </a:r>
            <a:r>
              <a:rPr lang="en-US" dirty="0"/>
              <a:t>CLUSTERING as the components of </a:t>
            </a:r>
            <a:r>
              <a:rPr lang="en-US" b="1" dirty="0"/>
              <a:t>M_1</a:t>
            </a:r>
            <a:r>
              <a:rPr lang="en-US" dirty="0"/>
              <a:t>    #  see below</a:t>
            </a:r>
          </a:p>
        </p:txBody>
      </p:sp>
    </p:spTree>
    <p:extLst>
      <p:ext uri="{BB962C8B-B14F-4D97-AF65-F5344CB8AC3E}">
        <p14:creationId xmlns:p14="http://schemas.microsoft.com/office/powerpoint/2010/main" val="30320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6576"/>
            <a:ext cx="7315200" cy="1154097"/>
          </a:xfrm>
        </p:spPr>
        <p:txBody>
          <a:bodyPr/>
          <a:lstStyle/>
          <a:p>
            <a:r>
              <a:rPr lang="en-US" dirty="0" smtClean="0"/>
              <a:t>Expansion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3717" r="-2236"/>
          <a:stretch/>
        </p:blipFill>
        <p:spPr>
          <a:xfrm>
            <a:off x="2823225" y="1899825"/>
            <a:ext cx="3127589" cy="4524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4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3178"/>
            <a:ext cx="7315200" cy="1154097"/>
          </a:xfrm>
        </p:spPr>
        <p:txBody>
          <a:bodyPr/>
          <a:lstStyle/>
          <a:p>
            <a:r>
              <a:rPr lang="en-US" dirty="0" smtClean="0"/>
              <a:t>Inflation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3370" r="-2578"/>
          <a:stretch/>
        </p:blipFill>
        <p:spPr>
          <a:xfrm>
            <a:off x="2592331" y="1637418"/>
            <a:ext cx="3358484" cy="4828284"/>
          </a:xfrm>
        </p:spPr>
      </p:pic>
    </p:spTree>
    <p:extLst>
      <p:ext uri="{BB962C8B-B14F-4D97-AF65-F5344CB8AC3E}">
        <p14:creationId xmlns:p14="http://schemas.microsoft.com/office/powerpoint/2010/main" val="327527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044"/>
            <a:ext cx="7315200" cy="1154097"/>
          </a:xfrm>
        </p:spPr>
        <p:txBody>
          <a:bodyPr/>
          <a:lstStyle/>
          <a:p>
            <a:r>
              <a:rPr lang="en-US" dirty="0" smtClean="0"/>
              <a:t>Continue till convergence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196" r="-1080"/>
          <a:stretch/>
        </p:blipFill>
        <p:spPr>
          <a:xfrm>
            <a:off x="2802236" y="1775141"/>
            <a:ext cx="3120758" cy="4762329"/>
          </a:xfrm>
        </p:spPr>
      </p:pic>
    </p:spTree>
    <p:extLst>
      <p:ext uri="{BB962C8B-B14F-4D97-AF65-F5344CB8AC3E}">
        <p14:creationId xmlns:p14="http://schemas.microsoft.com/office/powerpoint/2010/main" val="216915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0995" t="48963" r="-1359"/>
          <a:stretch/>
        </p:blipFill>
        <p:spPr>
          <a:xfrm>
            <a:off x="3201056" y="3358807"/>
            <a:ext cx="2266978" cy="2281844"/>
          </a:xfrm>
        </p:spPr>
      </p:pic>
    </p:spTree>
    <p:extLst>
      <p:ext uri="{BB962C8B-B14F-4D97-AF65-F5344CB8AC3E}">
        <p14:creationId xmlns:p14="http://schemas.microsoft.com/office/powerpoint/2010/main" val="18233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only a small part of the </a:t>
            </a:r>
            <a:r>
              <a:rPr lang="en-US" dirty="0" err="1" smtClean="0"/>
              <a:t>cis</a:t>
            </a:r>
            <a:r>
              <a:rPr lang="en-US" dirty="0" smtClean="0"/>
              <a:t>-regulatory binding sites (CRBS) are characterized in E. coli</a:t>
            </a:r>
          </a:p>
          <a:p>
            <a:r>
              <a:rPr lang="en-US" dirty="0" smtClean="0"/>
              <a:t>Previous attempts to predict CRBSs in E. coli rely on the accuracy of the motif prediction algorithm to find transcription factor binding sites</a:t>
            </a:r>
          </a:p>
          <a:p>
            <a:r>
              <a:rPr lang="en-US" dirty="0" smtClean="0"/>
              <a:t>Newer prediction algorithms incorporate phylogeny information (</a:t>
            </a:r>
            <a:r>
              <a:rPr lang="en-US" dirty="0" err="1" smtClean="0"/>
              <a:t>PhyloNet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2580523" cy="2328408"/>
          </a:xfrm>
        </p:spPr>
        <p:txBody>
          <a:bodyPr>
            <a:normAutofit/>
          </a:bodyPr>
          <a:lstStyle/>
          <a:p>
            <a:r>
              <a:rPr lang="en-US" dirty="0" smtClean="0"/>
              <a:t>Flowchart:</a:t>
            </a:r>
            <a:br>
              <a:rPr lang="en-US" dirty="0" smtClean="0"/>
            </a:br>
            <a:r>
              <a:rPr lang="en-US" dirty="0" smtClean="0"/>
              <a:t>Identifying cliques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66" t="19946" r="-2444"/>
          <a:stretch/>
        </p:blipFill>
        <p:spPr>
          <a:xfrm>
            <a:off x="3494923" y="1710892"/>
            <a:ext cx="3316504" cy="4346558"/>
          </a:xfrm>
        </p:spPr>
      </p:pic>
      <p:sp>
        <p:nvSpPr>
          <p:cNvPr id="3" name="Rectangle 2"/>
          <p:cNvSpPr/>
          <p:nvPr/>
        </p:nvSpPr>
        <p:spPr>
          <a:xfrm>
            <a:off x="3841268" y="3652702"/>
            <a:ext cx="1521814" cy="692754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616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cliques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each node to see if it belongs to a clique</a:t>
            </a:r>
          </a:p>
          <a:p>
            <a:r>
              <a:rPr lang="en-US" dirty="0" smtClean="0"/>
              <a:t>Apply a greedy approach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eleting a node on the </a:t>
            </a:r>
            <a:r>
              <a:rPr lang="en-US" dirty="0" err="1" smtClean="0"/>
              <a:t>subgraph</a:t>
            </a:r>
            <a:r>
              <a:rPr lang="en-US" dirty="0" smtClean="0"/>
              <a:t> with the least # of edges</a:t>
            </a:r>
          </a:p>
          <a:p>
            <a:pPr lvl="1"/>
            <a:r>
              <a:rPr lang="en-US" dirty="0" smtClean="0"/>
              <a:t>If there is a tie then delete the least weight of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the greedy method to finding a clique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t="-25033" b="-25033"/>
          <a:stretch>
            <a:fillRect/>
          </a:stretch>
        </p:blipFill>
        <p:spPr>
          <a:xfrm>
            <a:off x="914400" y="2922233"/>
            <a:ext cx="7315200" cy="353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cliques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5320" b="-75320"/>
          <a:stretch>
            <a:fillRect/>
          </a:stretch>
        </p:blipFill>
        <p:spPr>
          <a:xfrm>
            <a:off x="1952119" y="2753170"/>
            <a:ext cx="5353898" cy="2590533"/>
          </a:xfrm>
        </p:spPr>
      </p:pic>
      <p:sp>
        <p:nvSpPr>
          <p:cNvPr id="5" name="TextBox 4"/>
          <p:cNvSpPr txBox="1"/>
          <p:nvPr/>
        </p:nvSpPr>
        <p:spPr>
          <a:xfrm>
            <a:off x="1953432" y="4743538"/>
            <a:ext cx="5352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Merge cliques when ratio of shared nodes is greater than a threshold of: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r</a:t>
            </a:r>
            <a:r>
              <a:rPr lang="en-US" baseline="-25000" dirty="0" err="1" smtClean="0"/>
              <a:t>ab</a:t>
            </a:r>
            <a:r>
              <a:rPr lang="en-US" dirty="0" smtClean="0"/>
              <a:t> &gt; .9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R</a:t>
            </a:r>
            <a:r>
              <a:rPr lang="en-US" baseline="-25000" dirty="0" err="1" smtClean="0"/>
              <a:t>ab</a:t>
            </a:r>
            <a:r>
              <a:rPr lang="en-US" dirty="0" smtClean="0"/>
              <a:t> &gt; 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5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2580523" cy="1971535"/>
          </a:xfrm>
        </p:spPr>
        <p:txBody>
          <a:bodyPr>
            <a:normAutofit/>
          </a:bodyPr>
          <a:lstStyle/>
          <a:p>
            <a:r>
              <a:rPr lang="en-US" dirty="0" smtClean="0"/>
              <a:t>Flowchart: Cluster Ranking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66" t="19946" r="-2444"/>
          <a:stretch/>
        </p:blipFill>
        <p:spPr>
          <a:xfrm>
            <a:off x="3494923" y="1710892"/>
            <a:ext cx="3316504" cy="4346558"/>
          </a:xfrm>
        </p:spPr>
      </p:pic>
      <p:sp>
        <p:nvSpPr>
          <p:cNvPr id="3" name="Rectangle 2"/>
          <p:cNvSpPr/>
          <p:nvPr/>
        </p:nvSpPr>
        <p:spPr>
          <a:xfrm>
            <a:off x="3841267" y="5111682"/>
            <a:ext cx="2476883" cy="545807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616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clusters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000" b="2256"/>
          <a:stretch/>
        </p:blipFill>
        <p:spPr>
          <a:xfrm>
            <a:off x="1248936" y="4185081"/>
            <a:ext cx="6697291" cy="1162768"/>
          </a:xfrm>
        </p:spPr>
      </p:pic>
      <p:cxnSp>
        <p:nvCxnSpPr>
          <p:cNvPr id="5" name="Straight Arrow Connector 4"/>
          <p:cNvCxnSpPr>
            <a:stCxn id="20" idx="2"/>
          </p:cNvCxnSpPr>
          <p:nvPr/>
        </p:nvCxnSpPr>
        <p:spPr>
          <a:xfrm>
            <a:off x="3227294" y="3994642"/>
            <a:ext cx="540506" cy="608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1" idx="2"/>
          </p:cNvCxnSpPr>
          <p:nvPr/>
        </p:nvCxnSpPr>
        <p:spPr>
          <a:xfrm flipH="1">
            <a:off x="7231238" y="3826701"/>
            <a:ext cx="1103314" cy="678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3" idx="2"/>
          </p:cNvCxnSpPr>
          <p:nvPr/>
        </p:nvCxnSpPr>
        <p:spPr>
          <a:xfrm>
            <a:off x="6307655" y="3826701"/>
            <a:ext cx="283809" cy="435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7" idx="2"/>
          </p:cNvCxnSpPr>
          <p:nvPr/>
        </p:nvCxnSpPr>
        <p:spPr>
          <a:xfrm>
            <a:off x="4764851" y="3984145"/>
            <a:ext cx="131846" cy="521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25104" y="3180370"/>
            <a:ext cx="161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in profile 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25462" y="3180370"/>
            <a:ext cx="136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of motif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 rot="16200000">
            <a:off x="6673010" y="4688662"/>
            <a:ext cx="745164" cy="1801271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76440" y="5961880"/>
            <a:ext cx="258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Information for motif with profile 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04239" y="3337814"/>
            <a:ext cx="172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</a:t>
            </a:r>
            <a:r>
              <a:rPr lang="en-US" dirty="0" err="1" smtClean="0"/>
              <a:t>seq</a:t>
            </a:r>
            <a:r>
              <a:rPr lang="en-US" dirty="0" smtClean="0"/>
              <a:t> in cluster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13911" y="3071312"/>
            <a:ext cx="1626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</a:t>
            </a:r>
            <a:r>
              <a:rPr lang="en-US" dirty="0" err="1" smtClean="0"/>
              <a:t>seq</a:t>
            </a:r>
            <a:r>
              <a:rPr lang="en-US" dirty="0" smtClean="0"/>
              <a:t> in best motif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14400" y="5674384"/>
            <a:ext cx="394622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Sequences that are common in the cluster and have high information will be highly ranked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Program takes in best motifs from the motif finders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Profile matrix for each motif is created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Clustering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Finding and Merging cliques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Scoring</a:t>
            </a:r>
          </a:p>
        </p:txBody>
      </p:sp>
    </p:spTree>
    <p:extLst>
      <p:ext uri="{BB962C8B-B14F-4D97-AF65-F5344CB8AC3E}">
        <p14:creationId xmlns:p14="http://schemas.microsoft.com/office/powerpoint/2010/main" val="15494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by operon prediction and motif finder algorithms</a:t>
            </a:r>
          </a:p>
          <a:p>
            <a:r>
              <a:rPr lang="en-US" dirty="0" smtClean="0"/>
              <a:t>Good ability to filter out false positives</a:t>
            </a:r>
          </a:p>
          <a:p>
            <a:r>
              <a:rPr lang="en-US" dirty="0" smtClean="0"/>
              <a:t>Ranking of clusters provides a good place to start experimental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2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Markopol, </a:t>
            </a:r>
            <a:r>
              <a:rPr lang="hu-HU" dirty="0">
                <a:hlinkClick r:id="rId2"/>
              </a:rPr>
              <a:t>http://www.cs.ucsb.edu/~xyan/classes/CS595D-2009winter/MCL_Presentation2.</a:t>
            </a:r>
            <a:r>
              <a:rPr lang="hu-HU" dirty="0" smtClean="0">
                <a:hlinkClick r:id="rId2"/>
              </a:rPr>
              <a:t>pdf</a:t>
            </a:r>
            <a:r>
              <a:rPr lang="hu-HU" dirty="0" smtClean="0"/>
              <a:t>, 5/12/2011</a:t>
            </a:r>
          </a:p>
          <a:p>
            <a:endParaRPr lang="en-US" dirty="0"/>
          </a:p>
          <a:p>
            <a:r>
              <a:rPr lang="pl-PL" dirty="0" err="1"/>
              <a:t>Dongen</a:t>
            </a:r>
            <a:r>
              <a:rPr lang="pl-PL" dirty="0"/>
              <a:t>, </a:t>
            </a:r>
            <a:r>
              <a:rPr lang="pl-PL" dirty="0">
                <a:hlinkClick r:id="rId3"/>
              </a:rPr>
              <a:t>http://www.micans.org/mcl</a:t>
            </a:r>
            <a:r>
              <a:rPr lang="pl-PL" dirty="0" smtClean="0">
                <a:hlinkClick r:id="rId3"/>
              </a:rPr>
              <a:t>/</a:t>
            </a:r>
            <a:r>
              <a:rPr lang="pl-PL" dirty="0" smtClean="0"/>
              <a:t>, 5/12/2011</a:t>
            </a:r>
          </a:p>
          <a:p>
            <a:r>
              <a:rPr lang="pl-PL" dirty="0" err="1" smtClean="0"/>
              <a:t>Zhang</a:t>
            </a:r>
            <a:r>
              <a:rPr lang="pl-PL" dirty="0" smtClean="0"/>
              <a:t> et al.</a:t>
            </a:r>
            <a:r>
              <a:rPr lang="en-US" dirty="0" smtClean="0"/>
              <a:t> Genome-wide de novo prediction of </a:t>
            </a:r>
            <a:r>
              <a:rPr lang="en-US" dirty="0" err="1" smtClean="0"/>
              <a:t>cis</a:t>
            </a:r>
            <a:r>
              <a:rPr lang="en-US" dirty="0" smtClean="0"/>
              <a:t>-regulatory binding sites in prokaryotes, Nucleic Acids Research </a:t>
            </a:r>
            <a:r>
              <a:rPr lang="en-US" dirty="0" err="1" smtClean="0"/>
              <a:t>Vol</a:t>
            </a:r>
            <a:r>
              <a:rPr lang="en-US" smtClean="0"/>
              <a:t> 37, 2009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9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Binding sites are short sequences located in non-coding regions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No pattern to where a binding site can appear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Can not model all protein-DNA interactions to predict the binding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8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Flowchart:</a:t>
            </a:r>
            <a:br>
              <a:rPr lang="en-US" dirty="0" smtClean="0"/>
            </a:br>
            <a:r>
              <a:rPr lang="en-US" dirty="0" smtClean="0"/>
              <a:t>GLECLUBS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66" t="19946" r="-2444"/>
          <a:stretch/>
        </p:blipFill>
        <p:spPr>
          <a:xfrm>
            <a:off x="3494923" y="1710892"/>
            <a:ext cx="3316504" cy="4346558"/>
          </a:xfrm>
        </p:spPr>
      </p:pic>
    </p:spTree>
    <p:extLst>
      <p:ext uri="{BB962C8B-B14F-4D97-AF65-F5344CB8AC3E}">
        <p14:creationId xmlns:p14="http://schemas.microsoft.com/office/powerpoint/2010/main" val="294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 finding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MEME</a:t>
            </a:r>
          </a:p>
          <a:p>
            <a:r>
              <a:rPr lang="en-US" dirty="0" err="1" smtClean="0"/>
              <a:t>BioProspector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20" y="4284121"/>
            <a:ext cx="4701879" cy="176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Flowchart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66" t="19946" r="-2444"/>
          <a:stretch/>
        </p:blipFill>
        <p:spPr>
          <a:xfrm>
            <a:off x="3494923" y="1710892"/>
            <a:ext cx="3316504" cy="4346558"/>
          </a:xfrm>
        </p:spPr>
      </p:pic>
      <p:sp>
        <p:nvSpPr>
          <p:cNvPr id="3" name="Rectangle 2"/>
          <p:cNvSpPr/>
          <p:nvPr/>
        </p:nvSpPr>
        <p:spPr>
          <a:xfrm>
            <a:off x="3841267" y="2403646"/>
            <a:ext cx="2476883" cy="577295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984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matrix P</a:t>
            </a:r>
            <a:r>
              <a:rPr lang="en-US" baseline="-25000" dirty="0" smtClean="0"/>
              <a:t>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4306" y="2980941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 = (</a:t>
            </a:r>
            <a:r>
              <a:rPr lang="en-US" sz="2400" dirty="0" err="1" smtClean="0"/>
              <a:t>Prf</a:t>
            </a:r>
            <a:r>
              <a:rPr lang="en-US" sz="2400" baseline="-25000" dirty="0" err="1" smtClean="0"/>
              <a:t>M</a:t>
            </a:r>
            <a:r>
              <a:rPr lang="en-US" sz="2400" dirty="0" smtClean="0"/>
              <a:t>(</a:t>
            </a:r>
            <a:r>
              <a:rPr lang="en-US" sz="2400" dirty="0" err="1" smtClean="0"/>
              <a:t>b,i</a:t>
            </a:r>
            <a:r>
              <a:rPr lang="en-US" sz="2400" dirty="0" smtClean="0"/>
              <a:t>))</a:t>
            </a:r>
            <a:r>
              <a:rPr lang="en-US" sz="2400" baseline="-25000" dirty="0" smtClean="0"/>
              <a:t>4xL</a:t>
            </a:r>
            <a:r>
              <a:rPr lang="en-US" sz="2400" dirty="0" smtClean="0"/>
              <a:t> = (log(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M</a:t>
            </a:r>
            <a:r>
              <a:rPr lang="en-US" sz="2400" dirty="0" smtClean="0"/>
              <a:t>(</a:t>
            </a:r>
            <a:r>
              <a:rPr lang="en-US" sz="2400" dirty="0" err="1" smtClean="0"/>
              <a:t>b,i</a:t>
            </a:r>
            <a:r>
              <a:rPr lang="en-US" sz="2400" dirty="0" smtClean="0"/>
              <a:t>)/q(b)))</a:t>
            </a:r>
            <a:r>
              <a:rPr lang="en-US" sz="2400" baseline="-25000" dirty="0" smtClean="0"/>
              <a:t>4xL</a:t>
            </a:r>
            <a:endParaRPr lang="en-US" sz="24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14400" y="3778657"/>
            <a:ext cx="7315200" cy="2530703"/>
          </a:xfrm>
        </p:spPr>
        <p:txBody>
          <a:bodyPr/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M</a:t>
            </a:r>
            <a:r>
              <a:rPr lang="en-US" dirty="0" smtClean="0"/>
              <a:t>(</a:t>
            </a:r>
            <a:r>
              <a:rPr lang="en-US" dirty="0" err="1" smtClean="0"/>
              <a:t>b,i</a:t>
            </a:r>
            <a:r>
              <a:rPr lang="en-US" dirty="0" smtClean="0"/>
              <a:t>) = probability of base b appearing at position I</a:t>
            </a:r>
            <a:endParaRPr lang="en-US" dirty="0"/>
          </a:p>
          <a:p>
            <a:r>
              <a:rPr lang="en-US" dirty="0" smtClean="0"/>
              <a:t>q(b)     = background probability of base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25" y="1544715"/>
            <a:ext cx="7841275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Information stored in a column of P</a:t>
            </a:r>
            <a:r>
              <a:rPr lang="en-US" baseline="-25000" dirty="0" smtClean="0"/>
              <a:t>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2217" b="-82217"/>
          <a:stretch>
            <a:fillRect/>
          </a:stretch>
        </p:blipFill>
        <p:spPr>
          <a:xfrm>
            <a:off x="1763204" y="2431950"/>
            <a:ext cx="5301421" cy="2565142"/>
          </a:xfrm>
        </p:spPr>
      </p:pic>
      <p:cxnSp>
        <p:nvCxnSpPr>
          <p:cNvPr id="6" name="Straight Arrow Connector 5"/>
          <p:cNvCxnSpPr>
            <a:stCxn id="8" idx="0"/>
          </p:cNvCxnSpPr>
          <p:nvPr/>
        </p:nvCxnSpPr>
        <p:spPr>
          <a:xfrm flipH="1" flipV="1">
            <a:off x="6244683" y="3894985"/>
            <a:ext cx="1007546" cy="1081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9920" y="4976967"/>
            <a:ext cx="306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</a:t>
            </a:r>
            <a:r>
              <a:rPr lang="en-US" dirty="0" smtClean="0"/>
              <a:t>(</a:t>
            </a:r>
            <a:r>
              <a:rPr lang="en-US" dirty="0" err="1" smtClean="0"/>
              <a:t>b,i</a:t>
            </a:r>
            <a:r>
              <a:rPr lang="en-US" dirty="0" smtClean="0"/>
              <a:t>)/q(</a:t>
            </a:r>
            <a:r>
              <a:rPr lang="en-US" dirty="0" err="1" smtClean="0"/>
              <a:t>i</a:t>
            </a:r>
            <a:r>
              <a:rPr lang="en-US" dirty="0" smtClean="0"/>
              <a:t>))</a:t>
            </a:r>
          </a:p>
          <a:p>
            <a:r>
              <a:rPr lang="en-US" dirty="0" smtClean="0"/>
              <a:t>More likely = higher value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V="1">
            <a:off x="3344134" y="3915110"/>
            <a:ext cx="1536164" cy="1081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88558" y="4997092"/>
            <a:ext cx="251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base b at position i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2741" y="6020592"/>
            <a:ext cx="829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I(I,P</a:t>
            </a:r>
            <a:r>
              <a:rPr lang="en-US" baseline="-25000" dirty="0" smtClean="0"/>
              <a:t>M</a:t>
            </a:r>
            <a:r>
              <a:rPr lang="en-US" dirty="0" smtClean="0"/>
              <a:t>) means that we are more confident of the base b at position </a:t>
            </a:r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5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Self-information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146539" b="-146539"/>
          <a:stretch>
            <a:fillRect/>
          </a:stretch>
        </p:blipFill>
        <p:spPr>
          <a:xfrm>
            <a:off x="431267" y="2698812"/>
            <a:ext cx="7315200" cy="354012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3145" y="5155210"/>
            <a:ext cx="6076461" cy="748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3145" y="2929798"/>
            <a:ext cx="4693862" cy="7480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53145" y="367788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self-information I(</a:t>
            </a:r>
            <a:r>
              <a:rPr lang="en-US" dirty="0" err="1"/>
              <a:t>ω</a:t>
            </a:r>
            <a:r>
              <a:rPr lang="en-US" baseline="-25000" dirty="0" err="1"/>
              <a:t>n</a:t>
            </a:r>
            <a:r>
              <a:rPr lang="en-US" dirty="0"/>
              <a:t>) associated with outcome </a:t>
            </a:r>
            <a:r>
              <a:rPr lang="en-US" dirty="0" err="1"/>
              <a:t>ω</a:t>
            </a:r>
            <a:r>
              <a:rPr lang="en-US" baseline="-25000" dirty="0" err="1"/>
              <a:t>n</a:t>
            </a:r>
            <a:r>
              <a:rPr lang="en-US" dirty="0"/>
              <a:t> with probability P(</a:t>
            </a:r>
            <a:r>
              <a:rPr lang="en-US" dirty="0" err="1"/>
              <a:t>ω</a:t>
            </a:r>
            <a:r>
              <a:rPr lang="en-US" baseline="-25000" dirty="0" err="1"/>
              <a:t>n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Less likely outcomes will have higher information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64384" y="5777272"/>
            <a:ext cx="6265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Information in a Partitioning C with P(k) being the probability of picking an element in 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Very similar to Entropy = E(I(X))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3666</TotalTime>
  <Words>608</Words>
  <Application>Microsoft Office PowerPoint</Application>
  <PresentationFormat>On-screen Show (4:3)</PresentationFormat>
  <Paragraphs>107</Paragraphs>
  <Slides>28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Perspective</vt:lpstr>
      <vt:lpstr>Genome-wide de novo prediction of cis-regulatory binding sites in prokaryotes</vt:lpstr>
      <vt:lpstr>Background</vt:lpstr>
      <vt:lpstr>Difficulty</vt:lpstr>
      <vt:lpstr>Flowchart: GLECLUBS</vt:lpstr>
      <vt:lpstr>Motif finding programs</vt:lpstr>
      <vt:lpstr>Flowchart</vt:lpstr>
      <vt:lpstr>Profile matrix PM</vt:lpstr>
      <vt:lpstr>Information stored in a column of PM</vt:lpstr>
      <vt:lpstr>Self-information</vt:lpstr>
      <vt:lpstr>Similarity</vt:lpstr>
      <vt:lpstr>Sliding matrix to find optimal alignment</vt:lpstr>
      <vt:lpstr>Graph G </vt:lpstr>
      <vt:lpstr>Flowchart: Constructing a Similarity graph</vt:lpstr>
      <vt:lpstr>Markov clustering algorithm</vt:lpstr>
      <vt:lpstr>MCL pseudo code</vt:lpstr>
      <vt:lpstr>Expansion</vt:lpstr>
      <vt:lpstr>Inflation</vt:lpstr>
      <vt:lpstr>Continue till convergence</vt:lpstr>
      <vt:lpstr>Clusters</vt:lpstr>
      <vt:lpstr>Flowchart: Identifying cliques</vt:lpstr>
      <vt:lpstr>Finding cliques</vt:lpstr>
      <vt:lpstr>Example of the greedy method to finding a clique</vt:lpstr>
      <vt:lpstr>Merge cliques</vt:lpstr>
      <vt:lpstr>Flowchart: Cluster Ranking</vt:lpstr>
      <vt:lpstr>Ranking clusters</vt:lpstr>
      <vt:lpstr>Summary</vt:lpstr>
      <vt:lpstr>Conclusions</vt:lpstr>
      <vt:lpstr>References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Genome-wide de novo prediction of cis-regulatory binding sites in prokaryotes</dc:title>
  <dc:creator>Meyerlab</dc:creator>
  <cp:lastModifiedBy>kitia</cp:lastModifiedBy>
  <cp:revision>30</cp:revision>
  <dcterms:created xsi:type="dcterms:W3CDTF">2011-05-10T14:46:08Z</dcterms:created>
  <dcterms:modified xsi:type="dcterms:W3CDTF">2011-05-13T18:23:09Z</dcterms:modified>
</cp:coreProperties>
</file>