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A3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A T12 “Actaeon” Tankette from the rear">
            <a:extLst>
              <a:ext uri="{FF2B5EF4-FFF2-40B4-BE49-F238E27FC236}">
                <a16:creationId xmlns:a16="http://schemas.microsoft.com/office/drawing/2014/main" id="{194A5307-6F7F-3A5F-8155-5526A0D2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41" y="607289"/>
            <a:ext cx="3066761" cy="23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T12 “Actaeon” Tankette from the front">
            <a:extLst>
              <a:ext uri="{FF2B5EF4-FFF2-40B4-BE49-F238E27FC236}">
                <a16:creationId xmlns:a16="http://schemas.microsoft.com/office/drawing/2014/main" id="{45DC5655-1E8A-7835-A674-71889550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8" y="607290"/>
            <a:ext cx="3066761" cy="23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7290"/>
          </a:xfrm>
        </p:spPr>
        <p:txBody>
          <a:bodyPr>
            <a:normAutofit/>
          </a:bodyPr>
          <a:lstStyle/>
          <a:p>
            <a:r>
              <a:rPr lang="en-US" sz="3200"/>
              <a:t>T12 “</a:t>
            </a:r>
            <a:r>
              <a:rPr lang="en-US" sz="3200">
                <a:latin typeface="Bahnschrift Condensed" panose="020B0502040204020203" pitchFamily="34" charset="0"/>
              </a:rPr>
              <a:t>Actaeon</a:t>
            </a:r>
            <a:r>
              <a:rPr lang="en-US" sz="3200"/>
              <a:t>” Tankette</a:t>
            </a:r>
            <a:endParaRPr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778D4-C159-F89E-C149-93D074E89FFC}"/>
              </a:ext>
            </a:extLst>
          </p:cNvPr>
          <p:cNvSpPr txBox="1"/>
          <p:nvPr/>
        </p:nvSpPr>
        <p:spPr>
          <a:xfrm>
            <a:off x="293398" y="3138584"/>
            <a:ext cx="40181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>
                <a:latin typeface="Bahnschrift Condensed"/>
              </a:rPr>
              <a:t>ХП - 12000 ед</a:t>
            </a:r>
          </a:p>
          <a:p>
            <a:r>
              <a:rPr sz="1600">
                <a:latin typeface="Bahnschrift Condensed"/>
              </a:rPr>
              <a:t>Броня - 17650 ед</a:t>
            </a:r>
          </a:p>
          <a:p>
            <a:r>
              <a:rPr sz="1600">
                <a:latin typeface="Bahnschrift Condensed"/>
              </a:rPr>
              <a:t>Подбит при - &lt;50% ХП</a:t>
            </a:r>
          </a:p>
          <a:p>
            <a:r>
              <a:rPr sz="1600">
                <a:latin typeface="Bahnschrift Condensed"/>
              </a:rPr>
              <a:t>П.П/У: | 20мм - 27-40/54-80 | фласки - 19/37 | липкие бомбы - 15/30 | рпг - 14/27 | 40мм - 12/24 | нкг - 11/21 | 68мм - 10/20 | мины - 8/15 | 75мм - 5/9 | 94.5мм - 4/7 |</a:t>
            </a:r>
          </a:p>
          <a:p>
            <a:r>
              <a:rPr sz="1600">
                <a:latin typeface="Bahnschrift Condensed"/>
              </a:rPr>
              <a:t>Базовый шанс пробития - 22%</a:t>
            </a:r>
          </a:p>
          <a:p>
            <a:r>
              <a:rPr sz="1600">
                <a:latin typeface="Bahnschrift Condensed"/>
              </a:rPr>
              <a:t>Максимальная степень износа танковой брони - 50%</a:t>
            </a:r>
          </a:p>
          <a:p>
            <a:r>
              <a:rPr sz="1600">
                <a:latin typeface="Bahnschrift Condensed"/>
              </a:rPr>
              <a:t>Шанс подбития подсистем:</a:t>
            </a:r>
          </a:p>
          <a:p>
            <a:pPr lvl="1"/>
            <a:r>
              <a:rPr sz="1600">
                <a:latin typeface="Bahnschrift Condensed"/>
              </a:rPr>
              <a:t>Гусеницы - 20%</a:t>
            </a:r>
          </a:p>
          <a:p>
            <a:pPr lvl="1"/>
            <a:r>
              <a:rPr sz="1600">
                <a:latin typeface="Bahnschrift Condensed"/>
              </a:rPr>
              <a:t>Топливный бак - 10%</a:t>
            </a:r>
          </a:p>
          <a:p>
            <a:pPr lvl="1"/>
            <a:r>
              <a:rPr sz="1600">
                <a:latin typeface="Bahnschrift Condensed"/>
              </a:rPr>
              <a:t>Орудие - 15%</a:t>
            </a:r>
          </a:p>
          <a:p>
            <a:pPr lvl="1"/>
            <a:r>
              <a:rPr sz="1600">
                <a:latin typeface="Bahnschrift Condensed"/>
              </a:rPr>
              <a:t>Вторичное оружие - 25%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6D14-3E7B-8FEB-9C98-020D1F0A7704}"/>
              </a:ext>
            </a:extLst>
          </p:cNvPr>
          <p:cNvSpPr txBox="1"/>
          <p:nvPr/>
        </p:nvSpPr>
        <p:spPr>
          <a:xfrm>
            <a:off x="4311498" y="3138584"/>
            <a:ext cx="48325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>
                <a:latin typeface="Bahnschrift Condensed"/>
              </a:rPr>
              <a:t>Стоимость полной починки - 235 бматов</a:t>
            </a:r>
          </a:p>
          <a:p>
            <a:r>
              <a:rPr sz="1600">
                <a:latin typeface="Bahnschrift Condensed"/>
              </a:rPr>
              <a:t>Скорость: по д</a:t>
            </a:r>
            <a:r>
              <a:rPr lang="en-US" sz="1600">
                <a:latin typeface="Bahnschrift Condensed"/>
              </a:rPr>
              <a:t>a</a:t>
            </a:r>
            <a:r>
              <a:rPr sz="1600">
                <a:latin typeface="Bahnschrift Condensed"/>
              </a:rPr>
              <a:t>ороге - 7.21 м/с, по внедорожью - 5.05 м/с</a:t>
            </a:r>
          </a:p>
          <a:p>
            <a:r>
              <a:rPr sz="1600">
                <a:latin typeface="Bahnschrift Condensed"/>
              </a:rPr>
              <a:t>Объём бака: 600 л</a:t>
            </a:r>
          </a:p>
          <a:p>
            <a:r>
              <a:rPr sz="1600">
                <a:latin typeface="Bahnschrift Condensed"/>
              </a:rPr>
              <a:t>Потребление: 3 л/мин</a:t>
            </a:r>
          </a:p>
          <a:p>
            <a:r>
              <a:rPr sz="1600">
                <a:latin typeface="Bahnschrift Condensed"/>
              </a:rPr>
              <a:t>Время хода: 20:00</a:t>
            </a:r>
          </a:p>
          <a:p>
            <a:r>
              <a:rPr sz="1600">
                <a:latin typeface="Bahnschrift Condensed"/>
              </a:rPr>
              <a:t>Вооружение:</a:t>
            </a:r>
          </a:p>
          <a:p>
            <a:pPr lvl="1"/>
            <a:r>
              <a:rPr sz="1600">
                <a:latin typeface="Bahnschrift Condensed"/>
              </a:rPr>
              <a:t>2 четырехствольных гранатомета | 0.75 + 3 сек. | 30 метров</a:t>
            </a:r>
          </a:p>
          <a:p>
            <a:pPr lvl="1"/>
            <a:r>
              <a:rPr sz="1600">
                <a:latin typeface="Bahnschrift Condensed"/>
              </a:rPr>
              <a:t>94,5-мм пушка | 2 + 6 сек. | 40 метров</a:t>
            </a:r>
          </a:p>
          <a:p>
            <a:r>
              <a:rPr sz="1600">
                <a:latin typeface="Bahnschrift Condensed"/>
              </a:rPr>
              <a:t>Экипаж:</a:t>
            </a:r>
          </a:p>
          <a:p>
            <a:pPr lvl="1"/>
            <a:r>
              <a:rPr sz="1600">
                <a:latin typeface="Bahnschrift Condensed"/>
              </a:rPr>
              <a:t>Мехвод</a:t>
            </a:r>
          </a:p>
          <a:p>
            <a:pPr lvl="1"/>
            <a:r>
              <a:rPr sz="1600">
                <a:latin typeface="Bahnschrift Condensed"/>
              </a:rPr>
              <a:t>Наводчик</a:t>
            </a:r>
          </a:p>
          <a:p>
            <a:pPr lvl="1"/>
            <a:r>
              <a:rPr sz="1600">
                <a:latin typeface="Bahnschrift Condensed"/>
              </a:rPr>
              <a:t>Средний вспомогательный стрелок</a:t>
            </a:r>
          </a:p>
          <a:p>
            <a:pPr lvl="1"/>
            <a:r>
              <a:rPr sz="1600">
                <a:latin typeface="Bahnschrift Condensed"/>
              </a:rPr>
              <a:t>Задний вспомогательный стрелок</a:t>
            </a:r>
          </a:p>
          <a:p>
            <a:pPr lvl="1"/>
            <a:r>
              <a:rPr sz="1600">
                <a:latin typeface="Bahnschrift Condensed"/>
              </a:rPr>
              <a:t>Командир</a:t>
            </a:r>
          </a:p>
          <a:p>
            <a:pPr lvl="1"/>
            <a:r>
              <a:rPr sz="1600">
                <a:latin typeface="Bahnschrift Condensed"/>
              </a:rPr>
              <a:t>Инженер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F10E6-1093-1424-70BB-551B7811B7F9}"/>
              </a:ext>
            </a:extLst>
          </p:cNvPr>
          <p:cNvSpPr txBox="1"/>
          <p:nvPr/>
        </p:nvSpPr>
        <p:spPr>
          <a:xfrm>
            <a:off x="221674" y="2351359"/>
            <a:ext cx="44857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ХП - 1150 ед</a:t>
            </a:r>
            <a:endParaRPr lang="en-US" sz="15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FontTx/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Броня - 7200 ед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Подбит при - &lt;30% ХП</a:t>
            </a: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П.П/У: 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20мм - 4-6/6-8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фласки - 3/4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липкие бомбы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РПГ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40мм - 2/3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НКГ - 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68мм - 2/2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мины - 1/2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75мм – 1/1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94.5мм – 1/1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Базовый шанс пробития - 60%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Максимальная степень износа танковой брони - 90%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Шанс подбития подсистем:</a:t>
            </a:r>
            <a:endParaRPr lang="en-US" sz="15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гусеницы - 30%</a:t>
            </a:r>
          </a:p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B1A75-7892-2991-932E-F16D803DDF7F}"/>
              </a:ext>
            </a:extLst>
          </p:cNvPr>
          <p:cNvSpPr txBox="1"/>
          <p:nvPr/>
        </p:nvSpPr>
        <p:spPr>
          <a:xfrm>
            <a:off x="4331855" y="3724564"/>
            <a:ext cx="4812145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Стоимость полной починки - 120 Бматов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Скорость: по дороге - 5.4 м/с, по внедорожью - 4.59 м/с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Объём бака: 150 л</a:t>
            </a:r>
            <a:endParaRPr lang="en-US" sz="18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Потребление: 6 л/мин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Время хода: 25</a:t>
            </a:r>
            <a:r>
              <a:rPr lang="en-US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:00</a:t>
            </a:r>
            <a:endParaRPr lang="ru-RU" sz="18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latin typeface="Bahnschrift Condensed" panose="020B0502040204020203" pitchFamily="34" charset="0"/>
              </a:rPr>
              <a:t>Вооружение: 12.7мм пулемёт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latin typeface="Bahnschrift Condensed" panose="020B0502040204020203" pitchFamily="34" charset="0"/>
              </a:rPr>
              <a:t>Перезарядка: 3.5 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latin typeface="Bahnschrift Condensed" panose="020B0502040204020203" pitchFamily="34" charset="0"/>
              </a:rPr>
              <a:t>Дальность: 40 м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Экипаж: </a:t>
            </a:r>
            <a:endParaRPr lang="en-US" sz="18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водитель </a:t>
            </a:r>
            <a:endParaRPr lang="en-US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наводчик </a:t>
            </a:r>
            <a:endParaRPr lang="en-US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пассажиры</a:t>
            </a:r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2BE21F-1E12-08EE-70DB-B33F653C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танкетка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622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F10E6-1093-1424-70BB-551B7811B7F9}"/>
              </a:ext>
            </a:extLst>
          </p:cNvPr>
          <p:cNvSpPr txBox="1"/>
          <p:nvPr/>
        </p:nvSpPr>
        <p:spPr>
          <a:xfrm>
            <a:off x="221674" y="2351359"/>
            <a:ext cx="44857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ХП - 1150 ед</a:t>
            </a:r>
            <a:endParaRPr lang="en-US" sz="15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FontTx/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Броня - 7200 ед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Подбит при - &lt;30% ХП</a:t>
            </a: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П.П/У: 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20мм - 4-6/6-8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фласки - 3/4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липкие бомбы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РПГ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40мм - 2/3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НКГ - 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68мм - 2/2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мины - 1/2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75мм – 1/1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94.5мм – 1/1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Базовый шанс пробития - 60%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Максимальная степень износа танковой брони - 90%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Шанс подбития подсистем:</a:t>
            </a:r>
            <a:endParaRPr lang="en-US" sz="15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гусеницы - 30%</a:t>
            </a:r>
          </a:p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B1A75-7892-2991-932E-F16D803DDF7F}"/>
              </a:ext>
            </a:extLst>
          </p:cNvPr>
          <p:cNvSpPr txBox="1"/>
          <p:nvPr/>
        </p:nvSpPr>
        <p:spPr>
          <a:xfrm>
            <a:off x="5144654" y="3632200"/>
            <a:ext cx="3685309" cy="312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Стоимость полной починки - 120 Бматов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Скорость: по дороге - 5.4 м/с, по внедорожью - 4.59 м/с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Объём бака: 150 л</a:t>
            </a:r>
            <a:endParaRPr lang="en-US" sz="18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Потребление: 6 л/мин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Время хода: 25</a:t>
            </a:r>
            <a:r>
              <a:rPr lang="en-US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:00</a:t>
            </a:r>
            <a:endParaRPr lang="ru-RU" sz="18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latin typeface="Bahnschrift Condensed" panose="020B0502040204020203" pitchFamily="34" charset="0"/>
              </a:rPr>
              <a:t>Вооружение: 12.7мм пулемёт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latin typeface="Bahnschrift Condensed" panose="020B0502040204020203" pitchFamily="34" charset="0"/>
              </a:rPr>
              <a:t>Перезарядка: 3.5 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latin typeface="Bahnschrift Condensed" panose="020B0502040204020203" pitchFamily="34" charset="0"/>
              </a:rPr>
              <a:t>Дальность: 40 м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Экипаж: </a:t>
            </a:r>
            <a:endParaRPr lang="en-US" sz="180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водитель </a:t>
            </a:r>
            <a:endParaRPr lang="en-US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наводчик </a:t>
            </a:r>
            <a:endParaRPr lang="en-US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пассажиры</a:t>
            </a:r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2BE21F-1E12-08EE-70DB-B33F653C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Танкетка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66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443</Words>
  <Application>Microsoft Office PowerPoint</Application>
  <PresentationFormat>Экран (4:3)</PresentationFormat>
  <Paragraphs>89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Bahnschrift Condensed</vt:lpstr>
      <vt:lpstr>Calibri</vt:lpstr>
      <vt:lpstr>Office Theme</vt:lpstr>
      <vt:lpstr>T12 “Actaeon” Tankette</vt:lpstr>
      <vt:lpstr>танкетка</vt:lpstr>
      <vt:lpstr>Танкетка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Андрей Деречин</cp:lastModifiedBy>
  <cp:revision>16</cp:revision>
  <dcterms:created xsi:type="dcterms:W3CDTF">2013-01-27T09:14:16Z</dcterms:created>
  <dcterms:modified xsi:type="dcterms:W3CDTF">2024-09-06T14:44:30Z</dcterms:modified>
  <cp:category/>
</cp:coreProperties>
</file>