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Hello, World!1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hasta2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778D4-C159-F89E-C149-93D074E89FFC}"/>
              </a:ext>
            </a:extLst>
          </p:cNvPr>
          <p:cNvSpPr txBox="1"/>
          <p:nvPr/>
        </p:nvSpPr>
        <p:spPr>
          <a:xfrm>
            <a:off x="221674" y="2532366"/>
            <a:ext cx="36021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1500" dirty="0">
                <a:latin typeface="Bahnschrift Condensed"/>
              </a:rPr>
              <a:t>ХП - 1150 </a:t>
            </a:r>
            <a:r>
              <a:rPr sz="1500" dirty="0" err="1">
                <a:latin typeface="Bahnschrift Condensed"/>
              </a:rPr>
              <a:t>ед</a:t>
            </a:r>
            <a:endParaRPr sz="1500" dirty="0">
              <a:latin typeface="Bahnschrift Condensed"/>
            </a:endParaRPr>
          </a:p>
          <a:p>
            <a:r>
              <a:rPr sz="1500" dirty="0" err="1">
                <a:latin typeface="Bahnschrift Condensed"/>
              </a:rPr>
              <a:t>Броня</a:t>
            </a:r>
            <a:r>
              <a:rPr sz="1500" dirty="0">
                <a:latin typeface="Bahnschrift Condensed"/>
              </a:rPr>
              <a:t> - 7200 </a:t>
            </a:r>
            <a:r>
              <a:rPr sz="1500" dirty="0" err="1">
                <a:latin typeface="Bahnschrift Condensed"/>
              </a:rPr>
              <a:t>ед</a:t>
            </a:r>
            <a:endParaRPr sz="1500" dirty="0">
              <a:latin typeface="Bahnschrift Condensed"/>
            </a:endParaRPr>
          </a:p>
          <a:p>
            <a:r>
              <a:rPr sz="1500" dirty="0" err="1">
                <a:latin typeface="Bahnschrift Condensed"/>
              </a:rPr>
              <a:t>Подбит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при</a:t>
            </a:r>
            <a:r>
              <a:rPr sz="1500" dirty="0">
                <a:latin typeface="Bahnschrift Condensed"/>
              </a:rPr>
              <a:t> - &lt;30% ХП</a:t>
            </a:r>
          </a:p>
          <a:p>
            <a:r>
              <a:rPr sz="1500" dirty="0">
                <a:latin typeface="Bahnschrift Condensed"/>
              </a:rPr>
              <a:t>П.П/У:</a:t>
            </a:r>
          </a:p>
          <a:p>
            <a:pPr lvl="1"/>
            <a:r>
              <a:rPr sz="1500" dirty="0">
                <a:latin typeface="Bahnschrift Condensed"/>
              </a:rPr>
              <a:t>20мм - 4-6/6-8</a:t>
            </a:r>
          </a:p>
          <a:p>
            <a:pPr lvl="1"/>
            <a:r>
              <a:rPr sz="1500" dirty="0" err="1">
                <a:latin typeface="Bahnschrift Condensed"/>
              </a:rPr>
              <a:t>фласки</a:t>
            </a:r>
            <a:r>
              <a:rPr sz="1500" dirty="0">
                <a:latin typeface="Bahnschrift Condensed"/>
              </a:rPr>
              <a:t> - 3/4</a:t>
            </a:r>
          </a:p>
          <a:p>
            <a:pPr lvl="1"/>
            <a:r>
              <a:rPr sz="1500" dirty="0" err="1">
                <a:latin typeface="Bahnschrift Condensed"/>
              </a:rPr>
              <a:t>липкие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бомбы</a:t>
            </a:r>
            <a:r>
              <a:rPr sz="1500" dirty="0">
                <a:latin typeface="Bahnschrift Condensed"/>
              </a:rPr>
              <a:t> - 2/3</a:t>
            </a:r>
          </a:p>
          <a:p>
            <a:pPr lvl="1"/>
            <a:r>
              <a:rPr sz="1500" dirty="0">
                <a:latin typeface="Bahnschrift Condensed"/>
              </a:rPr>
              <a:t>РПГ - 2/3</a:t>
            </a:r>
          </a:p>
          <a:p>
            <a:pPr lvl="1"/>
            <a:r>
              <a:rPr sz="1500" dirty="0">
                <a:latin typeface="Bahnschrift Condensed"/>
              </a:rPr>
              <a:t>40мм - 2/3</a:t>
            </a:r>
          </a:p>
          <a:p>
            <a:pPr lvl="1"/>
            <a:r>
              <a:rPr sz="1500" dirty="0">
                <a:latin typeface="Bahnschrift Condensed"/>
              </a:rPr>
              <a:t>НКГ - 2/2</a:t>
            </a:r>
          </a:p>
          <a:p>
            <a:pPr lvl="1"/>
            <a:r>
              <a:rPr sz="1500" dirty="0">
                <a:latin typeface="Bahnschrift Condensed"/>
              </a:rPr>
              <a:t>68мм - 2/2</a:t>
            </a:r>
          </a:p>
          <a:p>
            <a:pPr lvl="1"/>
            <a:r>
              <a:rPr sz="1500" dirty="0" err="1">
                <a:latin typeface="Bahnschrift Condensed"/>
              </a:rPr>
              <a:t>мины</a:t>
            </a:r>
            <a:r>
              <a:rPr sz="1500" dirty="0">
                <a:latin typeface="Bahnschrift Condensed"/>
              </a:rPr>
              <a:t> - 1/2</a:t>
            </a:r>
          </a:p>
          <a:p>
            <a:pPr lvl="1"/>
            <a:r>
              <a:rPr sz="1500" dirty="0">
                <a:latin typeface="Bahnschrift Condensed"/>
              </a:rPr>
              <a:t>75мм - 1/1</a:t>
            </a:r>
          </a:p>
          <a:p>
            <a:pPr lvl="1"/>
            <a:r>
              <a:rPr sz="1500" dirty="0">
                <a:latin typeface="Bahnschrift Condensed"/>
              </a:rPr>
              <a:t>94.5мм - 1/1</a:t>
            </a:r>
          </a:p>
          <a:p>
            <a:r>
              <a:rPr sz="1500" dirty="0" err="1">
                <a:latin typeface="Bahnschrift Condensed"/>
              </a:rPr>
              <a:t>Базовый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шанс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пробития</a:t>
            </a:r>
            <a:r>
              <a:rPr sz="1500" dirty="0">
                <a:latin typeface="Bahnschrift Condensed"/>
              </a:rPr>
              <a:t> - 60%</a:t>
            </a:r>
          </a:p>
          <a:p>
            <a:r>
              <a:rPr sz="1500" dirty="0" err="1">
                <a:latin typeface="Bahnschrift Condensed"/>
              </a:rPr>
              <a:t>Максимальная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степень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износа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танковой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брони</a:t>
            </a:r>
            <a:r>
              <a:rPr sz="1500" dirty="0">
                <a:latin typeface="Bahnschrift Condensed"/>
              </a:rPr>
              <a:t> - 90%</a:t>
            </a:r>
          </a:p>
          <a:p>
            <a:r>
              <a:rPr sz="1500" dirty="0" err="1">
                <a:latin typeface="Bahnschrift Condensed"/>
              </a:rPr>
              <a:t>Шанс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подбития</a:t>
            </a:r>
            <a:r>
              <a:rPr sz="1500" dirty="0">
                <a:latin typeface="Bahnschrift Condensed"/>
              </a:rPr>
              <a:t> </a:t>
            </a:r>
            <a:r>
              <a:rPr sz="1500" dirty="0" err="1">
                <a:latin typeface="Bahnschrift Condensed"/>
              </a:rPr>
              <a:t>подсистем</a:t>
            </a:r>
            <a:r>
              <a:rPr sz="1500" dirty="0">
                <a:latin typeface="Bahnschrift Condensed"/>
              </a:rPr>
              <a:t>:</a:t>
            </a:r>
          </a:p>
          <a:p>
            <a:pPr lvl="1"/>
            <a:r>
              <a:rPr sz="1500" dirty="0" err="1">
                <a:latin typeface="Bahnschrift Condensed"/>
              </a:rPr>
              <a:t>Гусеницы</a:t>
            </a:r>
            <a:r>
              <a:rPr sz="1500" dirty="0">
                <a:latin typeface="Bahnschrift Condensed"/>
              </a:rPr>
              <a:t> - 30%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6D14-3E7B-8FEB-9C98-020D1F0A7704}"/>
              </a:ext>
            </a:extLst>
          </p:cNvPr>
          <p:cNvSpPr txBox="1"/>
          <p:nvPr/>
        </p:nvSpPr>
        <p:spPr>
          <a:xfrm>
            <a:off x="6063674" y="2136772"/>
            <a:ext cx="144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F10E6-1093-1424-70BB-551B7811B7F9}"/>
              </a:ext>
            </a:extLst>
          </p:cNvPr>
          <p:cNvSpPr txBox="1"/>
          <p:nvPr/>
        </p:nvSpPr>
        <p:spPr>
          <a:xfrm>
            <a:off x="221674" y="2351359"/>
            <a:ext cx="44857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ХП - 1150 ед</a:t>
            </a:r>
            <a:endParaRPr lang="en-US" sz="15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FontTx/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Броня - 7200 ед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Подбит при - &lt;30% ХП</a:t>
            </a: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П.П/У: 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20мм - 4-6/6-8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фласки - 3/4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липкие бомбы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РПГ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40мм - 2/3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НКГ - 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68мм - 2/2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мины - 1/2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75мм – 1/1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94.5мм – 1/1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Базовый шанс пробития - 60%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Максимальная степень износа танковой брони - 90%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Шанс подбития подсистем:</a:t>
            </a:r>
            <a:endParaRPr lang="en-US" sz="15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гусеницы - 30%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B1A75-7892-2991-932E-F16D803DDF7F}"/>
              </a:ext>
            </a:extLst>
          </p:cNvPr>
          <p:cNvSpPr txBox="1"/>
          <p:nvPr/>
        </p:nvSpPr>
        <p:spPr>
          <a:xfrm>
            <a:off x="4331855" y="3724564"/>
            <a:ext cx="4812145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Стоимость полной починки - 120 Бматов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Скорость: по дороге - 5.4 м/с, по </a:t>
            </a:r>
            <a:r>
              <a:rPr lang="ru-RU" sz="1800" dirty="0" err="1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внедорожью</a:t>
            </a: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 - 4.59 м/с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Объём бака: 150 л</a:t>
            </a:r>
            <a:endParaRPr lang="en-US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Потребление: 6 л/мин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Время хода: 25</a:t>
            </a:r>
            <a:r>
              <a:rPr lang="en-US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:00</a:t>
            </a:r>
            <a:endParaRPr lang="ru-RU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Вооружение: 12.7мм пулемёт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Перезарядка: 3.5 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Дальность: 40 м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Экипаж: </a:t>
            </a:r>
            <a:endParaRPr lang="en-US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водитель </a:t>
            </a:r>
            <a:endParaRPr lang="en-US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наводчик </a:t>
            </a:r>
            <a:endParaRPr lang="en-US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пассажиры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2BE21F-1E12-08EE-70DB-B33F653C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T12 “</a:t>
            </a:r>
            <a:r>
              <a:rPr lang="en-US" sz="3600" dirty="0"/>
              <a:t>Actaeon</a:t>
            </a:r>
            <a:r>
              <a:rPr lang="en-US" dirty="0"/>
              <a:t>” Tankette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22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6F10E6-1093-1424-70BB-551B7811B7F9}"/>
              </a:ext>
            </a:extLst>
          </p:cNvPr>
          <p:cNvSpPr txBox="1"/>
          <p:nvPr/>
        </p:nvSpPr>
        <p:spPr>
          <a:xfrm>
            <a:off x="221674" y="2351359"/>
            <a:ext cx="44857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ХП - 1150 ед</a:t>
            </a:r>
            <a:endParaRPr lang="en-US" sz="15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FontTx/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Броня - 7200 ед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Подбит при - &lt;30% ХП</a:t>
            </a:r>
          </a:p>
          <a:p>
            <a:pPr marL="342900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П.П/У: 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20мм - 4-6/6-8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фласки - 3/4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липкие бомбы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РПГ –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40мм - 2/3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НКГ - 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68мм - 2/2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мины - 1/2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75мм – 1/1</a:t>
            </a: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94.5мм – 1/1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Базовый шанс пробития - 60%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Максимальная степень износа танковой брони - 90%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Шанс подбития подсистем:</a:t>
            </a:r>
            <a:endParaRPr lang="en-US" sz="15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5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гусеницы - 30%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B1A75-7892-2991-932E-F16D803DDF7F}"/>
              </a:ext>
            </a:extLst>
          </p:cNvPr>
          <p:cNvSpPr txBox="1"/>
          <p:nvPr/>
        </p:nvSpPr>
        <p:spPr>
          <a:xfrm>
            <a:off x="5144654" y="3632200"/>
            <a:ext cx="3685309" cy="3122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Стоимость полной починки - 120 Бматов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Скорость: по дороге - 5.4 м/с, по </a:t>
            </a:r>
            <a:r>
              <a:rPr lang="ru-RU" sz="1800" dirty="0" err="1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внедорожью</a:t>
            </a: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 - 4.59 м/с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Объём бака: 150 л</a:t>
            </a:r>
            <a:endParaRPr lang="en-US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Потребление: 6 л/мин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Время хода: 25</a:t>
            </a:r>
            <a:r>
              <a:rPr lang="en-US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:00</a:t>
            </a:r>
            <a:endParaRPr lang="ru-RU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Вооружение: 12.7мм пулемёт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Перезарядка: 3.5 с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latin typeface="Bahnschrift Condensed" panose="020B0502040204020203" pitchFamily="34" charset="0"/>
              </a:rPr>
              <a:t>Дальность: 40 м</a:t>
            </a:r>
          </a:p>
          <a:p>
            <a:pPr marL="342900" indent="-342900" algn="l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sz="1800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Экипаж: </a:t>
            </a:r>
            <a:endParaRPr lang="en-US" sz="1800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водитель </a:t>
            </a:r>
            <a:endParaRPr lang="en-US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наводчик </a:t>
            </a:r>
            <a:endParaRPr lang="en-US" dirty="0">
              <a:ln w="0">
                <a:noFill/>
              </a:ln>
              <a:solidFill>
                <a:srgbClr val="031507"/>
              </a:solidFill>
              <a:latin typeface="Bahnschrift Condensed" panose="020B0502040204020203" pitchFamily="34" charset="0"/>
            </a:endParaRPr>
          </a:p>
          <a:p>
            <a:pPr marL="800100" lvl="1" indent="-342900">
              <a:lnSpc>
                <a:spcPts val="1300"/>
              </a:lnSpc>
              <a:spcBef>
                <a:spcPts val="600"/>
              </a:spcBef>
              <a:buChar char="•"/>
            </a:pPr>
            <a:r>
              <a:rPr lang="ru-RU" dirty="0">
                <a:ln w="0">
                  <a:noFill/>
                </a:ln>
                <a:solidFill>
                  <a:srgbClr val="031507"/>
                </a:solidFill>
                <a:latin typeface="Bahnschrift Condensed" panose="020B0502040204020203" pitchFamily="34" charset="0"/>
              </a:rPr>
              <a:t>пассажиры</a:t>
            </a:r>
            <a:endParaRPr lang="ru-RU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2BE21F-1E12-08EE-70DB-B33F653C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T12 “</a:t>
            </a:r>
            <a:r>
              <a:rPr lang="en-US" sz="3600" dirty="0"/>
              <a:t>Actaeon</a:t>
            </a:r>
            <a:r>
              <a:rPr lang="en-US" dirty="0"/>
              <a:t>” Tankette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66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355</Words>
  <Application>Microsoft Office PowerPoint</Application>
  <PresentationFormat>On-screen Show (4:3)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Calibri</vt:lpstr>
      <vt:lpstr>Office Theme</vt:lpstr>
      <vt:lpstr>Hello, World!1</vt:lpstr>
      <vt:lpstr>hasta2</vt:lpstr>
      <vt:lpstr>T12 “Actaeon” Tankette</vt:lpstr>
      <vt:lpstr>T12 “Actaeon” Tankette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Андрей Деречин</cp:lastModifiedBy>
  <cp:revision>8</cp:revision>
  <dcterms:created xsi:type="dcterms:W3CDTF">2013-01-27T09:14:16Z</dcterms:created>
  <dcterms:modified xsi:type="dcterms:W3CDTF">2024-09-05T19:08:27Z</dcterms:modified>
  <cp:category/>
</cp:coreProperties>
</file>