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FPLZlZTyyQ+6tDt4yVKJafdXH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OldStandardTT-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1ceaf366cee_0_2283"/>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5" name="Google Shape;15;g1ceaf366cee_0_2283"/>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6" name="Google Shape;16;g1ceaf366cee_0_2283"/>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7" name="Google Shape;17;g1ceaf366cee_0_2283"/>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8" name="Google Shape;18;g1ceaf366cee_0_22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1ceaf366cee_0_2323"/>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5" name="Google Shape;55;g1ceaf366cee_0_2323"/>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1ceaf366cee_0_23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ceaf366cee_0_23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1ceaf366cee_0_2329"/>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g1ceaf366cee_0_2329"/>
          <p:cNvSpPr txBox="1"/>
          <p:nvPr>
            <p:ph idx="1" type="body"/>
          </p:nvPr>
        </p:nvSpPr>
        <p:spPr>
          <a:xfrm>
            <a:off x="609600" y="1935480"/>
            <a:ext cx="10972800" cy="4389000"/>
          </a:xfrm>
          <a:prstGeom prst="rect">
            <a:avLst/>
          </a:prstGeom>
          <a:noFill/>
          <a:ln>
            <a:noFill/>
          </a:ln>
        </p:spPr>
        <p:txBody>
          <a:bodyPr anchorCtr="0" anchor="t" bIns="45700" lIns="91425" spcFirstLastPara="1" rIns="91425" wrap="square" tIns="45700">
            <a:normAutofit/>
          </a:bodyPr>
          <a:lstStyle>
            <a:lvl1pPr indent="-337185" lvl="0" marL="457200" rtl="0" algn="l">
              <a:spcBef>
                <a:spcPts val="360"/>
              </a:spcBef>
              <a:spcAft>
                <a:spcPts val="0"/>
              </a:spcAft>
              <a:buSzPts val="1710"/>
              <a:buChar char="●"/>
              <a:defRPr/>
            </a:lvl1pPr>
            <a:lvl2pPr indent="-325755" lvl="1" marL="914400" rtl="0" algn="l">
              <a:spcBef>
                <a:spcPts val="1600"/>
              </a:spcBef>
              <a:spcAft>
                <a:spcPts val="0"/>
              </a:spcAft>
              <a:buSzPts val="1530"/>
              <a:buChar char="○"/>
              <a:defRPr/>
            </a:lvl2pPr>
            <a:lvl3pPr indent="-308610" lvl="2" marL="1371600" rtl="0" algn="l">
              <a:spcBef>
                <a:spcPts val="1600"/>
              </a:spcBef>
              <a:spcAft>
                <a:spcPts val="0"/>
              </a:spcAft>
              <a:buSzPts val="1260"/>
              <a:buChar char="■"/>
              <a:defRPr/>
            </a:lvl3pPr>
            <a:lvl4pPr indent="-302894" lvl="3" marL="1828800" rtl="0" algn="l">
              <a:spcBef>
                <a:spcPts val="1600"/>
              </a:spcBef>
              <a:spcAft>
                <a:spcPts val="0"/>
              </a:spcAft>
              <a:buSzPts val="1170"/>
              <a:buChar char="●"/>
              <a:defRPr/>
            </a:lvl4pPr>
            <a:lvl5pPr indent="-302895" lvl="4" marL="2286000" rtl="0" algn="l">
              <a:spcBef>
                <a:spcPts val="1600"/>
              </a:spcBef>
              <a:spcAft>
                <a:spcPts val="0"/>
              </a:spcAft>
              <a:buSzPts val="1170"/>
              <a:buChar char="○"/>
              <a:defRPr/>
            </a:lvl5pPr>
            <a:lvl6pPr indent="-320039" lvl="5" marL="2743200" rtl="0" algn="l">
              <a:spcBef>
                <a:spcPts val="1600"/>
              </a:spcBef>
              <a:spcAft>
                <a:spcPts val="0"/>
              </a:spcAft>
              <a:buSzPts val="1440"/>
              <a:buChar char="■"/>
              <a:defRPr/>
            </a:lvl6pPr>
            <a:lvl7pPr indent="-320039" lvl="6" marL="3200400" rtl="0" algn="l">
              <a:spcBef>
                <a:spcPts val="1600"/>
              </a:spcBef>
              <a:spcAft>
                <a:spcPts val="0"/>
              </a:spcAft>
              <a:buSzPts val="144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62" name="Google Shape;62;g1ceaf366cee_0_2329"/>
          <p:cNvSpPr txBox="1"/>
          <p:nvPr>
            <p:ph idx="10" type="dt"/>
          </p:nvPr>
        </p:nvSpPr>
        <p:spPr>
          <a:xfrm>
            <a:off x="609600" y="6356351"/>
            <a:ext cx="28449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ceaf366cee_0_2329"/>
          <p:cNvSpPr txBox="1"/>
          <p:nvPr>
            <p:ph idx="11" type="ftr"/>
          </p:nvPr>
        </p:nvSpPr>
        <p:spPr>
          <a:xfrm>
            <a:off x="3556000" y="6356351"/>
            <a:ext cx="44703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ceaf366cee_0_2329"/>
          <p:cNvSpPr txBox="1"/>
          <p:nvPr>
            <p:ph idx="12" type="sldNum"/>
          </p:nvPr>
        </p:nvSpPr>
        <p:spPr>
          <a:xfrm>
            <a:off x="10566400" y="6356351"/>
            <a:ext cx="1016100" cy="3651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g1ceaf366cee_0_2289"/>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21" name="Google Shape;21;g1ceaf366cee_0_2289"/>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22" name="Google Shape;22;g1ceaf366cee_0_22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ceaf366cee_0_229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ceaf366cee_0_2293"/>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1ceaf366cee_0_2293"/>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7" name="Google Shape;27;g1ceaf366cee_0_22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ceaf366cee_0_2298"/>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g1ceaf366cee_0_2298"/>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ceaf366cee_0_2298"/>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ceaf366cee_0_22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ceaf366cee_0_2303"/>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5" name="Google Shape;35;g1ceaf366cee_0_23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ceaf366cee_0_230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8" name="Google Shape;38;g1ceaf366cee_0_2306"/>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9" name="Google Shape;39;g1ceaf366cee_0_23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1ceaf366cee_0_2310"/>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42" name="Google Shape;42;g1ceaf366cee_0_23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1ceaf366cee_0_2313"/>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 name="Google Shape;45;g1ceaf366cee_0_2313"/>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6" name="Google Shape;46;g1ceaf366cee_0_2313"/>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7" name="Google Shape;47;g1ceaf366cee_0_2313"/>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8" name="Google Shape;48;g1ceaf366cee_0_231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9" name="Google Shape;49;g1ceaf366cee_0_23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ceaf366cee_0_232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52" name="Google Shape;52;g1ceaf366cee_0_23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9" name="Shape 9"/>
        <p:cNvGrpSpPr/>
        <p:nvPr/>
      </p:nvGrpSpPr>
      <p:grpSpPr>
        <a:xfrm>
          <a:off x="0" y="0"/>
          <a:ext cx="0" cy="0"/>
          <a:chOff x="0" y="0"/>
          <a:chExt cx="0" cy="0"/>
        </a:xfrm>
      </p:grpSpPr>
      <p:sp>
        <p:nvSpPr>
          <p:cNvPr id="10" name="Google Shape;10;g1ceaf366cee_0_2279"/>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11" name="Google Shape;11;g1ceaf366cee_0_2279"/>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12" name="Google Shape;12;g1ceaf366cee_0_22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9.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0.jpg"/><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
          <p:cNvSpPr txBox="1"/>
          <p:nvPr>
            <p:ph type="ctrTitle"/>
          </p:nvPr>
        </p:nvSpPr>
        <p:spPr>
          <a:xfrm>
            <a:off x="711200" y="1399736"/>
            <a:ext cx="10468864" cy="182880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rgbClr val="3F762A"/>
              </a:buClr>
              <a:buSzPts val="4000"/>
              <a:buFont typeface="Century"/>
              <a:buNone/>
            </a:pPr>
            <a:r>
              <a:rPr lang="en-IN" sz="4000">
                <a:solidFill>
                  <a:srgbClr val="00FF00"/>
                </a:solidFill>
                <a:latin typeface="Century"/>
                <a:ea typeface="Century"/>
                <a:cs typeface="Century"/>
                <a:sym typeface="Century"/>
              </a:rPr>
              <a:t>Project Presentation on</a:t>
            </a:r>
            <a:r>
              <a:rPr i="1" lang="en-IN" sz="4000">
                <a:solidFill>
                  <a:srgbClr val="00FF00"/>
                </a:solidFill>
                <a:latin typeface="Century"/>
                <a:ea typeface="Century"/>
                <a:cs typeface="Century"/>
                <a:sym typeface="Century"/>
              </a:rPr>
              <a:t> </a:t>
            </a:r>
            <a:br>
              <a:rPr lang="en-IN"/>
            </a:br>
            <a:r>
              <a:rPr i="1" lang="en-IN">
                <a:solidFill>
                  <a:schemeClr val="lt1"/>
                </a:solidFill>
                <a:highlight>
                  <a:schemeClr val="accent5"/>
                </a:highlight>
                <a:latin typeface="Century"/>
                <a:ea typeface="Century"/>
                <a:cs typeface="Century"/>
                <a:sym typeface="Century"/>
              </a:rPr>
              <a:t>“Customer Retention”</a:t>
            </a:r>
            <a:endParaRPr>
              <a:solidFill>
                <a:schemeClr val="lt1"/>
              </a:solidFill>
              <a:highlight>
                <a:schemeClr val="accent5"/>
              </a:highlight>
            </a:endParaRPr>
          </a:p>
        </p:txBody>
      </p:sp>
      <p:sp>
        <p:nvSpPr>
          <p:cNvPr id="71" name="Google Shape;71;p1"/>
          <p:cNvSpPr txBox="1"/>
          <p:nvPr>
            <p:ph idx="1" type="subTitle"/>
          </p:nvPr>
        </p:nvSpPr>
        <p:spPr>
          <a:xfrm>
            <a:off x="711200" y="4236720"/>
            <a:ext cx="10472928" cy="1930400"/>
          </a:xfrm>
          <a:prstGeom prst="rect">
            <a:avLst/>
          </a:prstGeom>
          <a:noFill/>
          <a:ln>
            <a:noFill/>
          </a:ln>
        </p:spPr>
        <p:txBody>
          <a:bodyPr anchorCtr="0" anchor="t" bIns="45700" lIns="0" spcFirstLastPara="1" rIns="18275" wrap="square" tIns="45700">
            <a:normAutofit fontScale="62500" lnSpcReduction="20000"/>
          </a:bodyPr>
          <a:lstStyle/>
          <a:p>
            <a:pPr indent="0" lvl="0" marL="0" marR="45720" rtl="0" algn="r">
              <a:spcBef>
                <a:spcPts val="0"/>
              </a:spcBef>
              <a:spcAft>
                <a:spcPts val="0"/>
              </a:spcAft>
              <a:buSzPct val="77187"/>
              <a:buNone/>
            </a:pPr>
            <a:r>
              <a:t/>
            </a:r>
            <a:endParaRPr/>
          </a:p>
          <a:p>
            <a:pPr indent="0" lvl="0" marL="0" marR="45720" rtl="0" algn="r">
              <a:spcBef>
                <a:spcPts val="442"/>
              </a:spcBef>
              <a:spcAft>
                <a:spcPts val="0"/>
              </a:spcAft>
              <a:buSzPct val="77187"/>
              <a:buNone/>
            </a:pPr>
            <a:r>
              <a:t/>
            </a:r>
            <a:endParaRPr/>
          </a:p>
          <a:p>
            <a:pPr indent="0" lvl="0" marL="0" marR="45720" rtl="0" algn="r">
              <a:spcBef>
                <a:spcPts val="442"/>
              </a:spcBef>
              <a:spcAft>
                <a:spcPts val="0"/>
              </a:spcAft>
              <a:buSzPct val="77187"/>
              <a:buNone/>
            </a:pPr>
            <a:r>
              <a:t/>
            </a:r>
            <a:endParaRPr/>
          </a:p>
          <a:p>
            <a:pPr indent="0" lvl="0" marL="0" marR="45720" rtl="0" algn="r">
              <a:spcBef>
                <a:spcPts val="442"/>
              </a:spcBef>
              <a:spcAft>
                <a:spcPts val="0"/>
              </a:spcAft>
              <a:buSzPct val="77187"/>
              <a:buNone/>
            </a:pPr>
            <a:r>
              <a:t/>
            </a:r>
            <a:endParaRPr/>
          </a:p>
          <a:p>
            <a:pPr indent="0" lvl="0" marL="0" rtl="0" algn="ctr">
              <a:spcBef>
                <a:spcPts val="646"/>
              </a:spcBef>
              <a:spcAft>
                <a:spcPts val="0"/>
              </a:spcAft>
              <a:buSzPct val="50172"/>
              <a:buNone/>
            </a:pPr>
            <a:r>
              <a:rPr b="1" lang="en-IN" sz="7195">
                <a:solidFill>
                  <a:srgbClr val="FF9900"/>
                </a:solidFill>
                <a:latin typeface="Century"/>
                <a:ea typeface="Century"/>
                <a:cs typeface="Century"/>
                <a:sym typeface="Century"/>
              </a:rPr>
              <a:t>Presented by</a:t>
            </a:r>
            <a:r>
              <a:rPr b="1" i="1" lang="en-IN" sz="7195">
                <a:solidFill>
                  <a:srgbClr val="FF9900"/>
                </a:solidFill>
                <a:latin typeface="Century"/>
                <a:ea typeface="Century"/>
                <a:cs typeface="Century"/>
                <a:sym typeface="Century"/>
              </a:rPr>
              <a:t> Shipra Pachauri</a:t>
            </a:r>
            <a:endParaRPr sz="6595">
              <a:solidFill>
                <a:srgbClr val="FF99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7. Data Cleaning</a:t>
            </a:r>
            <a:endParaRPr/>
          </a:p>
        </p:txBody>
      </p:sp>
      <p:sp>
        <p:nvSpPr>
          <p:cNvPr id="126" name="Google Shape;126;p10"/>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Font typeface="Noto Sans Symbols"/>
              <a:buChar char="✔"/>
            </a:pPr>
            <a:r>
              <a:rPr lang="en-IN"/>
              <a:t> </a:t>
            </a:r>
            <a:r>
              <a:rPr lang="en-IN" sz="2400">
                <a:solidFill>
                  <a:srgbClr val="3F762A"/>
                </a:solidFill>
                <a:latin typeface="Century"/>
                <a:ea typeface="Century"/>
                <a:cs typeface="Century"/>
                <a:sym typeface="Century"/>
              </a:rPr>
              <a:t>And the column names are very descriptive and they look hard to handle with unnecessary spacing so I have changed my column names which will be helpful for further studies.</a:t>
            </a:r>
            <a:endParaRPr/>
          </a:p>
          <a:p>
            <a:pPr indent="0" lvl="0" marL="0" rtl="0" algn="l">
              <a:spcBef>
                <a:spcPts val="520"/>
              </a:spcBef>
              <a:spcAft>
                <a:spcPts val="1600"/>
              </a:spcAft>
              <a:buSzPts val="2470"/>
              <a:buNone/>
            </a:pPr>
            <a:r>
              <a:t/>
            </a:r>
            <a:endParaRPr>
              <a:solidFill>
                <a:srgbClr val="3F762A"/>
              </a:solidFill>
              <a:latin typeface="Century"/>
              <a:ea typeface="Century"/>
              <a:cs typeface="Century"/>
              <a:sym typeface="Century"/>
            </a:endParaRPr>
          </a:p>
        </p:txBody>
      </p:sp>
      <p:pic>
        <p:nvPicPr>
          <p:cNvPr id="127" name="Google Shape;127;p10"/>
          <p:cNvPicPr preferRelativeResize="0"/>
          <p:nvPr/>
        </p:nvPicPr>
        <p:blipFill rotWithShape="1">
          <a:blip r:embed="rId3">
            <a:alphaModFix/>
          </a:blip>
          <a:srcRect b="0" l="0" r="0" t="0"/>
          <a:stretch/>
        </p:blipFill>
        <p:spPr>
          <a:xfrm>
            <a:off x="497840" y="3261360"/>
            <a:ext cx="11480799" cy="31516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b="1" sz="4000"/>
          </a:p>
        </p:txBody>
      </p:sp>
      <p:pic>
        <p:nvPicPr>
          <p:cNvPr id="133" name="Google Shape;133;p11"/>
          <p:cNvPicPr preferRelativeResize="0"/>
          <p:nvPr>
            <p:ph idx="1" type="body"/>
          </p:nvPr>
        </p:nvPicPr>
        <p:blipFill rotWithShape="1">
          <a:blip r:embed="rId3">
            <a:alphaModFix/>
          </a:blip>
          <a:srcRect b="0" l="0" r="0" t="0"/>
          <a:stretch/>
        </p:blipFill>
        <p:spPr>
          <a:xfrm>
            <a:off x="609601" y="1935163"/>
            <a:ext cx="5171439" cy="2098357"/>
          </a:xfrm>
          <a:prstGeom prst="rect">
            <a:avLst/>
          </a:prstGeom>
          <a:noFill/>
          <a:ln>
            <a:noFill/>
          </a:ln>
        </p:spPr>
      </p:pic>
      <p:pic>
        <p:nvPicPr>
          <p:cNvPr id="134" name="Google Shape;134;p11"/>
          <p:cNvPicPr preferRelativeResize="0"/>
          <p:nvPr/>
        </p:nvPicPr>
        <p:blipFill rotWithShape="1">
          <a:blip r:embed="rId4">
            <a:alphaModFix/>
          </a:blip>
          <a:srcRect b="0" l="0" r="0" t="0"/>
          <a:stretch/>
        </p:blipFill>
        <p:spPr>
          <a:xfrm>
            <a:off x="6594474" y="1935164"/>
            <a:ext cx="4906645" cy="2362516"/>
          </a:xfrm>
          <a:prstGeom prst="rect">
            <a:avLst/>
          </a:prstGeom>
          <a:noFill/>
          <a:ln>
            <a:noFill/>
          </a:ln>
        </p:spPr>
      </p:pic>
      <p:pic>
        <p:nvPicPr>
          <p:cNvPr id="135" name="Google Shape;135;p11"/>
          <p:cNvPicPr preferRelativeResize="0"/>
          <p:nvPr/>
        </p:nvPicPr>
        <p:blipFill rotWithShape="1">
          <a:blip r:embed="rId5">
            <a:alphaModFix/>
          </a:blip>
          <a:srcRect b="0" l="0" r="0" t="0"/>
          <a:stretch/>
        </p:blipFill>
        <p:spPr>
          <a:xfrm>
            <a:off x="792479" y="4297680"/>
            <a:ext cx="4805047" cy="2426174"/>
          </a:xfrm>
          <a:prstGeom prst="rect">
            <a:avLst/>
          </a:prstGeom>
          <a:noFill/>
          <a:ln>
            <a:noFill/>
          </a:ln>
        </p:spPr>
      </p:pic>
      <p:pic>
        <p:nvPicPr>
          <p:cNvPr id="136" name="Google Shape;136;p11"/>
          <p:cNvPicPr preferRelativeResize="0"/>
          <p:nvPr/>
        </p:nvPicPr>
        <p:blipFill rotWithShape="1">
          <a:blip r:embed="rId6">
            <a:alphaModFix/>
          </a:blip>
          <a:srcRect b="0" l="0" r="0" t="0"/>
          <a:stretch/>
        </p:blipFill>
        <p:spPr>
          <a:xfrm>
            <a:off x="6492240" y="4361338"/>
            <a:ext cx="5090160" cy="23137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a:p>
        </p:txBody>
      </p:sp>
      <p:sp>
        <p:nvSpPr>
          <p:cNvPr id="142" name="Google Shape;142;p12"/>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7000"/>
              </a:lnSpc>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Female are doing more shopping compared to men and females with age group 21-30 and men of age group 31-40 are shopping more than other age groups.</a:t>
            </a:r>
            <a:endParaRPr sz="2400">
              <a:solidFill>
                <a:srgbClr val="3F762A"/>
              </a:solidFill>
              <a:latin typeface="Century"/>
              <a:ea typeface="Century"/>
              <a:cs typeface="Century"/>
              <a:sym typeface="Century"/>
            </a:endParaRPr>
          </a:p>
          <a:p>
            <a:pPr indent="-274320" lvl="0" marL="27432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I found more customers in Great Noida and they belong to above 4 years of online shopping experience.</a:t>
            </a:r>
            <a:endParaRPr sz="2400">
              <a:solidFill>
                <a:srgbClr val="3F762A"/>
              </a:solidFill>
              <a:latin typeface="Century"/>
              <a:ea typeface="Century"/>
              <a:cs typeface="Century"/>
              <a:sym typeface="Century"/>
            </a:endParaRPr>
          </a:p>
          <a:p>
            <a:pPr indent="-274320" lvl="0" marL="27432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In all the frequencies of online purchase in past 1 year the usage of mobile internet for internet access is having high count.</a:t>
            </a:r>
            <a:endParaRPr sz="2400">
              <a:solidFill>
                <a:srgbClr val="3F762A"/>
              </a:solidFill>
              <a:latin typeface="Century"/>
              <a:ea typeface="Century"/>
              <a:cs typeface="Century"/>
              <a:sym typeface="Century"/>
            </a:endParaRPr>
          </a:p>
          <a:p>
            <a:pPr indent="-274320" lvl="0" marL="27432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All the smartphone users has maximum count for 5.5 inches screen size and for all other devices screen size is not specified i.e., others option.</a:t>
            </a:r>
            <a:endParaRPr sz="2400">
              <a:solidFill>
                <a:srgbClr val="3F762A"/>
              </a:solidFill>
              <a:latin typeface="Century"/>
              <a:ea typeface="Century"/>
              <a:cs typeface="Century"/>
              <a:sym typeface="Century"/>
            </a:endParaRPr>
          </a:p>
          <a:p>
            <a:pPr indent="-117475" lvl="0" marL="274320" rtl="0" algn="l">
              <a:spcBef>
                <a:spcPts val="520"/>
              </a:spcBef>
              <a:spcAft>
                <a:spcPts val="1600"/>
              </a:spcAft>
              <a:buSzPts val="2470"/>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148" name="Google Shape;148;p13"/>
          <p:cNvPicPr preferRelativeResize="0"/>
          <p:nvPr>
            <p:ph idx="1" type="body"/>
          </p:nvPr>
        </p:nvPicPr>
        <p:blipFill rotWithShape="1">
          <a:blip r:embed="rId3">
            <a:alphaModFix/>
          </a:blip>
          <a:srcRect b="0" l="0" r="0" t="0"/>
          <a:stretch/>
        </p:blipFill>
        <p:spPr>
          <a:xfrm>
            <a:off x="406400" y="1935163"/>
            <a:ext cx="5496559" cy="2399792"/>
          </a:xfrm>
          <a:prstGeom prst="rect">
            <a:avLst/>
          </a:prstGeom>
          <a:noFill/>
          <a:ln>
            <a:noFill/>
          </a:ln>
        </p:spPr>
      </p:pic>
      <p:pic>
        <p:nvPicPr>
          <p:cNvPr id="149" name="Google Shape;149;p13"/>
          <p:cNvPicPr preferRelativeResize="0"/>
          <p:nvPr/>
        </p:nvPicPr>
        <p:blipFill rotWithShape="1">
          <a:blip r:embed="rId4">
            <a:alphaModFix/>
          </a:blip>
          <a:srcRect b="0" l="0" r="0" t="0"/>
          <a:stretch/>
        </p:blipFill>
        <p:spPr>
          <a:xfrm>
            <a:off x="6289043" y="1847088"/>
            <a:ext cx="5171440" cy="2399792"/>
          </a:xfrm>
          <a:prstGeom prst="rect">
            <a:avLst/>
          </a:prstGeom>
          <a:noFill/>
          <a:ln>
            <a:noFill/>
          </a:ln>
        </p:spPr>
      </p:pic>
      <p:pic>
        <p:nvPicPr>
          <p:cNvPr id="150" name="Google Shape;150;p13"/>
          <p:cNvPicPr preferRelativeResize="0"/>
          <p:nvPr/>
        </p:nvPicPr>
        <p:blipFill rotWithShape="1">
          <a:blip r:embed="rId5">
            <a:alphaModFix/>
          </a:blip>
          <a:srcRect b="0" l="0" r="0" t="0"/>
          <a:stretch/>
        </p:blipFill>
        <p:spPr>
          <a:xfrm>
            <a:off x="518161" y="4246880"/>
            <a:ext cx="5384797" cy="2584450"/>
          </a:xfrm>
          <a:prstGeom prst="rect">
            <a:avLst/>
          </a:prstGeom>
          <a:noFill/>
          <a:ln>
            <a:noFill/>
          </a:ln>
        </p:spPr>
      </p:pic>
      <p:pic>
        <p:nvPicPr>
          <p:cNvPr id="151" name="Google Shape;151;p13"/>
          <p:cNvPicPr preferRelativeResize="0"/>
          <p:nvPr/>
        </p:nvPicPr>
        <p:blipFill rotWithShape="1">
          <a:blip r:embed="rId6">
            <a:alphaModFix/>
          </a:blip>
          <a:srcRect b="0" l="0" r="0" t="0"/>
          <a:stretch/>
        </p:blipFill>
        <p:spPr>
          <a:xfrm>
            <a:off x="6370320" y="4259580"/>
            <a:ext cx="5303519" cy="2571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157" name="Google Shape;157;p14"/>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lnSpcReduction="10000"/>
          </a:bodyPr>
          <a:lstStyle/>
          <a:p>
            <a:pPr indent="-286083" lvl="0" marL="274320" rtl="0" algn="l">
              <a:lnSpc>
                <a:spcPct val="107000"/>
              </a:lnSpc>
              <a:spcBef>
                <a:spcPts val="0"/>
              </a:spcBef>
              <a:spcAft>
                <a:spcPts val="0"/>
              </a:spcAft>
              <a:buSzPts val="2470"/>
              <a:buFont typeface="Noto Sans Symbols"/>
              <a:buChar char="✔"/>
            </a:pPr>
            <a:r>
              <a:rPr lang="en-IN">
                <a:solidFill>
                  <a:srgbClr val="3F762A"/>
                </a:solidFill>
                <a:latin typeface="Century"/>
                <a:ea typeface="Century"/>
                <a:cs typeface="Century"/>
                <a:sym typeface="Century"/>
              </a:rPr>
              <a:t>All the window users and max Android users uses Google Chrome as there browser and IOS/Mac users use Safari as there browser.</a:t>
            </a:r>
            <a:endParaRPr>
              <a:solidFill>
                <a:srgbClr val="3F762A"/>
              </a:solidFill>
              <a:latin typeface="Century"/>
              <a:ea typeface="Century"/>
              <a:cs typeface="Century"/>
              <a:sym typeface="Century"/>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customers uses Search Engine to visit the online store for first time and after first visit also again they login using search engines so search engines are the good mode to get hike in number of customers.</a:t>
            </a:r>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customers uses the e-retail shop for more than 15 mins to make purchase decision and max customers uses credit/debit card as payment option.</a:t>
            </a:r>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customers sometimes abandon and the maximum reason for abandons is to get better alternative offer.</a:t>
            </a:r>
            <a:endParaRPr>
              <a:solidFill>
                <a:srgbClr val="3F762A"/>
              </a:solidFill>
              <a:latin typeface="Century"/>
              <a:ea typeface="Century"/>
              <a:cs typeface="Century"/>
              <a:sym typeface="Century"/>
            </a:endParaRPr>
          </a:p>
          <a:p>
            <a:pPr indent="-129238" lvl="0" marL="274320" rtl="0" algn="l">
              <a:spcBef>
                <a:spcPts val="481"/>
              </a:spcBef>
              <a:spcAft>
                <a:spcPts val="1600"/>
              </a:spcAft>
              <a:buSzPts val="2470"/>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163" name="Google Shape;163;p15"/>
          <p:cNvPicPr preferRelativeResize="0"/>
          <p:nvPr>
            <p:ph idx="1" type="body"/>
          </p:nvPr>
        </p:nvPicPr>
        <p:blipFill rotWithShape="1">
          <a:blip r:embed="rId3">
            <a:alphaModFix/>
          </a:blip>
          <a:srcRect b="0" l="0" r="0" t="0"/>
          <a:stretch/>
        </p:blipFill>
        <p:spPr>
          <a:xfrm>
            <a:off x="314960" y="1847088"/>
            <a:ext cx="5781039" cy="2478786"/>
          </a:xfrm>
          <a:prstGeom prst="rect">
            <a:avLst/>
          </a:prstGeom>
          <a:noFill/>
          <a:ln>
            <a:noFill/>
          </a:ln>
        </p:spPr>
      </p:pic>
      <p:pic>
        <p:nvPicPr>
          <p:cNvPr id="164" name="Google Shape;164;p15"/>
          <p:cNvPicPr preferRelativeResize="0"/>
          <p:nvPr/>
        </p:nvPicPr>
        <p:blipFill rotWithShape="1">
          <a:blip r:embed="rId4">
            <a:alphaModFix/>
          </a:blip>
          <a:srcRect b="0" l="0" r="0" t="0"/>
          <a:stretch/>
        </p:blipFill>
        <p:spPr>
          <a:xfrm>
            <a:off x="6463664" y="1696974"/>
            <a:ext cx="5281296" cy="2628900"/>
          </a:xfrm>
          <a:prstGeom prst="rect">
            <a:avLst/>
          </a:prstGeom>
          <a:noFill/>
          <a:ln>
            <a:noFill/>
          </a:ln>
        </p:spPr>
      </p:pic>
      <p:pic>
        <p:nvPicPr>
          <p:cNvPr id="165" name="Google Shape;165;p15"/>
          <p:cNvPicPr preferRelativeResize="0"/>
          <p:nvPr/>
        </p:nvPicPr>
        <p:blipFill rotWithShape="1">
          <a:blip r:embed="rId5">
            <a:alphaModFix/>
          </a:blip>
          <a:srcRect b="0" l="0" r="0" t="0"/>
          <a:stretch/>
        </p:blipFill>
        <p:spPr>
          <a:xfrm>
            <a:off x="294639" y="4325874"/>
            <a:ext cx="5801360" cy="2478786"/>
          </a:xfrm>
          <a:prstGeom prst="rect">
            <a:avLst/>
          </a:prstGeom>
          <a:noFill/>
          <a:ln>
            <a:noFill/>
          </a:ln>
        </p:spPr>
      </p:pic>
      <p:pic>
        <p:nvPicPr>
          <p:cNvPr id="166" name="Google Shape;166;p15"/>
          <p:cNvPicPr preferRelativeResize="0"/>
          <p:nvPr/>
        </p:nvPicPr>
        <p:blipFill rotWithShape="1">
          <a:blip r:embed="rId6">
            <a:alphaModFix/>
          </a:blip>
          <a:srcRect b="0" l="0" r="0" t="0"/>
          <a:stretch/>
        </p:blipFill>
        <p:spPr>
          <a:xfrm>
            <a:off x="6463664" y="4325874"/>
            <a:ext cx="5281296" cy="25321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172" name="Google Shape;172;p16"/>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lnSpcReduction="10000"/>
          </a:bodyPr>
          <a:lstStyle/>
          <a:p>
            <a:pPr indent="-286083" lvl="0" marL="274320" rtl="0" algn="l">
              <a:lnSpc>
                <a:spcPct val="107000"/>
              </a:lnSpc>
              <a:spcBef>
                <a:spcPts val="0"/>
              </a:spcBef>
              <a:spcAft>
                <a:spcPts val="0"/>
              </a:spcAft>
              <a:buSzPts val="2470"/>
              <a:buFont typeface="Noto Sans Symbols"/>
              <a:buChar char="✔"/>
            </a:pPr>
            <a:r>
              <a:rPr lang="en-IN">
                <a:solidFill>
                  <a:srgbClr val="3F762A"/>
                </a:solidFill>
                <a:latin typeface="Century"/>
                <a:ea typeface="Century"/>
                <a:cs typeface="Century"/>
                <a:sym typeface="Century"/>
              </a:rPr>
              <a:t>Maximum customers agrees to have the content on the web page to be easy to read and understand and also they agrees to get information on similar product to the one highlighted is important for product comparison.</a:t>
            </a:r>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people agrees to have all relevant information on listed products and agrees with complete information on listed seller and product being offered is important for purchase decision.</a:t>
            </a:r>
            <a:endParaRPr>
              <a:solidFill>
                <a:srgbClr val="3F762A"/>
              </a:solidFill>
              <a:latin typeface="Century"/>
              <a:ea typeface="Century"/>
              <a:cs typeface="Century"/>
              <a:sym typeface="Century"/>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customers agrees to get easy navigation in website and they wants to have loading and processing speed.</a:t>
            </a:r>
            <a:endParaRPr/>
          </a:p>
          <a:p>
            <a:pPr indent="-286083" lvl="0" marL="274320" rtl="0" algn="l">
              <a:lnSpc>
                <a:spcPct val="107000"/>
              </a:lnSpc>
              <a:spcBef>
                <a:spcPts val="481"/>
              </a:spcBef>
              <a:spcAft>
                <a:spcPts val="0"/>
              </a:spcAft>
              <a:buSzPts val="2470"/>
              <a:buFont typeface="Noto Sans Symbols"/>
              <a:buChar char="✔"/>
            </a:pPr>
            <a:r>
              <a:rPr lang="en-IN">
                <a:solidFill>
                  <a:srgbClr val="3F762A"/>
                </a:solidFill>
                <a:latin typeface="Century"/>
                <a:ea typeface="Century"/>
                <a:cs typeface="Century"/>
                <a:sym typeface="Century"/>
              </a:rPr>
              <a:t>Maximum customers wants user friendly interface of the website and convenient payment methods.</a:t>
            </a:r>
            <a:endParaRPr>
              <a:solidFill>
                <a:srgbClr val="3F762A"/>
              </a:solidFill>
              <a:latin typeface="Century"/>
              <a:ea typeface="Century"/>
              <a:cs typeface="Century"/>
              <a:sym typeface="Century"/>
            </a:endParaRPr>
          </a:p>
          <a:p>
            <a:pPr indent="-129238" lvl="0" marL="274320" rtl="0" algn="l">
              <a:spcBef>
                <a:spcPts val="481"/>
              </a:spcBef>
              <a:spcAft>
                <a:spcPts val="1600"/>
              </a:spcAft>
              <a:buSzPts val="24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178" name="Google Shape;178;p17"/>
          <p:cNvPicPr preferRelativeResize="0"/>
          <p:nvPr>
            <p:ph idx="1" type="body"/>
          </p:nvPr>
        </p:nvPicPr>
        <p:blipFill rotWithShape="1">
          <a:blip r:embed="rId3">
            <a:alphaModFix/>
          </a:blip>
          <a:srcRect b="0" l="0" r="0" t="0"/>
          <a:stretch/>
        </p:blipFill>
        <p:spPr>
          <a:xfrm>
            <a:off x="314960" y="1847089"/>
            <a:ext cx="5781040" cy="2613152"/>
          </a:xfrm>
          <a:prstGeom prst="rect">
            <a:avLst/>
          </a:prstGeom>
          <a:noFill/>
          <a:ln>
            <a:noFill/>
          </a:ln>
        </p:spPr>
      </p:pic>
      <p:pic>
        <p:nvPicPr>
          <p:cNvPr id="179" name="Google Shape;179;p17"/>
          <p:cNvPicPr preferRelativeResize="0"/>
          <p:nvPr/>
        </p:nvPicPr>
        <p:blipFill rotWithShape="1">
          <a:blip r:embed="rId4">
            <a:alphaModFix/>
          </a:blip>
          <a:srcRect b="0" l="0" r="0" t="0"/>
          <a:stretch/>
        </p:blipFill>
        <p:spPr>
          <a:xfrm>
            <a:off x="6315074" y="1775460"/>
            <a:ext cx="4972685" cy="2613152"/>
          </a:xfrm>
          <a:prstGeom prst="rect">
            <a:avLst/>
          </a:prstGeom>
          <a:noFill/>
          <a:ln>
            <a:noFill/>
          </a:ln>
        </p:spPr>
      </p:pic>
      <p:pic>
        <p:nvPicPr>
          <p:cNvPr id="180" name="Google Shape;180;p17"/>
          <p:cNvPicPr preferRelativeResize="0"/>
          <p:nvPr/>
        </p:nvPicPr>
        <p:blipFill rotWithShape="1">
          <a:blip r:embed="rId5">
            <a:alphaModFix/>
          </a:blip>
          <a:srcRect b="0" l="0" r="0" t="0"/>
          <a:stretch/>
        </p:blipFill>
        <p:spPr>
          <a:xfrm>
            <a:off x="314960" y="4254500"/>
            <a:ext cx="5872480" cy="2603500"/>
          </a:xfrm>
          <a:prstGeom prst="rect">
            <a:avLst/>
          </a:prstGeom>
          <a:noFill/>
          <a:ln>
            <a:noFill/>
          </a:ln>
        </p:spPr>
      </p:pic>
      <p:pic>
        <p:nvPicPr>
          <p:cNvPr id="181" name="Google Shape;181;p17"/>
          <p:cNvPicPr preferRelativeResize="0"/>
          <p:nvPr/>
        </p:nvPicPr>
        <p:blipFill rotWithShape="1">
          <a:blip r:embed="rId6">
            <a:alphaModFix/>
          </a:blip>
          <a:srcRect b="0" l="0" r="0" t="0"/>
          <a:stretch/>
        </p:blipFill>
        <p:spPr>
          <a:xfrm>
            <a:off x="6315073" y="4388612"/>
            <a:ext cx="5191759" cy="24693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187" name="Google Shape;187;p18"/>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7000"/>
              </a:lnSpc>
              <a:spcBef>
                <a:spcPts val="0"/>
              </a:spcBef>
              <a:spcAft>
                <a:spcPts val="0"/>
              </a:spcAft>
              <a:buSzPct val="102916"/>
              <a:buFont typeface="Noto Sans Symbols"/>
              <a:buChar char="✔"/>
            </a:pPr>
            <a:r>
              <a:rPr lang="en-IN">
                <a:solidFill>
                  <a:srgbClr val="3F762A"/>
                </a:solidFill>
                <a:latin typeface="Century"/>
                <a:ea typeface="Century"/>
                <a:cs typeface="Century"/>
                <a:sym typeface="Century"/>
              </a:rPr>
              <a:t>Maximum customers agrees to get Trust that the online retail store will fulfill its part of the transaction at the stipulated time and expects Empathy towards the customers.</a:t>
            </a:r>
            <a:endParaRPr/>
          </a:p>
          <a:p>
            <a:pPr indent="-274320" lvl="0" marL="274320" rtl="0" algn="l">
              <a:lnSpc>
                <a:spcPct val="107000"/>
              </a:lnSpc>
              <a:spcBef>
                <a:spcPts val="481"/>
              </a:spcBef>
              <a:spcAft>
                <a:spcPts val="0"/>
              </a:spcAft>
              <a:buSzPct val="102916"/>
              <a:buFont typeface="Noto Sans Symbols"/>
              <a:buChar char="✔"/>
            </a:pPr>
            <a:r>
              <a:rPr lang="en-IN">
                <a:solidFill>
                  <a:srgbClr val="3F762A"/>
                </a:solidFill>
                <a:latin typeface="Century"/>
                <a:ea typeface="Century"/>
                <a:cs typeface="Century"/>
                <a:sym typeface="Century"/>
              </a:rPr>
              <a:t>Maximum customers wants to have the guarantee privacy of the customer and they wish to have Responsiveness, availability of several communication channels.</a:t>
            </a:r>
            <a:endParaRPr/>
          </a:p>
          <a:p>
            <a:pPr indent="-274320" lvl="0" marL="274320" rtl="0" algn="l">
              <a:lnSpc>
                <a:spcPct val="107000"/>
              </a:lnSpc>
              <a:spcBef>
                <a:spcPts val="481"/>
              </a:spcBef>
              <a:spcAft>
                <a:spcPts val="0"/>
              </a:spcAft>
              <a:buSzPct val="102916"/>
              <a:buFont typeface="Noto Sans Symbols"/>
              <a:buChar char="✔"/>
            </a:pPr>
            <a:r>
              <a:rPr lang="en-IN">
                <a:solidFill>
                  <a:srgbClr val="3F762A"/>
                </a:solidFill>
                <a:latin typeface="Century"/>
                <a:ea typeface="Century"/>
                <a:cs typeface="Century"/>
                <a:sym typeface="Century"/>
              </a:rPr>
              <a:t>Maximum customers agrees that Online shopping gives monetary benefit and discounts and they also agrees that Enjoyment is derived from shopping online.</a:t>
            </a:r>
            <a:endParaRPr/>
          </a:p>
          <a:p>
            <a:pPr indent="-274320" lvl="0" marL="274320" rtl="0" algn="l">
              <a:lnSpc>
                <a:spcPct val="107000"/>
              </a:lnSpc>
              <a:spcBef>
                <a:spcPts val="481"/>
              </a:spcBef>
              <a:spcAft>
                <a:spcPts val="0"/>
              </a:spcAft>
              <a:buSzPct val="102916"/>
              <a:buFont typeface="Noto Sans Symbols"/>
              <a:buChar char="✔"/>
            </a:pPr>
            <a:r>
              <a:rPr lang="en-IN">
                <a:solidFill>
                  <a:srgbClr val="3F762A"/>
                </a:solidFill>
                <a:latin typeface="Century"/>
                <a:ea typeface="Century"/>
                <a:cs typeface="Century"/>
                <a:sym typeface="Century"/>
              </a:rPr>
              <a:t>Maximum customers agrees that shopping online is convenient and flexible and they also agrees that return and replacement policy of the e-tailer is important for purchase decision.</a:t>
            </a:r>
            <a:endParaRPr>
              <a:solidFill>
                <a:srgbClr val="3F762A"/>
              </a:solidFill>
              <a:latin typeface="Century"/>
              <a:ea typeface="Century"/>
              <a:cs typeface="Century"/>
              <a:sym typeface="Century"/>
            </a:endParaRPr>
          </a:p>
          <a:p>
            <a:pPr indent="-129238" lvl="0" marL="274320" rtl="0" algn="l">
              <a:spcBef>
                <a:spcPts val="481"/>
              </a:spcBef>
              <a:spcAft>
                <a:spcPts val="1600"/>
              </a:spcAft>
              <a:buSzPct val="102916"/>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8.Vizualization:</a:t>
            </a:r>
            <a:endParaRPr sz="4000"/>
          </a:p>
        </p:txBody>
      </p:sp>
      <p:pic>
        <p:nvPicPr>
          <p:cNvPr id="193" name="Google Shape;193;p19"/>
          <p:cNvPicPr preferRelativeResize="0"/>
          <p:nvPr>
            <p:ph idx="1" type="body"/>
          </p:nvPr>
        </p:nvPicPr>
        <p:blipFill rotWithShape="1">
          <a:blip r:embed="rId3">
            <a:alphaModFix/>
          </a:blip>
          <a:srcRect b="0" l="0" r="0" t="0"/>
          <a:stretch/>
        </p:blipFill>
        <p:spPr>
          <a:xfrm>
            <a:off x="365760" y="1935163"/>
            <a:ext cx="5852160" cy="2464117"/>
          </a:xfrm>
          <a:prstGeom prst="rect">
            <a:avLst/>
          </a:prstGeom>
          <a:noFill/>
          <a:ln>
            <a:noFill/>
          </a:ln>
        </p:spPr>
      </p:pic>
      <p:pic>
        <p:nvPicPr>
          <p:cNvPr id="194" name="Google Shape;194;p19"/>
          <p:cNvPicPr preferRelativeResize="0"/>
          <p:nvPr/>
        </p:nvPicPr>
        <p:blipFill rotWithShape="1">
          <a:blip r:embed="rId4">
            <a:alphaModFix/>
          </a:blip>
          <a:srcRect b="0" l="0" r="0" t="0"/>
          <a:stretch/>
        </p:blipFill>
        <p:spPr>
          <a:xfrm>
            <a:off x="6004560" y="1935163"/>
            <a:ext cx="5455920" cy="2464117"/>
          </a:xfrm>
          <a:prstGeom prst="rect">
            <a:avLst/>
          </a:prstGeom>
          <a:noFill/>
          <a:ln>
            <a:noFill/>
          </a:ln>
        </p:spPr>
      </p:pic>
      <p:pic>
        <p:nvPicPr>
          <p:cNvPr id="195" name="Google Shape;195;p19"/>
          <p:cNvPicPr preferRelativeResize="0"/>
          <p:nvPr/>
        </p:nvPicPr>
        <p:blipFill rotWithShape="1">
          <a:blip r:embed="rId5">
            <a:alphaModFix/>
          </a:blip>
          <a:srcRect b="0" l="0" r="0" t="0"/>
          <a:stretch/>
        </p:blipFill>
        <p:spPr>
          <a:xfrm>
            <a:off x="436880" y="4234815"/>
            <a:ext cx="5659120" cy="2623185"/>
          </a:xfrm>
          <a:prstGeom prst="rect">
            <a:avLst/>
          </a:prstGeom>
          <a:noFill/>
          <a:ln>
            <a:noFill/>
          </a:ln>
        </p:spPr>
      </p:pic>
      <p:pic>
        <p:nvPicPr>
          <p:cNvPr id="196" name="Google Shape;196;p19"/>
          <p:cNvPicPr preferRelativeResize="0"/>
          <p:nvPr/>
        </p:nvPicPr>
        <p:blipFill rotWithShape="1">
          <a:blip r:embed="rId6">
            <a:alphaModFix/>
          </a:blip>
          <a:srcRect b="0" l="0" r="0" t="0"/>
          <a:stretch/>
        </p:blipFill>
        <p:spPr>
          <a:xfrm>
            <a:off x="6167120" y="4399280"/>
            <a:ext cx="5293360" cy="24587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Agenda</a:t>
            </a:r>
            <a:endParaRPr/>
          </a:p>
        </p:txBody>
      </p:sp>
      <p:sp>
        <p:nvSpPr>
          <p:cNvPr id="77" name="Google Shape;77;p2"/>
          <p:cNvSpPr txBox="1"/>
          <p:nvPr>
            <p:ph idx="1" type="body"/>
          </p:nvPr>
        </p:nvSpPr>
        <p:spPr>
          <a:xfrm>
            <a:off x="609600" y="1935480"/>
            <a:ext cx="10972800" cy="4389120"/>
          </a:xfrm>
          <a:prstGeom prst="rect">
            <a:avLst/>
          </a:prstGeom>
          <a:blipFill rotWithShape="1">
            <a:blip r:embed="rId3">
              <a:alphaModFix amt="0"/>
            </a:blip>
            <a:stretch>
              <a:fillRect b="0" l="0" r="0" t="0"/>
            </a:stretch>
          </a:blipFill>
          <a:ln>
            <a:noFill/>
          </a:ln>
        </p:spPr>
        <p:txBody>
          <a:bodyPr anchorCtr="0" anchor="t" bIns="45700" lIns="91425" spcFirstLastPara="1" rIns="91425" wrap="square" tIns="45700">
            <a:normAutofit lnSpcReduction="20000"/>
          </a:bodyPr>
          <a:lstStyle/>
          <a:p>
            <a:pPr indent="-274320" lvl="0" marL="274320" rtl="0" algn="l">
              <a:spcBef>
                <a:spcPts val="0"/>
              </a:spcBef>
              <a:spcAft>
                <a:spcPts val="0"/>
              </a:spcAft>
              <a:buSzPts val="2470"/>
              <a:buChar char="●"/>
            </a:pPr>
            <a:r>
              <a:rPr lang="en-IN">
                <a:solidFill>
                  <a:srgbClr val="2A4F1C"/>
                </a:solidFill>
                <a:latin typeface="Century"/>
                <a:ea typeface="Century"/>
                <a:cs typeface="Century"/>
                <a:sym typeface="Century"/>
              </a:rPr>
              <a:t>Overview.</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What is customer Retention?</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Need of customer retention.</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Problem Statement.</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Problem Understanding.</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Exploratory data analysis.</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Data cleaning.</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Visualization.</a:t>
            </a:r>
            <a:endParaRPr/>
          </a:p>
          <a:p>
            <a:pPr indent="-274320" lvl="0" marL="274320" rtl="0" algn="l">
              <a:spcBef>
                <a:spcPts val="520"/>
              </a:spcBef>
              <a:spcAft>
                <a:spcPts val="0"/>
              </a:spcAft>
              <a:buSzPts val="2470"/>
              <a:buChar char="●"/>
            </a:pPr>
            <a:r>
              <a:rPr lang="en-IN">
                <a:solidFill>
                  <a:srgbClr val="2A4F1C"/>
                </a:solidFill>
                <a:latin typeface="Century"/>
                <a:ea typeface="Century"/>
                <a:cs typeface="Century"/>
                <a:sym typeface="Century"/>
              </a:rPr>
              <a:t>Conclusion.</a:t>
            </a:r>
            <a:endParaRPr/>
          </a:p>
          <a:p>
            <a:pPr indent="-117475" lvl="0" marL="274320" rtl="0" algn="l">
              <a:spcBef>
                <a:spcPts val="520"/>
              </a:spcBef>
              <a:spcAft>
                <a:spcPts val="1600"/>
              </a:spcAft>
              <a:buSzPts val="24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202" name="Google Shape;202;p20"/>
          <p:cNvSpPr txBox="1"/>
          <p:nvPr>
            <p:ph idx="1" type="body"/>
          </p:nvPr>
        </p:nvSpPr>
        <p:spPr>
          <a:xfrm>
            <a:off x="609600" y="1935480"/>
            <a:ext cx="10972800" cy="4770120"/>
          </a:xfrm>
          <a:prstGeom prst="rect">
            <a:avLst/>
          </a:prstGeom>
          <a:noFill/>
          <a:ln>
            <a:noFill/>
          </a:ln>
        </p:spPr>
        <p:txBody>
          <a:bodyPr anchorCtr="0" anchor="t" bIns="45700" lIns="91425" spcFirstLastPara="1" rIns="91425" wrap="square" tIns="45700">
            <a:noAutofit/>
          </a:bodyPr>
          <a:lstStyle/>
          <a:p>
            <a:pPr indent="-342900" lvl="0" marL="342900" rtl="0" algn="l">
              <a:lnSpc>
                <a:spcPct val="107000"/>
              </a:lnSpc>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Max customers agrees with Gaining access to loyalty programs is a benefit of shopping online and they also agrees that displaying quality information on the website improves satisfaction of customers.</a:t>
            </a:r>
            <a:endParaRPr sz="2400">
              <a:solidFill>
                <a:srgbClr val="3F762A"/>
              </a:solidFill>
              <a:latin typeface="Century"/>
              <a:ea typeface="Century"/>
              <a:cs typeface="Century"/>
              <a:sym typeface="Century"/>
            </a:endParaRPr>
          </a:p>
          <a:p>
            <a:pPr indent="-342900" lvl="0" marL="34290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Maximum customers agrees that user derive satisfaction while shopping on a good quality website or application and they also agrees that net benefit derived from shopping online can lead to users satisfaction.</a:t>
            </a:r>
            <a:endParaRPr sz="2400">
              <a:solidFill>
                <a:srgbClr val="3F762A"/>
              </a:solidFill>
              <a:latin typeface="Century"/>
              <a:ea typeface="Century"/>
              <a:cs typeface="Century"/>
              <a:sym typeface="Century"/>
            </a:endParaRPr>
          </a:p>
          <a:p>
            <a:pPr indent="-342900" lvl="0" marL="34290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agrees to have user satisfaction cannot exist without trust and they also agrees that offering a wide variety of listed product in several category.</a:t>
            </a:r>
            <a:endParaRPr sz="2400">
              <a:solidFill>
                <a:srgbClr val="3F762A"/>
              </a:solidFill>
              <a:latin typeface="Century"/>
              <a:ea typeface="Century"/>
              <a:cs typeface="Century"/>
              <a:sym typeface="Century"/>
            </a:endParaRPr>
          </a:p>
          <a:p>
            <a:pPr indent="-274320" lvl="0" marL="274320" rtl="0" algn="l">
              <a:spcBef>
                <a:spcPts val="1280"/>
              </a:spcBef>
              <a:spcAft>
                <a:spcPts val="1600"/>
              </a:spcAft>
              <a:buSzPts val="2280"/>
              <a:buChar char="●"/>
            </a:pPr>
            <a:r>
              <a:rPr lang="en-IN" sz="2400">
                <a:solidFill>
                  <a:srgbClr val="3F762A"/>
                </a:solidFill>
                <a:latin typeface="Century"/>
                <a:ea typeface="Century"/>
                <a:cs typeface="Century"/>
                <a:sym typeface="Century"/>
              </a:rPr>
              <a:t>Max customers agrees to have provision of complete and relevant product information and they also agrees to have monetary savings.</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08" name="Google Shape;208;p21"/>
          <p:cNvPicPr preferRelativeResize="0"/>
          <p:nvPr>
            <p:ph idx="1" type="body"/>
          </p:nvPr>
        </p:nvPicPr>
        <p:blipFill rotWithShape="1">
          <a:blip r:embed="rId3">
            <a:alphaModFix/>
          </a:blip>
          <a:srcRect b="0" l="0" r="0" t="0"/>
          <a:stretch/>
        </p:blipFill>
        <p:spPr>
          <a:xfrm>
            <a:off x="426720" y="1847089"/>
            <a:ext cx="5750560" cy="2491232"/>
          </a:xfrm>
          <a:prstGeom prst="rect">
            <a:avLst/>
          </a:prstGeom>
          <a:noFill/>
          <a:ln>
            <a:noFill/>
          </a:ln>
        </p:spPr>
      </p:pic>
      <p:pic>
        <p:nvPicPr>
          <p:cNvPr id="209" name="Google Shape;209;p21"/>
          <p:cNvPicPr preferRelativeResize="0"/>
          <p:nvPr/>
        </p:nvPicPr>
        <p:blipFill rotWithShape="1">
          <a:blip r:embed="rId4">
            <a:alphaModFix/>
          </a:blip>
          <a:srcRect b="0" l="0" r="0" t="0"/>
          <a:stretch/>
        </p:blipFill>
        <p:spPr>
          <a:xfrm>
            <a:off x="6360160" y="1593216"/>
            <a:ext cx="5120640" cy="2745105"/>
          </a:xfrm>
          <a:prstGeom prst="rect">
            <a:avLst/>
          </a:prstGeom>
          <a:noFill/>
          <a:ln>
            <a:noFill/>
          </a:ln>
        </p:spPr>
      </p:pic>
      <p:pic>
        <p:nvPicPr>
          <p:cNvPr id="210" name="Google Shape;210;p21"/>
          <p:cNvPicPr preferRelativeResize="0"/>
          <p:nvPr/>
        </p:nvPicPr>
        <p:blipFill rotWithShape="1">
          <a:blip r:embed="rId5">
            <a:alphaModFix/>
          </a:blip>
          <a:srcRect b="0" l="0" r="0" t="0"/>
          <a:stretch/>
        </p:blipFill>
        <p:spPr>
          <a:xfrm>
            <a:off x="3830320" y="4140200"/>
            <a:ext cx="5120639" cy="271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5400"/>
              <a:buFont typeface="Century"/>
              <a:buNone/>
            </a:pPr>
            <a:r>
              <a:rPr b="1" lang="en-IN" sz="5400">
                <a:solidFill>
                  <a:srgbClr val="FF0000"/>
                </a:solidFill>
                <a:latin typeface="Century"/>
                <a:ea typeface="Century"/>
                <a:cs typeface="Century"/>
                <a:sym typeface="Century"/>
              </a:rPr>
              <a:t>8. Vizualization:</a:t>
            </a:r>
            <a:endParaRPr/>
          </a:p>
        </p:txBody>
      </p:sp>
      <p:sp>
        <p:nvSpPr>
          <p:cNvPr id="216" name="Google Shape;216;p22"/>
          <p:cNvSpPr txBox="1"/>
          <p:nvPr>
            <p:ph idx="1" type="body"/>
          </p:nvPr>
        </p:nvSpPr>
        <p:spPr>
          <a:xfrm>
            <a:off x="396240" y="1976120"/>
            <a:ext cx="109728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Max customers agrees for having the convenience of patronizing the online retailer and they also agrees that shopping on website gives us the sense of adventure.</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agrees that we feel gratification shopping on there favorite  e-tailer and they also agrees that shopping on your preferred e-tailer enhances there social status.</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agrees shopping on the websites helps to fulfill certain roles and they also agrees that getting value for money spent.</a:t>
            </a:r>
            <a:endParaRPr sz="2400">
              <a:solidFill>
                <a:srgbClr val="3F762A"/>
              </a:solidFill>
              <a:latin typeface="Century"/>
              <a:ea typeface="Century"/>
              <a:cs typeface="Century"/>
              <a:sym typeface="Century"/>
            </a:endParaRPr>
          </a:p>
          <a:p>
            <a:pPr indent="-129540" lvl="0" marL="274320" rtl="0" algn="l">
              <a:spcBef>
                <a:spcPts val="480"/>
              </a:spcBef>
              <a:spcAft>
                <a:spcPts val="0"/>
              </a:spcAft>
              <a:buSzPts val="2280"/>
              <a:buFont typeface="Noto Sans Symbols"/>
              <a:buNone/>
            </a:pPr>
            <a:r>
              <a:t/>
            </a:r>
            <a:endParaRPr sz="2400">
              <a:solidFill>
                <a:srgbClr val="3F762A"/>
              </a:solidFill>
              <a:latin typeface="Century"/>
              <a:ea typeface="Century"/>
              <a:cs typeface="Century"/>
              <a:sym typeface="Century"/>
            </a:endParaRPr>
          </a:p>
          <a:p>
            <a:pPr indent="-117475" lvl="0" marL="274320" rtl="0" algn="l">
              <a:spcBef>
                <a:spcPts val="520"/>
              </a:spcBef>
              <a:spcAft>
                <a:spcPts val="1600"/>
              </a:spcAft>
              <a:buSzPts val="2470"/>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5400"/>
              <a:buFont typeface="Century"/>
              <a:buNone/>
            </a:pPr>
            <a:r>
              <a:rPr b="1" lang="en-IN" sz="5400">
                <a:solidFill>
                  <a:srgbClr val="FF0000"/>
                </a:solidFill>
                <a:latin typeface="Century"/>
                <a:ea typeface="Century"/>
                <a:cs typeface="Century"/>
                <a:sym typeface="Century"/>
              </a:rPr>
              <a:t>8. Vizualization:</a:t>
            </a:r>
            <a:endParaRPr/>
          </a:p>
        </p:txBody>
      </p:sp>
      <p:pic>
        <p:nvPicPr>
          <p:cNvPr id="222" name="Google Shape;222;p23"/>
          <p:cNvPicPr preferRelativeResize="0"/>
          <p:nvPr>
            <p:ph idx="1" type="body"/>
          </p:nvPr>
        </p:nvPicPr>
        <p:blipFill rotWithShape="1">
          <a:blip r:embed="rId3">
            <a:alphaModFix/>
          </a:blip>
          <a:srcRect b="0" l="0" r="0" t="0"/>
          <a:stretch/>
        </p:blipFill>
        <p:spPr>
          <a:xfrm>
            <a:off x="101600" y="1935163"/>
            <a:ext cx="11948160" cy="2352357"/>
          </a:xfrm>
          <a:prstGeom prst="rect">
            <a:avLst/>
          </a:prstGeom>
          <a:noFill/>
          <a:ln>
            <a:noFill/>
          </a:ln>
        </p:spPr>
      </p:pic>
      <p:pic>
        <p:nvPicPr>
          <p:cNvPr id="223" name="Google Shape;223;p23"/>
          <p:cNvPicPr preferRelativeResize="0"/>
          <p:nvPr/>
        </p:nvPicPr>
        <p:blipFill rotWithShape="1">
          <a:blip r:embed="rId4">
            <a:alphaModFix/>
          </a:blip>
          <a:srcRect b="0" l="0" r="0" t="0"/>
          <a:stretch/>
        </p:blipFill>
        <p:spPr>
          <a:xfrm>
            <a:off x="101600" y="4375595"/>
            <a:ext cx="11948160" cy="24312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29" name="Google Shape;229;p24"/>
          <p:cNvPicPr preferRelativeResize="0"/>
          <p:nvPr>
            <p:ph idx="1" type="body"/>
          </p:nvPr>
        </p:nvPicPr>
        <p:blipFill rotWithShape="1">
          <a:blip r:embed="rId3">
            <a:alphaModFix/>
          </a:blip>
          <a:srcRect b="0" l="0" r="0" t="0"/>
          <a:stretch/>
        </p:blipFill>
        <p:spPr>
          <a:xfrm>
            <a:off x="233680" y="1847089"/>
            <a:ext cx="11866880" cy="2470912"/>
          </a:xfrm>
          <a:prstGeom prst="rect">
            <a:avLst/>
          </a:prstGeom>
          <a:noFill/>
          <a:ln>
            <a:noFill/>
          </a:ln>
        </p:spPr>
      </p:pic>
      <p:pic>
        <p:nvPicPr>
          <p:cNvPr id="230" name="Google Shape;230;p24"/>
          <p:cNvPicPr preferRelativeResize="0"/>
          <p:nvPr/>
        </p:nvPicPr>
        <p:blipFill rotWithShape="1">
          <a:blip r:embed="rId4">
            <a:alphaModFix/>
          </a:blip>
          <a:srcRect b="0" l="0" r="0" t="0"/>
          <a:stretch/>
        </p:blipFill>
        <p:spPr>
          <a:xfrm>
            <a:off x="233680" y="4406075"/>
            <a:ext cx="11866880" cy="24285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236" name="Google Shape;236;p25"/>
          <p:cNvSpPr txBox="1"/>
          <p:nvPr>
            <p:ph idx="1" type="body"/>
          </p:nvPr>
        </p:nvSpPr>
        <p:spPr>
          <a:xfrm>
            <a:off x="609600" y="2032000"/>
            <a:ext cx="10972800" cy="43789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60625"/>
              </a:lnSpc>
              <a:spcBef>
                <a:spcPts val="0"/>
              </a:spcBef>
              <a:spcAft>
                <a:spcPts val="0"/>
              </a:spcAft>
              <a:buSzPts val="2280"/>
              <a:buNone/>
            </a:pPr>
            <a:r>
              <a:t/>
            </a:r>
            <a:endParaRPr sz="2400">
              <a:solidFill>
                <a:srgbClr val="3F762A"/>
              </a:solidFill>
              <a:latin typeface="Century"/>
              <a:ea typeface="Century"/>
              <a:cs typeface="Century"/>
              <a:sym typeface="Century"/>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choosed that all the available online shopping platforms are easy to use and they also shop from all the online shopping websites.</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Maximum customers choosed Amazon and Flipkart as best visual appealing web-page layout and best platform which gives wide variety of product on offer.</a:t>
            </a:r>
            <a:endParaRPr sz="2400">
              <a:solidFill>
                <a:srgbClr val="3F762A"/>
              </a:solidFill>
              <a:latin typeface="Century"/>
              <a:ea typeface="Century"/>
              <a:cs typeface="Century"/>
              <a:sym typeface="Century"/>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Most of the customers chooses Amazon and Flipkart as the best platform that gives complete relevant description information of products and also they choosed Snapdeal as the fast loading website.</a:t>
            </a:r>
            <a:endParaRPr/>
          </a:p>
          <a:p>
            <a:pPr indent="-274320" lvl="0" marL="274320" rtl="0" algn="l">
              <a:spcBef>
                <a:spcPts val="480"/>
              </a:spcBef>
              <a:spcAft>
                <a:spcPts val="1600"/>
              </a:spcAft>
              <a:buSzPts val="2280"/>
              <a:buFont typeface="Noto Sans Symbols"/>
              <a:buChar char="✔"/>
            </a:pPr>
            <a:r>
              <a:rPr lang="en-IN" sz="2400">
                <a:solidFill>
                  <a:srgbClr val="3F762A"/>
                </a:solidFill>
                <a:latin typeface="Century"/>
                <a:ea typeface="Century"/>
                <a:cs typeface="Century"/>
                <a:sym typeface="Century"/>
              </a:rPr>
              <a:t>Max customers says that Reliability of the website or application and quickness to complete purchase is good with Amazon.</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42" name="Google Shape;242;p26"/>
          <p:cNvPicPr preferRelativeResize="0"/>
          <p:nvPr>
            <p:ph idx="1" type="body"/>
          </p:nvPr>
        </p:nvPicPr>
        <p:blipFill rotWithShape="1">
          <a:blip r:embed="rId3">
            <a:alphaModFix/>
          </a:blip>
          <a:srcRect b="0" l="0" r="0" t="0"/>
          <a:stretch/>
        </p:blipFill>
        <p:spPr>
          <a:xfrm>
            <a:off x="111760" y="1847089"/>
            <a:ext cx="11958320" cy="2389632"/>
          </a:xfrm>
          <a:prstGeom prst="rect">
            <a:avLst/>
          </a:prstGeom>
          <a:noFill/>
          <a:ln>
            <a:noFill/>
          </a:ln>
        </p:spPr>
      </p:pic>
      <p:pic>
        <p:nvPicPr>
          <p:cNvPr id="243" name="Google Shape;243;p26"/>
          <p:cNvPicPr preferRelativeResize="0"/>
          <p:nvPr/>
        </p:nvPicPr>
        <p:blipFill rotWithShape="1">
          <a:blip r:embed="rId4">
            <a:alphaModFix/>
          </a:blip>
          <a:srcRect b="0" l="0" r="0" t="0"/>
          <a:stretch/>
        </p:blipFill>
        <p:spPr>
          <a:xfrm>
            <a:off x="121920" y="4236721"/>
            <a:ext cx="11948159" cy="25196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49" name="Google Shape;249;p27"/>
          <p:cNvPicPr preferRelativeResize="0"/>
          <p:nvPr>
            <p:ph idx="1" type="body"/>
          </p:nvPr>
        </p:nvPicPr>
        <p:blipFill rotWithShape="1">
          <a:blip r:embed="rId3">
            <a:alphaModFix/>
          </a:blip>
          <a:srcRect b="0" l="0" r="0" t="0"/>
          <a:stretch/>
        </p:blipFill>
        <p:spPr>
          <a:xfrm>
            <a:off x="142240" y="1847088"/>
            <a:ext cx="11856720" cy="2531872"/>
          </a:xfrm>
          <a:prstGeom prst="rect">
            <a:avLst/>
          </a:prstGeom>
          <a:noFill/>
          <a:ln>
            <a:noFill/>
          </a:ln>
        </p:spPr>
      </p:pic>
      <p:pic>
        <p:nvPicPr>
          <p:cNvPr id="250" name="Google Shape;250;p27"/>
          <p:cNvPicPr preferRelativeResize="0"/>
          <p:nvPr/>
        </p:nvPicPr>
        <p:blipFill rotWithShape="1">
          <a:blip r:embed="rId4">
            <a:alphaModFix/>
          </a:blip>
          <a:srcRect b="0" l="0" r="0" t="0"/>
          <a:stretch/>
        </p:blipFill>
        <p:spPr>
          <a:xfrm>
            <a:off x="193040" y="4470400"/>
            <a:ext cx="11805920" cy="22169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256" name="Google Shape;256;p28"/>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fontScale="77500" lnSpcReduction="20000"/>
          </a:bodyPr>
          <a:lstStyle/>
          <a:p>
            <a:pPr indent="-242458" lvl="0" marL="342900" rtl="0" algn="l">
              <a:lnSpc>
                <a:spcPct val="80833"/>
              </a:lnSpc>
              <a:spcBef>
                <a:spcPts val="0"/>
              </a:spcBef>
              <a:spcAft>
                <a:spcPts val="0"/>
              </a:spcAft>
              <a:buSzPct val="95000"/>
              <a:buFont typeface="Noto Sans Symbols"/>
              <a:buNone/>
            </a:pPr>
            <a:r>
              <a:t/>
            </a:r>
            <a:endParaRPr sz="1800">
              <a:solidFill>
                <a:srgbClr val="000000"/>
              </a:solidFill>
              <a:latin typeface="Calibri"/>
              <a:ea typeface="Calibri"/>
              <a:cs typeface="Calibri"/>
              <a:sym typeface="Calibri"/>
            </a:endParaRPr>
          </a:p>
          <a:p>
            <a:pPr indent="-252603" lvl="0" marL="274320" rtl="0" algn="l">
              <a:lnSpc>
                <a:spcPct val="107000"/>
              </a:lnSpc>
              <a:spcBef>
                <a:spcPts val="444"/>
              </a:spcBef>
              <a:spcAft>
                <a:spcPts val="0"/>
              </a:spcAft>
              <a:buSzPct val="95000"/>
              <a:buFont typeface="Noto Sans Symbols"/>
              <a:buChar char="✔"/>
            </a:pPr>
            <a:r>
              <a:rPr lang="en-IN" sz="2400">
                <a:solidFill>
                  <a:srgbClr val="3F762A"/>
                </a:solidFill>
                <a:latin typeface="Century"/>
                <a:ea typeface="Century"/>
                <a:cs typeface="Century"/>
                <a:sym typeface="Century"/>
              </a:rPr>
              <a:t>Max customers chooses Amazon and Flipkart as having best payment option available and also they are giving fastest delivery also.</a:t>
            </a:r>
            <a:endParaRPr/>
          </a:p>
          <a:p>
            <a:pPr indent="-252603" lvl="0" marL="274320" rtl="0" algn="l">
              <a:lnSpc>
                <a:spcPct val="107000"/>
              </a:lnSpc>
              <a:spcBef>
                <a:spcPts val="1244"/>
              </a:spcBef>
              <a:spcAft>
                <a:spcPts val="0"/>
              </a:spcAft>
              <a:buSzPct val="95000"/>
              <a:buFont typeface="Noto Sans Symbols"/>
              <a:buChar char="✔"/>
            </a:pPr>
            <a:r>
              <a:rPr lang="en-IN" sz="2400">
                <a:solidFill>
                  <a:srgbClr val="3F762A"/>
                </a:solidFill>
                <a:latin typeface="Century"/>
                <a:ea typeface="Century"/>
                <a:cs typeface="Century"/>
                <a:sym typeface="Century"/>
              </a:rPr>
              <a:t>Max customers chooses Amazon for giving best customers information privacy and also for giving best financial information security.</a:t>
            </a:r>
            <a:endParaRPr/>
          </a:p>
          <a:p>
            <a:pPr indent="-252603" lvl="0" marL="274320" rtl="0" algn="l">
              <a:lnSpc>
                <a:spcPct val="107000"/>
              </a:lnSpc>
              <a:spcBef>
                <a:spcPts val="1244"/>
              </a:spcBef>
              <a:spcAft>
                <a:spcPts val="0"/>
              </a:spcAft>
              <a:buSzPct val="95000"/>
              <a:buFont typeface="Noto Sans Symbols"/>
              <a:buChar char="✔"/>
            </a:pPr>
            <a:r>
              <a:rPr lang="en-IN" sz="2400">
                <a:solidFill>
                  <a:srgbClr val="3F762A"/>
                </a:solidFill>
                <a:latin typeface="Century"/>
                <a:ea typeface="Century"/>
                <a:cs typeface="Century"/>
                <a:sym typeface="Century"/>
              </a:rPr>
              <a:t>Amazon is the best online shopping mart which gives perceived trustworthiness and it has the presence of online assistance through multi-channel.</a:t>
            </a:r>
            <a:endParaRPr/>
          </a:p>
          <a:p>
            <a:pPr indent="-252603" lvl="0" marL="274320" rtl="0" algn="l">
              <a:lnSpc>
                <a:spcPct val="107000"/>
              </a:lnSpc>
              <a:spcBef>
                <a:spcPts val="1244"/>
              </a:spcBef>
              <a:spcAft>
                <a:spcPts val="0"/>
              </a:spcAft>
              <a:buSzPct val="95000"/>
              <a:buFont typeface="Noto Sans Symbols"/>
              <a:buChar char="✔"/>
            </a:pPr>
            <a:r>
              <a:rPr lang="en-IN" sz="2400">
                <a:solidFill>
                  <a:srgbClr val="3F762A"/>
                </a:solidFill>
                <a:latin typeface="Century"/>
                <a:ea typeface="Century"/>
                <a:cs typeface="Century"/>
                <a:sym typeface="Century"/>
              </a:rPr>
              <a:t>Since Amazon is the busiest online shopping platform it is also having drawback of taking longer time to login and taking longer time in displaying graphics and photos.</a:t>
            </a:r>
            <a:endParaRPr sz="2400">
              <a:solidFill>
                <a:srgbClr val="3F762A"/>
              </a:solidFill>
              <a:latin typeface="Century"/>
              <a:ea typeface="Century"/>
              <a:cs typeface="Century"/>
              <a:sym typeface="Century"/>
            </a:endParaRPr>
          </a:p>
          <a:p>
            <a:pPr indent="-208978" lvl="0" marL="342900" rtl="0" algn="l">
              <a:lnSpc>
                <a:spcPct val="107000"/>
              </a:lnSpc>
              <a:spcBef>
                <a:spcPts val="1244"/>
              </a:spcBef>
              <a:spcAft>
                <a:spcPts val="0"/>
              </a:spcAft>
              <a:buSzPct val="95000"/>
              <a:buFont typeface="Noto Sans Symbols"/>
              <a:buNone/>
            </a:pPr>
            <a:r>
              <a:t/>
            </a:r>
            <a:endParaRPr sz="2400">
              <a:solidFill>
                <a:srgbClr val="3F762A"/>
              </a:solidFill>
              <a:latin typeface="Century"/>
              <a:ea typeface="Century"/>
              <a:cs typeface="Century"/>
              <a:sym typeface="Century"/>
            </a:endParaRPr>
          </a:p>
          <a:p>
            <a:pPr indent="-208978" lvl="0" marL="342900" rtl="0" algn="l">
              <a:lnSpc>
                <a:spcPct val="107000"/>
              </a:lnSpc>
              <a:spcBef>
                <a:spcPts val="1244"/>
              </a:spcBef>
              <a:spcAft>
                <a:spcPts val="0"/>
              </a:spcAft>
              <a:buSzPct val="95000"/>
              <a:buFont typeface="Noto Sans Symbols"/>
              <a:buNone/>
            </a:pPr>
            <a:r>
              <a:t/>
            </a:r>
            <a:endParaRPr sz="2400">
              <a:solidFill>
                <a:srgbClr val="3F762A"/>
              </a:solidFill>
              <a:latin typeface="Century"/>
              <a:ea typeface="Century"/>
              <a:cs typeface="Century"/>
              <a:sym typeface="Century"/>
            </a:endParaRPr>
          </a:p>
          <a:p>
            <a:pPr indent="-208978" lvl="0" marL="342900" rtl="0" algn="l">
              <a:lnSpc>
                <a:spcPct val="107000"/>
              </a:lnSpc>
              <a:spcBef>
                <a:spcPts val="1244"/>
              </a:spcBef>
              <a:spcAft>
                <a:spcPts val="0"/>
              </a:spcAft>
              <a:buSzPct val="95000"/>
              <a:buFont typeface="Noto Sans Symbols"/>
              <a:buNone/>
            </a:pPr>
            <a:r>
              <a:t/>
            </a:r>
            <a:endParaRPr sz="2400">
              <a:solidFill>
                <a:srgbClr val="3F762A"/>
              </a:solidFill>
              <a:latin typeface="Century"/>
              <a:ea typeface="Century"/>
              <a:cs typeface="Century"/>
              <a:sym typeface="Century"/>
            </a:endParaRPr>
          </a:p>
          <a:p>
            <a:pPr indent="-140398" lvl="0" marL="274320" rtl="0" algn="l">
              <a:spcBef>
                <a:spcPts val="1244"/>
              </a:spcBef>
              <a:spcAft>
                <a:spcPts val="1600"/>
              </a:spcAft>
              <a:buSzPct val="95000"/>
              <a:buFont typeface="Noto Sans Symbols"/>
              <a:buNone/>
            </a:pPr>
            <a:r>
              <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62" name="Google Shape;262;p29"/>
          <p:cNvPicPr preferRelativeResize="0"/>
          <p:nvPr>
            <p:ph idx="1" type="body"/>
          </p:nvPr>
        </p:nvPicPr>
        <p:blipFill rotWithShape="1">
          <a:blip r:embed="rId3">
            <a:alphaModFix/>
          </a:blip>
          <a:srcRect b="0" l="0" r="0" t="0"/>
          <a:stretch/>
        </p:blipFill>
        <p:spPr>
          <a:xfrm>
            <a:off x="233680" y="1847088"/>
            <a:ext cx="11775439" cy="2298191"/>
          </a:xfrm>
          <a:prstGeom prst="rect">
            <a:avLst/>
          </a:prstGeom>
          <a:noFill/>
          <a:ln>
            <a:noFill/>
          </a:ln>
        </p:spPr>
      </p:pic>
      <p:pic>
        <p:nvPicPr>
          <p:cNvPr id="263" name="Google Shape;263;p29"/>
          <p:cNvPicPr preferRelativeResize="0"/>
          <p:nvPr/>
        </p:nvPicPr>
        <p:blipFill rotWithShape="1">
          <a:blip r:embed="rId4">
            <a:alphaModFix/>
          </a:blip>
          <a:srcRect b="0" l="0" r="0" t="0"/>
          <a:stretch/>
        </p:blipFill>
        <p:spPr>
          <a:xfrm>
            <a:off x="233680" y="4216400"/>
            <a:ext cx="11775438" cy="26415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1. Overview</a:t>
            </a:r>
            <a:endParaRPr/>
          </a:p>
        </p:txBody>
      </p:sp>
      <p:sp>
        <p:nvSpPr>
          <p:cNvPr id="83" name="Google Shape;83;p3"/>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In this particular presentation we will be looking on:</a:t>
            </a:r>
            <a:endParaRPr/>
          </a:p>
          <a:p>
            <a:pPr indent="-246888" lvl="1" marL="640080" rtl="0" algn="l">
              <a:spcBef>
                <a:spcPts val="480"/>
              </a:spcBef>
              <a:spcAft>
                <a:spcPts val="0"/>
              </a:spcAft>
              <a:buSzPts val="2040"/>
              <a:buChar char="○"/>
            </a:pPr>
            <a:r>
              <a:rPr lang="en-IN">
                <a:solidFill>
                  <a:srgbClr val="3F762A"/>
                </a:solidFill>
                <a:latin typeface="Century"/>
                <a:ea typeface="Century"/>
                <a:cs typeface="Century"/>
                <a:sym typeface="Century"/>
              </a:rPr>
              <a:t>How to analyze the dataset of Customer Retention</a:t>
            </a:r>
            <a:endParaRPr/>
          </a:p>
          <a:p>
            <a:pPr indent="-246888" lvl="1" marL="640080" rtl="0" algn="l">
              <a:spcBef>
                <a:spcPts val="480"/>
              </a:spcBef>
              <a:spcAft>
                <a:spcPts val="0"/>
              </a:spcAft>
              <a:buSzPts val="2040"/>
              <a:buChar char="○"/>
            </a:pPr>
            <a:r>
              <a:rPr lang="en-IN">
                <a:solidFill>
                  <a:srgbClr val="3F762A"/>
                </a:solidFill>
                <a:latin typeface="Century"/>
                <a:ea typeface="Century"/>
                <a:cs typeface="Century"/>
                <a:sym typeface="Century"/>
              </a:rPr>
              <a:t>What are the criterion to achieve Customer Retention</a:t>
            </a:r>
            <a:endParaRPr/>
          </a:p>
          <a:p>
            <a:pPr indent="-246888" lvl="1" marL="640080" rtl="0" algn="l">
              <a:spcBef>
                <a:spcPts val="480"/>
              </a:spcBef>
              <a:spcAft>
                <a:spcPts val="1600"/>
              </a:spcAft>
              <a:buSzPts val="2040"/>
              <a:buChar char="○"/>
            </a:pPr>
            <a:r>
              <a:rPr lang="en-IN">
                <a:solidFill>
                  <a:srgbClr val="3F762A"/>
                </a:solidFill>
                <a:latin typeface="Century"/>
                <a:ea typeface="Century"/>
                <a:cs typeface="Century"/>
                <a:sym typeface="Century"/>
              </a:rPr>
              <a:t>Overall analysis on the problem.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pic>
        <p:nvPicPr>
          <p:cNvPr id="269" name="Google Shape;269;p30"/>
          <p:cNvPicPr preferRelativeResize="0"/>
          <p:nvPr>
            <p:ph idx="1" type="body"/>
          </p:nvPr>
        </p:nvPicPr>
        <p:blipFill rotWithShape="1">
          <a:blip r:embed="rId3">
            <a:alphaModFix/>
          </a:blip>
          <a:srcRect b="0" l="0" r="0" t="0"/>
          <a:stretch/>
        </p:blipFill>
        <p:spPr>
          <a:xfrm>
            <a:off x="71120" y="1847089"/>
            <a:ext cx="11927840" cy="2440432"/>
          </a:xfrm>
          <a:prstGeom prst="rect">
            <a:avLst/>
          </a:prstGeom>
          <a:noFill/>
          <a:ln>
            <a:noFill/>
          </a:ln>
        </p:spPr>
      </p:pic>
      <p:pic>
        <p:nvPicPr>
          <p:cNvPr id="270" name="Google Shape;270;p30"/>
          <p:cNvPicPr preferRelativeResize="0"/>
          <p:nvPr/>
        </p:nvPicPr>
        <p:blipFill rotWithShape="1">
          <a:blip r:embed="rId4">
            <a:alphaModFix/>
          </a:blip>
          <a:srcRect b="0" l="0" r="0" t="0"/>
          <a:stretch/>
        </p:blipFill>
        <p:spPr>
          <a:xfrm>
            <a:off x="71120" y="4287521"/>
            <a:ext cx="11927840" cy="2440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8. Vizualization:</a:t>
            </a:r>
            <a:endParaRPr sz="4000"/>
          </a:p>
        </p:txBody>
      </p:sp>
      <p:sp>
        <p:nvSpPr>
          <p:cNvPr id="276" name="Google Shape;276;p31"/>
          <p:cNvSpPr txBox="1"/>
          <p:nvPr>
            <p:ph idx="1" type="body"/>
          </p:nvPr>
        </p:nvSpPr>
        <p:spPr>
          <a:xfrm>
            <a:off x="609600" y="2214880"/>
            <a:ext cx="10972800" cy="4643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Max customers says that the drawback of having late declaration of price is with Myntra and longer page loading time is with Flipkart.</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Snapdeal has a drawback of having limited payment modes and also it has a complaint of late delivery.</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says that Amazon is the platform with good wedsite/application design and also amazon has a drawback of disruption of pages when moving from one page to another.</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Max customers says that the efficiency of website is good with Amazon and also amazon is recommended by most of the customers.</a:t>
            </a:r>
            <a:endParaRPr sz="2400">
              <a:solidFill>
                <a:srgbClr val="3F762A"/>
              </a:solidFill>
              <a:latin typeface="Century"/>
              <a:ea typeface="Century"/>
              <a:cs typeface="Century"/>
              <a:sym typeface="Century"/>
            </a:endParaRPr>
          </a:p>
          <a:p>
            <a:pPr indent="-129540" lvl="0" marL="274320" rtl="0" algn="l">
              <a:spcBef>
                <a:spcPts val="480"/>
              </a:spcBef>
              <a:spcAft>
                <a:spcPts val="1600"/>
              </a:spcAft>
              <a:buSzPts val="2280"/>
              <a:buFont typeface="Noto Sans Symbols"/>
              <a:buNone/>
            </a:pPr>
            <a:r>
              <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9. Analysis</a:t>
            </a:r>
            <a:endParaRPr/>
          </a:p>
        </p:txBody>
      </p:sp>
      <p:sp>
        <p:nvSpPr>
          <p:cNvPr id="282" name="Google Shape;282;p32"/>
          <p:cNvSpPr txBox="1"/>
          <p:nvPr>
            <p:ph idx="1" type="body"/>
          </p:nvPr>
        </p:nvSpPr>
        <p:spPr>
          <a:xfrm>
            <a:off x="609600" y="1847088"/>
            <a:ext cx="10972800" cy="5010912"/>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7000"/>
              </a:lnSpc>
              <a:spcBef>
                <a:spcPts val="0"/>
              </a:spcBef>
              <a:spcAft>
                <a:spcPts val="0"/>
              </a:spcAft>
              <a:buSzPct val="95000"/>
              <a:buFont typeface="Noto Sans Symbols"/>
              <a:buChar char="✔"/>
            </a:pPr>
            <a:r>
              <a:rPr lang="en-IN" sz="2400">
                <a:solidFill>
                  <a:srgbClr val="3F762A"/>
                </a:solidFill>
                <a:latin typeface="Century"/>
                <a:ea typeface="Century"/>
                <a:cs typeface="Century"/>
                <a:sym typeface="Century"/>
              </a:rPr>
              <a:t>Most of the customers are females with age from 20-50 and they used mobile internet to access with Windows as operating system.</a:t>
            </a:r>
            <a:endParaRPr/>
          </a:p>
          <a:p>
            <a:pPr indent="-274320" lvl="0" marL="274320" rtl="0" algn="l">
              <a:lnSpc>
                <a:spcPct val="107000"/>
              </a:lnSpc>
              <a:spcBef>
                <a:spcPts val="1208"/>
              </a:spcBef>
              <a:spcAft>
                <a:spcPts val="0"/>
              </a:spcAft>
              <a:buSzPct val="95000"/>
              <a:buFont typeface="Noto Sans Symbols"/>
              <a:buChar char="✔"/>
            </a:pPr>
            <a:r>
              <a:rPr lang="en-IN" sz="2400">
                <a:solidFill>
                  <a:srgbClr val="3F762A"/>
                </a:solidFill>
                <a:latin typeface="Century"/>
                <a:ea typeface="Century"/>
                <a:cs typeface="Century"/>
                <a:sym typeface="Century"/>
              </a:rPr>
              <a:t>And most of the customers used search engines to get into the platform first time and frequently.</a:t>
            </a:r>
            <a:endParaRPr/>
          </a:p>
          <a:p>
            <a:pPr indent="-274320" lvl="0" marL="274320" rtl="0" algn="l">
              <a:lnSpc>
                <a:spcPct val="107000"/>
              </a:lnSpc>
              <a:spcBef>
                <a:spcPts val="1208"/>
              </a:spcBef>
              <a:spcAft>
                <a:spcPts val="0"/>
              </a:spcAft>
              <a:buSzPct val="95000"/>
              <a:buFont typeface="Noto Sans Symbols"/>
              <a:buChar char="✔"/>
            </a:pPr>
            <a:r>
              <a:rPr lang="en-IN" sz="2400">
                <a:solidFill>
                  <a:srgbClr val="3F762A"/>
                </a:solidFill>
                <a:latin typeface="Century"/>
                <a:ea typeface="Century"/>
                <a:cs typeface="Century"/>
                <a:sym typeface="Century"/>
              </a:rPr>
              <a:t>Max customers uses there debit/credit cards for there payment.</a:t>
            </a:r>
            <a:endParaRPr sz="2400">
              <a:solidFill>
                <a:srgbClr val="3F762A"/>
              </a:solidFill>
              <a:latin typeface="Century"/>
              <a:ea typeface="Century"/>
              <a:cs typeface="Century"/>
              <a:sym typeface="Century"/>
            </a:endParaRPr>
          </a:p>
          <a:p>
            <a:pPr indent="-274320" lvl="0" marL="274320" rtl="0" algn="l">
              <a:lnSpc>
                <a:spcPct val="107000"/>
              </a:lnSpc>
              <a:spcBef>
                <a:spcPts val="1208"/>
              </a:spcBef>
              <a:spcAft>
                <a:spcPts val="0"/>
              </a:spcAft>
              <a:buSzPct val="95000"/>
              <a:buFont typeface="Noto Sans Symbols"/>
              <a:buChar char="✔"/>
            </a:pPr>
            <a:r>
              <a:rPr lang="en-IN" sz="2400">
                <a:solidFill>
                  <a:srgbClr val="3F762A"/>
                </a:solidFill>
                <a:latin typeface="Century"/>
                <a:ea typeface="Century"/>
                <a:cs typeface="Century"/>
                <a:sym typeface="Century"/>
              </a:rPr>
              <a:t>Almost customers has a expectation to have Content_Readability, Similar_ProductInfo, Seller_ProductInfo, ProductInfo_Clarity, Ease_Navigation, Loading_ProcessingSpeed, UserFriendly_Interface, Conveninet_PaymentMode, TimelyFulfilment_Trust, Customer_Empathy, CustPrivacy_Guarantee, VariousChannel_Responses, Benefit_Discount, Enjoy_OnlineShopping, Convenience_Flexibility, Returns_ReplacementPolicy, Loyalty_ProgramAccess, QualityInfo_Satisfaction, WebsiteQuality_Satisfaction, NetBenefit_Satisfaction, User_Trust, Product_SeveralCategory, Relevant_ProductInfo, Monetary_Savings, Patronizing_Convenience, Adventure_Sense, Enhances_SocialStatus, Gratification_Shopping, Role_Fulfilment, Money_Worthy in e-commerce websites.</a:t>
            </a:r>
            <a:endParaRPr sz="2400">
              <a:solidFill>
                <a:srgbClr val="3F762A"/>
              </a:solidFill>
              <a:latin typeface="Century"/>
              <a:ea typeface="Century"/>
              <a:cs typeface="Century"/>
              <a:sym typeface="Century"/>
            </a:endParaRPr>
          </a:p>
          <a:p>
            <a:pPr indent="-151257" lvl="0" marL="274320" rtl="0" algn="l">
              <a:spcBef>
                <a:spcPts val="1208"/>
              </a:spcBef>
              <a:spcAft>
                <a:spcPts val="1600"/>
              </a:spcAft>
              <a:buSzPct val="95000"/>
              <a:buNone/>
            </a:pPr>
            <a:r>
              <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9. Analysis</a:t>
            </a:r>
            <a:endParaRPr sz="4000"/>
          </a:p>
        </p:txBody>
      </p:sp>
      <p:sp>
        <p:nvSpPr>
          <p:cNvPr id="288" name="Google Shape;288;p33"/>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7000"/>
              </a:lnSpc>
              <a:spcBef>
                <a:spcPts val="0"/>
              </a:spcBef>
              <a:spcAft>
                <a:spcPts val="0"/>
              </a:spcAft>
              <a:buSzPts val="2280"/>
              <a:buFont typeface="Noto Sans Symbols"/>
              <a:buChar char="✔"/>
            </a:pPr>
            <a:r>
              <a:rPr lang="en-IN" sz="2400">
                <a:solidFill>
                  <a:srgbClr val="3F762A"/>
                </a:solidFill>
                <a:latin typeface="Century"/>
                <a:ea typeface="Century"/>
                <a:cs typeface="Century"/>
                <a:sym typeface="Century"/>
              </a:rPr>
              <a:t>Compared to other platforms shopping with Amazon.in and Flipkart.com has maximum benefits rather than drawbacks.</a:t>
            </a:r>
            <a:endParaRPr sz="2400">
              <a:solidFill>
                <a:srgbClr val="3F762A"/>
              </a:solidFill>
              <a:latin typeface="Century"/>
              <a:ea typeface="Century"/>
              <a:cs typeface="Century"/>
              <a:sym typeface="Century"/>
            </a:endParaRPr>
          </a:p>
          <a:p>
            <a:pPr indent="-274320" lvl="0" marL="27432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Compared to all other online shopping platforms Snapdeal and Myntra has maximum drawbacks.</a:t>
            </a:r>
            <a:endParaRPr/>
          </a:p>
          <a:p>
            <a:pPr indent="-274320" lvl="0" marL="274320" rtl="0" algn="l">
              <a:lnSpc>
                <a:spcPct val="107000"/>
              </a:lnSpc>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And having maximum good feedbacks Amazon is recommended by most of the customers.</a:t>
            </a:r>
            <a:endParaRPr/>
          </a:p>
          <a:p>
            <a:pPr indent="0" lvl="0" marL="0" rtl="0" algn="l">
              <a:spcBef>
                <a:spcPts val="520"/>
              </a:spcBef>
              <a:spcAft>
                <a:spcPts val="1600"/>
              </a:spcAft>
              <a:buSzPts val="247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10. Conclusion</a:t>
            </a:r>
            <a:endParaRPr/>
          </a:p>
        </p:txBody>
      </p:sp>
      <p:sp>
        <p:nvSpPr>
          <p:cNvPr id="294" name="Google Shape;294;p34"/>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SzPct val="95000"/>
              <a:buNone/>
            </a:pPr>
            <a:r>
              <a:rPr lang="en-IN" sz="2400">
                <a:solidFill>
                  <a:srgbClr val="3F762A"/>
                </a:solidFill>
                <a:latin typeface="Century"/>
                <a:ea typeface="Century"/>
                <a:cs typeface="Century"/>
                <a:sym typeface="Century"/>
              </a:rPr>
              <a:t>While going through the problem and in detailed analysis I found the following conclusions:</a:t>
            </a:r>
            <a:endParaRPr/>
          </a:p>
          <a:p>
            <a:pPr indent="-252603" lvl="0" marL="274320" rtl="0" algn="l">
              <a:spcBef>
                <a:spcPts val="480"/>
              </a:spcBef>
              <a:spcAft>
                <a:spcPts val="0"/>
              </a:spcAft>
              <a:buSzPct val="95000"/>
              <a:buFont typeface="Noto Sans Symbols"/>
              <a:buChar char="✔"/>
            </a:pPr>
            <a:r>
              <a:rPr lang="en-IN" sz="2400">
                <a:solidFill>
                  <a:srgbClr val="3F762A"/>
                </a:solidFill>
                <a:latin typeface="Century"/>
                <a:ea typeface="Century"/>
                <a:cs typeface="Century"/>
                <a:sym typeface="Century"/>
              </a:rPr>
              <a:t>Females are furious to shop all the time so making them satisfied will help the sellers to get more business.</a:t>
            </a:r>
            <a:endParaRPr/>
          </a:p>
          <a:p>
            <a:pPr indent="-252603" lvl="0" marL="274320" rtl="0" algn="l">
              <a:spcBef>
                <a:spcPts val="480"/>
              </a:spcBef>
              <a:spcAft>
                <a:spcPts val="0"/>
              </a:spcAft>
              <a:buSzPct val="95000"/>
              <a:buFont typeface="Noto Sans Symbols"/>
              <a:buChar char="✔"/>
            </a:pPr>
            <a:r>
              <a:rPr lang="en-IN" sz="2400">
                <a:solidFill>
                  <a:srgbClr val="3F762A"/>
                </a:solidFill>
                <a:latin typeface="Century"/>
                <a:ea typeface="Century"/>
                <a:cs typeface="Century"/>
                <a:sym typeface="Century"/>
              </a:rPr>
              <a:t>Loyal customers prefer buying and tend to spend more money on shopping in your store. Statistics show that engaged consumers purchase more frequently. It is necessary to hear customer feedback because most of them are valuable feedbacks.</a:t>
            </a:r>
            <a:endParaRPr/>
          </a:p>
          <a:p>
            <a:pPr indent="-252603" lvl="0" marL="274320" rtl="0" algn="l">
              <a:spcBef>
                <a:spcPts val="480"/>
              </a:spcBef>
              <a:spcAft>
                <a:spcPts val="0"/>
              </a:spcAft>
              <a:buSzPct val="95000"/>
              <a:buFont typeface="Noto Sans Symbols"/>
              <a:buChar char="✔"/>
            </a:pPr>
            <a:r>
              <a:rPr lang="en-IN" sz="2400">
                <a:solidFill>
                  <a:srgbClr val="3F762A"/>
                </a:solidFill>
                <a:latin typeface="Century"/>
                <a:ea typeface="Century"/>
                <a:cs typeface="Century"/>
                <a:sym typeface="Century"/>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sz="2400">
              <a:solidFill>
                <a:srgbClr val="3F762A"/>
              </a:solidFill>
              <a:latin typeface="Century"/>
              <a:ea typeface="Century"/>
              <a:cs typeface="Century"/>
              <a:sym typeface="Century"/>
            </a:endParaRPr>
          </a:p>
          <a:p>
            <a:pPr indent="-129540" lvl="0" marL="274320" rtl="0" algn="l">
              <a:spcBef>
                <a:spcPts val="480"/>
              </a:spcBef>
              <a:spcAft>
                <a:spcPts val="0"/>
              </a:spcAft>
              <a:buSzPct val="95000"/>
              <a:buFont typeface="Noto Sans Symbols"/>
              <a:buNone/>
            </a:pPr>
            <a:r>
              <a:t/>
            </a:r>
            <a:endParaRPr sz="2400">
              <a:solidFill>
                <a:srgbClr val="3F762A"/>
              </a:solidFill>
              <a:latin typeface="Century"/>
              <a:ea typeface="Century"/>
              <a:cs typeface="Century"/>
              <a:sym typeface="Century"/>
            </a:endParaRPr>
          </a:p>
          <a:p>
            <a:pPr indent="-129540" lvl="0" marL="274320" rtl="0" algn="l">
              <a:spcBef>
                <a:spcPts val="480"/>
              </a:spcBef>
              <a:spcAft>
                <a:spcPts val="0"/>
              </a:spcAft>
              <a:buSzPct val="95000"/>
              <a:buFont typeface="Noto Sans Symbols"/>
              <a:buNone/>
            </a:pPr>
            <a:r>
              <a:t/>
            </a:r>
            <a:endParaRPr sz="2400">
              <a:solidFill>
                <a:srgbClr val="3F762A"/>
              </a:solidFill>
              <a:latin typeface="Century"/>
              <a:ea typeface="Century"/>
              <a:cs typeface="Century"/>
              <a:sym typeface="Century"/>
            </a:endParaRPr>
          </a:p>
          <a:p>
            <a:pPr indent="-129540" lvl="0" marL="274320" rtl="0" algn="l">
              <a:spcBef>
                <a:spcPts val="480"/>
              </a:spcBef>
              <a:spcAft>
                <a:spcPts val="1600"/>
              </a:spcAft>
              <a:buSzPct val="95000"/>
              <a:buFont typeface="Noto Sans Symbols"/>
              <a:buNone/>
            </a:pPr>
            <a:r>
              <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10. Conclusion</a:t>
            </a:r>
            <a:endParaRPr sz="4000"/>
          </a:p>
        </p:txBody>
      </p:sp>
      <p:sp>
        <p:nvSpPr>
          <p:cNvPr id="300" name="Google Shape;300;p35"/>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7000"/>
              </a:lnSpc>
              <a:spcBef>
                <a:spcPts val="0"/>
              </a:spcBef>
              <a:spcAft>
                <a:spcPts val="0"/>
              </a:spcAft>
              <a:buSzPct val="95000"/>
              <a:buFont typeface="Noto Sans Symbols"/>
              <a:buChar char="✔"/>
            </a:pPr>
            <a:r>
              <a:rPr lang="en-IN" sz="2400">
                <a:solidFill>
                  <a:srgbClr val="3F762A"/>
                </a:solidFill>
                <a:latin typeface="Century"/>
                <a:ea typeface="Century"/>
                <a:cs typeface="Century"/>
                <a:sym typeface="Century"/>
              </a:rPr>
              <a:t>Here as an conclusion part I found that using dead old strategies for retailers will effect customer retention.</a:t>
            </a:r>
            <a:endParaRPr/>
          </a:p>
          <a:p>
            <a:pPr indent="-274320" lvl="0" marL="274320" rtl="0" algn="l">
              <a:lnSpc>
                <a:spcPct val="107000"/>
              </a:lnSpc>
              <a:spcBef>
                <a:spcPts val="444"/>
              </a:spcBef>
              <a:spcAft>
                <a:spcPts val="0"/>
              </a:spcAft>
              <a:buSzPct val="95000"/>
              <a:buFont typeface="Noto Sans Symbols"/>
              <a:buChar char="✔"/>
            </a:pPr>
            <a:r>
              <a:rPr lang="en-IN" sz="2400">
                <a:solidFill>
                  <a:srgbClr val="3F762A"/>
                </a:solidFill>
                <a:latin typeface="Century"/>
                <a:ea typeface="Century"/>
                <a:cs typeface="Century"/>
                <a:sym typeface="Century"/>
              </a:rPr>
              <a:t>Organisation will always focus on success for that keeping the old customers will always be a plus point.</a:t>
            </a:r>
            <a:endParaRPr/>
          </a:p>
          <a:p>
            <a:pPr indent="-274320" lvl="0" marL="274320" rtl="0" algn="l">
              <a:lnSpc>
                <a:spcPct val="107000"/>
              </a:lnSpc>
              <a:spcBef>
                <a:spcPts val="444"/>
              </a:spcBef>
              <a:spcAft>
                <a:spcPts val="0"/>
              </a:spcAft>
              <a:buSzPct val="95000"/>
              <a:buFont typeface="Noto Sans Symbols"/>
              <a:buChar char="✔"/>
            </a:pPr>
            <a:r>
              <a:rPr lang="en-IN" sz="2400">
                <a:solidFill>
                  <a:srgbClr val="3F762A"/>
                </a:solidFill>
                <a:latin typeface="Century"/>
                <a:ea typeface="Century"/>
                <a:cs typeface="Century"/>
                <a:sym typeface="Century"/>
              </a:rPr>
              <a:t>Also Paytm and Snapdeal has maximum drawbacks it is because of their dead old strategies.</a:t>
            </a:r>
            <a:endParaRPr/>
          </a:p>
          <a:p>
            <a:pPr indent="-274320" lvl="0" marL="274320" rtl="0" algn="l">
              <a:lnSpc>
                <a:spcPct val="107000"/>
              </a:lnSpc>
              <a:spcBef>
                <a:spcPts val="444"/>
              </a:spcBef>
              <a:spcAft>
                <a:spcPts val="0"/>
              </a:spcAft>
              <a:buSzPct val="95000"/>
              <a:buFont typeface="Noto Sans Symbols"/>
              <a:buChar char="✔"/>
            </a:pPr>
            <a:r>
              <a:rPr lang="en-IN" sz="2400">
                <a:solidFill>
                  <a:srgbClr val="3F762A"/>
                </a:solidFill>
                <a:latin typeface="Century"/>
                <a:ea typeface="Century"/>
                <a:cs typeface="Century"/>
                <a:sym typeface="Century"/>
              </a:rPr>
              <a:t>I found Amazon and Flipkart are standing best out in the market by using ethical, reasonable business strategies.</a:t>
            </a:r>
            <a:endParaRPr/>
          </a:p>
          <a:p>
            <a:pPr indent="-274320" lvl="0" marL="274320" rtl="0" algn="l">
              <a:lnSpc>
                <a:spcPct val="107000"/>
              </a:lnSpc>
              <a:spcBef>
                <a:spcPts val="444"/>
              </a:spcBef>
              <a:spcAft>
                <a:spcPts val="0"/>
              </a:spcAft>
              <a:buSzPct val="95000"/>
              <a:buFont typeface="Noto Sans Symbols"/>
              <a:buChar char="✔"/>
            </a:pPr>
            <a:r>
              <a:rPr lang="en-IN" sz="2400">
                <a:solidFill>
                  <a:srgbClr val="3F762A"/>
                </a:solidFill>
                <a:latin typeface="Century"/>
                <a:ea typeface="Century"/>
                <a:cs typeface="Century"/>
                <a:sym typeface="Century"/>
              </a:rPr>
              <a:t>To conclude, having the right customer retention strategy </a:t>
            </a:r>
            <a:r>
              <a:rPr b="1" lang="en-IN" sz="2400">
                <a:solidFill>
                  <a:srgbClr val="3F762A"/>
                </a:solidFill>
                <a:latin typeface="Century"/>
                <a:ea typeface="Century"/>
                <a:cs typeface="Century"/>
                <a:sym typeface="Century"/>
              </a:rPr>
              <a:t>will keep sellers company growing if they know how to take advantage of it</a:t>
            </a:r>
            <a:r>
              <a:rPr lang="en-IN" sz="2400">
                <a:solidFill>
                  <a:srgbClr val="3F762A"/>
                </a:solidFill>
                <a:latin typeface="Century"/>
                <a:ea typeface="Century"/>
                <a:cs typeface="Century"/>
                <a:sym typeface="Century"/>
              </a:rPr>
              <a:t>. Then customers will find their way back and continue buying stuff from the best company.</a:t>
            </a:r>
            <a:endParaRPr sz="2400">
              <a:solidFill>
                <a:srgbClr val="3F762A"/>
              </a:solidFill>
              <a:latin typeface="Century"/>
              <a:ea typeface="Century"/>
              <a:cs typeface="Century"/>
              <a:sym typeface="Century"/>
            </a:endParaRPr>
          </a:p>
          <a:p>
            <a:pPr indent="0" lvl="0" marL="0" rtl="0" algn="l">
              <a:spcBef>
                <a:spcPts val="481"/>
              </a:spcBef>
              <a:spcAft>
                <a:spcPts val="1600"/>
              </a:spcAft>
              <a:buSzPct val="102916"/>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36"/>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entury Gothic"/>
              <a:buNone/>
            </a:pPr>
            <a:r>
              <a:t/>
            </a:r>
            <a:endParaRPr/>
          </a:p>
        </p:txBody>
      </p:sp>
      <p:pic>
        <p:nvPicPr>
          <p:cNvPr id="306" name="Google Shape;306;p36"/>
          <p:cNvPicPr preferRelativeResize="0"/>
          <p:nvPr>
            <p:ph idx="1" type="body"/>
          </p:nvPr>
        </p:nvPicPr>
        <p:blipFill rotWithShape="1">
          <a:blip r:embed="rId4">
            <a:alphaModFix/>
          </a:blip>
          <a:srcRect b="0" l="0" r="0" t="0"/>
          <a:stretch/>
        </p:blipFill>
        <p:spPr>
          <a:xfrm>
            <a:off x="0" y="704088"/>
            <a:ext cx="12192000" cy="6153912"/>
          </a:xfrm>
          <a:prstGeom prst="rect">
            <a:avLst/>
          </a:prstGeom>
          <a:noFill/>
          <a:ln>
            <a:noFill/>
          </a:ln>
          <a:effectLst>
            <a:outerShdw blurRad="50800" rotWithShape="0" algn="ctr" dir="5400000" dist="50800">
              <a:srgbClr val="000000"/>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609600" y="1026160"/>
            <a:ext cx="10972800" cy="136144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E73729"/>
              </a:buClr>
              <a:buSzPct val="100000"/>
              <a:buFont typeface="Century"/>
              <a:buNone/>
            </a:pPr>
            <a:br>
              <a:rPr lang="en-IN" sz="4400">
                <a:solidFill>
                  <a:srgbClr val="E73729"/>
                </a:solidFill>
                <a:latin typeface="Century"/>
                <a:ea typeface="Century"/>
                <a:cs typeface="Century"/>
                <a:sym typeface="Century"/>
              </a:rPr>
            </a:br>
            <a:br>
              <a:rPr lang="en-IN" sz="4400">
                <a:solidFill>
                  <a:srgbClr val="E73729"/>
                </a:solidFill>
                <a:latin typeface="Century"/>
                <a:ea typeface="Century"/>
                <a:cs typeface="Century"/>
                <a:sym typeface="Century"/>
              </a:rPr>
            </a:br>
            <a:r>
              <a:rPr lang="en-IN" sz="4400">
                <a:solidFill>
                  <a:srgbClr val="E73729"/>
                </a:solidFill>
                <a:latin typeface="Century"/>
                <a:ea typeface="Century"/>
                <a:cs typeface="Century"/>
                <a:sym typeface="Century"/>
              </a:rPr>
              <a:t>2. </a:t>
            </a:r>
            <a:r>
              <a:rPr b="1" lang="en-IN" sz="4400">
                <a:solidFill>
                  <a:srgbClr val="E73729"/>
                </a:solidFill>
                <a:latin typeface="Century"/>
                <a:ea typeface="Century"/>
                <a:cs typeface="Century"/>
                <a:sym typeface="Century"/>
              </a:rPr>
              <a:t>What is Customer Retention?</a:t>
            </a:r>
            <a:endParaRPr/>
          </a:p>
        </p:txBody>
      </p:sp>
      <p:sp>
        <p:nvSpPr>
          <p:cNvPr id="89" name="Google Shape;89;p4"/>
          <p:cNvSpPr txBox="1"/>
          <p:nvPr>
            <p:ph idx="1" type="body"/>
          </p:nvPr>
        </p:nvSpPr>
        <p:spPr>
          <a:xfrm>
            <a:off x="609600" y="2651760"/>
            <a:ext cx="10972800" cy="32613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1600"/>
              </a:spcAft>
              <a:buSzPts val="2280"/>
              <a:buFont typeface="Noto Sans Symbols"/>
              <a:buChar char="✔"/>
            </a:pPr>
            <a:r>
              <a:rPr b="0" i="0" lang="en-IN" sz="2400">
                <a:solidFill>
                  <a:srgbClr val="3F762A"/>
                </a:solidFill>
                <a:latin typeface="Century"/>
                <a:ea typeface="Century"/>
                <a:cs typeface="Century"/>
                <a:sym typeface="Century"/>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IN" sz="2400">
                <a:solidFill>
                  <a:srgbClr val="3F762A"/>
                </a:solidFill>
                <a:latin typeface="Century"/>
                <a:ea typeface="Century"/>
                <a:cs typeface="Century"/>
                <a:sym typeface="Century"/>
              </a:rPr>
              <a:t>customer engagement </a:t>
            </a:r>
            <a:r>
              <a:rPr b="0" i="0" lang="en-IN" sz="2400">
                <a:solidFill>
                  <a:srgbClr val="3F762A"/>
                </a:solidFill>
                <a:latin typeface="Century"/>
                <a:ea typeface="Century"/>
                <a:cs typeface="Century"/>
                <a:sym typeface="Century"/>
              </a:rPr>
              <a:t>and emotionally ties to a brand.</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3. Need of Customer Retention</a:t>
            </a:r>
            <a:endParaRPr/>
          </a:p>
        </p:txBody>
      </p:sp>
      <p:sp>
        <p:nvSpPr>
          <p:cNvPr id="95" name="Google Shape;95;p5"/>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Font typeface="Noto Sans Symbols"/>
              <a:buChar char="✔"/>
            </a:pPr>
            <a:r>
              <a:rPr b="1" i="0" lang="en-IN">
                <a:solidFill>
                  <a:srgbClr val="3F762A"/>
                </a:solidFill>
                <a:latin typeface="Century"/>
                <a:ea typeface="Century"/>
                <a:cs typeface="Century"/>
                <a:sym typeface="Century"/>
              </a:rPr>
              <a:t> </a:t>
            </a:r>
            <a:r>
              <a:rPr b="1" i="0" lang="en-IN" sz="2400">
                <a:solidFill>
                  <a:srgbClr val="3F762A"/>
                </a:solidFill>
                <a:latin typeface="Century"/>
                <a:ea typeface="Century"/>
                <a:cs typeface="Century"/>
                <a:sym typeface="Century"/>
              </a:rPr>
              <a:t>Less spending on customer acquisition :</a:t>
            </a:r>
            <a:r>
              <a:rPr b="0" i="0" lang="en-IN" sz="2400">
                <a:solidFill>
                  <a:srgbClr val="3F762A"/>
                </a:solidFill>
                <a:latin typeface="Century"/>
                <a:ea typeface="Century"/>
                <a:cs typeface="Century"/>
                <a:sym typeface="Century"/>
              </a:rPr>
              <a:t> Acquiring a new customer can be up to five times more expensive than retaining an existing one. </a:t>
            </a:r>
            <a:endParaRPr/>
          </a:p>
          <a:p>
            <a:pPr indent="-274320" lvl="0" marL="274320" rtl="0" algn="l">
              <a:spcBef>
                <a:spcPts val="480"/>
              </a:spcBef>
              <a:spcAft>
                <a:spcPts val="0"/>
              </a:spcAft>
              <a:buSzPts val="2280"/>
              <a:buFont typeface="Noto Sans Symbols"/>
              <a:buChar char="✔"/>
            </a:pPr>
            <a:r>
              <a:rPr b="1" i="0" lang="en-IN" sz="2400">
                <a:solidFill>
                  <a:srgbClr val="3F762A"/>
                </a:solidFill>
                <a:latin typeface="Century"/>
                <a:ea typeface="Century"/>
                <a:cs typeface="Century"/>
                <a:sym typeface="Century"/>
              </a:rPr>
              <a:t> Increased profits : </a:t>
            </a:r>
            <a:r>
              <a:rPr b="0" i="0" lang="en-IN" sz="2400">
                <a:solidFill>
                  <a:srgbClr val="3F762A"/>
                </a:solidFill>
                <a:latin typeface="Century"/>
                <a:ea typeface="Century"/>
                <a:cs typeface="Century"/>
                <a:sym typeface="Century"/>
              </a:rPr>
              <a:t>An increase in client retention by 5% can enhance profits by over 25% .</a:t>
            </a:r>
            <a:endParaRPr/>
          </a:p>
          <a:p>
            <a:pPr indent="-274320" lvl="0" marL="274320" rtl="0" algn="l">
              <a:spcBef>
                <a:spcPts val="480"/>
              </a:spcBef>
              <a:spcAft>
                <a:spcPts val="0"/>
              </a:spcAft>
              <a:buSzPts val="2280"/>
              <a:buFont typeface="Noto Sans Symbols"/>
              <a:buChar char="✔"/>
            </a:pPr>
            <a:r>
              <a:rPr b="1" i="0" lang="en-IN" sz="2400">
                <a:solidFill>
                  <a:srgbClr val="3F762A"/>
                </a:solidFill>
                <a:latin typeface="Century"/>
                <a:ea typeface="Century"/>
                <a:cs typeface="Century"/>
                <a:sym typeface="Century"/>
              </a:rPr>
              <a:t> Improved online reputation :</a:t>
            </a:r>
            <a:r>
              <a:rPr b="0" i="0" lang="en-IN" sz="2400">
                <a:solidFill>
                  <a:srgbClr val="3F762A"/>
                </a:solidFill>
                <a:latin typeface="Century"/>
                <a:ea typeface="Century"/>
                <a:cs typeface="Century"/>
                <a:sym typeface="Century"/>
              </a:rPr>
              <a:t> Over 37% of customers will only post online reviews if they are “extremely satisfied”.</a:t>
            </a:r>
            <a:endParaRPr/>
          </a:p>
          <a:p>
            <a:pPr indent="-274320" lvl="0" marL="274320" rtl="0" algn="l">
              <a:spcBef>
                <a:spcPts val="480"/>
              </a:spcBef>
              <a:spcAft>
                <a:spcPts val="0"/>
              </a:spcAft>
              <a:buSzPts val="2280"/>
              <a:buFont typeface="Noto Sans Symbols"/>
              <a:buChar char="✔"/>
            </a:pPr>
            <a:r>
              <a:rPr b="1" lang="en-IN" sz="2400">
                <a:solidFill>
                  <a:srgbClr val="3F762A"/>
                </a:solidFill>
                <a:latin typeface="Century"/>
                <a:ea typeface="Century"/>
                <a:cs typeface="Century"/>
                <a:sym typeface="Century"/>
              </a:rPr>
              <a:t> Positive Reviews : </a:t>
            </a:r>
            <a:r>
              <a:rPr b="0" i="0" lang="en-IN" sz="2400">
                <a:solidFill>
                  <a:srgbClr val="3F762A"/>
                </a:solidFill>
                <a:latin typeface="Century"/>
                <a:ea typeface="Century"/>
                <a:cs typeface="Century"/>
                <a:sym typeface="Century"/>
              </a:rPr>
              <a:t>The longer customers stay with a company, the more business, positive reviews, and they bring word of mouth advertising.</a:t>
            </a:r>
            <a:endParaRPr/>
          </a:p>
          <a:p>
            <a:pPr indent="-117475" lvl="0" marL="274320" rtl="0" algn="l">
              <a:spcBef>
                <a:spcPts val="520"/>
              </a:spcBef>
              <a:spcAft>
                <a:spcPts val="0"/>
              </a:spcAft>
              <a:buSzPts val="2470"/>
              <a:buFont typeface="Noto Sans Symbols"/>
              <a:buNone/>
            </a:pPr>
            <a:r>
              <a:t/>
            </a:r>
            <a:endParaRPr b="0" i="0">
              <a:solidFill>
                <a:srgbClr val="080F1A"/>
              </a:solidFill>
              <a:latin typeface="Century"/>
              <a:ea typeface="Century"/>
              <a:cs typeface="Century"/>
              <a:sym typeface="Century"/>
            </a:endParaRPr>
          </a:p>
          <a:p>
            <a:pPr indent="-117475" lvl="0" marL="274320" rtl="0" algn="l">
              <a:spcBef>
                <a:spcPts val="520"/>
              </a:spcBef>
              <a:spcAft>
                <a:spcPts val="1600"/>
              </a:spcAft>
              <a:buSzPts val="2470"/>
              <a:buFont typeface="Noto Sans Symbols"/>
              <a:buNone/>
            </a:pPr>
            <a:r>
              <a:t/>
            </a:r>
            <a:endParaRPr>
              <a:solidFill>
                <a:srgbClr val="3F762A"/>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4. Problem Statement</a:t>
            </a:r>
            <a:endParaRPr/>
          </a:p>
        </p:txBody>
      </p:sp>
      <p:sp>
        <p:nvSpPr>
          <p:cNvPr id="101" name="Google Shape;101;p6"/>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lnSpcReduction="10000"/>
          </a:bodyPr>
          <a:lstStyle/>
          <a:p>
            <a:pPr indent="-286083" lvl="0" marL="274320" rtl="0" algn="l">
              <a:spcBef>
                <a:spcPts val="0"/>
              </a:spcBef>
              <a:spcAft>
                <a:spcPts val="1600"/>
              </a:spcAft>
              <a:buSzPts val="2470"/>
              <a:buFont typeface="Noto Sans Symbols"/>
              <a:buChar char="✔"/>
            </a:pPr>
            <a:r>
              <a:rPr lang="en-IN"/>
              <a:t> </a:t>
            </a:r>
            <a:r>
              <a:rPr lang="en-IN">
                <a:solidFill>
                  <a:srgbClr val="3F762A"/>
                </a:solidFill>
                <a:latin typeface="Century"/>
                <a:ea typeface="Century"/>
                <a:cs typeface="Century"/>
                <a:sym typeface="Century"/>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5. Problem Understanding</a:t>
            </a:r>
            <a:endParaRPr/>
          </a:p>
        </p:txBody>
      </p:sp>
      <p:sp>
        <p:nvSpPr>
          <p:cNvPr id="107" name="Google Shape;107;p7"/>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1600"/>
              </a:spcAft>
              <a:buSzPts val="2470"/>
              <a:buFont typeface="Noto Sans Symbols"/>
              <a:buChar char="✔"/>
            </a:pPr>
            <a:r>
              <a:rPr lang="en-IN"/>
              <a:t> </a:t>
            </a:r>
            <a:r>
              <a:rPr lang="en-IN" sz="2400">
                <a:solidFill>
                  <a:srgbClr val="3F762A"/>
                </a:solidFill>
                <a:latin typeface="Century"/>
                <a:ea typeface="Century"/>
                <a:cs typeface="Century"/>
                <a:sym typeface="Century"/>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a:t>
            </a:r>
            <a:r>
              <a:rPr lang="en-IN">
                <a:solidFill>
                  <a:srgbClr val="3F762A"/>
                </a:solidFill>
                <a:latin typeface="Century"/>
                <a:ea typeface="Century"/>
                <a:cs typeface="Century"/>
                <a:sym typeface="Century"/>
              </a:rPr>
              <a:t>a</a:t>
            </a:r>
            <a:r>
              <a:rPr lang="en-IN" sz="2400">
                <a:solidFill>
                  <a:srgbClr val="3F762A"/>
                </a:solidFill>
                <a:latin typeface="Century"/>
                <a:ea typeface="Century"/>
                <a:cs typeface="Century"/>
                <a:sym typeface="Century"/>
              </a:rPr>
              <a:t>rticular problem solution I have used all my analysation skills to solve the problem of customer retention.</a:t>
            </a:r>
            <a:endParaRPr sz="2400">
              <a:solidFill>
                <a:srgbClr val="3F762A"/>
              </a:solidFill>
              <a:latin typeface="Century"/>
              <a:ea typeface="Century"/>
              <a:cs typeface="Century"/>
              <a:sym typeface="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609600" y="704088"/>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6. Exploratory data analysis</a:t>
            </a:r>
            <a:endParaRPr/>
          </a:p>
        </p:txBody>
      </p:sp>
      <p:sp>
        <p:nvSpPr>
          <p:cNvPr id="113" name="Google Shape;113;p8"/>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t/>
            </a:r>
            <a:endParaRPr>
              <a:solidFill>
                <a:srgbClr val="3F762A"/>
              </a:solidFill>
              <a:latin typeface="Century"/>
              <a:ea typeface="Century"/>
              <a:cs typeface="Century"/>
              <a:sym typeface="Century"/>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I have imported the dataset which was in excel format. Then I did all the statistical analysis like checking shape, nunique, value counts, info etc….. </a:t>
            </a:r>
            <a:endParaRPr/>
          </a:p>
          <a:p>
            <a:pPr indent="-274320" lvl="0" marL="274320" rtl="0" algn="l">
              <a:spcBef>
                <a:spcPts val="480"/>
              </a:spcBef>
              <a:spcAft>
                <a:spcPts val="0"/>
              </a:spcAft>
              <a:buSzPts val="2280"/>
              <a:buFont typeface="Noto Sans Symbols"/>
              <a:buChar char="✔"/>
            </a:pPr>
            <a:r>
              <a:rPr lang="en-IN" sz="2400">
                <a:solidFill>
                  <a:srgbClr val="3F762A"/>
                </a:solidFill>
                <a:latin typeface="Century"/>
                <a:ea typeface="Century"/>
                <a:cs typeface="Century"/>
                <a:sym typeface="Century"/>
              </a:rPr>
              <a:t> Then while looking into the value counts I found some duplicate entries in the features i.e., two words with same meaning. I have replaced those duplicates by grouping them.</a:t>
            </a:r>
            <a:endParaRPr/>
          </a:p>
          <a:p>
            <a:pPr indent="-274320" lvl="0" marL="274320" rtl="0" algn="l">
              <a:spcBef>
                <a:spcPts val="480"/>
              </a:spcBef>
              <a:spcAft>
                <a:spcPts val="1600"/>
              </a:spcAft>
              <a:buSzPts val="2280"/>
              <a:buFont typeface="Noto Sans Symbols"/>
              <a:buChar char="✔"/>
            </a:pPr>
            <a:r>
              <a:rPr lang="en-IN" sz="2400">
                <a:solidFill>
                  <a:srgbClr val="3F762A"/>
                </a:solidFill>
                <a:latin typeface="Century"/>
                <a:ea typeface="Century"/>
                <a:cs typeface="Century"/>
                <a:sym typeface="Century"/>
              </a:rPr>
              <a:t> I have checked for null values but there was no null values in the dataset.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609600" y="713231"/>
            <a:ext cx="10972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FF0000"/>
              </a:buClr>
              <a:buSzPts val="4000"/>
              <a:buFont typeface="Century"/>
              <a:buNone/>
            </a:pPr>
            <a:r>
              <a:rPr b="1" lang="en-IN" sz="4000">
                <a:solidFill>
                  <a:srgbClr val="FF0000"/>
                </a:solidFill>
                <a:latin typeface="Century"/>
                <a:ea typeface="Century"/>
                <a:cs typeface="Century"/>
                <a:sym typeface="Century"/>
              </a:rPr>
              <a:t>7. Data Cleaning</a:t>
            </a:r>
            <a:endParaRPr/>
          </a:p>
        </p:txBody>
      </p:sp>
      <p:sp>
        <p:nvSpPr>
          <p:cNvPr id="119" name="Google Shape;119;p9"/>
          <p:cNvSpPr txBox="1"/>
          <p:nvPr>
            <p:ph idx="1" type="body"/>
          </p:nvPr>
        </p:nvSpPr>
        <p:spPr>
          <a:xfrm>
            <a:off x="609600" y="1935480"/>
            <a:ext cx="109728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Font typeface="Noto Sans Symbols"/>
              <a:buChar char="✔"/>
            </a:pPr>
            <a:r>
              <a:rPr lang="en-IN"/>
              <a:t> </a:t>
            </a:r>
            <a:r>
              <a:rPr lang="en-IN" sz="2400">
                <a:solidFill>
                  <a:srgbClr val="3F762A"/>
                </a:solidFill>
                <a:latin typeface="Century"/>
                <a:ea typeface="Century"/>
                <a:cs typeface="Century"/>
                <a:sym typeface="Century"/>
              </a:rPr>
              <a:t>Also the data type of pincode column was integer type but pincode is a code which will be given to particular location and it will be unique so the datatype should object. So I have changed the datatype of Pincode column if I don’t change the datatype it will carry some wrong information and it may also affect my model accuracy</a:t>
            </a:r>
            <a:endParaRPr sz="2400">
              <a:solidFill>
                <a:srgbClr val="3F762A"/>
              </a:solidFill>
              <a:latin typeface="Century"/>
              <a:ea typeface="Century"/>
              <a:cs typeface="Century"/>
              <a:sym typeface="Century"/>
            </a:endParaRPr>
          </a:p>
          <a:p>
            <a:pPr indent="0" lvl="0" marL="0" rtl="0" algn="l">
              <a:spcBef>
                <a:spcPts val="0"/>
              </a:spcBef>
              <a:spcAft>
                <a:spcPts val="0"/>
              </a:spcAft>
              <a:buNone/>
            </a:pPr>
            <a:r>
              <a:t/>
            </a:r>
            <a:endParaRPr/>
          </a:p>
          <a:p>
            <a:pPr indent="0" lvl="0" marL="0" rtl="0" algn="l">
              <a:spcBef>
                <a:spcPts val="520"/>
              </a:spcBef>
              <a:spcAft>
                <a:spcPts val="0"/>
              </a:spcAft>
              <a:buSzPts val="2470"/>
              <a:buNone/>
            </a:pPr>
            <a:r>
              <a:t/>
            </a:r>
            <a:endParaRPr>
              <a:solidFill>
                <a:srgbClr val="3F762A"/>
              </a:solidFill>
              <a:latin typeface="Century"/>
              <a:ea typeface="Century"/>
              <a:cs typeface="Century"/>
              <a:sym typeface="Century"/>
            </a:endParaRPr>
          </a:p>
          <a:p>
            <a:pPr indent="-117475" lvl="0" marL="274320" rtl="0" algn="l">
              <a:spcBef>
                <a:spcPts val="520"/>
              </a:spcBef>
              <a:spcAft>
                <a:spcPts val="1600"/>
              </a:spcAft>
              <a:buSzPts val="2470"/>
              <a:buFont typeface="Noto Sans Symbols"/>
              <a:buNone/>
            </a:pPr>
            <a:r>
              <a:t/>
            </a:r>
            <a:endParaRPr/>
          </a:p>
        </p:txBody>
      </p:sp>
      <p:pic>
        <p:nvPicPr>
          <p:cNvPr id="120" name="Google Shape;120;p9"/>
          <p:cNvPicPr preferRelativeResize="0"/>
          <p:nvPr/>
        </p:nvPicPr>
        <p:blipFill rotWithShape="1">
          <a:blip r:embed="rId3">
            <a:alphaModFix/>
          </a:blip>
          <a:srcRect b="0" l="0" r="0" t="0"/>
          <a:stretch/>
        </p:blipFill>
        <p:spPr>
          <a:xfrm>
            <a:off x="609605" y="4282734"/>
            <a:ext cx="10972802" cy="17514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2021-09-15T14:34:53Z</dcterms:created>
  <dc:creator>Pooja gowda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7.40691E7</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