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8" r:id="rId2"/>
  </p:sldIdLst>
  <p:sldSz cx="21945600" cy="32918400"/>
  <p:notesSz cx="6716713" cy="923925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6720">
          <p15:clr>
            <a:srgbClr val="A4A3A4"/>
          </p15:clr>
        </p15:guide>
        <p15:guide id="2" pos="-2592">
          <p15:clr>
            <a:srgbClr val="A4A3A4"/>
          </p15:clr>
        </p15:guide>
      </p15:sldGuideLst>
    </p:ext>
    <p:ext uri="{2D200454-40CA-4A62-9FC3-DE9A4176ACB9}">
      <p15:notesGuideLst xmlns:p15="http://schemas.microsoft.com/office/powerpoint/2012/main">
        <p15:guide id="1" orient="horz" pos="2910">
          <p15:clr>
            <a:srgbClr val="A4A3A4"/>
          </p15:clr>
        </p15:guide>
        <p15:guide id="2" pos="21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B400"/>
    <a:srgbClr val="D8B088"/>
    <a:srgbClr val="CC3399"/>
    <a:srgbClr val="800000"/>
    <a:srgbClr val="DDDDDD"/>
    <a:srgbClr val="5F5F5F"/>
    <a:srgbClr val="808080"/>
    <a:srgbClr val="003366"/>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5933" autoAdjust="0"/>
    <p:restoredTop sz="94631"/>
  </p:normalViewPr>
  <p:slideViewPr>
    <p:cSldViewPr>
      <p:cViewPr>
        <p:scale>
          <a:sx n="30" d="100"/>
          <a:sy n="30" d="100"/>
        </p:scale>
        <p:origin x="3752" y="344"/>
      </p:cViewPr>
      <p:guideLst>
        <p:guide orient="horz" pos="6720"/>
        <p:guide pos="-2592"/>
      </p:guideLst>
    </p:cSldViewPr>
  </p:slideViewPr>
  <p:outlineViewPr>
    <p:cViewPr>
      <p:scale>
        <a:sx n="33" d="100"/>
        <a:sy n="33" d="100"/>
      </p:scale>
      <p:origin x="0" y="0"/>
    </p:cViewPr>
  </p:outlineViewPr>
  <p:notesTextViewPr>
    <p:cViewPr>
      <p:scale>
        <a:sx n="33" d="100"/>
        <a:sy n="33" d="100"/>
      </p:scale>
      <p:origin x="0" y="0"/>
    </p:cViewPr>
  </p:notesTextViewPr>
  <p:sorterViewPr>
    <p:cViewPr>
      <p:scale>
        <a:sx n="66" d="100"/>
        <a:sy n="66" d="100"/>
      </p:scale>
      <p:origin x="0" y="0"/>
    </p:cViewPr>
  </p:sorterViewPr>
  <p:notesViewPr>
    <p:cSldViewPr>
      <p:cViewPr varScale="1">
        <p:scale>
          <a:sx n="37" d="100"/>
          <a:sy n="37" d="100"/>
        </p:scale>
        <p:origin x="-1488" y="-84"/>
      </p:cViewPr>
      <p:guideLst>
        <p:guide orient="horz" pos="2910"/>
        <p:guide pos="211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2184400" y="685800"/>
            <a:ext cx="2336800" cy="35052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419600"/>
            <a:ext cx="4876800" cy="41148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1000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a:defRPr sz="1200"/>
            </a:lvl1pPr>
          </a:lstStyle>
          <a:p>
            <a:fld id="{9F21B96F-0580-904B-AE87-C7462219E81A}" type="slidenum">
              <a:rPr lang="en-US"/>
              <a:pPr/>
              <a:t>‹#›</a:t>
            </a:fld>
            <a:endParaRPr lang="en-US"/>
          </a:p>
        </p:txBody>
      </p:sp>
    </p:spTree>
    <p:extLst>
      <p:ext uri="{BB962C8B-B14F-4D97-AF65-F5344CB8AC3E}">
        <p14:creationId xmlns:p14="http://schemas.microsoft.com/office/powerpoint/2010/main" val="315988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709" y="10225088"/>
            <a:ext cx="18654183" cy="7058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3291417" y="18654713"/>
            <a:ext cx="15362767" cy="84105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1097492" y="7681913"/>
            <a:ext cx="19750617" cy="2172414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984" y="1319213"/>
            <a:ext cx="4937125" cy="2808684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97493" y="1319213"/>
            <a:ext cx="14711891" cy="2808684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1097492" y="7681913"/>
            <a:ext cx="19750617" cy="2172414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2645"/>
            <a:ext cx="18654183" cy="6538913"/>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733551" y="13951745"/>
            <a:ext cx="18654183"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1097492" y="7681913"/>
            <a:ext cx="9824508" cy="2172414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023600" y="7681913"/>
            <a:ext cx="9824509" cy="2172414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1097492" y="7367588"/>
            <a:ext cx="9696450" cy="3071813"/>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492" y="10439400"/>
            <a:ext cx="9696450" cy="18966657"/>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484" y="7367588"/>
            <a:ext cx="9699625" cy="3071813"/>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148484" y="10439400"/>
            <a:ext cx="9699625" cy="18966657"/>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492" y="1319213"/>
            <a:ext cx="19750617" cy="54864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492" y="1309688"/>
            <a:ext cx="7219950" cy="5579270"/>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8579909" y="1309688"/>
            <a:ext cx="12268200" cy="2809637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492" y="6888957"/>
            <a:ext cx="721995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067" y="23043358"/>
            <a:ext cx="13167783" cy="2719388"/>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301067" y="2940845"/>
            <a:ext cx="13167783" cy="19752468"/>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301067" y="25762745"/>
            <a:ext cx="13167783" cy="3864768"/>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06638" rtl="0" eaLnBrk="0" fontAlgn="base" hangingPunct="0">
        <a:spcBef>
          <a:spcPct val="0"/>
        </a:spcBef>
        <a:spcAft>
          <a:spcPct val="0"/>
        </a:spcAft>
        <a:defRPr sz="11100">
          <a:solidFill>
            <a:schemeClr val="tx2"/>
          </a:solidFill>
          <a:latin typeface="+mj-lt"/>
          <a:ea typeface="+mj-ea"/>
          <a:cs typeface="+mj-cs"/>
        </a:defRPr>
      </a:lvl1pPr>
      <a:lvl2pPr algn="ctr" defTabSz="2306638" rtl="0" eaLnBrk="0" fontAlgn="base" hangingPunct="0">
        <a:spcBef>
          <a:spcPct val="0"/>
        </a:spcBef>
        <a:spcAft>
          <a:spcPct val="0"/>
        </a:spcAft>
        <a:defRPr sz="11100">
          <a:solidFill>
            <a:schemeClr val="tx2"/>
          </a:solidFill>
          <a:latin typeface="Times New Roman" charset="0"/>
        </a:defRPr>
      </a:lvl2pPr>
      <a:lvl3pPr algn="ctr" defTabSz="2306638" rtl="0" eaLnBrk="0" fontAlgn="base" hangingPunct="0">
        <a:spcBef>
          <a:spcPct val="0"/>
        </a:spcBef>
        <a:spcAft>
          <a:spcPct val="0"/>
        </a:spcAft>
        <a:defRPr sz="11100">
          <a:solidFill>
            <a:schemeClr val="tx2"/>
          </a:solidFill>
          <a:latin typeface="Times New Roman" charset="0"/>
        </a:defRPr>
      </a:lvl3pPr>
      <a:lvl4pPr algn="ctr" defTabSz="2306638" rtl="0" eaLnBrk="0" fontAlgn="base" hangingPunct="0">
        <a:spcBef>
          <a:spcPct val="0"/>
        </a:spcBef>
        <a:spcAft>
          <a:spcPct val="0"/>
        </a:spcAft>
        <a:defRPr sz="11100">
          <a:solidFill>
            <a:schemeClr val="tx2"/>
          </a:solidFill>
          <a:latin typeface="Times New Roman" charset="0"/>
        </a:defRPr>
      </a:lvl4pPr>
      <a:lvl5pPr algn="ctr" defTabSz="2306638" rtl="0" eaLnBrk="0" fontAlgn="base" hangingPunct="0">
        <a:spcBef>
          <a:spcPct val="0"/>
        </a:spcBef>
        <a:spcAft>
          <a:spcPct val="0"/>
        </a:spcAft>
        <a:defRPr sz="11100">
          <a:solidFill>
            <a:schemeClr val="tx2"/>
          </a:solidFill>
          <a:latin typeface="Times New Roman" charset="0"/>
        </a:defRPr>
      </a:lvl5pPr>
      <a:lvl6pPr marL="457200" algn="ctr" defTabSz="2306638" rtl="0" eaLnBrk="0" fontAlgn="base" hangingPunct="0">
        <a:spcBef>
          <a:spcPct val="0"/>
        </a:spcBef>
        <a:spcAft>
          <a:spcPct val="0"/>
        </a:spcAft>
        <a:defRPr sz="11100">
          <a:solidFill>
            <a:schemeClr val="tx2"/>
          </a:solidFill>
          <a:latin typeface="Times New Roman" charset="0"/>
        </a:defRPr>
      </a:lvl6pPr>
      <a:lvl7pPr marL="914400" algn="ctr" defTabSz="2306638" rtl="0" eaLnBrk="0" fontAlgn="base" hangingPunct="0">
        <a:spcBef>
          <a:spcPct val="0"/>
        </a:spcBef>
        <a:spcAft>
          <a:spcPct val="0"/>
        </a:spcAft>
        <a:defRPr sz="11100">
          <a:solidFill>
            <a:schemeClr val="tx2"/>
          </a:solidFill>
          <a:latin typeface="Times New Roman" charset="0"/>
        </a:defRPr>
      </a:lvl7pPr>
      <a:lvl8pPr marL="1371600" algn="ctr" defTabSz="2306638" rtl="0" eaLnBrk="0" fontAlgn="base" hangingPunct="0">
        <a:spcBef>
          <a:spcPct val="0"/>
        </a:spcBef>
        <a:spcAft>
          <a:spcPct val="0"/>
        </a:spcAft>
        <a:defRPr sz="11100">
          <a:solidFill>
            <a:schemeClr val="tx2"/>
          </a:solidFill>
          <a:latin typeface="Times New Roman" charset="0"/>
        </a:defRPr>
      </a:lvl8pPr>
      <a:lvl9pPr marL="1828800" algn="ctr" defTabSz="2306638" rtl="0" eaLnBrk="0" fontAlgn="base" hangingPunct="0">
        <a:spcBef>
          <a:spcPct val="0"/>
        </a:spcBef>
        <a:spcAft>
          <a:spcPct val="0"/>
        </a:spcAft>
        <a:defRPr sz="11100">
          <a:solidFill>
            <a:schemeClr val="tx2"/>
          </a:solidFill>
          <a:latin typeface="Times New Roman" charset="0"/>
        </a:defRPr>
      </a:lvl9pPr>
    </p:titleStyle>
    <p:bodyStyle>
      <a:lvl1pPr marL="863600" indent="-863600" algn="l" defTabSz="2306638" rtl="0" eaLnBrk="0" fontAlgn="base" hangingPunct="0">
        <a:spcBef>
          <a:spcPct val="20000"/>
        </a:spcBef>
        <a:spcAft>
          <a:spcPct val="0"/>
        </a:spcAft>
        <a:buChar char="•"/>
        <a:defRPr sz="8000">
          <a:solidFill>
            <a:schemeClr val="tx1"/>
          </a:solidFill>
          <a:latin typeface="+mn-lt"/>
          <a:ea typeface="+mn-ea"/>
          <a:cs typeface="+mn-cs"/>
        </a:defRPr>
      </a:lvl1pPr>
      <a:lvl2pPr marL="1873250" indent="-720725" algn="l" defTabSz="2306638" rtl="0" eaLnBrk="0" fontAlgn="base" hangingPunct="0">
        <a:spcBef>
          <a:spcPct val="20000"/>
        </a:spcBef>
        <a:spcAft>
          <a:spcPct val="0"/>
        </a:spcAft>
        <a:buChar char="–"/>
        <a:defRPr sz="7100">
          <a:solidFill>
            <a:schemeClr val="tx1"/>
          </a:solidFill>
          <a:latin typeface="+mn-lt"/>
          <a:ea typeface="ＭＳ Ｐゴシック" charset="-128"/>
        </a:defRPr>
      </a:lvl2pPr>
      <a:lvl3pPr marL="2882900" indent="-576263" algn="l" defTabSz="2306638" rtl="0" eaLnBrk="0" fontAlgn="base" hangingPunct="0">
        <a:spcBef>
          <a:spcPct val="20000"/>
        </a:spcBef>
        <a:spcAft>
          <a:spcPct val="0"/>
        </a:spcAft>
        <a:buChar char="•"/>
        <a:defRPr sz="6100">
          <a:solidFill>
            <a:schemeClr val="tx1"/>
          </a:solidFill>
          <a:latin typeface="+mn-lt"/>
          <a:ea typeface="ＭＳ Ｐゴシック" charset="-128"/>
        </a:defRPr>
      </a:lvl3pPr>
      <a:lvl4pPr marL="4038600" indent="-579438" algn="l" defTabSz="2306638" rtl="0" eaLnBrk="0" fontAlgn="base" hangingPunct="0">
        <a:spcBef>
          <a:spcPct val="20000"/>
        </a:spcBef>
        <a:spcAft>
          <a:spcPct val="0"/>
        </a:spcAft>
        <a:buChar char="–"/>
        <a:defRPr sz="4900">
          <a:solidFill>
            <a:schemeClr val="tx1"/>
          </a:solidFill>
          <a:latin typeface="+mn-lt"/>
          <a:ea typeface="ＭＳ Ｐゴシック" charset="-128"/>
        </a:defRPr>
      </a:lvl4pPr>
      <a:lvl5pPr marL="5191125" indent="-576263" algn="l" defTabSz="2306638" rtl="0" eaLnBrk="0" fontAlgn="base" hangingPunct="0">
        <a:spcBef>
          <a:spcPct val="20000"/>
        </a:spcBef>
        <a:spcAft>
          <a:spcPct val="0"/>
        </a:spcAft>
        <a:buChar char="»"/>
        <a:defRPr sz="4900">
          <a:solidFill>
            <a:schemeClr val="tx1"/>
          </a:solidFill>
          <a:latin typeface="+mn-lt"/>
          <a:ea typeface="ＭＳ Ｐゴシック" charset="-128"/>
        </a:defRPr>
      </a:lvl5pPr>
      <a:lvl6pPr marL="5648325" indent="-576263" algn="l" defTabSz="2306638" rtl="0" eaLnBrk="0" fontAlgn="base" hangingPunct="0">
        <a:spcBef>
          <a:spcPct val="20000"/>
        </a:spcBef>
        <a:spcAft>
          <a:spcPct val="0"/>
        </a:spcAft>
        <a:buChar char="»"/>
        <a:defRPr sz="4900">
          <a:solidFill>
            <a:schemeClr val="tx1"/>
          </a:solidFill>
          <a:latin typeface="+mn-lt"/>
          <a:ea typeface="ＭＳ Ｐゴシック" charset="-128"/>
        </a:defRPr>
      </a:lvl6pPr>
      <a:lvl7pPr marL="6105525" indent="-576263" algn="l" defTabSz="2306638" rtl="0" eaLnBrk="0" fontAlgn="base" hangingPunct="0">
        <a:spcBef>
          <a:spcPct val="20000"/>
        </a:spcBef>
        <a:spcAft>
          <a:spcPct val="0"/>
        </a:spcAft>
        <a:buChar char="»"/>
        <a:defRPr sz="4900">
          <a:solidFill>
            <a:schemeClr val="tx1"/>
          </a:solidFill>
          <a:latin typeface="+mn-lt"/>
          <a:ea typeface="ＭＳ Ｐゴシック" charset="-128"/>
        </a:defRPr>
      </a:lvl7pPr>
      <a:lvl8pPr marL="6562725" indent="-576263" algn="l" defTabSz="2306638" rtl="0" eaLnBrk="0" fontAlgn="base" hangingPunct="0">
        <a:spcBef>
          <a:spcPct val="20000"/>
        </a:spcBef>
        <a:spcAft>
          <a:spcPct val="0"/>
        </a:spcAft>
        <a:buChar char="»"/>
        <a:defRPr sz="4900">
          <a:solidFill>
            <a:schemeClr val="tx1"/>
          </a:solidFill>
          <a:latin typeface="+mn-lt"/>
          <a:ea typeface="ＭＳ Ｐゴシック" charset="-128"/>
        </a:defRPr>
      </a:lvl8pPr>
      <a:lvl9pPr marL="7019925" indent="-576263" algn="l" defTabSz="2306638" rtl="0" eaLnBrk="0" fontAlgn="base" hangingPunct="0">
        <a:spcBef>
          <a:spcPct val="20000"/>
        </a:spcBef>
        <a:spcAft>
          <a:spcPct val="0"/>
        </a:spcAft>
        <a:buChar char="»"/>
        <a:defRPr sz="49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jpg"/><Relationship Id="rId17" Type="http://schemas.openxmlformats.org/officeDocument/2006/relationships/image" Target="../media/image16.jpg"/><Relationship Id="rId18"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4" name="Rectangle 53"/>
          <p:cNvSpPr/>
          <p:nvPr/>
        </p:nvSpPr>
        <p:spPr bwMode="auto">
          <a:xfrm>
            <a:off x="609600" y="381000"/>
            <a:ext cx="20802600" cy="33528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100000" b="100000"/>
            </a:path>
            <a:tileRect t="-100000" r="-100000"/>
          </a:gradFill>
          <a:ln w="76200">
            <a:solidFill>
              <a:srgbClr val="D8B088"/>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55" name="TextBox 54"/>
          <p:cNvSpPr txBox="1"/>
          <p:nvPr/>
        </p:nvSpPr>
        <p:spPr>
          <a:xfrm>
            <a:off x="5641182" y="2310080"/>
            <a:ext cx="10668000" cy="1323439"/>
          </a:xfrm>
          <a:prstGeom prst="rect">
            <a:avLst/>
          </a:prstGeom>
          <a:noFill/>
        </p:spPr>
        <p:txBody>
          <a:bodyPr wrap="square" rtlCol="0">
            <a:spAutoFit/>
          </a:bodyPr>
          <a:lstStyle/>
          <a:p>
            <a:pPr algn="ctr"/>
            <a:r>
              <a:rPr lang="en-US" sz="4000" dirty="0"/>
              <a:t>Archana Anand, </a:t>
            </a:r>
            <a:r>
              <a:rPr lang="en-US" sz="4000" dirty="0" err="1"/>
              <a:t>Shipra</a:t>
            </a:r>
            <a:r>
              <a:rPr lang="en-US" sz="4000" dirty="0"/>
              <a:t> </a:t>
            </a:r>
            <a:r>
              <a:rPr lang="en-US" sz="4000" dirty="0" err="1"/>
              <a:t>Behera</a:t>
            </a:r>
            <a:r>
              <a:rPr lang="en-US" sz="4000" dirty="0"/>
              <a:t>, </a:t>
            </a:r>
            <a:r>
              <a:rPr lang="en-US" sz="4000" dirty="0" err="1"/>
              <a:t>Yuchen</a:t>
            </a:r>
            <a:r>
              <a:rPr lang="en-US" sz="4000" dirty="0"/>
              <a:t> Zhang</a:t>
            </a:r>
          </a:p>
          <a:p>
            <a:pPr algn="ctr"/>
            <a:r>
              <a:rPr lang="en-US" sz="4000" dirty="0"/>
              <a:t>Professor Claire </a:t>
            </a:r>
            <a:r>
              <a:rPr lang="en-US" sz="4000" dirty="0" err="1"/>
              <a:t>Monteleoni</a:t>
            </a:r>
            <a:endParaRPr lang="en-US" sz="4000" dirty="0"/>
          </a:p>
        </p:txBody>
      </p:sp>
      <p:sp>
        <p:nvSpPr>
          <p:cNvPr id="56" name="TextBox 55"/>
          <p:cNvSpPr txBox="1"/>
          <p:nvPr/>
        </p:nvSpPr>
        <p:spPr>
          <a:xfrm>
            <a:off x="4191000" y="599127"/>
            <a:ext cx="14255262" cy="1569660"/>
          </a:xfrm>
          <a:prstGeom prst="rect">
            <a:avLst/>
          </a:prstGeom>
          <a:noFill/>
        </p:spPr>
        <p:txBody>
          <a:bodyPr wrap="square" rtlCol="0">
            <a:spAutoFit/>
          </a:bodyPr>
          <a:lstStyle/>
          <a:p>
            <a:pPr algn="ctr"/>
            <a:r>
              <a:rPr lang="en-US" sz="4800" b="1" dirty="0"/>
              <a:t>Comparing Supervised and Unsupervised learning in American Sign Language Recognition</a:t>
            </a:r>
            <a:endParaRPr sz="4800" dirty="0"/>
          </a:p>
        </p:txBody>
      </p:sp>
      <p:pic>
        <p:nvPicPr>
          <p:cNvPr id="57" name="Picture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128" y="724757"/>
            <a:ext cx="2490520" cy="2490520"/>
          </a:xfrm>
          <a:prstGeom prst="rect">
            <a:avLst/>
          </a:prstGeom>
          <a:solidFill>
            <a:schemeClr val="bg1"/>
          </a:solidFill>
        </p:spPr>
      </p:pic>
      <p:sp>
        <p:nvSpPr>
          <p:cNvPr id="58" name="Rectangle 57"/>
          <p:cNvSpPr/>
          <p:nvPr/>
        </p:nvSpPr>
        <p:spPr>
          <a:xfrm>
            <a:off x="9665349" y="3823385"/>
            <a:ext cx="2619666" cy="707886"/>
          </a:xfrm>
          <a:prstGeom prst="rect">
            <a:avLst/>
          </a:prstGeom>
          <a:noFill/>
          <a:ln>
            <a:noFill/>
          </a:ln>
        </p:spPr>
        <p:txBody>
          <a:bodyPr wrap="square">
            <a:spAutoFit/>
          </a:bodyPr>
          <a:lstStyle/>
          <a:p>
            <a:r>
              <a:rPr lang="en-US" sz="4000" b="1" dirty="0"/>
              <a:t>Objective</a:t>
            </a:r>
            <a:endParaRPr lang="en-US" sz="4000" dirty="0"/>
          </a:p>
        </p:txBody>
      </p:sp>
      <p:sp>
        <p:nvSpPr>
          <p:cNvPr id="59" name="Rectangle 58"/>
          <p:cNvSpPr/>
          <p:nvPr/>
        </p:nvSpPr>
        <p:spPr bwMode="auto">
          <a:xfrm>
            <a:off x="609600" y="4588205"/>
            <a:ext cx="20802600" cy="2194560"/>
          </a:xfrm>
          <a:prstGeom prst="rect">
            <a:avLst/>
          </a:prstGeom>
          <a:solidFill>
            <a:schemeClr val="bg1"/>
          </a:solidFill>
          <a:ln w="111125" cap="flat" cmpd="tri" algn="ctr">
            <a:solidFill>
              <a:srgbClr val="DEB400"/>
            </a:solidFill>
            <a:prstDash val="solid"/>
            <a:round/>
            <a:headEnd type="none" w="med" len="med"/>
            <a:tailEnd type="none" w="med" len="med"/>
          </a:ln>
          <a:effectLst>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60" name="TextBox 59"/>
          <p:cNvSpPr txBox="1"/>
          <p:nvPr/>
        </p:nvSpPr>
        <p:spPr>
          <a:xfrm>
            <a:off x="751741" y="4675658"/>
            <a:ext cx="20233703" cy="2062103"/>
          </a:xfrm>
          <a:prstGeom prst="rect">
            <a:avLst/>
          </a:prstGeom>
          <a:solidFill>
            <a:schemeClr val="bg1"/>
          </a:solidFill>
        </p:spPr>
        <p:txBody>
          <a:bodyPr wrap="square" rtlCol="0">
            <a:spAutoFit/>
          </a:bodyPr>
          <a:lstStyle/>
          <a:p>
            <a:pPr algn="ctr"/>
            <a:r>
              <a:rPr lang="en-US" sz="3200" b="1" dirty="0"/>
              <a:t>Comparison of supervised and unsupervised learning performance for American Sign language recognition. There has been a lot of ongoing work in this area, particularly involving neural networks. We will investigate different supervised and unsupervised techniques for the automatic recognition of signs and evaluate their accuracies over the 24-signs.</a:t>
            </a:r>
          </a:p>
        </p:txBody>
      </p:sp>
      <p:sp>
        <p:nvSpPr>
          <p:cNvPr id="61" name="Rectangle 60"/>
          <p:cNvSpPr/>
          <p:nvPr/>
        </p:nvSpPr>
        <p:spPr bwMode="auto">
          <a:xfrm>
            <a:off x="764382" y="7853082"/>
            <a:ext cx="10058400" cy="11425076"/>
          </a:xfrm>
          <a:prstGeom prst="rect">
            <a:avLst/>
          </a:prstGeom>
          <a:solidFill>
            <a:schemeClr val="bg1"/>
          </a:solidFill>
          <a:ln w="111125" cap="flat" cmpd="tri" algn="ctr">
            <a:solidFill>
              <a:srgbClr val="DEB4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62" name="Rectangle 61"/>
          <p:cNvSpPr/>
          <p:nvPr/>
        </p:nvSpPr>
        <p:spPr bwMode="auto">
          <a:xfrm>
            <a:off x="592015" y="20650200"/>
            <a:ext cx="10058400" cy="11855034"/>
          </a:xfrm>
          <a:prstGeom prst="rect">
            <a:avLst/>
          </a:prstGeom>
          <a:solidFill>
            <a:schemeClr val="bg1"/>
          </a:solidFill>
          <a:ln w="111125" cap="flat" cmpd="tri" algn="ctr">
            <a:solidFill>
              <a:srgbClr val="DEB4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63" name="Rectangle 62"/>
          <p:cNvSpPr/>
          <p:nvPr/>
        </p:nvSpPr>
        <p:spPr bwMode="auto">
          <a:xfrm>
            <a:off x="11268616" y="7834289"/>
            <a:ext cx="10058400" cy="12871812"/>
          </a:xfrm>
          <a:prstGeom prst="rect">
            <a:avLst/>
          </a:prstGeom>
          <a:solidFill>
            <a:schemeClr val="bg1"/>
          </a:solidFill>
          <a:ln w="111125" cap="flat" cmpd="tri" algn="ctr">
            <a:solidFill>
              <a:srgbClr val="DEB4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64" name="Rectangle 63"/>
          <p:cNvSpPr/>
          <p:nvPr/>
        </p:nvSpPr>
        <p:spPr bwMode="auto">
          <a:xfrm>
            <a:off x="11201400" y="21717000"/>
            <a:ext cx="10058400" cy="7239000"/>
          </a:xfrm>
          <a:prstGeom prst="rect">
            <a:avLst/>
          </a:prstGeom>
          <a:solidFill>
            <a:schemeClr val="bg1"/>
          </a:solidFill>
          <a:ln w="111125" cap="flat" cmpd="tri" algn="ctr">
            <a:solidFill>
              <a:srgbClr val="DEB4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sp>
        <p:nvSpPr>
          <p:cNvPr id="65" name="Rectangle 64"/>
          <p:cNvSpPr/>
          <p:nvPr/>
        </p:nvSpPr>
        <p:spPr bwMode="auto">
          <a:xfrm>
            <a:off x="11201400" y="29821342"/>
            <a:ext cx="10058400" cy="2667000"/>
          </a:xfrm>
          <a:prstGeom prst="rect">
            <a:avLst/>
          </a:prstGeom>
          <a:solidFill>
            <a:schemeClr val="bg1"/>
          </a:solidFill>
          <a:ln w="111125" cap="flat" cmpd="tri" algn="ctr">
            <a:solidFill>
              <a:srgbClr val="DEB400"/>
            </a:solidFill>
            <a:prstDash val="solid"/>
            <a:roun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66" name="TextBox 65"/>
          <p:cNvSpPr txBox="1"/>
          <p:nvPr/>
        </p:nvSpPr>
        <p:spPr>
          <a:xfrm>
            <a:off x="13200641" y="6933252"/>
            <a:ext cx="6751501" cy="707886"/>
          </a:xfrm>
          <a:prstGeom prst="rect">
            <a:avLst/>
          </a:prstGeom>
          <a:noFill/>
          <a:ln>
            <a:noFill/>
          </a:ln>
        </p:spPr>
        <p:txBody>
          <a:bodyPr wrap="square" rtlCol="0">
            <a:spAutoFit/>
          </a:bodyPr>
          <a:lstStyle/>
          <a:p>
            <a:r>
              <a:rPr lang="en-US" sz="4000" b="1" dirty="0"/>
              <a:t>Feature Extractor/Descriptor</a:t>
            </a:r>
          </a:p>
        </p:txBody>
      </p:sp>
      <p:sp>
        <p:nvSpPr>
          <p:cNvPr id="67" name="TextBox 66"/>
          <p:cNvSpPr txBox="1"/>
          <p:nvPr/>
        </p:nvSpPr>
        <p:spPr>
          <a:xfrm>
            <a:off x="2938247" y="7087102"/>
            <a:ext cx="5157943" cy="707886"/>
          </a:xfrm>
          <a:prstGeom prst="rect">
            <a:avLst/>
          </a:prstGeom>
          <a:noFill/>
          <a:ln>
            <a:noFill/>
          </a:ln>
        </p:spPr>
        <p:txBody>
          <a:bodyPr wrap="square" rtlCol="0">
            <a:spAutoFit/>
          </a:bodyPr>
          <a:lstStyle/>
          <a:p>
            <a:r>
              <a:rPr lang="en-US" sz="4000" b="1" dirty="0"/>
              <a:t>Clustering Algorithms </a:t>
            </a:r>
          </a:p>
        </p:txBody>
      </p:sp>
      <p:sp>
        <p:nvSpPr>
          <p:cNvPr id="68" name="TextBox 67"/>
          <p:cNvSpPr txBox="1"/>
          <p:nvPr/>
        </p:nvSpPr>
        <p:spPr>
          <a:xfrm>
            <a:off x="1694372" y="19753212"/>
            <a:ext cx="7366098" cy="707886"/>
          </a:xfrm>
          <a:prstGeom prst="rect">
            <a:avLst/>
          </a:prstGeom>
          <a:noFill/>
          <a:ln>
            <a:noFill/>
          </a:ln>
        </p:spPr>
        <p:txBody>
          <a:bodyPr wrap="square" rtlCol="0">
            <a:spAutoFit/>
          </a:bodyPr>
          <a:lstStyle/>
          <a:p>
            <a:r>
              <a:rPr lang="en-US" sz="4000" b="1" dirty="0"/>
              <a:t>Supervised Learning Algorithms</a:t>
            </a:r>
          </a:p>
        </p:txBody>
      </p:sp>
      <p:sp>
        <p:nvSpPr>
          <p:cNvPr id="69" name="TextBox 68"/>
          <p:cNvSpPr txBox="1"/>
          <p:nvPr/>
        </p:nvSpPr>
        <p:spPr>
          <a:xfrm>
            <a:off x="12223820" y="20873148"/>
            <a:ext cx="8229600" cy="707886"/>
          </a:xfrm>
          <a:prstGeom prst="rect">
            <a:avLst/>
          </a:prstGeom>
          <a:noFill/>
          <a:ln>
            <a:noFill/>
          </a:ln>
        </p:spPr>
        <p:txBody>
          <a:bodyPr wrap="square" rtlCol="0">
            <a:spAutoFit/>
          </a:bodyPr>
          <a:lstStyle/>
          <a:p>
            <a:pPr algn="ctr"/>
            <a:r>
              <a:rPr lang="en-US" sz="4000" b="1" dirty="0"/>
              <a:t>Conclusion</a:t>
            </a:r>
          </a:p>
        </p:txBody>
      </p:sp>
      <p:pic>
        <p:nvPicPr>
          <p:cNvPr id="70" name="Picture 69"/>
          <p:cNvPicPr>
            <a:picLocks noChangeAspect="1"/>
          </p:cNvPicPr>
          <p:nvPr/>
        </p:nvPicPr>
        <p:blipFill>
          <a:blip r:embed="rId3"/>
          <a:stretch>
            <a:fillRect/>
          </a:stretch>
        </p:blipFill>
        <p:spPr>
          <a:xfrm>
            <a:off x="11404374" y="8221917"/>
            <a:ext cx="4695825" cy="3114675"/>
          </a:xfrm>
          <a:prstGeom prst="rect">
            <a:avLst/>
          </a:prstGeom>
          <a:noFill/>
        </p:spPr>
      </p:pic>
      <p:sp>
        <p:nvSpPr>
          <p:cNvPr id="71" name="TextBox 70"/>
          <p:cNvSpPr txBox="1"/>
          <p:nvPr/>
        </p:nvSpPr>
        <p:spPr>
          <a:xfrm>
            <a:off x="12362294" y="8389830"/>
            <a:ext cx="3017519" cy="461665"/>
          </a:xfrm>
          <a:prstGeom prst="rect">
            <a:avLst/>
          </a:prstGeom>
          <a:noFill/>
        </p:spPr>
        <p:txBody>
          <a:bodyPr wrap="square" rtlCol="0">
            <a:spAutoFit/>
          </a:bodyPr>
          <a:lstStyle/>
          <a:p>
            <a:r>
              <a:rPr lang="en-US" b="1" dirty="0">
                <a:solidFill>
                  <a:schemeClr val="accent6"/>
                </a:solidFill>
              </a:rPr>
              <a:t>PCA</a:t>
            </a:r>
          </a:p>
        </p:txBody>
      </p:sp>
      <p:sp>
        <p:nvSpPr>
          <p:cNvPr id="72" name="TextBox 71"/>
          <p:cNvSpPr txBox="1"/>
          <p:nvPr/>
        </p:nvSpPr>
        <p:spPr>
          <a:xfrm>
            <a:off x="11666407" y="7803768"/>
            <a:ext cx="5404234" cy="523220"/>
          </a:xfrm>
          <a:prstGeom prst="rect">
            <a:avLst/>
          </a:prstGeom>
          <a:noFill/>
        </p:spPr>
        <p:txBody>
          <a:bodyPr wrap="square" rtlCol="0">
            <a:spAutoFit/>
          </a:bodyPr>
          <a:lstStyle/>
          <a:p>
            <a:r>
              <a:rPr lang="en-US" sz="2800" b="1" dirty="0">
                <a:solidFill>
                  <a:schemeClr val="accent6"/>
                </a:solidFill>
              </a:rPr>
              <a:t>Graph of PC1 vs PC2 of Data set</a:t>
            </a:r>
          </a:p>
        </p:txBody>
      </p:sp>
      <p:sp>
        <p:nvSpPr>
          <p:cNvPr id="73" name="TextBox 72"/>
          <p:cNvSpPr txBox="1"/>
          <p:nvPr/>
        </p:nvSpPr>
        <p:spPr>
          <a:xfrm flipH="1">
            <a:off x="18355056" y="11513475"/>
            <a:ext cx="3089031" cy="584775"/>
          </a:xfrm>
          <a:prstGeom prst="rect">
            <a:avLst/>
          </a:prstGeom>
          <a:noFill/>
        </p:spPr>
        <p:txBody>
          <a:bodyPr wrap="square" rtlCol="0">
            <a:spAutoFit/>
          </a:bodyPr>
          <a:lstStyle/>
          <a:p>
            <a:r>
              <a:rPr lang="en-US" sz="3200" b="1" dirty="0">
                <a:solidFill>
                  <a:srgbClr val="FF0000"/>
                </a:solidFill>
              </a:rPr>
              <a:t>Auto Encoder</a:t>
            </a:r>
          </a:p>
        </p:txBody>
      </p:sp>
      <p:pic>
        <p:nvPicPr>
          <p:cNvPr id="74" name="Picture 73"/>
          <p:cNvPicPr>
            <a:picLocks noChangeAspect="1"/>
          </p:cNvPicPr>
          <p:nvPr/>
        </p:nvPicPr>
        <p:blipFill>
          <a:blip r:embed="rId4"/>
          <a:stretch>
            <a:fillRect/>
          </a:stretch>
        </p:blipFill>
        <p:spPr>
          <a:xfrm>
            <a:off x="11560459" y="12112760"/>
            <a:ext cx="9675297" cy="2811527"/>
          </a:xfrm>
          <a:prstGeom prst="rect">
            <a:avLst/>
          </a:prstGeom>
        </p:spPr>
      </p:pic>
      <p:cxnSp>
        <p:nvCxnSpPr>
          <p:cNvPr id="75" name="Straight Arrow Connector 74"/>
          <p:cNvCxnSpPr/>
          <p:nvPr/>
        </p:nvCxnSpPr>
        <p:spPr bwMode="auto">
          <a:xfrm flipH="1" flipV="1">
            <a:off x="15451015" y="16787446"/>
            <a:ext cx="17585" cy="59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6" name="Straight Arrow Connector 75"/>
          <p:cNvCxnSpPr/>
          <p:nvPr/>
        </p:nvCxnSpPr>
        <p:spPr bwMode="auto">
          <a:xfrm flipH="1">
            <a:off x="12194512" y="10652379"/>
            <a:ext cx="86184" cy="1088682"/>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77" name="Straight Arrow Connector 76"/>
          <p:cNvCxnSpPr/>
          <p:nvPr/>
        </p:nvCxnSpPr>
        <p:spPr bwMode="auto">
          <a:xfrm flipV="1">
            <a:off x="16063930" y="8651619"/>
            <a:ext cx="668356" cy="36283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78" name="Straight Arrow Connector 77"/>
          <p:cNvCxnSpPr/>
          <p:nvPr/>
        </p:nvCxnSpPr>
        <p:spPr bwMode="auto">
          <a:xfrm flipV="1">
            <a:off x="16080582" y="9593849"/>
            <a:ext cx="495810" cy="735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79" name="Straight Arrow Connector 78"/>
          <p:cNvCxnSpPr/>
          <p:nvPr/>
        </p:nvCxnSpPr>
        <p:spPr bwMode="auto">
          <a:xfrm>
            <a:off x="16074437" y="10427647"/>
            <a:ext cx="501955" cy="903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80" name="TextBox 79"/>
          <p:cNvSpPr txBox="1"/>
          <p:nvPr/>
        </p:nvSpPr>
        <p:spPr>
          <a:xfrm flipH="1">
            <a:off x="16782504" y="8264573"/>
            <a:ext cx="1269325" cy="461665"/>
          </a:xfrm>
          <a:prstGeom prst="rect">
            <a:avLst/>
          </a:prstGeom>
          <a:noFill/>
        </p:spPr>
        <p:txBody>
          <a:bodyPr wrap="square" rtlCol="0">
            <a:spAutoFit/>
          </a:bodyPr>
          <a:lstStyle/>
          <a:p>
            <a:r>
              <a:rPr lang="en-US" b="1" dirty="0">
                <a:solidFill>
                  <a:schemeClr val="accent6"/>
                </a:solidFill>
              </a:rPr>
              <a:t>83.40%</a:t>
            </a:r>
          </a:p>
        </p:txBody>
      </p:sp>
      <p:cxnSp>
        <p:nvCxnSpPr>
          <p:cNvPr id="81" name="Straight Arrow Connector 80"/>
          <p:cNvCxnSpPr/>
          <p:nvPr/>
        </p:nvCxnSpPr>
        <p:spPr bwMode="auto">
          <a:xfrm flipH="1" flipV="1">
            <a:off x="20960862" y="8769074"/>
            <a:ext cx="24582" cy="295521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82" name="TextBox 81"/>
          <p:cNvSpPr txBox="1"/>
          <p:nvPr/>
        </p:nvSpPr>
        <p:spPr>
          <a:xfrm>
            <a:off x="20129782" y="8307408"/>
            <a:ext cx="1314305" cy="461665"/>
          </a:xfrm>
          <a:prstGeom prst="rect">
            <a:avLst/>
          </a:prstGeom>
          <a:noFill/>
        </p:spPr>
        <p:txBody>
          <a:bodyPr wrap="square" rtlCol="0">
            <a:spAutoFit/>
          </a:bodyPr>
          <a:lstStyle/>
          <a:p>
            <a:r>
              <a:rPr lang="en-US" b="1" dirty="0">
                <a:solidFill>
                  <a:srgbClr val="FF0000"/>
                </a:solidFill>
              </a:rPr>
              <a:t>74.86%</a:t>
            </a:r>
          </a:p>
        </p:txBody>
      </p:sp>
      <p:sp>
        <p:nvSpPr>
          <p:cNvPr id="83" name="TextBox 82"/>
          <p:cNvSpPr txBox="1"/>
          <p:nvPr/>
        </p:nvSpPr>
        <p:spPr>
          <a:xfrm>
            <a:off x="17955021" y="8253204"/>
            <a:ext cx="2359898" cy="461665"/>
          </a:xfrm>
          <a:prstGeom prst="rect">
            <a:avLst/>
          </a:prstGeom>
          <a:noFill/>
        </p:spPr>
        <p:txBody>
          <a:bodyPr wrap="square" rtlCol="0">
            <a:spAutoFit/>
          </a:bodyPr>
          <a:lstStyle/>
          <a:p>
            <a:r>
              <a:rPr lang="en-US" b="1" dirty="0"/>
              <a:t>Random Forest</a:t>
            </a:r>
          </a:p>
        </p:txBody>
      </p:sp>
      <p:sp>
        <p:nvSpPr>
          <p:cNvPr id="84" name="TextBox 83"/>
          <p:cNvSpPr txBox="1"/>
          <p:nvPr/>
        </p:nvSpPr>
        <p:spPr>
          <a:xfrm>
            <a:off x="17456035" y="9412038"/>
            <a:ext cx="3104448" cy="461665"/>
          </a:xfrm>
          <a:prstGeom prst="rect">
            <a:avLst/>
          </a:prstGeom>
          <a:noFill/>
        </p:spPr>
        <p:txBody>
          <a:bodyPr wrap="square" rtlCol="0">
            <a:spAutoFit/>
          </a:bodyPr>
          <a:lstStyle/>
          <a:p>
            <a:r>
              <a:rPr lang="en-US" b="1" dirty="0" err="1"/>
              <a:t>AdaBoost</a:t>
            </a:r>
            <a:r>
              <a:rPr lang="en-US" b="1" dirty="0"/>
              <a:t>(SAMME)</a:t>
            </a:r>
          </a:p>
        </p:txBody>
      </p:sp>
      <p:sp>
        <p:nvSpPr>
          <p:cNvPr id="85" name="TextBox 84"/>
          <p:cNvSpPr txBox="1"/>
          <p:nvPr/>
        </p:nvSpPr>
        <p:spPr>
          <a:xfrm>
            <a:off x="16521270" y="9404260"/>
            <a:ext cx="1185980" cy="461665"/>
          </a:xfrm>
          <a:prstGeom prst="rect">
            <a:avLst/>
          </a:prstGeom>
          <a:noFill/>
        </p:spPr>
        <p:txBody>
          <a:bodyPr wrap="square" rtlCol="0">
            <a:spAutoFit/>
          </a:bodyPr>
          <a:lstStyle/>
          <a:p>
            <a:r>
              <a:rPr lang="en-US" b="1" dirty="0">
                <a:solidFill>
                  <a:schemeClr val="accent6"/>
                </a:solidFill>
              </a:rPr>
              <a:t>82.9%</a:t>
            </a:r>
          </a:p>
        </p:txBody>
      </p:sp>
      <p:sp>
        <p:nvSpPr>
          <p:cNvPr id="86" name="TextBox 85"/>
          <p:cNvSpPr txBox="1"/>
          <p:nvPr/>
        </p:nvSpPr>
        <p:spPr>
          <a:xfrm>
            <a:off x="20148469" y="9400082"/>
            <a:ext cx="1314305" cy="461665"/>
          </a:xfrm>
          <a:prstGeom prst="rect">
            <a:avLst/>
          </a:prstGeom>
          <a:noFill/>
        </p:spPr>
        <p:txBody>
          <a:bodyPr wrap="square" rtlCol="0">
            <a:spAutoFit/>
          </a:bodyPr>
          <a:lstStyle/>
          <a:p>
            <a:r>
              <a:rPr lang="en-US" b="1" dirty="0">
                <a:solidFill>
                  <a:srgbClr val="FF0000"/>
                </a:solidFill>
              </a:rPr>
              <a:t>36.60%</a:t>
            </a:r>
          </a:p>
        </p:txBody>
      </p:sp>
      <p:cxnSp>
        <p:nvCxnSpPr>
          <p:cNvPr id="87" name="Straight Arrow Connector 86"/>
          <p:cNvCxnSpPr/>
          <p:nvPr/>
        </p:nvCxnSpPr>
        <p:spPr bwMode="auto">
          <a:xfrm flipV="1">
            <a:off x="20560483" y="9873705"/>
            <a:ext cx="0" cy="1850581"/>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88" name="TextBox 87"/>
          <p:cNvSpPr txBox="1"/>
          <p:nvPr/>
        </p:nvSpPr>
        <p:spPr>
          <a:xfrm>
            <a:off x="17896405" y="10176784"/>
            <a:ext cx="1745749" cy="461665"/>
          </a:xfrm>
          <a:prstGeom prst="rect">
            <a:avLst/>
          </a:prstGeom>
          <a:noFill/>
        </p:spPr>
        <p:txBody>
          <a:bodyPr wrap="square" rtlCol="0">
            <a:spAutoFit/>
          </a:bodyPr>
          <a:lstStyle/>
          <a:p>
            <a:r>
              <a:rPr lang="en-US" b="1" dirty="0"/>
              <a:t>SVM</a:t>
            </a:r>
          </a:p>
        </p:txBody>
      </p:sp>
      <p:sp>
        <p:nvSpPr>
          <p:cNvPr id="89" name="TextBox 88"/>
          <p:cNvSpPr txBox="1"/>
          <p:nvPr/>
        </p:nvSpPr>
        <p:spPr>
          <a:xfrm>
            <a:off x="16667225" y="10190714"/>
            <a:ext cx="1185980" cy="461665"/>
          </a:xfrm>
          <a:prstGeom prst="rect">
            <a:avLst/>
          </a:prstGeom>
          <a:noFill/>
        </p:spPr>
        <p:txBody>
          <a:bodyPr wrap="square" rtlCol="0">
            <a:spAutoFit/>
          </a:bodyPr>
          <a:lstStyle/>
          <a:p>
            <a:r>
              <a:rPr lang="en-US" b="1" dirty="0">
                <a:solidFill>
                  <a:schemeClr val="accent6"/>
                </a:solidFill>
              </a:rPr>
              <a:t>82.9%</a:t>
            </a:r>
          </a:p>
        </p:txBody>
      </p:sp>
      <p:sp>
        <p:nvSpPr>
          <p:cNvPr id="90" name="TextBox 89"/>
          <p:cNvSpPr txBox="1"/>
          <p:nvPr/>
        </p:nvSpPr>
        <p:spPr>
          <a:xfrm>
            <a:off x="19029963" y="10233468"/>
            <a:ext cx="1314305" cy="461665"/>
          </a:xfrm>
          <a:prstGeom prst="rect">
            <a:avLst/>
          </a:prstGeom>
          <a:noFill/>
        </p:spPr>
        <p:txBody>
          <a:bodyPr wrap="square" rtlCol="0">
            <a:spAutoFit/>
          </a:bodyPr>
          <a:lstStyle/>
          <a:p>
            <a:r>
              <a:rPr lang="en-US" b="1" dirty="0">
                <a:solidFill>
                  <a:srgbClr val="FF0000"/>
                </a:solidFill>
              </a:rPr>
              <a:t>63.31%</a:t>
            </a:r>
          </a:p>
        </p:txBody>
      </p:sp>
      <p:cxnSp>
        <p:nvCxnSpPr>
          <p:cNvPr id="91" name="Straight Arrow Connector 90"/>
          <p:cNvCxnSpPr/>
          <p:nvPr/>
        </p:nvCxnSpPr>
        <p:spPr bwMode="auto">
          <a:xfrm flipV="1">
            <a:off x="19642154" y="10692082"/>
            <a:ext cx="1" cy="912573"/>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pic>
        <p:nvPicPr>
          <p:cNvPr id="92" name="Picture 91"/>
          <p:cNvPicPr>
            <a:picLocks noChangeAspect="1"/>
          </p:cNvPicPr>
          <p:nvPr/>
        </p:nvPicPr>
        <p:blipFill>
          <a:blip r:embed="rId5"/>
          <a:stretch>
            <a:fillRect/>
          </a:stretch>
        </p:blipFill>
        <p:spPr>
          <a:xfrm>
            <a:off x="1125415" y="15861353"/>
            <a:ext cx="4495800" cy="2943225"/>
          </a:xfrm>
          <a:prstGeom prst="rect">
            <a:avLst/>
          </a:prstGeom>
        </p:spPr>
      </p:pic>
      <p:sp>
        <p:nvSpPr>
          <p:cNvPr id="93" name="TextBox 92"/>
          <p:cNvSpPr txBox="1"/>
          <p:nvPr/>
        </p:nvSpPr>
        <p:spPr>
          <a:xfrm>
            <a:off x="3479243" y="16224533"/>
            <a:ext cx="1535821" cy="461665"/>
          </a:xfrm>
          <a:prstGeom prst="rect">
            <a:avLst/>
          </a:prstGeom>
          <a:noFill/>
        </p:spPr>
        <p:txBody>
          <a:bodyPr wrap="square" rtlCol="0">
            <a:spAutoFit/>
          </a:bodyPr>
          <a:lstStyle/>
          <a:p>
            <a:r>
              <a:rPr lang="en-US" b="1" dirty="0">
                <a:solidFill>
                  <a:schemeClr val="accent1">
                    <a:lumMod val="50000"/>
                  </a:schemeClr>
                </a:solidFill>
              </a:rPr>
              <a:t>GMM</a:t>
            </a:r>
          </a:p>
        </p:txBody>
      </p:sp>
      <p:pic>
        <p:nvPicPr>
          <p:cNvPr id="94" name="Picture 93"/>
          <p:cNvPicPr>
            <a:picLocks noChangeAspect="1"/>
          </p:cNvPicPr>
          <p:nvPr/>
        </p:nvPicPr>
        <p:blipFill>
          <a:blip r:embed="rId6"/>
          <a:stretch>
            <a:fillRect/>
          </a:stretch>
        </p:blipFill>
        <p:spPr>
          <a:xfrm>
            <a:off x="6070805" y="15729027"/>
            <a:ext cx="4434529" cy="2861387"/>
          </a:xfrm>
          <a:prstGeom prst="rect">
            <a:avLst/>
          </a:prstGeom>
        </p:spPr>
      </p:pic>
      <p:sp>
        <p:nvSpPr>
          <p:cNvPr id="95" name="TextBox 94"/>
          <p:cNvSpPr txBox="1"/>
          <p:nvPr/>
        </p:nvSpPr>
        <p:spPr>
          <a:xfrm>
            <a:off x="7956048" y="15762868"/>
            <a:ext cx="2208844" cy="461665"/>
          </a:xfrm>
          <a:prstGeom prst="rect">
            <a:avLst/>
          </a:prstGeom>
          <a:noFill/>
        </p:spPr>
        <p:txBody>
          <a:bodyPr wrap="square" rtlCol="0">
            <a:spAutoFit/>
          </a:bodyPr>
          <a:lstStyle/>
          <a:p>
            <a:r>
              <a:rPr lang="en-US" b="1" dirty="0">
                <a:solidFill>
                  <a:srgbClr val="800000"/>
                </a:solidFill>
              </a:rPr>
              <a:t>K-mean</a:t>
            </a:r>
          </a:p>
        </p:txBody>
      </p:sp>
      <p:sp>
        <p:nvSpPr>
          <p:cNvPr id="97" name="TextBox 96"/>
          <p:cNvSpPr txBox="1"/>
          <p:nvPr/>
        </p:nvSpPr>
        <p:spPr>
          <a:xfrm>
            <a:off x="12447774" y="15335721"/>
            <a:ext cx="1918909" cy="584775"/>
          </a:xfrm>
          <a:prstGeom prst="rect">
            <a:avLst/>
          </a:prstGeom>
          <a:noFill/>
        </p:spPr>
        <p:txBody>
          <a:bodyPr wrap="square" rtlCol="0">
            <a:spAutoFit/>
          </a:bodyPr>
          <a:lstStyle/>
          <a:p>
            <a:r>
              <a:rPr lang="en-US" sz="3200" b="1" dirty="0">
                <a:solidFill>
                  <a:srgbClr val="CC3399"/>
                </a:solidFill>
              </a:rPr>
              <a:t>HOG</a:t>
            </a:r>
          </a:p>
        </p:txBody>
      </p:sp>
      <p:sp>
        <p:nvSpPr>
          <p:cNvPr id="98" name="TextBox 97"/>
          <p:cNvSpPr txBox="1"/>
          <p:nvPr/>
        </p:nvSpPr>
        <p:spPr>
          <a:xfrm>
            <a:off x="11845987" y="16101122"/>
            <a:ext cx="8903658" cy="1569660"/>
          </a:xfrm>
          <a:prstGeom prst="rect">
            <a:avLst/>
          </a:prstGeom>
          <a:noFill/>
        </p:spPr>
        <p:txBody>
          <a:bodyPr wrap="square" rtlCol="0">
            <a:spAutoFit/>
          </a:bodyPr>
          <a:lstStyle/>
          <a:p>
            <a:r>
              <a:rPr lang="en-US" b="1" dirty="0"/>
              <a:t>We can see that HOG is a good descriptor for object detection, and good performance can be achieved with Random Forest and linear SVM. One can expect even better performance with kernel SVM, if the computational complexity is not considered. </a:t>
            </a:r>
          </a:p>
        </p:txBody>
      </p:sp>
      <p:pic>
        <p:nvPicPr>
          <p:cNvPr id="99" name="Picture 98"/>
          <p:cNvPicPr>
            <a:picLocks noChangeAspect="1"/>
          </p:cNvPicPr>
          <p:nvPr/>
        </p:nvPicPr>
        <p:blipFill>
          <a:blip r:embed="rId7"/>
          <a:stretch>
            <a:fillRect/>
          </a:stretch>
        </p:blipFill>
        <p:spPr>
          <a:xfrm>
            <a:off x="11932630" y="18103453"/>
            <a:ext cx="8945092" cy="1885073"/>
          </a:xfrm>
          <a:prstGeom prst="rect">
            <a:avLst/>
          </a:prstGeom>
        </p:spPr>
      </p:pic>
      <p:sp>
        <p:nvSpPr>
          <p:cNvPr id="100" name="TextBox 99"/>
          <p:cNvSpPr txBox="1"/>
          <p:nvPr/>
        </p:nvSpPr>
        <p:spPr>
          <a:xfrm>
            <a:off x="15658988" y="11466417"/>
            <a:ext cx="1594384" cy="584775"/>
          </a:xfrm>
          <a:prstGeom prst="rect">
            <a:avLst/>
          </a:prstGeom>
          <a:noFill/>
        </p:spPr>
        <p:txBody>
          <a:bodyPr wrap="square" rtlCol="0">
            <a:spAutoFit/>
          </a:bodyPr>
          <a:lstStyle/>
          <a:p>
            <a:r>
              <a:rPr lang="en-US" sz="3200" b="1" dirty="0">
                <a:solidFill>
                  <a:srgbClr val="CC3399"/>
                </a:solidFill>
              </a:rPr>
              <a:t>HOG</a:t>
            </a:r>
          </a:p>
        </p:txBody>
      </p:sp>
      <p:pic>
        <p:nvPicPr>
          <p:cNvPr id="101" name="Picture 100"/>
          <p:cNvPicPr>
            <a:picLocks noChangeAspect="1"/>
          </p:cNvPicPr>
          <p:nvPr/>
        </p:nvPicPr>
        <p:blipFill>
          <a:blip r:embed="rId8"/>
          <a:stretch>
            <a:fillRect/>
          </a:stretch>
        </p:blipFill>
        <p:spPr>
          <a:xfrm>
            <a:off x="4895076" y="9276739"/>
            <a:ext cx="5018036" cy="4655832"/>
          </a:xfrm>
          <a:prstGeom prst="rect">
            <a:avLst/>
          </a:prstGeom>
        </p:spPr>
      </p:pic>
      <p:sp>
        <p:nvSpPr>
          <p:cNvPr id="103" name="TextBox 102"/>
          <p:cNvSpPr txBox="1"/>
          <p:nvPr/>
        </p:nvSpPr>
        <p:spPr>
          <a:xfrm>
            <a:off x="1047704" y="8252707"/>
            <a:ext cx="3046304" cy="2677656"/>
          </a:xfrm>
          <a:prstGeom prst="rect">
            <a:avLst/>
          </a:prstGeom>
          <a:noFill/>
        </p:spPr>
        <p:txBody>
          <a:bodyPr wrap="square" rtlCol="0">
            <a:spAutoFit/>
          </a:bodyPr>
          <a:lstStyle/>
          <a:p>
            <a:r>
              <a:rPr lang="en-US" b="1" dirty="0"/>
              <a:t>PCA+DBSCAN:</a:t>
            </a:r>
          </a:p>
          <a:p>
            <a:r>
              <a:rPr lang="en-US" b="1" dirty="0"/>
              <a:t>There are 43 clusters when we used PCA compared to 0 cluster when  no dimension reduction methods were used</a:t>
            </a:r>
          </a:p>
        </p:txBody>
      </p:sp>
      <p:sp>
        <p:nvSpPr>
          <p:cNvPr id="104" name="TextBox 103"/>
          <p:cNvSpPr txBox="1"/>
          <p:nvPr/>
        </p:nvSpPr>
        <p:spPr>
          <a:xfrm>
            <a:off x="11439217" y="22647833"/>
            <a:ext cx="9491629" cy="6001643"/>
          </a:xfrm>
          <a:prstGeom prst="rect">
            <a:avLst/>
          </a:prstGeom>
          <a:noFill/>
        </p:spPr>
        <p:txBody>
          <a:bodyPr wrap="square" rtlCol="0">
            <a:spAutoFit/>
          </a:bodyPr>
          <a:lstStyle/>
          <a:p>
            <a:r>
              <a:rPr lang="en-US" sz="3200" b="1" dirty="0"/>
              <a:t>For different classification or </a:t>
            </a:r>
          </a:p>
          <a:p>
            <a:r>
              <a:rPr lang="en-US" sz="3200" b="1" dirty="0"/>
              <a:t>Clustering </a:t>
            </a:r>
            <a:r>
              <a:rPr lang="en-US" sz="3200" b="1" dirty="0" smtClean="0"/>
              <a:t>algorithms, </a:t>
            </a:r>
            <a:r>
              <a:rPr lang="en-US" sz="3200" b="1" dirty="0"/>
              <a:t>the best </a:t>
            </a:r>
          </a:p>
          <a:p>
            <a:r>
              <a:rPr lang="en-US" sz="3200" b="1" dirty="0"/>
              <a:t>feature extraction method </a:t>
            </a:r>
          </a:p>
          <a:p>
            <a:r>
              <a:rPr lang="en-US" sz="3200" b="1" dirty="0"/>
              <a:t>may vary. In general, </a:t>
            </a:r>
          </a:p>
          <a:p>
            <a:r>
              <a:rPr lang="en-US" sz="3200" b="1" dirty="0"/>
              <a:t>supervised classification</a:t>
            </a:r>
          </a:p>
          <a:p>
            <a:r>
              <a:rPr lang="en-US" sz="3200" b="1" dirty="0"/>
              <a:t>Algorithm performs better </a:t>
            </a:r>
          </a:p>
          <a:p>
            <a:r>
              <a:rPr lang="en-US" sz="3200" b="1" dirty="0"/>
              <a:t>than unsupervised clustering</a:t>
            </a:r>
          </a:p>
          <a:p>
            <a:r>
              <a:rPr lang="en-US" sz="3200" b="1" dirty="0"/>
              <a:t> in our project. Based on the experiment results, HOG performs better than other two feature extraction </a:t>
            </a:r>
            <a:r>
              <a:rPr lang="en-US" sz="3200" b="1" dirty="0" smtClean="0"/>
              <a:t>methods. </a:t>
            </a:r>
            <a:r>
              <a:rPr lang="en-US" sz="3200" b="1" dirty="0"/>
              <a:t>Neural Network performs best, it can classify image data without any dimension reduction. The test accuracy reaches 94.33%.</a:t>
            </a:r>
          </a:p>
        </p:txBody>
      </p:sp>
      <p:pic>
        <p:nvPicPr>
          <p:cNvPr id="105" name="Picture 104"/>
          <p:cNvPicPr>
            <a:picLocks noChangeAspect="1"/>
          </p:cNvPicPr>
          <p:nvPr/>
        </p:nvPicPr>
        <p:blipFill>
          <a:blip r:embed="rId9"/>
          <a:stretch>
            <a:fillRect/>
          </a:stretch>
        </p:blipFill>
        <p:spPr>
          <a:xfrm>
            <a:off x="17070641" y="22582342"/>
            <a:ext cx="3653552" cy="3326368"/>
          </a:xfrm>
          <a:prstGeom prst="rect">
            <a:avLst/>
          </a:prstGeom>
        </p:spPr>
      </p:pic>
      <p:sp>
        <p:nvSpPr>
          <p:cNvPr id="106" name="TextBox 105"/>
          <p:cNvSpPr txBox="1"/>
          <p:nvPr/>
        </p:nvSpPr>
        <p:spPr>
          <a:xfrm>
            <a:off x="15006720" y="29008248"/>
            <a:ext cx="4215080" cy="707886"/>
          </a:xfrm>
          <a:prstGeom prst="rect">
            <a:avLst/>
          </a:prstGeom>
          <a:noFill/>
        </p:spPr>
        <p:txBody>
          <a:bodyPr wrap="square" rtlCol="0">
            <a:spAutoFit/>
          </a:bodyPr>
          <a:lstStyle/>
          <a:p>
            <a:r>
              <a:rPr lang="en-US" sz="4000" b="1" dirty="0"/>
              <a:t>References</a:t>
            </a:r>
          </a:p>
        </p:txBody>
      </p:sp>
      <p:sp>
        <p:nvSpPr>
          <p:cNvPr id="108" name="TextBox 107"/>
          <p:cNvSpPr txBox="1"/>
          <p:nvPr/>
        </p:nvSpPr>
        <p:spPr>
          <a:xfrm>
            <a:off x="11416665" y="29951064"/>
            <a:ext cx="9556488" cy="2031325"/>
          </a:xfrm>
          <a:prstGeom prst="rect">
            <a:avLst/>
          </a:prstGeom>
          <a:noFill/>
        </p:spPr>
        <p:txBody>
          <a:bodyPr wrap="square" rtlCol="0">
            <a:spAutoFit/>
          </a:bodyPr>
          <a:lstStyle/>
          <a:p>
            <a:r>
              <a:rPr lang="en-US" sz="1800" dirty="0"/>
              <a:t>[1] Garcia, B. &amp; </a:t>
            </a:r>
            <a:r>
              <a:rPr lang="en-US" sz="1800" dirty="0" err="1"/>
              <a:t>Viesca</a:t>
            </a:r>
            <a:r>
              <a:rPr lang="en-US" sz="1800" dirty="0"/>
              <a:t>, S.A. (2016) Real-time American Sign Language Recognition with Convolutional Neural Networks.</a:t>
            </a:r>
          </a:p>
          <a:p>
            <a:r>
              <a:rPr lang="en-US" sz="1800" dirty="0"/>
              <a:t>[2] S. Ameen, S. </a:t>
            </a:r>
            <a:r>
              <a:rPr lang="en-US" sz="1800" dirty="0" err="1"/>
              <a:t>Vadera</a:t>
            </a:r>
            <a:r>
              <a:rPr lang="en-US" sz="1800" dirty="0"/>
              <a:t>, A convolutional neural network to classify </a:t>
            </a:r>
            <a:r>
              <a:rPr lang="en-US" sz="1800" dirty="0" err="1"/>
              <a:t>american</a:t>
            </a:r>
            <a:r>
              <a:rPr lang="en-US" sz="1800" dirty="0"/>
              <a:t> 530 sign language fingerspelling from depth and </a:t>
            </a:r>
            <a:r>
              <a:rPr lang="en-US" sz="1800" dirty="0" err="1"/>
              <a:t>colour</a:t>
            </a:r>
            <a:r>
              <a:rPr lang="en-US" sz="1800" dirty="0"/>
              <a:t> image </a:t>
            </a:r>
          </a:p>
          <a:p>
            <a:r>
              <a:rPr lang="en-US" sz="1800" dirty="0"/>
              <a:t>[3] Zheng L, </a:t>
            </a:r>
            <a:r>
              <a:rPr lang="en-US" sz="1800" dirty="0" err="1"/>
              <a:t>Lian</a:t>
            </a:r>
            <a:r>
              <a:rPr lang="en-US" sz="1800" dirty="0"/>
              <a:t> B, Jiang A. (2017) Recent Advances of Deep Learning for Sign Language Recognition. </a:t>
            </a:r>
          </a:p>
          <a:p>
            <a:r>
              <a:rPr lang="en-US" sz="1800" dirty="0"/>
              <a:t>[4] https://www.kaggle.com/datamunge/sign-language-mnist</a:t>
            </a:r>
          </a:p>
        </p:txBody>
      </p:sp>
      <p:sp>
        <p:nvSpPr>
          <p:cNvPr id="3" name="Oval Callout 2"/>
          <p:cNvSpPr/>
          <p:nvPr/>
        </p:nvSpPr>
        <p:spPr bwMode="auto">
          <a:xfrm>
            <a:off x="1047704" y="14866581"/>
            <a:ext cx="9457630" cy="4200610"/>
          </a:xfrm>
          <a:prstGeom prst="wedgeEllipseCallout">
            <a:avLst>
              <a:gd name="adj1" fmla="val 70588"/>
              <a:gd name="adj2" fmla="val -3877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4" name="Oval Callout 3"/>
          <p:cNvSpPr/>
          <p:nvPr/>
        </p:nvSpPr>
        <p:spPr bwMode="auto">
          <a:xfrm>
            <a:off x="4640236" y="8851495"/>
            <a:ext cx="6019800" cy="5263963"/>
          </a:xfrm>
          <a:prstGeom prst="wedgeEllipseCallout">
            <a:avLst>
              <a:gd name="adj1" fmla="val 81651"/>
              <a:gd name="adj2" fmla="val -5272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20" name="TextBox 119"/>
          <p:cNvSpPr txBox="1"/>
          <p:nvPr/>
        </p:nvSpPr>
        <p:spPr>
          <a:xfrm>
            <a:off x="1057227" y="10990562"/>
            <a:ext cx="3775827" cy="4154984"/>
          </a:xfrm>
          <a:prstGeom prst="rect">
            <a:avLst/>
          </a:prstGeom>
          <a:noFill/>
        </p:spPr>
        <p:txBody>
          <a:bodyPr wrap="square" rtlCol="0">
            <a:spAutoFit/>
          </a:bodyPr>
          <a:lstStyle/>
          <a:p>
            <a:r>
              <a:rPr lang="en-US" b="1" dirty="0"/>
              <a:t>K-means and GMM with HOG:</a:t>
            </a:r>
          </a:p>
          <a:p>
            <a:r>
              <a:rPr lang="en-US" b="1" dirty="0"/>
              <a:t>24 clusters</a:t>
            </a:r>
          </a:p>
          <a:p>
            <a:r>
              <a:rPr lang="en-US" b="1" dirty="0"/>
              <a:t>We look at the labels of the clusters to understand what label each cluster corresponds to. Then we take an unlabeled data point, see into which cluster it fits best, and assign it a label.</a:t>
            </a:r>
          </a:p>
        </p:txBody>
      </p:sp>
      <p:pic>
        <p:nvPicPr>
          <p:cNvPr id="123" name="Picture 1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62617" y="21361873"/>
            <a:ext cx="3471400" cy="2314267"/>
          </a:xfrm>
          <a:prstGeom prst="rect">
            <a:avLst/>
          </a:prstGeom>
        </p:spPr>
      </p:pic>
      <p:pic>
        <p:nvPicPr>
          <p:cNvPr id="124" name="Picture 1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09867" y="26443879"/>
            <a:ext cx="2998236" cy="2066142"/>
          </a:xfrm>
          <a:prstGeom prst="rect">
            <a:avLst/>
          </a:prstGeom>
        </p:spPr>
      </p:pic>
      <p:pic>
        <p:nvPicPr>
          <p:cNvPr id="125" name="Picture 1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05741" y="24145969"/>
            <a:ext cx="3204637" cy="2208377"/>
          </a:xfrm>
          <a:prstGeom prst="rect">
            <a:avLst/>
          </a:prstGeom>
        </p:spPr>
      </p:pic>
      <p:pic>
        <p:nvPicPr>
          <p:cNvPr id="126" name="Picture 1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85737" y="26413994"/>
            <a:ext cx="3187044" cy="2196253"/>
          </a:xfrm>
          <a:prstGeom prst="rect">
            <a:avLst/>
          </a:prstGeom>
        </p:spPr>
      </p:pic>
      <p:graphicFrame>
        <p:nvGraphicFramePr>
          <p:cNvPr id="127" name="Table 126"/>
          <p:cNvGraphicFramePr>
            <a:graphicFrameLocks noGrp="1"/>
          </p:cNvGraphicFramePr>
          <p:nvPr>
            <p:extLst>
              <p:ext uri="{D42A27DB-BD31-4B8C-83A1-F6EECF244321}">
                <p14:modId xmlns:p14="http://schemas.microsoft.com/office/powerpoint/2010/main" val="251632266"/>
              </p:ext>
            </p:extLst>
          </p:nvPr>
        </p:nvGraphicFramePr>
        <p:xfrm>
          <a:off x="4319065" y="29481797"/>
          <a:ext cx="6000033" cy="2500592"/>
        </p:xfrm>
        <a:graphic>
          <a:graphicData uri="http://schemas.openxmlformats.org/drawingml/2006/table">
            <a:tbl>
              <a:tblPr firstRow="1" bandRow="1">
                <a:tableStyleId>{21E4AEA4-8DFA-4A89-87EB-49C32662AFE0}</a:tableStyleId>
              </a:tblPr>
              <a:tblGrid>
                <a:gridCol w="2180462">
                  <a:extLst>
                    <a:ext uri="{9D8B030D-6E8A-4147-A177-3AD203B41FA5}">
                      <a16:colId xmlns="" xmlns:a16="http://schemas.microsoft.com/office/drawing/2014/main" val="20000"/>
                    </a:ext>
                  </a:extLst>
                </a:gridCol>
                <a:gridCol w="2481217">
                  <a:extLst>
                    <a:ext uri="{9D8B030D-6E8A-4147-A177-3AD203B41FA5}">
                      <a16:colId xmlns="" xmlns:a16="http://schemas.microsoft.com/office/drawing/2014/main" val="20001"/>
                    </a:ext>
                  </a:extLst>
                </a:gridCol>
                <a:gridCol w="1338354">
                  <a:extLst>
                    <a:ext uri="{9D8B030D-6E8A-4147-A177-3AD203B41FA5}">
                      <a16:colId xmlns="" xmlns:a16="http://schemas.microsoft.com/office/drawing/2014/main" val="20002"/>
                    </a:ext>
                  </a:extLst>
                </a:gridCol>
              </a:tblGrid>
              <a:tr h="497476">
                <a:tc>
                  <a:txBody>
                    <a:bodyPr/>
                    <a:lstStyle/>
                    <a:p>
                      <a:r>
                        <a:rPr lang="en-US" dirty="0"/>
                        <a:t>Classifier</a:t>
                      </a:r>
                    </a:p>
                  </a:txBody>
                  <a:tcPr/>
                </a:tc>
                <a:tc>
                  <a:txBody>
                    <a:bodyPr/>
                    <a:lstStyle/>
                    <a:p>
                      <a:r>
                        <a:rPr lang="en-US" dirty="0"/>
                        <a:t>Feature Descriptor</a:t>
                      </a:r>
                    </a:p>
                  </a:txBody>
                  <a:tcPr/>
                </a:tc>
                <a:tc>
                  <a:txBody>
                    <a:bodyPr/>
                    <a:lstStyle/>
                    <a:p>
                      <a:r>
                        <a:rPr lang="en-US" dirty="0"/>
                        <a:t>Accuracy</a:t>
                      </a:r>
                    </a:p>
                  </a:txBody>
                  <a:tcPr/>
                </a:tc>
                <a:extLst>
                  <a:ext uri="{0D108BD9-81ED-4DB2-BD59-A6C34878D82A}">
                    <a16:rowId xmlns="" xmlns:a16="http://schemas.microsoft.com/office/drawing/2014/main" val="10000"/>
                  </a:ext>
                </a:extLst>
              </a:tr>
              <a:tr h="376410">
                <a:tc>
                  <a:txBody>
                    <a:bodyPr/>
                    <a:lstStyle/>
                    <a:p>
                      <a:r>
                        <a:rPr lang="en-US" dirty="0"/>
                        <a:t>Neural Net</a:t>
                      </a:r>
                    </a:p>
                  </a:txBody>
                  <a:tcPr/>
                </a:tc>
                <a:tc>
                  <a:txBody>
                    <a:bodyPr/>
                    <a:lstStyle/>
                    <a:p>
                      <a:r>
                        <a:rPr lang="en-US" dirty="0"/>
                        <a:t>None</a:t>
                      </a:r>
                    </a:p>
                  </a:txBody>
                  <a:tcPr/>
                </a:tc>
                <a:tc>
                  <a:txBody>
                    <a:bodyPr/>
                    <a:lstStyle/>
                    <a:p>
                      <a:r>
                        <a:rPr lang="en-US" dirty="0"/>
                        <a:t>94.33%</a:t>
                      </a:r>
                    </a:p>
                  </a:txBody>
                  <a:tcPr/>
                </a:tc>
                <a:extLst>
                  <a:ext uri="{0D108BD9-81ED-4DB2-BD59-A6C34878D82A}">
                    <a16:rowId xmlns="" xmlns:a16="http://schemas.microsoft.com/office/drawing/2014/main" val="10001"/>
                  </a:ext>
                </a:extLst>
              </a:tr>
              <a:tr h="497476">
                <a:tc>
                  <a:txBody>
                    <a:bodyPr/>
                    <a:lstStyle/>
                    <a:p>
                      <a:r>
                        <a:rPr lang="en-US" dirty="0"/>
                        <a:t>Random Forest</a:t>
                      </a:r>
                    </a:p>
                  </a:txBody>
                  <a:tcPr/>
                </a:tc>
                <a:tc>
                  <a:txBody>
                    <a:bodyPr/>
                    <a:lstStyle/>
                    <a:p>
                      <a:r>
                        <a:rPr lang="en-US" dirty="0"/>
                        <a:t>HOG</a:t>
                      </a:r>
                    </a:p>
                  </a:txBody>
                  <a:tcPr/>
                </a:tc>
                <a:tc>
                  <a:txBody>
                    <a:bodyPr/>
                    <a:lstStyle/>
                    <a:p>
                      <a:r>
                        <a:rPr lang="en-US" dirty="0"/>
                        <a:t>90.61%</a:t>
                      </a:r>
                    </a:p>
                  </a:txBody>
                  <a:tcPr/>
                </a:tc>
                <a:extLst>
                  <a:ext uri="{0D108BD9-81ED-4DB2-BD59-A6C34878D82A}">
                    <a16:rowId xmlns="" xmlns:a16="http://schemas.microsoft.com/office/drawing/2014/main" val="10002"/>
                  </a:ext>
                </a:extLst>
              </a:tr>
              <a:tr h="376410">
                <a:tc>
                  <a:txBody>
                    <a:bodyPr/>
                    <a:lstStyle/>
                    <a:p>
                      <a:r>
                        <a:rPr lang="en-US" dirty="0"/>
                        <a:t>SVM</a:t>
                      </a:r>
                    </a:p>
                  </a:txBody>
                  <a:tcPr/>
                </a:tc>
                <a:tc>
                  <a:txBody>
                    <a:bodyPr/>
                    <a:lstStyle/>
                    <a:p>
                      <a:r>
                        <a:rPr lang="en-US" dirty="0"/>
                        <a:t>HOG</a:t>
                      </a:r>
                    </a:p>
                  </a:txBody>
                  <a:tcPr/>
                </a:tc>
                <a:tc>
                  <a:txBody>
                    <a:bodyPr/>
                    <a:lstStyle/>
                    <a:p>
                      <a:r>
                        <a:rPr lang="en-US" dirty="0"/>
                        <a:t>86.67%</a:t>
                      </a:r>
                    </a:p>
                  </a:txBody>
                  <a:tcPr/>
                </a:tc>
                <a:extLst>
                  <a:ext uri="{0D108BD9-81ED-4DB2-BD59-A6C34878D82A}">
                    <a16:rowId xmlns="" xmlns:a16="http://schemas.microsoft.com/office/drawing/2014/main" val="10003"/>
                  </a:ext>
                </a:extLst>
              </a:tr>
              <a:tr h="376410">
                <a:tc>
                  <a:txBody>
                    <a:bodyPr/>
                    <a:lstStyle/>
                    <a:p>
                      <a:r>
                        <a:rPr lang="en-US" dirty="0" err="1"/>
                        <a:t>AdaBoost</a:t>
                      </a:r>
                      <a:endParaRPr lang="en-US" dirty="0"/>
                    </a:p>
                  </a:txBody>
                  <a:tcPr/>
                </a:tc>
                <a:tc>
                  <a:txBody>
                    <a:bodyPr/>
                    <a:lstStyle/>
                    <a:p>
                      <a:r>
                        <a:rPr lang="en-US" dirty="0"/>
                        <a:t>PCA</a:t>
                      </a:r>
                    </a:p>
                  </a:txBody>
                  <a:tcPr/>
                </a:tc>
                <a:tc>
                  <a:txBody>
                    <a:bodyPr/>
                    <a:lstStyle/>
                    <a:p>
                      <a:r>
                        <a:rPr lang="en-US" dirty="0"/>
                        <a:t>82.90%</a:t>
                      </a:r>
                    </a:p>
                  </a:txBody>
                  <a:tcPr/>
                </a:tc>
                <a:extLst>
                  <a:ext uri="{0D108BD9-81ED-4DB2-BD59-A6C34878D82A}">
                    <a16:rowId xmlns="" xmlns:a16="http://schemas.microsoft.com/office/drawing/2014/main" val="10004"/>
                  </a:ext>
                </a:extLst>
              </a:tr>
              <a:tr h="376410">
                <a:tc>
                  <a:txBody>
                    <a:bodyPr/>
                    <a:lstStyle/>
                    <a:p>
                      <a:r>
                        <a:rPr lang="en-US" dirty="0"/>
                        <a:t>Naive Bayes</a:t>
                      </a:r>
                    </a:p>
                  </a:txBody>
                  <a:tcPr/>
                </a:tc>
                <a:tc>
                  <a:txBody>
                    <a:bodyPr/>
                    <a:lstStyle/>
                    <a:p>
                      <a:r>
                        <a:rPr lang="en-US" dirty="0"/>
                        <a:t>HOG</a:t>
                      </a:r>
                    </a:p>
                  </a:txBody>
                  <a:tcPr/>
                </a:tc>
                <a:tc>
                  <a:txBody>
                    <a:bodyPr/>
                    <a:lstStyle/>
                    <a:p>
                      <a:r>
                        <a:rPr lang="en-US" dirty="0"/>
                        <a:t>72.60%</a:t>
                      </a:r>
                    </a:p>
                  </a:txBody>
                  <a:tcPr/>
                </a:tc>
                <a:extLst>
                  <a:ext uri="{0D108BD9-81ED-4DB2-BD59-A6C34878D82A}">
                    <a16:rowId xmlns="" xmlns:a16="http://schemas.microsoft.com/office/drawing/2014/main" val="10005"/>
                  </a:ext>
                </a:extLst>
              </a:tr>
            </a:tbl>
          </a:graphicData>
        </a:graphic>
      </p:graphicFrame>
      <p:sp>
        <p:nvSpPr>
          <p:cNvPr id="128" name="Rectangle 127"/>
          <p:cNvSpPr/>
          <p:nvPr/>
        </p:nvSpPr>
        <p:spPr>
          <a:xfrm>
            <a:off x="5185179" y="21648078"/>
            <a:ext cx="2352328" cy="159129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rgbClr val="C00000"/>
                </a:solidFill>
              </a:rPr>
              <a:t>Neural Network performs best, it can classify image data without any dimension reduction. Test accuracy reaches 94.33% </a:t>
            </a:r>
          </a:p>
        </p:txBody>
      </p:sp>
      <p:sp>
        <p:nvSpPr>
          <p:cNvPr id="129" name="Rectangle 128"/>
          <p:cNvSpPr/>
          <p:nvPr/>
        </p:nvSpPr>
        <p:spPr>
          <a:xfrm>
            <a:off x="8310378" y="24735262"/>
            <a:ext cx="2213119" cy="58937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rgbClr val="00B050"/>
                </a:solidFill>
              </a:rPr>
              <a:t>Random Forest test accuracies over PCA, HOG and Convolutional </a:t>
            </a:r>
            <a:r>
              <a:rPr lang="en-US" b="1" dirty="0" err="1">
                <a:solidFill>
                  <a:srgbClr val="00B050"/>
                </a:solidFill>
              </a:rPr>
              <a:t>Autoencoder</a:t>
            </a:r>
            <a:endParaRPr lang="en-US" b="1" dirty="0">
              <a:solidFill>
                <a:srgbClr val="00B050"/>
              </a:solidFill>
            </a:endParaRPr>
          </a:p>
        </p:txBody>
      </p:sp>
      <p:sp>
        <p:nvSpPr>
          <p:cNvPr id="130" name="TextBox 129"/>
          <p:cNvSpPr txBox="1"/>
          <p:nvPr/>
        </p:nvSpPr>
        <p:spPr>
          <a:xfrm>
            <a:off x="4040347" y="5029922"/>
            <a:ext cx="184731" cy="369332"/>
          </a:xfrm>
          <a:prstGeom prst="rect">
            <a:avLst/>
          </a:prstGeom>
          <a:noFill/>
        </p:spPr>
        <p:txBody>
          <a:bodyPr wrap="none" rtlCol="0">
            <a:spAutoFit/>
          </a:bodyPr>
          <a:lstStyle/>
          <a:p>
            <a:endParaRPr lang="en-US" dirty="0"/>
          </a:p>
        </p:txBody>
      </p:sp>
      <p:pic>
        <p:nvPicPr>
          <p:cNvPr id="131" name="Picture 13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47704" y="29320074"/>
            <a:ext cx="2810356" cy="2967679"/>
          </a:xfrm>
          <a:prstGeom prst="rect">
            <a:avLst/>
          </a:prstGeom>
        </p:spPr>
      </p:pic>
      <p:pic>
        <p:nvPicPr>
          <p:cNvPr id="132" name="Picture 13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95798" y="26365174"/>
            <a:ext cx="2926080" cy="3116580"/>
          </a:xfrm>
          <a:prstGeom prst="rect">
            <a:avLst/>
          </a:prstGeom>
        </p:spPr>
      </p:pic>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9951" y="23411750"/>
            <a:ext cx="4347258" cy="2953424"/>
          </a:xfrm>
          <a:prstGeom prst="rect">
            <a:avLst/>
          </a:prstGeom>
        </p:spPr>
      </p:pic>
      <p:sp>
        <p:nvSpPr>
          <p:cNvPr id="134" name="Rectangle 133"/>
          <p:cNvSpPr/>
          <p:nvPr/>
        </p:nvSpPr>
        <p:spPr>
          <a:xfrm>
            <a:off x="4098312" y="28651716"/>
            <a:ext cx="6220785" cy="58937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rgbClr val="7030A0"/>
                </a:solidFill>
              </a:rPr>
              <a:t>Variation of test error over number of trees for </a:t>
            </a:r>
            <a:r>
              <a:rPr lang="en-US" b="1" dirty="0" err="1">
                <a:solidFill>
                  <a:srgbClr val="7030A0"/>
                </a:solidFill>
              </a:rPr>
              <a:t>AdaBoost</a:t>
            </a:r>
            <a:r>
              <a:rPr lang="en-US" b="1" dirty="0">
                <a:solidFill>
                  <a:srgbClr val="7030A0"/>
                </a:solidFill>
              </a:rPr>
              <a:t> SAMME classifier</a:t>
            </a:r>
          </a:p>
        </p:txBody>
      </p:sp>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379584" y="944759"/>
            <a:ext cx="2880700" cy="2215431"/>
          </a:xfrm>
          <a:prstGeom prst="rect">
            <a:avLst/>
          </a:prstGeom>
        </p:spPr>
      </p:pic>
      <p:pic>
        <p:nvPicPr>
          <p:cNvPr id="10" name="Picture 9">
            <a:extLst>
              <a:ext uri="{FF2B5EF4-FFF2-40B4-BE49-F238E27FC236}">
                <a16:creationId xmlns="" xmlns:a16="http://schemas.microsoft.com/office/drawing/2014/main" id="{7FC9D6C9-84E1-1246-A87F-FEFD79B552C3}"/>
              </a:ext>
            </a:extLst>
          </p:cNvPr>
          <p:cNvPicPr>
            <a:picLocks noChangeAspect="1"/>
          </p:cNvPicPr>
          <p:nvPr/>
        </p:nvPicPr>
        <p:blipFill>
          <a:blip r:embed="rId18"/>
          <a:stretch>
            <a:fillRect/>
          </a:stretch>
        </p:blipFill>
        <p:spPr>
          <a:xfrm>
            <a:off x="663349" y="20914393"/>
            <a:ext cx="4582769" cy="2644782"/>
          </a:xfrm>
          <a:prstGeom prst="rect">
            <a:avLst/>
          </a:prstGeom>
        </p:spPr>
      </p:pic>
    </p:spTree>
    <p:extLst>
      <p:ext uri="{BB962C8B-B14F-4D97-AF65-F5344CB8AC3E}">
        <p14:creationId xmlns:p14="http://schemas.microsoft.com/office/powerpoint/2010/main" val="174204000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4624</TotalTime>
  <Words>448</Words>
  <Application>Microsoft Macintosh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ＭＳ Ｐゴシック</vt:lpstr>
      <vt:lpstr>Times New Roman</vt:lpstr>
      <vt:lpstr>Default Design</vt:lpstr>
      <vt:lpstr>PowerPoint Presentation</vt:lpstr>
    </vt:vector>
  </TitlesOfParts>
  <Company>Genigraphics</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x 36 poster template</dc:title>
  <dc:creator>Jay Larson</dc:creator>
  <dc:description>Call us at 1-800-790-4001_x000d_
www.genigraphics.com</dc:description>
  <cp:lastModifiedBy>Microsoft Office User</cp:lastModifiedBy>
  <cp:revision>188</cp:revision>
  <cp:lastPrinted>2018-12-15T18:21:30Z</cp:lastPrinted>
  <dcterms:created xsi:type="dcterms:W3CDTF">2011-05-08T17:15:18Z</dcterms:created>
  <dcterms:modified xsi:type="dcterms:W3CDTF">2018-12-15T18:23:04Z</dcterms:modified>
</cp:coreProperties>
</file>