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5" r:id="rId4"/>
    <p:sldId id="269" r:id="rId5"/>
    <p:sldId id="260" r:id="rId6"/>
    <p:sldId id="268" r:id="rId7"/>
    <p:sldId id="264" r:id="rId8"/>
    <p:sldId id="26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Michele L." initials="JML" lastIdx="1" clrIdx="0">
    <p:extLst>
      <p:ext uri="{19B8F6BF-5375-455C-9EA6-DF929625EA0E}">
        <p15:presenceInfo xmlns:p15="http://schemas.microsoft.com/office/powerpoint/2012/main" userId="S-1-5-21-329068152-1454471165-1417001333-1286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46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03" y="10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Michele L." userId="8c05932f-efde-47a1-b51e-6d3985d3e00c" providerId="ADAL" clId="{E235F5A4-6AEC-467A-9B05-ACE4512057DA}"/>
    <pc:docChg chg="modSld modMainMaster">
      <pc:chgData name="Johnson, Michele L." userId="8c05932f-efde-47a1-b51e-6d3985d3e00c" providerId="ADAL" clId="{E235F5A4-6AEC-467A-9B05-ACE4512057DA}" dt="2021-05-18T16:52:34.842" v="17" actId="20577"/>
      <pc:docMkLst>
        <pc:docMk/>
      </pc:docMkLst>
      <pc:sldChg chg="modSp mod">
        <pc:chgData name="Johnson, Michele L." userId="8c05932f-efde-47a1-b51e-6d3985d3e00c" providerId="ADAL" clId="{E235F5A4-6AEC-467A-9B05-ACE4512057DA}" dt="2021-05-18T16:52:34.842" v="17" actId="20577"/>
        <pc:sldMkLst>
          <pc:docMk/>
          <pc:sldMk cId="3856976944" sldId="269"/>
        </pc:sldMkLst>
        <pc:spChg chg="mod">
          <ac:chgData name="Johnson, Michele L." userId="8c05932f-efde-47a1-b51e-6d3985d3e00c" providerId="ADAL" clId="{E235F5A4-6AEC-467A-9B05-ACE4512057DA}" dt="2021-05-18T16:52:34.842" v="17" actId="20577"/>
          <ac:spMkLst>
            <pc:docMk/>
            <pc:sldMk cId="3856976944" sldId="269"/>
            <ac:spMk id="3" creationId="{9E46302A-7ADF-44DA-9567-F04DF22C0BB2}"/>
          </ac:spMkLst>
        </pc:spChg>
      </pc:sldChg>
      <pc:sldMasterChg chg="modSp mod">
        <pc:chgData name="Johnson, Michele L." userId="8c05932f-efde-47a1-b51e-6d3985d3e00c" providerId="ADAL" clId="{E235F5A4-6AEC-467A-9B05-ACE4512057DA}" dt="2021-05-18T16:51:42.094" v="3" actId="20577"/>
        <pc:sldMasterMkLst>
          <pc:docMk/>
          <pc:sldMasterMk cId="2346684170" sldId="2147483648"/>
        </pc:sldMasterMkLst>
        <pc:spChg chg="mod">
          <ac:chgData name="Johnson, Michele L." userId="8c05932f-efde-47a1-b51e-6d3985d3e00c" providerId="ADAL" clId="{E235F5A4-6AEC-467A-9B05-ACE4512057DA}" dt="2021-05-18T16:51:42.094" v="3" actId="20577"/>
          <ac:spMkLst>
            <pc:docMk/>
            <pc:sldMasterMk cId="2346684170" sldId="2147483648"/>
            <ac:spMk id="7" creationId="{390B62DB-9C2D-49D0-88D8-AD72C138F23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FA4D3-2628-49CE-835D-6A67C710B90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E2DD-4132-4512-8C24-0BC79CD3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44D7EA6-8A8D-4E60-A816-C99B3E9125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642FF68-0672-439C-80AA-A41BA0B4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8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7D99-A62F-4D99-8F61-06BA1D327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E08EE-A520-4954-86E6-1D4A9F5B2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1DAD-0E7E-4EB3-97B4-F97A58F1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8443-3BA7-4E72-A6AA-61747238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831D-2DAF-44D6-BB24-275F8C81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82F3-22CF-4285-BA48-BF4CEC10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6787B-1CBF-41DD-BD51-58F322E4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1E7-5853-4B60-BC47-3987C8E6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8718-E7C5-474F-894E-75E42BBA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74C-8615-4605-BB1A-680B3A2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DBFFC-29DC-4E44-8D99-D236B33F5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51E7-BFA5-4BC9-A3E7-D7008D71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55F4-DB9A-47D1-9180-FAFBA173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9A4B-6A98-4BFA-9F14-761BE3E7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12FC-D65E-4F8E-98F0-FC99EE25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72BE-3710-45AE-8B2C-5DF8B24F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18CF-B1F5-418D-9779-98631092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186F-2219-43ED-8082-0A937596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9A6E-3F02-4ADF-89C4-60EF2C72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3FC1-4BE1-4304-B2A9-1EBA418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6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75DE-631A-4BB4-B1F4-734CC4CA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E808-92B5-4DDC-9C32-6E3A6C48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8228-7B6C-46C0-8A35-ECD6402C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25E4-9985-4238-A3DE-61F73FD0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04C6-9861-4653-A4FD-9CB7794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1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DC8A-F564-45C1-9AAB-AC27AD21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D20D-CD87-4CDA-9597-372B1862D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29D7-9272-43FE-9420-DB183464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CEFA-7083-409C-BC10-66D3A403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376E-5C2C-4DF7-8F5A-565D5B9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F235-AF9E-40CF-8820-8EE4E2B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353A-BEBA-4389-A37F-7064CE41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FB6CD-E653-4A82-ADBE-0F416938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E184-DF53-4A7B-9E2E-2F39CC84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5F5F-1E79-4522-B6B4-F94D0B4BA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7145-292A-4839-AEF2-F89FC257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FA04A-C9D1-40FA-BB9C-76FAC50E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3495D-99A2-450F-8017-C43D897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BE90F-21C0-4915-9C04-3612B46D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46BB-1466-4AD0-B825-C7507C6E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A56C3-066A-49B5-B4D2-C8C7DF1D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40724-3793-49CC-AACD-7454B16C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5B04-878E-4EA3-99BF-CC60A17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AFA1-7DCA-4003-92AB-9AF9FDB6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0A8E4-4B62-45C4-8195-60A1FDF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98E2-9F4E-40D8-9CE4-765A5913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1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89BA-6A8F-488A-BB55-E011CDF1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DC53-2EF6-4E15-B465-4E63827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1029F-8339-425D-ABF0-14B0DD6C4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EE01A-3934-4E6E-8306-63E04BF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B4CAB-6389-4A5E-B72E-4D5A0025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11A1-E63E-4AA6-B2B7-A8662C4F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05F-F8F8-4C25-AFD7-6ABB7DD8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C30AA-26B1-4D41-BD6A-5E8EEC2CA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AF99-0727-454D-BE16-ADF9BC6B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79C3F-3D1D-45A1-95B9-F07012E2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EB52BA-6A41-4CED-BA5E-90754DF63D9B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4E17-0E00-4650-BA57-6FCC7BB2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B011-6E02-41C8-9BEB-DEC20A3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81BFE-6DB3-4D50-AC4A-2ED0F5DB4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6F1D-2FD3-47E7-9A30-0BD2633D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2A70-9FCF-4434-A55E-6C6A724F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0B62DB-9C2D-49D0-88D8-AD72C138F232}"/>
              </a:ext>
            </a:extLst>
          </p:cNvPr>
          <p:cNvSpPr txBox="1">
            <a:spLocks/>
          </p:cNvSpPr>
          <p:nvPr userDrawn="1"/>
        </p:nvSpPr>
        <p:spPr>
          <a:xfrm>
            <a:off x="381002" y="651510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2021 Accenture.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37D36A-0315-408F-8DED-7178D7526874}"/>
              </a:ext>
            </a:extLst>
          </p:cNvPr>
          <p:cNvSpPr txBox="1">
            <a:spLocks/>
          </p:cNvSpPr>
          <p:nvPr userDrawn="1"/>
        </p:nvSpPr>
        <p:spPr>
          <a:xfrm>
            <a:off x="11506202" y="651510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64E3395-16CF-F102-BD6F-E6B2B33DF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2BB89-088A-3CC3-CC96-90847FC503C1}"/>
              </a:ext>
            </a:extLst>
          </p:cNvPr>
          <p:cNvSpPr txBox="1"/>
          <p:nvPr/>
        </p:nvSpPr>
        <p:spPr>
          <a:xfrm>
            <a:off x="303309" y="1249904"/>
            <a:ext cx="84341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Digital Identity and Access Management</a:t>
            </a:r>
          </a:p>
          <a:p>
            <a:endParaRPr lang="en-GB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Matter</a:t>
            </a:r>
          </a:p>
          <a:p>
            <a:endParaRPr lang="en-GB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</a:rPr>
              <a:t>June 10,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451A56D-A872-5758-DD22-37C5557D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70" y="245352"/>
            <a:ext cx="1817511" cy="4791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0DB520-A5AB-D089-7779-C7D8DE5C7CF1}"/>
              </a:ext>
            </a:extLst>
          </p:cNvPr>
          <p:cNvCxnSpPr/>
          <p:nvPr/>
        </p:nvCxnSpPr>
        <p:spPr>
          <a:xfrm>
            <a:off x="10212946" y="245352"/>
            <a:ext cx="0" cy="72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85A258-CD6B-FB23-DF6E-C370EB130148}"/>
              </a:ext>
            </a:extLst>
          </p:cNvPr>
          <p:cNvSpPr txBox="1"/>
          <p:nvPr/>
        </p:nvSpPr>
        <p:spPr>
          <a:xfrm>
            <a:off x="10230446" y="323538"/>
            <a:ext cx="2677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Acme </a:t>
            </a:r>
          </a:p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Corporation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5F0440-A115-7266-A30B-09FF2F5D4236}"/>
              </a:ext>
            </a:extLst>
          </p:cNvPr>
          <p:cNvCxnSpPr/>
          <p:nvPr/>
        </p:nvCxnSpPr>
        <p:spPr>
          <a:xfrm>
            <a:off x="385011" y="3705725"/>
            <a:ext cx="20956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59CC-E1FC-4DCA-A51C-ED806078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3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4CE0-4485-4C68-9C1B-187BB972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90" y="1391672"/>
            <a:ext cx="3056467" cy="1555397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Accenture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74FBED-57A1-00A8-13C2-EACD4328574D}"/>
              </a:ext>
            </a:extLst>
          </p:cNvPr>
          <p:cNvCxnSpPr/>
          <p:nvPr/>
        </p:nvCxnSpPr>
        <p:spPr>
          <a:xfrm>
            <a:off x="4279840" y="2247443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A9A0B3-C00E-A520-9763-44A55E864DA1}"/>
              </a:ext>
            </a:extLst>
          </p:cNvPr>
          <p:cNvSpPr txBox="1">
            <a:spLocks/>
          </p:cNvSpPr>
          <p:nvPr/>
        </p:nvSpPr>
        <p:spPr>
          <a:xfrm>
            <a:off x="7628467" y="1391672"/>
            <a:ext cx="3372555" cy="155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4B7AAC-6141-C1DC-7CE8-121E3AC6751E}"/>
              </a:ext>
            </a:extLst>
          </p:cNvPr>
          <p:cNvCxnSpPr/>
          <p:nvPr/>
        </p:nvCxnSpPr>
        <p:spPr>
          <a:xfrm>
            <a:off x="7706017" y="2247443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2F833-898B-9C70-FDBF-2B65798F5F63}"/>
              </a:ext>
            </a:extLst>
          </p:cNvPr>
          <p:cNvSpPr txBox="1">
            <a:spLocks/>
          </p:cNvSpPr>
          <p:nvPr/>
        </p:nvSpPr>
        <p:spPr>
          <a:xfrm>
            <a:off x="4202290" y="3129279"/>
            <a:ext cx="3056467" cy="155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F1341-CCEF-0897-FC8E-555A9F3A4E5F}"/>
              </a:ext>
            </a:extLst>
          </p:cNvPr>
          <p:cNvCxnSpPr>
            <a:cxnSpLocks/>
          </p:cNvCxnSpPr>
          <p:nvPr/>
        </p:nvCxnSpPr>
        <p:spPr>
          <a:xfrm>
            <a:off x="4279840" y="3985050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5B6BAD-A74E-FB9C-95C5-72B9D6DFC600}"/>
              </a:ext>
            </a:extLst>
          </p:cNvPr>
          <p:cNvSpPr txBox="1">
            <a:spLocks/>
          </p:cNvSpPr>
          <p:nvPr/>
        </p:nvSpPr>
        <p:spPr>
          <a:xfrm>
            <a:off x="7706017" y="3129279"/>
            <a:ext cx="3565939" cy="155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Experience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CE426D-9C12-9DD8-C0B5-5A6CC110BB59}"/>
              </a:ext>
            </a:extLst>
          </p:cNvPr>
          <p:cNvCxnSpPr>
            <a:cxnSpLocks/>
          </p:cNvCxnSpPr>
          <p:nvPr/>
        </p:nvCxnSpPr>
        <p:spPr>
          <a:xfrm>
            <a:off x="7783567" y="3985050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C1F165-10D1-5436-1933-731C99E077E4}"/>
              </a:ext>
            </a:extLst>
          </p:cNvPr>
          <p:cNvSpPr txBox="1">
            <a:spLocks/>
          </p:cNvSpPr>
          <p:nvPr/>
        </p:nvSpPr>
        <p:spPr>
          <a:xfrm>
            <a:off x="4202290" y="4937478"/>
            <a:ext cx="3056467" cy="155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Expertise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DAE607-A72E-8EBD-EC48-C283FC9FDF86}"/>
              </a:ext>
            </a:extLst>
          </p:cNvPr>
          <p:cNvCxnSpPr>
            <a:cxnSpLocks/>
          </p:cNvCxnSpPr>
          <p:nvPr/>
        </p:nvCxnSpPr>
        <p:spPr>
          <a:xfrm>
            <a:off x="4279840" y="5806787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40979D-7711-BC73-E305-4BAF30D7E36C}"/>
              </a:ext>
            </a:extLst>
          </p:cNvPr>
          <p:cNvSpPr txBox="1">
            <a:spLocks/>
          </p:cNvSpPr>
          <p:nvPr/>
        </p:nvSpPr>
        <p:spPr>
          <a:xfrm>
            <a:off x="7783567" y="4937478"/>
            <a:ext cx="3056467" cy="155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Core Values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FD1E6-EEB8-A645-A3F3-2908B15E084A}"/>
              </a:ext>
            </a:extLst>
          </p:cNvPr>
          <p:cNvCxnSpPr>
            <a:cxnSpLocks/>
          </p:cNvCxnSpPr>
          <p:nvPr/>
        </p:nvCxnSpPr>
        <p:spPr>
          <a:xfrm>
            <a:off x="7861117" y="5801070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F013FA-AEC5-0928-AA56-67EAAF17A3CB}"/>
              </a:ext>
            </a:extLst>
          </p:cNvPr>
          <p:cNvSpPr/>
          <p:nvPr/>
        </p:nvSpPr>
        <p:spPr>
          <a:xfrm>
            <a:off x="8020757" y="738026"/>
            <a:ext cx="3420533" cy="5189527"/>
          </a:xfrm>
          <a:prstGeom prst="rect">
            <a:avLst/>
          </a:prstGeom>
          <a:solidFill>
            <a:srgbClr val="750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47A6-E250-F3C3-A754-D725A2013420}"/>
              </a:ext>
            </a:extLst>
          </p:cNvPr>
          <p:cNvSpPr txBox="1"/>
          <p:nvPr/>
        </p:nvSpPr>
        <p:spPr>
          <a:xfrm>
            <a:off x="8080023" y="1187012"/>
            <a:ext cx="330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Accenture  is a leading professional services company, with capabilities in strategy, consulting, digital, technology and operations. 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FC0C6-A625-3C99-7E93-6AA44D12E868}"/>
              </a:ext>
            </a:extLst>
          </p:cNvPr>
          <p:cNvSpPr txBox="1"/>
          <p:nvPr/>
        </p:nvSpPr>
        <p:spPr>
          <a:xfrm>
            <a:off x="1010356" y="1072444"/>
            <a:ext cx="6225822" cy="15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7B18-5856-06CC-F706-62EE216DBD08}"/>
              </a:ext>
            </a:extLst>
          </p:cNvPr>
          <p:cNvSpPr txBox="1"/>
          <p:nvPr/>
        </p:nvSpPr>
        <p:spPr>
          <a:xfrm>
            <a:off x="1117678" y="1694843"/>
            <a:ext cx="622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"/>
              </a:rPr>
              <a:t>We help organizations maximize their performance and achieve their 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2553F-6332-D0AB-63B2-E80D652FA412}"/>
              </a:ext>
            </a:extLst>
          </p:cNvPr>
          <p:cNvSpPr txBox="1"/>
          <p:nvPr/>
        </p:nvSpPr>
        <p:spPr>
          <a:xfrm>
            <a:off x="1162833" y="2871124"/>
            <a:ext cx="622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"/>
              </a:rPr>
              <a:t>We develop and implement technology solutions to improve our clients’ productivity and efficiency –and may run parts of their business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847CA-99A6-DEDC-7124-E27DBC83A009}"/>
              </a:ext>
            </a:extLst>
          </p:cNvPr>
          <p:cNvSpPr txBox="1"/>
          <p:nvPr/>
        </p:nvSpPr>
        <p:spPr>
          <a:xfrm>
            <a:off x="1151544" y="4416779"/>
            <a:ext cx="622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"/>
              </a:rPr>
              <a:t>Ultimately, we enable our clients to become high-performance businesses and governments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EFF733-86F7-73BE-DB52-796621F0ABCD}"/>
              </a:ext>
            </a:extLst>
          </p:cNvPr>
          <p:cNvSpPr/>
          <p:nvPr/>
        </p:nvSpPr>
        <p:spPr>
          <a:xfrm>
            <a:off x="913050" y="1499559"/>
            <a:ext cx="48932" cy="4204525"/>
          </a:xfrm>
          <a:prstGeom prst="rect">
            <a:avLst/>
          </a:prstGeom>
          <a:solidFill>
            <a:srgbClr val="750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B1EB9-0A8C-F4C8-5615-601A44BFFB25}"/>
              </a:ext>
            </a:extLst>
          </p:cNvPr>
          <p:cNvSpPr/>
          <p:nvPr/>
        </p:nvSpPr>
        <p:spPr>
          <a:xfrm>
            <a:off x="913050" y="1660543"/>
            <a:ext cx="48932" cy="4204525"/>
          </a:xfrm>
          <a:prstGeom prst="rect">
            <a:avLst/>
          </a:prstGeom>
          <a:solidFill>
            <a:srgbClr val="750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C94-716F-4FCC-A5D5-4081B90C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26" y="330150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Accenture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01C86E-F0B1-5EC1-2CA4-DBAAF7B4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28" y="575793"/>
            <a:ext cx="6172200" cy="541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AC7D8-FBAC-4F2D-F818-27DC0F759918}"/>
              </a:ext>
            </a:extLst>
          </p:cNvPr>
          <p:cNvSpPr/>
          <p:nvPr/>
        </p:nvSpPr>
        <p:spPr>
          <a:xfrm>
            <a:off x="1065450" y="1812943"/>
            <a:ext cx="48932" cy="4204525"/>
          </a:xfrm>
          <a:prstGeom prst="rect">
            <a:avLst/>
          </a:prstGeom>
          <a:solidFill>
            <a:srgbClr val="750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talking&#10;&#10;Description automatically generated with low confidence">
            <a:extLst>
              <a:ext uri="{FF2B5EF4-FFF2-40B4-BE49-F238E27FC236}">
                <a16:creationId xmlns:a16="http://schemas.microsoft.com/office/drawing/2014/main" id="{B7214FC2-DE01-6DA4-80B9-7D853638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" y="-1"/>
            <a:ext cx="12192002" cy="6858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C416-ABC4-4E24-9BFE-363012C124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6774" y="4370936"/>
            <a:ext cx="7374212" cy="334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Our people are passionate about serving clients. </a:t>
            </a:r>
            <a:endParaRPr lang="en-IN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C94-716F-4FCC-A5D5-4081B90C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Industry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Experience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8C6BF43-CFBF-128E-E5EF-688D1543ECD4}"/>
              </a:ext>
            </a:extLst>
          </p:cNvPr>
          <p:cNvGrpSpPr/>
          <p:nvPr/>
        </p:nvGrpSpPr>
        <p:grpSpPr>
          <a:xfrm>
            <a:off x="4783622" y="1452563"/>
            <a:ext cx="6925777" cy="4253969"/>
            <a:chOff x="5477890" y="1909764"/>
            <a:chExt cx="5874566" cy="3657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DEA7FF-62C8-4B8B-8820-E384FB57ECD6}"/>
                </a:ext>
              </a:extLst>
            </p:cNvPr>
            <p:cNvSpPr/>
            <p:nvPr/>
          </p:nvSpPr>
          <p:spPr>
            <a:xfrm>
              <a:off x="5477890" y="1952276"/>
              <a:ext cx="5874566" cy="3615088"/>
            </a:xfrm>
            <a:prstGeom prst="rect">
              <a:avLst/>
            </a:prstGeom>
            <a:solidFill>
              <a:srgbClr val="750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46FA59-8DAD-46C0-B0CA-3CC86CDB3F70}"/>
                </a:ext>
              </a:extLst>
            </p:cNvPr>
            <p:cNvSpPr txBox="1"/>
            <p:nvPr/>
          </p:nvSpPr>
          <p:spPr>
            <a:xfrm>
              <a:off x="5488151" y="2050530"/>
              <a:ext cx="1398237" cy="460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cs typeface="Arial"/>
                </a:rPr>
                <a:t>Strategy &amp; Consulting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DF75A5-8026-42E4-9477-E46BAF15D138}"/>
                </a:ext>
              </a:extLst>
            </p:cNvPr>
            <p:cNvSpPr txBox="1"/>
            <p:nvPr/>
          </p:nvSpPr>
          <p:spPr>
            <a:xfrm>
              <a:off x="6973420" y="2142094"/>
              <a:ext cx="1398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/>
                </a:rPr>
                <a:t>Interactive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B6A0C-6DBE-48D4-BFD7-A47DB733AF88}"/>
                </a:ext>
              </a:extLst>
            </p:cNvPr>
            <p:cNvSpPr txBox="1"/>
            <p:nvPr/>
          </p:nvSpPr>
          <p:spPr>
            <a:xfrm>
              <a:off x="8458689" y="2142094"/>
              <a:ext cx="1398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/>
                </a:rPr>
                <a:t>Technology</a:t>
              </a:r>
              <a:r>
                <a:rPr lang="en-US" sz="1400" b="1" dirty="0">
                  <a:solidFill>
                    <a:schemeClr val="accent2"/>
                  </a:solidFill>
                  <a:latin typeface="+mj-lt"/>
                  <a:cs typeface="Arial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6B1A87-8488-4B09-B2C6-1CB703E3D74F}"/>
                </a:ext>
              </a:extLst>
            </p:cNvPr>
            <p:cNvSpPr txBox="1"/>
            <p:nvPr/>
          </p:nvSpPr>
          <p:spPr>
            <a:xfrm>
              <a:off x="9943957" y="2142094"/>
              <a:ext cx="1398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/>
                </a:rPr>
                <a:t>Operations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6C116B-8324-425E-9CEB-D3D0BADAAAC0}"/>
                </a:ext>
              </a:extLst>
            </p:cNvPr>
            <p:cNvGrpSpPr/>
            <p:nvPr/>
          </p:nvGrpSpPr>
          <p:grpSpPr>
            <a:xfrm>
              <a:off x="6929904" y="1909764"/>
              <a:ext cx="2970538" cy="3657600"/>
              <a:chOff x="2388833" y="2197854"/>
              <a:chExt cx="2970538" cy="3657600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57A047-CC12-43E2-846A-D8F117DAC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833" y="2197854"/>
                <a:ext cx="0" cy="3657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C34133C-AB30-4800-BEAB-5CCEA03CF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4102" y="2197854"/>
                <a:ext cx="0" cy="3657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CC72A75-2D3D-4CA7-A422-41395DA97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9371" y="2197854"/>
                <a:ext cx="0" cy="3657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25D514-917F-4C9E-B3A5-6A069DBA2F81}"/>
                </a:ext>
              </a:extLst>
            </p:cNvPr>
            <p:cNvSpPr txBox="1"/>
            <p:nvPr/>
          </p:nvSpPr>
          <p:spPr>
            <a:xfrm>
              <a:off x="5851280" y="4910809"/>
              <a:ext cx="5150028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vert="horz" lIns="91440" tIns="91440" rIns="91440" bIns="9144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54864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Resources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37B478F4-2E47-4E75-A1A9-7236BA0F6485}"/>
                </a:ext>
              </a:extLst>
            </p:cNvPr>
            <p:cNvSpPr txBox="1"/>
            <p:nvPr/>
          </p:nvSpPr>
          <p:spPr>
            <a:xfrm>
              <a:off x="8294855" y="4909294"/>
              <a:ext cx="2715169" cy="484748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  <a:spcAft>
                  <a:spcPts val="0"/>
                </a:spcAft>
                <a:defRPr/>
              </a:pPr>
              <a:r>
                <a:rPr lang="en-US" altLang="en-US" sz="1000" kern="0" dirty="0">
                  <a:latin typeface="Arial" pitchFamily="34" charset="0"/>
                  <a:cs typeface="Arial" pitchFamily="34" charset="0"/>
                </a:rPr>
                <a:t>Chemicals &amp; </a:t>
              </a: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Natural Resources</a:t>
              </a:r>
              <a:endParaRPr lang="en-US" altLang="en-US" sz="1000" kern="0" dirty="0">
                <a:latin typeface="Arial" pitchFamily="34" charset="0"/>
                <a:cs typeface="Arial" pitchFamily="34" charset="0"/>
              </a:endParaRP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Energy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Utilites</a:t>
              </a:r>
              <a:endParaRPr lang="en-US" altLang="en-US" sz="1000" kern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A3892-8B91-4754-A353-7E54854DC419}"/>
                </a:ext>
              </a:extLst>
            </p:cNvPr>
            <p:cNvSpPr txBox="1"/>
            <p:nvPr/>
          </p:nvSpPr>
          <p:spPr>
            <a:xfrm>
              <a:off x="5859996" y="2613145"/>
              <a:ext cx="5150028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vert="horz" lIns="91440" tIns="91440" rIns="91440" bIns="9144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54864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Communications,</a:t>
              </a:r>
              <a:b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</a:b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Media &amp; Technology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1F1C281F-D617-40E9-BC1F-BDB194125459}"/>
                </a:ext>
              </a:extLst>
            </p:cNvPr>
            <p:cNvSpPr txBox="1"/>
            <p:nvPr/>
          </p:nvSpPr>
          <p:spPr>
            <a:xfrm>
              <a:off x="8294855" y="2613145"/>
              <a:ext cx="271516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Communications &amp; Media</a:t>
              </a:r>
            </a:p>
            <a:p>
              <a:pPr eaLnBrk="0" hangingPunct="0">
                <a:lnSpc>
                  <a:spcPct val="85000"/>
                </a:lnSpc>
                <a:spcAft>
                  <a:spcPts val="0"/>
                </a:spcAft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High Tech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Software &amp; Platforms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76E5E8-EFD4-4C90-91F0-E1B015EDFAE3}"/>
                </a:ext>
              </a:extLst>
            </p:cNvPr>
            <p:cNvSpPr txBox="1"/>
            <p:nvPr/>
          </p:nvSpPr>
          <p:spPr>
            <a:xfrm>
              <a:off x="5846589" y="3187182"/>
              <a:ext cx="5150028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vert="horz" lIns="91440" tIns="91440" rIns="91440" bIns="9144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54864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Financial  Services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AAC109E8-DED1-42EA-93F2-2DA7B81C467F}"/>
                </a:ext>
              </a:extLst>
            </p:cNvPr>
            <p:cNvSpPr txBox="1"/>
            <p:nvPr/>
          </p:nvSpPr>
          <p:spPr>
            <a:xfrm>
              <a:off x="8281448" y="3239504"/>
              <a:ext cx="271516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dirty="0"/>
                <a:t>Banking &amp; Capital Markets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Insurance</a:t>
              </a:r>
              <a:endParaRPr lang="en-US" altLang="en-US" sz="1000" kern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C85611-7055-49AB-9512-1F9BA1EAF11A}"/>
                </a:ext>
              </a:extLst>
            </p:cNvPr>
            <p:cNvSpPr txBox="1"/>
            <p:nvPr/>
          </p:nvSpPr>
          <p:spPr>
            <a:xfrm>
              <a:off x="5846589" y="3761219"/>
              <a:ext cx="5150028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vert="horz" lIns="91440" tIns="91440" rIns="91440" bIns="9144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54864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Health &amp; Public Service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A647E493-3650-4AA4-877C-3798238FD9E9}"/>
                </a:ext>
              </a:extLst>
            </p:cNvPr>
            <p:cNvSpPr txBox="1"/>
            <p:nvPr/>
          </p:nvSpPr>
          <p:spPr>
            <a:xfrm>
              <a:off x="8281448" y="3813541"/>
              <a:ext cx="271516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Health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Public Service</a:t>
              </a:r>
              <a:endParaRPr lang="en-US" altLang="en-US" sz="1000" kern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0C330E-0485-4533-8623-1283E1F60CF5}"/>
                </a:ext>
              </a:extLst>
            </p:cNvPr>
            <p:cNvSpPr txBox="1"/>
            <p:nvPr/>
          </p:nvSpPr>
          <p:spPr>
            <a:xfrm>
              <a:off x="5859996" y="4335256"/>
              <a:ext cx="5150028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vert="horz" lIns="91440" tIns="91440" rIns="91440" bIns="9144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54864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Products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380DC479-7A65-4643-A84A-882841E57930}"/>
                </a:ext>
              </a:extLst>
            </p:cNvPr>
            <p:cNvSpPr txBox="1"/>
            <p:nvPr/>
          </p:nvSpPr>
          <p:spPr>
            <a:xfrm>
              <a:off x="8281448" y="4335256"/>
              <a:ext cx="2715169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dirty="0"/>
                <a:t>Consumer Goods, Retail &amp; Travel Services 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Industrial </a:t>
              </a:r>
            </a:p>
            <a:p>
              <a:pPr marR="0" defTabSz="914400" eaLnBrk="0" latinLnBrk="0" hangingPunct="0">
                <a:lnSpc>
                  <a:spcPct val="85000"/>
                </a:lnSpc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altLang="en-US" sz="1000" kern="0" dirty="0">
                  <a:latin typeface="Arial" pitchFamily="34" charset="0"/>
                  <a:cs typeface="Arial" pitchFamily="34" charset="0"/>
                </a:rPr>
                <a:t>Life Sciences</a:t>
              </a:r>
            </a:p>
          </p:txBody>
        </p:sp>
        <p:grpSp>
          <p:nvGrpSpPr>
            <p:cNvPr id="21" name="Group 80">
              <a:extLst>
                <a:ext uri="{FF2B5EF4-FFF2-40B4-BE49-F238E27FC236}">
                  <a16:creationId xmlns:a16="http://schemas.microsoft.com/office/drawing/2014/main" id="{AA9D8A34-D5C1-46EE-99AA-742B8C18D1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77599" y="2669054"/>
              <a:ext cx="334739" cy="335530"/>
              <a:chOff x="2402" y="1724"/>
              <a:chExt cx="423" cy="424"/>
            </a:xfrm>
            <a:solidFill>
              <a:srgbClr val="7500C0"/>
            </a:solidFill>
          </p:grpSpPr>
          <p:sp>
            <p:nvSpPr>
              <p:cNvPr id="85" name="Freeform 81">
                <a:extLst>
                  <a:ext uri="{FF2B5EF4-FFF2-40B4-BE49-F238E27FC236}">
                    <a16:creationId xmlns:a16="http://schemas.microsoft.com/office/drawing/2014/main" id="{402015FF-D044-4752-A150-6D91215189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1" y="1724"/>
                <a:ext cx="168" cy="168"/>
              </a:xfrm>
              <a:custGeom>
                <a:avLst/>
                <a:gdLst>
                  <a:gd name="T0" fmla="*/ 74 w 113"/>
                  <a:gd name="T1" fmla="*/ 114 h 114"/>
                  <a:gd name="T2" fmla="*/ 69 w 113"/>
                  <a:gd name="T3" fmla="*/ 112 h 114"/>
                  <a:gd name="T4" fmla="*/ 1 w 113"/>
                  <a:gd name="T5" fmla="*/ 44 h 114"/>
                  <a:gd name="T6" fmla="*/ 0 w 113"/>
                  <a:gd name="T7" fmla="*/ 40 h 114"/>
                  <a:gd name="T8" fmla="*/ 1 w 113"/>
                  <a:gd name="T9" fmla="*/ 36 h 114"/>
                  <a:gd name="T10" fmla="*/ 35 w 113"/>
                  <a:gd name="T11" fmla="*/ 2 h 114"/>
                  <a:gd name="T12" fmla="*/ 44 w 113"/>
                  <a:gd name="T13" fmla="*/ 2 h 114"/>
                  <a:gd name="T14" fmla="*/ 112 w 113"/>
                  <a:gd name="T15" fmla="*/ 70 h 114"/>
                  <a:gd name="T16" fmla="*/ 113 w 113"/>
                  <a:gd name="T17" fmla="*/ 74 h 114"/>
                  <a:gd name="T18" fmla="*/ 112 w 113"/>
                  <a:gd name="T19" fmla="*/ 78 h 114"/>
                  <a:gd name="T20" fmla="*/ 78 w 113"/>
                  <a:gd name="T21" fmla="*/ 112 h 114"/>
                  <a:gd name="T22" fmla="*/ 74 w 113"/>
                  <a:gd name="T23" fmla="*/ 114 h 114"/>
                  <a:gd name="T24" fmla="*/ 14 w 113"/>
                  <a:gd name="T25" fmla="*/ 40 h 114"/>
                  <a:gd name="T26" fmla="*/ 74 w 113"/>
                  <a:gd name="T27" fmla="*/ 100 h 114"/>
                  <a:gd name="T28" fmla="*/ 99 w 113"/>
                  <a:gd name="T29" fmla="*/ 74 h 114"/>
                  <a:gd name="T30" fmla="*/ 40 w 113"/>
                  <a:gd name="T31" fmla="*/ 15 h 114"/>
                  <a:gd name="T32" fmla="*/ 14 w 113"/>
                  <a:gd name="T33" fmla="*/ 4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114">
                    <a:moveTo>
                      <a:pt x="74" y="114"/>
                    </a:moveTo>
                    <a:cubicBezTo>
                      <a:pt x="72" y="114"/>
                      <a:pt x="70" y="114"/>
                      <a:pt x="69" y="11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2"/>
                      <a:pt x="0" y="40"/>
                    </a:cubicBezTo>
                    <a:cubicBezTo>
                      <a:pt x="0" y="39"/>
                      <a:pt x="0" y="37"/>
                      <a:pt x="1" y="36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8" y="0"/>
                      <a:pt x="41" y="0"/>
                      <a:pt x="44" y="2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3" y="71"/>
                      <a:pt x="113" y="73"/>
                      <a:pt x="113" y="74"/>
                    </a:cubicBezTo>
                    <a:cubicBezTo>
                      <a:pt x="113" y="76"/>
                      <a:pt x="113" y="77"/>
                      <a:pt x="112" y="78"/>
                    </a:cubicBezTo>
                    <a:cubicBezTo>
                      <a:pt x="78" y="112"/>
                      <a:pt x="78" y="112"/>
                      <a:pt x="78" y="112"/>
                    </a:cubicBezTo>
                    <a:cubicBezTo>
                      <a:pt x="77" y="114"/>
                      <a:pt x="75" y="114"/>
                      <a:pt x="74" y="114"/>
                    </a:cubicBezTo>
                    <a:close/>
                    <a:moveTo>
                      <a:pt x="14" y="40"/>
                    </a:moveTo>
                    <a:cubicBezTo>
                      <a:pt x="74" y="100"/>
                      <a:pt x="74" y="100"/>
                      <a:pt x="74" y="100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40" y="15"/>
                      <a:pt x="40" y="15"/>
                      <a:pt x="40" y="15"/>
                    </a:cubicBezTo>
                    <a:lnTo>
                      <a:pt x="14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CF63DA68-49ED-417C-9AF1-8F59DFAD0C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6" y="1950"/>
                <a:ext cx="169" cy="169"/>
              </a:xfrm>
              <a:custGeom>
                <a:avLst/>
                <a:gdLst>
                  <a:gd name="T0" fmla="*/ 74 w 114"/>
                  <a:gd name="T1" fmla="*/ 114 h 114"/>
                  <a:gd name="T2" fmla="*/ 70 w 114"/>
                  <a:gd name="T3" fmla="*/ 112 h 114"/>
                  <a:gd name="T4" fmla="*/ 2 w 114"/>
                  <a:gd name="T5" fmla="*/ 44 h 114"/>
                  <a:gd name="T6" fmla="*/ 2 w 114"/>
                  <a:gd name="T7" fmla="*/ 36 h 114"/>
                  <a:gd name="T8" fmla="*/ 36 w 114"/>
                  <a:gd name="T9" fmla="*/ 2 h 114"/>
                  <a:gd name="T10" fmla="*/ 45 w 114"/>
                  <a:gd name="T11" fmla="*/ 2 h 114"/>
                  <a:gd name="T12" fmla="*/ 112 w 114"/>
                  <a:gd name="T13" fmla="*/ 70 h 114"/>
                  <a:gd name="T14" fmla="*/ 114 w 114"/>
                  <a:gd name="T15" fmla="*/ 74 h 114"/>
                  <a:gd name="T16" fmla="*/ 112 w 114"/>
                  <a:gd name="T17" fmla="*/ 78 h 114"/>
                  <a:gd name="T18" fmla="*/ 79 w 114"/>
                  <a:gd name="T19" fmla="*/ 112 h 114"/>
                  <a:gd name="T20" fmla="*/ 74 w 114"/>
                  <a:gd name="T21" fmla="*/ 114 h 114"/>
                  <a:gd name="T22" fmla="*/ 15 w 114"/>
                  <a:gd name="T23" fmla="*/ 40 h 114"/>
                  <a:gd name="T24" fmla="*/ 74 w 114"/>
                  <a:gd name="T25" fmla="*/ 99 h 114"/>
                  <a:gd name="T26" fmla="*/ 100 w 114"/>
                  <a:gd name="T27" fmla="*/ 74 h 114"/>
                  <a:gd name="T28" fmla="*/ 40 w 114"/>
                  <a:gd name="T29" fmla="*/ 15 h 114"/>
                  <a:gd name="T30" fmla="*/ 15 w 114"/>
                  <a:gd name="T31" fmla="*/ 4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4" h="114">
                    <a:moveTo>
                      <a:pt x="74" y="114"/>
                    </a:moveTo>
                    <a:cubicBezTo>
                      <a:pt x="73" y="114"/>
                      <a:pt x="71" y="113"/>
                      <a:pt x="70" y="11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0" y="42"/>
                      <a:pt x="0" y="38"/>
                      <a:pt x="2" y="36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0"/>
                      <a:pt x="42" y="0"/>
                      <a:pt x="45" y="2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4" y="71"/>
                      <a:pt x="114" y="72"/>
                      <a:pt x="114" y="74"/>
                    </a:cubicBezTo>
                    <a:cubicBezTo>
                      <a:pt x="114" y="75"/>
                      <a:pt x="114" y="77"/>
                      <a:pt x="112" y="78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6" y="114"/>
                      <a:pt x="74" y="114"/>
                    </a:cubicBezTo>
                    <a:close/>
                    <a:moveTo>
                      <a:pt x="15" y="40"/>
                    </a:moveTo>
                    <a:cubicBezTo>
                      <a:pt x="74" y="99"/>
                      <a:pt x="74" y="99"/>
                      <a:pt x="74" y="99"/>
                    </a:cubicBezTo>
                    <a:cubicBezTo>
                      <a:pt x="100" y="74"/>
                      <a:pt x="100" y="74"/>
                      <a:pt x="100" y="74"/>
                    </a:cubicBezTo>
                    <a:cubicBezTo>
                      <a:pt x="40" y="15"/>
                      <a:pt x="40" y="15"/>
                      <a:pt x="40" y="15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7" name="Freeform 83">
                <a:extLst>
                  <a:ext uri="{FF2B5EF4-FFF2-40B4-BE49-F238E27FC236}">
                    <a16:creationId xmlns:a16="http://schemas.microsoft.com/office/drawing/2014/main" id="{0FAB48D5-C54E-4187-9B63-07B5A4266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" y="1810"/>
                <a:ext cx="216" cy="208"/>
              </a:xfrm>
              <a:custGeom>
                <a:avLst/>
                <a:gdLst>
                  <a:gd name="T0" fmla="*/ 57 w 146"/>
                  <a:gd name="T1" fmla="*/ 141 h 141"/>
                  <a:gd name="T2" fmla="*/ 53 w 146"/>
                  <a:gd name="T3" fmla="*/ 139 h 141"/>
                  <a:gd name="T4" fmla="*/ 2 w 146"/>
                  <a:gd name="T5" fmla="*/ 88 h 141"/>
                  <a:gd name="T6" fmla="*/ 2 w 146"/>
                  <a:gd name="T7" fmla="*/ 80 h 141"/>
                  <a:gd name="T8" fmla="*/ 70 w 146"/>
                  <a:gd name="T9" fmla="*/ 12 h 141"/>
                  <a:gd name="T10" fmla="*/ 100 w 146"/>
                  <a:gd name="T11" fmla="*/ 0 h 141"/>
                  <a:gd name="T12" fmla="*/ 130 w 146"/>
                  <a:gd name="T13" fmla="*/ 12 h 141"/>
                  <a:gd name="T14" fmla="*/ 130 w 146"/>
                  <a:gd name="T15" fmla="*/ 12 h 141"/>
                  <a:gd name="T16" fmla="*/ 130 w 146"/>
                  <a:gd name="T17" fmla="*/ 71 h 141"/>
                  <a:gd name="T18" fmla="*/ 62 w 146"/>
                  <a:gd name="T19" fmla="*/ 139 h 141"/>
                  <a:gd name="T20" fmla="*/ 57 w 146"/>
                  <a:gd name="T21" fmla="*/ 141 h 141"/>
                  <a:gd name="T22" fmla="*/ 15 w 146"/>
                  <a:gd name="T23" fmla="*/ 84 h 141"/>
                  <a:gd name="T24" fmla="*/ 57 w 146"/>
                  <a:gd name="T25" fmla="*/ 126 h 141"/>
                  <a:gd name="T26" fmla="*/ 121 w 146"/>
                  <a:gd name="T27" fmla="*/ 63 h 141"/>
                  <a:gd name="T28" fmla="*/ 121 w 146"/>
                  <a:gd name="T29" fmla="*/ 20 h 141"/>
                  <a:gd name="T30" fmla="*/ 100 w 146"/>
                  <a:gd name="T31" fmla="*/ 12 h 141"/>
                  <a:gd name="T32" fmla="*/ 79 w 146"/>
                  <a:gd name="T33" fmla="*/ 20 h 141"/>
                  <a:gd name="T34" fmla="*/ 15 w 146"/>
                  <a:gd name="T35" fmla="*/ 8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141">
                    <a:moveTo>
                      <a:pt x="57" y="141"/>
                    </a:moveTo>
                    <a:cubicBezTo>
                      <a:pt x="56" y="141"/>
                      <a:pt x="54" y="140"/>
                      <a:pt x="53" y="13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86"/>
                      <a:pt x="0" y="82"/>
                      <a:pt x="2" y="80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8" y="4"/>
                      <a:pt x="89" y="0"/>
                      <a:pt x="100" y="0"/>
                    </a:cubicBezTo>
                    <a:cubicBezTo>
                      <a:pt x="111" y="0"/>
                      <a:pt x="122" y="4"/>
                      <a:pt x="130" y="1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46" y="28"/>
                      <a:pt x="146" y="55"/>
                      <a:pt x="130" y="71"/>
                    </a:cubicBezTo>
                    <a:cubicBezTo>
                      <a:pt x="62" y="139"/>
                      <a:pt x="62" y="139"/>
                      <a:pt x="62" y="139"/>
                    </a:cubicBezTo>
                    <a:cubicBezTo>
                      <a:pt x="61" y="140"/>
                      <a:pt x="59" y="141"/>
                      <a:pt x="57" y="141"/>
                    </a:cubicBezTo>
                    <a:close/>
                    <a:moveTo>
                      <a:pt x="15" y="84"/>
                    </a:moveTo>
                    <a:cubicBezTo>
                      <a:pt x="57" y="126"/>
                      <a:pt x="57" y="126"/>
                      <a:pt x="57" y="126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33" y="51"/>
                      <a:pt x="133" y="32"/>
                      <a:pt x="121" y="20"/>
                    </a:cubicBezTo>
                    <a:cubicBezTo>
                      <a:pt x="115" y="15"/>
                      <a:pt x="108" y="12"/>
                      <a:pt x="100" y="12"/>
                    </a:cubicBezTo>
                    <a:cubicBezTo>
                      <a:pt x="92" y="12"/>
                      <a:pt x="84" y="15"/>
                      <a:pt x="79" y="20"/>
                    </a:cubicBezTo>
                    <a:lnTo>
                      <a:pt x="15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8" name="Freeform 84">
                <a:extLst>
                  <a:ext uri="{FF2B5EF4-FFF2-40B4-BE49-F238E27FC236}">
                    <a16:creationId xmlns:a16="http://schemas.microsoft.com/office/drawing/2014/main" id="{B838933E-5D31-46A1-8B75-D976440C5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8" y="1941"/>
                <a:ext cx="140" cy="139"/>
              </a:xfrm>
              <a:custGeom>
                <a:avLst/>
                <a:gdLst>
                  <a:gd name="T0" fmla="*/ 74 w 94"/>
                  <a:gd name="T1" fmla="*/ 94 h 94"/>
                  <a:gd name="T2" fmla="*/ 70 w 94"/>
                  <a:gd name="T3" fmla="*/ 93 h 94"/>
                  <a:gd name="T4" fmla="*/ 2 w 94"/>
                  <a:gd name="T5" fmla="*/ 25 h 94"/>
                  <a:gd name="T6" fmla="*/ 2 w 94"/>
                  <a:gd name="T7" fmla="*/ 16 h 94"/>
                  <a:gd name="T8" fmla="*/ 40 w 94"/>
                  <a:gd name="T9" fmla="*/ 0 h 94"/>
                  <a:gd name="T10" fmla="*/ 78 w 94"/>
                  <a:gd name="T11" fmla="*/ 16 h 94"/>
                  <a:gd name="T12" fmla="*/ 78 w 94"/>
                  <a:gd name="T13" fmla="*/ 16 h 94"/>
                  <a:gd name="T14" fmla="*/ 94 w 94"/>
                  <a:gd name="T15" fmla="*/ 54 h 94"/>
                  <a:gd name="T16" fmla="*/ 78 w 94"/>
                  <a:gd name="T17" fmla="*/ 93 h 94"/>
                  <a:gd name="T18" fmla="*/ 74 w 94"/>
                  <a:gd name="T19" fmla="*/ 94 h 94"/>
                  <a:gd name="T20" fmla="*/ 15 w 94"/>
                  <a:gd name="T21" fmla="*/ 21 h 94"/>
                  <a:gd name="T22" fmla="*/ 74 w 94"/>
                  <a:gd name="T23" fmla="*/ 80 h 94"/>
                  <a:gd name="T24" fmla="*/ 82 w 94"/>
                  <a:gd name="T25" fmla="*/ 54 h 94"/>
                  <a:gd name="T26" fmla="*/ 70 w 94"/>
                  <a:gd name="T27" fmla="*/ 25 h 94"/>
                  <a:gd name="T28" fmla="*/ 40 w 94"/>
                  <a:gd name="T29" fmla="*/ 12 h 94"/>
                  <a:gd name="T30" fmla="*/ 15 w 94"/>
                  <a:gd name="T31" fmla="*/ 2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94">
                    <a:moveTo>
                      <a:pt x="74" y="94"/>
                    </a:moveTo>
                    <a:cubicBezTo>
                      <a:pt x="72" y="94"/>
                      <a:pt x="71" y="94"/>
                      <a:pt x="70" y="9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2"/>
                      <a:pt x="0" y="19"/>
                      <a:pt x="2" y="16"/>
                    </a:cubicBezTo>
                    <a:cubicBezTo>
                      <a:pt x="12" y="6"/>
                      <a:pt x="26" y="0"/>
                      <a:pt x="40" y="0"/>
                    </a:cubicBezTo>
                    <a:cubicBezTo>
                      <a:pt x="54" y="0"/>
                      <a:pt x="68" y="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88" y="26"/>
                      <a:pt x="94" y="40"/>
                      <a:pt x="94" y="54"/>
                    </a:cubicBezTo>
                    <a:cubicBezTo>
                      <a:pt x="94" y="69"/>
                      <a:pt x="88" y="82"/>
                      <a:pt x="78" y="93"/>
                    </a:cubicBezTo>
                    <a:cubicBezTo>
                      <a:pt x="77" y="94"/>
                      <a:pt x="76" y="94"/>
                      <a:pt x="74" y="94"/>
                    </a:cubicBezTo>
                    <a:close/>
                    <a:moveTo>
                      <a:pt x="15" y="21"/>
                    </a:moveTo>
                    <a:cubicBezTo>
                      <a:pt x="74" y="80"/>
                      <a:pt x="74" y="80"/>
                      <a:pt x="74" y="80"/>
                    </a:cubicBezTo>
                    <a:cubicBezTo>
                      <a:pt x="79" y="72"/>
                      <a:pt x="82" y="64"/>
                      <a:pt x="82" y="54"/>
                    </a:cubicBezTo>
                    <a:cubicBezTo>
                      <a:pt x="82" y="43"/>
                      <a:pt x="78" y="33"/>
                      <a:pt x="70" y="25"/>
                    </a:cubicBezTo>
                    <a:cubicBezTo>
                      <a:pt x="62" y="17"/>
                      <a:pt x="51" y="12"/>
                      <a:pt x="40" y="12"/>
                    </a:cubicBezTo>
                    <a:cubicBezTo>
                      <a:pt x="31" y="12"/>
                      <a:pt x="22" y="15"/>
                      <a:pt x="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9" name="Freeform 85">
                <a:extLst>
                  <a:ext uri="{FF2B5EF4-FFF2-40B4-BE49-F238E27FC236}">
                    <a16:creationId xmlns:a16="http://schemas.microsoft.com/office/drawing/2014/main" id="{E6A29D27-DF8B-4E0D-A41D-C01EF83A8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2" y="2022"/>
                <a:ext cx="124" cy="126"/>
              </a:xfrm>
              <a:custGeom>
                <a:avLst/>
                <a:gdLst>
                  <a:gd name="T0" fmla="*/ 48 w 84"/>
                  <a:gd name="T1" fmla="*/ 85 h 85"/>
                  <a:gd name="T2" fmla="*/ 14 w 84"/>
                  <a:gd name="T3" fmla="*/ 71 h 85"/>
                  <a:gd name="T4" fmla="*/ 0 w 84"/>
                  <a:gd name="T5" fmla="*/ 37 h 85"/>
                  <a:gd name="T6" fmla="*/ 14 w 84"/>
                  <a:gd name="T7" fmla="*/ 3 h 85"/>
                  <a:gd name="T8" fmla="*/ 22 w 84"/>
                  <a:gd name="T9" fmla="*/ 3 h 85"/>
                  <a:gd name="T10" fmla="*/ 22 w 84"/>
                  <a:gd name="T11" fmla="*/ 11 h 85"/>
                  <a:gd name="T12" fmla="*/ 12 w 84"/>
                  <a:gd name="T13" fmla="*/ 37 h 85"/>
                  <a:gd name="T14" fmla="*/ 22 w 84"/>
                  <a:gd name="T15" fmla="*/ 62 h 85"/>
                  <a:gd name="T16" fmla="*/ 48 w 84"/>
                  <a:gd name="T17" fmla="*/ 73 h 85"/>
                  <a:gd name="T18" fmla="*/ 73 w 84"/>
                  <a:gd name="T19" fmla="*/ 62 h 85"/>
                  <a:gd name="T20" fmla="*/ 82 w 84"/>
                  <a:gd name="T21" fmla="*/ 62 h 85"/>
                  <a:gd name="T22" fmla="*/ 82 w 84"/>
                  <a:gd name="T23" fmla="*/ 71 h 85"/>
                  <a:gd name="T24" fmla="*/ 48 w 84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85">
                    <a:moveTo>
                      <a:pt x="48" y="85"/>
                    </a:moveTo>
                    <a:cubicBezTo>
                      <a:pt x="35" y="85"/>
                      <a:pt x="23" y="80"/>
                      <a:pt x="14" y="71"/>
                    </a:cubicBezTo>
                    <a:cubicBezTo>
                      <a:pt x="5" y="61"/>
                      <a:pt x="0" y="49"/>
                      <a:pt x="0" y="37"/>
                    </a:cubicBezTo>
                    <a:cubicBezTo>
                      <a:pt x="0" y="24"/>
                      <a:pt x="5" y="12"/>
                      <a:pt x="14" y="3"/>
                    </a:cubicBezTo>
                    <a:cubicBezTo>
                      <a:pt x="16" y="0"/>
                      <a:pt x="20" y="0"/>
                      <a:pt x="22" y="3"/>
                    </a:cubicBezTo>
                    <a:cubicBezTo>
                      <a:pt x="25" y="5"/>
                      <a:pt x="25" y="9"/>
                      <a:pt x="22" y="11"/>
                    </a:cubicBezTo>
                    <a:cubicBezTo>
                      <a:pt x="16" y="18"/>
                      <a:pt x="12" y="27"/>
                      <a:pt x="12" y="37"/>
                    </a:cubicBezTo>
                    <a:cubicBezTo>
                      <a:pt x="12" y="46"/>
                      <a:pt x="16" y="55"/>
                      <a:pt x="22" y="62"/>
                    </a:cubicBezTo>
                    <a:cubicBezTo>
                      <a:pt x="29" y="69"/>
                      <a:pt x="38" y="73"/>
                      <a:pt x="48" y="73"/>
                    </a:cubicBezTo>
                    <a:cubicBezTo>
                      <a:pt x="57" y="73"/>
                      <a:pt x="67" y="69"/>
                      <a:pt x="73" y="62"/>
                    </a:cubicBezTo>
                    <a:cubicBezTo>
                      <a:pt x="76" y="60"/>
                      <a:pt x="79" y="60"/>
                      <a:pt x="82" y="62"/>
                    </a:cubicBezTo>
                    <a:cubicBezTo>
                      <a:pt x="84" y="64"/>
                      <a:pt x="84" y="68"/>
                      <a:pt x="82" y="71"/>
                    </a:cubicBezTo>
                    <a:cubicBezTo>
                      <a:pt x="73" y="80"/>
                      <a:pt x="61" y="85"/>
                      <a:pt x="48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0" name="Freeform 86">
                <a:extLst>
                  <a:ext uri="{FF2B5EF4-FFF2-40B4-BE49-F238E27FC236}">
                    <a16:creationId xmlns:a16="http://schemas.microsoft.com/office/drawing/2014/main" id="{36D3D1E1-2BCA-46D7-A42A-7B4C220D0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2040"/>
                <a:ext cx="68" cy="65"/>
              </a:xfrm>
              <a:custGeom>
                <a:avLst/>
                <a:gdLst>
                  <a:gd name="T0" fmla="*/ 27 w 46"/>
                  <a:gd name="T1" fmla="*/ 44 h 44"/>
                  <a:gd name="T2" fmla="*/ 10 w 46"/>
                  <a:gd name="T3" fmla="*/ 37 h 44"/>
                  <a:gd name="T4" fmla="*/ 10 w 46"/>
                  <a:gd name="T5" fmla="*/ 3 h 44"/>
                  <a:gd name="T6" fmla="*/ 18 w 46"/>
                  <a:gd name="T7" fmla="*/ 3 h 44"/>
                  <a:gd name="T8" fmla="*/ 18 w 46"/>
                  <a:gd name="T9" fmla="*/ 11 h 44"/>
                  <a:gd name="T10" fmla="*/ 18 w 46"/>
                  <a:gd name="T11" fmla="*/ 28 h 44"/>
                  <a:gd name="T12" fmla="*/ 35 w 46"/>
                  <a:gd name="T13" fmla="*/ 28 h 44"/>
                  <a:gd name="T14" fmla="*/ 44 w 46"/>
                  <a:gd name="T15" fmla="*/ 28 h 44"/>
                  <a:gd name="T16" fmla="*/ 44 w 46"/>
                  <a:gd name="T17" fmla="*/ 37 h 44"/>
                  <a:gd name="T18" fmla="*/ 27 w 46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4">
                    <a:moveTo>
                      <a:pt x="27" y="44"/>
                    </a:moveTo>
                    <a:cubicBezTo>
                      <a:pt x="20" y="44"/>
                      <a:pt x="14" y="41"/>
                      <a:pt x="10" y="37"/>
                    </a:cubicBezTo>
                    <a:cubicBezTo>
                      <a:pt x="0" y="27"/>
                      <a:pt x="0" y="12"/>
                      <a:pt x="10" y="3"/>
                    </a:cubicBezTo>
                    <a:cubicBezTo>
                      <a:pt x="12" y="0"/>
                      <a:pt x="16" y="0"/>
                      <a:pt x="18" y="3"/>
                    </a:cubicBezTo>
                    <a:cubicBezTo>
                      <a:pt x="20" y="5"/>
                      <a:pt x="20" y="9"/>
                      <a:pt x="18" y="11"/>
                    </a:cubicBezTo>
                    <a:cubicBezTo>
                      <a:pt x="13" y="16"/>
                      <a:pt x="13" y="23"/>
                      <a:pt x="18" y="28"/>
                    </a:cubicBezTo>
                    <a:cubicBezTo>
                      <a:pt x="23" y="33"/>
                      <a:pt x="30" y="33"/>
                      <a:pt x="35" y="28"/>
                    </a:cubicBezTo>
                    <a:cubicBezTo>
                      <a:pt x="37" y="26"/>
                      <a:pt x="41" y="26"/>
                      <a:pt x="44" y="28"/>
                    </a:cubicBezTo>
                    <a:cubicBezTo>
                      <a:pt x="46" y="30"/>
                      <a:pt x="46" y="34"/>
                      <a:pt x="44" y="37"/>
                    </a:cubicBezTo>
                    <a:cubicBezTo>
                      <a:pt x="39" y="41"/>
                      <a:pt x="33" y="44"/>
                      <a:pt x="2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1" name="Freeform 87">
                <a:extLst>
                  <a:ext uri="{FF2B5EF4-FFF2-40B4-BE49-F238E27FC236}">
                    <a16:creationId xmlns:a16="http://schemas.microsoft.com/office/drawing/2014/main" id="{213E08B5-E88A-475C-ABF4-5866C3135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1849"/>
                <a:ext cx="44" cy="43"/>
              </a:xfrm>
              <a:custGeom>
                <a:avLst/>
                <a:gdLst>
                  <a:gd name="T0" fmla="*/ 23 w 30"/>
                  <a:gd name="T1" fmla="*/ 29 h 29"/>
                  <a:gd name="T2" fmla="*/ 19 w 30"/>
                  <a:gd name="T3" fmla="*/ 27 h 29"/>
                  <a:gd name="T4" fmla="*/ 2 w 30"/>
                  <a:gd name="T5" fmla="*/ 10 h 29"/>
                  <a:gd name="T6" fmla="*/ 2 w 30"/>
                  <a:gd name="T7" fmla="*/ 2 h 29"/>
                  <a:gd name="T8" fmla="*/ 11 w 30"/>
                  <a:gd name="T9" fmla="*/ 2 h 29"/>
                  <a:gd name="T10" fmla="*/ 28 w 30"/>
                  <a:gd name="T11" fmla="*/ 19 h 29"/>
                  <a:gd name="T12" fmla="*/ 28 w 30"/>
                  <a:gd name="T13" fmla="*/ 27 h 29"/>
                  <a:gd name="T14" fmla="*/ 2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3" y="29"/>
                    </a:moveTo>
                    <a:cubicBezTo>
                      <a:pt x="22" y="29"/>
                      <a:pt x="20" y="29"/>
                      <a:pt x="19" y="2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0" y="21"/>
                      <a:pt x="30" y="25"/>
                      <a:pt x="28" y="27"/>
                    </a:cubicBezTo>
                    <a:cubicBezTo>
                      <a:pt x="27" y="29"/>
                      <a:pt x="25" y="29"/>
                      <a:pt x="2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" name="Freeform 88">
                <a:extLst>
                  <a:ext uri="{FF2B5EF4-FFF2-40B4-BE49-F238E27FC236}">
                    <a16:creationId xmlns:a16="http://schemas.microsoft.com/office/drawing/2014/main" id="{A45C8ACE-16F0-4C40-8930-0BA74DFE8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1949"/>
                <a:ext cx="45" cy="44"/>
              </a:xfrm>
              <a:custGeom>
                <a:avLst/>
                <a:gdLst>
                  <a:gd name="T0" fmla="*/ 23 w 30"/>
                  <a:gd name="T1" fmla="*/ 30 h 30"/>
                  <a:gd name="T2" fmla="*/ 19 w 30"/>
                  <a:gd name="T3" fmla="*/ 28 h 30"/>
                  <a:gd name="T4" fmla="*/ 2 w 30"/>
                  <a:gd name="T5" fmla="*/ 11 h 30"/>
                  <a:gd name="T6" fmla="*/ 2 w 30"/>
                  <a:gd name="T7" fmla="*/ 3 h 30"/>
                  <a:gd name="T8" fmla="*/ 11 w 30"/>
                  <a:gd name="T9" fmla="*/ 3 h 30"/>
                  <a:gd name="T10" fmla="*/ 28 w 30"/>
                  <a:gd name="T11" fmla="*/ 20 h 30"/>
                  <a:gd name="T12" fmla="*/ 28 w 30"/>
                  <a:gd name="T13" fmla="*/ 28 h 30"/>
                  <a:gd name="T14" fmla="*/ 23 w 30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0">
                    <a:moveTo>
                      <a:pt x="23" y="30"/>
                    </a:moveTo>
                    <a:cubicBezTo>
                      <a:pt x="22" y="30"/>
                      <a:pt x="20" y="29"/>
                      <a:pt x="19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1" y="3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0" y="22"/>
                      <a:pt x="30" y="26"/>
                      <a:pt x="28" y="28"/>
                    </a:cubicBezTo>
                    <a:cubicBezTo>
                      <a:pt x="26" y="29"/>
                      <a:pt x="25" y="30"/>
                      <a:pt x="2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" name="Freeform 89">
                <a:extLst>
                  <a:ext uri="{FF2B5EF4-FFF2-40B4-BE49-F238E27FC236}">
                    <a16:creationId xmlns:a16="http://schemas.microsoft.com/office/drawing/2014/main" id="{B0487629-21B3-4316-B5F6-3A604D27C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1792"/>
                <a:ext cx="50" cy="50"/>
              </a:xfrm>
              <a:custGeom>
                <a:avLst/>
                <a:gdLst>
                  <a:gd name="T0" fmla="*/ 6 w 34"/>
                  <a:gd name="T1" fmla="*/ 34 h 34"/>
                  <a:gd name="T2" fmla="*/ 2 w 34"/>
                  <a:gd name="T3" fmla="*/ 32 h 34"/>
                  <a:gd name="T4" fmla="*/ 2 w 34"/>
                  <a:gd name="T5" fmla="*/ 24 h 34"/>
                  <a:gd name="T6" fmla="*/ 23 w 34"/>
                  <a:gd name="T7" fmla="*/ 3 h 34"/>
                  <a:gd name="T8" fmla="*/ 32 w 34"/>
                  <a:gd name="T9" fmla="*/ 3 h 34"/>
                  <a:gd name="T10" fmla="*/ 32 w 34"/>
                  <a:gd name="T11" fmla="*/ 11 h 34"/>
                  <a:gd name="T12" fmla="*/ 11 w 34"/>
                  <a:gd name="T13" fmla="*/ 32 h 34"/>
                  <a:gd name="T14" fmla="*/ 6 w 34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6" y="34"/>
                    </a:moveTo>
                    <a:cubicBezTo>
                      <a:pt x="5" y="34"/>
                      <a:pt x="3" y="34"/>
                      <a:pt x="2" y="32"/>
                    </a:cubicBezTo>
                    <a:cubicBezTo>
                      <a:pt x="0" y="30"/>
                      <a:pt x="0" y="26"/>
                      <a:pt x="2" y="2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6" y="0"/>
                      <a:pt x="29" y="0"/>
                      <a:pt x="32" y="3"/>
                    </a:cubicBezTo>
                    <a:cubicBezTo>
                      <a:pt x="34" y="5"/>
                      <a:pt x="34" y="9"/>
                      <a:pt x="32" y="1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4"/>
                      <a:pt x="8" y="34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" name="Freeform 90">
                <a:extLst>
                  <a:ext uri="{FF2B5EF4-FFF2-40B4-BE49-F238E27FC236}">
                    <a16:creationId xmlns:a16="http://schemas.microsoft.com/office/drawing/2014/main" id="{0A76D698-85F8-473C-9BAE-90FB5D45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6" y="1778"/>
                <a:ext cx="36" cy="36"/>
              </a:xfrm>
              <a:custGeom>
                <a:avLst/>
                <a:gdLst>
                  <a:gd name="T0" fmla="*/ 12 w 24"/>
                  <a:gd name="T1" fmla="*/ 24 h 24"/>
                  <a:gd name="T2" fmla="*/ 0 w 24"/>
                  <a:gd name="T3" fmla="*/ 12 h 24"/>
                  <a:gd name="T4" fmla="*/ 12 w 24"/>
                  <a:gd name="T5" fmla="*/ 0 h 24"/>
                  <a:gd name="T6" fmla="*/ 24 w 24"/>
                  <a:gd name="T7" fmla="*/ 12 h 24"/>
                  <a:gd name="T8" fmla="*/ 12 w 24"/>
                  <a:gd name="T9" fmla="*/ 24 h 24"/>
                  <a:gd name="T10" fmla="*/ 12 w 24"/>
                  <a:gd name="T11" fmla="*/ 12 h 24"/>
                  <a:gd name="T12" fmla="*/ 12 w 24"/>
                  <a:gd name="T13" fmla="*/ 12 h 24"/>
                  <a:gd name="T14" fmla="*/ 12 w 24"/>
                  <a:gd name="T15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4"/>
                      <a:pt x="12" y="24"/>
                    </a:cubicBez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2" name="Group 67">
              <a:extLst>
                <a:ext uri="{FF2B5EF4-FFF2-40B4-BE49-F238E27FC236}">
                  <a16:creationId xmlns:a16="http://schemas.microsoft.com/office/drawing/2014/main" id="{5EB6FFB9-570B-432F-BFD1-33EFF7D603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64586" y="3236199"/>
              <a:ext cx="352419" cy="358251"/>
              <a:chOff x="5696" y="647"/>
              <a:chExt cx="423" cy="430"/>
            </a:xfrm>
            <a:solidFill>
              <a:srgbClr val="7500C0"/>
            </a:solidFill>
          </p:grpSpPr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AFAFA592-E61F-420F-B500-5B7715963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647"/>
                <a:ext cx="423" cy="72"/>
              </a:xfrm>
              <a:custGeom>
                <a:avLst/>
                <a:gdLst>
                  <a:gd name="T0" fmla="*/ 270 w 276"/>
                  <a:gd name="T1" fmla="*/ 48 h 48"/>
                  <a:gd name="T2" fmla="*/ 6 w 276"/>
                  <a:gd name="T3" fmla="*/ 48 h 48"/>
                  <a:gd name="T4" fmla="*/ 0 w 276"/>
                  <a:gd name="T5" fmla="*/ 42 h 48"/>
                  <a:gd name="T6" fmla="*/ 0 w 276"/>
                  <a:gd name="T7" fmla="*/ 6 h 48"/>
                  <a:gd name="T8" fmla="*/ 6 w 276"/>
                  <a:gd name="T9" fmla="*/ 0 h 48"/>
                  <a:gd name="T10" fmla="*/ 270 w 276"/>
                  <a:gd name="T11" fmla="*/ 0 h 48"/>
                  <a:gd name="T12" fmla="*/ 276 w 276"/>
                  <a:gd name="T13" fmla="*/ 6 h 48"/>
                  <a:gd name="T14" fmla="*/ 276 w 276"/>
                  <a:gd name="T15" fmla="*/ 42 h 48"/>
                  <a:gd name="T16" fmla="*/ 270 w 276"/>
                  <a:gd name="T17" fmla="*/ 48 h 48"/>
                  <a:gd name="T18" fmla="*/ 12 w 276"/>
                  <a:gd name="T19" fmla="*/ 36 h 48"/>
                  <a:gd name="T20" fmla="*/ 264 w 276"/>
                  <a:gd name="T21" fmla="*/ 36 h 48"/>
                  <a:gd name="T22" fmla="*/ 264 w 276"/>
                  <a:gd name="T23" fmla="*/ 12 h 48"/>
                  <a:gd name="T24" fmla="*/ 12 w 276"/>
                  <a:gd name="T25" fmla="*/ 12 h 48"/>
                  <a:gd name="T26" fmla="*/ 12 w 276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6" h="48">
                    <a:moveTo>
                      <a:pt x="270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2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73" y="0"/>
                      <a:pt x="276" y="3"/>
                      <a:pt x="276" y="6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5"/>
                      <a:pt x="273" y="48"/>
                      <a:pt x="270" y="48"/>
                    </a:cubicBezTo>
                    <a:close/>
                    <a:moveTo>
                      <a:pt x="12" y="36"/>
                    </a:moveTo>
                    <a:cubicBezTo>
                      <a:pt x="264" y="36"/>
                      <a:pt x="264" y="36"/>
                      <a:pt x="264" y="36"/>
                    </a:cubicBezTo>
                    <a:cubicBezTo>
                      <a:pt x="264" y="12"/>
                      <a:pt x="264" y="12"/>
                      <a:pt x="26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EC0E6CC5-EDA5-451B-8749-4127ABEEC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" y="952"/>
                <a:ext cx="421" cy="18"/>
              </a:xfrm>
              <a:custGeom>
                <a:avLst/>
                <a:gdLst>
                  <a:gd name="T0" fmla="*/ 269 w 275"/>
                  <a:gd name="T1" fmla="*/ 12 h 12"/>
                  <a:gd name="T2" fmla="*/ 6 w 275"/>
                  <a:gd name="T3" fmla="*/ 12 h 12"/>
                  <a:gd name="T4" fmla="*/ 0 w 275"/>
                  <a:gd name="T5" fmla="*/ 6 h 12"/>
                  <a:gd name="T6" fmla="*/ 6 w 275"/>
                  <a:gd name="T7" fmla="*/ 0 h 12"/>
                  <a:gd name="T8" fmla="*/ 269 w 275"/>
                  <a:gd name="T9" fmla="*/ 0 h 12"/>
                  <a:gd name="T10" fmla="*/ 275 w 275"/>
                  <a:gd name="T11" fmla="*/ 6 h 12"/>
                  <a:gd name="T12" fmla="*/ 269 w 27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12">
                    <a:moveTo>
                      <a:pt x="269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73" y="0"/>
                      <a:pt x="275" y="3"/>
                      <a:pt x="275" y="6"/>
                    </a:cubicBezTo>
                    <a:cubicBezTo>
                      <a:pt x="275" y="9"/>
                      <a:pt x="273" y="12"/>
                      <a:pt x="26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0">
                <a:extLst>
                  <a:ext uri="{FF2B5EF4-FFF2-40B4-BE49-F238E27FC236}">
                    <a16:creationId xmlns:a16="http://schemas.microsoft.com/office/drawing/2014/main" id="{7D6EE3A8-9EB3-42CA-9F58-B7EA3DB6D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3" y="701"/>
                <a:ext cx="349" cy="269"/>
              </a:xfrm>
              <a:custGeom>
                <a:avLst/>
                <a:gdLst>
                  <a:gd name="T0" fmla="*/ 222 w 228"/>
                  <a:gd name="T1" fmla="*/ 180 h 180"/>
                  <a:gd name="T2" fmla="*/ 6 w 228"/>
                  <a:gd name="T3" fmla="*/ 180 h 180"/>
                  <a:gd name="T4" fmla="*/ 0 w 228"/>
                  <a:gd name="T5" fmla="*/ 174 h 180"/>
                  <a:gd name="T6" fmla="*/ 0 w 228"/>
                  <a:gd name="T7" fmla="*/ 6 h 180"/>
                  <a:gd name="T8" fmla="*/ 6 w 228"/>
                  <a:gd name="T9" fmla="*/ 0 h 180"/>
                  <a:gd name="T10" fmla="*/ 222 w 228"/>
                  <a:gd name="T11" fmla="*/ 0 h 180"/>
                  <a:gd name="T12" fmla="*/ 228 w 228"/>
                  <a:gd name="T13" fmla="*/ 6 h 180"/>
                  <a:gd name="T14" fmla="*/ 228 w 228"/>
                  <a:gd name="T15" fmla="*/ 174 h 180"/>
                  <a:gd name="T16" fmla="*/ 222 w 228"/>
                  <a:gd name="T17" fmla="*/ 180 h 180"/>
                  <a:gd name="T18" fmla="*/ 12 w 228"/>
                  <a:gd name="T19" fmla="*/ 168 h 180"/>
                  <a:gd name="T20" fmla="*/ 216 w 228"/>
                  <a:gd name="T21" fmla="*/ 168 h 180"/>
                  <a:gd name="T22" fmla="*/ 216 w 228"/>
                  <a:gd name="T23" fmla="*/ 12 h 180"/>
                  <a:gd name="T24" fmla="*/ 12 w 228"/>
                  <a:gd name="T25" fmla="*/ 12 h 180"/>
                  <a:gd name="T26" fmla="*/ 12 w 228"/>
                  <a:gd name="T27" fmla="*/ 16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8" h="180">
                    <a:moveTo>
                      <a:pt x="222" y="180"/>
                    </a:move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0"/>
                      <a:pt x="0" y="177"/>
                      <a:pt x="0" y="17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5" y="0"/>
                      <a:pt x="228" y="3"/>
                      <a:pt x="228" y="6"/>
                    </a:cubicBezTo>
                    <a:cubicBezTo>
                      <a:pt x="228" y="174"/>
                      <a:pt x="228" y="174"/>
                      <a:pt x="228" y="174"/>
                    </a:cubicBezTo>
                    <a:cubicBezTo>
                      <a:pt x="228" y="177"/>
                      <a:pt x="225" y="180"/>
                      <a:pt x="222" y="180"/>
                    </a:cubicBezTo>
                    <a:close/>
                    <a:moveTo>
                      <a:pt x="12" y="168"/>
                    </a:move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2"/>
                      <a:pt x="216" y="12"/>
                      <a:pt x="21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71">
                <a:extLst>
                  <a:ext uri="{FF2B5EF4-FFF2-40B4-BE49-F238E27FC236}">
                    <a16:creationId xmlns:a16="http://schemas.microsoft.com/office/drawing/2014/main" id="{D78FC3FD-A277-42FF-AF1C-B6940DC94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8" y="961"/>
                <a:ext cx="19" cy="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2">
                <a:extLst>
                  <a:ext uri="{FF2B5EF4-FFF2-40B4-BE49-F238E27FC236}">
                    <a16:creationId xmlns:a16="http://schemas.microsoft.com/office/drawing/2014/main" id="{4CAF3249-F5F9-4332-B753-942975F79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1" y="1006"/>
                <a:ext cx="73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0" y="36"/>
                      <a:pt x="36" y="30"/>
                      <a:pt x="36" y="24"/>
                    </a:cubicBezTo>
                    <a:cubicBezTo>
                      <a:pt x="36" y="17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3">
                <a:extLst>
                  <a:ext uri="{FF2B5EF4-FFF2-40B4-BE49-F238E27FC236}">
                    <a16:creationId xmlns:a16="http://schemas.microsoft.com/office/drawing/2014/main" id="{79A0839F-2817-4B41-BD32-43239EAC1A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8" y="845"/>
                <a:ext cx="55" cy="89"/>
              </a:xfrm>
              <a:custGeom>
                <a:avLst/>
                <a:gdLst>
                  <a:gd name="T0" fmla="*/ 30 w 36"/>
                  <a:gd name="T1" fmla="*/ 60 h 60"/>
                  <a:gd name="T2" fmla="*/ 6 w 36"/>
                  <a:gd name="T3" fmla="*/ 60 h 60"/>
                  <a:gd name="T4" fmla="*/ 0 w 36"/>
                  <a:gd name="T5" fmla="*/ 54 h 60"/>
                  <a:gd name="T6" fmla="*/ 0 w 36"/>
                  <a:gd name="T7" fmla="*/ 6 h 60"/>
                  <a:gd name="T8" fmla="*/ 6 w 36"/>
                  <a:gd name="T9" fmla="*/ 0 h 60"/>
                  <a:gd name="T10" fmla="*/ 30 w 36"/>
                  <a:gd name="T11" fmla="*/ 0 h 60"/>
                  <a:gd name="T12" fmla="*/ 36 w 36"/>
                  <a:gd name="T13" fmla="*/ 6 h 60"/>
                  <a:gd name="T14" fmla="*/ 36 w 36"/>
                  <a:gd name="T15" fmla="*/ 54 h 60"/>
                  <a:gd name="T16" fmla="*/ 30 w 36"/>
                  <a:gd name="T17" fmla="*/ 60 h 60"/>
                  <a:gd name="T18" fmla="*/ 12 w 36"/>
                  <a:gd name="T19" fmla="*/ 48 h 60"/>
                  <a:gd name="T20" fmla="*/ 24 w 36"/>
                  <a:gd name="T21" fmla="*/ 48 h 60"/>
                  <a:gd name="T22" fmla="*/ 24 w 36"/>
                  <a:gd name="T23" fmla="*/ 12 h 60"/>
                  <a:gd name="T24" fmla="*/ 12 w 36"/>
                  <a:gd name="T25" fmla="*/ 12 h 60"/>
                  <a:gd name="T26" fmla="*/ 12 w 36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60">
                    <a:moveTo>
                      <a:pt x="30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2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3"/>
                      <a:pt x="36" y="6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7"/>
                      <a:pt x="33" y="60"/>
                      <a:pt x="30" y="60"/>
                    </a:cubicBezTo>
                    <a:close/>
                    <a:moveTo>
                      <a:pt x="12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4">
                <a:extLst>
                  <a:ext uri="{FF2B5EF4-FFF2-40B4-BE49-F238E27FC236}">
                    <a16:creationId xmlns:a16="http://schemas.microsoft.com/office/drawing/2014/main" id="{C4BAAB71-461B-49F6-918F-EF30F30D1F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" y="755"/>
                <a:ext cx="55" cy="179"/>
              </a:xfrm>
              <a:custGeom>
                <a:avLst/>
                <a:gdLst>
                  <a:gd name="T0" fmla="*/ 30 w 36"/>
                  <a:gd name="T1" fmla="*/ 120 h 120"/>
                  <a:gd name="T2" fmla="*/ 6 w 36"/>
                  <a:gd name="T3" fmla="*/ 120 h 120"/>
                  <a:gd name="T4" fmla="*/ 0 w 36"/>
                  <a:gd name="T5" fmla="*/ 114 h 120"/>
                  <a:gd name="T6" fmla="*/ 0 w 36"/>
                  <a:gd name="T7" fmla="*/ 6 h 120"/>
                  <a:gd name="T8" fmla="*/ 6 w 36"/>
                  <a:gd name="T9" fmla="*/ 0 h 120"/>
                  <a:gd name="T10" fmla="*/ 30 w 36"/>
                  <a:gd name="T11" fmla="*/ 0 h 120"/>
                  <a:gd name="T12" fmla="*/ 36 w 36"/>
                  <a:gd name="T13" fmla="*/ 6 h 120"/>
                  <a:gd name="T14" fmla="*/ 36 w 36"/>
                  <a:gd name="T15" fmla="*/ 114 h 120"/>
                  <a:gd name="T16" fmla="*/ 30 w 36"/>
                  <a:gd name="T17" fmla="*/ 120 h 120"/>
                  <a:gd name="T18" fmla="*/ 12 w 36"/>
                  <a:gd name="T19" fmla="*/ 108 h 120"/>
                  <a:gd name="T20" fmla="*/ 24 w 36"/>
                  <a:gd name="T21" fmla="*/ 108 h 120"/>
                  <a:gd name="T22" fmla="*/ 24 w 36"/>
                  <a:gd name="T23" fmla="*/ 12 h 120"/>
                  <a:gd name="T24" fmla="*/ 12 w 36"/>
                  <a:gd name="T25" fmla="*/ 12 h 120"/>
                  <a:gd name="T26" fmla="*/ 12 w 36"/>
                  <a:gd name="T2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120">
                    <a:moveTo>
                      <a:pt x="30" y="120"/>
                    </a:moveTo>
                    <a:cubicBezTo>
                      <a:pt x="6" y="120"/>
                      <a:pt x="6" y="120"/>
                      <a:pt x="6" y="120"/>
                    </a:cubicBezTo>
                    <a:cubicBezTo>
                      <a:pt x="2" y="120"/>
                      <a:pt x="0" y="117"/>
                      <a:pt x="0" y="11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3"/>
                      <a:pt x="36" y="6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7"/>
                      <a:pt x="33" y="120"/>
                      <a:pt x="30" y="120"/>
                    </a:cubicBezTo>
                    <a:close/>
                    <a:moveTo>
                      <a:pt x="12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5">
                <a:extLst>
                  <a:ext uri="{FF2B5EF4-FFF2-40B4-BE49-F238E27FC236}">
                    <a16:creationId xmlns:a16="http://schemas.microsoft.com/office/drawing/2014/main" id="{B2748B8B-43EE-4AD8-BEDC-622760E0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756"/>
                <a:ext cx="82" cy="139"/>
              </a:xfrm>
              <a:custGeom>
                <a:avLst/>
                <a:gdLst>
                  <a:gd name="T0" fmla="*/ 27 w 53"/>
                  <a:gd name="T1" fmla="*/ 93 h 93"/>
                  <a:gd name="T2" fmla="*/ 0 w 53"/>
                  <a:gd name="T3" fmla="*/ 67 h 93"/>
                  <a:gd name="T4" fmla="*/ 6 w 53"/>
                  <a:gd name="T5" fmla="*/ 61 h 93"/>
                  <a:gd name="T6" fmla="*/ 12 w 53"/>
                  <a:gd name="T7" fmla="*/ 67 h 93"/>
                  <a:gd name="T8" fmla="*/ 27 w 53"/>
                  <a:gd name="T9" fmla="*/ 81 h 93"/>
                  <a:gd name="T10" fmla="*/ 41 w 53"/>
                  <a:gd name="T11" fmla="*/ 67 h 93"/>
                  <a:gd name="T12" fmla="*/ 27 w 53"/>
                  <a:gd name="T13" fmla="*/ 53 h 93"/>
                  <a:gd name="T14" fmla="*/ 0 w 53"/>
                  <a:gd name="T15" fmla="*/ 27 h 93"/>
                  <a:gd name="T16" fmla="*/ 27 w 53"/>
                  <a:gd name="T17" fmla="*/ 0 h 93"/>
                  <a:gd name="T18" fmla="*/ 53 w 53"/>
                  <a:gd name="T19" fmla="*/ 27 h 93"/>
                  <a:gd name="T20" fmla="*/ 47 w 53"/>
                  <a:gd name="T21" fmla="*/ 33 h 93"/>
                  <a:gd name="T22" fmla="*/ 41 w 53"/>
                  <a:gd name="T23" fmla="*/ 27 h 93"/>
                  <a:gd name="T24" fmla="*/ 27 w 53"/>
                  <a:gd name="T25" fmla="*/ 12 h 93"/>
                  <a:gd name="T26" fmla="*/ 12 w 53"/>
                  <a:gd name="T27" fmla="*/ 27 h 93"/>
                  <a:gd name="T28" fmla="*/ 27 w 53"/>
                  <a:gd name="T29" fmla="*/ 41 h 93"/>
                  <a:gd name="T30" fmla="*/ 53 w 53"/>
                  <a:gd name="T31" fmla="*/ 67 h 93"/>
                  <a:gd name="T32" fmla="*/ 27 w 53"/>
                  <a:gd name="T3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93">
                    <a:moveTo>
                      <a:pt x="27" y="93"/>
                    </a:moveTo>
                    <a:cubicBezTo>
                      <a:pt x="12" y="93"/>
                      <a:pt x="0" y="82"/>
                      <a:pt x="0" y="67"/>
                    </a:cubicBezTo>
                    <a:cubicBezTo>
                      <a:pt x="0" y="64"/>
                      <a:pt x="3" y="61"/>
                      <a:pt x="6" y="61"/>
                    </a:cubicBezTo>
                    <a:cubicBezTo>
                      <a:pt x="10" y="61"/>
                      <a:pt x="12" y="64"/>
                      <a:pt x="12" y="67"/>
                    </a:cubicBezTo>
                    <a:cubicBezTo>
                      <a:pt x="12" y="75"/>
                      <a:pt x="19" y="81"/>
                      <a:pt x="27" y="81"/>
                    </a:cubicBezTo>
                    <a:cubicBezTo>
                      <a:pt x="35" y="81"/>
                      <a:pt x="41" y="75"/>
                      <a:pt x="41" y="67"/>
                    </a:cubicBezTo>
                    <a:cubicBezTo>
                      <a:pt x="41" y="59"/>
                      <a:pt x="35" y="53"/>
                      <a:pt x="27" y="53"/>
                    </a:cubicBez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30"/>
                      <a:pt x="50" y="33"/>
                      <a:pt x="47" y="33"/>
                    </a:cubicBezTo>
                    <a:cubicBezTo>
                      <a:pt x="44" y="33"/>
                      <a:pt x="41" y="30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ubicBezTo>
                      <a:pt x="19" y="12"/>
                      <a:pt x="12" y="19"/>
                      <a:pt x="12" y="27"/>
                    </a:cubicBezTo>
                    <a:cubicBezTo>
                      <a:pt x="12" y="34"/>
                      <a:pt x="19" y="41"/>
                      <a:pt x="27" y="41"/>
                    </a:cubicBezTo>
                    <a:cubicBezTo>
                      <a:pt x="41" y="41"/>
                      <a:pt x="53" y="53"/>
                      <a:pt x="53" y="67"/>
                    </a:cubicBezTo>
                    <a:cubicBezTo>
                      <a:pt x="53" y="82"/>
                      <a:pt x="41" y="93"/>
                      <a:pt x="2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1E959156-D56B-4739-A415-26D348690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" y="877"/>
                <a:ext cx="18" cy="39"/>
              </a:xfrm>
              <a:custGeom>
                <a:avLst/>
                <a:gdLst>
                  <a:gd name="T0" fmla="*/ 6 w 12"/>
                  <a:gd name="T1" fmla="*/ 26 h 26"/>
                  <a:gd name="T2" fmla="*/ 0 w 12"/>
                  <a:gd name="T3" fmla="*/ 20 h 26"/>
                  <a:gd name="T4" fmla="*/ 0 w 12"/>
                  <a:gd name="T5" fmla="*/ 6 h 26"/>
                  <a:gd name="T6" fmla="*/ 6 w 12"/>
                  <a:gd name="T7" fmla="*/ 0 h 26"/>
                  <a:gd name="T8" fmla="*/ 12 w 12"/>
                  <a:gd name="T9" fmla="*/ 6 h 26"/>
                  <a:gd name="T10" fmla="*/ 12 w 12"/>
                  <a:gd name="T11" fmla="*/ 20 h 26"/>
                  <a:gd name="T12" fmla="*/ 6 w 1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6">
                    <a:moveTo>
                      <a:pt x="6" y="26"/>
                    </a:moveTo>
                    <a:cubicBezTo>
                      <a:pt x="2" y="26"/>
                      <a:pt x="0" y="23"/>
                      <a:pt x="0" y="2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3"/>
                      <a:pt x="9" y="26"/>
                      <a:pt x="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7">
                <a:extLst>
                  <a:ext uri="{FF2B5EF4-FFF2-40B4-BE49-F238E27FC236}">
                    <a16:creationId xmlns:a16="http://schemas.microsoft.com/office/drawing/2014/main" id="{9040734C-0EB2-486F-A7A5-D9D25AF9A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" y="737"/>
                <a:ext cx="18" cy="37"/>
              </a:xfrm>
              <a:custGeom>
                <a:avLst/>
                <a:gdLst>
                  <a:gd name="T0" fmla="*/ 6 w 12"/>
                  <a:gd name="T1" fmla="*/ 25 h 25"/>
                  <a:gd name="T2" fmla="*/ 0 w 12"/>
                  <a:gd name="T3" fmla="*/ 19 h 25"/>
                  <a:gd name="T4" fmla="*/ 0 w 12"/>
                  <a:gd name="T5" fmla="*/ 6 h 25"/>
                  <a:gd name="T6" fmla="*/ 6 w 12"/>
                  <a:gd name="T7" fmla="*/ 0 h 25"/>
                  <a:gd name="T8" fmla="*/ 12 w 12"/>
                  <a:gd name="T9" fmla="*/ 6 h 25"/>
                  <a:gd name="T10" fmla="*/ 12 w 12"/>
                  <a:gd name="T11" fmla="*/ 19 h 25"/>
                  <a:gd name="T12" fmla="*/ 6 w 12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2" y="25"/>
                      <a:pt x="0" y="23"/>
                      <a:pt x="0" y="1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3"/>
                      <a:pt x="9" y="25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99">
              <a:extLst>
                <a:ext uri="{FF2B5EF4-FFF2-40B4-BE49-F238E27FC236}">
                  <a16:creationId xmlns:a16="http://schemas.microsoft.com/office/drawing/2014/main" id="{0A2A5A05-B49B-492F-8ED9-89E26CA071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69344" y="3812211"/>
              <a:ext cx="357438" cy="350127"/>
              <a:chOff x="2593" y="1945"/>
              <a:chExt cx="440" cy="431"/>
            </a:xfrm>
            <a:solidFill>
              <a:srgbClr val="7500C0"/>
            </a:solidFill>
          </p:grpSpPr>
          <p:sp>
            <p:nvSpPr>
              <p:cNvPr id="50" name="Freeform 100">
                <a:extLst>
                  <a:ext uri="{FF2B5EF4-FFF2-40B4-BE49-F238E27FC236}">
                    <a16:creationId xmlns:a16="http://schemas.microsoft.com/office/drawing/2014/main" id="{2AB1BD2B-6E90-45F9-AB35-AAA87799E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2124"/>
                <a:ext cx="18" cy="252"/>
              </a:xfrm>
              <a:custGeom>
                <a:avLst/>
                <a:gdLst>
                  <a:gd name="T0" fmla="*/ 6 w 12"/>
                  <a:gd name="T1" fmla="*/ 169 h 169"/>
                  <a:gd name="T2" fmla="*/ 0 w 12"/>
                  <a:gd name="T3" fmla="*/ 163 h 169"/>
                  <a:gd name="T4" fmla="*/ 0 w 12"/>
                  <a:gd name="T5" fmla="*/ 6 h 169"/>
                  <a:gd name="T6" fmla="*/ 6 w 12"/>
                  <a:gd name="T7" fmla="*/ 0 h 169"/>
                  <a:gd name="T8" fmla="*/ 12 w 12"/>
                  <a:gd name="T9" fmla="*/ 6 h 169"/>
                  <a:gd name="T10" fmla="*/ 12 w 12"/>
                  <a:gd name="T11" fmla="*/ 163 h 169"/>
                  <a:gd name="T12" fmla="*/ 6 w 12"/>
                  <a:gd name="T13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9">
                    <a:moveTo>
                      <a:pt x="6" y="169"/>
                    </a:moveTo>
                    <a:cubicBezTo>
                      <a:pt x="3" y="169"/>
                      <a:pt x="0" y="166"/>
                      <a:pt x="0" y="1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163"/>
                      <a:pt x="12" y="163"/>
                      <a:pt x="12" y="163"/>
                    </a:cubicBezTo>
                    <a:cubicBezTo>
                      <a:pt x="12" y="166"/>
                      <a:pt x="10" y="169"/>
                      <a:pt x="6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1">
                <a:extLst>
                  <a:ext uri="{FF2B5EF4-FFF2-40B4-BE49-F238E27FC236}">
                    <a16:creationId xmlns:a16="http://schemas.microsoft.com/office/drawing/2014/main" id="{C284FA3C-85B5-487B-BA87-2B57A603E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2124"/>
                <a:ext cx="18" cy="252"/>
              </a:xfrm>
              <a:custGeom>
                <a:avLst/>
                <a:gdLst>
                  <a:gd name="T0" fmla="*/ 6 w 12"/>
                  <a:gd name="T1" fmla="*/ 169 h 169"/>
                  <a:gd name="T2" fmla="*/ 0 w 12"/>
                  <a:gd name="T3" fmla="*/ 163 h 169"/>
                  <a:gd name="T4" fmla="*/ 0 w 12"/>
                  <a:gd name="T5" fmla="*/ 6 h 169"/>
                  <a:gd name="T6" fmla="*/ 6 w 12"/>
                  <a:gd name="T7" fmla="*/ 0 h 169"/>
                  <a:gd name="T8" fmla="*/ 12 w 12"/>
                  <a:gd name="T9" fmla="*/ 6 h 169"/>
                  <a:gd name="T10" fmla="*/ 12 w 12"/>
                  <a:gd name="T11" fmla="*/ 163 h 169"/>
                  <a:gd name="T12" fmla="*/ 6 w 12"/>
                  <a:gd name="T13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9">
                    <a:moveTo>
                      <a:pt x="6" y="169"/>
                    </a:moveTo>
                    <a:cubicBezTo>
                      <a:pt x="3" y="169"/>
                      <a:pt x="0" y="166"/>
                      <a:pt x="0" y="1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163"/>
                      <a:pt x="12" y="163"/>
                      <a:pt x="12" y="163"/>
                    </a:cubicBezTo>
                    <a:cubicBezTo>
                      <a:pt x="12" y="166"/>
                      <a:pt x="10" y="169"/>
                      <a:pt x="6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02">
                <a:extLst>
                  <a:ext uri="{FF2B5EF4-FFF2-40B4-BE49-F238E27FC236}">
                    <a16:creationId xmlns:a16="http://schemas.microsoft.com/office/drawing/2014/main" id="{742738FE-958B-4F0F-AB16-3C604167E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2161"/>
                <a:ext cx="128" cy="215"/>
              </a:xfrm>
              <a:custGeom>
                <a:avLst/>
                <a:gdLst>
                  <a:gd name="T0" fmla="*/ 78 w 84"/>
                  <a:gd name="T1" fmla="*/ 144 h 144"/>
                  <a:gd name="T2" fmla="*/ 72 w 84"/>
                  <a:gd name="T3" fmla="*/ 138 h 144"/>
                  <a:gd name="T4" fmla="*/ 72 w 84"/>
                  <a:gd name="T5" fmla="*/ 12 h 144"/>
                  <a:gd name="T6" fmla="*/ 12 w 84"/>
                  <a:gd name="T7" fmla="*/ 12 h 144"/>
                  <a:gd name="T8" fmla="*/ 12 w 84"/>
                  <a:gd name="T9" fmla="*/ 138 h 144"/>
                  <a:gd name="T10" fmla="*/ 6 w 84"/>
                  <a:gd name="T11" fmla="*/ 144 h 144"/>
                  <a:gd name="T12" fmla="*/ 0 w 84"/>
                  <a:gd name="T13" fmla="*/ 138 h 144"/>
                  <a:gd name="T14" fmla="*/ 0 w 84"/>
                  <a:gd name="T15" fmla="*/ 6 h 144"/>
                  <a:gd name="T16" fmla="*/ 6 w 84"/>
                  <a:gd name="T17" fmla="*/ 0 h 144"/>
                  <a:gd name="T18" fmla="*/ 78 w 84"/>
                  <a:gd name="T19" fmla="*/ 0 h 144"/>
                  <a:gd name="T20" fmla="*/ 84 w 84"/>
                  <a:gd name="T21" fmla="*/ 6 h 144"/>
                  <a:gd name="T22" fmla="*/ 84 w 84"/>
                  <a:gd name="T23" fmla="*/ 138 h 144"/>
                  <a:gd name="T24" fmla="*/ 78 w 84"/>
                  <a:gd name="T2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44">
                    <a:moveTo>
                      <a:pt x="78" y="144"/>
                    </a:moveTo>
                    <a:cubicBezTo>
                      <a:pt x="75" y="144"/>
                      <a:pt x="72" y="141"/>
                      <a:pt x="72" y="13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41"/>
                      <a:pt x="10" y="144"/>
                      <a:pt x="6" y="144"/>
                    </a:cubicBezTo>
                    <a:cubicBezTo>
                      <a:pt x="3" y="144"/>
                      <a:pt x="0" y="141"/>
                      <a:pt x="0" y="1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138"/>
                      <a:pt x="84" y="138"/>
                      <a:pt x="84" y="138"/>
                    </a:cubicBezTo>
                    <a:cubicBezTo>
                      <a:pt x="84" y="141"/>
                      <a:pt x="82" y="144"/>
                      <a:pt x="78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03">
                <a:extLst>
                  <a:ext uri="{FF2B5EF4-FFF2-40B4-BE49-F238E27FC236}">
                    <a16:creationId xmlns:a16="http://schemas.microsoft.com/office/drawing/2014/main" id="{23B20E40-66A9-43EB-BC8D-D51F49FCA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161"/>
                <a:ext cx="128" cy="215"/>
              </a:xfrm>
              <a:custGeom>
                <a:avLst/>
                <a:gdLst>
                  <a:gd name="T0" fmla="*/ 78 w 84"/>
                  <a:gd name="T1" fmla="*/ 144 h 144"/>
                  <a:gd name="T2" fmla="*/ 72 w 84"/>
                  <a:gd name="T3" fmla="*/ 138 h 144"/>
                  <a:gd name="T4" fmla="*/ 72 w 84"/>
                  <a:gd name="T5" fmla="*/ 12 h 144"/>
                  <a:gd name="T6" fmla="*/ 12 w 84"/>
                  <a:gd name="T7" fmla="*/ 12 h 144"/>
                  <a:gd name="T8" fmla="*/ 12 w 84"/>
                  <a:gd name="T9" fmla="*/ 138 h 144"/>
                  <a:gd name="T10" fmla="*/ 6 w 84"/>
                  <a:gd name="T11" fmla="*/ 144 h 144"/>
                  <a:gd name="T12" fmla="*/ 0 w 84"/>
                  <a:gd name="T13" fmla="*/ 138 h 144"/>
                  <a:gd name="T14" fmla="*/ 0 w 84"/>
                  <a:gd name="T15" fmla="*/ 6 h 144"/>
                  <a:gd name="T16" fmla="*/ 6 w 84"/>
                  <a:gd name="T17" fmla="*/ 0 h 144"/>
                  <a:gd name="T18" fmla="*/ 78 w 84"/>
                  <a:gd name="T19" fmla="*/ 0 h 144"/>
                  <a:gd name="T20" fmla="*/ 84 w 84"/>
                  <a:gd name="T21" fmla="*/ 6 h 144"/>
                  <a:gd name="T22" fmla="*/ 84 w 84"/>
                  <a:gd name="T23" fmla="*/ 138 h 144"/>
                  <a:gd name="T24" fmla="*/ 78 w 84"/>
                  <a:gd name="T2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44">
                    <a:moveTo>
                      <a:pt x="78" y="144"/>
                    </a:moveTo>
                    <a:cubicBezTo>
                      <a:pt x="75" y="144"/>
                      <a:pt x="72" y="141"/>
                      <a:pt x="72" y="13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41"/>
                      <a:pt x="10" y="144"/>
                      <a:pt x="6" y="144"/>
                    </a:cubicBezTo>
                    <a:cubicBezTo>
                      <a:pt x="3" y="144"/>
                      <a:pt x="0" y="141"/>
                      <a:pt x="0" y="1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138"/>
                      <a:pt x="84" y="138"/>
                      <a:pt x="84" y="138"/>
                    </a:cubicBezTo>
                    <a:cubicBezTo>
                      <a:pt x="84" y="141"/>
                      <a:pt x="82" y="144"/>
                      <a:pt x="78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04">
                <a:extLst>
                  <a:ext uri="{FF2B5EF4-FFF2-40B4-BE49-F238E27FC236}">
                    <a16:creationId xmlns:a16="http://schemas.microsoft.com/office/drawing/2014/main" id="{44313600-DE83-4B6D-834A-A7B6668BC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359"/>
                <a:ext cx="440" cy="17"/>
              </a:xfrm>
              <a:custGeom>
                <a:avLst/>
                <a:gdLst>
                  <a:gd name="T0" fmla="*/ 282 w 288"/>
                  <a:gd name="T1" fmla="*/ 12 h 12"/>
                  <a:gd name="T2" fmla="*/ 6 w 288"/>
                  <a:gd name="T3" fmla="*/ 12 h 12"/>
                  <a:gd name="T4" fmla="*/ 0 w 288"/>
                  <a:gd name="T5" fmla="*/ 6 h 12"/>
                  <a:gd name="T6" fmla="*/ 6 w 288"/>
                  <a:gd name="T7" fmla="*/ 0 h 12"/>
                  <a:gd name="T8" fmla="*/ 282 w 288"/>
                  <a:gd name="T9" fmla="*/ 0 h 12"/>
                  <a:gd name="T10" fmla="*/ 288 w 288"/>
                  <a:gd name="T11" fmla="*/ 6 h 12"/>
                  <a:gd name="T12" fmla="*/ 282 w 28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2">
                    <a:moveTo>
                      <a:pt x="28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6" y="0"/>
                      <a:pt x="288" y="3"/>
                      <a:pt x="288" y="6"/>
                    </a:cubicBezTo>
                    <a:cubicBezTo>
                      <a:pt x="288" y="9"/>
                      <a:pt x="286" y="12"/>
                      <a:pt x="28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05">
                <a:extLst>
                  <a:ext uri="{FF2B5EF4-FFF2-40B4-BE49-F238E27FC236}">
                    <a16:creationId xmlns:a16="http://schemas.microsoft.com/office/drawing/2014/main" id="{FB3EAC2F-CBE5-4653-8292-0BEB4D3913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5" y="1945"/>
                <a:ext cx="257" cy="252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12 h 168"/>
                  <a:gd name="T12" fmla="*/ 12 w 168"/>
                  <a:gd name="T13" fmla="*/ 84 h 168"/>
                  <a:gd name="T14" fmla="*/ 84 w 168"/>
                  <a:gd name="T15" fmla="*/ 156 h 168"/>
                  <a:gd name="T16" fmla="*/ 156 w 168"/>
                  <a:gd name="T17" fmla="*/ 84 h 168"/>
                  <a:gd name="T18" fmla="*/ 84 w 168"/>
                  <a:gd name="T19" fmla="*/ 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130"/>
                      <a:pt x="131" y="168"/>
                      <a:pt x="84" y="168"/>
                    </a:cubicBezTo>
                    <a:close/>
                    <a:moveTo>
                      <a:pt x="84" y="12"/>
                    </a:moveTo>
                    <a:cubicBezTo>
                      <a:pt x="45" y="12"/>
                      <a:pt x="12" y="44"/>
                      <a:pt x="12" y="84"/>
                    </a:cubicBezTo>
                    <a:cubicBezTo>
                      <a:pt x="12" y="124"/>
                      <a:pt x="45" y="156"/>
                      <a:pt x="84" y="156"/>
                    </a:cubicBezTo>
                    <a:cubicBezTo>
                      <a:pt x="124" y="156"/>
                      <a:pt x="156" y="12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6">
                <a:extLst>
                  <a:ext uri="{FF2B5EF4-FFF2-40B4-BE49-F238E27FC236}">
                    <a16:creationId xmlns:a16="http://schemas.microsoft.com/office/drawing/2014/main" id="{3C3DCCD1-9E4D-448A-8B57-6337DA62E8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0" y="1999"/>
                <a:ext cx="147" cy="144"/>
              </a:xfrm>
              <a:custGeom>
                <a:avLst/>
                <a:gdLst>
                  <a:gd name="T0" fmla="*/ 66 w 96"/>
                  <a:gd name="T1" fmla="*/ 96 h 96"/>
                  <a:gd name="T2" fmla="*/ 30 w 96"/>
                  <a:gd name="T3" fmla="*/ 96 h 96"/>
                  <a:gd name="T4" fmla="*/ 24 w 96"/>
                  <a:gd name="T5" fmla="*/ 90 h 96"/>
                  <a:gd name="T6" fmla="*/ 24 w 96"/>
                  <a:gd name="T7" fmla="*/ 72 h 96"/>
                  <a:gd name="T8" fmla="*/ 6 w 96"/>
                  <a:gd name="T9" fmla="*/ 72 h 96"/>
                  <a:gd name="T10" fmla="*/ 0 w 96"/>
                  <a:gd name="T11" fmla="*/ 66 h 96"/>
                  <a:gd name="T12" fmla="*/ 0 w 96"/>
                  <a:gd name="T13" fmla="*/ 30 h 96"/>
                  <a:gd name="T14" fmla="*/ 6 w 96"/>
                  <a:gd name="T15" fmla="*/ 24 h 96"/>
                  <a:gd name="T16" fmla="*/ 24 w 96"/>
                  <a:gd name="T17" fmla="*/ 24 h 96"/>
                  <a:gd name="T18" fmla="*/ 24 w 96"/>
                  <a:gd name="T19" fmla="*/ 6 h 96"/>
                  <a:gd name="T20" fmla="*/ 30 w 96"/>
                  <a:gd name="T21" fmla="*/ 0 h 96"/>
                  <a:gd name="T22" fmla="*/ 66 w 96"/>
                  <a:gd name="T23" fmla="*/ 0 h 96"/>
                  <a:gd name="T24" fmla="*/ 71 w 96"/>
                  <a:gd name="T25" fmla="*/ 2 h 96"/>
                  <a:gd name="T26" fmla="*/ 72 w 96"/>
                  <a:gd name="T27" fmla="*/ 6 h 96"/>
                  <a:gd name="T28" fmla="*/ 72 w 96"/>
                  <a:gd name="T29" fmla="*/ 24 h 96"/>
                  <a:gd name="T30" fmla="*/ 90 w 96"/>
                  <a:gd name="T31" fmla="*/ 24 h 96"/>
                  <a:gd name="T32" fmla="*/ 96 w 96"/>
                  <a:gd name="T33" fmla="*/ 30 h 96"/>
                  <a:gd name="T34" fmla="*/ 96 w 96"/>
                  <a:gd name="T35" fmla="*/ 66 h 96"/>
                  <a:gd name="T36" fmla="*/ 90 w 96"/>
                  <a:gd name="T37" fmla="*/ 72 h 96"/>
                  <a:gd name="T38" fmla="*/ 72 w 96"/>
                  <a:gd name="T39" fmla="*/ 72 h 96"/>
                  <a:gd name="T40" fmla="*/ 72 w 96"/>
                  <a:gd name="T41" fmla="*/ 90 h 96"/>
                  <a:gd name="T42" fmla="*/ 66 w 96"/>
                  <a:gd name="T43" fmla="*/ 96 h 96"/>
                  <a:gd name="T44" fmla="*/ 36 w 96"/>
                  <a:gd name="T45" fmla="*/ 84 h 96"/>
                  <a:gd name="T46" fmla="*/ 60 w 96"/>
                  <a:gd name="T47" fmla="*/ 84 h 96"/>
                  <a:gd name="T48" fmla="*/ 60 w 96"/>
                  <a:gd name="T49" fmla="*/ 66 h 96"/>
                  <a:gd name="T50" fmla="*/ 66 w 96"/>
                  <a:gd name="T51" fmla="*/ 60 h 96"/>
                  <a:gd name="T52" fmla="*/ 84 w 96"/>
                  <a:gd name="T53" fmla="*/ 60 h 96"/>
                  <a:gd name="T54" fmla="*/ 84 w 96"/>
                  <a:gd name="T55" fmla="*/ 36 h 96"/>
                  <a:gd name="T56" fmla="*/ 66 w 96"/>
                  <a:gd name="T57" fmla="*/ 36 h 96"/>
                  <a:gd name="T58" fmla="*/ 62 w 96"/>
                  <a:gd name="T59" fmla="*/ 34 h 96"/>
                  <a:gd name="T60" fmla="*/ 60 w 96"/>
                  <a:gd name="T61" fmla="*/ 30 h 96"/>
                  <a:gd name="T62" fmla="*/ 60 w 96"/>
                  <a:gd name="T63" fmla="*/ 12 h 96"/>
                  <a:gd name="T64" fmla="*/ 36 w 96"/>
                  <a:gd name="T65" fmla="*/ 12 h 96"/>
                  <a:gd name="T66" fmla="*/ 36 w 96"/>
                  <a:gd name="T67" fmla="*/ 30 h 96"/>
                  <a:gd name="T68" fmla="*/ 30 w 96"/>
                  <a:gd name="T69" fmla="*/ 36 h 96"/>
                  <a:gd name="T70" fmla="*/ 12 w 96"/>
                  <a:gd name="T71" fmla="*/ 36 h 96"/>
                  <a:gd name="T72" fmla="*/ 12 w 96"/>
                  <a:gd name="T73" fmla="*/ 60 h 96"/>
                  <a:gd name="T74" fmla="*/ 30 w 96"/>
                  <a:gd name="T75" fmla="*/ 60 h 96"/>
                  <a:gd name="T76" fmla="*/ 36 w 96"/>
                  <a:gd name="T77" fmla="*/ 66 h 96"/>
                  <a:gd name="T78" fmla="*/ 36 w 96"/>
                  <a:gd name="T79" fmla="*/ 8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66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27" y="96"/>
                      <a:pt x="24" y="93"/>
                      <a:pt x="24" y="90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3" y="72"/>
                      <a:pt x="0" y="69"/>
                      <a:pt x="0" y="6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7"/>
                      <a:pt x="3" y="24"/>
                      <a:pt x="6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3"/>
                      <a:pt x="27" y="0"/>
                      <a:pt x="3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8" y="0"/>
                      <a:pt x="69" y="1"/>
                      <a:pt x="71" y="2"/>
                    </a:cubicBezTo>
                    <a:cubicBezTo>
                      <a:pt x="72" y="3"/>
                      <a:pt x="72" y="4"/>
                      <a:pt x="72" y="6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4" y="24"/>
                      <a:pt x="96" y="27"/>
                      <a:pt x="96" y="30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9"/>
                      <a:pt x="94" y="72"/>
                      <a:pt x="90" y="72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72" y="93"/>
                      <a:pt x="70" y="96"/>
                      <a:pt x="66" y="96"/>
                    </a:cubicBezTo>
                    <a:close/>
                    <a:moveTo>
                      <a:pt x="36" y="84"/>
                    </a:moveTo>
                    <a:cubicBezTo>
                      <a:pt x="60" y="84"/>
                      <a:pt x="60" y="84"/>
                      <a:pt x="60" y="84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3"/>
                      <a:pt x="63" y="60"/>
                      <a:pt x="66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5" y="36"/>
                      <a:pt x="63" y="35"/>
                      <a:pt x="62" y="34"/>
                    </a:cubicBezTo>
                    <a:cubicBezTo>
                      <a:pt x="61" y="33"/>
                      <a:pt x="60" y="32"/>
                      <a:pt x="60" y="30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3"/>
                      <a:pt x="34" y="36"/>
                      <a:pt x="30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4" y="60"/>
                      <a:pt x="36" y="63"/>
                      <a:pt x="36" y="66"/>
                    </a:cubicBezTo>
                    <a:lnTo>
                      <a:pt x="3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7">
                <a:extLst>
                  <a:ext uri="{FF2B5EF4-FFF2-40B4-BE49-F238E27FC236}">
                    <a16:creationId xmlns:a16="http://schemas.microsoft.com/office/drawing/2014/main" id="{B7EA264A-17F6-4982-8A51-F5F6B314C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197"/>
                <a:ext cx="56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08">
                <a:extLst>
                  <a:ext uri="{FF2B5EF4-FFF2-40B4-BE49-F238E27FC236}">
                    <a16:creationId xmlns:a16="http://schemas.microsoft.com/office/drawing/2014/main" id="{0133AC90-8AB9-44F3-B2ED-454E4C26F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233"/>
                <a:ext cx="56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9">
                <a:extLst>
                  <a:ext uri="{FF2B5EF4-FFF2-40B4-BE49-F238E27FC236}">
                    <a16:creationId xmlns:a16="http://schemas.microsoft.com/office/drawing/2014/main" id="{883F3326-6D26-404F-B277-AE12FB312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269"/>
                <a:ext cx="56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10">
                <a:extLst>
                  <a:ext uri="{FF2B5EF4-FFF2-40B4-BE49-F238E27FC236}">
                    <a16:creationId xmlns:a16="http://schemas.microsoft.com/office/drawing/2014/main" id="{CF567065-E55E-4030-9DDF-71B9AF891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305"/>
                <a:ext cx="56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1">
                <a:extLst>
                  <a:ext uri="{FF2B5EF4-FFF2-40B4-BE49-F238E27FC236}">
                    <a16:creationId xmlns:a16="http://schemas.microsoft.com/office/drawing/2014/main" id="{5B53BD04-FFF7-48D7-8A24-3390F4BCF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2197"/>
                <a:ext cx="55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12">
                <a:extLst>
                  <a:ext uri="{FF2B5EF4-FFF2-40B4-BE49-F238E27FC236}">
                    <a16:creationId xmlns:a16="http://schemas.microsoft.com/office/drawing/2014/main" id="{E73C70C8-AA1D-4E17-BC42-AC5ADFFD1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2233"/>
                <a:ext cx="55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13">
                <a:extLst>
                  <a:ext uri="{FF2B5EF4-FFF2-40B4-BE49-F238E27FC236}">
                    <a16:creationId xmlns:a16="http://schemas.microsoft.com/office/drawing/2014/main" id="{2DA6EE15-8BFF-48EF-BC8E-4E05DB73F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2269"/>
                <a:ext cx="55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14">
                <a:extLst>
                  <a:ext uri="{FF2B5EF4-FFF2-40B4-BE49-F238E27FC236}">
                    <a16:creationId xmlns:a16="http://schemas.microsoft.com/office/drawing/2014/main" id="{8B08394A-A271-4BC7-83FC-FCBDD4760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2305"/>
                <a:ext cx="55" cy="18"/>
              </a:xfrm>
              <a:custGeom>
                <a:avLst/>
                <a:gdLst>
                  <a:gd name="T0" fmla="*/ 30 w 36"/>
                  <a:gd name="T1" fmla="*/ 12 h 12"/>
                  <a:gd name="T2" fmla="*/ 6 w 36"/>
                  <a:gd name="T3" fmla="*/ 12 h 12"/>
                  <a:gd name="T4" fmla="*/ 0 w 36"/>
                  <a:gd name="T5" fmla="*/ 6 h 12"/>
                  <a:gd name="T6" fmla="*/ 6 w 36"/>
                  <a:gd name="T7" fmla="*/ 0 h 12"/>
                  <a:gd name="T8" fmla="*/ 30 w 36"/>
                  <a:gd name="T9" fmla="*/ 0 h 12"/>
                  <a:gd name="T10" fmla="*/ 36 w 36"/>
                  <a:gd name="T11" fmla="*/ 6 h 12"/>
                  <a:gd name="T12" fmla="*/ 30 w 3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15">
                <a:extLst>
                  <a:ext uri="{FF2B5EF4-FFF2-40B4-BE49-F238E27FC236}">
                    <a16:creationId xmlns:a16="http://schemas.microsoft.com/office/drawing/2014/main" id="{A003CBE8-A4F2-4A41-8598-ABA3ECF8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" y="2215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6">
                <a:extLst>
                  <a:ext uri="{FF2B5EF4-FFF2-40B4-BE49-F238E27FC236}">
                    <a16:creationId xmlns:a16="http://schemas.microsoft.com/office/drawing/2014/main" id="{405C68B0-158D-4829-A611-8746B08FE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" y="2251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7">
                <a:extLst>
                  <a:ext uri="{FF2B5EF4-FFF2-40B4-BE49-F238E27FC236}">
                    <a16:creationId xmlns:a16="http://schemas.microsoft.com/office/drawing/2014/main" id="{7639BE93-7473-4B0C-9FBF-DA5C527BC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" y="2287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18">
                <a:extLst>
                  <a:ext uri="{FF2B5EF4-FFF2-40B4-BE49-F238E27FC236}">
                    <a16:creationId xmlns:a16="http://schemas.microsoft.com/office/drawing/2014/main" id="{57481D9E-8931-481B-A15D-32F1A608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2215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9">
                <a:extLst>
                  <a:ext uri="{FF2B5EF4-FFF2-40B4-BE49-F238E27FC236}">
                    <a16:creationId xmlns:a16="http://schemas.microsoft.com/office/drawing/2014/main" id="{6E40F6FB-ECF1-42E8-A5D0-ECFAEFE6D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2251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0">
                <a:extLst>
                  <a:ext uri="{FF2B5EF4-FFF2-40B4-BE49-F238E27FC236}">
                    <a16:creationId xmlns:a16="http://schemas.microsoft.com/office/drawing/2014/main" id="{D4AD849B-5BE4-462F-AA81-7B03B0304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2287"/>
                <a:ext cx="36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21">
                <a:extLst>
                  <a:ext uri="{FF2B5EF4-FFF2-40B4-BE49-F238E27FC236}">
                    <a16:creationId xmlns:a16="http://schemas.microsoft.com/office/drawing/2014/main" id="{E6574668-534E-422D-886C-536AF429B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2215"/>
                <a:ext cx="37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22">
                <a:extLst>
                  <a:ext uri="{FF2B5EF4-FFF2-40B4-BE49-F238E27FC236}">
                    <a16:creationId xmlns:a16="http://schemas.microsoft.com/office/drawing/2014/main" id="{A08191E2-38AE-4C76-BC0D-B4C005F7F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2251"/>
                <a:ext cx="37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23">
                <a:extLst>
                  <a:ext uri="{FF2B5EF4-FFF2-40B4-BE49-F238E27FC236}">
                    <a16:creationId xmlns:a16="http://schemas.microsoft.com/office/drawing/2014/main" id="{5261D2E0-25B6-4292-820F-A2ECA3EC2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2287"/>
                <a:ext cx="37" cy="18"/>
              </a:xfrm>
              <a:custGeom>
                <a:avLst/>
                <a:gdLst>
                  <a:gd name="T0" fmla="*/ 18 w 24"/>
                  <a:gd name="T1" fmla="*/ 12 h 12"/>
                  <a:gd name="T2" fmla="*/ 6 w 24"/>
                  <a:gd name="T3" fmla="*/ 12 h 12"/>
                  <a:gd name="T4" fmla="*/ 0 w 24"/>
                  <a:gd name="T5" fmla="*/ 6 h 12"/>
                  <a:gd name="T6" fmla="*/ 6 w 24"/>
                  <a:gd name="T7" fmla="*/ 0 h 12"/>
                  <a:gd name="T8" fmla="*/ 18 w 24"/>
                  <a:gd name="T9" fmla="*/ 0 h 12"/>
                  <a:gd name="T10" fmla="*/ 24 w 24"/>
                  <a:gd name="T11" fmla="*/ 6 h 12"/>
                  <a:gd name="T12" fmla="*/ 18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1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4" y="3"/>
                      <a:pt x="24" y="6"/>
                    </a:cubicBezTo>
                    <a:cubicBezTo>
                      <a:pt x="24" y="9"/>
                      <a:pt x="22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24">
                <a:extLst>
                  <a:ext uri="{FF2B5EF4-FFF2-40B4-BE49-F238E27FC236}">
                    <a16:creationId xmlns:a16="http://schemas.microsoft.com/office/drawing/2014/main" id="{65B2798F-4EB6-4428-BA51-C60AD4162A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6" y="2323"/>
                <a:ext cx="74" cy="53"/>
              </a:xfrm>
              <a:custGeom>
                <a:avLst/>
                <a:gdLst>
                  <a:gd name="T0" fmla="*/ 42 w 48"/>
                  <a:gd name="T1" fmla="*/ 36 h 36"/>
                  <a:gd name="T2" fmla="*/ 6 w 48"/>
                  <a:gd name="T3" fmla="*/ 36 h 36"/>
                  <a:gd name="T4" fmla="*/ 0 w 48"/>
                  <a:gd name="T5" fmla="*/ 30 h 36"/>
                  <a:gd name="T6" fmla="*/ 0 w 48"/>
                  <a:gd name="T7" fmla="*/ 6 h 36"/>
                  <a:gd name="T8" fmla="*/ 6 w 48"/>
                  <a:gd name="T9" fmla="*/ 0 h 36"/>
                  <a:gd name="T10" fmla="*/ 42 w 48"/>
                  <a:gd name="T11" fmla="*/ 0 h 36"/>
                  <a:gd name="T12" fmla="*/ 48 w 48"/>
                  <a:gd name="T13" fmla="*/ 6 h 36"/>
                  <a:gd name="T14" fmla="*/ 48 w 48"/>
                  <a:gd name="T15" fmla="*/ 30 h 36"/>
                  <a:gd name="T16" fmla="*/ 42 w 48"/>
                  <a:gd name="T17" fmla="*/ 36 h 36"/>
                  <a:gd name="T18" fmla="*/ 12 w 48"/>
                  <a:gd name="T19" fmla="*/ 24 h 36"/>
                  <a:gd name="T20" fmla="*/ 36 w 48"/>
                  <a:gd name="T21" fmla="*/ 24 h 36"/>
                  <a:gd name="T22" fmla="*/ 36 w 48"/>
                  <a:gd name="T23" fmla="*/ 12 h 36"/>
                  <a:gd name="T24" fmla="*/ 12 w 48"/>
                  <a:gd name="T25" fmla="*/ 12 h 36"/>
                  <a:gd name="T26" fmla="*/ 12 w 48"/>
                  <a:gd name="T27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36">
                    <a:moveTo>
                      <a:pt x="42" y="36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3" y="36"/>
                      <a:pt x="0" y="33"/>
                      <a:pt x="0" y="3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3"/>
                      <a:pt x="46" y="36"/>
                      <a:pt x="42" y="36"/>
                    </a:cubicBezTo>
                    <a:close/>
                    <a:moveTo>
                      <a:pt x="12" y="24"/>
                    </a:move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48">
              <a:extLst>
                <a:ext uri="{FF2B5EF4-FFF2-40B4-BE49-F238E27FC236}">
                  <a16:creationId xmlns:a16="http://schemas.microsoft.com/office/drawing/2014/main" id="{C94CCC9A-6A51-435E-99AE-08233CE08E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78723" y="4387026"/>
              <a:ext cx="335151" cy="333584"/>
              <a:chOff x="4478" y="440"/>
              <a:chExt cx="428" cy="426"/>
            </a:xfrm>
            <a:solidFill>
              <a:srgbClr val="7500C0"/>
            </a:solidFill>
          </p:grpSpPr>
          <p:sp>
            <p:nvSpPr>
              <p:cNvPr id="31" name="Freeform 49">
                <a:extLst>
                  <a:ext uri="{FF2B5EF4-FFF2-40B4-BE49-F238E27FC236}">
                    <a16:creationId xmlns:a16="http://schemas.microsoft.com/office/drawing/2014/main" id="{691ADE47-99FC-4B36-A47D-2B82220AB3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8" y="760"/>
                <a:ext cx="426" cy="106"/>
              </a:xfrm>
              <a:custGeom>
                <a:avLst/>
                <a:gdLst>
                  <a:gd name="T0" fmla="*/ 282 w 288"/>
                  <a:gd name="T1" fmla="*/ 72 h 72"/>
                  <a:gd name="T2" fmla="*/ 6 w 288"/>
                  <a:gd name="T3" fmla="*/ 72 h 72"/>
                  <a:gd name="T4" fmla="*/ 0 w 288"/>
                  <a:gd name="T5" fmla="*/ 66 h 72"/>
                  <a:gd name="T6" fmla="*/ 0 w 288"/>
                  <a:gd name="T7" fmla="*/ 6 h 72"/>
                  <a:gd name="T8" fmla="*/ 6 w 288"/>
                  <a:gd name="T9" fmla="*/ 0 h 72"/>
                  <a:gd name="T10" fmla="*/ 282 w 288"/>
                  <a:gd name="T11" fmla="*/ 0 h 72"/>
                  <a:gd name="T12" fmla="*/ 288 w 288"/>
                  <a:gd name="T13" fmla="*/ 6 h 72"/>
                  <a:gd name="T14" fmla="*/ 288 w 288"/>
                  <a:gd name="T15" fmla="*/ 66 h 72"/>
                  <a:gd name="T16" fmla="*/ 282 w 288"/>
                  <a:gd name="T17" fmla="*/ 72 h 72"/>
                  <a:gd name="T18" fmla="*/ 12 w 288"/>
                  <a:gd name="T19" fmla="*/ 60 h 72"/>
                  <a:gd name="T20" fmla="*/ 276 w 288"/>
                  <a:gd name="T21" fmla="*/ 60 h 72"/>
                  <a:gd name="T22" fmla="*/ 276 w 288"/>
                  <a:gd name="T23" fmla="*/ 12 h 72"/>
                  <a:gd name="T24" fmla="*/ 12 w 288"/>
                  <a:gd name="T25" fmla="*/ 12 h 72"/>
                  <a:gd name="T26" fmla="*/ 12 w 288"/>
                  <a:gd name="T27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" h="72">
                    <a:moveTo>
                      <a:pt x="282" y="72"/>
                    </a:moveTo>
                    <a:cubicBezTo>
                      <a:pt x="6" y="72"/>
                      <a:pt x="6" y="72"/>
                      <a:pt x="6" y="72"/>
                    </a:cubicBez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6" y="0"/>
                      <a:pt x="288" y="3"/>
                      <a:pt x="288" y="6"/>
                    </a:cubicBezTo>
                    <a:cubicBezTo>
                      <a:pt x="288" y="66"/>
                      <a:pt x="288" y="66"/>
                      <a:pt x="288" y="66"/>
                    </a:cubicBezTo>
                    <a:cubicBezTo>
                      <a:pt x="288" y="70"/>
                      <a:pt x="286" y="72"/>
                      <a:pt x="282" y="72"/>
                    </a:cubicBezTo>
                    <a:close/>
                    <a:moveTo>
                      <a:pt x="12" y="60"/>
                    </a:moveTo>
                    <a:cubicBezTo>
                      <a:pt x="276" y="60"/>
                      <a:pt x="276" y="60"/>
                      <a:pt x="276" y="60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" name="Freeform 50">
                <a:extLst>
                  <a:ext uri="{FF2B5EF4-FFF2-40B4-BE49-F238E27FC236}">
                    <a16:creationId xmlns:a16="http://schemas.microsoft.com/office/drawing/2014/main" id="{72CB499A-9DBA-42F6-A807-A22371637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8" y="653"/>
                <a:ext cx="428" cy="124"/>
              </a:xfrm>
              <a:custGeom>
                <a:avLst/>
                <a:gdLst>
                  <a:gd name="T0" fmla="*/ 282 w 289"/>
                  <a:gd name="T1" fmla="*/ 84 h 84"/>
                  <a:gd name="T2" fmla="*/ 6 w 289"/>
                  <a:gd name="T3" fmla="*/ 84 h 84"/>
                  <a:gd name="T4" fmla="*/ 1 w 289"/>
                  <a:gd name="T5" fmla="*/ 82 h 84"/>
                  <a:gd name="T6" fmla="*/ 1 w 289"/>
                  <a:gd name="T7" fmla="*/ 76 h 84"/>
                  <a:gd name="T8" fmla="*/ 37 w 289"/>
                  <a:gd name="T9" fmla="*/ 4 h 84"/>
                  <a:gd name="T10" fmla="*/ 42 w 289"/>
                  <a:gd name="T11" fmla="*/ 0 h 84"/>
                  <a:gd name="T12" fmla="*/ 246 w 289"/>
                  <a:gd name="T13" fmla="*/ 0 h 84"/>
                  <a:gd name="T14" fmla="*/ 252 w 289"/>
                  <a:gd name="T15" fmla="*/ 4 h 84"/>
                  <a:gd name="T16" fmla="*/ 288 w 289"/>
                  <a:gd name="T17" fmla="*/ 76 h 84"/>
                  <a:gd name="T18" fmla="*/ 287 w 289"/>
                  <a:gd name="T19" fmla="*/ 82 h 84"/>
                  <a:gd name="T20" fmla="*/ 282 w 289"/>
                  <a:gd name="T21" fmla="*/ 84 h 84"/>
                  <a:gd name="T22" fmla="*/ 16 w 289"/>
                  <a:gd name="T23" fmla="*/ 72 h 84"/>
                  <a:gd name="T24" fmla="*/ 273 w 289"/>
                  <a:gd name="T25" fmla="*/ 72 h 84"/>
                  <a:gd name="T26" fmla="*/ 243 w 289"/>
                  <a:gd name="T27" fmla="*/ 12 h 84"/>
                  <a:gd name="T28" fmla="*/ 46 w 289"/>
                  <a:gd name="T29" fmla="*/ 12 h 84"/>
                  <a:gd name="T30" fmla="*/ 16 w 289"/>
                  <a:gd name="T31" fmla="*/ 7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84">
                    <a:moveTo>
                      <a:pt x="282" y="84"/>
                    </a:moveTo>
                    <a:cubicBezTo>
                      <a:pt x="6" y="84"/>
                      <a:pt x="6" y="84"/>
                      <a:pt x="6" y="84"/>
                    </a:cubicBezTo>
                    <a:cubicBezTo>
                      <a:pt x="4" y="84"/>
                      <a:pt x="2" y="83"/>
                      <a:pt x="1" y="82"/>
                    </a:cubicBezTo>
                    <a:cubicBezTo>
                      <a:pt x="0" y="80"/>
                      <a:pt x="0" y="78"/>
                      <a:pt x="1" y="76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2"/>
                      <a:pt x="40" y="0"/>
                      <a:pt x="42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9" y="0"/>
                      <a:pt x="251" y="2"/>
                      <a:pt x="252" y="4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9" y="78"/>
                      <a:pt x="288" y="80"/>
                      <a:pt x="287" y="82"/>
                    </a:cubicBezTo>
                    <a:cubicBezTo>
                      <a:pt x="286" y="83"/>
                      <a:pt x="284" y="84"/>
                      <a:pt x="282" y="84"/>
                    </a:cubicBezTo>
                    <a:close/>
                    <a:moveTo>
                      <a:pt x="16" y="72"/>
                    </a:moveTo>
                    <a:cubicBezTo>
                      <a:pt x="273" y="72"/>
                      <a:pt x="273" y="72"/>
                      <a:pt x="273" y="72"/>
                    </a:cubicBezTo>
                    <a:cubicBezTo>
                      <a:pt x="243" y="12"/>
                      <a:pt x="243" y="12"/>
                      <a:pt x="243" y="12"/>
                    </a:cubicBezTo>
                    <a:cubicBezTo>
                      <a:pt x="46" y="12"/>
                      <a:pt x="46" y="12"/>
                      <a:pt x="46" y="12"/>
                    </a:cubicBezTo>
                    <a:lnTo>
                      <a:pt x="16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AB52A436-A1D6-4C9E-BE6F-8FB3104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" y="795"/>
                <a:ext cx="124" cy="36"/>
              </a:xfrm>
              <a:custGeom>
                <a:avLst/>
                <a:gdLst>
                  <a:gd name="T0" fmla="*/ 78 w 84"/>
                  <a:gd name="T1" fmla="*/ 24 h 24"/>
                  <a:gd name="T2" fmla="*/ 72 w 84"/>
                  <a:gd name="T3" fmla="*/ 18 h 24"/>
                  <a:gd name="T4" fmla="*/ 72 w 84"/>
                  <a:gd name="T5" fmla="*/ 12 h 24"/>
                  <a:gd name="T6" fmla="*/ 12 w 84"/>
                  <a:gd name="T7" fmla="*/ 12 h 24"/>
                  <a:gd name="T8" fmla="*/ 12 w 84"/>
                  <a:gd name="T9" fmla="*/ 18 h 24"/>
                  <a:gd name="T10" fmla="*/ 6 w 84"/>
                  <a:gd name="T11" fmla="*/ 24 h 24"/>
                  <a:gd name="T12" fmla="*/ 0 w 84"/>
                  <a:gd name="T13" fmla="*/ 18 h 24"/>
                  <a:gd name="T14" fmla="*/ 0 w 84"/>
                  <a:gd name="T15" fmla="*/ 6 h 24"/>
                  <a:gd name="T16" fmla="*/ 6 w 84"/>
                  <a:gd name="T17" fmla="*/ 0 h 24"/>
                  <a:gd name="T18" fmla="*/ 78 w 84"/>
                  <a:gd name="T19" fmla="*/ 0 h 24"/>
                  <a:gd name="T20" fmla="*/ 84 w 84"/>
                  <a:gd name="T21" fmla="*/ 6 h 24"/>
                  <a:gd name="T22" fmla="*/ 84 w 84"/>
                  <a:gd name="T23" fmla="*/ 18 h 24"/>
                  <a:gd name="T24" fmla="*/ 78 w 84"/>
                  <a:gd name="T2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">
                    <a:moveTo>
                      <a:pt x="78" y="24"/>
                    </a:moveTo>
                    <a:cubicBezTo>
                      <a:pt x="75" y="24"/>
                      <a:pt x="72" y="22"/>
                      <a:pt x="72" y="1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2"/>
                      <a:pt x="10" y="24"/>
                      <a:pt x="6" y="24"/>
                    </a:cubicBezTo>
                    <a:cubicBezTo>
                      <a:pt x="3" y="24"/>
                      <a:pt x="0" y="22"/>
                      <a:pt x="0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22"/>
                      <a:pt x="82" y="24"/>
                      <a:pt x="78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" name="Rectangle 52">
                <a:extLst>
                  <a:ext uri="{FF2B5EF4-FFF2-40B4-BE49-F238E27FC236}">
                    <a16:creationId xmlns:a16="http://schemas.microsoft.com/office/drawing/2014/main" id="{92AB5A71-6A11-4986-9568-0C17CD71D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" name="Rectangle 53">
                <a:extLst>
                  <a:ext uri="{FF2B5EF4-FFF2-40B4-BE49-F238E27FC236}">
                    <a16:creationId xmlns:a16="http://schemas.microsoft.com/office/drawing/2014/main" id="{55F9FC60-A94F-4BA4-9565-064241E0A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" name="Rectangle 54">
                <a:extLst>
                  <a:ext uri="{FF2B5EF4-FFF2-40B4-BE49-F238E27FC236}">
                    <a16:creationId xmlns:a16="http://schemas.microsoft.com/office/drawing/2014/main" id="{4A1936B2-E86F-4244-B869-DF5CD43E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" name="Rectangle 55">
                <a:extLst>
                  <a:ext uri="{FF2B5EF4-FFF2-40B4-BE49-F238E27FC236}">
                    <a16:creationId xmlns:a16="http://schemas.microsoft.com/office/drawing/2014/main" id="{85B9B15F-1AE6-4C5D-8690-C0BA8BA3F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9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22031B11-3754-4FD4-88D1-C04478216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9" name="Rectangle 57">
                <a:extLst>
                  <a:ext uri="{FF2B5EF4-FFF2-40B4-BE49-F238E27FC236}">
                    <a16:creationId xmlns:a16="http://schemas.microsoft.com/office/drawing/2014/main" id="{C76F98D9-5C25-4CAF-A3A0-98E52FAFB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724"/>
                <a:ext cx="18" cy="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52A91DA1-32DB-4A63-AA60-C33FDEE32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689"/>
                <a:ext cx="18" cy="1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1" name="Rectangle 59">
                <a:extLst>
                  <a:ext uri="{FF2B5EF4-FFF2-40B4-BE49-F238E27FC236}">
                    <a16:creationId xmlns:a16="http://schemas.microsoft.com/office/drawing/2014/main" id="{4D9BDAA7-51ED-4788-A8FC-1CBCB810B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9" y="689"/>
                <a:ext cx="18" cy="1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2" name="Rectangle 60">
                <a:extLst>
                  <a:ext uri="{FF2B5EF4-FFF2-40B4-BE49-F238E27FC236}">
                    <a16:creationId xmlns:a16="http://schemas.microsoft.com/office/drawing/2014/main" id="{8ACB2E70-FB84-4EC3-B457-85F2597D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689"/>
                <a:ext cx="18" cy="1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3" name="Rectangle 61">
                <a:extLst>
                  <a:ext uri="{FF2B5EF4-FFF2-40B4-BE49-F238E27FC236}">
                    <a16:creationId xmlns:a16="http://schemas.microsoft.com/office/drawing/2014/main" id="{93C93B06-1395-42A8-BEE5-CC8F6CA88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689"/>
                <a:ext cx="18" cy="1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4" name="Freeform 62">
                <a:extLst>
                  <a:ext uri="{FF2B5EF4-FFF2-40B4-BE49-F238E27FC236}">
                    <a16:creationId xmlns:a16="http://schemas.microsoft.com/office/drawing/2014/main" id="{E2EBB6CC-90A2-4C50-AAC1-8851CEE76E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1" y="547"/>
                <a:ext cx="320" cy="124"/>
              </a:xfrm>
              <a:custGeom>
                <a:avLst/>
                <a:gdLst>
                  <a:gd name="T0" fmla="*/ 210 w 216"/>
                  <a:gd name="T1" fmla="*/ 84 h 84"/>
                  <a:gd name="T2" fmla="*/ 6 w 216"/>
                  <a:gd name="T3" fmla="*/ 84 h 84"/>
                  <a:gd name="T4" fmla="*/ 0 w 216"/>
                  <a:gd name="T5" fmla="*/ 78 h 84"/>
                  <a:gd name="T6" fmla="*/ 0 w 216"/>
                  <a:gd name="T7" fmla="*/ 6 h 84"/>
                  <a:gd name="T8" fmla="*/ 6 w 216"/>
                  <a:gd name="T9" fmla="*/ 0 h 84"/>
                  <a:gd name="T10" fmla="*/ 210 w 216"/>
                  <a:gd name="T11" fmla="*/ 0 h 84"/>
                  <a:gd name="T12" fmla="*/ 216 w 216"/>
                  <a:gd name="T13" fmla="*/ 6 h 84"/>
                  <a:gd name="T14" fmla="*/ 216 w 216"/>
                  <a:gd name="T15" fmla="*/ 78 h 84"/>
                  <a:gd name="T16" fmla="*/ 210 w 216"/>
                  <a:gd name="T17" fmla="*/ 84 h 84"/>
                  <a:gd name="T18" fmla="*/ 12 w 216"/>
                  <a:gd name="T19" fmla="*/ 72 h 84"/>
                  <a:gd name="T20" fmla="*/ 204 w 216"/>
                  <a:gd name="T21" fmla="*/ 72 h 84"/>
                  <a:gd name="T22" fmla="*/ 204 w 216"/>
                  <a:gd name="T23" fmla="*/ 12 h 84"/>
                  <a:gd name="T24" fmla="*/ 12 w 216"/>
                  <a:gd name="T25" fmla="*/ 12 h 84"/>
                  <a:gd name="T26" fmla="*/ 12 w 216"/>
                  <a:gd name="T27" fmla="*/ 7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84">
                    <a:moveTo>
                      <a:pt x="210" y="84"/>
                    </a:moveTo>
                    <a:cubicBezTo>
                      <a:pt x="6" y="84"/>
                      <a:pt x="6" y="84"/>
                      <a:pt x="6" y="84"/>
                    </a:cubicBezTo>
                    <a:cubicBezTo>
                      <a:pt x="3" y="84"/>
                      <a:pt x="0" y="82"/>
                      <a:pt x="0" y="7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4" y="0"/>
                      <a:pt x="216" y="3"/>
                      <a:pt x="216" y="6"/>
                    </a:cubicBezTo>
                    <a:cubicBezTo>
                      <a:pt x="216" y="78"/>
                      <a:pt x="216" y="78"/>
                      <a:pt x="216" y="78"/>
                    </a:cubicBezTo>
                    <a:cubicBezTo>
                      <a:pt x="216" y="82"/>
                      <a:pt x="214" y="84"/>
                      <a:pt x="210" y="84"/>
                    </a:cubicBezTo>
                    <a:close/>
                    <a:moveTo>
                      <a:pt x="12" y="72"/>
                    </a:moveTo>
                    <a:cubicBezTo>
                      <a:pt x="204" y="72"/>
                      <a:pt x="204" y="72"/>
                      <a:pt x="204" y="72"/>
                    </a:cubicBezTo>
                    <a:cubicBezTo>
                      <a:pt x="204" y="12"/>
                      <a:pt x="204" y="12"/>
                      <a:pt x="204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F0A07A49-4189-4E5C-82AE-60350499FC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7" y="582"/>
                <a:ext cx="115" cy="53"/>
              </a:xfrm>
              <a:custGeom>
                <a:avLst/>
                <a:gdLst>
                  <a:gd name="T0" fmla="*/ 72 w 78"/>
                  <a:gd name="T1" fmla="*/ 36 h 36"/>
                  <a:gd name="T2" fmla="*/ 6 w 78"/>
                  <a:gd name="T3" fmla="*/ 36 h 36"/>
                  <a:gd name="T4" fmla="*/ 0 w 78"/>
                  <a:gd name="T5" fmla="*/ 30 h 36"/>
                  <a:gd name="T6" fmla="*/ 0 w 78"/>
                  <a:gd name="T7" fmla="*/ 6 h 36"/>
                  <a:gd name="T8" fmla="*/ 6 w 78"/>
                  <a:gd name="T9" fmla="*/ 0 h 36"/>
                  <a:gd name="T10" fmla="*/ 72 w 78"/>
                  <a:gd name="T11" fmla="*/ 0 h 36"/>
                  <a:gd name="T12" fmla="*/ 78 w 78"/>
                  <a:gd name="T13" fmla="*/ 6 h 36"/>
                  <a:gd name="T14" fmla="*/ 78 w 78"/>
                  <a:gd name="T15" fmla="*/ 30 h 36"/>
                  <a:gd name="T16" fmla="*/ 72 w 78"/>
                  <a:gd name="T17" fmla="*/ 36 h 36"/>
                  <a:gd name="T18" fmla="*/ 12 w 78"/>
                  <a:gd name="T19" fmla="*/ 24 h 36"/>
                  <a:gd name="T20" fmla="*/ 66 w 78"/>
                  <a:gd name="T21" fmla="*/ 24 h 36"/>
                  <a:gd name="T22" fmla="*/ 66 w 78"/>
                  <a:gd name="T23" fmla="*/ 12 h 36"/>
                  <a:gd name="T24" fmla="*/ 12 w 78"/>
                  <a:gd name="T25" fmla="*/ 12 h 36"/>
                  <a:gd name="T26" fmla="*/ 12 w 78"/>
                  <a:gd name="T27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36">
                    <a:moveTo>
                      <a:pt x="72" y="36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3" y="36"/>
                      <a:pt x="0" y="34"/>
                      <a:pt x="0" y="3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6" y="0"/>
                      <a:pt x="78" y="3"/>
                      <a:pt x="78" y="6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4"/>
                      <a:pt x="76" y="36"/>
                      <a:pt x="72" y="36"/>
                    </a:cubicBezTo>
                    <a:close/>
                    <a:moveTo>
                      <a:pt x="12" y="24"/>
                    </a:move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FB593BC5-7FF8-461D-92AC-F822A3B37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" y="600"/>
                <a:ext cx="97" cy="18"/>
              </a:xfrm>
              <a:custGeom>
                <a:avLst/>
                <a:gdLst>
                  <a:gd name="T0" fmla="*/ 60 w 66"/>
                  <a:gd name="T1" fmla="*/ 12 h 12"/>
                  <a:gd name="T2" fmla="*/ 6 w 66"/>
                  <a:gd name="T3" fmla="*/ 12 h 12"/>
                  <a:gd name="T4" fmla="*/ 0 w 66"/>
                  <a:gd name="T5" fmla="*/ 6 h 12"/>
                  <a:gd name="T6" fmla="*/ 6 w 66"/>
                  <a:gd name="T7" fmla="*/ 0 h 12"/>
                  <a:gd name="T8" fmla="*/ 60 w 66"/>
                  <a:gd name="T9" fmla="*/ 0 h 12"/>
                  <a:gd name="T10" fmla="*/ 66 w 66"/>
                  <a:gd name="T11" fmla="*/ 6 h 12"/>
                  <a:gd name="T12" fmla="*/ 60 w 6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6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6" y="3"/>
                      <a:pt x="66" y="6"/>
                    </a:cubicBezTo>
                    <a:cubicBezTo>
                      <a:pt x="66" y="10"/>
                      <a:pt x="64" y="12"/>
                      <a:pt x="6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FAC2ED6A-BC82-49FB-96FF-63ED0B7B4E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7" y="476"/>
                <a:ext cx="88" cy="88"/>
              </a:xfrm>
              <a:custGeom>
                <a:avLst/>
                <a:gdLst>
                  <a:gd name="T0" fmla="*/ 54 w 60"/>
                  <a:gd name="T1" fmla="*/ 60 h 60"/>
                  <a:gd name="T2" fmla="*/ 6 w 60"/>
                  <a:gd name="T3" fmla="*/ 60 h 60"/>
                  <a:gd name="T4" fmla="*/ 0 w 60"/>
                  <a:gd name="T5" fmla="*/ 54 h 60"/>
                  <a:gd name="T6" fmla="*/ 0 w 60"/>
                  <a:gd name="T7" fmla="*/ 18 h 60"/>
                  <a:gd name="T8" fmla="*/ 5 w 60"/>
                  <a:gd name="T9" fmla="*/ 13 h 60"/>
                  <a:gd name="T10" fmla="*/ 53 w 60"/>
                  <a:gd name="T11" fmla="*/ 1 h 60"/>
                  <a:gd name="T12" fmla="*/ 58 w 60"/>
                  <a:gd name="T13" fmla="*/ 2 h 60"/>
                  <a:gd name="T14" fmla="*/ 60 w 60"/>
                  <a:gd name="T15" fmla="*/ 6 h 60"/>
                  <a:gd name="T16" fmla="*/ 60 w 60"/>
                  <a:gd name="T17" fmla="*/ 54 h 60"/>
                  <a:gd name="T18" fmla="*/ 54 w 60"/>
                  <a:gd name="T19" fmla="*/ 60 h 60"/>
                  <a:gd name="T20" fmla="*/ 12 w 60"/>
                  <a:gd name="T21" fmla="*/ 48 h 60"/>
                  <a:gd name="T22" fmla="*/ 48 w 60"/>
                  <a:gd name="T23" fmla="*/ 48 h 60"/>
                  <a:gd name="T24" fmla="*/ 48 w 60"/>
                  <a:gd name="T25" fmla="*/ 14 h 60"/>
                  <a:gd name="T26" fmla="*/ 12 w 60"/>
                  <a:gd name="T27" fmla="*/ 23 h 60"/>
                  <a:gd name="T28" fmla="*/ 12 w 60"/>
                  <a:gd name="T2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60">
                    <a:moveTo>
                      <a:pt x="54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2" y="13"/>
                      <a:pt x="5" y="13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5" y="0"/>
                      <a:pt x="56" y="1"/>
                      <a:pt x="58" y="2"/>
                    </a:cubicBezTo>
                    <a:cubicBezTo>
                      <a:pt x="59" y="3"/>
                      <a:pt x="60" y="5"/>
                      <a:pt x="60" y="6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58"/>
                      <a:pt x="58" y="60"/>
                      <a:pt x="54" y="60"/>
                    </a:cubicBezTo>
                    <a:close/>
                    <a:moveTo>
                      <a:pt x="12" y="48"/>
                    </a:move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A27CE44B-401D-4AF1-B222-B3C3E2CB8A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7" y="440"/>
                <a:ext cx="124" cy="71"/>
              </a:xfrm>
              <a:custGeom>
                <a:avLst/>
                <a:gdLst>
                  <a:gd name="T0" fmla="*/ 66 w 84"/>
                  <a:gd name="T1" fmla="*/ 48 h 48"/>
                  <a:gd name="T2" fmla="*/ 18 w 84"/>
                  <a:gd name="T3" fmla="*/ 48 h 48"/>
                  <a:gd name="T4" fmla="*/ 0 w 84"/>
                  <a:gd name="T5" fmla="*/ 30 h 48"/>
                  <a:gd name="T6" fmla="*/ 0 w 84"/>
                  <a:gd name="T7" fmla="*/ 18 h 48"/>
                  <a:gd name="T8" fmla="*/ 18 w 84"/>
                  <a:gd name="T9" fmla="*/ 0 h 48"/>
                  <a:gd name="T10" fmla="*/ 66 w 84"/>
                  <a:gd name="T11" fmla="*/ 0 h 48"/>
                  <a:gd name="T12" fmla="*/ 84 w 84"/>
                  <a:gd name="T13" fmla="*/ 18 h 48"/>
                  <a:gd name="T14" fmla="*/ 84 w 84"/>
                  <a:gd name="T15" fmla="*/ 30 h 48"/>
                  <a:gd name="T16" fmla="*/ 66 w 84"/>
                  <a:gd name="T17" fmla="*/ 48 h 48"/>
                  <a:gd name="T18" fmla="*/ 18 w 84"/>
                  <a:gd name="T19" fmla="*/ 12 h 48"/>
                  <a:gd name="T20" fmla="*/ 12 w 84"/>
                  <a:gd name="T21" fmla="*/ 18 h 48"/>
                  <a:gd name="T22" fmla="*/ 12 w 84"/>
                  <a:gd name="T23" fmla="*/ 30 h 48"/>
                  <a:gd name="T24" fmla="*/ 18 w 84"/>
                  <a:gd name="T25" fmla="*/ 36 h 48"/>
                  <a:gd name="T26" fmla="*/ 66 w 84"/>
                  <a:gd name="T27" fmla="*/ 36 h 48"/>
                  <a:gd name="T28" fmla="*/ 72 w 84"/>
                  <a:gd name="T29" fmla="*/ 30 h 48"/>
                  <a:gd name="T30" fmla="*/ 72 w 84"/>
                  <a:gd name="T31" fmla="*/ 18 h 48"/>
                  <a:gd name="T32" fmla="*/ 66 w 84"/>
                  <a:gd name="T33" fmla="*/ 12 h 48"/>
                  <a:gd name="T34" fmla="*/ 18 w 84"/>
                  <a:gd name="T35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4" h="48">
                    <a:moveTo>
                      <a:pt x="66" y="48"/>
                    </a:moveTo>
                    <a:cubicBezTo>
                      <a:pt x="18" y="48"/>
                      <a:pt x="18" y="48"/>
                      <a:pt x="18" y="48"/>
                    </a:cubicBezTo>
                    <a:cubicBezTo>
                      <a:pt x="8" y="48"/>
                      <a:pt x="0" y="40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6" y="0"/>
                      <a:pt x="84" y="9"/>
                      <a:pt x="84" y="18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40"/>
                      <a:pt x="76" y="48"/>
                      <a:pt x="66" y="48"/>
                    </a:cubicBezTo>
                    <a:close/>
                    <a:moveTo>
                      <a:pt x="18" y="12"/>
                    </a:moveTo>
                    <a:cubicBezTo>
                      <a:pt x="15" y="12"/>
                      <a:pt x="12" y="15"/>
                      <a:pt x="12" y="18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4"/>
                      <a:pt x="15" y="36"/>
                      <a:pt x="18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70" y="36"/>
                      <a:pt x="72" y="34"/>
                      <a:pt x="72" y="3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2"/>
                      <a:pt x="66" y="12"/>
                    </a:cubicBez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10151274-C5DB-4F15-AE33-9E196334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0" y="494"/>
                <a:ext cx="18" cy="70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6"/>
                      <a:pt x="10" y="48"/>
                      <a:pt x="6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5" name="Group 119">
              <a:extLst>
                <a:ext uri="{FF2B5EF4-FFF2-40B4-BE49-F238E27FC236}">
                  <a16:creationId xmlns:a16="http://schemas.microsoft.com/office/drawing/2014/main" id="{ED164B96-0F7D-4498-80F4-CC582C7D80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66219" y="4952225"/>
              <a:ext cx="357916" cy="357915"/>
              <a:chOff x="6720" y="1885"/>
              <a:chExt cx="427" cy="427"/>
            </a:xfrm>
            <a:solidFill>
              <a:srgbClr val="7500C0"/>
            </a:solidFill>
          </p:grpSpPr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FC64F9BD-D155-4F30-AB8C-1B3A2F17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9" y="2056"/>
                <a:ext cx="181" cy="131"/>
              </a:xfrm>
              <a:custGeom>
                <a:avLst/>
                <a:gdLst>
                  <a:gd name="T0" fmla="*/ 11 w 122"/>
                  <a:gd name="T1" fmla="*/ 89 h 89"/>
                  <a:gd name="T2" fmla="*/ 3 w 122"/>
                  <a:gd name="T3" fmla="*/ 86 h 89"/>
                  <a:gd name="T4" fmla="*/ 0 w 122"/>
                  <a:gd name="T5" fmla="*/ 77 h 89"/>
                  <a:gd name="T6" fmla="*/ 0 w 122"/>
                  <a:gd name="T7" fmla="*/ 76 h 89"/>
                  <a:gd name="T8" fmla="*/ 25 w 122"/>
                  <a:gd name="T9" fmla="*/ 20 h 89"/>
                  <a:gd name="T10" fmla="*/ 122 w 122"/>
                  <a:gd name="T11" fmla="*/ 11 h 89"/>
                  <a:gd name="T12" fmla="*/ 118 w 122"/>
                  <a:gd name="T13" fmla="*/ 22 h 89"/>
                  <a:gd name="T14" fmla="*/ 32 w 122"/>
                  <a:gd name="T15" fmla="*/ 30 h 89"/>
                  <a:gd name="T16" fmla="*/ 12 w 122"/>
                  <a:gd name="T17" fmla="*/ 76 h 89"/>
                  <a:gd name="T18" fmla="*/ 12 w 122"/>
                  <a:gd name="T19" fmla="*/ 77 h 89"/>
                  <a:gd name="T20" fmla="*/ 117 w 122"/>
                  <a:gd name="T21" fmla="*/ 38 h 89"/>
                  <a:gd name="T22" fmla="*/ 121 w 122"/>
                  <a:gd name="T23" fmla="*/ 50 h 89"/>
                  <a:gd name="T24" fmla="*/ 15 w 122"/>
                  <a:gd name="T25" fmla="*/ 89 h 89"/>
                  <a:gd name="T26" fmla="*/ 11 w 122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89">
                    <a:moveTo>
                      <a:pt x="11" y="89"/>
                    </a:moveTo>
                    <a:cubicBezTo>
                      <a:pt x="8" y="89"/>
                      <a:pt x="5" y="88"/>
                      <a:pt x="3" y="86"/>
                    </a:cubicBezTo>
                    <a:cubicBezTo>
                      <a:pt x="0" y="83"/>
                      <a:pt x="0" y="79"/>
                      <a:pt x="0" y="77"/>
                    </a:cubicBezTo>
                    <a:cubicBezTo>
                      <a:pt x="0" y="77"/>
                      <a:pt x="0" y="76"/>
                      <a:pt x="0" y="76"/>
                    </a:cubicBezTo>
                    <a:cubicBezTo>
                      <a:pt x="0" y="51"/>
                      <a:pt x="9" y="32"/>
                      <a:pt x="25" y="20"/>
                    </a:cubicBezTo>
                    <a:cubicBezTo>
                      <a:pt x="51" y="0"/>
                      <a:pt x="92" y="2"/>
                      <a:pt x="122" y="11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93" y="15"/>
                      <a:pt x="55" y="13"/>
                      <a:pt x="32" y="30"/>
                    </a:cubicBezTo>
                    <a:cubicBezTo>
                      <a:pt x="19" y="40"/>
                      <a:pt x="12" y="55"/>
                      <a:pt x="12" y="76"/>
                    </a:cubicBezTo>
                    <a:cubicBezTo>
                      <a:pt x="12" y="76"/>
                      <a:pt x="12" y="77"/>
                      <a:pt x="12" y="77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21" y="50"/>
                      <a:pt x="121" y="50"/>
                      <a:pt x="121" y="5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4" y="89"/>
                      <a:pt x="12" y="89"/>
                      <a:pt x="11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3B4B0E89-0ACB-430E-8DA5-454DDEC76E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8" y="1885"/>
                <a:ext cx="111" cy="191"/>
              </a:xfrm>
              <a:custGeom>
                <a:avLst/>
                <a:gdLst>
                  <a:gd name="T0" fmla="*/ 47 w 75"/>
                  <a:gd name="T1" fmla="*/ 129 h 129"/>
                  <a:gd name="T2" fmla="*/ 37 w 75"/>
                  <a:gd name="T3" fmla="*/ 123 h 129"/>
                  <a:gd name="T4" fmla="*/ 51 w 75"/>
                  <a:gd name="T5" fmla="*/ 44 h 129"/>
                  <a:gd name="T6" fmla="*/ 15 w 75"/>
                  <a:gd name="T7" fmla="*/ 13 h 129"/>
                  <a:gd name="T8" fmla="*/ 14 w 75"/>
                  <a:gd name="T9" fmla="*/ 13 h 129"/>
                  <a:gd name="T10" fmla="*/ 13 w 75"/>
                  <a:gd name="T11" fmla="*/ 13 h 129"/>
                  <a:gd name="T12" fmla="*/ 12 w 75"/>
                  <a:gd name="T13" fmla="*/ 14 h 129"/>
                  <a:gd name="T14" fmla="*/ 12 w 75"/>
                  <a:gd name="T15" fmla="*/ 126 h 129"/>
                  <a:gd name="T16" fmla="*/ 0 w 75"/>
                  <a:gd name="T17" fmla="*/ 126 h 129"/>
                  <a:gd name="T18" fmla="*/ 0 w 75"/>
                  <a:gd name="T19" fmla="*/ 12 h 129"/>
                  <a:gd name="T20" fmla="*/ 9 w 75"/>
                  <a:gd name="T21" fmla="*/ 1 h 129"/>
                  <a:gd name="T22" fmla="*/ 18 w 75"/>
                  <a:gd name="T23" fmla="*/ 2 h 129"/>
                  <a:gd name="T24" fmla="*/ 19 w 75"/>
                  <a:gd name="T25" fmla="*/ 2 h 129"/>
                  <a:gd name="T26" fmla="*/ 62 w 75"/>
                  <a:gd name="T27" fmla="*/ 40 h 129"/>
                  <a:gd name="T28" fmla="*/ 47 w 75"/>
                  <a:gd name="T29" fmla="*/ 129 h 129"/>
                  <a:gd name="T30" fmla="*/ 12 w 75"/>
                  <a:gd name="T31" fmla="*/ 12 h 129"/>
                  <a:gd name="T32" fmla="*/ 12 w 75"/>
                  <a:gd name="T33" fmla="*/ 12 h 129"/>
                  <a:gd name="T34" fmla="*/ 12 w 75"/>
                  <a:gd name="T35" fmla="*/ 1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9">
                    <a:moveTo>
                      <a:pt x="47" y="129"/>
                    </a:moveTo>
                    <a:cubicBezTo>
                      <a:pt x="37" y="123"/>
                      <a:pt x="37" y="123"/>
                      <a:pt x="37" y="123"/>
                    </a:cubicBezTo>
                    <a:cubicBezTo>
                      <a:pt x="43" y="112"/>
                      <a:pt x="62" y="74"/>
                      <a:pt x="51" y="44"/>
                    </a:cubicBezTo>
                    <a:cubicBezTo>
                      <a:pt x="46" y="30"/>
                      <a:pt x="34" y="20"/>
                      <a:pt x="15" y="13"/>
                    </a:cubicBezTo>
                    <a:cubicBezTo>
                      <a:pt x="15" y="13"/>
                      <a:pt x="14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3"/>
                      <a:pt x="12" y="13"/>
                      <a:pt x="12" y="14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6" y="3"/>
                      <a:pt x="9" y="1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41" y="10"/>
                      <a:pt x="55" y="22"/>
                      <a:pt x="62" y="40"/>
                    </a:cubicBezTo>
                    <a:cubicBezTo>
                      <a:pt x="75" y="74"/>
                      <a:pt x="56" y="113"/>
                      <a:pt x="47" y="129"/>
                    </a:cubicBez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F232A863-552D-4740-8747-90BEEF108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3" y="2069"/>
                <a:ext cx="182" cy="135"/>
              </a:xfrm>
              <a:custGeom>
                <a:avLst/>
                <a:gdLst>
                  <a:gd name="T0" fmla="*/ 70 w 123"/>
                  <a:gd name="T1" fmla="*/ 91 h 91"/>
                  <a:gd name="T2" fmla="*/ 68 w 123"/>
                  <a:gd name="T3" fmla="*/ 91 h 91"/>
                  <a:gd name="T4" fmla="*/ 0 w 123"/>
                  <a:gd name="T5" fmla="*/ 51 h 91"/>
                  <a:gd name="T6" fmla="*/ 10 w 123"/>
                  <a:gd name="T7" fmla="*/ 43 h 91"/>
                  <a:gd name="T8" fmla="*/ 68 w 123"/>
                  <a:gd name="T9" fmla="*/ 79 h 91"/>
                  <a:gd name="T10" fmla="*/ 109 w 123"/>
                  <a:gd name="T11" fmla="*/ 61 h 91"/>
                  <a:gd name="T12" fmla="*/ 109 w 123"/>
                  <a:gd name="T13" fmla="*/ 60 h 91"/>
                  <a:gd name="T14" fmla="*/ 3 w 123"/>
                  <a:gd name="T15" fmla="*/ 11 h 91"/>
                  <a:gd name="T16" fmla="*/ 8 w 123"/>
                  <a:gd name="T17" fmla="*/ 0 h 91"/>
                  <a:gd name="T18" fmla="*/ 116 w 123"/>
                  <a:gd name="T19" fmla="*/ 50 h 91"/>
                  <a:gd name="T20" fmla="*/ 122 w 123"/>
                  <a:gd name="T21" fmla="*/ 60 h 91"/>
                  <a:gd name="T22" fmla="*/ 118 w 123"/>
                  <a:gd name="T23" fmla="*/ 69 h 91"/>
                  <a:gd name="T24" fmla="*/ 117 w 123"/>
                  <a:gd name="T25" fmla="*/ 69 h 91"/>
                  <a:gd name="T26" fmla="*/ 70 w 123"/>
                  <a:gd name="T27" fmla="*/ 91 h 91"/>
                  <a:gd name="T28" fmla="*/ 111 w 123"/>
                  <a:gd name="T29" fmla="*/ 61 h 91"/>
                  <a:gd name="T30" fmla="*/ 111 w 123"/>
                  <a:gd name="T31" fmla="*/ 6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91">
                    <a:moveTo>
                      <a:pt x="70" y="91"/>
                    </a:moveTo>
                    <a:cubicBezTo>
                      <a:pt x="69" y="91"/>
                      <a:pt x="68" y="91"/>
                      <a:pt x="68" y="91"/>
                    </a:cubicBezTo>
                    <a:cubicBezTo>
                      <a:pt x="38" y="90"/>
                      <a:pt x="13" y="66"/>
                      <a:pt x="0" y="51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20" y="56"/>
                      <a:pt x="43" y="78"/>
                      <a:pt x="68" y="79"/>
                    </a:cubicBezTo>
                    <a:cubicBezTo>
                      <a:pt x="82" y="80"/>
                      <a:pt x="96" y="74"/>
                      <a:pt x="109" y="61"/>
                    </a:cubicBezTo>
                    <a:cubicBezTo>
                      <a:pt x="109" y="61"/>
                      <a:pt x="109" y="60"/>
                      <a:pt x="109" y="6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20" y="52"/>
                      <a:pt x="123" y="56"/>
                      <a:pt x="122" y="60"/>
                    </a:cubicBezTo>
                    <a:cubicBezTo>
                      <a:pt x="122" y="65"/>
                      <a:pt x="120" y="67"/>
                      <a:pt x="118" y="69"/>
                    </a:cubicBezTo>
                    <a:cubicBezTo>
                      <a:pt x="118" y="69"/>
                      <a:pt x="117" y="69"/>
                      <a:pt x="117" y="69"/>
                    </a:cubicBezTo>
                    <a:cubicBezTo>
                      <a:pt x="103" y="84"/>
                      <a:pt x="87" y="91"/>
                      <a:pt x="70" y="91"/>
                    </a:cubicBezTo>
                    <a:close/>
                    <a:moveTo>
                      <a:pt x="111" y="61"/>
                    </a:moveTo>
                    <a:cubicBezTo>
                      <a:pt x="111" y="61"/>
                      <a:pt x="111" y="61"/>
                      <a:pt x="1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9A448AB1-F1D2-4594-8DF5-58FC1FA97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" y="2294"/>
                <a:ext cx="427" cy="18"/>
              </a:xfrm>
              <a:custGeom>
                <a:avLst/>
                <a:gdLst>
                  <a:gd name="T0" fmla="*/ 282 w 288"/>
                  <a:gd name="T1" fmla="*/ 12 h 12"/>
                  <a:gd name="T2" fmla="*/ 6 w 288"/>
                  <a:gd name="T3" fmla="*/ 12 h 12"/>
                  <a:gd name="T4" fmla="*/ 0 w 288"/>
                  <a:gd name="T5" fmla="*/ 6 h 12"/>
                  <a:gd name="T6" fmla="*/ 6 w 288"/>
                  <a:gd name="T7" fmla="*/ 0 h 12"/>
                  <a:gd name="T8" fmla="*/ 282 w 288"/>
                  <a:gd name="T9" fmla="*/ 0 h 12"/>
                  <a:gd name="T10" fmla="*/ 288 w 288"/>
                  <a:gd name="T11" fmla="*/ 6 h 12"/>
                  <a:gd name="T12" fmla="*/ 282 w 28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2">
                    <a:moveTo>
                      <a:pt x="28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5" y="0"/>
                      <a:pt x="288" y="2"/>
                      <a:pt x="288" y="6"/>
                    </a:cubicBezTo>
                    <a:cubicBezTo>
                      <a:pt x="288" y="9"/>
                      <a:pt x="285" y="12"/>
                      <a:pt x="28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8754B724-3C94-4D3B-A7C3-AE3E62926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8" y="2036"/>
                <a:ext cx="71" cy="276"/>
              </a:xfrm>
              <a:custGeom>
                <a:avLst/>
                <a:gdLst>
                  <a:gd name="T0" fmla="*/ 42 w 48"/>
                  <a:gd name="T1" fmla="*/ 186 h 186"/>
                  <a:gd name="T2" fmla="*/ 6 w 48"/>
                  <a:gd name="T3" fmla="*/ 186 h 186"/>
                  <a:gd name="T4" fmla="*/ 0 w 48"/>
                  <a:gd name="T5" fmla="*/ 180 h 186"/>
                  <a:gd name="T6" fmla="*/ 0 w 48"/>
                  <a:gd name="T7" fmla="*/ 24 h 186"/>
                  <a:gd name="T8" fmla="*/ 24 w 48"/>
                  <a:gd name="T9" fmla="*/ 0 h 186"/>
                  <a:gd name="T10" fmla="*/ 48 w 48"/>
                  <a:gd name="T11" fmla="*/ 24 h 186"/>
                  <a:gd name="T12" fmla="*/ 48 w 48"/>
                  <a:gd name="T13" fmla="*/ 180 h 186"/>
                  <a:gd name="T14" fmla="*/ 42 w 48"/>
                  <a:gd name="T15" fmla="*/ 186 h 186"/>
                  <a:gd name="T16" fmla="*/ 12 w 48"/>
                  <a:gd name="T17" fmla="*/ 174 h 186"/>
                  <a:gd name="T18" fmla="*/ 36 w 48"/>
                  <a:gd name="T19" fmla="*/ 174 h 186"/>
                  <a:gd name="T20" fmla="*/ 36 w 48"/>
                  <a:gd name="T21" fmla="*/ 24 h 186"/>
                  <a:gd name="T22" fmla="*/ 24 w 48"/>
                  <a:gd name="T23" fmla="*/ 12 h 186"/>
                  <a:gd name="T24" fmla="*/ 12 w 48"/>
                  <a:gd name="T25" fmla="*/ 24 h 186"/>
                  <a:gd name="T26" fmla="*/ 12 w 48"/>
                  <a:gd name="T27" fmla="*/ 17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86">
                    <a:moveTo>
                      <a:pt x="42" y="186"/>
                    </a:moveTo>
                    <a:cubicBezTo>
                      <a:pt x="6" y="186"/>
                      <a:pt x="6" y="186"/>
                      <a:pt x="6" y="186"/>
                    </a:cubicBezTo>
                    <a:cubicBezTo>
                      <a:pt x="3" y="186"/>
                      <a:pt x="0" y="183"/>
                      <a:pt x="0" y="18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180"/>
                      <a:pt x="48" y="180"/>
                      <a:pt x="48" y="180"/>
                    </a:cubicBezTo>
                    <a:cubicBezTo>
                      <a:pt x="48" y="183"/>
                      <a:pt x="45" y="186"/>
                      <a:pt x="42" y="186"/>
                    </a:cubicBezTo>
                    <a:close/>
                    <a:moveTo>
                      <a:pt x="12" y="174"/>
                    </a:moveTo>
                    <a:cubicBezTo>
                      <a:pt x="36" y="174"/>
                      <a:pt x="36" y="174"/>
                      <a:pt x="36" y="17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ubicBezTo>
                      <a:pt x="17" y="12"/>
                      <a:pt x="12" y="18"/>
                      <a:pt x="12" y="24"/>
                    </a:cubicBezTo>
                    <a:lnTo>
                      <a:pt x="12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C94ED8-AC0C-9988-1977-E42C696BAC81}"/>
              </a:ext>
            </a:extLst>
          </p:cNvPr>
          <p:cNvSpPr/>
          <p:nvPr/>
        </p:nvSpPr>
        <p:spPr>
          <a:xfrm>
            <a:off x="913050" y="1660543"/>
            <a:ext cx="48932" cy="4204525"/>
          </a:xfrm>
          <a:prstGeom prst="rect">
            <a:avLst/>
          </a:prstGeom>
          <a:solidFill>
            <a:srgbClr val="750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4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 by business">
            <a:extLst>
              <a:ext uri="{FF2B5EF4-FFF2-40B4-BE49-F238E27FC236}">
                <a16:creationId xmlns:a16="http://schemas.microsoft.com/office/drawing/2014/main" id="{EB2EAAB8-B171-F5CC-4C7F-9887BB872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AB883249-4EA0-45CC-B8C0-0D404BDBE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4E84FD-579E-4064-B09D-2830232DB86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E34D7B-1009-1ED9-2577-ABEEC8F03F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US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47195-E08A-26F4-DE4F-DDEEF7A749EF}"/>
              </a:ext>
            </a:extLst>
          </p:cNvPr>
          <p:cNvSpPr/>
          <p:nvPr/>
        </p:nvSpPr>
        <p:spPr>
          <a:xfrm>
            <a:off x="928591" y="1690688"/>
            <a:ext cx="5540022" cy="5189527"/>
          </a:xfrm>
          <a:prstGeom prst="rect">
            <a:avLst/>
          </a:prstGeom>
          <a:solidFill>
            <a:srgbClr val="75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industry expertise.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 and evolving service offerings.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 in business transformation outsourcing.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History of technology innovation and implementation, including spend approximately $300 million annually.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Commitment to the long-term development of our employees.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Proven and experienced management team </a:t>
            </a:r>
          </a:p>
        </p:txBody>
      </p:sp>
    </p:spTree>
    <p:extLst>
      <p:ext uri="{BB962C8B-B14F-4D97-AF65-F5344CB8AC3E}">
        <p14:creationId xmlns:p14="http://schemas.microsoft.com/office/powerpoint/2010/main" val="35084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0BF759-209B-4919-B2FB-B509C3E6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924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Accenture’s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Core values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FF06FFB-D49A-41DC-9EBA-ED124957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786838"/>
            <a:ext cx="5170830" cy="106731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Stewardship</a:t>
            </a:r>
          </a:p>
          <a:p>
            <a:pPr marL="0" indent="0" algn="r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Building a heritage for future generations, acting with an owner mentality, our commitments to all internal and external stakeholders. </a:t>
            </a:r>
          </a:p>
          <a:p>
            <a:pPr marL="0" indent="0" algn="r">
              <a:buNone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Rectangle 1">
            <a:extLst>
              <a:ext uri="{FF2B5EF4-FFF2-40B4-BE49-F238E27FC236}">
                <a16:creationId xmlns:a16="http://schemas.microsoft.com/office/drawing/2014/main" id="{7B372B8B-E8D1-4F6F-8A66-5D841E79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"/>
            <a:ext cx="220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900"/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389E-B140-833C-F97E-6052D2EBF4D5}"/>
              </a:ext>
            </a:extLst>
          </p:cNvPr>
          <p:cNvSpPr txBox="1"/>
          <p:nvPr/>
        </p:nvSpPr>
        <p:spPr>
          <a:xfrm>
            <a:off x="6274305" y="2690336"/>
            <a:ext cx="51597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Best People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Attracting and developing the best talent for our business, stretching our people and developing a "can do" attitude.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7CB3-3E41-7CB0-7941-4B7195C4806D}"/>
              </a:ext>
            </a:extLst>
          </p:cNvPr>
          <p:cNvSpPr txBox="1"/>
          <p:nvPr/>
        </p:nvSpPr>
        <p:spPr>
          <a:xfrm>
            <a:off x="732591" y="3233888"/>
            <a:ext cx="5159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Client Value Creation</a:t>
            </a:r>
          </a:p>
          <a:p>
            <a:pPr marL="0" indent="0" algn="r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Improving our clients' business performance, creating long-term, win-win relationships and focusing on execution excellence.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BFDCF-7E39-783B-DB52-93C8E1C10692}"/>
              </a:ext>
            </a:extLst>
          </p:cNvPr>
          <p:cNvSpPr txBox="1"/>
          <p:nvPr/>
        </p:nvSpPr>
        <p:spPr>
          <a:xfrm>
            <a:off x="6274305" y="4117331"/>
            <a:ext cx="51708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One Global Network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Mobilizing the power of teaming to deliver consistently exceptional service to our clients anywhere in the world.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18A37-78E0-328D-CF8B-18E68F6C8C78}"/>
              </a:ext>
            </a:extLst>
          </p:cNvPr>
          <p:cNvSpPr txBox="1"/>
          <p:nvPr/>
        </p:nvSpPr>
        <p:spPr>
          <a:xfrm>
            <a:off x="741612" y="4721454"/>
            <a:ext cx="5150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Respect for the Individual</a:t>
            </a:r>
          </a:p>
          <a:p>
            <a:pPr marL="0" indent="0" algn="r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Valuing diversity, ensuring an interesting and inclusive environment, and treating people as we would like to be treated ourselves.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51B57-95F6-D2B8-0379-C41D3B749152}"/>
              </a:ext>
            </a:extLst>
          </p:cNvPr>
          <p:cNvSpPr txBox="1"/>
          <p:nvPr/>
        </p:nvSpPr>
        <p:spPr>
          <a:xfrm>
            <a:off x="6274305" y="5600556"/>
            <a:ext cx="51708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en-US" sz="1400" dirty="0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Integrity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Inspiring trust by taking responsibility, acting ethically, and encouraging honest and open debate.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11F9F-779D-F282-06F3-FDBF3C50A68A}"/>
              </a:ext>
            </a:extLst>
          </p:cNvPr>
          <p:cNvSpPr/>
          <p:nvPr/>
        </p:nvSpPr>
        <p:spPr>
          <a:xfrm flipH="1">
            <a:off x="6074432" y="1815253"/>
            <a:ext cx="52650" cy="4523965"/>
          </a:xfrm>
          <a:prstGeom prst="rect">
            <a:avLst/>
          </a:prstGeom>
          <a:solidFill>
            <a:srgbClr val="750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DFED7-D760-5FEB-93BE-B662FB12E5C1}"/>
              </a:ext>
            </a:extLst>
          </p:cNvPr>
          <p:cNvCxnSpPr/>
          <p:nvPr/>
        </p:nvCxnSpPr>
        <p:spPr>
          <a:xfrm>
            <a:off x="4543483" y="2040102"/>
            <a:ext cx="1575585" cy="0"/>
          </a:xfrm>
          <a:prstGeom prst="line">
            <a:avLst/>
          </a:prstGeom>
          <a:ln>
            <a:solidFill>
              <a:srgbClr val="750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26733B-1DA4-A4CD-C4E2-6A33F05788E1}"/>
              </a:ext>
            </a:extLst>
          </p:cNvPr>
          <p:cNvCxnSpPr/>
          <p:nvPr/>
        </p:nvCxnSpPr>
        <p:spPr>
          <a:xfrm>
            <a:off x="3700203" y="3478108"/>
            <a:ext cx="2409115" cy="0"/>
          </a:xfrm>
          <a:prstGeom prst="line">
            <a:avLst/>
          </a:prstGeom>
          <a:ln>
            <a:solidFill>
              <a:srgbClr val="750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755EB-67FB-960D-76C2-0E10A31FF7F1}"/>
              </a:ext>
            </a:extLst>
          </p:cNvPr>
          <p:cNvCxnSpPr/>
          <p:nvPr/>
        </p:nvCxnSpPr>
        <p:spPr>
          <a:xfrm>
            <a:off x="6119068" y="2946400"/>
            <a:ext cx="1506282" cy="0"/>
          </a:xfrm>
          <a:prstGeom prst="line">
            <a:avLst/>
          </a:prstGeom>
          <a:ln>
            <a:solidFill>
              <a:srgbClr val="750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45BE4F-B0FF-FD7D-36C9-C146BDD349C9}"/>
              </a:ext>
            </a:extLst>
          </p:cNvPr>
          <p:cNvCxnSpPr/>
          <p:nvPr/>
        </p:nvCxnSpPr>
        <p:spPr>
          <a:xfrm>
            <a:off x="3296842" y="4964854"/>
            <a:ext cx="2812476" cy="0"/>
          </a:xfrm>
          <a:prstGeom prst="line">
            <a:avLst/>
          </a:prstGeom>
          <a:ln>
            <a:solidFill>
              <a:srgbClr val="750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D3C0CB-B29A-B334-20A6-3183FC8200C2}"/>
              </a:ext>
            </a:extLst>
          </p:cNvPr>
          <p:cNvCxnSpPr/>
          <p:nvPr/>
        </p:nvCxnSpPr>
        <p:spPr>
          <a:xfrm>
            <a:off x="7588097" y="62754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E2D291-3336-8219-4FF6-EAD112B20E88}"/>
              </a:ext>
            </a:extLst>
          </p:cNvPr>
          <p:cNvCxnSpPr/>
          <p:nvPr/>
        </p:nvCxnSpPr>
        <p:spPr>
          <a:xfrm>
            <a:off x="6089195" y="5872481"/>
            <a:ext cx="1139915" cy="0"/>
          </a:xfrm>
          <a:prstGeom prst="line">
            <a:avLst/>
          </a:prstGeom>
          <a:ln>
            <a:solidFill>
              <a:srgbClr val="750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8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D9DCD24-E19F-B2FD-32AC-52CED45E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125" name="Rectangle 1">
            <a:extLst>
              <a:ext uri="{FF2B5EF4-FFF2-40B4-BE49-F238E27FC236}">
                <a16:creationId xmlns:a16="http://schemas.microsoft.com/office/drawing/2014/main" id="{7B372B8B-E8D1-4F6F-8A66-5D841E79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3002"/>
            <a:ext cx="213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000"/>
          </a:p>
          <a:p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B95006D-7109-3C7C-367C-C7303F4E51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03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381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361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</vt:lpstr>
      <vt:lpstr>Arial Black</vt:lpstr>
      <vt:lpstr>Calibri</vt:lpstr>
      <vt:lpstr>Calibri Light</vt:lpstr>
      <vt:lpstr>Times New Roman</vt:lpstr>
      <vt:lpstr>Office Theme</vt:lpstr>
      <vt:lpstr>PowerPoint Presentation</vt:lpstr>
      <vt:lpstr>Agenda</vt:lpstr>
      <vt:lpstr>PowerPoint Presentation</vt:lpstr>
      <vt:lpstr>Accenture  Overview</vt:lpstr>
      <vt:lpstr>PowerPoint Presentation</vt:lpstr>
      <vt:lpstr>Industry  Experience</vt:lpstr>
      <vt:lpstr>PowerPoint Presentation</vt:lpstr>
      <vt:lpstr>Accenture’s  Core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Garud, Kuldeep</dc:creator>
  <cp:lastModifiedBy>Shipra Dhote</cp:lastModifiedBy>
  <cp:revision>49</cp:revision>
  <dcterms:created xsi:type="dcterms:W3CDTF">2018-02-14T13:14:25Z</dcterms:created>
  <dcterms:modified xsi:type="dcterms:W3CDTF">2022-06-10T05:34:54Z</dcterms:modified>
</cp:coreProperties>
</file>