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37" r:id="rId3"/>
  </p:sldMasterIdLst>
  <p:notesMasterIdLst>
    <p:notesMasterId r:id="rId5"/>
  </p:notesMasterIdLst>
  <p:sldIdLst>
    <p:sldId id="256" r:id="rId4"/>
    <p:sldId id="257" r:id="rId6"/>
    <p:sldId id="326" r:id="rId7"/>
    <p:sldId id="327" r:id="rId8"/>
    <p:sldId id="316" r:id="rId9"/>
    <p:sldId id="289" r:id="rId10"/>
    <p:sldId id="258" r:id="rId11"/>
    <p:sldId id="322" r:id="rId12"/>
    <p:sldId id="343" r:id="rId13"/>
    <p:sldId id="344" r:id="rId14"/>
    <p:sldId id="320" r:id="rId15"/>
    <p:sldId id="321" r:id="rId16"/>
    <p:sldId id="263" r:id="rId17"/>
    <p:sldId id="323" r:id="rId18"/>
    <p:sldId id="324" r:id="rId19"/>
    <p:sldId id="325" r:id="rId20"/>
    <p:sldId id="284" r:id="rId21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6" userDrawn="1">
          <p15:clr>
            <a:srgbClr val="A4A3A4"/>
          </p15:clr>
        </p15:guide>
        <p15:guide id="2" pos="65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琮霖 薛" initials="琮霖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7B6"/>
    <a:srgbClr val="E7F5F7"/>
    <a:srgbClr val="EEF5FA"/>
    <a:srgbClr val="86BDDB"/>
    <a:srgbClr val="6FC6D4"/>
    <a:srgbClr val="46798B"/>
    <a:srgbClr val="1F28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204" autoAdjust="0"/>
  </p:normalViewPr>
  <p:slideViewPr>
    <p:cSldViewPr snapToGrid="0" showGuides="1">
      <p:cViewPr>
        <p:scale>
          <a:sx n="75" d="100"/>
          <a:sy n="75" d="100"/>
        </p:scale>
        <p:origin x="192" y="82"/>
      </p:cViewPr>
      <p:guideLst>
        <p:guide orient="horz" pos="2066"/>
        <p:guide pos="6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gs" Target="tags/tag13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80383-E8D7-44D9-B937-306620D8B7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E89FA-6F5E-46E2-A435-B310D0A9AB5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9" Type="http://schemas.openxmlformats.org/officeDocument/2006/relationships/theme" Target="../theme/theme1.xml"/><Relationship Id="rId88" Type="http://schemas.openxmlformats.org/officeDocument/2006/relationships/slideLayout" Target="../slideLayouts/slideLayout88.xml"/><Relationship Id="rId87" Type="http://schemas.openxmlformats.org/officeDocument/2006/relationships/slideLayout" Target="../slideLayouts/slideLayout87.xml"/><Relationship Id="rId86" Type="http://schemas.openxmlformats.org/officeDocument/2006/relationships/slideLayout" Target="../slideLayouts/slideLayout86.xml"/><Relationship Id="rId85" Type="http://schemas.openxmlformats.org/officeDocument/2006/relationships/slideLayout" Target="../slideLayouts/slideLayout85.xml"/><Relationship Id="rId84" Type="http://schemas.openxmlformats.org/officeDocument/2006/relationships/slideLayout" Target="../slideLayouts/slideLayout84.xml"/><Relationship Id="rId83" Type="http://schemas.openxmlformats.org/officeDocument/2006/relationships/slideLayout" Target="../slideLayouts/slideLayout83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80" Type="http://schemas.openxmlformats.org/officeDocument/2006/relationships/slideLayout" Target="../slideLayouts/slideLayout80.xml"/><Relationship Id="rId8" Type="http://schemas.openxmlformats.org/officeDocument/2006/relationships/slideLayout" Target="../slideLayouts/slideLayout8.xml"/><Relationship Id="rId79" Type="http://schemas.openxmlformats.org/officeDocument/2006/relationships/slideLayout" Target="../slideLayouts/slideLayout79.xml"/><Relationship Id="rId78" Type="http://schemas.openxmlformats.org/officeDocument/2006/relationships/slideLayout" Target="../slideLayouts/slideLayout78.xml"/><Relationship Id="rId77" Type="http://schemas.openxmlformats.org/officeDocument/2006/relationships/slideLayout" Target="../slideLayouts/slideLayout77.xml"/><Relationship Id="rId76" Type="http://schemas.openxmlformats.org/officeDocument/2006/relationships/slideLayout" Target="../slideLayouts/slideLayout76.xml"/><Relationship Id="rId75" Type="http://schemas.openxmlformats.org/officeDocument/2006/relationships/slideLayout" Target="../slideLayouts/slideLayout75.xml"/><Relationship Id="rId74" Type="http://schemas.openxmlformats.org/officeDocument/2006/relationships/slideLayout" Target="../slideLayouts/slideLayout74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.xml"/><Relationship Id="rId69" Type="http://schemas.openxmlformats.org/officeDocument/2006/relationships/slideLayout" Target="../slideLayouts/slideLayout69.xml"/><Relationship Id="rId68" Type="http://schemas.openxmlformats.org/officeDocument/2006/relationships/slideLayout" Target="../slideLayouts/slideLayout68.xml"/><Relationship Id="rId67" Type="http://schemas.openxmlformats.org/officeDocument/2006/relationships/slideLayout" Target="../slideLayouts/slideLayout67.xml"/><Relationship Id="rId66" Type="http://schemas.openxmlformats.org/officeDocument/2006/relationships/slideLayout" Target="../slideLayouts/slideLayout66.xml"/><Relationship Id="rId65" Type="http://schemas.openxmlformats.org/officeDocument/2006/relationships/slideLayout" Target="../slideLayouts/slideLayout65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FA4D2-5EE6-47FC-8B1D-AE1D84D844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FF665-CB46-4322-9DAA-C3FD37E58C4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0" Type="http://schemas.openxmlformats.org/officeDocument/2006/relationships/slideLayout" Target="../slideLayouts/slideLayout1.xml"/><Relationship Id="rId3" Type="http://schemas.openxmlformats.org/officeDocument/2006/relationships/tags" Target="../tags/tag40.xml"/><Relationship Id="rId29" Type="http://schemas.openxmlformats.org/officeDocument/2006/relationships/tags" Target="../tags/tag66.xml"/><Relationship Id="rId28" Type="http://schemas.openxmlformats.org/officeDocument/2006/relationships/tags" Target="../tags/tag65.xml"/><Relationship Id="rId27" Type="http://schemas.openxmlformats.org/officeDocument/2006/relationships/tags" Target="../tags/tag64.xml"/><Relationship Id="rId26" Type="http://schemas.openxmlformats.org/officeDocument/2006/relationships/tags" Target="../tags/tag63.xml"/><Relationship Id="rId25" Type="http://schemas.openxmlformats.org/officeDocument/2006/relationships/tags" Target="../tags/tag62.xml"/><Relationship Id="rId24" Type="http://schemas.openxmlformats.org/officeDocument/2006/relationships/tags" Target="../tags/tag61.xml"/><Relationship Id="rId23" Type="http://schemas.openxmlformats.org/officeDocument/2006/relationships/tags" Target="../tags/tag60.xml"/><Relationship Id="rId22" Type="http://schemas.openxmlformats.org/officeDocument/2006/relationships/tags" Target="../tags/tag59.xml"/><Relationship Id="rId21" Type="http://schemas.openxmlformats.org/officeDocument/2006/relationships/tags" Target="../tags/tag58.xml"/><Relationship Id="rId20" Type="http://schemas.openxmlformats.org/officeDocument/2006/relationships/tags" Target="../tags/tag57.xml"/><Relationship Id="rId2" Type="http://schemas.openxmlformats.org/officeDocument/2006/relationships/image" Target="../media/image2.png"/><Relationship Id="rId19" Type="http://schemas.openxmlformats.org/officeDocument/2006/relationships/tags" Target="../tags/tag56.xml"/><Relationship Id="rId18" Type="http://schemas.openxmlformats.org/officeDocument/2006/relationships/tags" Target="../tags/tag55.xml"/><Relationship Id="rId17" Type="http://schemas.openxmlformats.org/officeDocument/2006/relationships/tags" Target="../tags/tag54.xml"/><Relationship Id="rId16" Type="http://schemas.openxmlformats.org/officeDocument/2006/relationships/tags" Target="../tags/tag53.xml"/><Relationship Id="rId15" Type="http://schemas.openxmlformats.org/officeDocument/2006/relationships/tags" Target="../tags/tag52.xml"/><Relationship Id="rId14" Type="http://schemas.openxmlformats.org/officeDocument/2006/relationships/tags" Target="../tags/tag51.xml"/><Relationship Id="rId13" Type="http://schemas.openxmlformats.org/officeDocument/2006/relationships/tags" Target="../tags/tag50.xml"/><Relationship Id="rId12" Type="http://schemas.openxmlformats.org/officeDocument/2006/relationships/tags" Target="../tags/tag49.xml"/><Relationship Id="rId11" Type="http://schemas.openxmlformats.org/officeDocument/2006/relationships/tags" Target="../tags/tag48.xml"/><Relationship Id="rId10" Type="http://schemas.openxmlformats.org/officeDocument/2006/relationships/tags" Target="../tags/tag47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7" Type="http://schemas.openxmlformats.org/officeDocument/2006/relationships/slideLayout" Target="../slideLayouts/slideLayout1.xml"/><Relationship Id="rId36" Type="http://schemas.openxmlformats.org/officeDocument/2006/relationships/image" Target="../media/image2.png"/><Relationship Id="rId35" Type="http://schemas.openxmlformats.org/officeDocument/2006/relationships/tags" Target="../tags/tag95.xml"/><Relationship Id="rId34" Type="http://schemas.openxmlformats.org/officeDocument/2006/relationships/tags" Target="../tags/tag94.xml"/><Relationship Id="rId33" Type="http://schemas.openxmlformats.org/officeDocument/2006/relationships/image" Target="../media/image17.jpeg"/><Relationship Id="rId32" Type="http://schemas.openxmlformats.org/officeDocument/2006/relationships/image" Target="../media/image16.jpeg"/><Relationship Id="rId31" Type="http://schemas.openxmlformats.org/officeDocument/2006/relationships/image" Target="../media/image15.png"/><Relationship Id="rId30" Type="http://schemas.openxmlformats.org/officeDocument/2006/relationships/image" Target="../media/image14.jpeg"/><Relationship Id="rId3" Type="http://schemas.openxmlformats.org/officeDocument/2006/relationships/tags" Target="../tags/tag68.xml"/><Relationship Id="rId29" Type="http://schemas.openxmlformats.org/officeDocument/2006/relationships/image" Target="../media/image13.jpeg"/><Relationship Id="rId28" Type="http://schemas.openxmlformats.org/officeDocument/2006/relationships/tags" Target="../tags/tag93.xml"/><Relationship Id="rId27" Type="http://schemas.openxmlformats.org/officeDocument/2006/relationships/tags" Target="../tags/tag92.xml"/><Relationship Id="rId26" Type="http://schemas.openxmlformats.org/officeDocument/2006/relationships/tags" Target="../tags/tag91.xml"/><Relationship Id="rId25" Type="http://schemas.openxmlformats.org/officeDocument/2006/relationships/tags" Target="../tags/tag90.xml"/><Relationship Id="rId24" Type="http://schemas.openxmlformats.org/officeDocument/2006/relationships/tags" Target="../tags/tag89.xml"/><Relationship Id="rId23" Type="http://schemas.openxmlformats.org/officeDocument/2006/relationships/tags" Target="../tags/tag88.xml"/><Relationship Id="rId22" Type="http://schemas.openxmlformats.org/officeDocument/2006/relationships/tags" Target="../tags/tag87.xml"/><Relationship Id="rId21" Type="http://schemas.openxmlformats.org/officeDocument/2006/relationships/tags" Target="../tags/tag86.xml"/><Relationship Id="rId20" Type="http://schemas.openxmlformats.org/officeDocument/2006/relationships/tags" Target="../tags/tag85.xml"/><Relationship Id="rId2" Type="http://schemas.openxmlformats.org/officeDocument/2006/relationships/tags" Target="../tags/tag67.xml"/><Relationship Id="rId19" Type="http://schemas.openxmlformats.org/officeDocument/2006/relationships/tags" Target="../tags/tag84.xml"/><Relationship Id="rId18" Type="http://schemas.openxmlformats.org/officeDocument/2006/relationships/tags" Target="../tags/tag83.xml"/><Relationship Id="rId17" Type="http://schemas.openxmlformats.org/officeDocument/2006/relationships/tags" Target="../tags/tag82.xml"/><Relationship Id="rId16" Type="http://schemas.openxmlformats.org/officeDocument/2006/relationships/tags" Target="../tags/tag81.xml"/><Relationship Id="rId15" Type="http://schemas.openxmlformats.org/officeDocument/2006/relationships/tags" Target="../tags/tag80.xml"/><Relationship Id="rId14" Type="http://schemas.openxmlformats.org/officeDocument/2006/relationships/tags" Target="../tags/tag79.xml"/><Relationship Id="rId13" Type="http://schemas.openxmlformats.org/officeDocument/2006/relationships/tags" Target="../tags/tag78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8" Type="http://schemas.openxmlformats.org/officeDocument/2006/relationships/slideLayout" Target="../slideLayouts/slideLayout1.xml"/><Relationship Id="rId37" Type="http://schemas.openxmlformats.org/officeDocument/2006/relationships/tags" Target="../tags/tag130.xml"/><Relationship Id="rId36" Type="http://schemas.openxmlformats.org/officeDocument/2006/relationships/tags" Target="../tags/tag129.xml"/><Relationship Id="rId35" Type="http://schemas.openxmlformats.org/officeDocument/2006/relationships/tags" Target="../tags/tag128.xml"/><Relationship Id="rId34" Type="http://schemas.openxmlformats.org/officeDocument/2006/relationships/tags" Target="../tags/tag127.xml"/><Relationship Id="rId33" Type="http://schemas.openxmlformats.org/officeDocument/2006/relationships/tags" Target="../tags/tag126.xml"/><Relationship Id="rId32" Type="http://schemas.openxmlformats.org/officeDocument/2006/relationships/tags" Target="../tags/tag125.xml"/><Relationship Id="rId31" Type="http://schemas.openxmlformats.org/officeDocument/2006/relationships/tags" Target="../tags/tag124.xml"/><Relationship Id="rId30" Type="http://schemas.openxmlformats.org/officeDocument/2006/relationships/tags" Target="../tags/tag123.xml"/><Relationship Id="rId3" Type="http://schemas.openxmlformats.org/officeDocument/2006/relationships/tags" Target="../tags/tag97.xml"/><Relationship Id="rId29" Type="http://schemas.openxmlformats.org/officeDocument/2006/relationships/tags" Target="../tags/tag122.xml"/><Relationship Id="rId28" Type="http://schemas.openxmlformats.org/officeDocument/2006/relationships/tags" Target="../tags/tag121.xml"/><Relationship Id="rId27" Type="http://schemas.openxmlformats.org/officeDocument/2006/relationships/tags" Target="../tags/tag120.xml"/><Relationship Id="rId26" Type="http://schemas.openxmlformats.org/officeDocument/2006/relationships/tags" Target="../tags/tag119.xml"/><Relationship Id="rId25" Type="http://schemas.openxmlformats.org/officeDocument/2006/relationships/tags" Target="../tags/tag118.xml"/><Relationship Id="rId24" Type="http://schemas.openxmlformats.org/officeDocument/2006/relationships/tags" Target="../tags/tag117.xml"/><Relationship Id="rId23" Type="http://schemas.openxmlformats.org/officeDocument/2006/relationships/tags" Target="../tags/tag116.xml"/><Relationship Id="rId22" Type="http://schemas.openxmlformats.org/officeDocument/2006/relationships/tags" Target="../tags/tag115.xml"/><Relationship Id="rId21" Type="http://schemas.openxmlformats.org/officeDocument/2006/relationships/tags" Target="../tags/tag114.xml"/><Relationship Id="rId20" Type="http://schemas.openxmlformats.org/officeDocument/2006/relationships/tags" Target="../tags/tag113.xml"/><Relationship Id="rId2" Type="http://schemas.openxmlformats.org/officeDocument/2006/relationships/tags" Target="../tags/tag96.xml"/><Relationship Id="rId19" Type="http://schemas.openxmlformats.org/officeDocument/2006/relationships/tags" Target="../tags/tag112.xml"/><Relationship Id="rId18" Type="http://schemas.openxmlformats.org/officeDocument/2006/relationships/tags" Target="../tags/tag111.xml"/><Relationship Id="rId17" Type="http://schemas.openxmlformats.org/officeDocument/2006/relationships/tags" Target="../tags/tag110.xml"/><Relationship Id="rId16" Type="http://schemas.openxmlformats.org/officeDocument/2006/relationships/tags" Target="../tags/tag109.xml"/><Relationship Id="rId15" Type="http://schemas.openxmlformats.org/officeDocument/2006/relationships/tags" Target="../tags/tag108.xml"/><Relationship Id="rId14" Type="http://schemas.openxmlformats.org/officeDocument/2006/relationships/image" Target="../media/image2.png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6" Type="http://schemas.openxmlformats.org/officeDocument/2006/relationships/tags" Target="../tags/tag6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0" Type="http://schemas.openxmlformats.org/officeDocument/2006/relationships/notesSlide" Target="../notesSlides/notesSlide4.xml"/><Relationship Id="rId2" Type="http://schemas.openxmlformats.org/officeDocument/2006/relationships/tags" Target="../tags/tag10.xml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10.png"/><Relationship Id="rId17" Type="http://schemas.openxmlformats.org/officeDocument/2006/relationships/image" Target="../media/image9.png"/><Relationship Id="rId16" Type="http://schemas.openxmlformats.org/officeDocument/2006/relationships/image" Target="../media/image8.png"/><Relationship Id="rId15" Type="http://schemas.openxmlformats.org/officeDocument/2006/relationships/image" Target="../media/image7.png"/><Relationship Id="rId14" Type="http://schemas.openxmlformats.org/officeDocument/2006/relationships/image" Target="../media/image6.png"/><Relationship Id="rId13" Type="http://schemas.openxmlformats.org/officeDocument/2006/relationships/image" Target="../media/image1.png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2" Type="http://schemas.openxmlformats.org/officeDocument/2006/relationships/slideLayout" Target="../slideLayouts/slideLayout1.xml"/><Relationship Id="rId21" Type="http://schemas.openxmlformats.org/officeDocument/2006/relationships/tags" Target="../tags/tag39.xml"/><Relationship Id="rId20" Type="http://schemas.openxmlformats.org/officeDocument/2006/relationships/tags" Target="../tags/tag38.xml"/><Relationship Id="rId2" Type="http://schemas.openxmlformats.org/officeDocument/2006/relationships/tags" Target="../tags/tag21.xml"/><Relationship Id="rId19" Type="http://schemas.openxmlformats.org/officeDocument/2006/relationships/tags" Target="../tags/tag37.xml"/><Relationship Id="rId18" Type="http://schemas.openxmlformats.org/officeDocument/2006/relationships/tags" Target="../tags/tag36.xml"/><Relationship Id="rId17" Type="http://schemas.openxmlformats.org/officeDocument/2006/relationships/tags" Target="../tags/tag35.xml"/><Relationship Id="rId16" Type="http://schemas.openxmlformats.org/officeDocument/2006/relationships/tags" Target="../tags/tag34.xml"/><Relationship Id="rId15" Type="http://schemas.openxmlformats.org/officeDocument/2006/relationships/tags" Target="../tags/tag33.xml"/><Relationship Id="rId14" Type="http://schemas.openxmlformats.org/officeDocument/2006/relationships/tags" Target="../tags/tag32.xml"/><Relationship Id="rId13" Type="http://schemas.openxmlformats.org/officeDocument/2006/relationships/tags" Target="../tags/tag31.xml"/><Relationship Id="rId12" Type="http://schemas.openxmlformats.org/officeDocument/2006/relationships/image" Target="../media/image2.png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b="15292"/>
          <a:stretch>
            <a:fillRect/>
          </a:stretch>
        </p:blipFill>
        <p:spPr>
          <a:xfrm>
            <a:off x="0" y="1"/>
            <a:ext cx="12192002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25195" y="1709420"/>
            <a:ext cx="80848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rPr>
              <a:t>智慧基金交易平台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8FBADE"/>
                  </a:gs>
                  <a:gs pos="32000">
                    <a:srgbClr val="355D73"/>
                  </a:gs>
                  <a:gs pos="63000">
                    <a:srgbClr val="6FC6D4"/>
                  </a:gs>
                </a:gsLst>
                <a:lin ang="5400000" scaled="1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5136" y="3158589"/>
            <a:ext cx="565649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4000" b="1" dirty="0">
                <a:cs typeface="+mn-ea"/>
                <a:sym typeface="+mn-lt"/>
              </a:rPr>
              <a:t>专业方向综合项目</a:t>
            </a:r>
            <a:endParaRPr lang="zh-CN" altLang="en-US" sz="4000" b="1" dirty="0">
              <a:cs typeface="+mn-ea"/>
              <a:sym typeface="+mn-lt"/>
            </a:endParaRPr>
          </a:p>
        </p:txBody>
      </p:sp>
      <p:sp>
        <p:nvSpPr>
          <p:cNvPr id="7" name="PA_文本框 14"/>
          <p:cNvSpPr txBox="1"/>
          <p:nvPr>
            <p:custDataLst>
              <p:tags r:id="rId2"/>
            </p:custDataLst>
          </p:nvPr>
        </p:nvSpPr>
        <p:spPr>
          <a:xfrm>
            <a:off x="995336" y="3870197"/>
            <a:ext cx="5585891" cy="349250"/>
          </a:xfrm>
          <a:prstGeom prst="rect">
            <a:avLst/>
          </a:prstGeom>
          <a:solidFill>
            <a:srgbClr val="46798B"/>
          </a:solidFill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Intelligent Fund Trading Platform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PA_矩形 16"/>
          <p:cNvSpPr/>
          <p:nvPr>
            <p:custDataLst>
              <p:tags r:id="rId3"/>
            </p:custDataLst>
          </p:nvPr>
        </p:nvSpPr>
        <p:spPr>
          <a:xfrm>
            <a:off x="3721735" y="4450080"/>
            <a:ext cx="34397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2000" dirty="0">
                <a:cs typeface="+mn-ea"/>
                <a:sym typeface="+mn-lt"/>
              </a:rPr>
              <a:t>指导老师：唐剑锋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10" name="PA_矩形 17"/>
          <p:cNvSpPr/>
          <p:nvPr>
            <p:custDataLst>
              <p:tags r:id="rId4"/>
            </p:custDataLst>
          </p:nvPr>
        </p:nvSpPr>
        <p:spPr>
          <a:xfrm>
            <a:off x="995045" y="4307840"/>
            <a:ext cx="225996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2000" dirty="0">
                <a:cs typeface="+mn-ea"/>
                <a:sym typeface="+mn-lt"/>
              </a:rPr>
              <a:t>小组成员：</a:t>
            </a:r>
            <a:endParaRPr lang="en-US" altLang="zh-CN" sz="2000" dirty="0">
              <a:cs typeface="+mn-ea"/>
              <a:sym typeface="+mn-lt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zh-CN" sz="2000" dirty="0">
                <a:cs typeface="+mn-ea"/>
                <a:sym typeface="+mn-lt"/>
              </a:rPr>
              <a:t>2154309</a:t>
            </a:r>
            <a:r>
              <a:rPr lang="zh-CN" altLang="en-US" sz="2000" dirty="0">
                <a:cs typeface="+mn-ea"/>
                <a:sym typeface="+mn-lt"/>
              </a:rPr>
              <a:t>林越野</a:t>
            </a:r>
            <a:endParaRPr lang="zh-CN" altLang="en-US" sz="2000" dirty="0">
              <a:cs typeface="+mn-ea"/>
              <a:sym typeface="+mn-lt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zh-CN" sz="2000" dirty="0">
                <a:cs typeface="+mn-ea"/>
                <a:sym typeface="+mn-lt"/>
              </a:rPr>
              <a:t>2154072</a:t>
            </a:r>
            <a:r>
              <a:rPr lang="zh-CN" altLang="en-US" sz="2000" dirty="0">
                <a:cs typeface="+mn-ea"/>
                <a:sym typeface="+mn-lt"/>
              </a:rPr>
              <a:t>李沐恺</a:t>
            </a:r>
            <a:endParaRPr lang="zh-CN" altLang="en-US" sz="2000" dirty="0">
              <a:cs typeface="+mn-ea"/>
              <a:sym typeface="+mn-lt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zh-CN" sz="2000" dirty="0">
                <a:cs typeface="+mn-ea"/>
                <a:sym typeface="+mn-lt"/>
              </a:rPr>
              <a:t>2154308</a:t>
            </a:r>
            <a:r>
              <a:rPr lang="zh-CN" altLang="en-US" sz="2000" dirty="0">
                <a:cs typeface="+mn-ea"/>
                <a:sym typeface="+mn-lt"/>
              </a:rPr>
              <a:t>高嘉颖</a:t>
            </a:r>
            <a:endParaRPr lang="zh-CN" altLang="en-US" sz="2000" dirty="0">
              <a:cs typeface="+mn-ea"/>
              <a:sym typeface="+mn-lt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zh-CN" sz="2000" dirty="0">
                <a:cs typeface="+mn-ea"/>
                <a:sym typeface="+mn-lt"/>
              </a:rPr>
              <a:t>2151269</a:t>
            </a:r>
            <a:r>
              <a:rPr lang="zh-CN" altLang="en-US" sz="2000" dirty="0">
                <a:cs typeface="+mn-ea"/>
                <a:sym typeface="+mn-lt"/>
              </a:rPr>
              <a:t>刘启航</a:t>
            </a:r>
            <a:endParaRPr lang="zh-CN" altLang="en-US" sz="2000" dirty="0">
              <a:cs typeface="+mn-ea"/>
              <a:sym typeface="+mn-lt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zh-CN" sz="2000" dirty="0">
                <a:cs typeface="+mn-ea"/>
                <a:sym typeface="+mn-lt"/>
              </a:rPr>
              <a:t>2150268</a:t>
            </a:r>
            <a:r>
              <a:rPr lang="zh-CN" altLang="en-US" sz="2000" dirty="0">
                <a:cs typeface="+mn-ea"/>
                <a:sym typeface="+mn-lt"/>
              </a:rPr>
              <a:t>薛琮霖</a:t>
            </a:r>
            <a:endParaRPr lang="zh-CN" altLang="en-US" sz="20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rot="3100000" flipH="1" flipV="1">
            <a:off x="-261990" y="-476604"/>
            <a:ext cx="1184374" cy="153740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1681" y="292100"/>
            <a:ext cx="24384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交易</a:t>
            </a:r>
            <a:r>
              <a:rPr lang="zh-CN" altLang="en-US" sz="20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板块</a:t>
            </a:r>
            <a:endParaRPr lang="zh-CN" altLang="en-US" sz="2000" b="1" dirty="0">
              <a:gradFill>
                <a:gsLst>
                  <a:gs pos="0">
                    <a:srgbClr val="8FBADE"/>
                  </a:gs>
                  <a:gs pos="32000">
                    <a:srgbClr val="355D73"/>
                  </a:gs>
                  <a:gs pos="63000">
                    <a:srgbClr val="6FC6D4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rot="13739632" flipH="1" flipV="1">
            <a:off x="11177880" y="5672564"/>
            <a:ext cx="1184374" cy="1537408"/>
          </a:xfrm>
          <a:prstGeom prst="rect">
            <a:avLst/>
          </a:prstGeom>
        </p:spPr>
      </p:pic>
      <p:pic>
        <p:nvPicPr>
          <p:cNvPr id="2" name="图片 1" descr="b562225ef7e9503f23ef41136e554563eadbcb80"/>
          <p:cNvPicPr>
            <a:picLocks noChangeAspect="1"/>
          </p:cNvPicPr>
          <p:nvPr/>
        </p:nvPicPr>
        <p:blipFill>
          <a:blip r:embed="rId2"/>
          <a:srcRect l="18207" r="19259"/>
          <a:stretch>
            <a:fillRect/>
          </a:stretch>
        </p:blipFill>
        <p:spPr>
          <a:xfrm>
            <a:off x="10234930" y="487680"/>
            <a:ext cx="938530" cy="938530"/>
          </a:xfrm>
          <a:prstGeom prst="rect">
            <a:avLst/>
          </a:prstGeom>
        </p:spPr>
      </p:pic>
      <p:sp>
        <p:nvSpPr>
          <p:cNvPr id="35" name="Oval 3"/>
          <p:cNvSpPr/>
          <p:nvPr>
            <p:custDataLst>
              <p:tags r:id="rId3"/>
            </p:custDataLst>
          </p:nvPr>
        </p:nvSpPr>
        <p:spPr>
          <a:xfrm>
            <a:off x="7952898" y="1526732"/>
            <a:ext cx="296248" cy="296248"/>
          </a:xfrm>
          <a:prstGeom prst="ellipse">
            <a:avLst/>
          </a:prstGeom>
          <a:solidFill>
            <a:srgbClr val="5DA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id-ID" sz="14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en-US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TextBox 13"/>
          <p:cNvSpPr txBox="1"/>
          <p:nvPr>
            <p:custDataLst>
              <p:tags r:id="rId4"/>
            </p:custDataLst>
          </p:nvPr>
        </p:nvSpPr>
        <p:spPr>
          <a:xfrm>
            <a:off x="6214110" y="1551940"/>
            <a:ext cx="1565910" cy="2457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p>
            <a:pPr algn="r" defTabSz="1216660">
              <a:spcBef>
                <a:spcPct val="20000"/>
              </a:spcBef>
              <a:defRPr/>
            </a:pPr>
            <a:r>
              <a:rPr lang="zh-CN" altLang="en-US" sz="1600" b="1" dirty="0">
                <a:cs typeface="+mn-ea"/>
                <a:sym typeface="+mn-lt"/>
              </a:rPr>
              <a:t>（</a:t>
            </a:r>
            <a:r>
              <a:rPr lang="en-US" altLang="zh-CN" sz="1600" b="1" dirty="0">
                <a:cs typeface="+mn-ea"/>
                <a:sym typeface="+mn-lt"/>
              </a:rPr>
              <a:t>AI</a:t>
            </a:r>
            <a:r>
              <a:rPr lang="zh-CN" altLang="en-US" sz="1600" b="1" dirty="0">
                <a:cs typeface="+mn-ea"/>
                <a:sym typeface="+mn-lt"/>
              </a:rPr>
              <a:t>）智能</a:t>
            </a:r>
            <a:r>
              <a:rPr lang="zh-CN" altLang="en-US" sz="1600" b="1" dirty="0">
                <a:cs typeface="+mn-ea"/>
                <a:sym typeface="+mn-lt"/>
              </a:rPr>
              <a:t>推荐</a:t>
            </a: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37" name="Oval 5"/>
          <p:cNvSpPr/>
          <p:nvPr>
            <p:custDataLst>
              <p:tags r:id="rId5"/>
            </p:custDataLst>
          </p:nvPr>
        </p:nvSpPr>
        <p:spPr>
          <a:xfrm>
            <a:off x="7952898" y="2504260"/>
            <a:ext cx="296248" cy="296248"/>
          </a:xfrm>
          <a:prstGeom prst="ellipse">
            <a:avLst/>
          </a:prstGeom>
          <a:solidFill>
            <a:srgbClr val="5DA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id-ID" sz="14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en-US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TextBox 13"/>
          <p:cNvSpPr txBox="1"/>
          <p:nvPr>
            <p:custDataLst>
              <p:tags r:id="rId6"/>
            </p:custDataLst>
          </p:nvPr>
        </p:nvSpPr>
        <p:spPr>
          <a:xfrm>
            <a:off x="6379420" y="2529274"/>
            <a:ext cx="1400062" cy="2457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p>
            <a:pPr algn="r" defTabSz="1216660">
              <a:spcBef>
                <a:spcPct val="20000"/>
              </a:spcBef>
              <a:defRPr/>
            </a:pPr>
            <a:r>
              <a:rPr lang="zh-CN" altLang="en-US" sz="1600" b="1" dirty="0">
                <a:cs typeface="+mn-ea"/>
                <a:sym typeface="+mn-lt"/>
              </a:rPr>
              <a:t>基金</a:t>
            </a:r>
            <a:r>
              <a:rPr lang="zh-CN" altLang="en-US" sz="1600" b="1" dirty="0">
                <a:cs typeface="+mn-ea"/>
                <a:sym typeface="+mn-lt"/>
              </a:rPr>
              <a:t>信息</a:t>
            </a: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39" name="Oval 7"/>
          <p:cNvSpPr/>
          <p:nvPr>
            <p:custDataLst>
              <p:tags r:id="rId7"/>
            </p:custDataLst>
          </p:nvPr>
        </p:nvSpPr>
        <p:spPr>
          <a:xfrm>
            <a:off x="7952898" y="3481788"/>
            <a:ext cx="296248" cy="296248"/>
          </a:xfrm>
          <a:prstGeom prst="ellipse">
            <a:avLst/>
          </a:prstGeom>
          <a:solidFill>
            <a:srgbClr val="5DA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id-ID" sz="14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en-US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TextBox 13"/>
          <p:cNvSpPr txBox="1"/>
          <p:nvPr>
            <p:custDataLst>
              <p:tags r:id="rId8"/>
            </p:custDataLst>
          </p:nvPr>
        </p:nvSpPr>
        <p:spPr>
          <a:xfrm>
            <a:off x="6088380" y="3507105"/>
            <a:ext cx="1691005" cy="2457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p>
            <a:pPr algn="r" defTabSz="1216660">
              <a:spcBef>
                <a:spcPct val="20000"/>
              </a:spcBef>
              <a:defRPr/>
            </a:pPr>
            <a:r>
              <a:rPr lang="zh-CN" altLang="en-US" sz="1600" b="1" dirty="0">
                <a:cs typeface="+mn-ea"/>
                <a:sym typeface="+mn-lt"/>
              </a:rPr>
              <a:t>（</a:t>
            </a:r>
            <a:r>
              <a:rPr lang="en-US" altLang="zh-CN" sz="1600" b="1" dirty="0">
                <a:cs typeface="+mn-ea"/>
                <a:sym typeface="+mn-lt"/>
              </a:rPr>
              <a:t>AI</a:t>
            </a:r>
            <a:r>
              <a:rPr lang="zh-CN" altLang="en-US" sz="1600" b="1" dirty="0">
                <a:cs typeface="+mn-ea"/>
                <a:sym typeface="+mn-lt"/>
              </a:rPr>
              <a:t>）基金</a:t>
            </a:r>
            <a:r>
              <a:rPr lang="zh-CN" altLang="en-US" sz="1600" b="1" dirty="0">
                <a:cs typeface="+mn-ea"/>
                <a:sym typeface="+mn-lt"/>
              </a:rPr>
              <a:t>走势</a:t>
            </a: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41" name="Oval 9"/>
          <p:cNvSpPr/>
          <p:nvPr>
            <p:custDataLst>
              <p:tags r:id="rId9"/>
            </p:custDataLst>
          </p:nvPr>
        </p:nvSpPr>
        <p:spPr>
          <a:xfrm>
            <a:off x="7952898" y="4459317"/>
            <a:ext cx="296248" cy="296248"/>
          </a:xfrm>
          <a:prstGeom prst="ellipse">
            <a:avLst/>
          </a:prstGeom>
          <a:solidFill>
            <a:srgbClr val="5DA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id-ID" sz="1400" b="1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en-US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" name="TextBox 13"/>
          <p:cNvSpPr txBox="1"/>
          <p:nvPr>
            <p:custDataLst>
              <p:tags r:id="rId10"/>
            </p:custDataLst>
          </p:nvPr>
        </p:nvSpPr>
        <p:spPr>
          <a:xfrm>
            <a:off x="6379420" y="4484331"/>
            <a:ext cx="1400062" cy="2457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p>
            <a:pPr algn="r" defTabSz="1216660">
              <a:spcBef>
                <a:spcPct val="20000"/>
              </a:spcBef>
              <a:defRPr/>
            </a:pPr>
            <a:r>
              <a:rPr lang="zh-CN" altLang="en-US" sz="1600" b="1" dirty="0">
                <a:cs typeface="+mn-ea"/>
                <a:sym typeface="+mn-lt"/>
              </a:rPr>
              <a:t>业绩</a:t>
            </a:r>
            <a:r>
              <a:rPr lang="zh-CN" altLang="en-US" sz="1600" b="1" dirty="0">
                <a:cs typeface="+mn-ea"/>
                <a:sym typeface="+mn-lt"/>
              </a:rPr>
              <a:t>评价</a:t>
            </a: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43" name="TextBox 13"/>
          <p:cNvSpPr txBox="1"/>
          <p:nvPr>
            <p:custDataLst>
              <p:tags r:id="rId11"/>
            </p:custDataLst>
          </p:nvPr>
        </p:nvSpPr>
        <p:spPr>
          <a:xfrm>
            <a:off x="8422005" y="1575435"/>
            <a:ext cx="2821940" cy="5899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p>
            <a:pPr algn="l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dirty="0">
                <a:cs typeface="+mn-ea"/>
                <a:sym typeface="+mn-lt"/>
              </a:rPr>
              <a:t>根据用户偏好推荐风险等级不同、收益率不同的基金</a:t>
            </a:r>
            <a:endParaRPr lang="en-US" altLang="zh-CN" sz="1600" dirty="0">
              <a:cs typeface="+mn-ea"/>
              <a:sym typeface="+mn-lt"/>
            </a:endParaRPr>
          </a:p>
        </p:txBody>
      </p:sp>
      <p:sp>
        <p:nvSpPr>
          <p:cNvPr id="44" name="TextBox 13"/>
          <p:cNvSpPr txBox="1"/>
          <p:nvPr>
            <p:custDataLst>
              <p:tags r:id="rId12"/>
            </p:custDataLst>
          </p:nvPr>
        </p:nvSpPr>
        <p:spPr>
          <a:xfrm>
            <a:off x="8422005" y="2529205"/>
            <a:ext cx="2743835" cy="5899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p>
            <a:pPr algn="l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dirty="0">
                <a:cs typeface="+mn-ea"/>
                <a:sym typeface="+mn-lt"/>
              </a:rPr>
              <a:t>基金类型、经理人、发布日期等基础信息展示</a:t>
            </a:r>
            <a:endParaRPr lang="en-US" altLang="zh-CN" sz="1600" dirty="0">
              <a:cs typeface="+mn-ea"/>
              <a:sym typeface="+mn-lt"/>
            </a:endParaRPr>
          </a:p>
        </p:txBody>
      </p:sp>
      <p:sp>
        <p:nvSpPr>
          <p:cNvPr id="45" name="TextBox 13"/>
          <p:cNvSpPr txBox="1"/>
          <p:nvPr>
            <p:custDataLst>
              <p:tags r:id="rId13"/>
            </p:custDataLst>
          </p:nvPr>
        </p:nvSpPr>
        <p:spPr>
          <a:xfrm>
            <a:off x="8422005" y="3519805"/>
            <a:ext cx="2743835" cy="5899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p>
            <a:pPr algn="l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dirty="0">
                <a:cs typeface="+mn-ea"/>
                <a:sym typeface="+mn-lt"/>
              </a:rPr>
              <a:t>据已有数据进行走势可视化，引入AI预测走势</a:t>
            </a:r>
            <a:endParaRPr lang="en-US" altLang="zh-CN" sz="1600" dirty="0">
              <a:cs typeface="+mn-ea"/>
              <a:sym typeface="+mn-lt"/>
            </a:endParaRPr>
          </a:p>
        </p:txBody>
      </p:sp>
      <p:sp>
        <p:nvSpPr>
          <p:cNvPr id="46" name="TextBox 13"/>
          <p:cNvSpPr txBox="1"/>
          <p:nvPr>
            <p:custDataLst>
              <p:tags r:id="rId14"/>
            </p:custDataLst>
          </p:nvPr>
        </p:nvSpPr>
        <p:spPr>
          <a:xfrm>
            <a:off x="8422005" y="4491990"/>
            <a:ext cx="2743835" cy="8845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p>
            <a:pPr algn="l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dirty="0">
                <a:cs typeface="+mn-ea"/>
                <a:sym typeface="+mn-lt"/>
              </a:rPr>
              <a:t>基金详情，含收益率、稳定性、抗风险、管理规模等维度综合评价</a:t>
            </a:r>
            <a:endParaRPr lang="en-US" altLang="zh-CN" sz="1600" dirty="0">
              <a:cs typeface="+mn-ea"/>
              <a:sym typeface="+mn-lt"/>
            </a:endParaRPr>
          </a:p>
        </p:txBody>
      </p:sp>
      <p:sp>
        <p:nvSpPr>
          <p:cNvPr id="48" name="Oval 3"/>
          <p:cNvSpPr/>
          <p:nvPr>
            <p:custDataLst>
              <p:tags r:id="rId15"/>
            </p:custDataLst>
          </p:nvPr>
        </p:nvSpPr>
        <p:spPr>
          <a:xfrm>
            <a:off x="7952898" y="5415472"/>
            <a:ext cx="296248" cy="296248"/>
          </a:xfrm>
          <a:prstGeom prst="ellipse">
            <a:avLst/>
          </a:prstGeom>
          <a:solidFill>
            <a:srgbClr val="5DA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en-US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9" name="TextBox 13"/>
          <p:cNvSpPr txBox="1"/>
          <p:nvPr>
            <p:custDataLst>
              <p:tags r:id="rId16"/>
            </p:custDataLst>
          </p:nvPr>
        </p:nvSpPr>
        <p:spPr>
          <a:xfrm>
            <a:off x="6379914" y="5440486"/>
            <a:ext cx="1400062" cy="2457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p>
            <a:pPr algn="r" defTabSz="1216660">
              <a:spcBef>
                <a:spcPct val="20000"/>
              </a:spcBef>
              <a:defRPr/>
            </a:pPr>
            <a:r>
              <a:rPr lang="zh-CN" altLang="en-US" sz="1600" b="1" dirty="0">
                <a:cs typeface="+mn-ea"/>
                <a:sym typeface="+mn-lt"/>
              </a:rPr>
              <a:t>基金</a:t>
            </a:r>
            <a:r>
              <a:rPr lang="zh-CN" altLang="en-US" sz="1600" b="1" dirty="0">
                <a:cs typeface="+mn-ea"/>
                <a:sym typeface="+mn-lt"/>
              </a:rPr>
              <a:t>排行</a:t>
            </a: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50" name="TextBox 13"/>
          <p:cNvSpPr txBox="1"/>
          <p:nvPr>
            <p:custDataLst>
              <p:tags r:id="rId17"/>
            </p:custDataLst>
          </p:nvPr>
        </p:nvSpPr>
        <p:spPr>
          <a:xfrm>
            <a:off x="8422005" y="5464175"/>
            <a:ext cx="2743200" cy="5899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p>
            <a:pPr algn="l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dirty="0">
                <a:cs typeface="+mn-ea"/>
                <a:sym typeface="+mn-lt"/>
              </a:rPr>
              <a:t>综合排行、单指标优先级排行并展示榜单</a:t>
            </a:r>
            <a:endParaRPr lang="en-US" altLang="zh-CN" sz="1600" dirty="0">
              <a:cs typeface="+mn-ea"/>
              <a:sym typeface="+mn-lt"/>
            </a:endParaRPr>
          </a:p>
        </p:txBody>
      </p:sp>
      <p:cxnSp>
        <p:nvCxnSpPr>
          <p:cNvPr id="51" name="Straight Line buttom"/>
          <p:cNvCxnSpPr/>
          <p:nvPr/>
        </p:nvCxnSpPr>
        <p:spPr>
          <a:xfrm flipH="1">
            <a:off x="5828659" y="-290"/>
            <a:ext cx="10160" cy="6784975"/>
          </a:xfrm>
          <a:prstGeom prst="line">
            <a:avLst/>
          </a:prstGeom>
          <a:ln w="19050">
            <a:solidFill>
              <a:srgbClr val="5DA7B6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6591936" y="292100"/>
            <a:ext cx="24384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zh-CN" altLang="en-US" sz="20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大盘</a:t>
            </a:r>
            <a:r>
              <a:rPr lang="zh-CN" altLang="en-US" sz="20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板块</a:t>
            </a:r>
            <a:endParaRPr lang="zh-CN" altLang="en-US" sz="2000" b="1" dirty="0">
              <a:gradFill>
                <a:gsLst>
                  <a:gs pos="0">
                    <a:srgbClr val="8FBADE"/>
                  </a:gs>
                  <a:gs pos="32000">
                    <a:srgbClr val="355D73"/>
                  </a:gs>
                  <a:gs pos="63000">
                    <a:srgbClr val="6FC6D4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010920" y="1490980"/>
            <a:ext cx="4376420" cy="884555"/>
            <a:chOff x="1608" y="2364"/>
            <a:chExt cx="6892" cy="1393"/>
          </a:xfrm>
        </p:grpSpPr>
        <p:sp>
          <p:nvSpPr>
            <p:cNvPr id="3" name="Oval 3"/>
            <p:cNvSpPr/>
            <p:nvPr>
              <p:custDataLst>
                <p:tags r:id="rId18"/>
              </p:custDataLst>
            </p:nvPr>
          </p:nvSpPr>
          <p:spPr>
            <a:xfrm>
              <a:off x="2719" y="2364"/>
              <a:ext cx="467" cy="467"/>
            </a:xfrm>
            <a:prstGeom prst="ellipse">
              <a:avLst/>
            </a:prstGeom>
            <a:solidFill>
              <a:srgbClr val="5DA7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id-ID" sz="1400" b="1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en-US" sz="1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" name="TextBox 13"/>
            <p:cNvSpPr txBox="1"/>
            <p:nvPr>
              <p:custDataLst>
                <p:tags r:id="rId19"/>
              </p:custDataLst>
            </p:nvPr>
          </p:nvSpPr>
          <p:spPr>
            <a:xfrm>
              <a:off x="1608" y="2404"/>
              <a:ext cx="839" cy="38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p>
              <a:pPr algn="r" defTabSz="1216660">
                <a:spcBef>
                  <a:spcPct val="20000"/>
                </a:spcBef>
                <a:defRPr/>
              </a:pPr>
              <a:r>
                <a:rPr lang="zh-CN" altLang="en-US" sz="1600" b="1" dirty="0">
                  <a:cs typeface="+mn-ea"/>
                  <a:sym typeface="+mn-lt"/>
                </a:rPr>
                <a:t>申购</a:t>
              </a:r>
              <a:endParaRPr lang="zh-CN" altLang="en-US" sz="1600" b="1" dirty="0">
                <a:cs typeface="+mn-ea"/>
                <a:sym typeface="+mn-lt"/>
              </a:endParaRPr>
            </a:p>
          </p:txBody>
        </p:sp>
        <p:sp>
          <p:nvSpPr>
            <p:cNvPr id="24" name="TextBox 13"/>
            <p:cNvSpPr txBox="1"/>
            <p:nvPr>
              <p:custDataLst>
                <p:tags r:id="rId20"/>
              </p:custDataLst>
            </p:nvPr>
          </p:nvSpPr>
          <p:spPr>
            <a:xfrm>
              <a:off x="3458" y="2364"/>
              <a:ext cx="5042" cy="1393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p>
              <a:pPr algn="l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dirty="0">
                  <a:cs typeface="+mn-ea"/>
                  <a:sym typeface="+mn-lt"/>
                </a:rPr>
                <a:t>投资者可正常购买基金份额，若首次在相应基金公司购买其产品，会创建对应基金账户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010920" y="2641420"/>
            <a:ext cx="4367530" cy="614860"/>
            <a:chOff x="1624" y="3904"/>
            <a:chExt cx="6878" cy="968"/>
          </a:xfrm>
        </p:grpSpPr>
        <p:sp>
          <p:nvSpPr>
            <p:cNvPr id="8" name="Oval 5"/>
            <p:cNvSpPr/>
            <p:nvPr>
              <p:custDataLst>
                <p:tags r:id="rId21"/>
              </p:custDataLst>
            </p:nvPr>
          </p:nvSpPr>
          <p:spPr>
            <a:xfrm>
              <a:off x="2719" y="3904"/>
              <a:ext cx="467" cy="467"/>
            </a:xfrm>
            <a:prstGeom prst="ellipse">
              <a:avLst/>
            </a:prstGeom>
            <a:solidFill>
              <a:srgbClr val="5DA7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id-ID" sz="1400" b="1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en-US" sz="1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" name="TextBox 13"/>
            <p:cNvSpPr txBox="1"/>
            <p:nvPr>
              <p:custDataLst>
                <p:tags r:id="rId22"/>
              </p:custDataLst>
            </p:nvPr>
          </p:nvSpPr>
          <p:spPr>
            <a:xfrm>
              <a:off x="1624" y="3943"/>
              <a:ext cx="822" cy="38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p>
              <a:pPr algn="r" defTabSz="1216660">
                <a:spcBef>
                  <a:spcPct val="20000"/>
                </a:spcBef>
                <a:defRPr/>
              </a:pPr>
              <a:r>
                <a:rPr lang="zh-CN" altLang="en-US" sz="1600" b="1" dirty="0">
                  <a:cs typeface="+mn-ea"/>
                  <a:sym typeface="+mn-lt"/>
                </a:rPr>
                <a:t>赎回</a:t>
              </a:r>
              <a:endParaRPr lang="zh-CN" altLang="en-US" sz="1600" b="1" dirty="0">
                <a:cs typeface="+mn-ea"/>
                <a:sym typeface="+mn-lt"/>
              </a:endParaRPr>
            </a:p>
          </p:txBody>
        </p:sp>
        <p:sp>
          <p:nvSpPr>
            <p:cNvPr id="29" name="TextBox 13"/>
            <p:cNvSpPr txBox="1"/>
            <p:nvPr>
              <p:custDataLst>
                <p:tags r:id="rId23"/>
              </p:custDataLst>
            </p:nvPr>
          </p:nvSpPr>
          <p:spPr>
            <a:xfrm>
              <a:off x="3458" y="3943"/>
              <a:ext cx="5044" cy="92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p>
              <a:pPr algn="l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dirty="0">
                  <a:cs typeface="+mn-ea"/>
                  <a:sym typeface="+mn-lt"/>
                </a:rPr>
                <a:t>投资者可赎回对应订单的份额，按照赎回日收盘价赎回相应资金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010920" y="3636645"/>
            <a:ext cx="4376420" cy="884555"/>
            <a:chOff x="1625" y="5407"/>
            <a:chExt cx="6892" cy="1393"/>
          </a:xfrm>
        </p:grpSpPr>
        <p:sp>
          <p:nvSpPr>
            <p:cNvPr id="12" name="Oval 7"/>
            <p:cNvSpPr/>
            <p:nvPr>
              <p:custDataLst>
                <p:tags r:id="rId24"/>
              </p:custDataLst>
            </p:nvPr>
          </p:nvSpPr>
          <p:spPr>
            <a:xfrm>
              <a:off x="2719" y="5443"/>
              <a:ext cx="467" cy="467"/>
            </a:xfrm>
            <a:prstGeom prst="ellipse">
              <a:avLst/>
            </a:prstGeom>
            <a:solidFill>
              <a:srgbClr val="5DA7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id-ID" sz="1400" b="1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en-US" sz="1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TextBox 13"/>
            <p:cNvSpPr txBox="1"/>
            <p:nvPr>
              <p:custDataLst>
                <p:tags r:id="rId25"/>
              </p:custDataLst>
            </p:nvPr>
          </p:nvSpPr>
          <p:spPr>
            <a:xfrm>
              <a:off x="1625" y="5483"/>
              <a:ext cx="821" cy="38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p>
              <a:pPr algn="r" defTabSz="1216660">
                <a:spcBef>
                  <a:spcPct val="20000"/>
                </a:spcBef>
                <a:defRPr/>
              </a:pPr>
              <a:r>
                <a:rPr lang="zh-CN" altLang="en-US" sz="1600" b="1" dirty="0">
                  <a:cs typeface="+mn-ea"/>
                  <a:sym typeface="+mn-lt"/>
                </a:rPr>
                <a:t>撤销</a:t>
              </a:r>
              <a:endParaRPr lang="zh-CN" altLang="en-US" sz="1600" b="1" dirty="0">
                <a:cs typeface="+mn-ea"/>
                <a:sym typeface="+mn-lt"/>
              </a:endParaRPr>
            </a:p>
          </p:txBody>
        </p:sp>
        <p:sp>
          <p:nvSpPr>
            <p:cNvPr id="30" name="TextBox 13"/>
            <p:cNvSpPr txBox="1"/>
            <p:nvPr>
              <p:custDataLst>
                <p:tags r:id="rId26"/>
              </p:custDataLst>
            </p:nvPr>
          </p:nvSpPr>
          <p:spPr>
            <a:xfrm>
              <a:off x="3458" y="5407"/>
              <a:ext cx="5059" cy="1393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p>
              <a:pPr algn="l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dirty="0">
                  <a:cs typeface="+mn-ea"/>
                  <a:sym typeface="+mn-lt"/>
                </a:rPr>
                <a:t>当日闭市前可以对今日发出的申购</a:t>
              </a:r>
              <a:r>
                <a:rPr lang="en-US" altLang="zh-CN" sz="1600" dirty="0">
                  <a:cs typeface="+mn-ea"/>
                  <a:sym typeface="+mn-lt"/>
                </a:rPr>
                <a:t>/</a:t>
              </a:r>
              <a:r>
                <a:rPr lang="zh-CN" altLang="en-US" sz="1600" dirty="0">
                  <a:cs typeface="+mn-ea"/>
                  <a:sym typeface="+mn-lt"/>
                </a:rPr>
                <a:t>赎回订单撤销，撤销后订单不再被处理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10920" y="4855210"/>
            <a:ext cx="4378325" cy="589915"/>
            <a:chOff x="1607" y="6958"/>
            <a:chExt cx="6895" cy="929"/>
          </a:xfrm>
        </p:grpSpPr>
        <p:sp>
          <p:nvSpPr>
            <p:cNvPr id="18" name="Oval 9"/>
            <p:cNvSpPr/>
            <p:nvPr>
              <p:custDataLst>
                <p:tags r:id="rId27"/>
              </p:custDataLst>
            </p:nvPr>
          </p:nvSpPr>
          <p:spPr>
            <a:xfrm>
              <a:off x="2719" y="6983"/>
              <a:ext cx="467" cy="467"/>
            </a:xfrm>
            <a:prstGeom prst="ellipse">
              <a:avLst/>
            </a:prstGeom>
            <a:solidFill>
              <a:srgbClr val="5DA7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id-ID" sz="1400" b="1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en-US" sz="1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TextBox 13"/>
            <p:cNvSpPr txBox="1"/>
            <p:nvPr>
              <p:custDataLst>
                <p:tags r:id="rId28"/>
              </p:custDataLst>
            </p:nvPr>
          </p:nvSpPr>
          <p:spPr>
            <a:xfrm>
              <a:off x="1607" y="7022"/>
              <a:ext cx="839" cy="38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p>
              <a:pPr algn="r" defTabSz="1216660">
                <a:spcBef>
                  <a:spcPct val="20000"/>
                </a:spcBef>
                <a:defRPr/>
              </a:pPr>
              <a:r>
                <a:rPr lang="zh-CN" altLang="en-US" sz="1600" b="1" dirty="0">
                  <a:cs typeface="+mn-ea"/>
                  <a:sym typeface="+mn-lt"/>
                </a:rPr>
                <a:t>定投</a:t>
              </a:r>
              <a:endParaRPr lang="zh-CN" altLang="en-US" sz="1600" b="1" dirty="0">
                <a:cs typeface="+mn-ea"/>
                <a:sym typeface="+mn-lt"/>
              </a:endParaRPr>
            </a:p>
          </p:txBody>
        </p:sp>
        <p:sp>
          <p:nvSpPr>
            <p:cNvPr id="31" name="TextBox 13"/>
            <p:cNvSpPr txBox="1"/>
            <p:nvPr>
              <p:custDataLst>
                <p:tags r:id="rId29"/>
              </p:custDataLst>
            </p:nvPr>
          </p:nvSpPr>
          <p:spPr>
            <a:xfrm>
              <a:off x="3459" y="6958"/>
              <a:ext cx="5043" cy="92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p>
              <a:pPr algn="l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dirty="0">
                  <a:cs typeface="+mn-ea"/>
                  <a:sym typeface="+mn-lt"/>
                </a:rPr>
                <a:t>用户可以选择对某基金进行定投操作，即系统定期自动下单申购订单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rot="18500000" flipH="1">
            <a:off x="-616275" y="2609737"/>
            <a:ext cx="4940946" cy="641372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038842" y="2639392"/>
            <a:ext cx="411431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40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Part 03  </a:t>
            </a:r>
            <a:endParaRPr lang="en-US" altLang="zh-CN" sz="4000" b="1" dirty="0">
              <a:gradFill>
                <a:gsLst>
                  <a:gs pos="0">
                    <a:srgbClr val="8FBADE"/>
                  </a:gs>
                  <a:gs pos="32000">
                    <a:srgbClr val="355D73"/>
                  </a:gs>
                  <a:gs pos="63000">
                    <a:srgbClr val="6FC6D4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38842" y="3510722"/>
            <a:ext cx="411431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sym typeface="+mn-lt"/>
              </a:rPr>
              <a:t>架构方案</a:t>
            </a:r>
            <a:endParaRPr lang="zh-CN" altLang="en-US" dirty="0">
              <a:latin typeface="+mn-lt"/>
              <a:ea typeface="+mn-ea"/>
              <a:sym typeface="+mn-lt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4295775" y="3377758"/>
            <a:ext cx="3600450" cy="0"/>
          </a:xfrm>
          <a:prstGeom prst="line">
            <a:avLst/>
          </a:prstGeom>
          <a:ln>
            <a:gradFill flip="none" rotWithShape="1">
              <a:gsLst>
                <a:gs pos="0">
                  <a:srgbClr val="5DA7B6"/>
                </a:gs>
                <a:gs pos="100000">
                  <a:srgbClr val="1F284A"/>
                </a:gs>
              </a:gsLst>
              <a:lin ang="0" scaled="1"/>
              <a:tileRect/>
            </a:gra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rot="18500000" flipV="1">
            <a:off x="7765725" y="-2165463"/>
            <a:ext cx="4940946" cy="6413726"/>
          </a:xfrm>
          <a:prstGeom prst="rect">
            <a:avLst/>
          </a:prstGeom>
        </p:spPr>
      </p:pic>
      <p:sp>
        <p:nvSpPr>
          <p:cNvPr id="7" name="TextBox 13"/>
          <p:cNvSpPr txBox="1"/>
          <p:nvPr/>
        </p:nvSpPr>
        <p:spPr>
          <a:xfrm>
            <a:off x="4295775" y="4422067"/>
            <a:ext cx="3600450" cy="2209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cs typeface="+mn-ea"/>
                <a:sym typeface="+mn-lt"/>
              </a:rPr>
              <a:t>初步架构、技术方案</a:t>
            </a:r>
            <a:endParaRPr lang="zh-CN" altLang="en-US" sz="12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rot="3100000" flipH="1" flipV="1">
            <a:off x="-261990" y="-476604"/>
            <a:ext cx="1184374" cy="153740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4561" y="115074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40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初步架构</a:t>
            </a:r>
            <a:endParaRPr lang="zh-CN" altLang="en-US" sz="4000" b="1" dirty="0">
              <a:gradFill>
                <a:gsLst>
                  <a:gs pos="0">
                    <a:srgbClr val="8FBADE"/>
                  </a:gs>
                  <a:gs pos="32000">
                    <a:srgbClr val="355D73"/>
                  </a:gs>
                  <a:gs pos="63000">
                    <a:srgbClr val="6FC6D4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rot="13739632" flipH="1" flipV="1">
            <a:off x="11177880" y="5672564"/>
            <a:ext cx="1184374" cy="1537408"/>
          </a:xfrm>
          <a:prstGeom prst="rect">
            <a:avLst/>
          </a:prstGeom>
        </p:spPr>
      </p:pic>
      <p:pic>
        <p:nvPicPr>
          <p:cNvPr id="2" name="图片 1" descr="9b14d265bc12ab271595016b088ab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660" y="822960"/>
            <a:ext cx="9250680" cy="5212080"/>
          </a:xfrm>
          <a:prstGeom prst="rect">
            <a:avLst/>
          </a:prstGeom>
        </p:spPr>
      </p:pic>
      <p:pic>
        <p:nvPicPr>
          <p:cNvPr id="3" name="图片 2" descr="b562225ef7e9503f23ef41136e554563eadbcb80"/>
          <p:cNvPicPr>
            <a:picLocks noChangeAspect="1"/>
          </p:cNvPicPr>
          <p:nvPr/>
        </p:nvPicPr>
        <p:blipFill>
          <a:blip r:embed="rId3"/>
          <a:srcRect l="18207" r="19259"/>
          <a:stretch>
            <a:fillRect/>
          </a:stretch>
        </p:blipFill>
        <p:spPr>
          <a:xfrm>
            <a:off x="10234930" y="487680"/>
            <a:ext cx="938530" cy="938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rot="3100000" flipH="1" flipV="1">
            <a:off x="-261990" y="-476604"/>
            <a:ext cx="1184374" cy="153740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1681" y="2921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40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技术方案</a:t>
            </a:r>
            <a:endParaRPr lang="zh-CN" altLang="en-US" sz="4000" b="1" dirty="0">
              <a:gradFill>
                <a:gsLst>
                  <a:gs pos="0">
                    <a:srgbClr val="8FBADE"/>
                  </a:gs>
                  <a:gs pos="32000">
                    <a:srgbClr val="355D73"/>
                  </a:gs>
                  <a:gs pos="63000">
                    <a:srgbClr val="6FC6D4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8" name="TextBox 13"/>
          <p:cNvSpPr txBox="1"/>
          <p:nvPr>
            <p:custDataLst>
              <p:tags r:id="rId2"/>
            </p:custDataLst>
          </p:nvPr>
        </p:nvSpPr>
        <p:spPr>
          <a:xfrm>
            <a:off x="1721704" y="1882950"/>
            <a:ext cx="985921" cy="23621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构建微服务</a:t>
            </a: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10" name="TextBox 13"/>
          <p:cNvSpPr txBox="1"/>
          <p:nvPr>
            <p:custDataLst>
              <p:tags r:id="rId3"/>
            </p:custDataLst>
          </p:nvPr>
        </p:nvSpPr>
        <p:spPr>
          <a:xfrm>
            <a:off x="3708722" y="4908316"/>
            <a:ext cx="3399912" cy="68364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当出现突发新闻引起大量访问时可调用特定接口，修改对应的熔断峰值，实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现流量限流。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11" name="TextBox 13"/>
          <p:cNvSpPr txBox="1"/>
          <p:nvPr>
            <p:custDataLst>
              <p:tags r:id="rId4"/>
            </p:custDataLst>
          </p:nvPr>
        </p:nvSpPr>
        <p:spPr>
          <a:xfrm>
            <a:off x="8935701" y="5092358"/>
            <a:ext cx="2398475" cy="68326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采用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mysql+mybatis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的组合，通过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docker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部署在云服务器端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12" name="TextBox 13"/>
          <p:cNvSpPr txBox="1"/>
          <p:nvPr>
            <p:custDataLst>
              <p:tags r:id="rId5"/>
            </p:custDataLst>
          </p:nvPr>
        </p:nvSpPr>
        <p:spPr>
          <a:xfrm>
            <a:off x="4782086" y="1792544"/>
            <a:ext cx="2023551" cy="49475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中间件，处理微服务间的注册、发现、管理</a:t>
            </a: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13" name="TextBox 13"/>
          <p:cNvSpPr txBox="1"/>
          <p:nvPr>
            <p:custDataLst>
              <p:tags r:id="rId6"/>
            </p:custDataLst>
          </p:nvPr>
        </p:nvSpPr>
        <p:spPr>
          <a:xfrm>
            <a:off x="8049695" y="1877511"/>
            <a:ext cx="2023551" cy="23621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优化微服务调用体验</a:t>
            </a: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14" name="Shape 1724"/>
          <p:cNvSpPr/>
          <p:nvPr>
            <p:custDataLst>
              <p:tags r:id="rId7"/>
            </p:custDataLst>
          </p:nvPr>
        </p:nvSpPr>
        <p:spPr>
          <a:xfrm>
            <a:off x="7690562" y="2721527"/>
            <a:ext cx="2124417" cy="604845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5DA7B6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750">
              <a:cs typeface="+mn-ea"/>
              <a:sym typeface="+mn-lt"/>
            </a:endParaRPr>
          </a:p>
        </p:txBody>
      </p:sp>
      <p:sp>
        <p:nvSpPr>
          <p:cNvPr id="15" name="Shape 1725"/>
          <p:cNvSpPr/>
          <p:nvPr>
            <p:custDataLst>
              <p:tags r:id="rId8"/>
            </p:custDataLst>
          </p:nvPr>
        </p:nvSpPr>
        <p:spPr>
          <a:xfrm>
            <a:off x="4621902" y="2721527"/>
            <a:ext cx="2124417" cy="604845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5DA7B6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750">
              <a:cs typeface="+mn-ea"/>
              <a:sym typeface="+mn-lt"/>
            </a:endParaRPr>
          </a:p>
        </p:txBody>
      </p:sp>
      <p:sp>
        <p:nvSpPr>
          <p:cNvPr id="16" name="Shape 1726"/>
          <p:cNvSpPr/>
          <p:nvPr>
            <p:custDataLst>
              <p:tags r:id="rId9"/>
            </p:custDataLst>
          </p:nvPr>
        </p:nvSpPr>
        <p:spPr>
          <a:xfrm>
            <a:off x="1645417" y="2721527"/>
            <a:ext cx="2124417" cy="604845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5DA7B6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750">
              <a:cs typeface="+mn-ea"/>
              <a:sym typeface="+mn-lt"/>
            </a:endParaRPr>
          </a:p>
        </p:txBody>
      </p:sp>
      <p:sp>
        <p:nvSpPr>
          <p:cNvPr id="17" name="Shape 1733"/>
          <p:cNvSpPr/>
          <p:nvPr>
            <p:custDataLst>
              <p:tags r:id="rId10"/>
            </p:custDataLst>
          </p:nvPr>
        </p:nvSpPr>
        <p:spPr>
          <a:xfrm>
            <a:off x="5489128" y="4040522"/>
            <a:ext cx="2124417" cy="604845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5DA7B6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750">
              <a:cs typeface="+mn-ea"/>
              <a:sym typeface="+mn-lt"/>
            </a:endParaRPr>
          </a:p>
        </p:txBody>
      </p:sp>
      <p:sp>
        <p:nvSpPr>
          <p:cNvPr id="18" name="Shape 1735"/>
          <p:cNvSpPr/>
          <p:nvPr>
            <p:custDataLst>
              <p:tags r:id="rId11"/>
            </p:custDataLst>
          </p:nvPr>
        </p:nvSpPr>
        <p:spPr>
          <a:xfrm>
            <a:off x="8451582" y="4040522"/>
            <a:ext cx="2124417" cy="604845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5DA7B6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750">
              <a:cs typeface="+mn-ea"/>
              <a:sym typeface="+mn-lt"/>
            </a:endParaRPr>
          </a:p>
        </p:txBody>
      </p:sp>
      <p:sp>
        <p:nvSpPr>
          <p:cNvPr id="24" name="Shape 1730"/>
          <p:cNvSpPr/>
          <p:nvPr>
            <p:custDataLst>
              <p:tags r:id="rId12"/>
            </p:custDataLst>
          </p:nvPr>
        </p:nvSpPr>
        <p:spPr>
          <a:xfrm>
            <a:off x="7089337" y="2493120"/>
            <a:ext cx="1061660" cy="10616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lvl="0"/>
            <a:endParaRPr sz="1750">
              <a:cs typeface="+mn-ea"/>
              <a:sym typeface="+mn-lt"/>
            </a:endParaRPr>
          </a:p>
        </p:txBody>
      </p:sp>
      <p:sp>
        <p:nvSpPr>
          <p:cNvPr id="27" name="Shape 1748"/>
          <p:cNvSpPr/>
          <p:nvPr>
            <p:custDataLst>
              <p:tags r:id="rId13"/>
            </p:custDataLst>
          </p:nvPr>
        </p:nvSpPr>
        <p:spPr>
          <a:xfrm rot="2348650">
            <a:off x="9922143" y="3009619"/>
            <a:ext cx="1210698" cy="374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50" extrusionOk="0">
                <a:moveTo>
                  <a:pt x="0" y="16210"/>
                </a:moveTo>
                <a:cubicBezTo>
                  <a:pt x="3419" y="835"/>
                  <a:pt x="11072" y="-4550"/>
                  <a:pt x="17092" y="4181"/>
                </a:cubicBezTo>
                <a:cubicBezTo>
                  <a:pt x="18733" y="6560"/>
                  <a:pt x="20142" y="9855"/>
                  <a:pt x="21215" y="13819"/>
                </a:cubicBezTo>
                <a:lnTo>
                  <a:pt x="21600" y="13261"/>
                </a:lnTo>
                <a:lnTo>
                  <a:pt x="21513" y="16630"/>
                </a:lnTo>
                <a:lnTo>
                  <a:pt x="20248" y="15221"/>
                </a:lnTo>
                <a:lnTo>
                  <a:pt x="20633" y="14663"/>
                </a:lnTo>
                <a:cubicBezTo>
                  <a:pt x="16879" y="938"/>
                  <a:pt x="9479" y="-2418"/>
                  <a:pt x="4105" y="7168"/>
                </a:cubicBezTo>
                <a:cubicBezTo>
                  <a:pt x="2656" y="9751"/>
                  <a:pt x="1452" y="13127"/>
                  <a:pt x="579" y="17050"/>
                </a:cubicBezTo>
                <a:close/>
              </a:path>
            </a:pathLst>
          </a:custGeom>
          <a:solidFill>
            <a:srgbClr val="5DA7B6"/>
          </a:solidFill>
          <a:ln>
            <a:noFill/>
          </a:ln>
        </p:spPr>
        <p:txBody>
          <a:bodyPr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8" name="Shape 1749"/>
          <p:cNvSpPr/>
          <p:nvPr>
            <p:custDataLst>
              <p:tags r:id="rId14"/>
            </p:custDataLst>
          </p:nvPr>
        </p:nvSpPr>
        <p:spPr>
          <a:xfrm>
            <a:off x="2951940" y="2217594"/>
            <a:ext cx="1210698" cy="374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50" extrusionOk="0">
                <a:moveTo>
                  <a:pt x="0" y="16210"/>
                </a:moveTo>
                <a:cubicBezTo>
                  <a:pt x="3419" y="835"/>
                  <a:pt x="11072" y="-4550"/>
                  <a:pt x="17092" y="4181"/>
                </a:cubicBezTo>
                <a:cubicBezTo>
                  <a:pt x="18733" y="6560"/>
                  <a:pt x="20142" y="9855"/>
                  <a:pt x="21215" y="13819"/>
                </a:cubicBezTo>
                <a:lnTo>
                  <a:pt x="21600" y="13261"/>
                </a:lnTo>
                <a:lnTo>
                  <a:pt x="21513" y="16630"/>
                </a:lnTo>
                <a:lnTo>
                  <a:pt x="20248" y="15221"/>
                </a:lnTo>
                <a:lnTo>
                  <a:pt x="20633" y="14663"/>
                </a:lnTo>
                <a:cubicBezTo>
                  <a:pt x="16879" y="938"/>
                  <a:pt x="9479" y="-2418"/>
                  <a:pt x="4105" y="7168"/>
                </a:cubicBezTo>
                <a:cubicBezTo>
                  <a:pt x="2656" y="9751"/>
                  <a:pt x="1452" y="13127"/>
                  <a:pt x="579" y="17050"/>
                </a:cubicBezTo>
                <a:close/>
              </a:path>
            </a:pathLst>
          </a:custGeom>
          <a:solidFill>
            <a:srgbClr val="5DA7B6"/>
          </a:solidFill>
          <a:ln>
            <a:noFill/>
          </a:ln>
        </p:spPr>
        <p:txBody>
          <a:bodyPr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9" name="Shape 1729"/>
          <p:cNvSpPr/>
          <p:nvPr>
            <p:custDataLst>
              <p:tags r:id="rId15"/>
            </p:custDataLst>
          </p:nvPr>
        </p:nvSpPr>
        <p:spPr>
          <a:xfrm>
            <a:off x="1059159" y="2493120"/>
            <a:ext cx="1061660" cy="10616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DA7B6"/>
          </a:solidFill>
          <a:ln>
            <a:noFill/>
          </a:ln>
        </p:spPr>
        <p:txBody>
          <a:bodyPr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0" name="Shape 1750"/>
          <p:cNvSpPr/>
          <p:nvPr>
            <p:custDataLst>
              <p:tags r:id="rId16"/>
            </p:custDataLst>
          </p:nvPr>
        </p:nvSpPr>
        <p:spPr>
          <a:xfrm>
            <a:off x="1377054" y="2822765"/>
            <a:ext cx="415919" cy="398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913" y="16137"/>
                </a:moveTo>
                <a:cubicBezTo>
                  <a:pt x="14080" y="15059"/>
                  <a:pt x="13176" y="14150"/>
                  <a:pt x="13176" y="12203"/>
                </a:cubicBezTo>
                <a:cubicBezTo>
                  <a:pt x="13176" y="11034"/>
                  <a:pt x="14040" y="11415"/>
                  <a:pt x="14419" y="9274"/>
                </a:cubicBezTo>
                <a:cubicBezTo>
                  <a:pt x="14577" y="8387"/>
                  <a:pt x="15341" y="9261"/>
                  <a:pt x="15487" y="7233"/>
                </a:cubicBezTo>
                <a:cubicBezTo>
                  <a:pt x="15487" y="6425"/>
                  <a:pt x="15071" y="6224"/>
                  <a:pt x="15071" y="6224"/>
                </a:cubicBezTo>
                <a:cubicBezTo>
                  <a:pt x="15071" y="6224"/>
                  <a:pt x="15283" y="5028"/>
                  <a:pt x="15366" y="4109"/>
                </a:cubicBezTo>
                <a:cubicBezTo>
                  <a:pt x="15468" y="2962"/>
                  <a:pt x="14731" y="0"/>
                  <a:pt x="10800" y="0"/>
                </a:cubicBezTo>
                <a:cubicBezTo>
                  <a:pt x="6869" y="0"/>
                  <a:pt x="6131" y="2962"/>
                  <a:pt x="6234" y="4109"/>
                </a:cubicBezTo>
                <a:cubicBezTo>
                  <a:pt x="6317" y="5028"/>
                  <a:pt x="6529" y="6224"/>
                  <a:pt x="6529" y="6224"/>
                </a:cubicBezTo>
                <a:cubicBezTo>
                  <a:pt x="6529" y="6224"/>
                  <a:pt x="6113" y="6425"/>
                  <a:pt x="6113" y="7233"/>
                </a:cubicBezTo>
                <a:cubicBezTo>
                  <a:pt x="6258" y="9261"/>
                  <a:pt x="7022" y="8387"/>
                  <a:pt x="7179" y="9274"/>
                </a:cubicBezTo>
                <a:cubicBezTo>
                  <a:pt x="7560" y="11415"/>
                  <a:pt x="8424" y="11034"/>
                  <a:pt x="8424" y="12203"/>
                </a:cubicBezTo>
                <a:cubicBezTo>
                  <a:pt x="8424" y="14150"/>
                  <a:pt x="7520" y="15059"/>
                  <a:pt x="4687" y="16137"/>
                </a:cubicBezTo>
                <a:cubicBezTo>
                  <a:pt x="1846" y="17219"/>
                  <a:pt x="0" y="18321"/>
                  <a:pt x="0" y="19073"/>
                </a:cubicBezTo>
                <a:cubicBezTo>
                  <a:pt x="0" y="19825"/>
                  <a:pt x="0" y="21600"/>
                  <a:pt x="0" y="21600"/>
                </a:cubicBezTo>
                <a:lnTo>
                  <a:pt x="10800" y="21600"/>
                </a:lnTo>
                <a:lnTo>
                  <a:pt x="21600" y="21600"/>
                </a:lnTo>
                <a:cubicBezTo>
                  <a:pt x="21600" y="21600"/>
                  <a:pt x="21600" y="19825"/>
                  <a:pt x="21600" y="19073"/>
                </a:cubicBezTo>
                <a:cubicBezTo>
                  <a:pt x="21600" y="18321"/>
                  <a:pt x="19754" y="17219"/>
                  <a:pt x="16913" y="1613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sz="1750">
              <a:cs typeface="+mn-ea"/>
              <a:sym typeface="+mn-lt"/>
            </a:endParaRPr>
          </a:p>
        </p:txBody>
      </p:sp>
      <p:sp>
        <p:nvSpPr>
          <p:cNvPr id="31" name="Shape 1727"/>
          <p:cNvSpPr/>
          <p:nvPr>
            <p:custDataLst>
              <p:tags r:id="rId17"/>
            </p:custDataLst>
          </p:nvPr>
        </p:nvSpPr>
        <p:spPr>
          <a:xfrm>
            <a:off x="4048657" y="2493120"/>
            <a:ext cx="1061659" cy="10616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DA7B6"/>
          </a:solidFill>
          <a:ln>
            <a:noFill/>
          </a:ln>
        </p:spPr>
        <p:txBody>
          <a:bodyPr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2" name="Shape 1751"/>
          <p:cNvSpPr/>
          <p:nvPr>
            <p:custDataLst>
              <p:tags r:id="rId18"/>
            </p:custDataLst>
          </p:nvPr>
        </p:nvSpPr>
        <p:spPr>
          <a:xfrm>
            <a:off x="4383870" y="2818293"/>
            <a:ext cx="398216" cy="398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18" h="21320" extrusionOk="0">
                <a:moveTo>
                  <a:pt x="6122" y="19157"/>
                </a:moveTo>
                <a:lnTo>
                  <a:pt x="3902" y="19634"/>
                </a:lnTo>
                <a:cubicBezTo>
                  <a:pt x="3688" y="19233"/>
                  <a:pt x="3431" y="18833"/>
                  <a:pt x="2957" y="18361"/>
                </a:cubicBezTo>
                <a:cubicBezTo>
                  <a:pt x="2486" y="17889"/>
                  <a:pt x="2085" y="17631"/>
                  <a:pt x="1685" y="17417"/>
                </a:cubicBezTo>
                <a:lnTo>
                  <a:pt x="2162" y="15198"/>
                </a:lnTo>
                <a:lnTo>
                  <a:pt x="2804" y="14556"/>
                </a:lnTo>
                <a:cubicBezTo>
                  <a:pt x="2804" y="14556"/>
                  <a:pt x="4012" y="14580"/>
                  <a:pt x="5374" y="15944"/>
                </a:cubicBezTo>
                <a:cubicBezTo>
                  <a:pt x="6737" y="17307"/>
                  <a:pt x="6762" y="18516"/>
                  <a:pt x="6762" y="18516"/>
                </a:cubicBezTo>
                <a:cubicBezTo>
                  <a:pt x="6762" y="18516"/>
                  <a:pt x="6122" y="19157"/>
                  <a:pt x="6122" y="19157"/>
                </a:cubicBezTo>
                <a:close/>
                <a:moveTo>
                  <a:pt x="19625" y="1692"/>
                </a:moveTo>
                <a:cubicBezTo>
                  <a:pt x="17654" y="-280"/>
                  <a:pt x="16174" y="15"/>
                  <a:pt x="16174" y="15"/>
                </a:cubicBezTo>
                <a:lnTo>
                  <a:pt x="9270" y="6920"/>
                </a:lnTo>
                <a:lnTo>
                  <a:pt x="1379" y="14810"/>
                </a:lnTo>
                <a:lnTo>
                  <a:pt x="0" y="21320"/>
                </a:lnTo>
                <a:lnTo>
                  <a:pt x="6508" y="19939"/>
                </a:lnTo>
                <a:lnTo>
                  <a:pt x="14399" y="12048"/>
                </a:lnTo>
                <a:lnTo>
                  <a:pt x="21302" y="5145"/>
                </a:lnTo>
                <a:cubicBezTo>
                  <a:pt x="21302" y="5145"/>
                  <a:pt x="21600" y="3665"/>
                  <a:pt x="19625" y="169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sz="1750">
              <a:cs typeface="+mn-ea"/>
              <a:sym typeface="+mn-lt"/>
            </a:endParaRPr>
          </a:p>
        </p:txBody>
      </p:sp>
      <p:sp>
        <p:nvSpPr>
          <p:cNvPr id="33" name="Shape 1737"/>
          <p:cNvSpPr/>
          <p:nvPr>
            <p:custDataLst>
              <p:tags r:id="rId19"/>
            </p:custDataLst>
          </p:nvPr>
        </p:nvSpPr>
        <p:spPr>
          <a:xfrm>
            <a:off x="10044988" y="3812115"/>
            <a:ext cx="1061660" cy="10616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DA7B6"/>
          </a:solidFill>
          <a:ln>
            <a:noFill/>
          </a:ln>
        </p:spPr>
        <p:txBody>
          <a:bodyPr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4" name="Shape 1753"/>
          <p:cNvSpPr/>
          <p:nvPr>
            <p:custDataLst>
              <p:tags r:id="rId20"/>
            </p:custDataLst>
          </p:nvPr>
        </p:nvSpPr>
        <p:spPr>
          <a:xfrm>
            <a:off x="10350219" y="4112085"/>
            <a:ext cx="451197" cy="461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1" h="20433" extrusionOk="0">
                <a:moveTo>
                  <a:pt x="14102" y="6331"/>
                </a:moveTo>
                <a:cubicBezTo>
                  <a:pt x="13391" y="5619"/>
                  <a:pt x="13391" y="4469"/>
                  <a:pt x="14102" y="3759"/>
                </a:cubicBezTo>
                <a:cubicBezTo>
                  <a:pt x="14812" y="3049"/>
                  <a:pt x="15965" y="3049"/>
                  <a:pt x="16674" y="3759"/>
                </a:cubicBezTo>
                <a:cubicBezTo>
                  <a:pt x="17385" y="4469"/>
                  <a:pt x="17385" y="5619"/>
                  <a:pt x="16674" y="6331"/>
                </a:cubicBezTo>
                <a:cubicBezTo>
                  <a:pt x="15965" y="7041"/>
                  <a:pt x="14812" y="7041"/>
                  <a:pt x="14102" y="6331"/>
                </a:cubicBezTo>
                <a:close/>
                <a:moveTo>
                  <a:pt x="12904" y="13199"/>
                </a:moveTo>
                <a:cubicBezTo>
                  <a:pt x="12904" y="13199"/>
                  <a:pt x="21289" y="7286"/>
                  <a:pt x="20359" y="518"/>
                </a:cubicBezTo>
                <a:cubicBezTo>
                  <a:pt x="20339" y="369"/>
                  <a:pt x="20289" y="271"/>
                  <a:pt x="20226" y="206"/>
                </a:cubicBezTo>
                <a:cubicBezTo>
                  <a:pt x="20162" y="145"/>
                  <a:pt x="20065" y="93"/>
                  <a:pt x="19914" y="72"/>
                </a:cubicBezTo>
                <a:cubicBezTo>
                  <a:pt x="13147" y="-856"/>
                  <a:pt x="7233" y="7529"/>
                  <a:pt x="7233" y="7529"/>
                </a:cubicBezTo>
                <a:cubicBezTo>
                  <a:pt x="2104" y="6928"/>
                  <a:pt x="2478" y="7929"/>
                  <a:pt x="137" y="13421"/>
                </a:cubicBezTo>
                <a:cubicBezTo>
                  <a:pt x="-311" y="14470"/>
                  <a:pt x="416" y="14829"/>
                  <a:pt x="1211" y="14536"/>
                </a:cubicBezTo>
                <a:cubicBezTo>
                  <a:pt x="2006" y="14242"/>
                  <a:pt x="3764" y="13593"/>
                  <a:pt x="3764" y="13593"/>
                </a:cubicBezTo>
                <a:lnTo>
                  <a:pt x="6840" y="16669"/>
                </a:lnTo>
                <a:cubicBezTo>
                  <a:pt x="6840" y="16669"/>
                  <a:pt x="6192" y="18426"/>
                  <a:pt x="5897" y="19222"/>
                </a:cubicBezTo>
                <a:cubicBezTo>
                  <a:pt x="5604" y="20018"/>
                  <a:pt x="5963" y="20744"/>
                  <a:pt x="7012" y="20297"/>
                </a:cubicBezTo>
                <a:cubicBezTo>
                  <a:pt x="12505" y="17955"/>
                  <a:pt x="13504" y="18328"/>
                  <a:pt x="12904" y="1319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sz="1750">
              <a:cs typeface="+mn-ea"/>
              <a:sym typeface="+mn-lt"/>
            </a:endParaRPr>
          </a:p>
        </p:txBody>
      </p:sp>
      <p:sp>
        <p:nvSpPr>
          <p:cNvPr id="35" name="Shape 1738"/>
          <p:cNvSpPr/>
          <p:nvPr>
            <p:custDataLst>
              <p:tags r:id="rId21"/>
            </p:custDataLst>
          </p:nvPr>
        </p:nvSpPr>
        <p:spPr>
          <a:xfrm>
            <a:off x="7080469" y="3812115"/>
            <a:ext cx="1061660" cy="10616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DA7B6"/>
          </a:solidFill>
          <a:ln>
            <a:noFill/>
          </a:ln>
        </p:spPr>
        <p:txBody>
          <a:bodyPr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6" name="Shape 1754"/>
          <p:cNvSpPr/>
          <p:nvPr>
            <p:custDataLst>
              <p:tags r:id="rId22"/>
            </p:custDataLst>
          </p:nvPr>
        </p:nvSpPr>
        <p:spPr>
          <a:xfrm>
            <a:off x="7373654" y="4108750"/>
            <a:ext cx="492480" cy="461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3" h="21440" extrusionOk="0">
                <a:moveTo>
                  <a:pt x="20097" y="14373"/>
                </a:moveTo>
                <a:lnTo>
                  <a:pt x="15990" y="12571"/>
                </a:lnTo>
                <a:lnTo>
                  <a:pt x="16463" y="14008"/>
                </a:lnTo>
                <a:cubicBezTo>
                  <a:pt x="16439" y="15532"/>
                  <a:pt x="13726" y="16745"/>
                  <a:pt x="10496" y="16745"/>
                </a:cubicBezTo>
                <a:cubicBezTo>
                  <a:pt x="7268" y="16745"/>
                  <a:pt x="4553" y="15532"/>
                  <a:pt x="4529" y="14008"/>
                </a:cubicBezTo>
                <a:lnTo>
                  <a:pt x="5002" y="12571"/>
                </a:lnTo>
                <a:lnTo>
                  <a:pt x="895" y="14373"/>
                </a:lnTo>
                <a:cubicBezTo>
                  <a:pt x="-255" y="14878"/>
                  <a:pt x="-304" y="15814"/>
                  <a:pt x="789" y="16451"/>
                </a:cubicBezTo>
                <a:lnTo>
                  <a:pt x="8511" y="20962"/>
                </a:lnTo>
                <a:cubicBezTo>
                  <a:pt x="9602" y="21600"/>
                  <a:pt x="11390" y="21600"/>
                  <a:pt x="12481" y="20962"/>
                </a:cubicBezTo>
                <a:lnTo>
                  <a:pt x="20205" y="16451"/>
                </a:lnTo>
                <a:cubicBezTo>
                  <a:pt x="21296" y="15814"/>
                  <a:pt x="21247" y="14878"/>
                  <a:pt x="20097" y="14373"/>
                </a:cubicBezTo>
                <a:close/>
                <a:moveTo>
                  <a:pt x="10496" y="5209"/>
                </a:moveTo>
                <a:cubicBezTo>
                  <a:pt x="11724" y="5209"/>
                  <a:pt x="12866" y="4796"/>
                  <a:pt x="13199" y="4152"/>
                </a:cubicBezTo>
                <a:cubicBezTo>
                  <a:pt x="12739" y="2744"/>
                  <a:pt x="12343" y="1535"/>
                  <a:pt x="12094" y="773"/>
                </a:cubicBezTo>
                <a:cubicBezTo>
                  <a:pt x="11927" y="264"/>
                  <a:pt x="11175" y="0"/>
                  <a:pt x="10496" y="0"/>
                </a:cubicBezTo>
                <a:cubicBezTo>
                  <a:pt x="9817" y="0"/>
                  <a:pt x="9065" y="264"/>
                  <a:pt x="8898" y="773"/>
                </a:cubicBezTo>
                <a:cubicBezTo>
                  <a:pt x="8649" y="1535"/>
                  <a:pt x="8253" y="2744"/>
                  <a:pt x="7792" y="4152"/>
                </a:cubicBezTo>
                <a:cubicBezTo>
                  <a:pt x="8126" y="4796"/>
                  <a:pt x="9268" y="5209"/>
                  <a:pt x="10496" y="5209"/>
                </a:cubicBezTo>
                <a:close/>
                <a:moveTo>
                  <a:pt x="10496" y="13197"/>
                </a:moveTo>
                <a:cubicBezTo>
                  <a:pt x="13109" y="13197"/>
                  <a:pt x="15296" y="12229"/>
                  <a:pt x="15429" y="10966"/>
                </a:cubicBezTo>
                <a:cubicBezTo>
                  <a:pt x="15041" y="9779"/>
                  <a:pt x="14617" y="8484"/>
                  <a:pt x="14201" y="7211"/>
                </a:cubicBezTo>
                <a:cubicBezTo>
                  <a:pt x="13911" y="8118"/>
                  <a:pt x="12316" y="8759"/>
                  <a:pt x="10496" y="8759"/>
                </a:cubicBezTo>
                <a:cubicBezTo>
                  <a:pt x="8678" y="8759"/>
                  <a:pt x="7081" y="8118"/>
                  <a:pt x="6791" y="7211"/>
                </a:cubicBezTo>
                <a:cubicBezTo>
                  <a:pt x="6375" y="8484"/>
                  <a:pt x="5951" y="9779"/>
                  <a:pt x="5563" y="10966"/>
                </a:cubicBezTo>
                <a:cubicBezTo>
                  <a:pt x="5696" y="12229"/>
                  <a:pt x="7883" y="13197"/>
                  <a:pt x="10496" y="1319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sz="1750">
              <a:cs typeface="+mn-ea"/>
              <a:sym typeface="+mn-lt"/>
            </a:endParaRPr>
          </a:p>
        </p:txBody>
      </p:sp>
      <p:sp>
        <p:nvSpPr>
          <p:cNvPr id="37" name="Shape 1730"/>
          <p:cNvSpPr/>
          <p:nvPr>
            <p:custDataLst>
              <p:tags r:id="rId23"/>
            </p:custDataLst>
          </p:nvPr>
        </p:nvSpPr>
        <p:spPr>
          <a:xfrm>
            <a:off x="7089064" y="2488906"/>
            <a:ext cx="1061660" cy="10616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5DA7B6"/>
          </a:solidFill>
          <a:ln>
            <a:noFill/>
          </a:ln>
        </p:spPr>
        <p:txBody>
          <a:bodyPr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9" name="Shape 1752"/>
          <p:cNvSpPr/>
          <p:nvPr>
            <p:custDataLst>
              <p:tags r:id="rId24"/>
            </p:custDataLst>
          </p:nvPr>
        </p:nvSpPr>
        <p:spPr>
          <a:xfrm>
            <a:off x="7389035" y="2791026"/>
            <a:ext cx="461719" cy="461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5" h="21474" extrusionOk="0">
                <a:moveTo>
                  <a:pt x="2578" y="8409"/>
                </a:moveTo>
                <a:cubicBezTo>
                  <a:pt x="2578" y="5193"/>
                  <a:pt x="5174" y="2587"/>
                  <a:pt x="8376" y="2587"/>
                </a:cubicBezTo>
                <a:cubicBezTo>
                  <a:pt x="11580" y="2587"/>
                  <a:pt x="14435" y="5451"/>
                  <a:pt x="14435" y="8666"/>
                </a:cubicBezTo>
                <a:cubicBezTo>
                  <a:pt x="14435" y="11882"/>
                  <a:pt x="11838" y="14488"/>
                  <a:pt x="8635" y="14488"/>
                </a:cubicBezTo>
                <a:cubicBezTo>
                  <a:pt x="5431" y="14488"/>
                  <a:pt x="2578" y="11624"/>
                  <a:pt x="2578" y="8409"/>
                </a:cubicBezTo>
                <a:close/>
                <a:moveTo>
                  <a:pt x="20914" y="18167"/>
                </a:moveTo>
                <a:lnTo>
                  <a:pt x="15797" y="13032"/>
                </a:lnTo>
                <a:cubicBezTo>
                  <a:pt x="16568" y="11759"/>
                  <a:pt x="17013" y="10265"/>
                  <a:pt x="17013" y="8666"/>
                </a:cubicBezTo>
                <a:cubicBezTo>
                  <a:pt x="17013" y="4023"/>
                  <a:pt x="13004" y="0"/>
                  <a:pt x="8376" y="0"/>
                </a:cubicBezTo>
                <a:cubicBezTo>
                  <a:pt x="3750" y="0"/>
                  <a:pt x="0" y="3765"/>
                  <a:pt x="0" y="8409"/>
                </a:cubicBezTo>
                <a:cubicBezTo>
                  <a:pt x="0" y="13052"/>
                  <a:pt x="4008" y="17075"/>
                  <a:pt x="8635" y="17075"/>
                </a:cubicBezTo>
                <a:cubicBezTo>
                  <a:pt x="10173" y="17075"/>
                  <a:pt x="11614" y="16657"/>
                  <a:pt x="12852" y="15931"/>
                </a:cubicBezTo>
                <a:lnTo>
                  <a:pt x="17996" y="21094"/>
                </a:lnTo>
                <a:cubicBezTo>
                  <a:pt x="18500" y="21600"/>
                  <a:pt x="19317" y="21600"/>
                  <a:pt x="19819" y="21094"/>
                </a:cubicBezTo>
                <a:lnTo>
                  <a:pt x="21096" y="19815"/>
                </a:lnTo>
                <a:cubicBezTo>
                  <a:pt x="21600" y="19309"/>
                  <a:pt x="21417" y="18672"/>
                  <a:pt x="20914" y="1816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sz="1750">
              <a:cs typeface="+mn-ea"/>
              <a:sym typeface="+mn-lt"/>
            </a:endParaRPr>
          </a:p>
        </p:txBody>
      </p:sp>
      <p:sp>
        <p:nvSpPr>
          <p:cNvPr id="42" name="TextBox 13"/>
          <p:cNvSpPr txBox="1"/>
          <p:nvPr>
            <p:custDataLst>
              <p:tags r:id="rId25"/>
            </p:custDataLst>
          </p:nvPr>
        </p:nvSpPr>
        <p:spPr>
          <a:xfrm>
            <a:off x="5199932" y="2876216"/>
            <a:ext cx="1372819" cy="27045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cs typeface="+mn-ea"/>
                <a:sym typeface="+mn-lt"/>
              </a:rPr>
              <a:t>关键词</a:t>
            </a:r>
            <a:endParaRPr lang="en-US" sz="1600" b="1" dirty="0">
              <a:cs typeface="+mn-ea"/>
              <a:sym typeface="+mn-lt"/>
            </a:endParaRPr>
          </a:p>
        </p:txBody>
      </p:sp>
      <p:sp>
        <p:nvSpPr>
          <p:cNvPr id="43" name="TextBox 13"/>
          <p:cNvSpPr txBox="1"/>
          <p:nvPr>
            <p:custDataLst>
              <p:tags r:id="rId26"/>
            </p:custDataLst>
          </p:nvPr>
        </p:nvSpPr>
        <p:spPr>
          <a:xfrm>
            <a:off x="8249292" y="2876216"/>
            <a:ext cx="1372819" cy="27045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cs typeface="+mn-ea"/>
                <a:sym typeface="+mn-lt"/>
              </a:rPr>
              <a:t>关键词</a:t>
            </a:r>
            <a:endParaRPr lang="en-US" sz="1600" b="1" dirty="0">
              <a:cs typeface="+mn-ea"/>
              <a:sym typeface="+mn-lt"/>
            </a:endParaRPr>
          </a:p>
        </p:txBody>
      </p:sp>
      <p:sp>
        <p:nvSpPr>
          <p:cNvPr id="44" name="TextBox 13"/>
          <p:cNvSpPr txBox="1"/>
          <p:nvPr>
            <p:custDataLst>
              <p:tags r:id="rId27"/>
            </p:custDataLst>
          </p:nvPr>
        </p:nvSpPr>
        <p:spPr>
          <a:xfrm>
            <a:off x="8712380" y="4195211"/>
            <a:ext cx="1372819" cy="27045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cs typeface="+mn-ea"/>
                <a:sym typeface="+mn-lt"/>
              </a:rPr>
              <a:t>关键词</a:t>
            </a:r>
            <a:endParaRPr lang="en-US" sz="1600" b="1" dirty="0">
              <a:cs typeface="+mn-ea"/>
              <a:sym typeface="+mn-lt"/>
            </a:endParaRPr>
          </a:p>
        </p:txBody>
      </p:sp>
      <p:sp>
        <p:nvSpPr>
          <p:cNvPr id="45" name="TextBox 13"/>
          <p:cNvSpPr txBox="1"/>
          <p:nvPr>
            <p:custDataLst>
              <p:tags r:id="rId28"/>
            </p:custDataLst>
          </p:nvPr>
        </p:nvSpPr>
        <p:spPr>
          <a:xfrm>
            <a:off x="5735815" y="4195211"/>
            <a:ext cx="1372819" cy="27045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cs typeface="+mn-ea"/>
                <a:sym typeface="+mn-lt"/>
              </a:rPr>
              <a:t>关键词</a:t>
            </a:r>
            <a:endParaRPr lang="en-US" sz="1600" b="1" dirty="0">
              <a:cs typeface="+mn-ea"/>
              <a:sym typeface="+mn-lt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rot="13739632" flipH="1" flipV="1">
            <a:off x="11177880" y="5672564"/>
            <a:ext cx="1184374" cy="1537408"/>
          </a:xfrm>
          <a:prstGeom prst="rect">
            <a:avLst/>
          </a:prstGeom>
        </p:spPr>
      </p:pic>
      <p:pic>
        <p:nvPicPr>
          <p:cNvPr id="1030" name="Picture 6" descr="springboot图标 的图像结果"/>
          <p:cNvPicPr>
            <a:picLocks noChangeAspect="1" noChangeArrowheads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5" t="32306" r="13214" b="29175"/>
          <a:stretch>
            <a:fillRect/>
          </a:stretch>
        </p:blipFill>
        <p:spPr bwMode="auto">
          <a:xfrm>
            <a:off x="2210435" y="2849245"/>
            <a:ext cx="1313180" cy="41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acos图标 的图像结果"/>
          <p:cNvPicPr>
            <a:picLocks noChangeAspect="1" noChangeArrowheads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" t="27875" r="1813" b="30595"/>
          <a:stretch>
            <a:fillRect/>
          </a:stretch>
        </p:blipFill>
        <p:spPr bwMode="auto">
          <a:xfrm>
            <a:off x="5119370" y="2822575"/>
            <a:ext cx="136334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Releases · OpenFeign/feign · GitHub"/>
          <p:cNvPicPr>
            <a:picLocks noChangeAspect="1" noChangeArrowheads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2" t="7726" r="39099" b="67493"/>
          <a:stretch>
            <a:fillRect/>
          </a:stretch>
        </p:blipFill>
        <p:spPr bwMode="auto">
          <a:xfrm>
            <a:off x="8187055" y="2822575"/>
            <a:ext cx="1426210" cy="32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ysql图标 的图像结果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13" b="21895"/>
          <a:stretch>
            <a:fillRect/>
          </a:stretch>
        </p:blipFill>
        <p:spPr bwMode="auto">
          <a:xfrm>
            <a:off x="8811260" y="4082415"/>
            <a:ext cx="1133475" cy="53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entinel图标 的图像结果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4112260"/>
            <a:ext cx="1264285" cy="46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hape 1749"/>
          <p:cNvSpPr/>
          <p:nvPr>
            <p:custDataLst>
              <p:tags r:id="rId34"/>
            </p:custDataLst>
          </p:nvPr>
        </p:nvSpPr>
        <p:spPr>
          <a:xfrm>
            <a:off x="6293945" y="2119169"/>
            <a:ext cx="1210698" cy="374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50" extrusionOk="0">
                <a:moveTo>
                  <a:pt x="0" y="16210"/>
                </a:moveTo>
                <a:cubicBezTo>
                  <a:pt x="3419" y="835"/>
                  <a:pt x="11072" y="-4550"/>
                  <a:pt x="17092" y="4181"/>
                </a:cubicBezTo>
                <a:cubicBezTo>
                  <a:pt x="18733" y="6560"/>
                  <a:pt x="20142" y="9855"/>
                  <a:pt x="21215" y="13819"/>
                </a:cubicBezTo>
                <a:lnTo>
                  <a:pt x="21600" y="13261"/>
                </a:lnTo>
                <a:lnTo>
                  <a:pt x="21513" y="16630"/>
                </a:lnTo>
                <a:lnTo>
                  <a:pt x="20248" y="15221"/>
                </a:lnTo>
                <a:lnTo>
                  <a:pt x="20633" y="14663"/>
                </a:lnTo>
                <a:cubicBezTo>
                  <a:pt x="16879" y="938"/>
                  <a:pt x="9479" y="-2418"/>
                  <a:pt x="4105" y="7168"/>
                </a:cubicBezTo>
                <a:cubicBezTo>
                  <a:pt x="2656" y="9751"/>
                  <a:pt x="1452" y="13127"/>
                  <a:pt x="579" y="17050"/>
                </a:cubicBezTo>
                <a:close/>
              </a:path>
            </a:pathLst>
          </a:custGeom>
          <a:solidFill>
            <a:srgbClr val="5DA7B6"/>
          </a:solidFill>
          <a:ln>
            <a:noFill/>
          </a:ln>
        </p:spPr>
        <p:txBody>
          <a:bodyPr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Shape 1748"/>
          <p:cNvSpPr/>
          <p:nvPr>
            <p:custDataLst>
              <p:tags r:id="rId35"/>
            </p:custDataLst>
          </p:nvPr>
        </p:nvSpPr>
        <p:spPr>
          <a:xfrm rot="10800000">
            <a:off x="7850773" y="4875884"/>
            <a:ext cx="1210698" cy="374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50" extrusionOk="0">
                <a:moveTo>
                  <a:pt x="0" y="16210"/>
                </a:moveTo>
                <a:cubicBezTo>
                  <a:pt x="3419" y="835"/>
                  <a:pt x="11072" y="-4550"/>
                  <a:pt x="17092" y="4181"/>
                </a:cubicBezTo>
                <a:cubicBezTo>
                  <a:pt x="18733" y="6560"/>
                  <a:pt x="20142" y="9855"/>
                  <a:pt x="21215" y="13819"/>
                </a:cubicBezTo>
                <a:lnTo>
                  <a:pt x="21600" y="13261"/>
                </a:lnTo>
                <a:lnTo>
                  <a:pt x="21513" y="16630"/>
                </a:lnTo>
                <a:lnTo>
                  <a:pt x="20248" y="15221"/>
                </a:lnTo>
                <a:lnTo>
                  <a:pt x="20633" y="14663"/>
                </a:lnTo>
                <a:cubicBezTo>
                  <a:pt x="16879" y="938"/>
                  <a:pt x="9479" y="-2418"/>
                  <a:pt x="4105" y="7168"/>
                </a:cubicBezTo>
                <a:cubicBezTo>
                  <a:pt x="2656" y="9751"/>
                  <a:pt x="1452" y="13127"/>
                  <a:pt x="579" y="17050"/>
                </a:cubicBezTo>
                <a:close/>
              </a:path>
            </a:pathLst>
          </a:custGeom>
          <a:solidFill>
            <a:srgbClr val="5DA7B6"/>
          </a:solidFill>
          <a:ln>
            <a:noFill/>
          </a:ln>
        </p:spPr>
        <p:txBody>
          <a:bodyPr/>
          <a:lstStyle/>
          <a:p>
            <a:endParaRPr>
              <a:cs typeface="+mn-ea"/>
              <a:sym typeface="+mn-lt"/>
            </a:endParaRPr>
          </a:p>
        </p:txBody>
      </p:sp>
      <p:pic>
        <p:nvPicPr>
          <p:cNvPr id="5" name="图片 4" descr="b562225ef7e9503f23ef41136e554563eadbcb80"/>
          <p:cNvPicPr>
            <a:picLocks noChangeAspect="1"/>
          </p:cNvPicPr>
          <p:nvPr/>
        </p:nvPicPr>
        <p:blipFill>
          <a:blip r:embed="rId36"/>
          <a:srcRect l="18207" r="19259"/>
          <a:stretch>
            <a:fillRect/>
          </a:stretch>
        </p:blipFill>
        <p:spPr>
          <a:xfrm>
            <a:off x="10234930" y="487680"/>
            <a:ext cx="938530" cy="938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rot="18500000" flipH="1">
            <a:off x="-616275" y="2609737"/>
            <a:ext cx="4940946" cy="641372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038842" y="2639392"/>
            <a:ext cx="411431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40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Part 04  </a:t>
            </a:r>
            <a:endParaRPr lang="en-US" altLang="zh-CN" sz="4000" b="1" dirty="0">
              <a:gradFill>
                <a:gsLst>
                  <a:gs pos="0">
                    <a:srgbClr val="8FBADE"/>
                  </a:gs>
                  <a:gs pos="32000">
                    <a:srgbClr val="355D73"/>
                  </a:gs>
                  <a:gs pos="63000">
                    <a:srgbClr val="6FC6D4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38842" y="3510722"/>
            <a:ext cx="411431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sym typeface="+mn-lt"/>
              </a:rPr>
              <a:t>项目计划</a:t>
            </a:r>
            <a:endParaRPr lang="zh-CN" altLang="en-US" dirty="0">
              <a:latin typeface="+mn-lt"/>
              <a:ea typeface="+mn-ea"/>
              <a:sym typeface="+mn-lt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4295775" y="3377758"/>
            <a:ext cx="3600450" cy="0"/>
          </a:xfrm>
          <a:prstGeom prst="line">
            <a:avLst/>
          </a:prstGeom>
          <a:ln>
            <a:gradFill flip="none" rotWithShape="1">
              <a:gsLst>
                <a:gs pos="0">
                  <a:srgbClr val="5DA7B6"/>
                </a:gs>
                <a:gs pos="100000">
                  <a:srgbClr val="1F284A"/>
                </a:gs>
              </a:gsLst>
              <a:lin ang="0" scaled="1"/>
              <a:tileRect/>
            </a:gra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rot="18500000" flipV="1">
            <a:off x="7765725" y="-2165463"/>
            <a:ext cx="4940946" cy="6413726"/>
          </a:xfrm>
          <a:prstGeom prst="rect">
            <a:avLst/>
          </a:prstGeom>
        </p:spPr>
      </p:pic>
      <p:sp>
        <p:nvSpPr>
          <p:cNvPr id="7" name="TextBox 13"/>
          <p:cNvSpPr txBox="1"/>
          <p:nvPr/>
        </p:nvSpPr>
        <p:spPr>
          <a:xfrm>
            <a:off x="4295775" y="4422067"/>
            <a:ext cx="3600450" cy="2209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cs typeface="+mn-ea"/>
                <a:sym typeface="+mn-lt"/>
              </a:rPr>
              <a:t>团队分工、项目进度</a:t>
            </a:r>
            <a:endParaRPr lang="zh-CN" altLang="en-US" sz="12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rot="3100000" flipH="1" flipV="1">
            <a:off x="-261990" y="-476604"/>
            <a:ext cx="1184374" cy="153740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1681" y="2921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40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团队分工</a:t>
            </a:r>
            <a:endParaRPr lang="zh-CN" altLang="en-US" sz="4000" b="1" dirty="0">
              <a:gradFill>
                <a:gsLst>
                  <a:gs pos="0">
                    <a:srgbClr val="8FBADE"/>
                  </a:gs>
                  <a:gs pos="32000">
                    <a:srgbClr val="355D73"/>
                  </a:gs>
                  <a:gs pos="63000">
                    <a:srgbClr val="6FC6D4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4" name="Freeform 9"/>
          <p:cNvSpPr/>
          <p:nvPr>
            <p:custDataLst>
              <p:tags r:id="rId2"/>
            </p:custDataLst>
          </p:nvPr>
        </p:nvSpPr>
        <p:spPr bwMode="auto">
          <a:xfrm>
            <a:off x="5433060" y="723265"/>
            <a:ext cx="1635760" cy="6838315"/>
          </a:xfrm>
          <a:custGeom>
            <a:avLst/>
            <a:gdLst>
              <a:gd name="T0" fmla="*/ 893 w 953"/>
              <a:gd name="T1" fmla="*/ 559 h 2016"/>
              <a:gd name="T2" fmla="*/ 686 w 953"/>
              <a:gd name="T3" fmla="*/ 783 h 2016"/>
              <a:gd name="T4" fmla="*/ 692 w 953"/>
              <a:gd name="T5" fmla="*/ 579 h 2016"/>
              <a:gd name="T6" fmla="*/ 518 w 953"/>
              <a:gd name="T7" fmla="*/ 953 h 2016"/>
              <a:gd name="T8" fmla="*/ 507 w 953"/>
              <a:gd name="T9" fmla="*/ 896 h 2016"/>
              <a:gd name="T10" fmla="*/ 434 w 953"/>
              <a:gd name="T11" fmla="*/ 471 h 2016"/>
              <a:gd name="T12" fmla="*/ 473 w 953"/>
              <a:gd name="T13" fmla="*/ 333 h 2016"/>
              <a:gd name="T14" fmla="*/ 676 w 953"/>
              <a:gd name="T15" fmla="*/ 120 h 2016"/>
              <a:gd name="T16" fmla="*/ 646 w 953"/>
              <a:gd name="T17" fmla="*/ 79 h 2016"/>
              <a:gd name="T18" fmla="*/ 443 w 953"/>
              <a:gd name="T19" fmla="*/ 256 h 2016"/>
              <a:gd name="T20" fmla="*/ 461 w 953"/>
              <a:gd name="T21" fmla="*/ 4 h 2016"/>
              <a:gd name="T22" fmla="*/ 399 w 953"/>
              <a:gd name="T23" fmla="*/ 129 h 2016"/>
              <a:gd name="T24" fmla="*/ 325 w 953"/>
              <a:gd name="T25" fmla="*/ 0 h 2016"/>
              <a:gd name="T26" fmla="*/ 361 w 953"/>
              <a:gd name="T27" fmla="*/ 192 h 2016"/>
              <a:gd name="T28" fmla="*/ 331 w 953"/>
              <a:gd name="T29" fmla="*/ 425 h 2016"/>
              <a:gd name="T30" fmla="*/ 330 w 953"/>
              <a:gd name="T31" fmla="*/ 563 h 2016"/>
              <a:gd name="T32" fmla="*/ 177 w 953"/>
              <a:gd name="T33" fmla="*/ 440 h 2016"/>
              <a:gd name="T34" fmla="*/ 171 w 953"/>
              <a:gd name="T35" fmla="*/ 287 h 2016"/>
              <a:gd name="T36" fmla="*/ 108 w 953"/>
              <a:gd name="T37" fmla="*/ 361 h 2016"/>
              <a:gd name="T38" fmla="*/ 44 w 953"/>
              <a:gd name="T39" fmla="*/ 166 h 2016"/>
              <a:gd name="T40" fmla="*/ 129 w 953"/>
              <a:gd name="T41" fmla="*/ 517 h 2016"/>
              <a:gd name="T42" fmla="*/ 0 w 953"/>
              <a:gd name="T43" fmla="*/ 523 h 2016"/>
              <a:gd name="T44" fmla="*/ 216 w 953"/>
              <a:gd name="T45" fmla="*/ 618 h 2016"/>
              <a:gd name="T46" fmla="*/ 342 w 953"/>
              <a:gd name="T47" fmla="*/ 1116 h 2016"/>
              <a:gd name="T48" fmla="*/ 242 w 953"/>
              <a:gd name="T49" fmla="*/ 1004 h 2016"/>
              <a:gd name="T50" fmla="*/ 191 w 953"/>
              <a:gd name="T51" fmla="*/ 1024 h 2016"/>
              <a:gd name="T52" fmla="*/ 105 w 953"/>
              <a:gd name="T53" fmla="*/ 989 h 2016"/>
              <a:gd name="T54" fmla="*/ 307 w 953"/>
              <a:gd name="T55" fmla="*/ 1259 h 2016"/>
              <a:gd name="T56" fmla="*/ 293 w 953"/>
              <a:gd name="T57" fmla="*/ 1654 h 2016"/>
              <a:gd name="T58" fmla="*/ 99 w 953"/>
              <a:gd name="T59" fmla="*/ 1753 h 2016"/>
              <a:gd name="T60" fmla="*/ 235 w 953"/>
              <a:gd name="T61" fmla="*/ 1789 h 2016"/>
              <a:gd name="T62" fmla="*/ 281 w 953"/>
              <a:gd name="T63" fmla="*/ 1799 h 2016"/>
              <a:gd name="T64" fmla="*/ 113 w 953"/>
              <a:gd name="T65" fmla="*/ 1838 h 2016"/>
              <a:gd name="T66" fmla="*/ 256 w 953"/>
              <a:gd name="T67" fmla="*/ 1844 h 2016"/>
              <a:gd name="T68" fmla="*/ 115 w 953"/>
              <a:gd name="T69" fmla="*/ 1927 h 2016"/>
              <a:gd name="T70" fmla="*/ 240 w 953"/>
              <a:gd name="T71" fmla="*/ 1893 h 2016"/>
              <a:gd name="T72" fmla="*/ 223 w 953"/>
              <a:gd name="T73" fmla="*/ 2015 h 2016"/>
              <a:gd name="T74" fmla="*/ 249 w 953"/>
              <a:gd name="T75" fmla="*/ 1943 h 2016"/>
              <a:gd name="T76" fmla="*/ 381 w 953"/>
              <a:gd name="T77" fmla="*/ 1759 h 2016"/>
              <a:gd name="T78" fmla="*/ 388 w 953"/>
              <a:gd name="T79" fmla="*/ 1743 h 2016"/>
              <a:gd name="T80" fmla="*/ 404 w 953"/>
              <a:gd name="T81" fmla="*/ 1860 h 2016"/>
              <a:gd name="T82" fmla="*/ 327 w 953"/>
              <a:gd name="T83" fmla="*/ 1990 h 2016"/>
              <a:gd name="T84" fmla="*/ 423 w 953"/>
              <a:gd name="T85" fmla="*/ 2016 h 2016"/>
              <a:gd name="T86" fmla="*/ 476 w 953"/>
              <a:gd name="T87" fmla="*/ 1907 h 2016"/>
              <a:gd name="T88" fmla="*/ 571 w 953"/>
              <a:gd name="T89" fmla="*/ 1971 h 2016"/>
              <a:gd name="T90" fmla="*/ 463 w 953"/>
              <a:gd name="T91" fmla="*/ 1798 h 2016"/>
              <a:gd name="T92" fmla="*/ 502 w 953"/>
              <a:gd name="T93" fmla="*/ 1791 h 2016"/>
              <a:gd name="T94" fmla="*/ 532 w 953"/>
              <a:gd name="T95" fmla="*/ 1821 h 2016"/>
              <a:gd name="T96" fmla="*/ 637 w 953"/>
              <a:gd name="T97" fmla="*/ 1877 h 2016"/>
              <a:gd name="T98" fmla="*/ 731 w 953"/>
              <a:gd name="T99" fmla="*/ 1865 h 2016"/>
              <a:gd name="T100" fmla="*/ 692 w 953"/>
              <a:gd name="T101" fmla="*/ 1836 h 2016"/>
              <a:gd name="T102" fmla="*/ 542 w 953"/>
              <a:gd name="T103" fmla="*/ 1719 h 2016"/>
              <a:gd name="T104" fmla="*/ 717 w 953"/>
              <a:gd name="T105" fmla="*/ 1809 h 2016"/>
              <a:gd name="T106" fmla="*/ 779 w 953"/>
              <a:gd name="T107" fmla="*/ 1778 h 2016"/>
              <a:gd name="T108" fmla="*/ 715 w 953"/>
              <a:gd name="T109" fmla="*/ 1755 h 2016"/>
              <a:gd name="T110" fmla="*/ 530 w 953"/>
              <a:gd name="T111" fmla="*/ 1234 h 2016"/>
              <a:gd name="T112" fmla="*/ 953 w 953"/>
              <a:gd name="T113" fmla="*/ 777 h 2016"/>
              <a:gd name="T114" fmla="*/ 855 w 953"/>
              <a:gd name="T115" fmla="*/ 720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53" h="2016">
                <a:moveTo>
                  <a:pt x="928" y="575"/>
                </a:moveTo>
                <a:cubicBezTo>
                  <a:pt x="914" y="568"/>
                  <a:pt x="904" y="564"/>
                  <a:pt x="893" y="559"/>
                </a:cubicBezTo>
                <a:cubicBezTo>
                  <a:pt x="872" y="607"/>
                  <a:pt x="839" y="647"/>
                  <a:pt x="804" y="684"/>
                </a:cubicBezTo>
                <a:cubicBezTo>
                  <a:pt x="769" y="720"/>
                  <a:pt x="732" y="754"/>
                  <a:pt x="686" y="783"/>
                </a:cubicBezTo>
                <a:cubicBezTo>
                  <a:pt x="690" y="750"/>
                  <a:pt x="695" y="720"/>
                  <a:pt x="695" y="691"/>
                </a:cubicBezTo>
                <a:cubicBezTo>
                  <a:pt x="696" y="653"/>
                  <a:pt x="696" y="616"/>
                  <a:pt x="692" y="579"/>
                </a:cubicBezTo>
                <a:cubicBezTo>
                  <a:pt x="689" y="551"/>
                  <a:pt x="685" y="550"/>
                  <a:pt x="656" y="556"/>
                </a:cubicBezTo>
                <a:cubicBezTo>
                  <a:pt x="672" y="712"/>
                  <a:pt x="602" y="835"/>
                  <a:pt x="518" y="953"/>
                </a:cubicBezTo>
                <a:cubicBezTo>
                  <a:pt x="516" y="953"/>
                  <a:pt x="514" y="952"/>
                  <a:pt x="512" y="952"/>
                </a:cubicBezTo>
                <a:cubicBezTo>
                  <a:pt x="510" y="933"/>
                  <a:pt x="511" y="914"/>
                  <a:pt x="507" y="896"/>
                </a:cubicBezTo>
                <a:cubicBezTo>
                  <a:pt x="493" y="826"/>
                  <a:pt x="479" y="755"/>
                  <a:pt x="462" y="686"/>
                </a:cubicBezTo>
                <a:cubicBezTo>
                  <a:pt x="445" y="615"/>
                  <a:pt x="428" y="544"/>
                  <a:pt x="434" y="471"/>
                </a:cubicBezTo>
                <a:cubicBezTo>
                  <a:pt x="437" y="437"/>
                  <a:pt x="441" y="403"/>
                  <a:pt x="448" y="370"/>
                </a:cubicBezTo>
                <a:cubicBezTo>
                  <a:pt x="451" y="356"/>
                  <a:pt x="462" y="342"/>
                  <a:pt x="473" y="333"/>
                </a:cubicBezTo>
                <a:cubicBezTo>
                  <a:pt x="513" y="300"/>
                  <a:pt x="553" y="269"/>
                  <a:pt x="595" y="239"/>
                </a:cubicBezTo>
                <a:cubicBezTo>
                  <a:pt x="636" y="208"/>
                  <a:pt x="668" y="172"/>
                  <a:pt x="676" y="120"/>
                </a:cubicBezTo>
                <a:cubicBezTo>
                  <a:pt x="678" y="99"/>
                  <a:pt x="676" y="78"/>
                  <a:pt x="676" y="57"/>
                </a:cubicBezTo>
                <a:cubicBezTo>
                  <a:pt x="657" y="53"/>
                  <a:pt x="648" y="58"/>
                  <a:pt x="646" y="79"/>
                </a:cubicBezTo>
                <a:cubicBezTo>
                  <a:pt x="641" y="124"/>
                  <a:pt x="614" y="156"/>
                  <a:pt x="579" y="179"/>
                </a:cubicBezTo>
                <a:cubicBezTo>
                  <a:pt x="537" y="206"/>
                  <a:pt x="491" y="229"/>
                  <a:pt x="443" y="256"/>
                </a:cubicBezTo>
                <a:cubicBezTo>
                  <a:pt x="450" y="209"/>
                  <a:pt x="458" y="168"/>
                  <a:pt x="461" y="128"/>
                </a:cubicBezTo>
                <a:cubicBezTo>
                  <a:pt x="463" y="87"/>
                  <a:pt x="461" y="46"/>
                  <a:pt x="461" y="4"/>
                </a:cubicBezTo>
                <a:cubicBezTo>
                  <a:pt x="421" y="11"/>
                  <a:pt x="422" y="11"/>
                  <a:pt x="416" y="44"/>
                </a:cubicBezTo>
                <a:cubicBezTo>
                  <a:pt x="411" y="72"/>
                  <a:pt x="405" y="100"/>
                  <a:pt x="399" y="129"/>
                </a:cubicBezTo>
                <a:cubicBezTo>
                  <a:pt x="370" y="104"/>
                  <a:pt x="353" y="47"/>
                  <a:pt x="357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318" y="9"/>
                  <a:pt x="318" y="21"/>
                  <a:pt x="318" y="35"/>
                </a:cubicBezTo>
                <a:cubicBezTo>
                  <a:pt x="319" y="91"/>
                  <a:pt x="339" y="142"/>
                  <a:pt x="361" y="192"/>
                </a:cubicBezTo>
                <a:cubicBezTo>
                  <a:pt x="371" y="215"/>
                  <a:pt x="373" y="237"/>
                  <a:pt x="367" y="262"/>
                </a:cubicBezTo>
                <a:cubicBezTo>
                  <a:pt x="353" y="316"/>
                  <a:pt x="339" y="370"/>
                  <a:pt x="331" y="425"/>
                </a:cubicBezTo>
                <a:cubicBezTo>
                  <a:pt x="325" y="464"/>
                  <a:pt x="328" y="503"/>
                  <a:pt x="328" y="543"/>
                </a:cubicBezTo>
                <a:cubicBezTo>
                  <a:pt x="328" y="548"/>
                  <a:pt x="329" y="554"/>
                  <a:pt x="330" y="563"/>
                </a:cubicBezTo>
                <a:cubicBezTo>
                  <a:pt x="291" y="548"/>
                  <a:pt x="260" y="524"/>
                  <a:pt x="232" y="498"/>
                </a:cubicBezTo>
                <a:cubicBezTo>
                  <a:pt x="212" y="480"/>
                  <a:pt x="196" y="459"/>
                  <a:pt x="177" y="440"/>
                </a:cubicBezTo>
                <a:cubicBezTo>
                  <a:pt x="151" y="412"/>
                  <a:pt x="149" y="379"/>
                  <a:pt x="156" y="345"/>
                </a:cubicBezTo>
                <a:cubicBezTo>
                  <a:pt x="160" y="325"/>
                  <a:pt x="165" y="306"/>
                  <a:pt x="171" y="287"/>
                </a:cubicBezTo>
                <a:cubicBezTo>
                  <a:pt x="178" y="258"/>
                  <a:pt x="178" y="258"/>
                  <a:pt x="149" y="244"/>
                </a:cubicBezTo>
                <a:cubicBezTo>
                  <a:pt x="136" y="284"/>
                  <a:pt x="122" y="323"/>
                  <a:pt x="108" y="361"/>
                </a:cubicBezTo>
                <a:cubicBezTo>
                  <a:pt x="90" y="339"/>
                  <a:pt x="68" y="256"/>
                  <a:pt x="59" y="170"/>
                </a:cubicBezTo>
                <a:cubicBezTo>
                  <a:pt x="54" y="168"/>
                  <a:pt x="49" y="167"/>
                  <a:pt x="44" y="166"/>
                </a:cubicBezTo>
                <a:cubicBezTo>
                  <a:pt x="39" y="165"/>
                  <a:pt x="34" y="164"/>
                  <a:pt x="26" y="163"/>
                </a:cubicBezTo>
                <a:cubicBezTo>
                  <a:pt x="21" y="291"/>
                  <a:pt x="47" y="409"/>
                  <a:pt x="129" y="517"/>
                </a:cubicBezTo>
                <a:cubicBezTo>
                  <a:pt x="99" y="511"/>
                  <a:pt x="74" y="510"/>
                  <a:pt x="51" y="501"/>
                </a:cubicBezTo>
                <a:cubicBezTo>
                  <a:pt x="26" y="491"/>
                  <a:pt x="15" y="504"/>
                  <a:pt x="0" y="523"/>
                </a:cubicBezTo>
                <a:cubicBezTo>
                  <a:pt x="29" y="536"/>
                  <a:pt x="56" y="548"/>
                  <a:pt x="84" y="558"/>
                </a:cubicBezTo>
                <a:cubicBezTo>
                  <a:pt x="129" y="575"/>
                  <a:pt x="177" y="587"/>
                  <a:pt x="216" y="618"/>
                </a:cubicBezTo>
                <a:cubicBezTo>
                  <a:pt x="277" y="667"/>
                  <a:pt x="315" y="731"/>
                  <a:pt x="336" y="807"/>
                </a:cubicBezTo>
                <a:cubicBezTo>
                  <a:pt x="364" y="908"/>
                  <a:pt x="352" y="1010"/>
                  <a:pt x="342" y="1116"/>
                </a:cubicBezTo>
                <a:cubicBezTo>
                  <a:pt x="314" y="1097"/>
                  <a:pt x="289" y="1082"/>
                  <a:pt x="265" y="1064"/>
                </a:cubicBezTo>
                <a:cubicBezTo>
                  <a:pt x="246" y="1049"/>
                  <a:pt x="243" y="1026"/>
                  <a:pt x="242" y="1004"/>
                </a:cubicBezTo>
                <a:cubicBezTo>
                  <a:pt x="240" y="967"/>
                  <a:pt x="240" y="967"/>
                  <a:pt x="202" y="958"/>
                </a:cubicBezTo>
                <a:cubicBezTo>
                  <a:pt x="198" y="979"/>
                  <a:pt x="195" y="1000"/>
                  <a:pt x="191" y="1024"/>
                </a:cubicBezTo>
                <a:cubicBezTo>
                  <a:pt x="160" y="1005"/>
                  <a:pt x="143" y="979"/>
                  <a:pt x="131" y="949"/>
                </a:cubicBezTo>
                <a:cubicBezTo>
                  <a:pt x="97" y="954"/>
                  <a:pt x="94" y="958"/>
                  <a:pt x="105" y="989"/>
                </a:cubicBezTo>
                <a:cubicBezTo>
                  <a:pt x="120" y="1037"/>
                  <a:pt x="150" y="1075"/>
                  <a:pt x="188" y="1106"/>
                </a:cubicBezTo>
                <a:cubicBezTo>
                  <a:pt x="239" y="1148"/>
                  <a:pt x="283" y="1195"/>
                  <a:pt x="307" y="1259"/>
                </a:cubicBezTo>
                <a:cubicBezTo>
                  <a:pt x="341" y="1350"/>
                  <a:pt x="347" y="1442"/>
                  <a:pt x="328" y="1536"/>
                </a:cubicBezTo>
                <a:cubicBezTo>
                  <a:pt x="320" y="1576"/>
                  <a:pt x="310" y="1617"/>
                  <a:pt x="293" y="1654"/>
                </a:cubicBezTo>
                <a:cubicBezTo>
                  <a:pt x="271" y="1699"/>
                  <a:pt x="235" y="1734"/>
                  <a:pt x="183" y="1745"/>
                </a:cubicBezTo>
                <a:cubicBezTo>
                  <a:pt x="157" y="1751"/>
                  <a:pt x="130" y="1751"/>
                  <a:pt x="99" y="1753"/>
                </a:cubicBezTo>
                <a:cubicBezTo>
                  <a:pt x="146" y="1771"/>
                  <a:pt x="190" y="1768"/>
                  <a:pt x="235" y="1764"/>
                </a:cubicBezTo>
                <a:cubicBezTo>
                  <a:pt x="235" y="1773"/>
                  <a:pt x="235" y="1781"/>
                  <a:pt x="235" y="1789"/>
                </a:cubicBezTo>
                <a:cubicBezTo>
                  <a:pt x="264" y="1765"/>
                  <a:pt x="292" y="1741"/>
                  <a:pt x="324" y="1715"/>
                </a:cubicBezTo>
                <a:cubicBezTo>
                  <a:pt x="327" y="1758"/>
                  <a:pt x="313" y="1784"/>
                  <a:pt x="281" y="1799"/>
                </a:cubicBezTo>
                <a:cubicBezTo>
                  <a:pt x="242" y="1818"/>
                  <a:pt x="200" y="1829"/>
                  <a:pt x="156" y="1832"/>
                </a:cubicBezTo>
                <a:cubicBezTo>
                  <a:pt x="142" y="1832"/>
                  <a:pt x="128" y="1836"/>
                  <a:pt x="113" y="1838"/>
                </a:cubicBezTo>
                <a:cubicBezTo>
                  <a:pt x="114" y="1840"/>
                  <a:pt x="114" y="1842"/>
                  <a:pt x="114" y="1844"/>
                </a:cubicBezTo>
                <a:cubicBezTo>
                  <a:pt x="161" y="1844"/>
                  <a:pt x="208" y="1844"/>
                  <a:pt x="256" y="1844"/>
                </a:cubicBezTo>
                <a:cubicBezTo>
                  <a:pt x="257" y="1846"/>
                  <a:pt x="257" y="1847"/>
                  <a:pt x="258" y="1849"/>
                </a:cubicBezTo>
                <a:cubicBezTo>
                  <a:pt x="211" y="1875"/>
                  <a:pt x="163" y="1901"/>
                  <a:pt x="115" y="1927"/>
                </a:cubicBezTo>
                <a:cubicBezTo>
                  <a:pt x="116" y="1929"/>
                  <a:pt x="117" y="1931"/>
                  <a:pt x="118" y="1934"/>
                </a:cubicBezTo>
                <a:cubicBezTo>
                  <a:pt x="157" y="1921"/>
                  <a:pt x="196" y="1908"/>
                  <a:pt x="240" y="1893"/>
                </a:cubicBezTo>
                <a:cubicBezTo>
                  <a:pt x="232" y="1936"/>
                  <a:pt x="225" y="1974"/>
                  <a:pt x="218" y="2013"/>
                </a:cubicBezTo>
                <a:cubicBezTo>
                  <a:pt x="220" y="2014"/>
                  <a:pt x="222" y="2015"/>
                  <a:pt x="223" y="2015"/>
                </a:cubicBezTo>
                <a:cubicBezTo>
                  <a:pt x="229" y="2005"/>
                  <a:pt x="237" y="1994"/>
                  <a:pt x="241" y="1982"/>
                </a:cubicBezTo>
                <a:cubicBezTo>
                  <a:pt x="246" y="1970"/>
                  <a:pt x="247" y="1957"/>
                  <a:pt x="249" y="1943"/>
                </a:cubicBezTo>
                <a:cubicBezTo>
                  <a:pt x="255" y="1911"/>
                  <a:pt x="268" y="1886"/>
                  <a:pt x="299" y="1868"/>
                </a:cubicBezTo>
                <a:cubicBezTo>
                  <a:pt x="341" y="1844"/>
                  <a:pt x="364" y="1803"/>
                  <a:pt x="381" y="1759"/>
                </a:cubicBezTo>
                <a:cubicBezTo>
                  <a:pt x="383" y="1754"/>
                  <a:pt x="384" y="1750"/>
                  <a:pt x="386" y="1745"/>
                </a:cubicBezTo>
                <a:cubicBezTo>
                  <a:pt x="386" y="1744"/>
                  <a:pt x="388" y="1744"/>
                  <a:pt x="388" y="1743"/>
                </a:cubicBezTo>
                <a:cubicBezTo>
                  <a:pt x="397" y="1770"/>
                  <a:pt x="408" y="1796"/>
                  <a:pt x="414" y="1824"/>
                </a:cubicBezTo>
                <a:cubicBezTo>
                  <a:pt x="416" y="1835"/>
                  <a:pt x="411" y="1851"/>
                  <a:pt x="404" y="1860"/>
                </a:cubicBezTo>
                <a:cubicBezTo>
                  <a:pt x="390" y="1878"/>
                  <a:pt x="371" y="1893"/>
                  <a:pt x="355" y="1909"/>
                </a:cubicBezTo>
                <a:cubicBezTo>
                  <a:pt x="333" y="1931"/>
                  <a:pt x="325" y="1958"/>
                  <a:pt x="327" y="1990"/>
                </a:cubicBezTo>
                <a:cubicBezTo>
                  <a:pt x="343" y="1936"/>
                  <a:pt x="395" y="1918"/>
                  <a:pt x="431" y="1883"/>
                </a:cubicBezTo>
                <a:cubicBezTo>
                  <a:pt x="455" y="1930"/>
                  <a:pt x="441" y="1973"/>
                  <a:pt x="423" y="2016"/>
                </a:cubicBezTo>
                <a:cubicBezTo>
                  <a:pt x="442" y="2016"/>
                  <a:pt x="442" y="2016"/>
                  <a:pt x="442" y="2016"/>
                </a:cubicBezTo>
                <a:cubicBezTo>
                  <a:pt x="465" y="1985"/>
                  <a:pt x="477" y="1949"/>
                  <a:pt x="476" y="1907"/>
                </a:cubicBezTo>
                <a:cubicBezTo>
                  <a:pt x="516" y="1920"/>
                  <a:pt x="535" y="1957"/>
                  <a:pt x="567" y="1975"/>
                </a:cubicBezTo>
                <a:cubicBezTo>
                  <a:pt x="568" y="1974"/>
                  <a:pt x="569" y="1973"/>
                  <a:pt x="571" y="1971"/>
                </a:cubicBezTo>
                <a:cubicBezTo>
                  <a:pt x="558" y="1955"/>
                  <a:pt x="546" y="1939"/>
                  <a:pt x="533" y="1924"/>
                </a:cubicBezTo>
                <a:cubicBezTo>
                  <a:pt x="501" y="1887"/>
                  <a:pt x="475" y="1846"/>
                  <a:pt x="463" y="1798"/>
                </a:cubicBezTo>
                <a:cubicBezTo>
                  <a:pt x="458" y="1775"/>
                  <a:pt x="457" y="1754"/>
                  <a:pt x="467" y="1728"/>
                </a:cubicBezTo>
                <a:cubicBezTo>
                  <a:pt x="480" y="1751"/>
                  <a:pt x="496" y="1769"/>
                  <a:pt x="502" y="1791"/>
                </a:cubicBezTo>
                <a:cubicBezTo>
                  <a:pt x="509" y="1811"/>
                  <a:pt x="507" y="1835"/>
                  <a:pt x="512" y="1859"/>
                </a:cubicBezTo>
                <a:cubicBezTo>
                  <a:pt x="519" y="1847"/>
                  <a:pt x="525" y="1834"/>
                  <a:pt x="532" y="1821"/>
                </a:cubicBezTo>
                <a:cubicBezTo>
                  <a:pt x="575" y="1851"/>
                  <a:pt x="630" y="1866"/>
                  <a:pt x="641" y="1932"/>
                </a:cubicBezTo>
                <a:cubicBezTo>
                  <a:pt x="649" y="1908"/>
                  <a:pt x="648" y="1895"/>
                  <a:pt x="637" y="1877"/>
                </a:cubicBezTo>
                <a:cubicBezTo>
                  <a:pt x="628" y="1861"/>
                  <a:pt x="617" y="1847"/>
                  <a:pt x="609" y="1828"/>
                </a:cubicBezTo>
                <a:cubicBezTo>
                  <a:pt x="649" y="1840"/>
                  <a:pt x="690" y="1853"/>
                  <a:pt x="731" y="1865"/>
                </a:cubicBezTo>
                <a:cubicBezTo>
                  <a:pt x="732" y="1863"/>
                  <a:pt x="733" y="1860"/>
                  <a:pt x="734" y="1858"/>
                </a:cubicBezTo>
                <a:cubicBezTo>
                  <a:pt x="720" y="1851"/>
                  <a:pt x="706" y="1841"/>
                  <a:pt x="692" y="1836"/>
                </a:cubicBezTo>
                <a:cubicBezTo>
                  <a:pt x="662" y="1824"/>
                  <a:pt x="631" y="1815"/>
                  <a:pt x="602" y="1803"/>
                </a:cubicBezTo>
                <a:cubicBezTo>
                  <a:pt x="567" y="1789"/>
                  <a:pt x="543" y="1766"/>
                  <a:pt x="542" y="1719"/>
                </a:cubicBezTo>
                <a:cubicBezTo>
                  <a:pt x="573" y="1759"/>
                  <a:pt x="614" y="1767"/>
                  <a:pt x="655" y="1777"/>
                </a:cubicBezTo>
                <a:cubicBezTo>
                  <a:pt x="676" y="1783"/>
                  <a:pt x="694" y="1797"/>
                  <a:pt x="717" y="1809"/>
                </a:cubicBezTo>
                <a:cubicBezTo>
                  <a:pt x="712" y="1799"/>
                  <a:pt x="708" y="1792"/>
                  <a:pt x="703" y="1783"/>
                </a:cubicBezTo>
                <a:cubicBezTo>
                  <a:pt x="730" y="1781"/>
                  <a:pt x="755" y="1779"/>
                  <a:pt x="779" y="1778"/>
                </a:cubicBezTo>
                <a:cubicBezTo>
                  <a:pt x="780" y="1777"/>
                  <a:pt x="780" y="1775"/>
                  <a:pt x="780" y="1774"/>
                </a:cubicBezTo>
                <a:cubicBezTo>
                  <a:pt x="758" y="1768"/>
                  <a:pt x="737" y="1762"/>
                  <a:pt x="715" y="1755"/>
                </a:cubicBezTo>
                <a:cubicBezTo>
                  <a:pt x="639" y="1732"/>
                  <a:pt x="591" y="1682"/>
                  <a:pt x="569" y="1605"/>
                </a:cubicBezTo>
                <a:cubicBezTo>
                  <a:pt x="534" y="1484"/>
                  <a:pt x="515" y="1360"/>
                  <a:pt x="530" y="1234"/>
                </a:cubicBezTo>
                <a:cubicBezTo>
                  <a:pt x="546" y="1092"/>
                  <a:pt x="602" y="967"/>
                  <a:pt x="703" y="864"/>
                </a:cubicBezTo>
                <a:cubicBezTo>
                  <a:pt x="772" y="794"/>
                  <a:pt x="856" y="767"/>
                  <a:pt x="953" y="777"/>
                </a:cubicBezTo>
                <a:cubicBezTo>
                  <a:pt x="953" y="734"/>
                  <a:pt x="953" y="734"/>
                  <a:pt x="953" y="734"/>
                </a:cubicBezTo>
                <a:cubicBezTo>
                  <a:pt x="920" y="730"/>
                  <a:pt x="888" y="725"/>
                  <a:pt x="855" y="720"/>
                </a:cubicBezTo>
                <a:cubicBezTo>
                  <a:pt x="880" y="670"/>
                  <a:pt x="903" y="624"/>
                  <a:pt x="928" y="575"/>
                </a:cubicBezTo>
                <a:close/>
              </a:path>
            </a:pathLst>
          </a:custGeom>
          <a:solidFill>
            <a:srgbClr val="5DA7B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>
              <a:cs typeface="+mn-ea"/>
              <a:sym typeface="+mn-lt"/>
            </a:endParaRPr>
          </a:p>
        </p:txBody>
      </p:sp>
      <p:sp>
        <p:nvSpPr>
          <p:cNvPr id="8" name="TextBox 13"/>
          <p:cNvSpPr txBox="1"/>
          <p:nvPr>
            <p:custDataLst>
              <p:tags r:id="rId3"/>
            </p:custDataLst>
          </p:nvPr>
        </p:nvSpPr>
        <p:spPr>
          <a:xfrm>
            <a:off x="617220" y="1085215"/>
            <a:ext cx="3406775" cy="4737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cs typeface="+mn-ea"/>
                <a:sym typeface="+mn-lt"/>
              </a:rPr>
              <a:t>前端开发：</a:t>
            </a:r>
            <a:r>
              <a:rPr lang="zh-CN" altLang="en-US" sz="2000" dirty="0">
                <a:cs typeface="+mn-ea"/>
                <a:sym typeface="+mn-lt"/>
              </a:rPr>
              <a:t>高嘉颖、薛琮霖</a:t>
            </a:r>
            <a:endParaRPr lang="en-US" altLang="zh-CN" sz="2000" dirty="0">
              <a:cs typeface="+mn-ea"/>
              <a:sym typeface="+mn-lt"/>
            </a:endParaRPr>
          </a:p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10" name="TextBox 13"/>
          <p:cNvSpPr txBox="1"/>
          <p:nvPr>
            <p:custDataLst>
              <p:tags r:id="rId4"/>
            </p:custDataLst>
          </p:nvPr>
        </p:nvSpPr>
        <p:spPr>
          <a:xfrm>
            <a:off x="8526145" y="2576830"/>
            <a:ext cx="1400175" cy="3689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cs typeface="+mn-ea"/>
                <a:sym typeface="+mn-lt"/>
              </a:rPr>
              <a:t>AI</a:t>
            </a:r>
            <a:r>
              <a:rPr lang="zh-CN" altLang="en-US" sz="2000" b="1" dirty="0">
                <a:cs typeface="+mn-ea"/>
                <a:sym typeface="+mn-lt"/>
              </a:rPr>
              <a:t>开发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11" name="TextBox 13"/>
          <p:cNvSpPr txBox="1"/>
          <p:nvPr>
            <p:custDataLst>
              <p:tags r:id="rId5"/>
            </p:custDataLst>
          </p:nvPr>
        </p:nvSpPr>
        <p:spPr>
          <a:xfrm>
            <a:off x="8526145" y="3035935"/>
            <a:ext cx="2004695" cy="4025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dirty="0">
                <a:cs typeface="+mn-ea"/>
                <a:sym typeface="+mn-lt"/>
              </a:rPr>
              <a:t>林越野、李沐恺</a:t>
            </a:r>
            <a:endParaRPr lang="zh-CN" altLang="en-US" dirty="0">
              <a:cs typeface="+mn-ea"/>
              <a:sym typeface="+mn-lt"/>
            </a:endParaRPr>
          </a:p>
        </p:txBody>
      </p:sp>
      <p:cxnSp>
        <p:nvCxnSpPr>
          <p:cNvPr id="14" name="Straight Connector 77"/>
          <p:cNvCxnSpPr/>
          <p:nvPr>
            <p:custDataLst>
              <p:tags r:id="rId6"/>
            </p:custDataLst>
          </p:nvPr>
        </p:nvCxnSpPr>
        <p:spPr>
          <a:xfrm>
            <a:off x="7081451" y="2932028"/>
            <a:ext cx="607121" cy="0"/>
          </a:xfrm>
          <a:prstGeom prst="line">
            <a:avLst/>
          </a:prstGeom>
          <a:ln w="19050">
            <a:solidFill>
              <a:srgbClr val="5DA7B6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90"/>
          <p:cNvSpPr txBox="1"/>
          <p:nvPr>
            <p:custDataLst>
              <p:tags r:id="rId7"/>
            </p:custDataLst>
          </p:nvPr>
        </p:nvSpPr>
        <p:spPr>
          <a:xfrm>
            <a:off x="7843112" y="2680049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+mn-ea"/>
                <a:sym typeface="+mn-lt"/>
              </a:rPr>
              <a:t>03</a:t>
            </a:r>
            <a:endParaRPr lang="en-US" sz="2800" dirty="0">
              <a:cs typeface="+mn-ea"/>
              <a:sym typeface="+mn-lt"/>
            </a:endParaRPr>
          </a:p>
        </p:txBody>
      </p:sp>
      <p:cxnSp>
        <p:nvCxnSpPr>
          <p:cNvPr id="16" name="Straight Connector 80"/>
          <p:cNvCxnSpPr/>
          <p:nvPr>
            <p:custDataLst>
              <p:tags r:id="rId8"/>
            </p:custDataLst>
          </p:nvPr>
        </p:nvCxnSpPr>
        <p:spPr>
          <a:xfrm flipH="1">
            <a:off x="4830215" y="1691225"/>
            <a:ext cx="602557" cy="0"/>
          </a:xfrm>
          <a:prstGeom prst="line">
            <a:avLst/>
          </a:prstGeom>
          <a:ln w="19050">
            <a:solidFill>
              <a:srgbClr val="5DA7B6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3"/>
          <p:cNvSpPr txBox="1"/>
          <p:nvPr>
            <p:custDataLst>
              <p:tags r:id="rId9"/>
            </p:custDataLst>
          </p:nvPr>
        </p:nvSpPr>
        <p:spPr>
          <a:xfrm>
            <a:off x="4145188" y="1431644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+mn-ea"/>
                <a:sym typeface="+mn-lt"/>
              </a:rPr>
              <a:t>01</a:t>
            </a:r>
            <a:endParaRPr lang="en-US" sz="2800" dirty="0">
              <a:cs typeface="+mn-ea"/>
              <a:sym typeface="+mn-lt"/>
            </a:endParaRPr>
          </a:p>
        </p:txBody>
      </p:sp>
      <p:cxnSp>
        <p:nvCxnSpPr>
          <p:cNvPr id="18" name="Straight Connector 86"/>
          <p:cNvCxnSpPr/>
          <p:nvPr>
            <p:custDataLst>
              <p:tags r:id="rId10"/>
            </p:custDataLst>
          </p:nvPr>
        </p:nvCxnSpPr>
        <p:spPr>
          <a:xfrm flipH="1" flipV="1">
            <a:off x="4830538" y="4019703"/>
            <a:ext cx="602557" cy="0"/>
          </a:xfrm>
          <a:prstGeom prst="line">
            <a:avLst/>
          </a:prstGeom>
          <a:ln w="19050">
            <a:solidFill>
              <a:srgbClr val="5DA7B6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96"/>
          <p:cNvSpPr txBox="1"/>
          <p:nvPr>
            <p:custDataLst>
              <p:tags r:id="rId11"/>
            </p:custDataLst>
          </p:nvPr>
        </p:nvSpPr>
        <p:spPr>
          <a:xfrm>
            <a:off x="4094711" y="3763201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+mn-ea"/>
                <a:sym typeface="+mn-lt"/>
              </a:rPr>
              <a:t>02</a:t>
            </a:r>
            <a:endParaRPr lang="en-US" sz="2800" dirty="0">
              <a:cs typeface="+mn-ea"/>
              <a:sym typeface="+mn-lt"/>
            </a:endParaRPr>
          </a:p>
        </p:txBody>
      </p:sp>
      <p:sp>
        <p:nvSpPr>
          <p:cNvPr id="20" name="TextBox 13"/>
          <p:cNvSpPr txBox="1"/>
          <p:nvPr>
            <p:custDataLst>
              <p:tags r:id="rId12"/>
            </p:custDataLst>
          </p:nvPr>
        </p:nvSpPr>
        <p:spPr>
          <a:xfrm>
            <a:off x="873125" y="3700145"/>
            <a:ext cx="3147060" cy="8001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cs typeface="+mn-ea"/>
                <a:sym typeface="+mn-lt"/>
              </a:rPr>
              <a:t>后端开发：</a:t>
            </a:r>
            <a:r>
              <a:rPr lang="zh-CN" altLang="en-US" sz="2000" dirty="0">
                <a:cs typeface="+mn-ea"/>
                <a:sym typeface="+mn-lt"/>
              </a:rPr>
              <a:t>刘启航、林越野</a:t>
            </a:r>
            <a:endParaRPr lang="zh-CN" altLang="en-US" sz="2000" dirty="0">
              <a:cs typeface="+mn-ea"/>
              <a:sym typeface="+mn-lt"/>
            </a:endParaRPr>
          </a:p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21" name="TextBox 13"/>
          <p:cNvSpPr txBox="1"/>
          <p:nvPr>
            <p:custDataLst>
              <p:tags r:id="rId13"/>
            </p:custDataLst>
          </p:nvPr>
        </p:nvSpPr>
        <p:spPr>
          <a:xfrm>
            <a:off x="1990090" y="4140835"/>
            <a:ext cx="2033905" cy="3397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rot="13739632" flipH="1" flipV="1">
            <a:off x="11177880" y="5672564"/>
            <a:ext cx="1184374" cy="1537408"/>
          </a:xfrm>
          <a:prstGeom prst="rect">
            <a:avLst/>
          </a:prstGeom>
        </p:spPr>
      </p:pic>
      <p:pic>
        <p:nvPicPr>
          <p:cNvPr id="2" name="图片 1" descr="b562225ef7e9503f23ef41136e554563eadbcb80"/>
          <p:cNvPicPr>
            <a:picLocks noChangeAspect="1"/>
          </p:cNvPicPr>
          <p:nvPr/>
        </p:nvPicPr>
        <p:blipFill>
          <a:blip r:embed="rId14"/>
          <a:srcRect l="18207" r="19259"/>
          <a:stretch>
            <a:fillRect/>
          </a:stretch>
        </p:blipFill>
        <p:spPr>
          <a:xfrm>
            <a:off x="10234930" y="487680"/>
            <a:ext cx="938530" cy="938530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1106170" y="1502410"/>
            <a:ext cx="2743200" cy="680720"/>
            <a:chOff x="3180" y="2455"/>
            <a:chExt cx="2620" cy="1744"/>
          </a:xfrm>
        </p:grpSpPr>
        <p:cxnSp>
          <p:nvCxnSpPr>
            <p:cNvPr id="23" name="Straight Connector 80"/>
            <p:cNvCxnSpPr/>
            <p:nvPr>
              <p:custDataLst>
                <p:tags r:id="rId15"/>
              </p:custDataLst>
            </p:nvPr>
          </p:nvCxnSpPr>
          <p:spPr>
            <a:xfrm flipH="1">
              <a:off x="3180" y="3059"/>
              <a:ext cx="2620" cy="20"/>
            </a:xfrm>
            <a:prstGeom prst="line">
              <a:avLst/>
            </a:prstGeom>
            <a:ln w="19050" cmpd="sng">
              <a:solidFill>
                <a:srgbClr val="5DA7B6"/>
              </a:solidFill>
              <a:prstDash val="solid"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86"/>
            <p:cNvCxnSpPr/>
            <p:nvPr>
              <p:custDataLst>
                <p:tags r:id="rId16"/>
              </p:custDataLst>
            </p:nvPr>
          </p:nvCxnSpPr>
          <p:spPr>
            <a:xfrm>
              <a:off x="3189" y="3068"/>
              <a:ext cx="0" cy="1121"/>
            </a:xfrm>
            <a:prstGeom prst="line">
              <a:avLst/>
            </a:prstGeom>
            <a:ln w="19050">
              <a:solidFill>
                <a:srgbClr val="5DA7B6"/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86"/>
            <p:cNvCxnSpPr/>
            <p:nvPr>
              <p:custDataLst>
                <p:tags r:id="rId17"/>
              </p:custDataLst>
            </p:nvPr>
          </p:nvCxnSpPr>
          <p:spPr>
            <a:xfrm>
              <a:off x="4490" y="3079"/>
              <a:ext cx="0" cy="1121"/>
            </a:xfrm>
            <a:prstGeom prst="line">
              <a:avLst/>
            </a:prstGeom>
            <a:ln w="19050">
              <a:solidFill>
                <a:srgbClr val="5DA7B6"/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86"/>
            <p:cNvCxnSpPr/>
            <p:nvPr>
              <p:custDataLst>
                <p:tags r:id="rId18"/>
              </p:custDataLst>
            </p:nvPr>
          </p:nvCxnSpPr>
          <p:spPr>
            <a:xfrm>
              <a:off x="5791" y="3079"/>
              <a:ext cx="0" cy="1121"/>
            </a:xfrm>
            <a:prstGeom prst="line">
              <a:avLst/>
            </a:prstGeom>
            <a:ln w="19050">
              <a:solidFill>
                <a:srgbClr val="5DA7B6"/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80"/>
            <p:cNvCxnSpPr/>
            <p:nvPr>
              <p:custDataLst>
                <p:tags r:id="rId19"/>
              </p:custDataLst>
            </p:nvPr>
          </p:nvCxnSpPr>
          <p:spPr>
            <a:xfrm flipH="1" flipV="1">
              <a:off x="4485" y="2455"/>
              <a:ext cx="9" cy="644"/>
            </a:xfrm>
            <a:prstGeom prst="line">
              <a:avLst/>
            </a:prstGeom>
            <a:ln w="19050" cmpd="sng">
              <a:solidFill>
                <a:srgbClr val="5DA7B6"/>
              </a:solidFill>
              <a:prstDash val="solid"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29"/>
          <p:cNvSpPr txBox="1"/>
          <p:nvPr/>
        </p:nvSpPr>
        <p:spPr>
          <a:xfrm>
            <a:off x="99695" y="2355215"/>
            <a:ext cx="1890395" cy="3778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/>
              <a:t>设计和实现用户界面</a:t>
            </a:r>
            <a:endParaRPr lang="zh-CN" altLang="en-US" sz="1400"/>
          </a:p>
        </p:txBody>
      </p:sp>
      <p:sp>
        <p:nvSpPr>
          <p:cNvPr id="31" name="文本框 30"/>
          <p:cNvSpPr txBox="1"/>
          <p:nvPr>
            <p:custDataLst>
              <p:tags r:id="rId20"/>
            </p:custDataLst>
          </p:nvPr>
        </p:nvSpPr>
        <p:spPr>
          <a:xfrm>
            <a:off x="1848485" y="2353945"/>
            <a:ext cx="1258570" cy="3778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/>
              <a:t>处理用户输入</a:t>
            </a:r>
            <a:endParaRPr lang="zh-CN" altLang="en-US" sz="1400"/>
          </a:p>
        </p:txBody>
      </p:sp>
      <p:sp>
        <p:nvSpPr>
          <p:cNvPr id="32" name="文本框 31"/>
          <p:cNvSpPr txBox="1"/>
          <p:nvPr>
            <p:custDataLst>
              <p:tags r:id="rId21"/>
            </p:custDataLst>
          </p:nvPr>
        </p:nvSpPr>
        <p:spPr>
          <a:xfrm>
            <a:off x="3149600" y="2355850"/>
            <a:ext cx="1258570" cy="3778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/>
              <a:t>实施前端逻辑</a:t>
            </a:r>
            <a:endParaRPr lang="zh-CN" altLang="en-US" sz="1400"/>
          </a:p>
        </p:txBody>
      </p:sp>
      <p:grpSp>
        <p:nvGrpSpPr>
          <p:cNvPr id="33" name="组合 32"/>
          <p:cNvGrpSpPr/>
          <p:nvPr/>
        </p:nvGrpSpPr>
        <p:grpSpPr>
          <a:xfrm>
            <a:off x="1068070" y="4173220"/>
            <a:ext cx="2917825" cy="680720"/>
            <a:chOff x="3180" y="2455"/>
            <a:chExt cx="2620" cy="1744"/>
          </a:xfrm>
        </p:grpSpPr>
        <p:cxnSp>
          <p:nvCxnSpPr>
            <p:cNvPr id="34" name="Straight Connector 80"/>
            <p:cNvCxnSpPr/>
            <p:nvPr>
              <p:custDataLst>
                <p:tags r:id="rId22"/>
              </p:custDataLst>
            </p:nvPr>
          </p:nvCxnSpPr>
          <p:spPr>
            <a:xfrm flipH="1">
              <a:off x="3180" y="3059"/>
              <a:ext cx="2620" cy="20"/>
            </a:xfrm>
            <a:prstGeom prst="line">
              <a:avLst/>
            </a:prstGeom>
            <a:ln w="19050" cmpd="sng">
              <a:solidFill>
                <a:srgbClr val="5DA7B6"/>
              </a:solidFill>
              <a:prstDash val="solid"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86"/>
            <p:cNvCxnSpPr/>
            <p:nvPr>
              <p:custDataLst>
                <p:tags r:id="rId23"/>
              </p:custDataLst>
            </p:nvPr>
          </p:nvCxnSpPr>
          <p:spPr>
            <a:xfrm>
              <a:off x="3189" y="3068"/>
              <a:ext cx="0" cy="1121"/>
            </a:xfrm>
            <a:prstGeom prst="line">
              <a:avLst/>
            </a:prstGeom>
            <a:ln w="19050">
              <a:solidFill>
                <a:srgbClr val="5DA7B6"/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86"/>
            <p:cNvCxnSpPr/>
            <p:nvPr>
              <p:custDataLst>
                <p:tags r:id="rId24"/>
              </p:custDataLst>
            </p:nvPr>
          </p:nvCxnSpPr>
          <p:spPr>
            <a:xfrm>
              <a:off x="4490" y="3079"/>
              <a:ext cx="0" cy="1121"/>
            </a:xfrm>
            <a:prstGeom prst="line">
              <a:avLst/>
            </a:prstGeom>
            <a:ln w="19050">
              <a:solidFill>
                <a:srgbClr val="5DA7B6"/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86"/>
            <p:cNvCxnSpPr/>
            <p:nvPr>
              <p:custDataLst>
                <p:tags r:id="rId25"/>
              </p:custDataLst>
            </p:nvPr>
          </p:nvCxnSpPr>
          <p:spPr>
            <a:xfrm>
              <a:off x="5791" y="3079"/>
              <a:ext cx="0" cy="1121"/>
            </a:xfrm>
            <a:prstGeom prst="line">
              <a:avLst/>
            </a:prstGeom>
            <a:ln w="19050">
              <a:solidFill>
                <a:srgbClr val="5DA7B6"/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80"/>
            <p:cNvCxnSpPr/>
            <p:nvPr>
              <p:custDataLst>
                <p:tags r:id="rId26"/>
              </p:custDataLst>
            </p:nvPr>
          </p:nvCxnSpPr>
          <p:spPr>
            <a:xfrm flipH="1" flipV="1">
              <a:off x="4485" y="2455"/>
              <a:ext cx="9" cy="644"/>
            </a:xfrm>
            <a:prstGeom prst="line">
              <a:avLst/>
            </a:prstGeom>
            <a:ln w="19050" cmpd="sng">
              <a:solidFill>
                <a:srgbClr val="5DA7B6"/>
              </a:solidFill>
              <a:prstDash val="solid"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文本框 38"/>
          <p:cNvSpPr txBox="1"/>
          <p:nvPr>
            <p:custDataLst>
              <p:tags r:id="rId27"/>
            </p:custDataLst>
          </p:nvPr>
        </p:nvSpPr>
        <p:spPr>
          <a:xfrm>
            <a:off x="99695" y="4920615"/>
            <a:ext cx="1890395" cy="3778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/>
              <a:t>设计和实现后端服务</a:t>
            </a:r>
            <a:endParaRPr lang="zh-CN" altLang="en-US" sz="1400"/>
          </a:p>
        </p:txBody>
      </p:sp>
      <p:sp>
        <p:nvSpPr>
          <p:cNvPr id="40" name="文本框 39"/>
          <p:cNvSpPr txBox="1"/>
          <p:nvPr>
            <p:custDataLst>
              <p:tags r:id="rId28"/>
            </p:custDataLst>
          </p:nvPr>
        </p:nvSpPr>
        <p:spPr>
          <a:xfrm>
            <a:off x="1776095" y="4920615"/>
            <a:ext cx="1890395" cy="3778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/>
              <a:t>管理系统业务逻辑</a:t>
            </a:r>
            <a:endParaRPr lang="zh-CN" altLang="en-US" sz="1400"/>
          </a:p>
        </p:txBody>
      </p:sp>
      <p:sp>
        <p:nvSpPr>
          <p:cNvPr id="41" name="文本框 40"/>
          <p:cNvSpPr txBox="1"/>
          <p:nvPr>
            <p:custDataLst>
              <p:tags r:id="rId29"/>
            </p:custDataLst>
          </p:nvPr>
        </p:nvSpPr>
        <p:spPr>
          <a:xfrm>
            <a:off x="3518535" y="4916170"/>
            <a:ext cx="915035" cy="3778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/>
              <a:t>设计</a:t>
            </a:r>
            <a:r>
              <a:rPr lang="en-US" altLang="zh-CN" sz="1400"/>
              <a:t>API</a:t>
            </a:r>
            <a:endParaRPr lang="en-US" altLang="zh-CN" sz="1400"/>
          </a:p>
        </p:txBody>
      </p:sp>
      <p:grpSp>
        <p:nvGrpSpPr>
          <p:cNvPr id="42" name="组合 41"/>
          <p:cNvGrpSpPr/>
          <p:nvPr/>
        </p:nvGrpSpPr>
        <p:grpSpPr>
          <a:xfrm>
            <a:off x="7938770" y="3356610"/>
            <a:ext cx="2743200" cy="680720"/>
            <a:chOff x="3180" y="2455"/>
            <a:chExt cx="2620" cy="1744"/>
          </a:xfrm>
        </p:grpSpPr>
        <p:cxnSp>
          <p:nvCxnSpPr>
            <p:cNvPr id="43" name="Straight Connector 80"/>
            <p:cNvCxnSpPr/>
            <p:nvPr>
              <p:custDataLst>
                <p:tags r:id="rId30"/>
              </p:custDataLst>
            </p:nvPr>
          </p:nvCxnSpPr>
          <p:spPr>
            <a:xfrm flipH="1">
              <a:off x="3180" y="3059"/>
              <a:ext cx="2620" cy="20"/>
            </a:xfrm>
            <a:prstGeom prst="line">
              <a:avLst/>
            </a:prstGeom>
            <a:ln w="19050" cmpd="sng">
              <a:solidFill>
                <a:srgbClr val="5DA7B6"/>
              </a:solidFill>
              <a:prstDash val="solid"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86"/>
            <p:cNvCxnSpPr/>
            <p:nvPr>
              <p:custDataLst>
                <p:tags r:id="rId31"/>
              </p:custDataLst>
            </p:nvPr>
          </p:nvCxnSpPr>
          <p:spPr>
            <a:xfrm>
              <a:off x="3189" y="3068"/>
              <a:ext cx="0" cy="1121"/>
            </a:xfrm>
            <a:prstGeom prst="line">
              <a:avLst/>
            </a:prstGeom>
            <a:ln w="19050">
              <a:solidFill>
                <a:srgbClr val="5DA7B6"/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86"/>
            <p:cNvCxnSpPr/>
            <p:nvPr>
              <p:custDataLst>
                <p:tags r:id="rId32"/>
              </p:custDataLst>
            </p:nvPr>
          </p:nvCxnSpPr>
          <p:spPr>
            <a:xfrm>
              <a:off x="4490" y="3079"/>
              <a:ext cx="0" cy="1121"/>
            </a:xfrm>
            <a:prstGeom prst="line">
              <a:avLst/>
            </a:prstGeom>
            <a:ln w="19050">
              <a:solidFill>
                <a:srgbClr val="5DA7B6"/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86"/>
            <p:cNvCxnSpPr/>
            <p:nvPr>
              <p:custDataLst>
                <p:tags r:id="rId33"/>
              </p:custDataLst>
            </p:nvPr>
          </p:nvCxnSpPr>
          <p:spPr>
            <a:xfrm>
              <a:off x="5791" y="3079"/>
              <a:ext cx="0" cy="1121"/>
            </a:xfrm>
            <a:prstGeom prst="line">
              <a:avLst/>
            </a:prstGeom>
            <a:ln w="19050">
              <a:solidFill>
                <a:srgbClr val="5DA7B6"/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80"/>
            <p:cNvCxnSpPr/>
            <p:nvPr>
              <p:custDataLst>
                <p:tags r:id="rId34"/>
              </p:custDataLst>
            </p:nvPr>
          </p:nvCxnSpPr>
          <p:spPr>
            <a:xfrm flipH="1" flipV="1">
              <a:off x="4485" y="2455"/>
              <a:ext cx="9" cy="644"/>
            </a:xfrm>
            <a:prstGeom prst="line">
              <a:avLst/>
            </a:prstGeom>
            <a:ln w="19050" cmpd="sng">
              <a:solidFill>
                <a:srgbClr val="5DA7B6"/>
              </a:solidFill>
              <a:prstDash val="solid"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本框 47"/>
          <p:cNvSpPr txBox="1"/>
          <p:nvPr>
            <p:custDataLst>
              <p:tags r:id="rId35"/>
            </p:custDataLst>
          </p:nvPr>
        </p:nvSpPr>
        <p:spPr>
          <a:xfrm>
            <a:off x="7038340" y="4102735"/>
            <a:ext cx="1890395" cy="3778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/>
              <a:t>研究和实施智能算法</a:t>
            </a:r>
            <a:endParaRPr lang="zh-CN" altLang="en-US" sz="1400"/>
          </a:p>
        </p:txBody>
      </p:sp>
      <p:sp>
        <p:nvSpPr>
          <p:cNvPr id="49" name="文本框 48"/>
          <p:cNvSpPr txBox="1"/>
          <p:nvPr>
            <p:custDataLst>
              <p:tags r:id="rId36"/>
            </p:custDataLst>
          </p:nvPr>
        </p:nvSpPr>
        <p:spPr>
          <a:xfrm>
            <a:off x="8797290" y="4102100"/>
            <a:ext cx="1129030" cy="3778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/>
              <a:t>AI技术整合</a:t>
            </a:r>
            <a:endParaRPr lang="zh-CN" altLang="en-US" sz="1400"/>
          </a:p>
        </p:txBody>
      </p:sp>
      <p:sp>
        <p:nvSpPr>
          <p:cNvPr id="50" name="文本框 49"/>
          <p:cNvSpPr txBox="1"/>
          <p:nvPr>
            <p:custDataLst>
              <p:tags r:id="rId37"/>
            </p:custDataLst>
          </p:nvPr>
        </p:nvSpPr>
        <p:spPr>
          <a:xfrm>
            <a:off x="10167620" y="4098925"/>
            <a:ext cx="1129030" cy="3778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/>
              <a:t>连接前后</a:t>
            </a:r>
            <a:r>
              <a:rPr lang="zh-CN" altLang="en-US" sz="1400"/>
              <a:t>端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rot="3100000" flipH="1" flipV="1">
            <a:off x="-261990" y="-476604"/>
            <a:ext cx="1184374" cy="153740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1681" y="2921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40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项目进度</a:t>
            </a:r>
            <a:endParaRPr lang="zh-CN" altLang="en-US" sz="4000" b="1" dirty="0">
              <a:gradFill>
                <a:gsLst>
                  <a:gs pos="0">
                    <a:srgbClr val="8FBADE"/>
                  </a:gs>
                  <a:gs pos="32000">
                    <a:srgbClr val="355D73"/>
                  </a:gs>
                  <a:gs pos="63000">
                    <a:srgbClr val="6FC6D4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rot="13739632" flipH="1" flipV="1">
            <a:off x="11177880" y="5672564"/>
            <a:ext cx="1184374" cy="1537408"/>
          </a:xfrm>
          <a:prstGeom prst="rect">
            <a:avLst/>
          </a:prstGeom>
        </p:spPr>
      </p:pic>
      <p:cxnSp>
        <p:nvCxnSpPr>
          <p:cNvPr id="4" name="Straight Line buttom"/>
          <p:cNvCxnSpPr/>
          <p:nvPr/>
        </p:nvCxnSpPr>
        <p:spPr>
          <a:xfrm>
            <a:off x="1026789" y="6352250"/>
            <a:ext cx="10046780" cy="0"/>
          </a:xfrm>
          <a:prstGeom prst="line">
            <a:avLst/>
          </a:prstGeom>
          <a:ln w="19050">
            <a:solidFill>
              <a:srgbClr val="5DA7B6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b562225ef7e9503f23ef41136e554563eadbcb80"/>
          <p:cNvPicPr>
            <a:picLocks noChangeAspect="1"/>
          </p:cNvPicPr>
          <p:nvPr/>
        </p:nvPicPr>
        <p:blipFill>
          <a:blip r:embed="rId2"/>
          <a:srcRect l="18207" r="19259"/>
          <a:stretch>
            <a:fillRect/>
          </a:stretch>
        </p:blipFill>
        <p:spPr>
          <a:xfrm>
            <a:off x="10234930" y="487680"/>
            <a:ext cx="938530" cy="93853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95" y="1659890"/>
            <a:ext cx="11433810" cy="4032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b="15292"/>
          <a:stretch>
            <a:fillRect/>
          </a:stretch>
        </p:blipFill>
        <p:spPr>
          <a:xfrm>
            <a:off x="-10160" y="1"/>
            <a:ext cx="12192002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5935" y="2228671"/>
            <a:ext cx="5726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72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THANK YOU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8FBADE"/>
                  </a:gs>
                  <a:gs pos="32000">
                    <a:srgbClr val="355D73"/>
                  </a:gs>
                  <a:gs pos="63000">
                    <a:srgbClr val="6FC6D4"/>
                  </a:gs>
                </a:gsLst>
                <a:lin ang="5400000" scaled="1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5586" y="3409490"/>
            <a:ext cx="565649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 spc="300">
                <a:latin typeface="汉真广标" pitchFamily="49" charset="-122"/>
                <a:ea typeface="汉真广标" pitchFamily="49" charset="-122"/>
                <a:cs typeface="+mn-ea"/>
              </a:defRPr>
            </a:lvl1pPr>
          </a:lstStyle>
          <a:p>
            <a:pPr algn="l"/>
            <a:r>
              <a:rPr lang="zh-CN" altLang="en-US" sz="4400" b="1" dirty="0">
                <a:latin typeface="+mn-lt"/>
                <a:ea typeface="+mn-ea"/>
                <a:sym typeface="+mn-lt"/>
              </a:rPr>
              <a:t>谢谢大家</a:t>
            </a:r>
            <a:endParaRPr lang="zh-CN" altLang="en-US" sz="4400" b="1" dirty="0">
              <a:latin typeface="+mn-lt"/>
              <a:ea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>
            <a:off x="7981950" y="1"/>
            <a:ext cx="5283200" cy="685799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flipH="1">
            <a:off x="-1073150" y="1"/>
            <a:ext cx="5283200" cy="685799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176243" y="2452706"/>
            <a:ext cx="4573310" cy="4603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Part 01  /  </a:t>
            </a:r>
            <a:r>
              <a:rPr lang="zh-CN" altLang="en-US" sz="24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项目简介</a:t>
            </a:r>
            <a:endParaRPr lang="zh-CN" altLang="en-US" sz="2400" b="1" dirty="0">
              <a:gradFill>
                <a:gsLst>
                  <a:gs pos="0">
                    <a:srgbClr val="8FBADE"/>
                  </a:gs>
                  <a:gs pos="32000">
                    <a:srgbClr val="355D73"/>
                  </a:gs>
                  <a:gs pos="63000">
                    <a:srgbClr val="6FC6D4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76243" y="3211139"/>
            <a:ext cx="4573310" cy="4603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Part 02  /  </a:t>
            </a:r>
            <a:r>
              <a:rPr lang="zh-CN" altLang="en-US" sz="24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主要功能</a:t>
            </a:r>
            <a:endParaRPr lang="zh-CN" altLang="en-US" sz="2400" b="1" dirty="0">
              <a:gradFill>
                <a:gsLst>
                  <a:gs pos="0">
                    <a:srgbClr val="8FBADE"/>
                  </a:gs>
                  <a:gs pos="32000">
                    <a:srgbClr val="355D73"/>
                  </a:gs>
                  <a:gs pos="63000">
                    <a:srgbClr val="6FC6D4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76243" y="3969572"/>
            <a:ext cx="4573310" cy="4603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Part 03  /  </a:t>
            </a:r>
            <a:r>
              <a:rPr lang="zh-CN" altLang="en-US" sz="24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架构方案</a:t>
            </a:r>
            <a:endParaRPr lang="zh-CN" altLang="en-US" sz="2400" b="1" dirty="0">
              <a:gradFill>
                <a:gsLst>
                  <a:gs pos="0">
                    <a:srgbClr val="8FBADE"/>
                  </a:gs>
                  <a:gs pos="32000">
                    <a:srgbClr val="355D73"/>
                  </a:gs>
                  <a:gs pos="63000">
                    <a:srgbClr val="6FC6D4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76243" y="4728005"/>
            <a:ext cx="4573310" cy="4603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Part 04  /  </a:t>
            </a:r>
            <a:r>
              <a:rPr lang="zh-CN" altLang="en-US" sz="24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开发计划</a:t>
            </a:r>
            <a:endParaRPr lang="zh-CN" altLang="en-US" sz="2400" b="1" dirty="0">
              <a:gradFill>
                <a:gsLst>
                  <a:gs pos="0">
                    <a:srgbClr val="8FBADE"/>
                  </a:gs>
                  <a:gs pos="32000">
                    <a:srgbClr val="355D73"/>
                  </a:gs>
                  <a:gs pos="63000">
                    <a:srgbClr val="6FC6D4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326284" y="1194376"/>
            <a:ext cx="153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36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目录</a:t>
            </a:r>
            <a:endParaRPr lang="zh-CN" altLang="en-US" sz="3600" b="1" dirty="0">
              <a:gradFill>
                <a:gsLst>
                  <a:gs pos="0">
                    <a:srgbClr val="8FBADE"/>
                  </a:gs>
                  <a:gs pos="32000">
                    <a:srgbClr val="355D73"/>
                  </a:gs>
                  <a:gs pos="63000">
                    <a:srgbClr val="6FC6D4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806440" y="1981156"/>
            <a:ext cx="579120" cy="0"/>
          </a:xfrm>
          <a:prstGeom prst="line">
            <a:avLst/>
          </a:prstGeom>
          <a:ln>
            <a:gradFill>
              <a:gsLst>
                <a:gs pos="0">
                  <a:srgbClr val="5DA7B6"/>
                </a:gs>
                <a:gs pos="100000">
                  <a:srgbClr val="1F284A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4"/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rot="18500000" flipH="1">
            <a:off x="-616275" y="2609737"/>
            <a:ext cx="4940946" cy="641372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131250" y="2203281"/>
            <a:ext cx="41143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66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Part 01  </a:t>
            </a:r>
            <a:endParaRPr lang="en-US" altLang="zh-CN" sz="6600" b="1" dirty="0">
              <a:gradFill>
                <a:gsLst>
                  <a:gs pos="0">
                    <a:srgbClr val="8FBADE"/>
                  </a:gs>
                  <a:gs pos="32000">
                    <a:srgbClr val="355D73"/>
                  </a:gs>
                  <a:gs pos="63000">
                    <a:srgbClr val="6FC6D4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38842" y="3510722"/>
            <a:ext cx="411431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sym typeface="+mn-lt"/>
              </a:rPr>
              <a:t>项目简介</a:t>
            </a:r>
            <a:endParaRPr lang="zh-CN" altLang="en-US" dirty="0">
              <a:latin typeface="+mn-lt"/>
              <a:ea typeface="+mn-ea"/>
              <a:sym typeface="+mn-lt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4295775" y="3377758"/>
            <a:ext cx="3600450" cy="0"/>
          </a:xfrm>
          <a:prstGeom prst="line">
            <a:avLst/>
          </a:prstGeom>
          <a:ln>
            <a:gradFill flip="none" rotWithShape="1">
              <a:gsLst>
                <a:gs pos="0">
                  <a:srgbClr val="5DA7B6"/>
                </a:gs>
                <a:gs pos="100000">
                  <a:srgbClr val="1F284A"/>
                </a:gs>
              </a:gsLst>
              <a:lin ang="0" scaled="1"/>
              <a:tileRect/>
            </a:gra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rot="18500000" flipV="1">
            <a:off x="7765725" y="-2165463"/>
            <a:ext cx="4940946" cy="6413726"/>
          </a:xfrm>
          <a:prstGeom prst="rect">
            <a:avLst/>
          </a:prstGeom>
        </p:spPr>
      </p:pic>
      <p:sp>
        <p:nvSpPr>
          <p:cNvPr id="7" name="TextBox 13"/>
          <p:cNvSpPr txBox="1"/>
          <p:nvPr/>
        </p:nvSpPr>
        <p:spPr>
          <a:xfrm>
            <a:off x="4295775" y="4422067"/>
            <a:ext cx="3600450" cy="4787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cs typeface="+mn-ea"/>
                <a:sym typeface="+mn-lt"/>
              </a:rPr>
              <a:t>项目背景、用户画像、项目目的</a:t>
            </a:r>
            <a:endParaRPr lang="en-US" altLang="zh-CN" sz="1200" dirty="0">
              <a:cs typeface="+mn-ea"/>
              <a:sym typeface="+mn-lt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endParaRPr lang="en-US" altLang="zh-CN" sz="12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rot="3100000" flipH="1" flipV="1">
            <a:off x="-261990" y="-476604"/>
            <a:ext cx="1184374" cy="153740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0580" y="103009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40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项目背景</a:t>
            </a:r>
            <a:endParaRPr lang="zh-CN" altLang="en-US" sz="4000" b="1" dirty="0">
              <a:gradFill>
                <a:gsLst>
                  <a:gs pos="0">
                    <a:srgbClr val="8FBADE"/>
                  </a:gs>
                  <a:gs pos="32000">
                    <a:srgbClr val="355D73"/>
                  </a:gs>
                  <a:gs pos="63000">
                    <a:srgbClr val="6FC6D4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4" name="Round Diagonal Corner Rectangle 34"/>
          <p:cNvSpPr/>
          <p:nvPr>
            <p:custDataLst>
              <p:tags r:id="rId2"/>
            </p:custDataLst>
          </p:nvPr>
        </p:nvSpPr>
        <p:spPr>
          <a:xfrm>
            <a:off x="1823085" y="816610"/>
            <a:ext cx="8319135" cy="1832610"/>
          </a:xfrm>
          <a:prstGeom prst="round2DiagRect">
            <a:avLst/>
          </a:prstGeom>
          <a:noFill/>
          <a:ln>
            <a:solidFill>
              <a:srgbClr val="5DA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TextBox 13"/>
          <p:cNvSpPr txBox="1"/>
          <p:nvPr>
            <p:custDataLst>
              <p:tags r:id="rId3"/>
            </p:custDataLst>
          </p:nvPr>
        </p:nvSpPr>
        <p:spPr>
          <a:xfrm>
            <a:off x="2245995" y="899160"/>
            <a:ext cx="7734584" cy="16617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indent="0" defTabSz="1216660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>
                <a:latin typeface="+mj-ea"/>
                <a:ea typeface="+mj-ea"/>
                <a:cs typeface="+mn-ea"/>
                <a:sym typeface="+mn-lt"/>
              </a:rPr>
              <a:t>        </a:t>
            </a:r>
            <a:r>
              <a:rPr dirty="0" err="1">
                <a:latin typeface="+mj-ea"/>
                <a:ea typeface="+mj-ea"/>
                <a:cs typeface="+mn-ea"/>
                <a:sym typeface="+mn-lt"/>
              </a:rPr>
              <a:t>随着全球经济的发展和资本市场的改革中国金融市场发展迅速，政策支持力度加大</a:t>
            </a:r>
            <a:r>
              <a:rPr lang="zh-CN" dirty="0">
                <a:latin typeface="+mj-ea"/>
                <a:ea typeface="+mj-ea"/>
                <a:cs typeface="+mn-ea"/>
                <a:sym typeface="+mn-lt"/>
              </a:rPr>
              <a:t>，</a:t>
            </a:r>
            <a:r>
              <a:rPr dirty="0">
                <a:latin typeface="+mj-ea"/>
                <a:ea typeface="+mj-ea"/>
                <a:cs typeface="+mn-ea"/>
                <a:sym typeface="+mn-lt"/>
              </a:rPr>
              <a:t>投资者对资产配置的需求越来越强烈，基金作为一种多元化投资工具，具有</a:t>
            </a:r>
            <a:r>
              <a:rPr b="1" dirty="0">
                <a:latin typeface="+mj-ea"/>
                <a:ea typeface="+mj-ea"/>
                <a:cs typeface="+mn-ea"/>
                <a:sym typeface="+mn-lt"/>
              </a:rPr>
              <a:t>分散风险</a:t>
            </a:r>
            <a:r>
              <a:rPr dirty="0">
                <a:latin typeface="+mj-ea"/>
                <a:ea typeface="+mj-ea"/>
                <a:cs typeface="+mn-ea"/>
                <a:sym typeface="+mn-lt"/>
              </a:rPr>
              <a:t>、</a:t>
            </a:r>
            <a:r>
              <a:rPr b="1" dirty="0">
                <a:latin typeface="+mj-ea"/>
                <a:ea typeface="+mj-ea"/>
                <a:cs typeface="+mn-ea"/>
                <a:sym typeface="+mn-lt"/>
              </a:rPr>
              <a:t>灵活性高</a:t>
            </a:r>
            <a:r>
              <a:rPr dirty="0">
                <a:latin typeface="+mj-ea"/>
                <a:ea typeface="+mj-ea"/>
                <a:cs typeface="+mn-ea"/>
                <a:sym typeface="+mn-lt"/>
              </a:rPr>
              <a:t>、</a:t>
            </a:r>
            <a:r>
              <a:rPr b="1" dirty="0">
                <a:latin typeface="+mj-ea"/>
                <a:ea typeface="+mj-ea"/>
                <a:cs typeface="+mn-ea"/>
                <a:sym typeface="+mn-lt"/>
              </a:rPr>
              <a:t>专业管理</a:t>
            </a:r>
            <a:r>
              <a:rPr dirty="0">
                <a:latin typeface="+mj-ea"/>
                <a:ea typeface="+mj-ea"/>
                <a:cs typeface="+mn-ea"/>
                <a:sym typeface="+mn-lt"/>
              </a:rPr>
              <a:t>等优势</a:t>
            </a:r>
            <a:r>
              <a:rPr lang="zh-CN" dirty="0">
                <a:latin typeface="+mj-ea"/>
                <a:ea typeface="+mj-ea"/>
                <a:cs typeface="+mn-ea"/>
                <a:sym typeface="+mn-lt"/>
              </a:rPr>
              <a:t>。基金交易主体广泛增加，需要</a:t>
            </a:r>
            <a:r>
              <a:rPr lang="zh-CN" b="1" dirty="0">
                <a:solidFill>
                  <a:srgbClr val="FF0000"/>
                </a:solidFill>
                <a:latin typeface="+mj-ea"/>
                <a:ea typeface="+mj-ea"/>
                <a:cs typeface="+mn-ea"/>
                <a:sym typeface="+mn-lt"/>
              </a:rPr>
              <a:t>便捷、可靠、集成</a:t>
            </a:r>
            <a:r>
              <a:rPr lang="zh-CN" dirty="0">
                <a:latin typeface="+mj-ea"/>
                <a:ea typeface="+mj-ea"/>
                <a:cs typeface="+mn-ea"/>
                <a:sym typeface="+mn-lt"/>
              </a:rPr>
              <a:t>的基金交易管理</a:t>
            </a:r>
            <a:r>
              <a:rPr lang="zh-CN" dirty="0">
                <a:latin typeface="+mj-ea"/>
                <a:ea typeface="+mj-ea"/>
                <a:cs typeface="+mn-ea"/>
                <a:sym typeface="+mn-lt"/>
              </a:rPr>
              <a:t>分析工具。</a:t>
            </a:r>
            <a:endParaRPr lang="zh-CN" dirty="0">
              <a:latin typeface="+mj-ea"/>
              <a:ea typeface="+mj-ea"/>
              <a:cs typeface="+mn-ea"/>
              <a:sym typeface="+mn-lt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rot="13739632" flipH="1" flipV="1">
            <a:off x="11177880" y="5672564"/>
            <a:ext cx="1184374" cy="1537408"/>
          </a:xfrm>
          <a:prstGeom prst="rect">
            <a:avLst/>
          </a:prstGeom>
        </p:spPr>
      </p:pic>
      <p:pic>
        <p:nvPicPr>
          <p:cNvPr id="2" name="图片 1" descr="b562225ef7e9503f23ef41136e554563eadbcb80"/>
          <p:cNvPicPr>
            <a:picLocks noChangeAspect="1"/>
          </p:cNvPicPr>
          <p:nvPr/>
        </p:nvPicPr>
        <p:blipFill>
          <a:blip r:embed="rId4"/>
          <a:srcRect l="18207" r="19259"/>
          <a:stretch>
            <a:fillRect/>
          </a:stretch>
        </p:blipFill>
        <p:spPr>
          <a:xfrm>
            <a:off x="10234930" y="487680"/>
            <a:ext cx="938530" cy="9385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5320" y="2799715"/>
            <a:ext cx="8114030" cy="27584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300480" y="5646420"/>
            <a:ext cx="9157970" cy="622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rot="3100000" flipH="1" flipV="1">
            <a:off x="-261990" y="-476604"/>
            <a:ext cx="1184374" cy="153740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1681" y="2921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40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项目目的</a:t>
            </a:r>
            <a:endParaRPr lang="zh-CN" altLang="en-US" sz="4000" b="1" dirty="0">
              <a:gradFill>
                <a:gsLst>
                  <a:gs pos="0">
                    <a:srgbClr val="8FBADE"/>
                  </a:gs>
                  <a:gs pos="32000">
                    <a:srgbClr val="355D73"/>
                  </a:gs>
                  <a:gs pos="63000">
                    <a:srgbClr val="6FC6D4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4" name="Round Diagonal Corner Rectangle 34"/>
          <p:cNvSpPr/>
          <p:nvPr>
            <p:custDataLst>
              <p:tags r:id="rId2"/>
            </p:custDataLst>
          </p:nvPr>
        </p:nvSpPr>
        <p:spPr>
          <a:xfrm>
            <a:off x="741681" y="1257758"/>
            <a:ext cx="7325359" cy="4108831"/>
          </a:xfrm>
          <a:prstGeom prst="round2DiagRect">
            <a:avLst/>
          </a:prstGeom>
          <a:noFill/>
          <a:ln>
            <a:solidFill>
              <a:srgbClr val="5DA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9" name="Straight Line buttom"/>
          <p:cNvCxnSpPr/>
          <p:nvPr/>
        </p:nvCxnSpPr>
        <p:spPr>
          <a:xfrm>
            <a:off x="1066159" y="5792815"/>
            <a:ext cx="10046780" cy="0"/>
          </a:xfrm>
          <a:prstGeom prst="line">
            <a:avLst/>
          </a:prstGeom>
          <a:ln w="19050">
            <a:solidFill>
              <a:srgbClr val="5DA7B6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3"/>
          <p:cNvSpPr txBox="1"/>
          <p:nvPr>
            <p:custDataLst>
              <p:tags r:id="rId3"/>
            </p:custDataLst>
          </p:nvPr>
        </p:nvSpPr>
        <p:spPr>
          <a:xfrm>
            <a:off x="1111885" y="1453515"/>
            <a:ext cx="6797040" cy="37395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indent="0" defTabSz="1216660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>
                <a:cs typeface="+mn-ea"/>
                <a:sym typeface="+mn-lt"/>
              </a:rPr>
              <a:t>       </a:t>
            </a:r>
            <a:r>
              <a:rPr lang="en-US" altLang="zh-CN" dirty="0" err="1">
                <a:cs typeface="+mn-ea"/>
                <a:sym typeface="+mn-lt"/>
              </a:rPr>
              <a:t>本项目</a:t>
            </a:r>
            <a:r>
              <a:rPr lang="zh-CN" altLang="en-US" dirty="0">
                <a:cs typeface="+mn-ea"/>
                <a:sym typeface="+mn-lt"/>
              </a:rPr>
              <a:t>旨在</a:t>
            </a:r>
            <a:r>
              <a:rPr lang="en-US" altLang="zh-CN" dirty="0">
                <a:cs typeface="+mn-ea"/>
                <a:sym typeface="+mn-lt"/>
              </a:rPr>
              <a:t>实现一个基金</a:t>
            </a:r>
            <a:r>
              <a:rPr lang="zh-CN" altLang="en-US" dirty="0">
                <a:cs typeface="+mn-ea"/>
                <a:sym typeface="+mn-lt"/>
              </a:rPr>
              <a:t>交易管理分析的一站式平台，为散户、机构等多方用户提供基金</a:t>
            </a:r>
            <a:r>
              <a:rPr lang="zh-CN" altLang="en-US" b="1" dirty="0">
                <a:solidFill>
                  <a:srgbClr val="FF0000"/>
                </a:solidFill>
                <a:cs typeface="+mn-ea"/>
                <a:sym typeface="+mn-lt"/>
              </a:rPr>
              <a:t>管理、交易、看板、投资</a:t>
            </a:r>
            <a:r>
              <a:rPr lang="zh-CN" altLang="en-US" b="1" dirty="0">
                <a:solidFill>
                  <a:srgbClr val="FF0000"/>
                </a:solidFill>
                <a:cs typeface="+mn-ea"/>
                <a:sym typeface="+mn-lt"/>
              </a:rPr>
              <a:t>工具、智能推荐服务</a:t>
            </a:r>
            <a:r>
              <a:rPr lang="zh-CN" altLang="en-US" dirty="0">
                <a:cs typeface="+mn-ea"/>
                <a:sym typeface="+mn-lt"/>
              </a:rPr>
              <a:t>。</a:t>
            </a:r>
            <a:endParaRPr lang="zh-CN" altLang="en-US" dirty="0">
              <a:cs typeface="+mn-ea"/>
              <a:sym typeface="+mn-lt"/>
            </a:endParaRPr>
          </a:p>
          <a:p>
            <a:pPr indent="0" defTabSz="1216660" fontAlgn="auto">
              <a:lnSpc>
                <a:spcPct val="150000"/>
              </a:lnSpc>
              <a:spcBef>
                <a:spcPts val="0"/>
              </a:spcBef>
              <a:defRPr/>
            </a:pPr>
            <a:endParaRPr lang="en-US" altLang="zh-CN" dirty="0">
              <a:cs typeface="+mn-ea"/>
              <a:sym typeface="+mn-lt"/>
            </a:endParaRPr>
          </a:p>
          <a:p>
            <a:pPr indent="0" defTabSz="1216660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>
                <a:cs typeface="+mn-ea"/>
                <a:sym typeface="+mn-lt"/>
              </a:rPr>
              <a:t>       </a:t>
            </a:r>
            <a:r>
              <a:rPr lang="zh-CN" altLang="en-US" dirty="0">
                <a:cs typeface="+mn-ea"/>
                <a:sym typeface="+mn-lt"/>
              </a:rPr>
              <a:t>本</a:t>
            </a:r>
            <a:r>
              <a:rPr lang="en-US" altLang="zh-CN" dirty="0">
                <a:cs typeface="+mn-ea"/>
                <a:sym typeface="+mn-lt"/>
              </a:rPr>
              <a:t>小组通过微服务的拆分和独立部署，</a:t>
            </a:r>
            <a:r>
              <a:rPr lang="zh-CN" altLang="en-US" dirty="0">
                <a:cs typeface="+mn-ea"/>
                <a:sym typeface="+mn-lt"/>
              </a:rPr>
              <a:t>从而</a:t>
            </a:r>
            <a:r>
              <a:rPr lang="en-US" altLang="zh-CN" dirty="0">
                <a:cs typeface="+mn-ea"/>
                <a:sym typeface="+mn-lt"/>
              </a:rPr>
              <a:t>实现系统的模块化和可扩展性，使得不同微服务的功能能够独立开发、部署和运行。</a:t>
            </a:r>
            <a:r>
              <a:rPr lang="zh-CN" altLang="en-US" dirty="0">
                <a:cs typeface="+mn-ea"/>
                <a:sym typeface="+mn-lt"/>
              </a:rPr>
              <a:t>功能方面部分参考现有的基金平台（例如：天天基金），在实现其中核心部分功能的基础上，侧重</a:t>
            </a:r>
            <a:r>
              <a:rPr lang="zh-CN" altLang="en-US" b="1" dirty="0">
                <a:solidFill>
                  <a:srgbClr val="FF0000"/>
                </a:solidFill>
                <a:cs typeface="+mn-ea"/>
                <a:sym typeface="+mn-lt"/>
              </a:rPr>
              <a:t>基金交易</a:t>
            </a:r>
            <a:r>
              <a:rPr lang="zh-CN" altLang="en-US" dirty="0">
                <a:cs typeface="+mn-ea"/>
                <a:sym typeface="+mn-lt"/>
              </a:rPr>
              <a:t>与</a:t>
            </a:r>
            <a:r>
              <a:rPr lang="zh-CN" altLang="en-US" b="1" dirty="0">
                <a:solidFill>
                  <a:srgbClr val="FF0000"/>
                </a:solidFill>
                <a:cs typeface="+mn-ea"/>
                <a:sym typeface="+mn-lt"/>
              </a:rPr>
              <a:t>基金分析</a:t>
            </a:r>
            <a:r>
              <a:rPr lang="zh-CN" altLang="en-US" dirty="0">
                <a:cs typeface="+mn-ea"/>
                <a:sym typeface="+mn-lt"/>
              </a:rPr>
              <a:t>，并引入</a:t>
            </a:r>
            <a:r>
              <a:rPr lang="en-US" altLang="zh-CN" b="1" dirty="0">
                <a:solidFill>
                  <a:srgbClr val="FF0000"/>
                </a:solidFill>
                <a:cs typeface="+mn-ea"/>
                <a:sym typeface="+mn-lt"/>
              </a:rPr>
              <a:t>AI</a:t>
            </a:r>
            <a:r>
              <a:rPr lang="zh-CN" altLang="en-US" dirty="0">
                <a:cs typeface="+mn-ea"/>
                <a:sym typeface="+mn-lt"/>
              </a:rPr>
              <a:t>为平台赋能，为用户提供更便捷全面的基金分析</a:t>
            </a:r>
            <a:r>
              <a:rPr lang="zh-CN" altLang="en-US" dirty="0">
                <a:cs typeface="+mn-ea"/>
                <a:sym typeface="+mn-lt"/>
              </a:rPr>
              <a:t>服务。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rot="13739632" flipH="1" flipV="1">
            <a:off x="11177880" y="5672564"/>
            <a:ext cx="1184374" cy="1537408"/>
          </a:xfrm>
          <a:prstGeom prst="rect">
            <a:avLst/>
          </a:prstGeom>
        </p:spPr>
      </p:pic>
      <p:pic>
        <p:nvPicPr>
          <p:cNvPr id="2" name="图片 1" descr="b562225ef7e9503f23ef41136e554563eadbcb80"/>
          <p:cNvPicPr>
            <a:picLocks noChangeAspect="1"/>
          </p:cNvPicPr>
          <p:nvPr/>
        </p:nvPicPr>
        <p:blipFill>
          <a:blip r:embed="rId4"/>
          <a:srcRect l="18207" r="19259"/>
          <a:stretch>
            <a:fillRect/>
          </a:stretch>
        </p:blipFill>
        <p:spPr>
          <a:xfrm>
            <a:off x="10234930" y="487680"/>
            <a:ext cx="938530" cy="9385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7244" y="1615440"/>
            <a:ext cx="3355774" cy="30213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89227"/>
            <a:ext cx="12192000" cy="3489980"/>
          </a:xfrm>
          <a:prstGeom prst="rect">
            <a:avLst/>
          </a:prstGeom>
          <a:solidFill>
            <a:srgbClr val="6FC6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07160" y="189230"/>
            <a:ext cx="44577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用户画像及</a:t>
            </a:r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参与者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Oval 8"/>
          <p:cNvSpPr/>
          <p:nvPr>
            <p:custDataLst>
              <p:tags r:id="rId1"/>
            </p:custDataLst>
          </p:nvPr>
        </p:nvSpPr>
        <p:spPr>
          <a:xfrm>
            <a:off x="1789388" y="3776345"/>
            <a:ext cx="1076960" cy="1076960"/>
          </a:xfrm>
          <a:prstGeom prst="ellipse">
            <a:avLst/>
          </a:prstGeom>
          <a:noFill/>
          <a:ln w="28575">
            <a:solidFill>
              <a:srgbClr val="5DA7B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225508" y="5461635"/>
            <a:ext cx="220472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散户出钱的方式和基金的托管方</a:t>
            </a:r>
            <a:endParaRPr lang="en-US" altLang="zh-CN" sz="1600" dirty="0">
              <a:cs typeface="+mn-ea"/>
              <a:sym typeface="+mn-lt"/>
            </a:endParaRPr>
          </a:p>
        </p:txBody>
      </p:sp>
      <p:sp>
        <p:nvSpPr>
          <p:cNvPr id="8" name="TextBox 1210"/>
          <p:cNvSpPr/>
          <p:nvPr>
            <p:custDataLst>
              <p:tags r:id="rId3"/>
            </p:custDataLst>
          </p:nvPr>
        </p:nvSpPr>
        <p:spPr>
          <a:xfrm>
            <a:off x="1470936" y="5119370"/>
            <a:ext cx="1743075" cy="3371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sz="1600" b="1" dirty="0">
                <a:cs typeface="+mn-ea"/>
                <a:sym typeface="+mn-lt"/>
              </a:rPr>
              <a:t>银行</a:t>
            </a: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9" name="Oval 14"/>
          <p:cNvSpPr/>
          <p:nvPr>
            <p:custDataLst>
              <p:tags r:id="rId4"/>
            </p:custDataLst>
          </p:nvPr>
        </p:nvSpPr>
        <p:spPr>
          <a:xfrm>
            <a:off x="4355769" y="3776345"/>
            <a:ext cx="1076960" cy="1076960"/>
          </a:xfrm>
          <a:prstGeom prst="ellipse">
            <a:avLst/>
          </a:prstGeom>
          <a:noFill/>
          <a:ln w="28575">
            <a:solidFill>
              <a:srgbClr val="5DA7B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0897C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3793794" y="5461635"/>
            <a:ext cx="2200910" cy="138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基金的发行方或发起人。基金产品属于管理公司，产品交易规则和费率等由公司规定，产品通过代销平台进行销售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15" name="TextBox 1210"/>
          <p:cNvSpPr/>
          <p:nvPr>
            <p:custDataLst>
              <p:tags r:id="rId6"/>
            </p:custDataLst>
          </p:nvPr>
        </p:nvSpPr>
        <p:spPr>
          <a:xfrm>
            <a:off x="4022712" y="5119370"/>
            <a:ext cx="1743075" cy="3371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sz="1600" b="1" dirty="0">
                <a:cs typeface="+mn-ea"/>
                <a:sym typeface="+mn-lt"/>
              </a:rPr>
              <a:t>基金管理公司</a:t>
            </a: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16" name="Oval 23"/>
          <p:cNvSpPr/>
          <p:nvPr>
            <p:custDataLst>
              <p:tags r:id="rId7"/>
            </p:custDataLst>
          </p:nvPr>
        </p:nvSpPr>
        <p:spPr>
          <a:xfrm>
            <a:off x="6920245" y="3776345"/>
            <a:ext cx="1076960" cy="1076960"/>
          </a:xfrm>
          <a:prstGeom prst="ellipse">
            <a:avLst/>
          </a:prstGeom>
          <a:noFill/>
          <a:ln w="28575">
            <a:solidFill>
              <a:srgbClr val="5DA7B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>
            <p:custDataLst>
              <p:tags r:id="rId8"/>
            </p:custDataLst>
          </p:nvPr>
        </p:nvSpPr>
        <p:spPr>
          <a:xfrm>
            <a:off x="6358270" y="5461635"/>
            <a:ext cx="22009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代理销售基金的渠道</a:t>
            </a:r>
            <a:endParaRPr lang="en-US" altLang="zh-CN" sz="1600" dirty="0">
              <a:cs typeface="+mn-ea"/>
              <a:sym typeface="+mn-lt"/>
            </a:endParaRPr>
          </a:p>
        </p:txBody>
      </p:sp>
      <p:sp>
        <p:nvSpPr>
          <p:cNvPr id="22" name="TextBox 1210"/>
          <p:cNvSpPr/>
          <p:nvPr>
            <p:custDataLst>
              <p:tags r:id="rId9"/>
            </p:custDataLst>
          </p:nvPr>
        </p:nvSpPr>
        <p:spPr>
          <a:xfrm>
            <a:off x="6587188" y="5119370"/>
            <a:ext cx="1743075" cy="3371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sz="1600" b="1" dirty="0">
                <a:cs typeface="+mn-ea"/>
                <a:sym typeface="+mn-lt"/>
              </a:rPr>
              <a:t>销售平台</a:t>
            </a: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23" name="Oval 32"/>
          <p:cNvSpPr/>
          <p:nvPr>
            <p:custDataLst>
              <p:tags r:id="rId10"/>
            </p:custDataLst>
          </p:nvPr>
        </p:nvSpPr>
        <p:spPr>
          <a:xfrm>
            <a:off x="9484721" y="3776345"/>
            <a:ext cx="1076960" cy="1076960"/>
          </a:xfrm>
          <a:prstGeom prst="ellipse">
            <a:avLst/>
          </a:prstGeom>
          <a:solidFill>
            <a:srgbClr val="5DA7B6"/>
          </a:solidFill>
          <a:ln w="28575">
            <a:solidFill>
              <a:srgbClr val="5DA7B6">
                <a:alpha val="35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>
            <p:custDataLst>
              <p:tags r:id="rId11"/>
            </p:custDataLst>
          </p:nvPr>
        </p:nvSpPr>
        <p:spPr>
          <a:xfrm>
            <a:off x="8922746" y="5461635"/>
            <a:ext cx="22009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个人投资者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9" name="TextBox 1210"/>
          <p:cNvSpPr/>
          <p:nvPr>
            <p:custDataLst>
              <p:tags r:id="rId12"/>
            </p:custDataLst>
          </p:nvPr>
        </p:nvSpPr>
        <p:spPr>
          <a:xfrm>
            <a:off x="9151664" y="5119370"/>
            <a:ext cx="1743075" cy="3371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sz="1600" b="1" dirty="0">
                <a:cs typeface="+mn-ea"/>
                <a:sym typeface="+mn-lt"/>
              </a:rPr>
              <a:t>散户</a:t>
            </a:r>
            <a:endParaRPr lang="en-US" altLang="zh-CN" sz="1600" b="1" dirty="0">
              <a:cs typeface="+mn-ea"/>
              <a:sym typeface="+mn-lt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13"/>
          <a:srcRect l="48802" t="-1" b="-81"/>
          <a:stretch>
            <a:fillRect/>
          </a:stretch>
        </p:blipFill>
        <p:spPr>
          <a:xfrm rot="13739632" flipH="1" flipV="1">
            <a:off x="10902101" y="5341270"/>
            <a:ext cx="1571411" cy="2039812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26443940" y="-16254730"/>
            <a:ext cx="6096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27821890" y="-18719165"/>
            <a:ext cx="6096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2" name="图片 1" descr="b562225ef7e9503f23ef41136e554563eadbcb80"/>
          <p:cNvPicPr>
            <a:picLocks noChangeAspect="1"/>
          </p:cNvPicPr>
          <p:nvPr/>
        </p:nvPicPr>
        <p:blipFill>
          <a:blip r:embed="rId14"/>
          <a:srcRect l="18207" r="19259"/>
          <a:stretch>
            <a:fillRect/>
          </a:stretch>
        </p:blipFill>
        <p:spPr>
          <a:xfrm>
            <a:off x="10636649" y="189384"/>
            <a:ext cx="1296324" cy="1296324"/>
          </a:xfrm>
          <a:prstGeom prst="ellipse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1225508" y="1104033"/>
            <a:ext cx="5769705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0" i="0" dirty="0">
                <a:solidFill>
                  <a:srgbClr val="EEF5FA"/>
                </a:solidFill>
                <a:effectLst/>
                <a:latin typeface="+mj-ea"/>
                <a:ea typeface="+mj-ea"/>
              </a:rPr>
              <a:t>       该基金交易系统主要面向</a:t>
            </a:r>
            <a:r>
              <a:rPr lang="zh-CN" altLang="en-US" sz="2000" b="0" i="0" dirty="0">
                <a:solidFill>
                  <a:srgbClr val="EEF5FA"/>
                </a:solidFill>
                <a:effectLst/>
                <a:latin typeface="+mj-ea"/>
                <a:ea typeface="+mj-ea"/>
              </a:rPr>
              <a:t>个人投资者，</a:t>
            </a:r>
            <a:r>
              <a:rPr lang="zh-CN" altLang="en-US" sz="2000" b="0" i="0" dirty="0">
                <a:solidFill>
                  <a:srgbClr val="EEF5FA"/>
                </a:solidFill>
                <a:effectLst/>
                <a:latin typeface="+mj-ea"/>
                <a:ea typeface="+mj-ea"/>
              </a:rPr>
              <a:t>参与者主要涉及四类</a:t>
            </a:r>
            <a:r>
              <a:rPr lang="en-US" altLang="zh-CN" sz="2000" b="0" i="0" dirty="0">
                <a:solidFill>
                  <a:srgbClr val="EEF5FA"/>
                </a:solidFill>
                <a:effectLst/>
                <a:latin typeface="+mj-ea"/>
                <a:ea typeface="+mj-ea"/>
              </a:rPr>
              <a:t>:</a:t>
            </a:r>
            <a:r>
              <a:rPr lang="zh-CN" altLang="en-US" sz="2000" b="0" i="0" dirty="0">
                <a:solidFill>
                  <a:srgbClr val="EEF5FA"/>
                </a:solidFill>
                <a:effectLst/>
                <a:latin typeface="+mj-ea"/>
                <a:ea typeface="+mj-ea"/>
              </a:rPr>
              <a:t>银行、基金管理公司、基金销售平台以及个人投资者。</a:t>
            </a:r>
            <a:endParaRPr lang="zh-CN" altLang="en-US" sz="2000" b="0" i="0" dirty="0">
              <a:solidFill>
                <a:srgbClr val="EEF5FA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zh-CN" altLang="en-US" sz="2000" b="0" i="0" dirty="0">
                <a:solidFill>
                  <a:srgbClr val="EEF5FA"/>
                </a:solidFill>
                <a:effectLst/>
                <a:latin typeface="+mj-ea"/>
                <a:ea typeface="+mj-ea"/>
              </a:rPr>
              <a:t>       通过对主要用户和</a:t>
            </a:r>
            <a:r>
              <a:rPr lang="zh-CN" altLang="en-US" sz="2000" b="0" i="0" dirty="0">
                <a:solidFill>
                  <a:srgbClr val="EEF5FA"/>
                </a:solidFill>
                <a:effectLst/>
                <a:latin typeface="+mj-ea"/>
                <a:ea typeface="+mj-ea"/>
              </a:rPr>
              <a:t>参与者群体的细致分析</a:t>
            </a:r>
            <a:r>
              <a:rPr lang="en-US" altLang="zh-CN" sz="2000" b="0" i="0" dirty="0">
                <a:solidFill>
                  <a:srgbClr val="EEF5FA"/>
                </a:solidFill>
                <a:effectLst/>
                <a:latin typeface="+mj-ea"/>
                <a:ea typeface="+mj-ea"/>
              </a:rPr>
              <a:t>,</a:t>
            </a:r>
            <a:r>
              <a:rPr lang="zh-CN" altLang="en-US" sz="2000" b="0" i="0" dirty="0">
                <a:solidFill>
                  <a:srgbClr val="EEF5FA"/>
                </a:solidFill>
                <a:effectLst/>
                <a:latin typeface="+mj-ea"/>
                <a:ea typeface="+mj-ea"/>
              </a:rPr>
              <a:t>为我们提供了深入了解目标用户需求的依据</a:t>
            </a:r>
            <a:r>
              <a:rPr lang="en-US" altLang="zh-CN" sz="2000" b="0" i="0" dirty="0">
                <a:solidFill>
                  <a:srgbClr val="EEF5FA"/>
                </a:solidFill>
                <a:effectLst/>
                <a:latin typeface="+mj-ea"/>
                <a:ea typeface="+mj-ea"/>
              </a:rPr>
              <a:t>,</a:t>
            </a:r>
            <a:r>
              <a:rPr lang="zh-CN" altLang="en-US" sz="2000" b="0" i="0" dirty="0">
                <a:solidFill>
                  <a:srgbClr val="EEF5FA"/>
                </a:solidFill>
                <a:effectLst/>
                <a:latin typeface="+mj-ea"/>
                <a:ea typeface="+mj-ea"/>
              </a:rPr>
              <a:t>以便后续完善系统功能与服务设计。</a:t>
            </a:r>
            <a:endParaRPr lang="zh-CN" altLang="en-US" sz="2000" b="0" i="0" dirty="0">
              <a:solidFill>
                <a:srgbClr val="EEF5FA"/>
              </a:solidFill>
              <a:effectLst/>
              <a:latin typeface="+mj-ea"/>
              <a:ea typeface="+mj-ea"/>
            </a:endParaRPr>
          </a:p>
          <a:p>
            <a:endParaRPr lang="zh-CN" altLang="en-US" dirty="0">
              <a:solidFill>
                <a:srgbClr val="E7F5F7"/>
              </a:solidFill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359" y="3909437"/>
            <a:ext cx="775017" cy="775017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158" y="3986046"/>
            <a:ext cx="685133" cy="685133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899" y="3986046"/>
            <a:ext cx="655922" cy="630694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054" y="3892678"/>
            <a:ext cx="844294" cy="8442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rot="18500000" flipH="1">
            <a:off x="-616275" y="2609737"/>
            <a:ext cx="4940946" cy="641372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988040" y="2091171"/>
            <a:ext cx="41143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66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Part 02  </a:t>
            </a:r>
            <a:endParaRPr lang="en-US" altLang="zh-CN" sz="6600" b="1" dirty="0">
              <a:gradFill>
                <a:gsLst>
                  <a:gs pos="0">
                    <a:srgbClr val="8FBADE"/>
                  </a:gs>
                  <a:gs pos="32000">
                    <a:srgbClr val="355D73"/>
                  </a:gs>
                  <a:gs pos="63000">
                    <a:srgbClr val="6FC6D4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38842" y="3510722"/>
            <a:ext cx="411431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sym typeface="+mn-lt"/>
              </a:rPr>
              <a:t>主要功能</a:t>
            </a:r>
            <a:endParaRPr lang="zh-CN" altLang="en-US" dirty="0">
              <a:latin typeface="+mn-lt"/>
              <a:ea typeface="+mn-ea"/>
              <a:sym typeface="+mn-lt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4295775" y="3377758"/>
            <a:ext cx="3600450" cy="0"/>
          </a:xfrm>
          <a:prstGeom prst="line">
            <a:avLst/>
          </a:prstGeom>
          <a:ln>
            <a:gradFill flip="none" rotWithShape="1">
              <a:gsLst>
                <a:gs pos="0">
                  <a:srgbClr val="5DA7B6"/>
                </a:gs>
                <a:gs pos="100000">
                  <a:srgbClr val="1F284A"/>
                </a:gs>
              </a:gsLst>
              <a:lin ang="0" scaled="1"/>
              <a:tileRect/>
            </a:gra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rot="18500000" flipV="1">
            <a:off x="7765725" y="-2165463"/>
            <a:ext cx="4940946" cy="6413726"/>
          </a:xfrm>
          <a:prstGeom prst="rect">
            <a:avLst/>
          </a:prstGeom>
        </p:spPr>
      </p:pic>
      <p:sp>
        <p:nvSpPr>
          <p:cNvPr id="7" name="TextBox 13"/>
          <p:cNvSpPr txBox="1"/>
          <p:nvPr/>
        </p:nvSpPr>
        <p:spPr>
          <a:xfrm>
            <a:off x="4101762" y="4299780"/>
            <a:ext cx="3600450" cy="123540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ctr" defTabSz="121666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交易板块</a:t>
            </a:r>
            <a:endParaRPr lang="en-US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  <a:p>
            <a:pPr marL="171450" indent="-171450" algn="ctr" defTabSz="121666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用户板块</a:t>
            </a:r>
            <a:endParaRPr lang="en-US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  <a:p>
            <a:pPr marL="171450" indent="-171450" algn="ctr" defTabSz="121666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大盘板块</a:t>
            </a:r>
            <a:endParaRPr lang="en-US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  <a:p>
            <a:pPr marL="171450" indent="-171450" algn="ctr" defTabSz="121666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投资板块</a:t>
            </a:r>
            <a:endParaRPr lang="en-US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endParaRPr lang="en-US" altLang="zh-CN" sz="12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rot="3100000" flipH="1" flipV="1">
            <a:off x="-261990" y="-476604"/>
            <a:ext cx="1184374" cy="153740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0726" y="212229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40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功能概览</a:t>
            </a:r>
            <a:endParaRPr lang="zh-CN" altLang="en-US" sz="4000" b="1" dirty="0">
              <a:gradFill>
                <a:gsLst>
                  <a:gs pos="0">
                    <a:srgbClr val="8FBADE"/>
                  </a:gs>
                  <a:gs pos="32000">
                    <a:srgbClr val="355D73"/>
                  </a:gs>
                  <a:gs pos="63000">
                    <a:srgbClr val="6FC6D4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rot="13739632" flipH="1" flipV="1">
            <a:off x="11177880" y="5672564"/>
            <a:ext cx="1184374" cy="1537408"/>
          </a:xfrm>
          <a:prstGeom prst="rect">
            <a:avLst/>
          </a:prstGeom>
        </p:spPr>
      </p:pic>
      <p:pic>
        <p:nvPicPr>
          <p:cNvPr id="2" name="图片 1" descr="1a64d944f0579cf93ad1e52235345b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835" y="607060"/>
            <a:ext cx="6557645" cy="5972810"/>
          </a:xfrm>
          <a:prstGeom prst="rect">
            <a:avLst/>
          </a:prstGeom>
        </p:spPr>
      </p:pic>
      <p:pic>
        <p:nvPicPr>
          <p:cNvPr id="3" name="图片 2" descr="b562225ef7e9503f23ef41136e554563eadbcb80"/>
          <p:cNvPicPr>
            <a:picLocks noChangeAspect="1"/>
          </p:cNvPicPr>
          <p:nvPr/>
        </p:nvPicPr>
        <p:blipFill>
          <a:blip r:embed="rId3"/>
          <a:srcRect l="18207" r="19259"/>
          <a:stretch>
            <a:fillRect/>
          </a:stretch>
        </p:blipFill>
        <p:spPr>
          <a:xfrm>
            <a:off x="10234930" y="487680"/>
            <a:ext cx="938530" cy="938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rot="3100000" flipH="1" flipV="1">
            <a:off x="-261990" y="-476604"/>
            <a:ext cx="1184374" cy="153740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1681" y="292100"/>
            <a:ext cx="24384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用户</a:t>
            </a:r>
            <a:r>
              <a:rPr lang="zh-CN" altLang="en-US" sz="20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板块</a:t>
            </a:r>
            <a:endParaRPr lang="zh-CN" altLang="en-US" sz="2000" b="1" dirty="0">
              <a:gradFill>
                <a:gsLst>
                  <a:gs pos="0">
                    <a:srgbClr val="8FBADE"/>
                  </a:gs>
                  <a:gs pos="32000">
                    <a:srgbClr val="355D73"/>
                  </a:gs>
                  <a:gs pos="63000">
                    <a:srgbClr val="6FC6D4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6" name="Shape 389"/>
          <p:cNvSpPr/>
          <p:nvPr>
            <p:custDataLst>
              <p:tags r:id="rId2"/>
            </p:custDataLst>
          </p:nvPr>
        </p:nvSpPr>
        <p:spPr>
          <a:xfrm>
            <a:off x="7072630" y="2112010"/>
            <a:ext cx="153035" cy="1314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41" y="15188"/>
                </a:moveTo>
                <a:cubicBezTo>
                  <a:pt x="8905" y="14174"/>
                  <a:pt x="8222" y="13317"/>
                  <a:pt x="8222" y="11485"/>
                </a:cubicBezTo>
                <a:cubicBezTo>
                  <a:pt x="8222" y="10385"/>
                  <a:pt x="8875" y="10744"/>
                  <a:pt x="9161" y="8730"/>
                </a:cubicBezTo>
                <a:cubicBezTo>
                  <a:pt x="9279" y="7894"/>
                  <a:pt x="9855" y="8716"/>
                  <a:pt x="9966" y="6808"/>
                </a:cubicBezTo>
                <a:cubicBezTo>
                  <a:pt x="9966" y="6047"/>
                  <a:pt x="9651" y="5858"/>
                  <a:pt x="9651" y="5858"/>
                </a:cubicBezTo>
                <a:cubicBezTo>
                  <a:pt x="9651" y="5858"/>
                  <a:pt x="9811" y="4733"/>
                  <a:pt x="9873" y="3867"/>
                </a:cubicBezTo>
                <a:cubicBezTo>
                  <a:pt x="9951" y="2788"/>
                  <a:pt x="9396" y="0"/>
                  <a:pt x="6431" y="0"/>
                </a:cubicBezTo>
                <a:cubicBezTo>
                  <a:pt x="3466" y="0"/>
                  <a:pt x="2909" y="2788"/>
                  <a:pt x="2987" y="3867"/>
                </a:cubicBezTo>
                <a:cubicBezTo>
                  <a:pt x="3050" y="4733"/>
                  <a:pt x="3210" y="5858"/>
                  <a:pt x="3210" y="5858"/>
                </a:cubicBezTo>
                <a:cubicBezTo>
                  <a:pt x="3210" y="5858"/>
                  <a:pt x="2895" y="6047"/>
                  <a:pt x="2895" y="6808"/>
                </a:cubicBezTo>
                <a:cubicBezTo>
                  <a:pt x="3005" y="8716"/>
                  <a:pt x="3582" y="7894"/>
                  <a:pt x="3700" y="8730"/>
                </a:cubicBezTo>
                <a:cubicBezTo>
                  <a:pt x="3987" y="10744"/>
                  <a:pt x="4639" y="10385"/>
                  <a:pt x="4639" y="11485"/>
                </a:cubicBezTo>
                <a:cubicBezTo>
                  <a:pt x="4639" y="13317"/>
                  <a:pt x="3956" y="14174"/>
                  <a:pt x="1819" y="15188"/>
                </a:cubicBezTo>
                <a:cubicBezTo>
                  <a:pt x="1169" y="15497"/>
                  <a:pt x="0" y="15976"/>
                  <a:pt x="0" y="17129"/>
                </a:cubicBezTo>
                <a:lnTo>
                  <a:pt x="0" y="21600"/>
                </a:lnTo>
                <a:lnTo>
                  <a:pt x="15005" y="21600"/>
                </a:lnTo>
                <a:cubicBezTo>
                  <a:pt x="15005" y="21600"/>
                  <a:pt x="15005" y="18955"/>
                  <a:pt x="15005" y="18248"/>
                </a:cubicBezTo>
                <a:cubicBezTo>
                  <a:pt x="15005" y="17196"/>
                  <a:pt x="13184" y="16207"/>
                  <a:pt x="11041" y="15188"/>
                </a:cubicBezTo>
                <a:close/>
                <a:moveTo>
                  <a:pt x="21600" y="21600"/>
                </a:moveTo>
                <a:cubicBezTo>
                  <a:pt x="21600" y="21600"/>
                  <a:pt x="21557" y="16953"/>
                  <a:pt x="21307" y="16471"/>
                </a:cubicBezTo>
                <a:cubicBezTo>
                  <a:pt x="20935" y="15754"/>
                  <a:pt x="20071" y="15261"/>
                  <a:pt x="18463" y="14498"/>
                </a:cubicBezTo>
                <a:cubicBezTo>
                  <a:pt x="16861" y="13736"/>
                  <a:pt x="16349" y="13094"/>
                  <a:pt x="16349" y="11720"/>
                </a:cubicBezTo>
                <a:cubicBezTo>
                  <a:pt x="16349" y="10894"/>
                  <a:pt x="16838" y="11164"/>
                  <a:pt x="17053" y="9653"/>
                </a:cubicBezTo>
                <a:cubicBezTo>
                  <a:pt x="17142" y="9026"/>
                  <a:pt x="17574" y="9643"/>
                  <a:pt x="17657" y="8212"/>
                </a:cubicBezTo>
                <a:cubicBezTo>
                  <a:pt x="17657" y="7642"/>
                  <a:pt x="17420" y="7499"/>
                  <a:pt x="17420" y="7499"/>
                </a:cubicBezTo>
                <a:cubicBezTo>
                  <a:pt x="17420" y="7499"/>
                  <a:pt x="17541" y="6656"/>
                  <a:pt x="17588" y="6006"/>
                </a:cubicBezTo>
                <a:cubicBezTo>
                  <a:pt x="17646" y="5197"/>
                  <a:pt x="17229" y="3106"/>
                  <a:pt x="15005" y="3106"/>
                </a:cubicBezTo>
                <a:cubicBezTo>
                  <a:pt x="12781" y="3106"/>
                  <a:pt x="12365" y="5197"/>
                  <a:pt x="12422" y="6006"/>
                </a:cubicBezTo>
                <a:cubicBezTo>
                  <a:pt x="12469" y="6656"/>
                  <a:pt x="12589" y="7499"/>
                  <a:pt x="12589" y="7499"/>
                </a:cubicBezTo>
                <a:cubicBezTo>
                  <a:pt x="12589" y="7499"/>
                  <a:pt x="12353" y="7642"/>
                  <a:pt x="12353" y="8212"/>
                </a:cubicBezTo>
                <a:cubicBezTo>
                  <a:pt x="12437" y="9643"/>
                  <a:pt x="12868" y="9026"/>
                  <a:pt x="12957" y="9653"/>
                </a:cubicBezTo>
                <a:cubicBezTo>
                  <a:pt x="13173" y="11164"/>
                  <a:pt x="13662" y="10894"/>
                  <a:pt x="13662" y="11720"/>
                </a:cubicBezTo>
                <a:cubicBezTo>
                  <a:pt x="13662" y="12655"/>
                  <a:pt x="13424" y="13250"/>
                  <a:pt x="12768" y="13776"/>
                </a:cubicBezTo>
                <a:cubicBezTo>
                  <a:pt x="16268" y="15766"/>
                  <a:pt x="16737" y="16172"/>
                  <a:pt x="16737" y="17952"/>
                </a:cubicBezTo>
                <a:lnTo>
                  <a:pt x="16737" y="21600"/>
                </a:lnTo>
                <a:cubicBezTo>
                  <a:pt x="16737" y="2160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/>
            <a:endParaRPr>
              <a:cs typeface="+mn-ea"/>
              <a:sym typeface="+mn-lt"/>
            </a:endParaRPr>
          </a:p>
        </p:txBody>
      </p:sp>
      <p:sp>
        <p:nvSpPr>
          <p:cNvPr id="10" name="Shape 392"/>
          <p:cNvSpPr/>
          <p:nvPr>
            <p:custDataLst>
              <p:tags r:id="rId3"/>
            </p:custDataLst>
          </p:nvPr>
        </p:nvSpPr>
        <p:spPr>
          <a:xfrm>
            <a:off x="6509385" y="2094230"/>
            <a:ext cx="168910" cy="1644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79" y="19547"/>
                </a:moveTo>
                <a:lnTo>
                  <a:pt x="11679" y="14693"/>
                </a:lnTo>
                <a:lnTo>
                  <a:pt x="9921" y="14693"/>
                </a:lnTo>
                <a:lnTo>
                  <a:pt x="9921" y="19547"/>
                </a:lnTo>
                <a:cubicBezTo>
                  <a:pt x="5768" y="19134"/>
                  <a:pt x="2465" y="15832"/>
                  <a:pt x="2052" y="11679"/>
                </a:cubicBezTo>
                <a:lnTo>
                  <a:pt x="6907" y="11679"/>
                </a:lnTo>
                <a:lnTo>
                  <a:pt x="6907" y="9921"/>
                </a:lnTo>
                <a:lnTo>
                  <a:pt x="2052" y="9921"/>
                </a:lnTo>
                <a:cubicBezTo>
                  <a:pt x="2465" y="5768"/>
                  <a:pt x="5768" y="2466"/>
                  <a:pt x="9921" y="2054"/>
                </a:cubicBezTo>
                <a:lnTo>
                  <a:pt x="9921" y="6907"/>
                </a:lnTo>
                <a:lnTo>
                  <a:pt x="11679" y="6907"/>
                </a:lnTo>
                <a:lnTo>
                  <a:pt x="11679" y="2054"/>
                </a:lnTo>
                <a:cubicBezTo>
                  <a:pt x="15832" y="2466"/>
                  <a:pt x="19135" y="5768"/>
                  <a:pt x="19548" y="9921"/>
                </a:cubicBezTo>
                <a:lnTo>
                  <a:pt x="14693" y="9921"/>
                </a:lnTo>
                <a:lnTo>
                  <a:pt x="14693" y="11679"/>
                </a:lnTo>
                <a:lnTo>
                  <a:pt x="19548" y="11679"/>
                </a:lnTo>
                <a:cubicBezTo>
                  <a:pt x="19135" y="15832"/>
                  <a:pt x="15832" y="19134"/>
                  <a:pt x="11679" y="19547"/>
                </a:cubicBezTo>
                <a:close/>
                <a:moveTo>
                  <a:pt x="10799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799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799" y="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/>
            <a:endParaRPr>
              <a:cs typeface="+mn-ea"/>
              <a:sym typeface="+mn-lt"/>
            </a:endParaRPr>
          </a:p>
        </p:txBody>
      </p:sp>
      <p:sp>
        <p:nvSpPr>
          <p:cNvPr id="17" name="TextBox 13"/>
          <p:cNvSpPr txBox="1"/>
          <p:nvPr>
            <p:custDataLst>
              <p:tags r:id="rId4"/>
            </p:custDataLst>
          </p:nvPr>
        </p:nvSpPr>
        <p:spPr>
          <a:xfrm>
            <a:off x="1300480" y="925830"/>
            <a:ext cx="3289935" cy="8845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用户可以凭个人信息注册开放其交易账户（对应唯一销售平台）和基金账户（对应唯一基金管理公司）</a:t>
            </a:r>
            <a:endParaRPr lang="en-US" altLang="zh-CN" sz="16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8" name="TextBox 13"/>
          <p:cNvSpPr txBox="1"/>
          <p:nvPr>
            <p:custDataLst>
              <p:tags r:id="rId5"/>
            </p:custDataLst>
          </p:nvPr>
        </p:nvSpPr>
        <p:spPr>
          <a:xfrm>
            <a:off x="495300" y="925830"/>
            <a:ext cx="544195" cy="2946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cs typeface="+mn-ea"/>
                <a:sym typeface="+mn-lt"/>
              </a:rPr>
              <a:t>注册</a:t>
            </a:r>
            <a:endParaRPr lang="zh-CN" altLang="en-US" sz="1600" b="1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9" name="TextBox 13"/>
          <p:cNvSpPr txBox="1"/>
          <p:nvPr>
            <p:custDataLst>
              <p:tags r:id="rId6"/>
            </p:custDataLst>
          </p:nvPr>
        </p:nvSpPr>
        <p:spPr>
          <a:xfrm>
            <a:off x="6861810" y="925830"/>
            <a:ext cx="3192780" cy="8845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>
                <a:solidFill>
                  <a:srgbClr val="000000"/>
                </a:solidFill>
                <a:cs typeface="+mn-ea"/>
                <a:sym typeface="+mn-lt"/>
              </a:rPr>
              <a:t>查看用户当前交易账户的记录，</a:t>
            </a:r>
            <a:r>
              <a:rPr lang="zh-CN" altLang="en-US" sz="1600">
                <a:solidFill>
                  <a:srgbClr val="000000"/>
                </a:solidFill>
                <a:cs typeface="+mn-ea"/>
                <a:sym typeface="+mn-lt"/>
              </a:rPr>
              <a:t>包括：订单处理、资金存入、支出、复核、调整日志。</a:t>
            </a:r>
            <a:endParaRPr lang="en-US" altLang="zh-CN" sz="16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20" name="TextBox 13"/>
          <p:cNvSpPr txBox="1"/>
          <p:nvPr>
            <p:custDataLst>
              <p:tags r:id="rId7"/>
            </p:custDataLst>
          </p:nvPr>
        </p:nvSpPr>
        <p:spPr>
          <a:xfrm>
            <a:off x="5384800" y="925830"/>
            <a:ext cx="1294130" cy="2946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cs typeface="+mn-ea"/>
                <a:sym typeface="+mn-lt"/>
              </a:rPr>
              <a:t>查看交易</a:t>
            </a:r>
            <a:r>
              <a:rPr lang="zh-CN" altLang="en-US" sz="1600" b="1" dirty="0">
                <a:solidFill>
                  <a:srgbClr val="000000"/>
                </a:solidFill>
                <a:cs typeface="+mn-ea"/>
                <a:sym typeface="+mn-lt"/>
              </a:rPr>
              <a:t>历史</a:t>
            </a:r>
            <a:endParaRPr lang="zh-CN" altLang="en-US" sz="1600" b="1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21" name="TextBox 13"/>
          <p:cNvSpPr txBox="1"/>
          <p:nvPr>
            <p:custDataLst>
              <p:tags r:id="rId8"/>
            </p:custDataLst>
          </p:nvPr>
        </p:nvSpPr>
        <p:spPr>
          <a:xfrm>
            <a:off x="5384165" y="2040255"/>
            <a:ext cx="1293495" cy="2946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cs typeface="+mn-ea"/>
                <a:sym typeface="+mn-lt"/>
              </a:rPr>
              <a:t>查看基金持</a:t>
            </a:r>
            <a:r>
              <a:rPr lang="zh-CN" altLang="en-US" sz="1600" b="1" dirty="0">
                <a:solidFill>
                  <a:srgbClr val="000000"/>
                </a:solidFill>
                <a:cs typeface="+mn-ea"/>
                <a:sym typeface="+mn-lt"/>
              </a:rPr>
              <a:t>仓</a:t>
            </a:r>
            <a:endParaRPr lang="zh-CN" altLang="en-US" sz="1600" b="1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22" name="TextBox 13"/>
          <p:cNvSpPr txBox="1"/>
          <p:nvPr>
            <p:custDataLst>
              <p:tags r:id="rId9"/>
            </p:custDataLst>
          </p:nvPr>
        </p:nvSpPr>
        <p:spPr>
          <a:xfrm>
            <a:off x="6861810" y="2040255"/>
            <a:ext cx="3192145" cy="8845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>
                <a:solidFill>
                  <a:srgbClr val="000000"/>
                </a:solidFill>
                <a:cs typeface="+mn-ea"/>
                <a:sym typeface="+mn-lt"/>
              </a:rPr>
              <a:t>查看用户当前交易账户关联的所有基金账户持仓，便于用户明确已有份额</a:t>
            </a:r>
            <a:endParaRPr lang="zh-CN" altLang="en-US" sz="16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23" name="TextBox 13"/>
          <p:cNvSpPr txBox="1"/>
          <p:nvPr>
            <p:custDataLst>
              <p:tags r:id="rId10"/>
            </p:custDataLst>
          </p:nvPr>
        </p:nvSpPr>
        <p:spPr>
          <a:xfrm>
            <a:off x="1299845" y="2235835"/>
            <a:ext cx="3569335" cy="8845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用户凭账号密码登录，登录交易账户后可以在本平台使用包括交易分析在内的更多功能</a:t>
            </a:r>
            <a:endParaRPr lang="zh-CN" altLang="en-US" sz="16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24" name="TextBox 13"/>
          <p:cNvSpPr txBox="1"/>
          <p:nvPr>
            <p:custDataLst>
              <p:tags r:id="rId11"/>
            </p:custDataLst>
          </p:nvPr>
        </p:nvSpPr>
        <p:spPr>
          <a:xfrm>
            <a:off x="495300" y="2242185"/>
            <a:ext cx="544195" cy="2946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cs typeface="+mn-ea"/>
                <a:sym typeface="+mn-lt"/>
              </a:rPr>
              <a:t>登录</a:t>
            </a:r>
            <a:endParaRPr lang="zh-CN" altLang="en-US" sz="1600" b="1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1"/>
          <a:srcRect l="48802" t="-1" b="-81"/>
          <a:stretch>
            <a:fillRect/>
          </a:stretch>
        </p:blipFill>
        <p:spPr>
          <a:xfrm rot="13739632" flipH="1" flipV="1">
            <a:off x="11177880" y="5672564"/>
            <a:ext cx="1184374" cy="1537408"/>
          </a:xfrm>
          <a:prstGeom prst="rect">
            <a:avLst/>
          </a:prstGeom>
        </p:spPr>
      </p:pic>
      <p:pic>
        <p:nvPicPr>
          <p:cNvPr id="2" name="图片 1" descr="b562225ef7e9503f23ef41136e554563eadbcb80"/>
          <p:cNvPicPr>
            <a:picLocks noChangeAspect="1"/>
          </p:cNvPicPr>
          <p:nvPr/>
        </p:nvPicPr>
        <p:blipFill>
          <a:blip r:embed="rId12"/>
          <a:srcRect l="18207" r="19259"/>
          <a:stretch>
            <a:fillRect/>
          </a:stretch>
        </p:blipFill>
        <p:spPr>
          <a:xfrm>
            <a:off x="10245090" y="487680"/>
            <a:ext cx="938530" cy="938530"/>
          </a:xfrm>
          <a:prstGeom prst="rect">
            <a:avLst/>
          </a:prstGeom>
        </p:spPr>
      </p:pic>
      <p:sp>
        <p:nvSpPr>
          <p:cNvPr id="35" name="Shape 55986"/>
          <p:cNvSpPr/>
          <p:nvPr>
            <p:custDataLst>
              <p:tags r:id="rId13"/>
            </p:custDataLst>
          </p:nvPr>
        </p:nvSpPr>
        <p:spPr>
          <a:xfrm>
            <a:off x="2004060" y="3924300"/>
            <a:ext cx="2051685" cy="2407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noFill/>
          <a:ln w="63500" cap="flat">
            <a:solidFill>
              <a:srgbClr val="5DA7B6"/>
            </a:solidFill>
            <a:prstDash val="solid"/>
            <a:miter lim="400000"/>
          </a:ln>
          <a:effectLst/>
        </p:spPr>
        <p:txBody>
          <a:bodyPr wrap="square" lIns="0" tIns="0" rIns="0" bIns="0" numCol="1" anchor="t">
            <a:noAutofit/>
          </a:bodyPr>
          <a:p>
            <a:endParaRPr>
              <a:cs typeface="+mn-ea"/>
              <a:sym typeface="+mn-lt"/>
            </a:endParaRPr>
          </a:p>
        </p:txBody>
      </p:sp>
      <p:sp>
        <p:nvSpPr>
          <p:cNvPr id="37" name="Shape 55993"/>
          <p:cNvSpPr/>
          <p:nvPr>
            <p:custDataLst>
              <p:tags r:id="rId14"/>
            </p:custDataLst>
          </p:nvPr>
        </p:nvSpPr>
        <p:spPr>
          <a:xfrm>
            <a:off x="4869180" y="3924300"/>
            <a:ext cx="2051685" cy="2407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5DA7B6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p>
            <a:endParaRPr>
              <a:cs typeface="+mn-ea"/>
              <a:sym typeface="+mn-lt"/>
            </a:endParaRPr>
          </a:p>
        </p:txBody>
      </p:sp>
      <p:sp>
        <p:nvSpPr>
          <p:cNvPr id="39" name="Shape 56000"/>
          <p:cNvSpPr/>
          <p:nvPr>
            <p:custDataLst>
              <p:tags r:id="rId15"/>
            </p:custDataLst>
          </p:nvPr>
        </p:nvSpPr>
        <p:spPr>
          <a:xfrm>
            <a:off x="7734935" y="3803650"/>
            <a:ext cx="2051685" cy="2527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noFill/>
          <a:ln w="63500" cap="flat">
            <a:solidFill>
              <a:srgbClr val="5DA7B6"/>
            </a:solidFill>
            <a:prstDash val="solid"/>
            <a:miter lim="400000"/>
          </a:ln>
          <a:effectLst/>
        </p:spPr>
        <p:txBody>
          <a:bodyPr wrap="square" lIns="0" tIns="0" rIns="0" bIns="0" numCol="1" anchor="t">
            <a:noAutofit/>
          </a:bodyPr>
          <a:p>
            <a:endParaRPr>
              <a:cs typeface="+mn-ea"/>
              <a:sym typeface="+mn-lt"/>
            </a:endParaRPr>
          </a:p>
        </p:txBody>
      </p:sp>
      <p:sp>
        <p:nvSpPr>
          <p:cNvPr id="41" name="TextBox 13"/>
          <p:cNvSpPr txBox="1"/>
          <p:nvPr>
            <p:custDataLst>
              <p:tags r:id="rId16"/>
            </p:custDataLst>
          </p:nvPr>
        </p:nvSpPr>
        <p:spPr>
          <a:xfrm>
            <a:off x="5352415" y="4306570"/>
            <a:ext cx="1085215" cy="227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费率计算</a:t>
            </a:r>
            <a:endParaRPr 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" name="TextBox 13"/>
          <p:cNvSpPr txBox="1"/>
          <p:nvPr>
            <p:custDataLst>
              <p:tags r:id="rId17"/>
            </p:custDataLst>
          </p:nvPr>
        </p:nvSpPr>
        <p:spPr>
          <a:xfrm>
            <a:off x="5029200" y="4760595"/>
            <a:ext cx="1746250" cy="12141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帮助用户在投资前、及赎回前计算费率，可选择已有订单计算当前赎回费率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3" name="TextBox 13"/>
          <p:cNvSpPr txBox="1"/>
          <p:nvPr>
            <p:custDataLst>
              <p:tags r:id="rId18"/>
            </p:custDataLst>
          </p:nvPr>
        </p:nvSpPr>
        <p:spPr>
          <a:xfrm>
            <a:off x="8227060" y="4281170"/>
            <a:ext cx="1085215" cy="3530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cs typeface="+mn-ea"/>
                <a:sym typeface="+mn-lt"/>
              </a:rPr>
              <a:t>基金比较</a:t>
            </a: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44" name="TextBox 13"/>
          <p:cNvSpPr txBox="1"/>
          <p:nvPr>
            <p:custDataLst>
              <p:tags r:id="rId19"/>
            </p:custDataLst>
          </p:nvPr>
        </p:nvSpPr>
        <p:spPr>
          <a:xfrm>
            <a:off x="7946390" y="4643120"/>
            <a:ext cx="1746250" cy="13462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cs typeface="+mn-ea"/>
                <a:sym typeface="+mn-lt"/>
              </a:rPr>
              <a:t>用户自选一个或多个基金绘图比较走势，便于用户在投资过程中对比</a:t>
            </a:r>
            <a:r>
              <a:rPr lang="zh-CN" altLang="en-US" sz="1400" dirty="0">
                <a:cs typeface="+mn-ea"/>
                <a:sym typeface="+mn-lt"/>
              </a:rPr>
              <a:t>偏好基金走势</a:t>
            </a:r>
            <a:r>
              <a:rPr lang="zh-CN" altLang="en-US" sz="1400" dirty="0">
                <a:cs typeface="+mn-ea"/>
                <a:sym typeface="+mn-lt"/>
              </a:rPr>
              <a:t>情况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45" name="TextBox 13"/>
          <p:cNvSpPr txBox="1"/>
          <p:nvPr>
            <p:custDataLst>
              <p:tags r:id="rId20"/>
            </p:custDataLst>
          </p:nvPr>
        </p:nvSpPr>
        <p:spPr>
          <a:xfrm>
            <a:off x="2487295" y="4316730"/>
            <a:ext cx="1085215" cy="227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cs typeface="+mn-ea"/>
                <a:sym typeface="+mn-lt"/>
              </a:rPr>
              <a:t>收益</a:t>
            </a:r>
            <a:r>
              <a:rPr lang="zh-CN" altLang="en-US" sz="1600" b="1" dirty="0">
                <a:cs typeface="+mn-ea"/>
                <a:sym typeface="+mn-lt"/>
              </a:rPr>
              <a:t>计算</a:t>
            </a: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46" name="TextBox 13"/>
          <p:cNvSpPr txBox="1"/>
          <p:nvPr>
            <p:custDataLst>
              <p:tags r:id="rId21"/>
            </p:custDataLst>
          </p:nvPr>
        </p:nvSpPr>
        <p:spPr>
          <a:xfrm>
            <a:off x="2164080" y="4664075"/>
            <a:ext cx="1746250" cy="11144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cs typeface="+mn-ea"/>
                <a:sym typeface="+mn-lt"/>
              </a:rPr>
              <a:t>用户可选择已完成</a:t>
            </a:r>
            <a:r>
              <a:rPr lang="zh-CN" altLang="en-US" sz="1400" dirty="0">
                <a:cs typeface="+mn-ea"/>
                <a:sym typeface="+mn-lt"/>
              </a:rPr>
              <a:t>订单，根据用户的本金、收回金额、期限，帮助用户计算收益，分析订单收益</a:t>
            </a:r>
            <a:endParaRPr lang="zh-CN" altLang="en-US" sz="1400" dirty="0">
              <a:cs typeface="+mn-ea"/>
              <a:sym typeface="+mn-lt"/>
            </a:endParaRPr>
          </a:p>
        </p:txBody>
      </p:sp>
      <p:cxnSp>
        <p:nvCxnSpPr>
          <p:cNvPr id="47" name="Straight Line buttom"/>
          <p:cNvCxnSpPr/>
          <p:nvPr/>
        </p:nvCxnSpPr>
        <p:spPr>
          <a:xfrm flipV="1">
            <a:off x="8249" y="3545550"/>
            <a:ext cx="12183745" cy="3810"/>
          </a:xfrm>
          <a:prstGeom prst="line">
            <a:avLst/>
          </a:prstGeom>
          <a:ln w="19050">
            <a:solidFill>
              <a:srgbClr val="5DA7B6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741681" y="3731260"/>
            <a:ext cx="24384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zh-CN" altLang="en-US" sz="20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投资</a:t>
            </a:r>
            <a:r>
              <a:rPr lang="zh-CN" altLang="en-US" sz="2000" b="1" dirty="0">
                <a:gradFill>
                  <a:gsLst>
                    <a:gs pos="0">
                      <a:srgbClr val="8FBADE"/>
                    </a:gs>
                    <a:gs pos="32000">
                      <a:srgbClr val="355D73"/>
                    </a:gs>
                    <a:gs pos="63000">
                      <a:srgbClr val="6FC6D4"/>
                    </a:gs>
                  </a:gsLst>
                  <a:lin ang="5400000" scaled="1"/>
                </a:gradFill>
                <a:cs typeface="+mn-ea"/>
                <a:sym typeface="+mn-lt"/>
              </a:rPr>
              <a:t>工具板块</a:t>
            </a:r>
            <a:endParaRPr lang="zh-CN" altLang="en-US" sz="2000" b="1" dirty="0">
              <a:gradFill>
                <a:gsLst>
                  <a:gs pos="0">
                    <a:srgbClr val="8FBADE"/>
                  </a:gs>
                  <a:gs pos="32000">
                    <a:srgbClr val="355D73"/>
                  </a:gs>
                  <a:gs pos="63000">
                    <a:srgbClr val="6FC6D4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KSO_WM_DIAGRAM_VIRTUALLY_FRAME" val="{&quot;height&quot;:546.8,&quot;left&quot;:90.3091338582677,&quot;top&quot;:198.3,&quot;width&quot;:779.3817322834645}"/>
</p:tagLst>
</file>

<file path=ppt/tags/tag100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</p:tagLst>
</file>

<file path=ppt/tags/tag101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</p:tagLst>
</file>

<file path=ppt/tags/tag102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</p:tagLst>
</file>

<file path=ppt/tags/tag103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</p:tagLst>
</file>

<file path=ppt/tags/tag104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</p:tagLst>
</file>

<file path=ppt/tags/tag105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</p:tagLst>
</file>

<file path=ppt/tags/tag106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</p:tagLst>
</file>

<file path=ppt/tags/tag107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</p:tagLst>
</file>

<file path=ppt/tags/tag108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  <p:tag name="KSO_WM_BEAUTIFY_FLAG" val=""/>
</p:tagLst>
</file>

<file path=ppt/tags/tag109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  <p:tag name="KSO_WM_BEAUTIFY_FLAG" val=""/>
</p:tagLst>
</file>

<file path=ppt/tags/tag11.xml><?xml version="1.0" encoding="utf-8"?>
<p:tagLst xmlns:p="http://schemas.openxmlformats.org/presentationml/2006/main">
  <p:tag name="KSO_WM_DIAGRAM_VIRTUALLY_FRAME" val="{&quot;height&quot;:546.8,&quot;left&quot;:90.3091338582677,&quot;top&quot;:198.3,&quot;width&quot;:779.3817322834645}"/>
</p:tagLst>
</file>

<file path=ppt/tags/tag110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  <p:tag name="KSO_WM_BEAUTIFY_FLAG" val=""/>
</p:tagLst>
</file>

<file path=ppt/tags/tag111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  <p:tag name="KSO_WM_BEAUTIFY_FLAG" val=""/>
</p:tagLst>
</file>

<file path=ppt/tags/tag112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  <p:tag name="KSO_WM_BEAUTIFY_FLAG" val=""/>
</p:tagLst>
</file>

<file path=ppt/tags/tag116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  <p:tag name="KSO_WM_BEAUTIFY_FLAG" val=""/>
</p:tagLst>
</file>

<file path=ppt/tags/tag117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  <p:tag name="KSO_WM_BEAUTIFY_FLAG" val=""/>
</p:tagLst>
</file>

<file path=ppt/tags/tag118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  <p:tag name="KSO_WM_BEAUTIFY_FLAG" val=""/>
</p:tagLst>
</file>

<file path=ppt/tags/tag119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  <p:tag name="KSO_WM_BEAUTIFY_FLAG" val=""/>
</p:tagLst>
</file>

<file path=ppt/tags/tag12.xml><?xml version="1.0" encoding="utf-8"?>
<p:tagLst xmlns:p="http://schemas.openxmlformats.org/presentationml/2006/main">
  <p:tag name="KSO_WM_DIAGRAM_VIRTUALLY_FRAME" val="{&quot;height&quot;:546.8,&quot;left&quot;:90.3091338582677,&quot;top&quot;:198.3,&quot;width&quot;:779.3817322834645}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  <p:tag name="KSO_WM_BEAUTIFY_FLAG" val=""/>
</p:tagLst>
</file>

<file path=ppt/tags/tag124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  <p:tag name="KSO_WM_BEAUTIFY_FLAG" val=""/>
</p:tagLst>
</file>

<file path=ppt/tags/tag125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  <p:tag name="KSO_WM_BEAUTIFY_FLAG" val=""/>
</p:tagLst>
</file>

<file path=ppt/tags/tag126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  <p:tag name="KSO_WM_BEAUTIFY_FLAG" val=""/>
</p:tagLst>
</file>

<file path=ppt/tags/tag127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DIAGRAM_VIRTUALLY_FRAME" val="{&quot;height&quot;:546.8,&quot;left&quot;:90.3091338582677,&quot;top&quot;:198.3,&quot;width&quot;:779.3817322834645}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COMMONDATA" val="eyJoZGlkIjoiZDY0NmYyNDFkNTc4ZGQ5MGFiYWMyY2UxOGY4ODVhZTQifQ=="/>
  <p:tag name="commondata" val="eyJoZGlkIjoiYWQ2YmJjMjA5ZDEwYmE0YjI5NWFjZjdkOTA5MzllMjQifQ=="/>
</p:tagLst>
</file>

<file path=ppt/tags/tag14.xml><?xml version="1.0" encoding="utf-8"?>
<p:tagLst xmlns:p="http://schemas.openxmlformats.org/presentationml/2006/main">
  <p:tag name="KSO_WM_DIAGRAM_VIRTUALLY_FRAME" val="{&quot;height&quot;:546.8,&quot;left&quot;:90.3091338582677,&quot;top&quot;:198.3,&quot;width&quot;:779.3817322834645}"/>
</p:tagLst>
</file>

<file path=ppt/tags/tag15.xml><?xml version="1.0" encoding="utf-8"?>
<p:tagLst xmlns:p="http://schemas.openxmlformats.org/presentationml/2006/main">
  <p:tag name="KSO_WM_DIAGRAM_VIRTUALLY_FRAME" val="{&quot;height&quot;:546.8,&quot;left&quot;:90.3091338582677,&quot;top&quot;:198.3,&quot;width&quot;:779.3817322834645}"/>
</p:tagLst>
</file>

<file path=ppt/tags/tag16.xml><?xml version="1.0" encoding="utf-8"?>
<p:tagLst xmlns:p="http://schemas.openxmlformats.org/presentationml/2006/main">
  <p:tag name="KSO_WM_DIAGRAM_VIRTUALLY_FRAME" val="{&quot;height&quot;:546.8,&quot;left&quot;:90.3091338582677,&quot;top&quot;:198.3,&quot;width&quot;:779.3817322834645}"/>
</p:tagLst>
</file>

<file path=ppt/tags/tag17.xml><?xml version="1.0" encoding="utf-8"?>
<p:tagLst xmlns:p="http://schemas.openxmlformats.org/presentationml/2006/main">
  <p:tag name="KSO_WM_DIAGRAM_VIRTUALLY_FRAME" val="{&quot;height&quot;:546.8,&quot;left&quot;:90.3091338582677,&quot;top&quot;:198.3,&quot;width&quot;:779.3817322834645}"/>
</p:tagLst>
</file>

<file path=ppt/tags/tag18.xml><?xml version="1.0" encoding="utf-8"?>
<p:tagLst xmlns:p="http://schemas.openxmlformats.org/presentationml/2006/main">
  <p:tag name="KSO_WM_DIAGRAM_VIRTUALLY_FRAME" val="{&quot;height&quot;:546.8,&quot;left&quot;:90.3091338582677,&quot;top&quot;:198.3,&quot;width&quot;:779.3817322834645}"/>
</p:tagLst>
</file>

<file path=ppt/tags/tag19.xml><?xml version="1.0" encoding="utf-8"?>
<p:tagLst xmlns:p="http://schemas.openxmlformats.org/presentationml/2006/main">
  <p:tag name="KSO_WM_DIAGRAM_VIRTUALLY_FRAME" val="{&quot;height&quot;:546.8,&quot;left&quot;:90.3091338582677,&quot;top&quot;:198.3,&quot;width&quot;:779.3817322834645}"/>
</p:tagLst>
</file>

<file path=ppt/tags/tag2.xml><?xml version="1.0" encoding="utf-8"?>
<p:tagLst xmlns:p="http://schemas.openxmlformats.org/presentationml/2006/main">
  <p:tag name="PA" val="v3.0.1"/>
</p:tagLst>
</file>

<file path=ppt/tags/tag20.xml><?xml version="1.0" encoding="utf-8"?>
<p:tagLst xmlns:p="http://schemas.openxmlformats.org/presentationml/2006/main">
  <p:tag name="KSO_WM_DIAGRAM_VIRTUALLY_FRAME" val="{&quot;height&quot;:546.8,&quot;left&quot;:90.3091338582677,&quot;top&quot;:198.3,&quot;width&quot;:779.3817322834645}"/>
</p:tagLst>
</file>

<file path=ppt/tags/tag21.xml><?xml version="1.0" encoding="utf-8"?>
<p:tagLst xmlns:p="http://schemas.openxmlformats.org/presentationml/2006/main">
  <p:tag name="KSO_WM_DIAGRAM_VIRTUALLY_FRAME" val="{&quot;height&quot;:260.74988188976374,&quot;left&quot;:62.709763779527556,&quot;top&quot;:161.60011811023622,&quot;width&quot;:831.4837795275591}"/>
</p:tagLst>
</file>

<file path=ppt/tags/tag22.xml><?xml version="1.0" encoding="utf-8"?>
<p:tagLst xmlns:p="http://schemas.openxmlformats.org/presentationml/2006/main">
  <p:tag name="KSO_WM_DIAGRAM_VIRTUALLY_FRAME" val="{&quot;height&quot;:260.74988188976374,&quot;left&quot;:62.709763779527556,&quot;top&quot;:161.60011811023622,&quot;width&quot;:831.4837795275591}"/>
</p:tagLst>
</file>

<file path=ppt/tags/tag23.xml><?xml version="1.0" encoding="utf-8"?>
<p:tagLst xmlns:p="http://schemas.openxmlformats.org/presentationml/2006/main">
  <p:tag name="KSO_WM_DIAGRAM_VIRTUALLY_FRAME" val="{&quot;height&quot;:260.74988188976374,&quot;left&quot;:62.709763779527556,&quot;top&quot;:161.60011811023622,&quot;width&quot;:831.4837795275591}"/>
</p:tagLst>
</file>

<file path=ppt/tags/tag24.xml><?xml version="1.0" encoding="utf-8"?>
<p:tagLst xmlns:p="http://schemas.openxmlformats.org/presentationml/2006/main">
  <p:tag name="KSO_WM_DIAGRAM_VIRTUALLY_FRAME" val="{&quot;height&quot;:260.74988188976374,&quot;left&quot;:62.709763779527556,&quot;top&quot;:161.60011811023622,&quot;width&quot;:831.4837795275591}"/>
</p:tagLst>
</file>

<file path=ppt/tags/tag25.xml><?xml version="1.0" encoding="utf-8"?>
<p:tagLst xmlns:p="http://schemas.openxmlformats.org/presentationml/2006/main">
  <p:tag name="KSO_WM_DIAGRAM_VIRTUALLY_FRAME" val="{&quot;height&quot;:260.74988188976374,&quot;left&quot;:62.709763779527556,&quot;top&quot;:161.60011811023622,&quot;width&quot;:831.4837795275591}"/>
</p:tagLst>
</file>

<file path=ppt/tags/tag26.xml><?xml version="1.0" encoding="utf-8"?>
<p:tagLst xmlns:p="http://schemas.openxmlformats.org/presentationml/2006/main">
  <p:tag name="KSO_WM_DIAGRAM_VIRTUALLY_FRAME" val="{&quot;height&quot;:260.74988188976374,&quot;left&quot;:62.709763779527556,&quot;top&quot;:161.60011811023622,&quot;width&quot;:831.4837795275591}"/>
</p:tagLst>
</file>

<file path=ppt/tags/tag27.xml><?xml version="1.0" encoding="utf-8"?>
<p:tagLst xmlns:p="http://schemas.openxmlformats.org/presentationml/2006/main">
  <p:tag name="KSO_WM_DIAGRAM_VIRTUALLY_FRAME" val="{&quot;height&quot;:260.74988188976374,&quot;left&quot;:62.709763779527556,&quot;top&quot;:161.60011811023622,&quot;width&quot;:831.4837795275591}"/>
</p:tagLst>
</file>

<file path=ppt/tags/tag28.xml><?xml version="1.0" encoding="utf-8"?>
<p:tagLst xmlns:p="http://schemas.openxmlformats.org/presentationml/2006/main">
  <p:tag name="KSO_WM_DIAGRAM_VIRTUALLY_FRAME" val="{&quot;height&quot;:260.74988188976374,&quot;left&quot;:62.709763779527556,&quot;top&quot;:161.60011811023622,&quot;width&quot;:831.4837795275591}"/>
</p:tagLst>
</file>

<file path=ppt/tags/tag29.xml><?xml version="1.0" encoding="utf-8"?>
<p:tagLst xmlns:p="http://schemas.openxmlformats.org/presentationml/2006/main">
  <p:tag name="KSO_WM_DIAGRAM_VIRTUALLY_FRAME" val="{&quot;height&quot;:260.74988188976374,&quot;left&quot;:62.709763779527556,&quot;top&quot;:161.60011811023622,&quot;width&quot;:831.4837795275591}"/>
</p:tagLst>
</file>

<file path=ppt/tags/tag3.xml><?xml version="1.0" encoding="utf-8"?>
<p:tagLst xmlns:p="http://schemas.openxmlformats.org/presentationml/2006/main">
  <p:tag name="PA" val="v3.0.1"/>
</p:tagLst>
</file>

<file path=ppt/tags/tag30.xml><?xml version="1.0" encoding="utf-8"?>
<p:tagLst xmlns:p="http://schemas.openxmlformats.org/presentationml/2006/main">
  <p:tag name="KSO_WM_DIAGRAM_VIRTUALLY_FRAME" val="{&quot;height&quot;:260.74988188976374,&quot;left&quot;:62.709763779527556,&quot;top&quot;:161.60011811023622,&quot;width&quot;:831.4837795275591}"/>
</p:tagLst>
</file>

<file path=ppt/tags/tag31.xml><?xml version="1.0" encoding="utf-8"?>
<p:tagLst xmlns:p="http://schemas.openxmlformats.org/presentationml/2006/main">
  <p:tag name="KSO_WM_DIAGRAM_VIRTUALLY_FRAME" val="{&quot;height&quot;:258.4015748031496,&quot;left&quot;:142.48110236220472,&quot;top&quot;:179.57377952755905,&quot;width&quot;:675.0377952755905}"/>
</p:tagLst>
</file>

<file path=ppt/tags/tag32.xml><?xml version="1.0" encoding="utf-8"?>
<p:tagLst xmlns:p="http://schemas.openxmlformats.org/presentationml/2006/main">
  <p:tag name="KSO_WM_DIAGRAM_VIRTUALLY_FRAME" val="{&quot;height&quot;:258.4015748031496,&quot;left&quot;:142.48110236220472,&quot;top&quot;:179.57377952755905,&quot;width&quot;:675.0377952755905}"/>
</p:tagLst>
</file>

<file path=ppt/tags/tag33.xml><?xml version="1.0" encoding="utf-8"?>
<p:tagLst xmlns:p="http://schemas.openxmlformats.org/presentationml/2006/main">
  <p:tag name="KSO_WM_DIAGRAM_VIRTUALLY_FRAME" val="{&quot;height&quot;:258.4015748031496,&quot;left&quot;:142.48110236220472,&quot;top&quot;:179.57377952755905,&quot;width&quot;:675.0377952755905}"/>
</p:tagLst>
</file>

<file path=ppt/tags/tag34.xml><?xml version="1.0" encoding="utf-8"?>
<p:tagLst xmlns:p="http://schemas.openxmlformats.org/presentationml/2006/main">
  <p:tag name="KSO_WM_DIAGRAM_VIRTUALLY_FRAME" val="{&quot;height&quot;:258.4015748031496,&quot;left&quot;:142.48110236220472,&quot;top&quot;:179.57377952755905,&quot;width&quot;:675.0377952755905}"/>
</p:tagLst>
</file>

<file path=ppt/tags/tag35.xml><?xml version="1.0" encoding="utf-8"?>
<p:tagLst xmlns:p="http://schemas.openxmlformats.org/presentationml/2006/main">
  <p:tag name="KSO_WM_DIAGRAM_VIRTUALLY_FRAME" val="{&quot;height&quot;:258.4015748031496,&quot;left&quot;:142.48110236220472,&quot;top&quot;:179.57377952755905,&quot;width&quot;:675.0377952755905}"/>
</p:tagLst>
</file>

<file path=ppt/tags/tag36.xml><?xml version="1.0" encoding="utf-8"?>
<p:tagLst xmlns:p="http://schemas.openxmlformats.org/presentationml/2006/main">
  <p:tag name="KSO_WM_DIAGRAM_VIRTUALLY_FRAME" val="{&quot;height&quot;:258.4015748031496,&quot;left&quot;:142.48110236220472,&quot;top&quot;:179.57377952755905,&quot;width&quot;:675.0377952755905}"/>
</p:tagLst>
</file>

<file path=ppt/tags/tag37.xml><?xml version="1.0" encoding="utf-8"?>
<p:tagLst xmlns:p="http://schemas.openxmlformats.org/presentationml/2006/main">
  <p:tag name="KSO_WM_DIAGRAM_VIRTUALLY_FRAME" val="{&quot;height&quot;:258.4015748031496,&quot;left&quot;:142.48110236220472,&quot;top&quot;:179.57377952755905,&quot;width&quot;:675.0377952755905}"/>
</p:tagLst>
</file>

<file path=ppt/tags/tag38.xml><?xml version="1.0" encoding="utf-8"?>
<p:tagLst xmlns:p="http://schemas.openxmlformats.org/presentationml/2006/main">
  <p:tag name="KSO_WM_DIAGRAM_VIRTUALLY_FRAME" val="{&quot;height&quot;:258.4015748031496,&quot;left&quot;:142.48110236220472,&quot;top&quot;:179.57377952755905,&quot;width&quot;:675.0377952755905}"/>
</p:tagLst>
</file>

<file path=ppt/tags/tag39.xml><?xml version="1.0" encoding="utf-8"?>
<p:tagLst xmlns:p="http://schemas.openxmlformats.org/presentationml/2006/main">
  <p:tag name="KSO_WM_DIAGRAM_VIRTUALLY_FRAME" val="{&quot;height&quot;:258.4015748031496,&quot;left&quot;:142.48110236220472,&quot;top&quot;:179.57377952755905,&quot;width&quot;:675.0377952755905}"/>
</p:tagLst>
</file>

<file path=ppt/tags/tag4.xml><?xml version="1.0" encoding="utf-8"?>
<p:tagLst xmlns:p="http://schemas.openxmlformats.org/presentationml/2006/main">
  <p:tag name="KSO_WM_DIAGRAM_VIRTUALLY_FRAME" val="{&quot;height&quot;:187.626062992126,&quot;left&quot;:81.80251968503937,&quot;top&quot;:158.54937007874017,&quot;width&quot;:796.3949606299212}"/>
</p:tagLst>
</file>

<file path=ppt/tags/tag40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41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42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43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44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45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46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47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48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49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5.xml><?xml version="1.0" encoding="utf-8"?>
<p:tagLst xmlns:p="http://schemas.openxmlformats.org/presentationml/2006/main">
  <p:tag name="KSO_WM_DIAGRAM_VIRTUALLY_FRAME" val="{&quot;height&quot;:187.626062992126,&quot;left&quot;:81.80251968503937,&quot;top&quot;:158.54937007874017,&quot;width&quot;:796.3949606299212}"/>
</p:tagLst>
</file>

<file path=ppt/tags/tag50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51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52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53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54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55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56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57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58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59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61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62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63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64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65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66.xml><?xml version="1.0" encoding="utf-8"?>
<p:tagLst xmlns:p="http://schemas.openxmlformats.org/presentationml/2006/main">
  <p:tag name="KSO_WM_DIAGRAM_VIRTUALLY_FRAME" val="{&quot;height&quot;:344.8376377952756,&quot;left&quot;:502.31653543307084,&quot;top&quot;:120.21511811023622,&quot;width&quot;:344.6177165354332}"/>
</p:tagLst>
</file>

<file path=ppt/tags/tag67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68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69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7.xml><?xml version="1.0" encoding="utf-8"?>
<p:tagLst xmlns:p="http://schemas.openxmlformats.org/presentationml/2006/main">
  <p:tag name="KSO_WM_DIAGRAM_VIRTUALLY_FRAME" val="{&quot;height&quot;:187.626062992126,&quot;left&quot;:81.80251968503937,&quot;top&quot;:158.54937007874017,&quot;width&quot;:796.3949606299212}"/>
</p:tagLst>
</file>

<file path=ppt/tags/tag70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71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72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73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74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75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76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77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78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79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8.xml><?xml version="1.0" encoding="utf-8"?>
<p:tagLst xmlns:p="http://schemas.openxmlformats.org/presentationml/2006/main">
  <p:tag name="KSO_WM_DIAGRAM_VIRTUALLY_FRAME" val="{&quot;height&quot;:187.626062992126,&quot;left&quot;:81.80251968503937,&quot;top&quot;:158.54937007874017,&quot;width&quot;:796.3949606299212}"/>
</p:tagLst>
</file>

<file path=ppt/tags/tag80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81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82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83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84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85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86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87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88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89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9.xml><?xml version="1.0" encoding="utf-8"?>
<p:tagLst xmlns:p="http://schemas.openxmlformats.org/presentationml/2006/main">
  <p:tag name="KSO_WM_DIAGRAM_VIRTUALLY_FRAME" val="{&quot;height&quot;:546.8,&quot;left&quot;:90.3091338582677,&quot;top&quot;:198.3,&quot;width&quot;:779.3817322834645}"/>
</p:tagLst>
</file>

<file path=ppt/tags/tag90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91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92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93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94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95.xml><?xml version="1.0" encoding="utf-8"?>
<p:tagLst xmlns:p="http://schemas.openxmlformats.org/presentationml/2006/main">
  <p:tag name="KSO_WM_DIAGRAM_VIRTUALLY_FRAME" val="{&quot;height&quot;:992.5681102362205,&quot;left&quot;:83.3983464566929,&quot;top&quot;:146.9551968503937,&quot;width&quot;:791.8068103924106}"/>
</p:tagLst>
</file>

<file path=ppt/tags/tag96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</p:tagLst>
</file>

<file path=ppt/tags/tag97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</p:tagLst>
</file>

<file path=ppt/tags/tag98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</p:tagLst>
</file>

<file path=ppt/tags/tag99.xml><?xml version="1.0" encoding="utf-8"?>
<p:tagLst xmlns:p="http://schemas.openxmlformats.org/presentationml/2006/main">
  <p:tag name="KSO_WM_DIAGRAM_VIRTUALLY_FRAME" val="{&quot;height&quot;:389.2749606299212,&quot;left&quot;:113.58874015748032,&quot;top&quot;:206.1520472440945,&quot;width&quot;:731.8940944881889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xqgbvo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xqgbvo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1735</Words>
  <Application>WPS 演示</Application>
  <PresentationFormat>宽屏</PresentationFormat>
  <Paragraphs>244</Paragraphs>
  <Slides>17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Arial</vt:lpstr>
      <vt:lpstr>微软雅黑 Light</vt:lpstr>
      <vt:lpstr>汉真广标</vt:lpstr>
      <vt:lpstr>Arial Unicode MS</vt:lpstr>
      <vt:lpstr>等线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开题答辩</dc:title>
  <dc:creator>第一PPT</dc:creator>
  <cp:keywords>www.1ppt.com</cp:keywords>
  <dc:description>www.1ppt.com</dc:description>
  <cp:lastModifiedBy>WPS_1624955885</cp:lastModifiedBy>
  <cp:revision>65</cp:revision>
  <dcterms:created xsi:type="dcterms:W3CDTF">2017-03-29T07:24:00Z</dcterms:created>
  <dcterms:modified xsi:type="dcterms:W3CDTF">2024-03-12T07:20:10Z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C5C013A6951E473783ADE6EC6B4A3944_12</vt:lpwstr>
  </property>
  <property fmtid="{D5CDD505-2E9C-101B-9397-08002B2CF9AE}" pid="3" name="KSOProductBuildVer">
    <vt:lpwstr>2052-12.1.0.16250</vt:lpwstr>
  </property>
</Properties>
</file>