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7" r:id="rId3"/>
  </p:sldMasterIdLst>
  <p:notesMasterIdLst>
    <p:notesMasterId r:id="rId5"/>
  </p:notesMasterIdLst>
  <p:sldIdLst>
    <p:sldId id="256" r:id="rId4"/>
    <p:sldId id="257" r:id="rId6"/>
    <p:sldId id="326" r:id="rId7"/>
    <p:sldId id="327" r:id="rId8"/>
    <p:sldId id="316" r:id="rId9"/>
    <p:sldId id="289" r:id="rId10"/>
    <p:sldId id="258" r:id="rId11"/>
    <p:sldId id="322" r:id="rId12"/>
    <p:sldId id="343" r:id="rId13"/>
    <p:sldId id="344" r:id="rId14"/>
    <p:sldId id="320" r:id="rId15"/>
    <p:sldId id="321" r:id="rId16"/>
    <p:sldId id="263" r:id="rId17"/>
    <p:sldId id="352" r:id="rId18"/>
    <p:sldId id="354" r:id="rId19"/>
    <p:sldId id="323" r:id="rId20"/>
    <p:sldId id="324" r:id="rId21"/>
    <p:sldId id="325" r:id="rId22"/>
    <p:sldId id="28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 userDrawn="1">
          <p15:clr>
            <a:srgbClr val="A4A3A4"/>
          </p15:clr>
        </p15:guide>
        <p15:guide id="2" pos="6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琮霖 薛" initials="琮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B6"/>
    <a:srgbClr val="E7F5F7"/>
    <a:srgbClr val="EEF5FA"/>
    <a:srgbClr val="86BDDB"/>
    <a:srgbClr val="6FC6D4"/>
    <a:srgbClr val="46798B"/>
    <a:srgbClr val="1F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 showGuides="1">
      <p:cViewPr>
        <p:scale>
          <a:sx n="75" d="100"/>
          <a:sy n="75" d="100"/>
        </p:scale>
        <p:origin x="192" y="82"/>
      </p:cViewPr>
      <p:guideLst>
        <p:guide orient="horz" pos="2066"/>
        <p:guide pos="6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3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0383-E8D7-44D9-B937-306620D8B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89FA-6F5E-46E2-A435-B310D0A9AB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9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image" Target="../media/image2.png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2.png"/><Relationship Id="rId35" Type="http://schemas.openxmlformats.org/officeDocument/2006/relationships/tags" Target="../tags/tag95.xml"/><Relationship Id="rId34" Type="http://schemas.openxmlformats.org/officeDocument/2006/relationships/tags" Target="../tags/tag94.xml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Relationship Id="rId31" Type="http://schemas.openxmlformats.org/officeDocument/2006/relationships/image" Target="../media/image15.png"/><Relationship Id="rId30" Type="http://schemas.openxmlformats.org/officeDocument/2006/relationships/image" Target="../media/image14.jpeg"/><Relationship Id="rId3" Type="http://schemas.openxmlformats.org/officeDocument/2006/relationships/tags" Target="../tags/tag68.xml"/><Relationship Id="rId29" Type="http://schemas.openxmlformats.org/officeDocument/2006/relationships/image" Target="../media/image13.jpeg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130.xml"/><Relationship Id="rId36" Type="http://schemas.openxmlformats.org/officeDocument/2006/relationships/tags" Target="../tags/tag129.xml"/><Relationship Id="rId35" Type="http://schemas.openxmlformats.org/officeDocument/2006/relationships/tags" Target="../tags/tag128.xml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7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6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image" Target="../media/image2.png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0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1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image" Target="../media/image2.png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15292"/>
          <a:stretch>
            <a:fillRect/>
          </a:stretch>
        </p:blipFill>
        <p:spPr>
          <a:xfrm>
            <a:off x="0" y="8891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5195" y="1709420"/>
            <a:ext cx="808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智慧基金交易平台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5136" y="3158589"/>
            <a:ext cx="56564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cs typeface="+mn-ea"/>
                <a:sym typeface="+mn-lt"/>
              </a:rPr>
              <a:t>专业方向综合项目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7" name="PA_文本框 14"/>
          <p:cNvSpPr txBox="1"/>
          <p:nvPr>
            <p:custDataLst>
              <p:tags r:id="rId2"/>
            </p:custDataLst>
          </p:nvPr>
        </p:nvSpPr>
        <p:spPr>
          <a:xfrm>
            <a:off x="995336" y="3870197"/>
            <a:ext cx="5585891" cy="349250"/>
          </a:xfrm>
          <a:prstGeom prst="rect">
            <a:avLst/>
          </a:prstGeom>
          <a:solidFill>
            <a:srgbClr val="46798B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Intelligent Fund Trading Platform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_矩形 16"/>
          <p:cNvSpPr/>
          <p:nvPr>
            <p:custDataLst>
              <p:tags r:id="rId3"/>
            </p:custDataLst>
          </p:nvPr>
        </p:nvSpPr>
        <p:spPr>
          <a:xfrm>
            <a:off x="3721735" y="4450080"/>
            <a:ext cx="343979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000" dirty="0">
                <a:cs typeface="+mn-ea"/>
                <a:sym typeface="+mn-lt"/>
              </a:rPr>
              <a:t>指导老师：唐剑锋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000" dirty="0">
                <a:cs typeface="+mn-ea"/>
                <a:sym typeface="+mn-lt"/>
              </a:rPr>
              <a:t>汇报人：</a:t>
            </a:r>
            <a:r>
              <a:rPr lang="en-US" altLang="zh-CN" sz="2000" dirty="0">
                <a:cs typeface="+mn-ea"/>
                <a:sym typeface="+mn-lt"/>
              </a:rPr>
              <a:t>2154072</a:t>
            </a:r>
            <a:r>
              <a:rPr lang="zh-CN" altLang="en-US" sz="2000" dirty="0">
                <a:cs typeface="+mn-ea"/>
                <a:sym typeface="+mn-lt"/>
              </a:rPr>
              <a:t>李沐恺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PA_矩形 17"/>
          <p:cNvSpPr/>
          <p:nvPr>
            <p:custDataLst>
              <p:tags r:id="rId4"/>
            </p:custDataLst>
          </p:nvPr>
        </p:nvSpPr>
        <p:spPr>
          <a:xfrm>
            <a:off x="995045" y="4307840"/>
            <a:ext cx="225996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000" dirty="0">
                <a:cs typeface="+mn-ea"/>
                <a:sym typeface="+mn-lt"/>
              </a:rPr>
              <a:t>小组成员：</a:t>
            </a:r>
            <a:endParaRPr lang="en-US" altLang="zh-CN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2154309</a:t>
            </a:r>
            <a:r>
              <a:rPr lang="zh-CN" altLang="en-US" sz="2000" dirty="0">
                <a:cs typeface="+mn-ea"/>
                <a:sym typeface="+mn-lt"/>
              </a:rPr>
              <a:t>林越野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2154072</a:t>
            </a:r>
            <a:r>
              <a:rPr lang="zh-CN" altLang="en-US" sz="2000" dirty="0">
                <a:cs typeface="+mn-ea"/>
                <a:sym typeface="+mn-lt"/>
              </a:rPr>
              <a:t>李沐恺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2154308</a:t>
            </a:r>
            <a:r>
              <a:rPr lang="zh-CN" altLang="en-US" sz="2000" dirty="0">
                <a:cs typeface="+mn-ea"/>
                <a:sym typeface="+mn-lt"/>
              </a:rPr>
              <a:t>高嘉颖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2151269</a:t>
            </a:r>
            <a:r>
              <a:rPr lang="zh-CN" altLang="en-US" sz="2000" dirty="0">
                <a:cs typeface="+mn-ea"/>
                <a:sym typeface="+mn-lt"/>
              </a:rPr>
              <a:t>刘启航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2150268</a:t>
            </a:r>
            <a:r>
              <a:rPr lang="zh-CN" altLang="en-US" sz="2000" dirty="0">
                <a:cs typeface="+mn-ea"/>
                <a:sym typeface="+mn-lt"/>
              </a:rPr>
              <a:t>薛琮霖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交易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2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sp>
        <p:nvSpPr>
          <p:cNvPr id="35" name="Oval 3"/>
          <p:cNvSpPr/>
          <p:nvPr>
            <p:custDataLst>
              <p:tags r:id="rId3"/>
            </p:custDataLst>
          </p:nvPr>
        </p:nvSpPr>
        <p:spPr>
          <a:xfrm>
            <a:off x="7952898" y="1526732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13"/>
          <p:cNvSpPr txBox="1"/>
          <p:nvPr>
            <p:custDataLst>
              <p:tags r:id="rId4"/>
            </p:custDataLst>
          </p:nvPr>
        </p:nvSpPr>
        <p:spPr>
          <a:xfrm>
            <a:off x="6214110" y="1551940"/>
            <a:ext cx="156591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（</a:t>
            </a:r>
            <a:r>
              <a:rPr lang="en-US" altLang="zh-CN" sz="1600" b="1" dirty="0">
                <a:cs typeface="+mn-ea"/>
                <a:sym typeface="+mn-lt"/>
              </a:rPr>
              <a:t>AI</a:t>
            </a:r>
            <a:r>
              <a:rPr lang="zh-CN" altLang="en-US" sz="1600" b="1" dirty="0">
                <a:cs typeface="+mn-ea"/>
                <a:sym typeface="+mn-lt"/>
              </a:rPr>
              <a:t>）智能</a:t>
            </a:r>
            <a:r>
              <a:rPr lang="zh-CN" altLang="en-US" sz="1600" b="1" dirty="0">
                <a:cs typeface="+mn-ea"/>
                <a:sym typeface="+mn-lt"/>
              </a:rPr>
              <a:t>推荐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7" name="Oval 5"/>
          <p:cNvSpPr/>
          <p:nvPr>
            <p:custDataLst>
              <p:tags r:id="rId5"/>
            </p:custDataLst>
          </p:nvPr>
        </p:nvSpPr>
        <p:spPr>
          <a:xfrm>
            <a:off x="7952898" y="2504260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13"/>
          <p:cNvSpPr txBox="1"/>
          <p:nvPr>
            <p:custDataLst>
              <p:tags r:id="rId6"/>
            </p:custDataLst>
          </p:nvPr>
        </p:nvSpPr>
        <p:spPr>
          <a:xfrm>
            <a:off x="6379420" y="2529274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</a:t>
            </a:r>
            <a:r>
              <a:rPr lang="zh-CN" altLang="en-US" sz="1600" b="1" dirty="0">
                <a:cs typeface="+mn-ea"/>
                <a:sym typeface="+mn-lt"/>
              </a:rPr>
              <a:t>信息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9" name="Oval 7"/>
          <p:cNvSpPr/>
          <p:nvPr>
            <p:custDataLst>
              <p:tags r:id="rId7"/>
            </p:custDataLst>
          </p:nvPr>
        </p:nvSpPr>
        <p:spPr>
          <a:xfrm>
            <a:off x="7952898" y="3481788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13"/>
          <p:cNvSpPr txBox="1"/>
          <p:nvPr>
            <p:custDataLst>
              <p:tags r:id="rId8"/>
            </p:custDataLst>
          </p:nvPr>
        </p:nvSpPr>
        <p:spPr>
          <a:xfrm>
            <a:off x="6088380" y="3507105"/>
            <a:ext cx="169100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（</a:t>
            </a:r>
            <a:r>
              <a:rPr lang="en-US" altLang="zh-CN" sz="1600" b="1" dirty="0">
                <a:cs typeface="+mn-ea"/>
                <a:sym typeface="+mn-lt"/>
              </a:rPr>
              <a:t>AI</a:t>
            </a:r>
            <a:r>
              <a:rPr lang="zh-CN" altLang="en-US" sz="1600" b="1" dirty="0">
                <a:cs typeface="+mn-ea"/>
                <a:sym typeface="+mn-lt"/>
              </a:rPr>
              <a:t>）基金</a:t>
            </a:r>
            <a:r>
              <a:rPr lang="zh-CN" altLang="en-US" sz="1600" b="1" dirty="0">
                <a:cs typeface="+mn-ea"/>
                <a:sym typeface="+mn-lt"/>
              </a:rPr>
              <a:t>走势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1" name="Oval 9"/>
          <p:cNvSpPr/>
          <p:nvPr>
            <p:custDataLst>
              <p:tags r:id="rId9"/>
            </p:custDataLst>
          </p:nvPr>
        </p:nvSpPr>
        <p:spPr>
          <a:xfrm>
            <a:off x="7952898" y="4459317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10"/>
            </p:custDataLst>
          </p:nvPr>
        </p:nvSpPr>
        <p:spPr>
          <a:xfrm>
            <a:off x="6379420" y="4484331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业绩</a:t>
            </a:r>
            <a:r>
              <a:rPr lang="zh-CN" altLang="en-US" sz="1600" b="1" dirty="0">
                <a:cs typeface="+mn-ea"/>
                <a:sym typeface="+mn-lt"/>
              </a:rPr>
              <a:t>评价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11"/>
            </p:custDataLst>
          </p:nvPr>
        </p:nvSpPr>
        <p:spPr>
          <a:xfrm>
            <a:off x="8422005" y="1575435"/>
            <a:ext cx="2821940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根据用户偏好推荐风险等级不同、收益率不同的基金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12"/>
            </p:custDataLst>
          </p:nvPr>
        </p:nvSpPr>
        <p:spPr>
          <a:xfrm>
            <a:off x="8422005" y="2529205"/>
            <a:ext cx="2743835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基金类型、经理人、发布日期等基础信息展示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13"/>
            </p:custDataLst>
          </p:nvPr>
        </p:nvSpPr>
        <p:spPr>
          <a:xfrm>
            <a:off x="8422005" y="3519805"/>
            <a:ext cx="2743835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据已有数据进行走势可视化，引入AI预测走势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6" name="TextBox 13"/>
          <p:cNvSpPr txBox="1"/>
          <p:nvPr>
            <p:custDataLst>
              <p:tags r:id="rId14"/>
            </p:custDataLst>
          </p:nvPr>
        </p:nvSpPr>
        <p:spPr>
          <a:xfrm>
            <a:off x="8422005" y="4491990"/>
            <a:ext cx="27438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基金详情，含收益率、稳定性、抗风险、管理规模等维度综合评价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8" name="Oval 3"/>
          <p:cNvSpPr/>
          <p:nvPr>
            <p:custDataLst>
              <p:tags r:id="rId15"/>
            </p:custDataLst>
          </p:nvPr>
        </p:nvSpPr>
        <p:spPr>
          <a:xfrm>
            <a:off x="7952898" y="5415472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Box 13"/>
          <p:cNvSpPr txBox="1"/>
          <p:nvPr>
            <p:custDataLst>
              <p:tags r:id="rId16"/>
            </p:custDataLst>
          </p:nvPr>
        </p:nvSpPr>
        <p:spPr>
          <a:xfrm>
            <a:off x="6379914" y="5440486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</a:t>
            </a:r>
            <a:r>
              <a:rPr lang="zh-CN" altLang="en-US" sz="1600" b="1" dirty="0">
                <a:cs typeface="+mn-ea"/>
                <a:sym typeface="+mn-lt"/>
              </a:rPr>
              <a:t>排行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50" name="TextBox 13"/>
          <p:cNvSpPr txBox="1"/>
          <p:nvPr>
            <p:custDataLst>
              <p:tags r:id="rId17"/>
            </p:custDataLst>
          </p:nvPr>
        </p:nvSpPr>
        <p:spPr>
          <a:xfrm>
            <a:off x="8422005" y="5464175"/>
            <a:ext cx="2743200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综合排行、单指标优先级排行并展示榜单</a:t>
            </a:r>
            <a:endParaRPr lang="en-US" altLang="zh-CN" sz="1600" dirty="0">
              <a:cs typeface="+mn-ea"/>
              <a:sym typeface="+mn-lt"/>
            </a:endParaRPr>
          </a:p>
        </p:txBody>
      </p:sp>
      <p:cxnSp>
        <p:nvCxnSpPr>
          <p:cNvPr id="51" name="Straight Line buttom"/>
          <p:cNvCxnSpPr/>
          <p:nvPr/>
        </p:nvCxnSpPr>
        <p:spPr>
          <a:xfrm flipH="1">
            <a:off x="5828659" y="-290"/>
            <a:ext cx="10160" cy="6784975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591936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大盘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10920" y="1490980"/>
            <a:ext cx="4376420" cy="884555"/>
            <a:chOff x="1608" y="2364"/>
            <a:chExt cx="6892" cy="1393"/>
          </a:xfrm>
        </p:grpSpPr>
        <p:sp>
          <p:nvSpPr>
            <p:cNvPr id="3" name="Oval 3"/>
            <p:cNvSpPr/>
            <p:nvPr>
              <p:custDataLst>
                <p:tags r:id="rId18"/>
              </p:custDataLst>
            </p:nvPr>
          </p:nvSpPr>
          <p:spPr>
            <a:xfrm>
              <a:off x="2719" y="2364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1608" y="2404"/>
              <a:ext cx="839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申购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4" name="TextBox 13"/>
            <p:cNvSpPr txBox="1"/>
            <p:nvPr>
              <p:custDataLst>
                <p:tags r:id="rId20"/>
              </p:custDataLst>
            </p:nvPr>
          </p:nvSpPr>
          <p:spPr>
            <a:xfrm>
              <a:off x="3458" y="2364"/>
              <a:ext cx="5042" cy="13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投资者可正常购买基金份额，若首次在相应基金公司购买其产品，会创建对应基金账户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10920" y="2641420"/>
            <a:ext cx="4367530" cy="614860"/>
            <a:chOff x="1624" y="3904"/>
            <a:chExt cx="6878" cy="968"/>
          </a:xfrm>
        </p:grpSpPr>
        <p:sp>
          <p:nvSpPr>
            <p:cNvPr id="8" name="Oval 5"/>
            <p:cNvSpPr/>
            <p:nvPr>
              <p:custDataLst>
                <p:tags r:id="rId21"/>
              </p:custDataLst>
            </p:nvPr>
          </p:nvSpPr>
          <p:spPr>
            <a:xfrm>
              <a:off x="2719" y="3904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3"/>
            <p:cNvSpPr txBox="1"/>
            <p:nvPr>
              <p:custDataLst>
                <p:tags r:id="rId22"/>
              </p:custDataLst>
            </p:nvPr>
          </p:nvSpPr>
          <p:spPr>
            <a:xfrm>
              <a:off x="1624" y="3943"/>
              <a:ext cx="822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赎回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9" name="TextBox 13"/>
            <p:cNvSpPr txBox="1"/>
            <p:nvPr>
              <p:custDataLst>
                <p:tags r:id="rId23"/>
              </p:custDataLst>
            </p:nvPr>
          </p:nvSpPr>
          <p:spPr>
            <a:xfrm>
              <a:off x="3458" y="3943"/>
              <a:ext cx="5044" cy="9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投资者可赎回对应订单的份额，按照赎回日收盘价赎回相应资金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10920" y="3636645"/>
            <a:ext cx="4376420" cy="884555"/>
            <a:chOff x="1625" y="5407"/>
            <a:chExt cx="6892" cy="1393"/>
          </a:xfrm>
        </p:grpSpPr>
        <p:sp>
          <p:nvSpPr>
            <p:cNvPr id="12" name="Oval 7"/>
            <p:cNvSpPr/>
            <p:nvPr>
              <p:custDataLst>
                <p:tags r:id="rId24"/>
              </p:custDataLst>
            </p:nvPr>
          </p:nvSpPr>
          <p:spPr>
            <a:xfrm>
              <a:off x="2719" y="5443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3"/>
            <p:cNvSpPr txBox="1"/>
            <p:nvPr>
              <p:custDataLst>
                <p:tags r:id="rId25"/>
              </p:custDataLst>
            </p:nvPr>
          </p:nvSpPr>
          <p:spPr>
            <a:xfrm>
              <a:off x="1625" y="5483"/>
              <a:ext cx="821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撤销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" name="TextBox 13"/>
            <p:cNvSpPr txBox="1"/>
            <p:nvPr>
              <p:custDataLst>
                <p:tags r:id="rId26"/>
              </p:custDataLst>
            </p:nvPr>
          </p:nvSpPr>
          <p:spPr>
            <a:xfrm>
              <a:off x="3458" y="5407"/>
              <a:ext cx="5059" cy="13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当日闭市前可以对今日发出的申购</a:t>
              </a:r>
              <a:r>
                <a:rPr lang="en-US" altLang="zh-CN" sz="1600" dirty="0">
                  <a:cs typeface="+mn-ea"/>
                  <a:sym typeface="+mn-lt"/>
                </a:rPr>
                <a:t>/</a:t>
              </a:r>
              <a:r>
                <a:rPr lang="zh-CN" altLang="en-US" sz="1600" dirty="0">
                  <a:cs typeface="+mn-ea"/>
                  <a:sym typeface="+mn-lt"/>
                </a:rPr>
                <a:t>赎回订单撤销，撤销后订单不再被处理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0920" y="4855210"/>
            <a:ext cx="4378325" cy="589915"/>
            <a:chOff x="1607" y="6958"/>
            <a:chExt cx="6895" cy="929"/>
          </a:xfrm>
        </p:grpSpPr>
        <p:sp>
          <p:nvSpPr>
            <p:cNvPr id="18" name="Oval 9"/>
            <p:cNvSpPr/>
            <p:nvPr>
              <p:custDataLst>
                <p:tags r:id="rId27"/>
              </p:custDataLst>
            </p:nvPr>
          </p:nvSpPr>
          <p:spPr>
            <a:xfrm>
              <a:off x="2719" y="6983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13"/>
            <p:cNvSpPr txBox="1"/>
            <p:nvPr>
              <p:custDataLst>
                <p:tags r:id="rId28"/>
              </p:custDataLst>
            </p:nvPr>
          </p:nvSpPr>
          <p:spPr>
            <a:xfrm>
              <a:off x="1607" y="7022"/>
              <a:ext cx="839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定投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1" name="TextBox 13"/>
            <p:cNvSpPr txBox="1"/>
            <p:nvPr>
              <p:custDataLst>
                <p:tags r:id="rId29"/>
              </p:custDataLst>
            </p:nvPr>
          </p:nvSpPr>
          <p:spPr>
            <a:xfrm>
              <a:off x="3459" y="6958"/>
              <a:ext cx="5043" cy="9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用户可以选择对某基金进行定投操作，即系统定期自动下单申购订单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38842" y="263939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03  </a:t>
            </a:r>
            <a:endParaRPr lang="en-US" altLang="zh-CN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架构方案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初步架构、技术方案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561" y="11507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初步架构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9b14d265bc12ab271595016b088ab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822960"/>
            <a:ext cx="9250680" cy="5212080"/>
          </a:xfrm>
          <a:prstGeom prst="rect">
            <a:avLst/>
          </a:prstGeom>
        </p:spPr>
      </p:pic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3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技术方案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>
            <p:custDataLst>
              <p:tags r:id="rId2"/>
            </p:custDataLst>
          </p:nvPr>
        </p:nvSpPr>
        <p:spPr>
          <a:xfrm>
            <a:off x="1721704" y="1882950"/>
            <a:ext cx="985921" cy="2362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构建微服务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>
            <p:custDataLst>
              <p:tags r:id="rId3"/>
            </p:custDataLst>
          </p:nvPr>
        </p:nvSpPr>
        <p:spPr>
          <a:xfrm>
            <a:off x="3708722" y="4908316"/>
            <a:ext cx="3399912" cy="6836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当出现突发新闻引起大量访问时可调用特定接口，修改对应的熔断峰值，实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现流量限流。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1" name="TextBox 13"/>
          <p:cNvSpPr txBox="1"/>
          <p:nvPr>
            <p:custDataLst>
              <p:tags r:id="rId4"/>
            </p:custDataLst>
          </p:nvPr>
        </p:nvSpPr>
        <p:spPr>
          <a:xfrm>
            <a:off x="8935701" y="5092358"/>
            <a:ext cx="2398475" cy="683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mysql+mybatis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的组合，通过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部署在云服务器端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2" name="TextBox 13"/>
          <p:cNvSpPr txBox="1"/>
          <p:nvPr>
            <p:custDataLst>
              <p:tags r:id="rId5"/>
            </p:custDataLst>
          </p:nvPr>
        </p:nvSpPr>
        <p:spPr>
          <a:xfrm>
            <a:off x="4782086" y="1792544"/>
            <a:ext cx="2023551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中间件，处理微服务间的注册、发现、管理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8049695" y="1877511"/>
            <a:ext cx="2023551" cy="2362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优化微服务调用体验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4" name="Shape 1724"/>
          <p:cNvSpPr/>
          <p:nvPr>
            <p:custDataLst>
              <p:tags r:id="rId7"/>
            </p:custDataLst>
          </p:nvPr>
        </p:nvSpPr>
        <p:spPr>
          <a:xfrm>
            <a:off x="7690562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5" name="Shape 1725"/>
          <p:cNvSpPr/>
          <p:nvPr>
            <p:custDataLst>
              <p:tags r:id="rId8"/>
            </p:custDataLst>
          </p:nvPr>
        </p:nvSpPr>
        <p:spPr>
          <a:xfrm>
            <a:off x="4621902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6" name="Shape 1726"/>
          <p:cNvSpPr/>
          <p:nvPr>
            <p:custDataLst>
              <p:tags r:id="rId9"/>
            </p:custDataLst>
          </p:nvPr>
        </p:nvSpPr>
        <p:spPr>
          <a:xfrm>
            <a:off x="1645417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7" name="Shape 1733"/>
          <p:cNvSpPr/>
          <p:nvPr>
            <p:custDataLst>
              <p:tags r:id="rId10"/>
            </p:custDataLst>
          </p:nvPr>
        </p:nvSpPr>
        <p:spPr>
          <a:xfrm>
            <a:off x="5489128" y="4040522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8" name="Shape 1735"/>
          <p:cNvSpPr/>
          <p:nvPr>
            <p:custDataLst>
              <p:tags r:id="rId11"/>
            </p:custDataLst>
          </p:nvPr>
        </p:nvSpPr>
        <p:spPr>
          <a:xfrm>
            <a:off x="8451582" y="4040522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24" name="Shape 1730"/>
          <p:cNvSpPr/>
          <p:nvPr>
            <p:custDataLst>
              <p:tags r:id="rId12"/>
            </p:custDataLst>
          </p:nvPr>
        </p:nvSpPr>
        <p:spPr>
          <a:xfrm>
            <a:off x="7089337" y="2493120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27" name="Shape 1748"/>
          <p:cNvSpPr/>
          <p:nvPr>
            <p:custDataLst>
              <p:tags r:id="rId13"/>
            </p:custDataLst>
          </p:nvPr>
        </p:nvSpPr>
        <p:spPr>
          <a:xfrm rot="2348650">
            <a:off x="9922143" y="3009619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Shape 1749"/>
          <p:cNvSpPr/>
          <p:nvPr>
            <p:custDataLst>
              <p:tags r:id="rId14"/>
            </p:custDataLst>
          </p:nvPr>
        </p:nvSpPr>
        <p:spPr>
          <a:xfrm>
            <a:off x="2951940" y="2217594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Shape 1729"/>
          <p:cNvSpPr/>
          <p:nvPr>
            <p:custDataLst>
              <p:tags r:id="rId15"/>
            </p:custDataLst>
          </p:nvPr>
        </p:nvSpPr>
        <p:spPr>
          <a:xfrm>
            <a:off x="1059159" y="2493120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solidFill>
              <a:srgbClr val="5DA7B6"/>
            </a:solidFill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Shape 1750"/>
          <p:cNvSpPr/>
          <p:nvPr>
            <p:custDataLst>
              <p:tags r:id="rId16"/>
            </p:custDataLst>
          </p:nvPr>
        </p:nvSpPr>
        <p:spPr>
          <a:xfrm>
            <a:off x="1377054" y="2822765"/>
            <a:ext cx="415919" cy="398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13" y="16137"/>
                </a:moveTo>
                <a:cubicBezTo>
                  <a:pt x="14080" y="15059"/>
                  <a:pt x="13176" y="14150"/>
                  <a:pt x="13176" y="12203"/>
                </a:cubicBezTo>
                <a:cubicBezTo>
                  <a:pt x="13176" y="11034"/>
                  <a:pt x="14040" y="11415"/>
                  <a:pt x="14419" y="9274"/>
                </a:cubicBezTo>
                <a:cubicBezTo>
                  <a:pt x="14577" y="8387"/>
                  <a:pt x="15341" y="9261"/>
                  <a:pt x="15487" y="7233"/>
                </a:cubicBezTo>
                <a:cubicBezTo>
                  <a:pt x="15487" y="6425"/>
                  <a:pt x="15071" y="6224"/>
                  <a:pt x="15071" y="6224"/>
                </a:cubicBezTo>
                <a:cubicBezTo>
                  <a:pt x="15071" y="6224"/>
                  <a:pt x="15283" y="5028"/>
                  <a:pt x="15366" y="4109"/>
                </a:cubicBezTo>
                <a:cubicBezTo>
                  <a:pt x="15468" y="2962"/>
                  <a:pt x="14731" y="0"/>
                  <a:pt x="10800" y="0"/>
                </a:cubicBezTo>
                <a:cubicBezTo>
                  <a:pt x="6869" y="0"/>
                  <a:pt x="6131" y="2962"/>
                  <a:pt x="6234" y="4109"/>
                </a:cubicBezTo>
                <a:cubicBezTo>
                  <a:pt x="6317" y="5028"/>
                  <a:pt x="6529" y="6224"/>
                  <a:pt x="6529" y="6224"/>
                </a:cubicBezTo>
                <a:cubicBezTo>
                  <a:pt x="6529" y="6224"/>
                  <a:pt x="6113" y="6425"/>
                  <a:pt x="6113" y="7233"/>
                </a:cubicBezTo>
                <a:cubicBezTo>
                  <a:pt x="6258" y="9261"/>
                  <a:pt x="7022" y="8387"/>
                  <a:pt x="7179" y="9274"/>
                </a:cubicBezTo>
                <a:cubicBezTo>
                  <a:pt x="7560" y="11415"/>
                  <a:pt x="8424" y="11034"/>
                  <a:pt x="8424" y="12203"/>
                </a:cubicBezTo>
                <a:cubicBezTo>
                  <a:pt x="8424" y="14150"/>
                  <a:pt x="7520" y="15059"/>
                  <a:pt x="4687" y="16137"/>
                </a:cubicBezTo>
                <a:cubicBezTo>
                  <a:pt x="1846" y="17219"/>
                  <a:pt x="0" y="18321"/>
                  <a:pt x="0" y="19073"/>
                </a:cubicBezTo>
                <a:cubicBezTo>
                  <a:pt x="0" y="19825"/>
                  <a:pt x="0" y="21600"/>
                  <a:pt x="0" y="21600"/>
                </a:cubicBezTo>
                <a:lnTo>
                  <a:pt x="10800" y="21600"/>
                </a:lnTo>
                <a:lnTo>
                  <a:pt x="21600" y="21600"/>
                </a:lnTo>
                <a:cubicBezTo>
                  <a:pt x="21600" y="21600"/>
                  <a:pt x="21600" y="19825"/>
                  <a:pt x="21600" y="19073"/>
                </a:cubicBezTo>
                <a:cubicBezTo>
                  <a:pt x="21600" y="18321"/>
                  <a:pt x="19754" y="17219"/>
                  <a:pt x="16913" y="161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1" name="Shape 1727"/>
          <p:cNvSpPr/>
          <p:nvPr>
            <p:custDataLst>
              <p:tags r:id="rId17"/>
            </p:custDataLst>
          </p:nvPr>
        </p:nvSpPr>
        <p:spPr>
          <a:xfrm>
            <a:off x="4048657" y="2493120"/>
            <a:ext cx="1061659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Shape 1751"/>
          <p:cNvSpPr/>
          <p:nvPr>
            <p:custDataLst>
              <p:tags r:id="rId18"/>
            </p:custDataLst>
          </p:nvPr>
        </p:nvSpPr>
        <p:spPr>
          <a:xfrm>
            <a:off x="4383870" y="2818293"/>
            <a:ext cx="398216" cy="398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320" extrusionOk="0">
                <a:moveTo>
                  <a:pt x="6122" y="19157"/>
                </a:moveTo>
                <a:lnTo>
                  <a:pt x="3902" y="19634"/>
                </a:lnTo>
                <a:cubicBezTo>
                  <a:pt x="3688" y="19233"/>
                  <a:pt x="3431" y="18833"/>
                  <a:pt x="2957" y="18361"/>
                </a:cubicBezTo>
                <a:cubicBezTo>
                  <a:pt x="2486" y="17889"/>
                  <a:pt x="2085" y="17631"/>
                  <a:pt x="1685" y="17417"/>
                </a:cubicBezTo>
                <a:lnTo>
                  <a:pt x="2162" y="15198"/>
                </a:lnTo>
                <a:lnTo>
                  <a:pt x="2804" y="14556"/>
                </a:lnTo>
                <a:cubicBezTo>
                  <a:pt x="2804" y="14556"/>
                  <a:pt x="4012" y="14580"/>
                  <a:pt x="5374" y="15944"/>
                </a:cubicBezTo>
                <a:cubicBezTo>
                  <a:pt x="6737" y="17307"/>
                  <a:pt x="6762" y="18516"/>
                  <a:pt x="6762" y="18516"/>
                </a:cubicBezTo>
                <a:cubicBezTo>
                  <a:pt x="6762" y="18516"/>
                  <a:pt x="6122" y="19157"/>
                  <a:pt x="6122" y="19157"/>
                </a:cubicBezTo>
                <a:close/>
                <a:moveTo>
                  <a:pt x="19625" y="1692"/>
                </a:moveTo>
                <a:cubicBezTo>
                  <a:pt x="17654" y="-280"/>
                  <a:pt x="16174" y="15"/>
                  <a:pt x="16174" y="15"/>
                </a:cubicBezTo>
                <a:lnTo>
                  <a:pt x="9270" y="6920"/>
                </a:lnTo>
                <a:lnTo>
                  <a:pt x="1379" y="14810"/>
                </a:lnTo>
                <a:lnTo>
                  <a:pt x="0" y="21320"/>
                </a:lnTo>
                <a:lnTo>
                  <a:pt x="6508" y="19939"/>
                </a:lnTo>
                <a:lnTo>
                  <a:pt x="14399" y="12048"/>
                </a:lnTo>
                <a:lnTo>
                  <a:pt x="21302" y="5145"/>
                </a:lnTo>
                <a:cubicBezTo>
                  <a:pt x="21302" y="5145"/>
                  <a:pt x="21600" y="3665"/>
                  <a:pt x="19625" y="16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3" name="Shape 1737"/>
          <p:cNvSpPr/>
          <p:nvPr>
            <p:custDataLst>
              <p:tags r:id="rId19"/>
            </p:custDataLst>
          </p:nvPr>
        </p:nvSpPr>
        <p:spPr>
          <a:xfrm>
            <a:off x="10044988" y="3812115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Shape 1753"/>
          <p:cNvSpPr/>
          <p:nvPr>
            <p:custDataLst>
              <p:tags r:id="rId20"/>
            </p:custDataLst>
          </p:nvPr>
        </p:nvSpPr>
        <p:spPr>
          <a:xfrm>
            <a:off x="10350219" y="4112085"/>
            <a:ext cx="451197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5" name="Shape 1738"/>
          <p:cNvSpPr/>
          <p:nvPr>
            <p:custDataLst>
              <p:tags r:id="rId21"/>
            </p:custDataLst>
          </p:nvPr>
        </p:nvSpPr>
        <p:spPr>
          <a:xfrm>
            <a:off x="7080469" y="3812115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Shape 1754"/>
          <p:cNvSpPr/>
          <p:nvPr>
            <p:custDataLst>
              <p:tags r:id="rId22"/>
            </p:custDataLst>
          </p:nvPr>
        </p:nvSpPr>
        <p:spPr>
          <a:xfrm>
            <a:off x="7373654" y="4108750"/>
            <a:ext cx="492480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440" extrusionOk="0">
                <a:moveTo>
                  <a:pt x="20097" y="14373"/>
                </a:moveTo>
                <a:lnTo>
                  <a:pt x="15990" y="12571"/>
                </a:lnTo>
                <a:lnTo>
                  <a:pt x="16463" y="14008"/>
                </a:lnTo>
                <a:cubicBezTo>
                  <a:pt x="16439" y="15532"/>
                  <a:pt x="13726" y="16745"/>
                  <a:pt x="10496" y="16745"/>
                </a:cubicBezTo>
                <a:cubicBezTo>
                  <a:pt x="7268" y="16745"/>
                  <a:pt x="4553" y="15532"/>
                  <a:pt x="4529" y="14008"/>
                </a:cubicBezTo>
                <a:lnTo>
                  <a:pt x="5002" y="12571"/>
                </a:lnTo>
                <a:lnTo>
                  <a:pt x="895" y="14373"/>
                </a:lnTo>
                <a:cubicBezTo>
                  <a:pt x="-255" y="14878"/>
                  <a:pt x="-304" y="15814"/>
                  <a:pt x="789" y="16451"/>
                </a:cubicBezTo>
                <a:lnTo>
                  <a:pt x="8511" y="20962"/>
                </a:lnTo>
                <a:cubicBezTo>
                  <a:pt x="9602" y="21600"/>
                  <a:pt x="11390" y="21600"/>
                  <a:pt x="12481" y="20962"/>
                </a:cubicBezTo>
                <a:lnTo>
                  <a:pt x="20205" y="16451"/>
                </a:lnTo>
                <a:cubicBezTo>
                  <a:pt x="21296" y="15814"/>
                  <a:pt x="21247" y="14878"/>
                  <a:pt x="20097" y="14373"/>
                </a:cubicBezTo>
                <a:close/>
                <a:moveTo>
                  <a:pt x="10496" y="5209"/>
                </a:moveTo>
                <a:cubicBezTo>
                  <a:pt x="11724" y="5209"/>
                  <a:pt x="12866" y="4796"/>
                  <a:pt x="13199" y="4152"/>
                </a:cubicBezTo>
                <a:cubicBezTo>
                  <a:pt x="12739" y="2744"/>
                  <a:pt x="12343" y="1535"/>
                  <a:pt x="12094" y="773"/>
                </a:cubicBezTo>
                <a:cubicBezTo>
                  <a:pt x="11927" y="264"/>
                  <a:pt x="11175" y="0"/>
                  <a:pt x="10496" y="0"/>
                </a:cubicBezTo>
                <a:cubicBezTo>
                  <a:pt x="9817" y="0"/>
                  <a:pt x="9065" y="264"/>
                  <a:pt x="8898" y="773"/>
                </a:cubicBezTo>
                <a:cubicBezTo>
                  <a:pt x="8649" y="1535"/>
                  <a:pt x="8253" y="2744"/>
                  <a:pt x="7792" y="4152"/>
                </a:cubicBezTo>
                <a:cubicBezTo>
                  <a:pt x="8126" y="4796"/>
                  <a:pt x="9268" y="5209"/>
                  <a:pt x="10496" y="5209"/>
                </a:cubicBezTo>
                <a:close/>
                <a:moveTo>
                  <a:pt x="10496" y="13197"/>
                </a:moveTo>
                <a:cubicBezTo>
                  <a:pt x="13109" y="13197"/>
                  <a:pt x="15296" y="12229"/>
                  <a:pt x="15429" y="10966"/>
                </a:cubicBezTo>
                <a:cubicBezTo>
                  <a:pt x="15041" y="9779"/>
                  <a:pt x="14617" y="8484"/>
                  <a:pt x="14201" y="7211"/>
                </a:cubicBezTo>
                <a:cubicBezTo>
                  <a:pt x="13911" y="8118"/>
                  <a:pt x="12316" y="8759"/>
                  <a:pt x="10496" y="8759"/>
                </a:cubicBezTo>
                <a:cubicBezTo>
                  <a:pt x="8678" y="8759"/>
                  <a:pt x="7081" y="8118"/>
                  <a:pt x="6791" y="7211"/>
                </a:cubicBezTo>
                <a:cubicBezTo>
                  <a:pt x="6375" y="8484"/>
                  <a:pt x="5951" y="9779"/>
                  <a:pt x="5563" y="10966"/>
                </a:cubicBezTo>
                <a:cubicBezTo>
                  <a:pt x="5696" y="12229"/>
                  <a:pt x="7883" y="13197"/>
                  <a:pt x="10496" y="131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7" name="Shape 1730"/>
          <p:cNvSpPr/>
          <p:nvPr>
            <p:custDataLst>
              <p:tags r:id="rId23"/>
            </p:custDataLst>
          </p:nvPr>
        </p:nvSpPr>
        <p:spPr>
          <a:xfrm>
            <a:off x="7089064" y="2488906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Shape 1752"/>
          <p:cNvSpPr/>
          <p:nvPr>
            <p:custDataLst>
              <p:tags r:id="rId24"/>
            </p:custDataLst>
          </p:nvPr>
        </p:nvSpPr>
        <p:spPr>
          <a:xfrm>
            <a:off x="7389035" y="2791026"/>
            <a:ext cx="461719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25"/>
            </p:custDataLst>
          </p:nvPr>
        </p:nvSpPr>
        <p:spPr>
          <a:xfrm>
            <a:off x="5199932" y="2876216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26"/>
            </p:custDataLst>
          </p:nvPr>
        </p:nvSpPr>
        <p:spPr>
          <a:xfrm>
            <a:off x="8249292" y="2876216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27"/>
            </p:custDataLst>
          </p:nvPr>
        </p:nvSpPr>
        <p:spPr>
          <a:xfrm>
            <a:off x="8712380" y="4195211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28"/>
            </p:custDataLst>
          </p:nvPr>
        </p:nvSpPr>
        <p:spPr>
          <a:xfrm>
            <a:off x="5735815" y="4195211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1030" name="Picture 6" descr="springboot图标 的图像结果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32306" r="13214" b="29175"/>
          <a:stretch>
            <a:fillRect/>
          </a:stretch>
        </p:blipFill>
        <p:spPr bwMode="auto">
          <a:xfrm>
            <a:off x="2210435" y="2849245"/>
            <a:ext cx="131318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cos图标 的图像结果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7875" r="1813" b="30595"/>
          <a:stretch>
            <a:fillRect/>
          </a:stretch>
        </p:blipFill>
        <p:spPr bwMode="auto">
          <a:xfrm>
            <a:off x="5119370" y="2822575"/>
            <a:ext cx="136334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eases · OpenFeign/feign · GitHub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7726" r="39099" b="67493"/>
          <a:stretch>
            <a:fillRect/>
          </a:stretch>
        </p:blipFill>
        <p:spPr bwMode="auto">
          <a:xfrm>
            <a:off x="8187055" y="2822575"/>
            <a:ext cx="1426210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图标 的图像结果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3" b="21895"/>
          <a:stretch>
            <a:fillRect/>
          </a:stretch>
        </p:blipFill>
        <p:spPr bwMode="auto">
          <a:xfrm>
            <a:off x="8811260" y="4082415"/>
            <a:ext cx="113347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ntinel图标 的图像结果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112260"/>
            <a:ext cx="1264285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749"/>
          <p:cNvSpPr/>
          <p:nvPr>
            <p:custDataLst>
              <p:tags r:id="rId34"/>
            </p:custDataLst>
          </p:nvPr>
        </p:nvSpPr>
        <p:spPr>
          <a:xfrm>
            <a:off x="6293945" y="2119169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Shape 1748"/>
          <p:cNvSpPr/>
          <p:nvPr>
            <p:custDataLst>
              <p:tags r:id="rId35"/>
            </p:custDataLst>
          </p:nvPr>
        </p:nvSpPr>
        <p:spPr>
          <a:xfrm rot="10800000">
            <a:off x="7850773" y="4875884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5" name="图片 4" descr="b562225ef7e9503f23ef41136e554563eadbcb80"/>
          <p:cNvPicPr>
            <a:picLocks noChangeAspect="1"/>
          </p:cNvPicPr>
          <p:nvPr/>
        </p:nvPicPr>
        <p:blipFill>
          <a:blip r:embed="rId36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02335" y="1487170"/>
            <a:ext cx="458597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①账户管理微服务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对一个用户，开放其交易账户（对应唯一销售平台）和基金账户（对应唯一基金管理公司）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943600" y="1487170"/>
            <a:ext cx="461772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7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②订单及资金管理微服务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交易订单处理、资金存入、支出、复核、调整。涉及平台和银行、平台和移动支付的接口，体现微服务交互。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222240" y="4108450"/>
            <a:ext cx="533908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④信息维护微服务</a:t>
            </a:r>
            <a:endParaRPr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作为交易环境的一部分。包括工作日设置（工作休息日限制，开闭市时间限制）、设置交易限制（交易量限制，最低额度限制）、费率折扣设置（费率参数流向控制）、基金信息维护、平台基本信息维护。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902335" y="4108450"/>
            <a:ext cx="3782695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交易管理微服务</a:t>
            </a:r>
            <a:endParaRPr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基础交易：申购、赎回、撤销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特殊交易：基金转换、分红方式设置、定期申购。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6330" y="358140"/>
            <a:ext cx="3643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微服务</a:t>
            </a: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设计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1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02335" y="1487170"/>
            <a:ext cx="458597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⑤基金大盘微服务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向用户展示基金大盘的信息，主要包括展示：基金基础信息、基金净值及走势、基金排行、业绩评价、智能推荐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基金（AI）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943600" y="1487170"/>
            <a:ext cx="461772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⑥</a:t>
            </a:r>
            <a:r>
              <a:rPr lang="zh-CN" altLang="en-US" sz="187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投资工具微服务</a:t>
            </a:r>
            <a:endParaRPr lang="zh-CN" altLang="en-US" sz="187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便于用户计算收益的工具，包括：订单收益计算、投资费率计算、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自选基金比较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222240" y="4108450"/>
            <a:ext cx="5339080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⑧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信息安全微服务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确保对敏感信息的保护，尤其是涉及到用户账户和交易，考虑采用合适的身份验证和授权机制。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902335" y="4108450"/>
            <a:ext cx="3782695" cy="2279650"/>
          </a:xfrm>
          <a:prstGeom prst="roundRect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⑦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消息通知微服务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对用户的每个交易行为反馈，通知用户、记录日志、监控行为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6330" y="358140"/>
            <a:ext cx="3643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微服务</a:t>
            </a: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设计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1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38842" y="263939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04  </a:t>
            </a:r>
            <a:endParaRPr lang="en-US" altLang="zh-CN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项目计划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团队分工、项目进度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团队分工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Freeform 9"/>
          <p:cNvSpPr/>
          <p:nvPr>
            <p:custDataLst>
              <p:tags r:id="rId2"/>
            </p:custDataLst>
          </p:nvPr>
        </p:nvSpPr>
        <p:spPr bwMode="auto">
          <a:xfrm>
            <a:off x="5433060" y="723265"/>
            <a:ext cx="1635760" cy="6838315"/>
          </a:xfrm>
          <a:custGeom>
            <a:avLst/>
            <a:gdLst>
              <a:gd name="T0" fmla="*/ 893 w 953"/>
              <a:gd name="T1" fmla="*/ 559 h 2016"/>
              <a:gd name="T2" fmla="*/ 686 w 953"/>
              <a:gd name="T3" fmla="*/ 783 h 2016"/>
              <a:gd name="T4" fmla="*/ 692 w 953"/>
              <a:gd name="T5" fmla="*/ 579 h 2016"/>
              <a:gd name="T6" fmla="*/ 518 w 953"/>
              <a:gd name="T7" fmla="*/ 953 h 2016"/>
              <a:gd name="T8" fmla="*/ 507 w 953"/>
              <a:gd name="T9" fmla="*/ 896 h 2016"/>
              <a:gd name="T10" fmla="*/ 434 w 953"/>
              <a:gd name="T11" fmla="*/ 471 h 2016"/>
              <a:gd name="T12" fmla="*/ 473 w 953"/>
              <a:gd name="T13" fmla="*/ 333 h 2016"/>
              <a:gd name="T14" fmla="*/ 676 w 953"/>
              <a:gd name="T15" fmla="*/ 120 h 2016"/>
              <a:gd name="T16" fmla="*/ 646 w 953"/>
              <a:gd name="T17" fmla="*/ 79 h 2016"/>
              <a:gd name="T18" fmla="*/ 443 w 953"/>
              <a:gd name="T19" fmla="*/ 256 h 2016"/>
              <a:gd name="T20" fmla="*/ 461 w 953"/>
              <a:gd name="T21" fmla="*/ 4 h 2016"/>
              <a:gd name="T22" fmla="*/ 399 w 953"/>
              <a:gd name="T23" fmla="*/ 129 h 2016"/>
              <a:gd name="T24" fmla="*/ 325 w 953"/>
              <a:gd name="T25" fmla="*/ 0 h 2016"/>
              <a:gd name="T26" fmla="*/ 361 w 953"/>
              <a:gd name="T27" fmla="*/ 192 h 2016"/>
              <a:gd name="T28" fmla="*/ 331 w 953"/>
              <a:gd name="T29" fmla="*/ 425 h 2016"/>
              <a:gd name="T30" fmla="*/ 330 w 953"/>
              <a:gd name="T31" fmla="*/ 563 h 2016"/>
              <a:gd name="T32" fmla="*/ 177 w 953"/>
              <a:gd name="T33" fmla="*/ 440 h 2016"/>
              <a:gd name="T34" fmla="*/ 171 w 953"/>
              <a:gd name="T35" fmla="*/ 287 h 2016"/>
              <a:gd name="T36" fmla="*/ 108 w 953"/>
              <a:gd name="T37" fmla="*/ 361 h 2016"/>
              <a:gd name="T38" fmla="*/ 44 w 953"/>
              <a:gd name="T39" fmla="*/ 166 h 2016"/>
              <a:gd name="T40" fmla="*/ 129 w 953"/>
              <a:gd name="T41" fmla="*/ 517 h 2016"/>
              <a:gd name="T42" fmla="*/ 0 w 953"/>
              <a:gd name="T43" fmla="*/ 523 h 2016"/>
              <a:gd name="T44" fmla="*/ 216 w 953"/>
              <a:gd name="T45" fmla="*/ 618 h 2016"/>
              <a:gd name="T46" fmla="*/ 342 w 953"/>
              <a:gd name="T47" fmla="*/ 1116 h 2016"/>
              <a:gd name="T48" fmla="*/ 242 w 953"/>
              <a:gd name="T49" fmla="*/ 1004 h 2016"/>
              <a:gd name="T50" fmla="*/ 191 w 953"/>
              <a:gd name="T51" fmla="*/ 1024 h 2016"/>
              <a:gd name="T52" fmla="*/ 105 w 953"/>
              <a:gd name="T53" fmla="*/ 989 h 2016"/>
              <a:gd name="T54" fmla="*/ 307 w 953"/>
              <a:gd name="T55" fmla="*/ 1259 h 2016"/>
              <a:gd name="T56" fmla="*/ 293 w 953"/>
              <a:gd name="T57" fmla="*/ 1654 h 2016"/>
              <a:gd name="T58" fmla="*/ 99 w 953"/>
              <a:gd name="T59" fmla="*/ 1753 h 2016"/>
              <a:gd name="T60" fmla="*/ 235 w 953"/>
              <a:gd name="T61" fmla="*/ 1789 h 2016"/>
              <a:gd name="T62" fmla="*/ 281 w 953"/>
              <a:gd name="T63" fmla="*/ 1799 h 2016"/>
              <a:gd name="T64" fmla="*/ 113 w 953"/>
              <a:gd name="T65" fmla="*/ 1838 h 2016"/>
              <a:gd name="T66" fmla="*/ 256 w 953"/>
              <a:gd name="T67" fmla="*/ 1844 h 2016"/>
              <a:gd name="T68" fmla="*/ 115 w 953"/>
              <a:gd name="T69" fmla="*/ 1927 h 2016"/>
              <a:gd name="T70" fmla="*/ 240 w 953"/>
              <a:gd name="T71" fmla="*/ 1893 h 2016"/>
              <a:gd name="T72" fmla="*/ 223 w 953"/>
              <a:gd name="T73" fmla="*/ 2015 h 2016"/>
              <a:gd name="T74" fmla="*/ 249 w 953"/>
              <a:gd name="T75" fmla="*/ 1943 h 2016"/>
              <a:gd name="T76" fmla="*/ 381 w 953"/>
              <a:gd name="T77" fmla="*/ 1759 h 2016"/>
              <a:gd name="T78" fmla="*/ 388 w 953"/>
              <a:gd name="T79" fmla="*/ 1743 h 2016"/>
              <a:gd name="T80" fmla="*/ 404 w 953"/>
              <a:gd name="T81" fmla="*/ 1860 h 2016"/>
              <a:gd name="T82" fmla="*/ 327 w 953"/>
              <a:gd name="T83" fmla="*/ 1990 h 2016"/>
              <a:gd name="T84" fmla="*/ 423 w 953"/>
              <a:gd name="T85" fmla="*/ 2016 h 2016"/>
              <a:gd name="T86" fmla="*/ 476 w 953"/>
              <a:gd name="T87" fmla="*/ 1907 h 2016"/>
              <a:gd name="T88" fmla="*/ 571 w 953"/>
              <a:gd name="T89" fmla="*/ 1971 h 2016"/>
              <a:gd name="T90" fmla="*/ 463 w 953"/>
              <a:gd name="T91" fmla="*/ 1798 h 2016"/>
              <a:gd name="T92" fmla="*/ 502 w 953"/>
              <a:gd name="T93" fmla="*/ 1791 h 2016"/>
              <a:gd name="T94" fmla="*/ 532 w 953"/>
              <a:gd name="T95" fmla="*/ 1821 h 2016"/>
              <a:gd name="T96" fmla="*/ 637 w 953"/>
              <a:gd name="T97" fmla="*/ 1877 h 2016"/>
              <a:gd name="T98" fmla="*/ 731 w 953"/>
              <a:gd name="T99" fmla="*/ 1865 h 2016"/>
              <a:gd name="T100" fmla="*/ 692 w 953"/>
              <a:gd name="T101" fmla="*/ 1836 h 2016"/>
              <a:gd name="T102" fmla="*/ 542 w 953"/>
              <a:gd name="T103" fmla="*/ 1719 h 2016"/>
              <a:gd name="T104" fmla="*/ 717 w 953"/>
              <a:gd name="T105" fmla="*/ 1809 h 2016"/>
              <a:gd name="T106" fmla="*/ 779 w 953"/>
              <a:gd name="T107" fmla="*/ 1778 h 2016"/>
              <a:gd name="T108" fmla="*/ 715 w 953"/>
              <a:gd name="T109" fmla="*/ 1755 h 2016"/>
              <a:gd name="T110" fmla="*/ 530 w 953"/>
              <a:gd name="T111" fmla="*/ 1234 h 2016"/>
              <a:gd name="T112" fmla="*/ 953 w 953"/>
              <a:gd name="T113" fmla="*/ 777 h 2016"/>
              <a:gd name="T114" fmla="*/ 855 w 953"/>
              <a:gd name="T115" fmla="*/ 72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" h="2016">
                <a:moveTo>
                  <a:pt x="928" y="575"/>
                </a:moveTo>
                <a:cubicBezTo>
                  <a:pt x="914" y="568"/>
                  <a:pt x="904" y="564"/>
                  <a:pt x="893" y="559"/>
                </a:cubicBezTo>
                <a:cubicBezTo>
                  <a:pt x="872" y="607"/>
                  <a:pt x="839" y="647"/>
                  <a:pt x="804" y="684"/>
                </a:cubicBezTo>
                <a:cubicBezTo>
                  <a:pt x="769" y="720"/>
                  <a:pt x="732" y="754"/>
                  <a:pt x="686" y="783"/>
                </a:cubicBezTo>
                <a:cubicBezTo>
                  <a:pt x="690" y="750"/>
                  <a:pt x="695" y="720"/>
                  <a:pt x="695" y="691"/>
                </a:cubicBezTo>
                <a:cubicBezTo>
                  <a:pt x="696" y="653"/>
                  <a:pt x="696" y="616"/>
                  <a:pt x="692" y="579"/>
                </a:cubicBezTo>
                <a:cubicBezTo>
                  <a:pt x="689" y="551"/>
                  <a:pt x="685" y="550"/>
                  <a:pt x="656" y="556"/>
                </a:cubicBezTo>
                <a:cubicBezTo>
                  <a:pt x="672" y="712"/>
                  <a:pt x="602" y="835"/>
                  <a:pt x="518" y="953"/>
                </a:cubicBezTo>
                <a:cubicBezTo>
                  <a:pt x="516" y="953"/>
                  <a:pt x="514" y="952"/>
                  <a:pt x="512" y="952"/>
                </a:cubicBezTo>
                <a:cubicBezTo>
                  <a:pt x="510" y="933"/>
                  <a:pt x="511" y="914"/>
                  <a:pt x="507" y="896"/>
                </a:cubicBezTo>
                <a:cubicBezTo>
                  <a:pt x="493" y="826"/>
                  <a:pt x="479" y="755"/>
                  <a:pt x="462" y="686"/>
                </a:cubicBezTo>
                <a:cubicBezTo>
                  <a:pt x="445" y="615"/>
                  <a:pt x="428" y="544"/>
                  <a:pt x="434" y="471"/>
                </a:cubicBezTo>
                <a:cubicBezTo>
                  <a:pt x="437" y="437"/>
                  <a:pt x="441" y="403"/>
                  <a:pt x="448" y="370"/>
                </a:cubicBezTo>
                <a:cubicBezTo>
                  <a:pt x="451" y="356"/>
                  <a:pt x="462" y="342"/>
                  <a:pt x="473" y="333"/>
                </a:cubicBezTo>
                <a:cubicBezTo>
                  <a:pt x="513" y="300"/>
                  <a:pt x="553" y="269"/>
                  <a:pt x="595" y="239"/>
                </a:cubicBezTo>
                <a:cubicBezTo>
                  <a:pt x="636" y="208"/>
                  <a:pt x="668" y="172"/>
                  <a:pt x="676" y="120"/>
                </a:cubicBezTo>
                <a:cubicBezTo>
                  <a:pt x="678" y="99"/>
                  <a:pt x="676" y="78"/>
                  <a:pt x="676" y="57"/>
                </a:cubicBezTo>
                <a:cubicBezTo>
                  <a:pt x="657" y="53"/>
                  <a:pt x="648" y="58"/>
                  <a:pt x="646" y="79"/>
                </a:cubicBezTo>
                <a:cubicBezTo>
                  <a:pt x="641" y="124"/>
                  <a:pt x="614" y="156"/>
                  <a:pt x="579" y="179"/>
                </a:cubicBezTo>
                <a:cubicBezTo>
                  <a:pt x="537" y="206"/>
                  <a:pt x="491" y="229"/>
                  <a:pt x="443" y="256"/>
                </a:cubicBezTo>
                <a:cubicBezTo>
                  <a:pt x="450" y="209"/>
                  <a:pt x="458" y="168"/>
                  <a:pt x="461" y="128"/>
                </a:cubicBezTo>
                <a:cubicBezTo>
                  <a:pt x="463" y="87"/>
                  <a:pt x="461" y="46"/>
                  <a:pt x="461" y="4"/>
                </a:cubicBezTo>
                <a:cubicBezTo>
                  <a:pt x="421" y="11"/>
                  <a:pt x="422" y="11"/>
                  <a:pt x="416" y="44"/>
                </a:cubicBezTo>
                <a:cubicBezTo>
                  <a:pt x="411" y="72"/>
                  <a:pt x="405" y="100"/>
                  <a:pt x="399" y="129"/>
                </a:cubicBezTo>
                <a:cubicBezTo>
                  <a:pt x="370" y="104"/>
                  <a:pt x="353" y="47"/>
                  <a:pt x="357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18" y="9"/>
                  <a:pt x="318" y="21"/>
                  <a:pt x="318" y="35"/>
                </a:cubicBezTo>
                <a:cubicBezTo>
                  <a:pt x="319" y="91"/>
                  <a:pt x="339" y="142"/>
                  <a:pt x="361" y="192"/>
                </a:cubicBezTo>
                <a:cubicBezTo>
                  <a:pt x="371" y="215"/>
                  <a:pt x="373" y="237"/>
                  <a:pt x="367" y="262"/>
                </a:cubicBezTo>
                <a:cubicBezTo>
                  <a:pt x="353" y="316"/>
                  <a:pt x="339" y="370"/>
                  <a:pt x="331" y="425"/>
                </a:cubicBezTo>
                <a:cubicBezTo>
                  <a:pt x="325" y="464"/>
                  <a:pt x="328" y="503"/>
                  <a:pt x="328" y="543"/>
                </a:cubicBezTo>
                <a:cubicBezTo>
                  <a:pt x="328" y="548"/>
                  <a:pt x="329" y="554"/>
                  <a:pt x="330" y="563"/>
                </a:cubicBezTo>
                <a:cubicBezTo>
                  <a:pt x="291" y="548"/>
                  <a:pt x="260" y="524"/>
                  <a:pt x="232" y="498"/>
                </a:cubicBezTo>
                <a:cubicBezTo>
                  <a:pt x="212" y="480"/>
                  <a:pt x="196" y="459"/>
                  <a:pt x="177" y="440"/>
                </a:cubicBezTo>
                <a:cubicBezTo>
                  <a:pt x="151" y="412"/>
                  <a:pt x="149" y="379"/>
                  <a:pt x="156" y="345"/>
                </a:cubicBezTo>
                <a:cubicBezTo>
                  <a:pt x="160" y="325"/>
                  <a:pt x="165" y="306"/>
                  <a:pt x="171" y="287"/>
                </a:cubicBezTo>
                <a:cubicBezTo>
                  <a:pt x="178" y="258"/>
                  <a:pt x="178" y="258"/>
                  <a:pt x="149" y="244"/>
                </a:cubicBezTo>
                <a:cubicBezTo>
                  <a:pt x="136" y="284"/>
                  <a:pt x="122" y="323"/>
                  <a:pt x="108" y="361"/>
                </a:cubicBezTo>
                <a:cubicBezTo>
                  <a:pt x="90" y="339"/>
                  <a:pt x="68" y="256"/>
                  <a:pt x="59" y="170"/>
                </a:cubicBezTo>
                <a:cubicBezTo>
                  <a:pt x="54" y="168"/>
                  <a:pt x="49" y="167"/>
                  <a:pt x="44" y="166"/>
                </a:cubicBezTo>
                <a:cubicBezTo>
                  <a:pt x="39" y="165"/>
                  <a:pt x="34" y="164"/>
                  <a:pt x="26" y="163"/>
                </a:cubicBezTo>
                <a:cubicBezTo>
                  <a:pt x="21" y="291"/>
                  <a:pt x="47" y="409"/>
                  <a:pt x="129" y="517"/>
                </a:cubicBezTo>
                <a:cubicBezTo>
                  <a:pt x="99" y="511"/>
                  <a:pt x="74" y="510"/>
                  <a:pt x="51" y="501"/>
                </a:cubicBezTo>
                <a:cubicBezTo>
                  <a:pt x="26" y="491"/>
                  <a:pt x="15" y="504"/>
                  <a:pt x="0" y="523"/>
                </a:cubicBezTo>
                <a:cubicBezTo>
                  <a:pt x="29" y="536"/>
                  <a:pt x="56" y="548"/>
                  <a:pt x="84" y="558"/>
                </a:cubicBezTo>
                <a:cubicBezTo>
                  <a:pt x="129" y="575"/>
                  <a:pt x="177" y="587"/>
                  <a:pt x="216" y="618"/>
                </a:cubicBezTo>
                <a:cubicBezTo>
                  <a:pt x="277" y="667"/>
                  <a:pt x="315" y="731"/>
                  <a:pt x="336" y="807"/>
                </a:cubicBezTo>
                <a:cubicBezTo>
                  <a:pt x="364" y="908"/>
                  <a:pt x="352" y="1010"/>
                  <a:pt x="342" y="1116"/>
                </a:cubicBezTo>
                <a:cubicBezTo>
                  <a:pt x="314" y="1097"/>
                  <a:pt x="289" y="1082"/>
                  <a:pt x="265" y="1064"/>
                </a:cubicBezTo>
                <a:cubicBezTo>
                  <a:pt x="246" y="1049"/>
                  <a:pt x="243" y="1026"/>
                  <a:pt x="242" y="1004"/>
                </a:cubicBezTo>
                <a:cubicBezTo>
                  <a:pt x="240" y="967"/>
                  <a:pt x="240" y="967"/>
                  <a:pt x="202" y="958"/>
                </a:cubicBezTo>
                <a:cubicBezTo>
                  <a:pt x="198" y="979"/>
                  <a:pt x="195" y="1000"/>
                  <a:pt x="191" y="1024"/>
                </a:cubicBezTo>
                <a:cubicBezTo>
                  <a:pt x="160" y="1005"/>
                  <a:pt x="143" y="979"/>
                  <a:pt x="131" y="949"/>
                </a:cubicBezTo>
                <a:cubicBezTo>
                  <a:pt x="97" y="954"/>
                  <a:pt x="94" y="958"/>
                  <a:pt x="105" y="989"/>
                </a:cubicBezTo>
                <a:cubicBezTo>
                  <a:pt x="120" y="1037"/>
                  <a:pt x="150" y="1075"/>
                  <a:pt x="188" y="1106"/>
                </a:cubicBezTo>
                <a:cubicBezTo>
                  <a:pt x="239" y="1148"/>
                  <a:pt x="283" y="1195"/>
                  <a:pt x="307" y="1259"/>
                </a:cubicBezTo>
                <a:cubicBezTo>
                  <a:pt x="341" y="1350"/>
                  <a:pt x="347" y="1442"/>
                  <a:pt x="328" y="1536"/>
                </a:cubicBezTo>
                <a:cubicBezTo>
                  <a:pt x="320" y="1576"/>
                  <a:pt x="310" y="1617"/>
                  <a:pt x="293" y="1654"/>
                </a:cubicBezTo>
                <a:cubicBezTo>
                  <a:pt x="271" y="1699"/>
                  <a:pt x="235" y="1734"/>
                  <a:pt x="183" y="1745"/>
                </a:cubicBezTo>
                <a:cubicBezTo>
                  <a:pt x="157" y="1751"/>
                  <a:pt x="130" y="1751"/>
                  <a:pt x="99" y="1753"/>
                </a:cubicBezTo>
                <a:cubicBezTo>
                  <a:pt x="146" y="1771"/>
                  <a:pt x="190" y="1768"/>
                  <a:pt x="235" y="1764"/>
                </a:cubicBezTo>
                <a:cubicBezTo>
                  <a:pt x="235" y="1773"/>
                  <a:pt x="235" y="1781"/>
                  <a:pt x="235" y="1789"/>
                </a:cubicBezTo>
                <a:cubicBezTo>
                  <a:pt x="264" y="1765"/>
                  <a:pt x="292" y="1741"/>
                  <a:pt x="324" y="1715"/>
                </a:cubicBezTo>
                <a:cubicBezTo>
                  <a:pt x="327" y="1758"/>
                  <a:pt x="313" y="1784"/>
                  <a:pt x="281" y="1799"/>
                </a:cubicBezTo>
                <a:cubicBezTo>
                  <a:pt x="242" y="1818"/>
                  <a:pt x="200" y="1829"/>
                  <a:pt x="156" y="1832"/>
                </a:cubicBezTo>
                <a:cubicBezTo>
                  <a:pt x="142" y="1832"/>
                  <a:pt x="128" y="1836"/>
                  <a:pt x="113" y="1838"/>
                </a:cubicBezTo>
                <a:cubicBezTo>
                  <a:pt x="114" y="1840"/>
                  <a:pt x="114" y="1842"/>
                  <a:pt x="114" y="1844"/>
                </a:cubicBezTo>
                <a:cubicBezTo>
                  <a:pt x="161" y="1844"/>
                  <a:pt x="208" y="1844"/>
                  <a:pt x="256" y="1844"/>
                </a:cubicBezTo>
                <a:cubicBezTo>
                  <a:pt x="257" y="1846"/>
                  <a:pt x="257" y="1847"/>
                  <a:pt x="258" y="1849"/>
                </a:cubicBezTo>
                <a:cubicBezTo>
                  <a:pt x="211" y="1875"/>
                  <a:pt x="163" y="1901"/>
                  <a:pt x="115" y="1927"/>
                </a:cubicBezTo>
                <a:cubicBezTo>
                  <a:pt x="116" y="1929"/>
                  <a:pt x="117" y="1931"/>
                  <a:pt x="118" y="1934"/>
                </a:cubicBezTo>
                <a:cubicBezTo>
                  <a:pt x="157" y="1921"/>
                  <a:pt x="196" y="1908"/>
                  <a:pt x="240" y="1893"/>
                </a:cubicBezTo>
                <a:cubicBezTo>
                  <a:pt x="232" y="1936"/>
                  <a:pt x="225" y="1974"/>
                  <a:pt x="218" y="2013"/>
                </a:cubicBezTo>
                <a:cubicBezTo>
                  <a:pt x="220" y="2014"/>
                  <a:pt x="222" y="2015"/>
                  <a:pt x="223" y="2015"/>
                </a:cubicBezTo>
                <a:cubicBezTo>
                  <a:pt x="229" y="2005"/>
                  <a:pt x="237" y="1994"/>
                  <a:pt x="241" y="1982"/>
                </a:cubicBezTo>
                <a:cubicBezTo>
                  <a:pt x="246" y="1970"/>
                  <a:pt x="247" y="1957"/>
                  <a:pt x="249" y="1943"/>
                </a:cubicBezTo>
                <a:cubicBezTo>
                  <a:pt x="255" y="1911"/>
                  <a:pt x="268" y="1886"/>
                  <a:pt x="299" y="1868"/>
                </a:cubicBezTo>
                <a:cubicBezTo>
                  <a:pt x="341" y="1844"/>
                  <a:pt x="364" y="1803"/>
                  <a:pt x="381" y="1759"/>
                </a:cubicBezTo>
                <a:cubicBezTo>
                  <a:pt x="383" y="1754"/>
                  <a:pt x="384" y="1750"/>
                  <a:pt x="386" y="1745"/>
                </a:cubicBezTo>
                <a:cubicBezTo>
                  <a:pt x="386" y="1744"/>
                  <a:pt x="388" y="1744"/>
                  <a:pt x="388" y="1743"/>
                </a:cubicBezTo>
                <a:cubicBezTo>
                  <a:pt x="397" y="1770"/>
                  <a:pt x="408" y="1796"/>
                  <a:pt x="414" y="1824"/>
                </a:cubicBezTo>
                <a:cubicBezTo>
                  <a:pt x="416" y="1835"/>
                  <a:pt x="411" y="1851"/>
                  <a:pt x="404" y="1860"/>
                </a:cubicBezTo>
                <a:cubicBezTo>
                  <a:pt x="390" y="1878"/>
                  <a:pt x="371" y="1893"/>
                  <a:pt x="355" y="1909"/>
                </a:cubicBezTo>
                <a:cubicBezTo>
                  <a:pt x="333" y="1931"/>
                  <a:pt x="325" y="1958"/>
                  <a:pt x="327" y="1990"/>
                </a:cubicBezTo>
                <a:cubicBezTo>
                  <a:pt x="343" y="1936"/>
                  <a:pt x="395" y="1918"/>
                  <a:pt x="431" y="1883"/>
                </a:cubicBezTo>
                <a:cubicBezTo>
                  <a:pt x="455" y="1930"/>
                  <a:pt x="441" y="1973"/>
                  <a:pt x="423" y="2016"/>
                </a:cubicBezTo>
                <a:cubicBezTo>
                  <a:pt x="442" y="2016"/>
                  <a:pt x="442" y="2016"/>
                  <a:pt x="442" y="2016"/>
                </a:cubicBezTo>
                <a:cubicBezTo>
                  <a:pt x="465" y="1985"/>
                  <a:pt x="477" y="1949"/>
                  <a:pt x="476" y="1907"/>
                </a:cubicBezTo>
                <a:cubicBezTo>
                  <a:pt x="516" y="1920"/>
                  <a:pt x="535" y="1957"/>
                  <a:pt x="567" y="1975"/>
                </a:cubicBezTo>
                <a:cubicBezTo>
                  <a:pt x="568" y="1974"/>
                  <a:pt x="569" y="1973"/>
                  <a:pt x="571" y="1971"/>
                </a:cubicBezTo>
                <a:cubicBezTo>
                  <a:pt x="558" y="1955"/>
                  <a:pt x="546" y="1939"/>
                  <a:pt x="533" y="1924"/>
                </a:cubicBezTo>
                <a:cubicBezTo>
                  <a:pt x="501" y="1887"/>
                  <a:pt x="475" y="1846"/>
                  <a:pt x="463" y="1798"/>
                </a:cubicBezTo>
                <a:cubicBezTo>
                  <a:pt x="458" y="1775"/>
                  <a:pt x="457" y="1754"/>
                  <a:pt x="467" y="1728"/>
                </a:cubicBezTo>
                <a:cubicBezTo>
                  <a:pt x="480" y="1751"/>
                  <a:pt x="496" y="1769"/>
                  <a:pt x="502" y="1791"/>
                </a:cubicBezTo>
                <a:cubicBezTo>
                  <a:pt x="509" y="1811"/>
                  <a:pt x="507" y="1835"/>
                  <a:pt x="512" y="1859"/>
                </a:cubicBezTo>
                <a:cubicBezTo>
                  <a:pt x="519" y="1847"/>
                  <a:pt x="525" y="1834"/>
                  <a:pt x="532" y="1821"/>
                </a:cubicBezTo>
                <a:cubicBezTo>
                  <a:pt x="575" y="1851"/>
                  <a:pt x="630" y="1866"/>
                  <a:pt x="641" y="1932"/>
                </a:cubicBezTo>
                <a:cubicBezTo>
                  <a:pt x="649" y="1908"/>
                  <a:pt x="648" y="1895"/>
                  <a:pt x="637" y="1877"/>
                </a:cubicBezTo>
                <a:cubicBezTo>
                  <a:pt x="628" y="1861"/>
                  <a:pt x="617" y="1847"/>
                  <a:pt x="609" y="1828"/>
                </a:cubicBezTo>
                <a:cubicBezTo>
                  <a:pt x="649" y="1840"/>
                  <a:pt x="690" y="1853"/>
                  <a:pt x="731" y="1865"/>
                </a:cubicBezTo>
                <a:cubicBezTo>
                  <a:pt x="732" y="1863"/>
                  <a:pt x="733" y="1860"/>
                  <a:pt x="734" y="1858"/>
                </a:cubicBezTo>
                <a:cubicBezTo>
                  <a:pt x="720" y="1851"/>
                  <a:pt x="706" y="1841"/>
                  <a:pt x="692" y="1836"/>
                </a:cubicBezTo>
                <a:cubicBezTo>
                  <a:pt x="662" y="1824"/>
                  <a:pt x="631" y="1815"/>
                  <a:pt x="602" y="1803"/>
                </a:cubicBezTo>
                <a:cubicBezTo>
                  <a:pt x="567" y="1789"/>
                  <a:pt x="543" y="1766"/>
                  <a:pt x="542" y="1719"/>
                </a:cubicBezTo>
                <a:cubicBezTo>
                  <a:pt x="573" y="1759"/>
                  <a:pt x="614" y="1767"/>
                  <a:pt x="655" y="1777"/>
                </a:cubicBezTo>
                <a:cubicBezTo>
                  <a:pt x="676" y="1783"/>
                  <a:pt x="694" y="1797"/>
                  <a:pt x="717" y="1809"/>
                </a:cubicBezTo>
                <a:cubicBezTo>
                  <a:pt x="712" y="1799"/>
                  <a:pt x="708" y="1792"/>
                  <a:pt x="703" y="1783"/>
                </a:cubicBezTo>
                <a:cubicBezTo>
                  <a:pt x="730" y="1781"/>
                  <a:pt x="755" y="1779"/>
                  <a:pt x="779" y="1778"/>
                </a:cubicBezTo>
                <a:cubicBezTo>
                  <a:pt x="780" y="1777"/>
                  <a:pt x="780" y="1775"/>
                  <a:pt x="780" y="1774"/>
                </a:cubicBezTo>
                <a:cubicBezTo>
                  <a:pt x="758" y="1768"/>
                  <a:pt x="737" y="1762"/>
                  <a:pt x="715" y="1755"/>
                </a:cubicBezTo>
                <a:cubicBezTo>
                  <a:pt x="639" y="1732"/>
                  <a:pt x="591" y="1682"/>
                  <a:pt x="569" y="1605"/>
                </a:cubicBezTo>
                <a:cubicBezTo>
                  <a:pt x="534" y="1484"/>
                  <a:pt x="515" y="1360"/>
                  <a:pt x="530" y="1234"/>
                </a:cubicBezTo>
                <a:cubicBezTo>
                  <a:pt x="546" y="1092"/>
                  <a:pt x="602" y="967"/>
                  <a:pt x="703" y="864"/>
                </a:cubicBezTo>
                <a:cubicBezTo>
                  <a:pt x="772" y="794"/>
                  <a:pt x="856" y="767"/>
                  <a:pt x="953" y="777"/>
                </a:cubicBezTo>
                <a:cubicBezTo>
                  <a:pt x="953" y="734"/>
                  <a:pt x="953" y="734"/>
                  <a:pt x="953" y="734"/>
                </a:cubicBezTo>
                <a:cubicBezTo>
                  <a:pt x="920" y="730"/>
                  <a:pt x="888" y="725"/>
                  <a:pt x="855" y="720"/>
                </a:cubicBezTo>
                <a:cubicBezTo>
                  <a:pt x="880" y="670"/>
                  <a:pt x="903" y="624"/>
                  <a:pt x="928" y="575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>
            <p:custDataLst>
              <p:tags r:id="rId3"/>
            </p:custDataLst>
          </p:nvPr>
        </p:nvSpPr>
        <p:spPr>
          <a:xfrm>
            <a:off x="617220" y="1085215"/>
            <a:ext cx="3406775" cy="4737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前端开发：</a:t>
            </a:r>
            <a:r>
              <a:rPr lang="zh-CN" altLang="en-US" sz="2000" dirty="0">
                <a:cs typeface="+mn-ea"/>
                <a:sym typeface="+mn-lt"/>
              </a:rPr>
              <a:t>高嘉颖、薛琮霖</a:t>
            </a:r>
            <a:endParaRPr lang="en-US" altLang="zh-CN" sz="2000" dirty="0">
              <a:cs typeface="+mn-ea"/>
              <a:sym typeface="+mn-lt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>
            <p:custDataLst>
              <p:tags r:id="rId4"/>
            </p:custDataLst>
          </p:nvPr>
        </p:nvSpPr>
        <p:spPr>
          <a:xfrm>
            <a:off x="8526145" y="2576830"/>
            <a:ext cx="1400175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cs typeface="+mn-ea"/>
                <a:sym typeface="+mn-lt"/>
              </a:rPr>
              <a:t>AI</a:t>
            </a:r>
            <a:r>
              <a:rPr lang="zh-CN" altLang="en-US" sz="2000" b="1" dirty="0">
                <a:cs typeface="+mn-ea"/>
                <a:sym typeface="+mn-lt"/>
              </a:rPr>
              <a:t>开发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>
            <p:custDataLst>
              <p:tags r:id="rId5"/>
            </p:custDataLst>
          </p:nvPr>
        </p:nvSpPr>
        <p:spPr>
          <a:xfrm>
            <a:off x="8526145" y="3035935"/>
            <a:ext cx="2004695" cy="40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林越野、李沐恺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4" name="Straight Connector 77"/>
          <p:cNvCxnSpPr/>
          <p:nvPr>
            <p:custDataLst>
              <p:tags r:id="rId6"/>
            </p:custDataLst>
          </p:nvPr>
        </p:nvCxnSpPr>
        <p:spPr>
          <a:xfrm>
            <a:off x="7081451" y="2932028"/>
            <a:ext cx="607121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0"/>
          <p:cNvSpPr txBox="1"/>
          <p:nvPr>
            <p:custDataLst>
              <p:tags r:id="rId7"/>
            </p:custDataLst>
          </p:nvPr>
        </p:nvSpPr>
        <p:spPr>
          <a:xfrm>
            <a:off x="7843112" y="268004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03</a:t>
            </a:r>
            <a:endParaRPr lang="en-US" sz="2800" dirty="0">
              <a:cs typeface="+mn-ea"/>
              <a:sym typeface="+mn-lt"/>
            </a:endParaRPr>
          </a:p>
        </p:txBody>
      </p:sp>
      <p:cxnSp>
        <p:nvCxnSpPr>
          <p:cNvPr id="16" name="Straight Connector 80"/>
          <p:cNvCxnSpPr/>
          <p:nvPr>
            <p:custDataLst>
              <p:tags r:id="rId8"/>
            </p:custDataLst>
          </p:nvPr>
        </p:nvCxnSpPr>
        <p:spPr>
          <a:xfrm flipH="1">
            <a:off x="4830215" y="1691225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3"/>
          <p:cNvSpPr txBox="1"/>
          <p:nvPr>
            <p:custDataLst>
              <p:tags r:id="rId9"/>
            </p:custDataLst>
          </p:nvPr>
        </p:nvSpPr>
        <p:spPr>
          <a:xfrm>
            <a:off x="4145188" y="143164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01</a:t>
            </a:r>
            <a:endParaRPr lang="en-US" sz="2800" dirty="0">
              <a:cs typeface="+mn-ea"/>
              <a:sym typeface="+mn-lt"/>
            </a:endParaRPr>
          </a:p>
        </p:txBody>
      </p:sp>
      <p:cxnSp>
        <p:nvCxnSpPr>
          <p:cNvPr id="18" name="Straight Connector 86"/>
          <p:cNvCxnSpPr/>
          <p:nvPr>
            <p:custDataLst>
              <p:tags r:id="rId10"/>
            </p:custDataLst>
          </p:nvPr>
        </p:nvCxnSpPr>
        <p:spPr>
          <a:xfrm flipH="1" flipV="1">
            <a:off x="4830538" y="4019703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6"/>
          <p:cNvSpPr txBox="1"/>
          <p:nvPr>
            <p:custDataLst>
              <p:tags r:id="rId11"/>
            </p:custDataLst>
          </p:nvPr>
        </p:nvSpPr>
        <p:spPr>
          <a:xfrm>
            <a:off x="4094711" y="376320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02</a:t>
            </a:r>
            <a:endParaRPr lang="en-US" sz="2800" dirty="0"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>
            <p:custDataLst>
              <p:tags r:id="rId12"/>
            </p:custDataLst>
          </p:nvPr>
        </p:nvSpPr>
        <p:spPr>
          <a:xfrm>
            <a:off x="873125" y="3700145"/>
            <a:ext cx="3147060" cy="8001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后端开发：</a:t>
            </a:r>
            <a:r>
              <a:rPr lang="zh-CN" altLang="en-US" sz="2000" dirty="0">
                <a:cs typeface="+mn-ea"/>
                <a:sym typeface="+mn-lt"/>
              </a:rPr>
              <a:t>刘启航、林越野</a:t>
            </a:r>
            <a:endParaRPr lang="zh-CN" altLang="en-US" sz="2000" dirty="0">
              <a:cs typeface="+mn-ea"/>
              <a:sym typeface="+mn-lt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>
            <p:custDataLst>
              <p:tags r:id="rId13"/>
            </p:custDataLst>
          </p:nvPr>
        </p:nvSpPr>
        <p:spPr>
          <a:xfrm>
            <a:off x="1990090" y="4140835"/>
            <a:ext cx="2033905" cy="339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106170" y="1502410"/>
            <a:ext cx="2743200" cy="680720"/>
            <a:chOff x="3180" y="2455"/>
            <a:chExt cx="2620" cy="1744"/>
          </a:xfrm>
        </p:grpSpPr>
        <p:cxnSp>
          <p:nvCxnSpPr>
            <p:cNvPr id="23" name="Straight Connector 80"/>
            <p:cNvCxnSpPr/>
            <p:nvPr>
              <p:custDataLst>
                <p:tags r:id="rId15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6"/>
            <p:cNvCxnSpPr/>
            <p:nvPr>
              <p:custDataLst>
                <p:tags r:id="rId16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86"/>
            <p:cNvCxnSpPr/>
            <p:nvPr>
              <p:custDataLst>
                <p:tags r:id="rId17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6"/>
            <p:cNvCxnSpPr/>
            <p:nvPr>
              <p:custDataLst>
                <p:tags r:id="rId18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0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99695" y="23552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设计和实现用户界面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20"/>
            </p:custDataLst>
          </p:nvPr>
        </p:nvSpPr>
        <p:spPr>
          <a:xfrm>
            <a:off x="1848485" y="2353945"/>
            <a:ext cx="125857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处理用户输入</a:t>
            </a:r>
            <a:endParaRPr lang="zh-CN" altLang="en-US" sz="1400"/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3149600" y="2355850"/>
            <a:ext cx="125857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实施前端逻辑</a:t>
            </a:r>
            <a:endParaRPr lang="zh-CN" altLang="en-US" sz="1400"/>
          </a:p>
        </p:txBody>
      </p:sp>
      <p:grpSp>
        <p:nvGrpSpPr>
          <p:cNvPr id="33" name="组合 32"/>
          <p:cNvGrpSpPr/>
          <p:nvPr/>
        </p:nvGrpSpPr>
        <p:grpSpPr>
          <a:xfrm>
            <a:off x="1068070" y="4173220"/>
            <a:ext cx="2917825" cy="680720"/>
            <a:chOff x="3180" y="2455"/>
            <a:chExt cx="2620" cy="1744"/>
          </a:xfrm>
        </p:grpSpPr>
        <p:cxnSp>
          <p:nvCxnSpPr>
            <p:cNvPr id="34" name="Straight Connector 80"/>
            <p:cNvCxnSpPr/>
            <p:nvPr>
              <p:custDataLst>
                <p:tags r:id="rId22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86"/>
            <p:cNvCxnSpPr/>
            <p:nvPr>
              <p:custDataLst>
                <p:tags r:id="rId23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86"/>
            <p:cNvCxnSpPr/>
            <p:nvPr>
              <p:custDataLst>
                <p:tags r:id="rId24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86"/>
            <p:cNvCxnSpPr/>
            <p:nvPr>
              <p:custDataLst>
                <p:tags r:id="rId25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80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>
            <p:custDataLst>
              <p:tags r:id="rId27"/>
            </p:custDataLst>
          </p:nvPr>
        </p:nvSpPr>
        <p:spPr>
          <a:xfrm>
            <a:off x="99695" y="49206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设计和实现后端服务</a:t>
            </a:r>
            <a:endParaRPr lang="zh-CN" altLang="en-US" sz="1400"/>
          </a:p>
        </p:txBody>
      </p:sp>
      <p:sp>
        <p:nvSpPr>
          <p:cNvPr id="40" name="文本框 39"/>
          <p:cNvSpPr txBox="1"/>
          <p:nvPr>
            <p:custDataLst>
              <p:tags r:id="rId28"/>
            </p:custDataLst>
          </p:nvPr>
        </p:nvSpPr>
        <p:spPr>
          <a:xfrm>
            <a:off x="1776095" y="49206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管理系统业务逻辑</a:t>
            </a:r>
            <a:endParaRPr lang="zh-CN" altLang="en-US" sz="1400"/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3518535" y="4916170"/>
            <a:ext cx="91503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</a:t>
            </a:r>
            <a:r>
              <a:rPr lang="en-US" altLang="zh-CN" sz="1400"/>
              <a:t>API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7938770" y="3356610"/>
            <a:ext cx="2743200" cy="680720"/>
            <a:chOff x="3180" y="2455"/>
            <a:chExt cx="2620" cy="1744"/>
          </a:xfrm>
        </p:grpSpPr>
        <p:cxnSp>
          <p:nvCxnSpPr>
            <p:cNvPr id="43" name="Straight Connector 80"/>
            <p:cNvCxnSpPr/>
            <p:nvPr>
              <p:custDataLst>
                <p:tags r:id="rId30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86"/>
            <p:cNvCxnSpPr/>
            <p:nvPr>
              <p:custDataLst>
                <p:tags r:id="rId31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6"/>
            <p:cNvCxnSpPr/>
            <p:nvPr>
              <p:custDataLst>
                <p:tags r:id="rId32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6"/>
            <p:cNvCxnSpPr/>
            <p:nvPr>
              <p:custDataLst>
                <p:tags r:id="rId33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0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>
            <p:custDataLst>
              <p:tags r:id="rId35"/>
            </p:custDataLst>
          </p:nvPr>
        </p:nvSpPr>
        <p:spPr>
          <a:xfrm>
            <a:off x="7038340" y="410273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研究和实施智能算法</a:t>
            </a:r>
            <a:endParaRPr lang="zh-CN" altLang="en-US" sz="1400"/>
          </a:p>
        </p:txBody>
      </p:sp>
      <p:sp>
        <p:nvSpPr>
          <p:cNvPr id="49" name="文本框 48"/>
          <p:cNvSpPr txBox="1"/>
          <p:nvPr>
            <p:custDataLst>
              <p:tags r:id="rId36"/>
            </p:custDataLst>
          </p:nvPr>
        </p:nvSpPr>
        <p:spPr>
          <a:xfrm>
            <a:off x="8797290" y="4102100"/>
            <a:ext cx="112903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AI技术整合</a:t>
            </a:r>
            <a:endParaRPr lang="zh-CN" altLang="en-US" sz="1400"/>
          </a:p>
        </p:txBody>
      </p:sp>
      <p:sp>
        <p:nvSpPr>
          <p:cNvPr id="50" name="文本框 49"/>
          <p:cNvSpPr txBox="1"/>
          <p:nvPr>
            <p:custDataLst>
              <p:tags r:id="rId37"/>
            </p:custDataLst>
          </p:nvPr>
        </p:nvSpPr>
        <p:spPr>
          <a:xfrm>
            <a:off x="10167620" y="4098925"/>
            <a:ext cx="112903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连接前后</a:t>
            </a:r>
            <a:r>
              <a:rPr lang="zh-CN" altLang="en-US" sz="1400"/>
              <a:t>端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项目进度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cxnSp>
        <p:nvCxnSpPr>
          <p:cNvPr id="4" name="Straight Line buttom"/>
          <p:cNvCxnSpPr/>
          <p:nvPr/>
        </p:nvCxnSpPr>
        <p:spPr>
          <a:xfrm>
            <a:off x="1026789" y="6352250"/>
            <a:ext cx="10046780" cy="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b562225ef7e9503f23ef41136e554563eadbcb80"/>
          <p:cNvPicPr>
            <a:picLocks noChangeAspect="1"/>
          </p:cNvPicPr>
          <p:nvPr/>
        </p:nvPicPr>
        <p:blipFill>
          <a:blip r:embed="rId2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" y="1659890"/>
            <a:ext cx="11433810" cy="4032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15292"/>
          <a:stretch>
            <a:fillRect/>
          </a:stretch>
        </p:blipFill>
        <p:spPr>
          <a:xfrm>
            <a:off x="-10160" y="1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935" y="2228671"/>
            <a:ext cx="572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586" y="3409490"/>
            <a:ext cx="56564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spc="300">
                <a:latin typeface="汉真广标" pitchFamily="49" charset="-122"/>
                <a:ea typeface="汉真广标" pitchFamily="49" charset="-122"/>
                <a:cs typeface="+mn-ea"/>
              </a:defRPr>
            </a:lvl1pPr>
          </a:lstStyle>
          <a:p>
            <a:pPr algn="l"/>
            <a:r>
              <a:rPr lang="zh-CN" altLang="en-US" sz="4400" b="1" dirty="0">
                <a:latin typeface="+mn-lt"/>
                <a:ea typeface="+mn-ea"/>
                <a:sym typeface="+mn-lt"/>
              </a:rPr>
              <a:t>谢谢大家</a:t>
            </a:r>
            <a:endParaRPr lang="zh-CN" altLang="en-US" sz="4400" b="1" dirty="0"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>
            <a:off x="7981950" y="1"/>
            <a:ext cx="5283200" cy="6857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flipH="1">
            <a:off x="-1073150" y="1"/>
            <a:ext cx="5283200" cy="68579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76243" y="2452706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01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项目简介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6243" y="3211139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02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主要功能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243" y="3969572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03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架构方案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76243" y="4728005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04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开发计划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6284" y="1194376"/>
            <a:ext cx="15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  <a:endParaRPr lang="zh-CN" altLang="en-US" sz="3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806440" y="1981156"/>
            <a:ext cx="579120" cy="0"/>
          </a:xfrm>
          <a:prstGeom prst="line">
            <a:avLst/>
          </a:prstGeom>
          <a:ln>
            <a:gradFill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31250" y="2203281"/>
            <a:ext cx="4114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01  </a:t>
            </a:r>
            <a:endParaRPr lang="en-US" altLang="zh-CN" sz="6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项目简介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4787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项目背景、用户画像、项目目的</a:t>
            </a:r>
            <a:endParaRPr lang="en-US" altLang="zh-CN" sz="1200" dirty="0"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580" y="10300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项目背景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Round Diagonal Corner Rectangle 34"/>
          <p:cNvSpPr/>
          <p:nvPr>
            <p:custDataLst>
              <p:tags r:id="rId2"/>
            </p:custDataLst>
          </p:nvPr>
        </p:nvSpPr>
        <p:spPr>
          <a:xfrm>
            <a:off x="1823085" y="816610"/>
            <a:ext cx="8319135" cy="183261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>
            <p:custDataLst>
              <p:tags r:id="rId3"/>
            </p:custDataLst>
          </p:nvPr>
        </p:nvSpPr>
        <p:spPr>
          <a:xfrm>
            <a:off x="2245995" y="899160"/>
            <a:ext cx="7734584" cy="16617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+mj-ea"/>
                <a:ea typeface="+mj-ea"/>
                <a:cs typeface="+mn-ea"/>
                <a:sym typeface="+mn-lt"/>
              </a:rPr>
              <a:t>        </a:t>
            </a:r>
            <a:r>
              <a:rPr dirty="0" err="1">
                <a:latin typeface="+mj-ea"/>
                <a:ea typeface="+mj-ea"/>
                <a:cs typeface="+mn-ea"/>
                <a:sym typeface="+mn-lt"/>
              </a:rPr>
              <a:t>随着全球经济的发展和资本市场的改革中国金融市场发展迅速，政策支持力度加大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投资者对资产配置的需求越来越强烈，基金作为一种多元化投资工具，具有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分散风险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灵活性高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专业管理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等优势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。基金交易主体广泛增加，需要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便捷、可靠、集成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的基金交易管理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分析工具。</a:t>
            </a:r>
            <a:endParaRPr lang="zh-CN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20" y="2799715"/>
            <a:ext cx="8114030" cy="2758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00480" y="5646420"/>
            <a:ext cx="9157970" cy="62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项目目的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Round Diagonal Corner Rectangle 34"/>
          <p:cNvSpPr/>
          <p:nvPr>
            <p:custDataLst>
              <p:tags r:id="rId2"/>
            </p:custDataLst>
          </p:nvPr>
        </p:nvSpPr>
        <p:spPr>
          <a:xfrm>
            <a:off x="741681" y="1257758"/>
            <a:ext cx="7325359" cy="4108831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9" name="Straight Line buttom"/>
          <p:cNvCxnSpPr/>
          <p:nvPr/>
        </p:nvCxnSpPr>
        <p:spPr>
          <a:xfrm>
            <a:off x="1066159" y="5792815"/>
            <a:ext cx="10046780" cy="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>
            <p:custDataLst>
              <p:tags r:id="rId3"/>
            </p:custDataLst>
          </p:nvPr>
        </p:nvSpPr>
        <p:spPr>
          <a:xfrm>
            <a:off x="1111885" y="1453515"/>
            <a:ext cx="6797040" cy="3739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en-US" altLang="zh-CN" dirty="0" err="1">
                <a:cs typeface="+mn-ea"/>
                <a:sym typeface="+mn-lt"/>
              </a:rPr>
              <a:t>本项目</a:t>
            </a:r>
            <a:r>
              <a:rPr lang="zh-CN" altLang="en-US" dirty="0">
                <a:cs typeface="+mn-ea"/>
                <a:sym typeface="+mn-lt"/>
              </a:rPr>
              <a:t>旨在</a:t>
            </a:r>
            <a:r>
              <a:rPr lang="en-US" altLang="zh-CN" dirty="0">
                <a:cs typeface="+mn-ea"/>
                <a:sym typeface="+mn-lt"/>
              </a:rPr>
              <a:t>实现一个基金</a:t>
            </a:r>
            <a:r>
              <a:rPr lang="zh-CN" altLang="en-US" dirty="0">
                <a:cs typeface="+mn-ea"/>
                <a:sym typeface="+mn-lt"/>
              </a:rPr>
              <a:t>交易管理分析的一站式平台，为散户、机构等多方用户提供基金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管理、交易、看板、投资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工具、智能推荐服务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dirty="0">
              <a:cs typeface="+mn-ea"/>
              <a:sym typeface="+mn-lt"/>
            </a:endParaRPr>
          </a:p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zh-CN" altLang="en-US" dirty="0">
                <a:cs typeface="+mn-ea"/>
                <a:sym typeface="+mn-lt"/>
              </a:rPr>
              <a:t>本</a:t>
            </a:r>
            <a:r>
              <a:rPr lang="en-US" altLang="zh-CN" dirty="0">
                <a:cs typeface="+mn-ea"/>
                <a:sym typeface="+mn-lt"/>
              </a:rPr>
              <a:t>小组通过微服务的拆分和独立部署，</a:t>
            </a:r>
            <a:r>
              <a:rPr lang="zh-CN" altLang="en-US" dirty="0">
                <a:cs typeface="+mn-ea"/>
                <a:sym typeface="+mn-lt"/>
              </a:rPr>
              <a:t>从而</a:t>
            </a:r>
            <a:r>
              <a:rPr lang="en-US" altLang="zh-CN" dirty="0">
                <a:cs typeface="+mn-ea"/>
                <a:sym typeface="+mn-lt"/>
              </a:rPr>
              <a:t>实现系统的模块化和可扩展性，使得不同微服务的功能能够独立开发、部署和运行。</a:t>
            </a:r>
            <a:r>
              <a:rPr lang="zh-CN" altLang="en-US" dirty="0">
                <a:cs typeface="+mn-ea"/>
                <a:sym typeface="+mn-lt"/>
              </a:rPr>
              <a:t>功能方面部分参考现有的基金平台（例如：天天基金），在实现其中核心部分功能的基础上，侧重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基金交易</a:t>
            </a:r>
            <a:r>
              <a:rPr lang="zh-CN" altLang="en-US" dirty="0">
                <a:cs typeface="+mn-ea"/>
                <a:sym typeface="+mn-lt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基金分析</a:t>
            </a:r>
            <a:r>
              <a:rPr lang="zh-CN" altLang="en-US" dirty="0">
                <a:cs typeface="+mn-ea"/>
                <a:sym typeface="+mn-lt"/>
              </a:rPr>
              <a:t>，并引入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AI</a:t>
            </a:r>
            <a:r>
              <a:rPr lang="zh-CN" altLang="en-US" dirty="0">
                <a:cs typeface="+mn-ea"/>
                <a:sym typeface="+mn-lt"/>
              </a:rPr>
              <a:t>为平台赋能，为用户提供更便捷全面的基金分析</a:t>
            </a:r>
            <a:r>
              <a:rPr lang="zh-CN" altLang="en-US" dirty="0">
                <a:cs typeface="+mn-ea"/>
                <a:sym typeface="+mn-lt"/>
              </a:rPr>
              <a:t>服务。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44" y="1615440"/>
            <a:ext cx="3355774" cy="3021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89227"/>
            <a:ext cx="12192000" cy="3489980"/>
          </a:xfrm>
          <a:prstGeom prst="rect">
            <a:avLst/>
          </a:prstGeom>
          <a:solidFill>
            <a:srgbClr val="6FC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7160" y="189230"/>
            <a:ext cx="4457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用户画像及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参与者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8"/>
          <p:cNvSpPr/>
          <p:nvPr>
            <p:custDataLst>
              <p:tags r:id="rId1"/>
            </p:custDataLst>
          </p:nvPr>
        </p:nvSpPr>
        <p:spPr>
          <a:xfrm>
            <a:off x="1789388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5508" y="5461635"/>
            <a:ext cx="220472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散户出钱的方式和基金的托管方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>
            <p:custDataLst>
              <p:tags r:id="rId3"/>
            </p:custDataLst>
          </p:nvPr>
        </p:nvSpPr>
        <p:spPr>
          <a:xfrm>
            <a:off x="1470936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银行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9" name="Oval 14"/>
          <p:cNvSpPr/>
          <p:nvPr>
            <p:custDataLst>
              <p:tags r:id="rId4"/>
            </p:custDataLst>
          </p:nvPr>
        </p:nvSpPr>
        <p:spPr>
          <a:xfrm>
            <a:off x="4355769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089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793794" y="5461635"/>
            <a:ext cx="220091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基金的发行方或发起人。基金产品属于管理公司，产品交易规则和费率等由公司规定，产品通过代销平台进行销售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5" name="TextBox 1210"/>
          <p:cNvSpPr/>
          <p:nvPr>
            <p:custDataLst>
              <p:tags r:id="rId6"/>
            </p:custDataLst>
          </p:nvPr>
        </p:nvSpPr>
        <p:spPr>
          <a:xfrm>
            <a:off x="4022712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基金管理公司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6" name="Oval 23"/>
          <p:cNvSpPr/>
          <p:nvPr>
            <p:custDataLst>
              <p:tags r:id="rId7"/>
            </p:custDataLst>
          </p:nvPr>
        </p:nvSpPr>
        <p:spPr>
          <a:xfrm>
            <a:off x="6920245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358270" y="5461635"/>
            <a:ext cx="22009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代理销售基金的渠道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>
            <p:custDataLst>
              <p:tags r:id="rId9"/>
            </p:custDataLst>
          </p:nvPr>
        </p:nvSpPr>
        <p:spPr>
          <a:xfrm>
            <a:off x="6587188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销售平台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3" name="Oval 32"/>
          <p:cNvSpPr/>
          <p:nvPr>
            <p:custDataLst>
              <p:tags r:id="rId10"/>
            </p:custDataLst>
          </p:nvPr>
        </p:nvSpPr>
        <p:spPr>
          <a:xfrm>
            <a:off x="9484721" y="3776345"/>
            <a:ext cx="1076960" cy="1076960"/>
          </a:xfrm>
          <a:prstGeom prst="ellipse">
            <a:avLst/>
          </a:prstGeom>
          <a:solidFill>
            <a:srgbClr val="5DA7B6"/>
          </a:solidFill>
          <a:ln w="28575">
            <a:solidFill>
              <a:srgbClr val="5DA7B6">
                <a:alpha val="35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8922746" y="5461635"/>
            <a:ext cx="22009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个人投资者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TextBox 1210"/>
          <p:cNvSpPr/>
          <p:nvPr>
            <p:custDataLst>
              <p:tags r:id="rId12"/>
            </p:custDataLst>
          </p:nvPr>
        </p:nvSpPr>
        <p:spPr>
          <a:xfrm>
            <a:off x="9151664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散户</a:t>
            </a:r>
            <a:endParaRPr lang="en-US" altLang="zh-CN" sz="1600" b="1" dirty="0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3"/>
          <a:srcRect l="48802" t="-1" b="-81"/>
          <a:stretch>
            <a:fillRect/>
          </a:stretch>
        </p:blipFill>
        <p:spPr>
          <a:xfrm rot="13739632" flipH="1" flipV="1">
            <a:off x="10902101" y="5341270"/>
            <a:ext cx="1571411" cy="203981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6443940" y="-16254730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7821890" y="-1871916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4"/>
          <a:srcRect l="18207" r="19259"/>
          <a:stretch>
            <a:fillRect/>
          </a:stretch>
        </p:blipFill>
        <p:spPr>
          <a:xfrm>
            <a:off x="10636649" y="189384"/>
            <a:ext cx="1296324" cy="1296324"/>
          </a:xfrm>
          <a:prstGeom prst="ellipse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225508" y="1104033"/>
            <a:ext cx="576970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       该基金交易系统主要面向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个人投资者，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参与者主要涉及四类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: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银行、基金管理公司、基金销售平台以及个人投资者。</a:t>
            </a:r>
            <a:endParaRPr lang="zh-CN" altLang="en-US" sz="2000" b="0" i="0" dirty="0">
              <a:solidFill>
                <a:srgbClr val="EEF5FA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       通过对主要用户和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参与者群体的细致分析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为我们提供了深入了解目标用户需求的依据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以便后续完善系统功能与服务设计。</a:t>
            </a:r>
            <a:endParaRPr lang="zh-CN" altLang="en-US" sz="2000" b="0" i="0" dirty="0">
              <a:solidFill>
                <a:srgbClr val="EEF5FA"/>
              </a:solidFill>
              <a:effectLst/>
              <a:latin typeface="+mj-ea"/>
              <a:ea typeface="+mj-ea"/>
            </a:endParaRPr>
          </a:p>
          <a:p>
            <a:endParaRPr lang="zh-CN" altLang="en-US" dirty="0">
              <a:solidFill>
                <a:srgbClr val="E7F5F7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59" y="3909437"/>
            <a:ext cx="775017" cy="77501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58" y="3986046"/>
            <a:ext cx="685133" cy="68513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99" y="3986046"/>
            <a:ext cx="655922" cy="63069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4" y="3892678"/>
            <a:ext cx="844294" cy="84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88040" y="2091171"/>
            <a:ext cx="4114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02  </a:t>
            </a:r>
            <a:endParaRPr lang="en-US" altLang="zh-CN" sz="6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主要功能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25587" y="4299780"/>
            <a:ext cx="3600450" cy="25101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交易板块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用户板块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大盘板块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投资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工具板块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726" y="21222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功能概览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1a64d944f0579cf93ad1e52235345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35" y="607060"/>
            <a:ext cx="6557645" cy="5972810"/>
          </a:xfrm>
          <a:prstGeom prst="rect">
            <a:avLst/>
          </a:prstGeom>
        </p:spPr>
      </p:pic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3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用户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" name="Shape 389"/>
          <p:cNvSpPr/>
          <p:nvPr>
            <p:custDataLst>
              <p:tags r:id="rId2"/>
            </p:custDataLst>
          </p:nvPr>
        </p:nvSpPr>
        <p:spPr>
          <a:xfrm>
            <a:off x="7072630" y="2112010"/>
            <a:ext cx="153035" cy="13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cs typeface="+mn-ea"/>
              <a:sym typeface="+mn-lt"/>
            </a:endParaRPr>
          </a:p>
        </p:txBody>
      </p:sp>
      <p:sp>
        <p:nvSpPr>
          <p:cNvPr id="10" name="Shape 392"/>
          <p:cNvSpPr/>
          <p:nvPr>
            <p:custDataLst>
              <p:tags r:id="rId3"/>
            </p:custDataLst>
          </p:nvPr>
        </p:nvSpPr>
        <p:spPr>
          <a:xfrm>
            <a:off x="6509385" y="2094230"/>
            <a:ext cx="168910" cy="164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cs typeface="+mn-ea"/>
              <a:sym typeface="+mn-lt"/>
            </a:endParaRPr>
          </a:p>
        </p:txBody>
      </p:sp>
      <p:sp>
        <p:nvSpPr>
          <p:cNvPr id="17" name="TextBox 13"/>
          <p:cNvSpPr txBox="1"/>
          <p:nvPr>
            <p:custDataLst>
              <p:tags r:id="rId4"/>
            </p:custDataLst>
          </p:nvPr>
        </p:nvSpPr>
        <p:spPr>
          <a:xfrm>
            <a:off x="1300480" y="925830"/>
            <a:ext cx="32899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用户可以凭个人信息注册开放其交易账户（对应唯一销售平台）和基金账户（对应唯一基金管理公司）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" name="TextBox 13"/>
          <p:cNvSpPr txBox="1"/>
          <p:nvPr>
            <p:custDataLst>
              <p:tags r:id="rId5"/>
            </p:custDataLst>
          </p:nvPr>
        </p:nvSpPr>
        <p:spPr>
          <a:xfrm>
            <a:off x="495300" y="925830"/>
            <a:ext cx="5441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注册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TextBox 13"/>
          <p:cNvSpPr txBox="1"/>
          <p:nvPr>
            <p:custDataLst>
              <p:tags r:id="rId6"/>
            </p:custDataLst>
          </p:nvPr>
        </p:nvSpPr>
        <p:spPr>
          <a:xfrm>
            <a:off x="6861810" y="925830"/>
            <a:ext cx="3192780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查看用户当前交易账户的记录，</a:t>
            </a: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包括：订单处理、资金存入、支出、复核、调整日志。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>
            <p:custDataLst>
              <p:tags r:id="rId7"/>
            </p:custDataLst>
          </p:nvPr>
        </p:nvSpPr>
        <p:spPr>
          <a:xfrm>
            <a:off x="5384800" y="925830"/>
            <a:ext cx="129413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查看交易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历史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>
            <p:custDataLst>
              <p:tags r:id="rId8"/>
            </p:custDataLst>
          </p:nvPr>
        </p:nvSpPr>
        <p:spPr>
          <a:xfrm>
            <a:off x="5384165" y="2040255"/>
            <a:ext cx="12934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查看基金持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仓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2" name="TextBox 13"/>
          <p:cNvSpPr txBox="1"/>
          <p:nvPr>
            <p:custDataLst>
              <p:tags r:id="rId9"/>
            </p:custDataLst>
          </p:nvPr>
        </p:nvSpPr>
        <p:spPr>
          <a:xfrm>
            <a:off x="6861810" y="2040255"/>
            <a:ext cx="319214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查看用户当前交易账户关联的所有基金账户持仓，便于用户明确已有份额</a:t>
            </a: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3" name="TextBox 13"/>
          <p:cNvSpPr txBox="1"/>
          <p:nvPr>
            <p:custDataLst>
              <p:tags r:id="rId10"/>
            </p:custDataLst>
          </p:nvPr>
        </p:nvSpPr>
        <p:spPr>
          <a:xfrm>
            <a:off x="1299845" y="2235835"/>
            <a:ext cx="35693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用户凭账号密码登录，登录交易账户后可以在本平台使用包括交易分析在内的更多功能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4" name="TextBox 13"/>
          <p:cNvSpPr txBox="1"/>
          <p:nvPr>
            <p:custDataLst>
              <p:tags r:id="rId11"/>
            </p:custDataLst>
          </p:nvPr>
        </p:nvSpPr>
        <p:spPr>
          <a:xfrm>
            <a:off x="495300" y="2242185"/>
            <a:ext cx="5441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登录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2"/>
          <a:srcRect l="18207" r="19259"/>
          <a:stretch>
            <a:fillRect/>
          </a:stretch>
        </p:blipFill>
        <p:spPr>
          <a:xfrm>
            <a:off x="10245090" y="487680"/>
            <a:ext cx="938530" cy="938530"/>
          </a:xfrm>
          <a:prstGeom prst="rect">
            <a:avLst/>
          </a:prstGeom>
        </p:spPr>
      </p:pic>
      <p:sp>
        <p:nvSpPr>
          <p:cNvPr id="35" name="Shape 55986"/>
          <p:cNvSpPr/>
          <p:nvPr>
            <p:custDataLst>
              <p:tags r:id="rId13"/>
            </p:custDataLst>
          </p:nvPr>
        </p:nvSpPr>
        <p:spPr>
          <a:xfrm>
            <a:off x="2004060" y="3924300"/>
            <a:ext cx="2051685" cy="240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0" cap="flat">
            <a:solidFill>
              <a:srgbClr val="5DA7B6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37" name="Shape 55993"/>
          <p:cNvSpPr/>
          <p:nvPr>
            <p:custDataLst>
              <p:tags r:id="rId14"/>
            </p:custDataLst>
          </p:nvPr>
        </p:nvSpPr>
        <p:spPr>
          <a:xfrm>
            <a:off x="4869180" y="3924300"/>
            <a:ext cx="2051685" cy="240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5DA7B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39" name="Shape 56000"/>
          <p:cNvSpPr/>
          <p:nvPr>
            <p:custDataLst>
              <p:tags r:id="rId15"/>
            </p:custDataLst>
          </p:nvPr>
        </p:nvSpPr>
        <p:spPr>
          <a:xfrm>
            <a:off x="7734935" y="3803650"/>
            <a:ext cx="2051685" cy="252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0" cap="flat">
            <a:solidFill>
              <a:srgbClr val="5DA7B6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41" name="TextBox 13"/>
          <p:cNvSpPr txBox="1"/>
          <p:nvPr>
            <p:custDataLst>
              <p:tags r:id="rId16"/>
            </p:custDataLst>
          </p:nvPr>
        </p:nvSpPr>
        <p:spPr>
          <a:xfrm>
            <a:off x="5352415" y="4306570"/>
            <a:ext cx="1085215" cy="227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费率计算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17"/>
            </p:custDataLst>
          </p:nvPr>
        </p:nvSpPr>
        <p:spPr>
          <a:xfrm>
            <a:off x="5029200" y="4760595"/>
            <a:ext cx="1746250" cy="12141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帮助用户在投资前、及赎回前计算费率，可选择已有订单计算当前赎回费率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18"/>
            </p:custDataLst>
          </p:nvPr>
        </p:nvSpPr>
        <p:spPr>
          <a:xfrm>
            <a:off x="8227060" y="4281170"/>
            <a:ext cx="1085215" cy="353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基金比较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19"/>
            </p:custDataLst>
          </p:nvPr>
        </p:nvSpPr>
        <p:spPr>
          <a:xfrm>
            <a:off x="7946390" y="4643120"/>
            <a:ext cx="1746250" cy="1346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cs typeface="+mn-ea"/>
                <a:sym typeface="+mn-lt"/>
              </a:rPr>
              <a:t>用户自选一个或多个基金绘图比较走势，便于用户在投资过程中对比</a:t>
            </a:r>
            <a:r>
              <a:rPr lang="zh-CN" altLang="en-US" sz="1400" dirty="0">
                <a:cs typeface="+mn-ea"/>
                <a:sym typeface="+mn-lt"/>
              </a:rPr>
              <a:t>偏好基金走势</a:t>
            </a:r>
            <a:r>
              <a:rPr lang="zh-CN" altLang="en-US" sz="1400" dirty="0">
                <a:cs typeface="+mn-ea"/>
                <a:sym typeface="+mn-lt"/>
              </a:rPr>
              <a:t>情况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20"/>
            </p:custDataLst>
          </p:nvPr>
        </p:nvSpPr>
        <p:spPr>
          <a:xfrm>
            <a:off x="2487295" y="4316730"/>
            <a:ext cx="1085215" cy="227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收益</a:t>
            </a:r>
            <a:r>
              <a:rPr lang="zh-CN" altLang="en-US" sz="1600" b="1" dirty="0">
                <a:cs typeface="+mn-ea"/>
                <a:sym typeface="+mn-lt"/>
              </a:rPr>
              <a:t>计算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6" name="TextBox 13"/>
          <p:cNvSpPr txBox="1"/>
          <p:nvPr>
            <p:custDataLst>
              <p:tags r:id="rId21"/>
            </p:custDataLst>
          </p:nvPr>
        </p:nvSpPr>
        <p:spPr>
          <a:xfrm>
            <a:off x="2164080" y="4664075"/>
            <a:ext cx="1746250" cy="11144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cs typeface="+mn-ea"/>
                <a:sym typeface="+mn-lt"/>
              </a:rPr>
              <a:t>用户可选择已完成</a:t>
            </a:r>
            <a:r>
              <a:rPr lang="zh-CN" altLang="en-US" sz="1400" dirty="0">
                <a:cs typeface="+mn-ea"/>
                <a:sym typeface="+mn-lt"/>
              </a:rPr>
              <a:t>订单，根据用户的本金、收回金额、期限，帮助用户计算收益，分析订单收益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47" name="Straight Line buttom"/>
          <p:cNvCxnSpPr/>
          <p:nvPr/>
        </p:nvCxnSpPr>
        <p:spPr>
          <a:xfrm flipV="1">
            <a:off x="8249" y="3545550"/>
            <a:ext cx="12183745" cy="381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41681" y="373126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投资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工具板块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00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1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2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3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4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0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10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1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2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4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COMMONDATA" val="eyJoZGlkIjoiZDY0NmYyNDFkNTc4ZGQ5MGFiYWMyY2UxOGY4ODVhZTQifQ=="/>
  <p:tag name="commondata" val="eyJoZGlkIjoiNGU1NDExNWFlODE4NjQ4MGEzMWQwYzY2NGNiNThlNTUifQ=="/>
</p:tagLst>
</file>

<file path=ppt/tags/tag14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5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6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7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8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9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21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2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3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4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5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6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7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8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9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31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2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3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4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5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6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7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8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9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4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4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7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8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9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5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7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8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9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6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6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7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6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8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6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9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2246</Words>
  <Application>WPS 演示</Application>
  <PresentationFormat>宽屏</PresentationFormat>
  <Paragraphs>278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微软雅黑 Light</vt:lpstr>
      <vt:lpstr>汉真广标</vt:lpstr>
      <vt:lpstr>Arial Unicode MS</vt:lpstr>
      <vt:lpstr>等线</vt:lpstr>
      <vt:lpstr>Calibri</vt:lpstr>
      <vt:lpstr>思源黑体-粗体 Bold</vt:lpstr>
      <vt:lpstr>黑体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恺</cp:lastModifiedBy>
  <cp:revision>69</cp:revision>
  <dcterms:created xsi:type="dcterms:W3CDTF">2017-03-29T07:24:00Z</dcterms:created>
  <dcterms:modified xsi:type="dcterms:W3CDTF">2024-03-13T11:56:57Z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C5C013A6951E473783ADE6EC6B4A3944_12</vt:lpwstr>
  </property>
  <property fmtid="{D5CDD505-2E9C-101B-9397-08002B2CF9AE}" pid="3" name="KSOProductBuildVer">
    <vt:lpwstr>2052-12.1.0.16399</vt:lpwstr>
  </property>
</Properties>
</file>