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352" r:id="rId3"/>
    <p:sldId id="353" r:id="rId4"/>
    <p:sldId id="354" r:id="rId5"/>
    <p:sldId id="355" r:id="rId6"/>
    <p:sldId id="356" r:id="rId7"/>
    <p:sldId id="357" r:id="rId8"/>
    <p:sldId id="359" r:id="rId9"/>
    <p:sldId id="358" r:id="rId10"/>
    <p:sldId id="361" r:id="rId11"/>
    <p:sldId id="360" r:id="rId12"/>
    <p:sldId id="362" r:id="rId13"/>
    <p:sldId id="363" r:id="rId14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E77"/>
    <a:srgbClr val="1D8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4660"/>
  </p:normalViewPr>
  <p:slideViewPr>
    <p:cSldViewPr>
      <p:cViewPr varScale="1">
        <p:scale>
          <a:sx n="70" d="100"/>
          <a:sy n="70" d="100"/>
        </p:scale>
        <p:origin x="11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74026-FC48-4C2B-8D50-D7DDB255DBFD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FA6A-D378-4CAB-8488-484E20AF0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FFA6A-D378-4CAB-8488-484E20AF0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7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4724" y="94869"/>
            <a:ext cx="416255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CE7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Faculteit</a:t>
            </a:r>
            <a:r>
              <a:rPr spc="-40" dirty="0"/>
              <a:t> </a:t>
            </a:r>
            <a:r>
              <a:rPr spc="-5" dirty="0"/>
              <a:t>Wetenschappen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Faculteit</a:t>
            </a:r>
            <a:r>
              <a:rPr spc="-40" dirty="0"/>
              <a:t> </a:t>
            </a:r>
            <a:r>
              <a:rPr spc="-5" dirty="0"/>
              <a:t>Wetenschappen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E7BDF7-A830-4A56-B8B6-AAAC41415A05}"/>
              </a:ext>
            </a:extLst>
          </p:cNvPr>
          <p:cNvSpPr txBox="1"/>
          <p:nvPr userDrawn="1"/>
        </p:nvSpPr>
        <p:spPr>
          <a:xfrm>
            <a:off x="9010996" y="393243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kern="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Hao Zhu</a:t>
            </a:r>
            <a:endParaRPr lang="zh-CN" altLang="en-US" sz="24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4800" y="1815083"/>
            <a:ext cx="5311140" cy="403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Faculteit</a:t>
            </a:r>
            <a:r>
              <a:rPr spc="-40" dirty="0"/>
              <a:t> </a:t>
            </a:r>
            <a:r>
              <a:rPr spc="-5" dirty="0"/>
              <a:t>Wetenschappen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Faculteit</a:t>
            </a:r>
            <a:r>
              <a:rPr spc="-40" dirty="0"/>
              <a:t> </a:t>
            </a:r>
            <a:r>
              <a:rPr spc="-5" dirty="0"/>
              <a:t>Wetenschappen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41380" y="6353555"/>
            <a:ext cx="1007364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105399"/>
            <a:ext cx="12193905" cy="1752600"/>
          </a:xfrm>
          <a:custGeom>
            <a:avLst/>
            <a:gdLst/>
            <a:ahLst/>
            <a:cxnLst/>
            <a:rect l="l" t="t" r="r" b="b"/>
            <a:pathLst>
              <a:path w="12193905" h="1752600">
                <a:moveTo>
                  <a:pt x="0" y="1752599"/>
                </a:moveTo>
                <a:lnTo>
                  <a:pt x="12193524" y="1752599"/>
                </a:lnTo>
                <a:lnTo>
                  <a:pt x="12193524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solidFill>
            <a:srgbClr val="DCE7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700"/>
            <a:ext cx="12193905" cy="4457700"/>
          </a:xfrm>
          <a:custGeom>
            <a:avLst/>
            <a:gdLst/>
            <a:ahLst/>
            <a:cxnLst/>
            <a:rect l="l" t="t" r="r" b="b"/>
            <a:pathLst>
              <a:path w="12193905" h="4457700">
                <a:moveTo>
                  <a:pt x="12193524" y="0"/>
                </a:moveTo>
                <a:lnTo>
                  <a:pt x="0" y="0"/>
                </a:lnTo>
                <a:lnTo>
                  <a:pt x="0" y="4457700"/>
                </a:lnTo>
                <a:lnTo>
                  <a:pt x="12193524" y="44577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1D8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9663" y="359663"/>
            <a:ext cx="2017776" cy="720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Faculteit</a:t>
            </a:r>
            <a:r>
              <a:rPr spc="-40" dirty="0"/>
              <a:t> </a:t>
            </a:r>
            <a:r>
              <a:rPr spc="-5" dirty="0"/>
              <a:t>Wetenschappen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10299"/>
            <a:ext cx="12192000" cy="647700"/>
          </a:xfrm>
          <a:custGeom>
            <a:avLst/>
            <a:gdLst/>
            <a:ahLst/>
            <a:cxnLst/>
            <a:rect l="l" t="t" r="r" b="b"/>
            <a:pathLst>
              <a:path w="12192000" h="647700">
                <a:moveTo>
                  <a:pt x="12192000" y="0"/>
                </a:moveTo>
                <a:lnTo>
                  <a:pt x="0" y="0"/>
                </a:lnTo>
                <a:lnTo>
                  <a:pt x="0" y="647699"/>
                </a:lnTo>
                <a:lnTo>
                  <a:pt x="12192000" y="6476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D8D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041380" y="6353555"/>
            <a:ext cx="1007364" cy="361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8999"/>
            <a:ext cx="12034520" cy="118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0521" y="1055116"/>
            <a:ext cx="5791834" cy="378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05366" y="6454974"/>
            <a:ext cx="14554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Faculteit</a:t>
            </a:r>
            <a:r>
              <a:rPr spc="-40" dirty="0"/>
              <a:t> </a:t>
            </a:r>
            <a:r>
              <a:rPr spc="-5" dirty="0"/>
              <a:t>Wetenschappen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7972" y="6454974"/>
            <a:ext cx="21653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500" y="2514600"/>
            <a:ext cx="34290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5" dirty="0">
                <a:solidFill>
                  <a:srgbClr val="FFFFFF"/>
                </a:solidFill>
                <a:latin typeface="Arial"/>
                <a:cs typeface="Arial"/>
              </a:rPr>
              <a:t>Survival Project</a:t>
            </a:r>
          </a:p>
          <a:p>
            <a:pPr marR="635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Arial"/>
                <a:cs typeface="Arial"/>
              </a:rPr>
              <a:t>2020-2021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D691875-470A-4A37-A64D-AF47329D3B76}"/>
              </a:ext>
            </a:extLst>
          </p:cNvPr>
          <p:cNvSpPr txBox="1"/>
          <p:nvPr/>
        </p:nvSpPr>
        <p:spPr>
          <a:xfrm>
            <a:off x="3733800" y="5334000"/>
            <a:ext cx="58674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>
              <a:spcBef>
                <a:spcPts val="100"/>
              </a:spcBef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Students: Shiqi Wang </a:t>
            </a:r>
          </a:p>
          <a:p>
            <a:pPr marR="6350">
              <a:spcBef>
                <a:spcPts val="1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Hao Zhu      </a:t>
            </a:r>
          </a:p>
          <a:p>
            <a:pPr marR="6350">
              <a:spcBef>
                <a:spcPts val="100"/>
              </a:spcBef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Xiao 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Wang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4172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81312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C - (a) Cox Proportional Hazard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09600" y="878322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Model Selection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784E1-E8AF-4126-9F66-DA8B4B874468}"/>
              </a:ext>
            </a:extLst>
          </p:cNvPr>
          <p:cNvSpPr txBox="1"/>
          <p:nvPr/>
        </p:nvSpPr>
        <p:spPr>
          <a:xfrm>
            <a:off x="602343" y="1927921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14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1                                  </a:t>
            </a:r>
            <a:r>
              <a:rPr lang="en-US" altLang="zh-CN" sz="1400" i="0" u="none" strike="noStrike" dirty="0">
                <a:solidFill>
                  <a:srgbClr val="1D8DAF"/>
                </a:solidFill>
                <a:effectLst/>
                <a:latin typeface="Arial" panose="020B0604020202020204" pitchFamily="34" charset="0"/>
              </a:rPr>
              <a:t>AIC: 562.2479</a:t>
            </a:r>
          </a:p>
          <a:p>
            <a:pPr rtl="0"/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coxph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Surv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days,status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==1)~sex, data=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mln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altLang="zh-CN" sz="1400" b="1" dirty="0"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09600" y="1295400"/>
            <a:ext cx="1097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After trying out several models, we found 3 models with one or multiple variables that show significant variable effects as well as significant global tests.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822ABAB-AB6E-4DFC-A2FB-CE321903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7" y="2604199"/>
            <a:ext cx="37528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7A97DB-0283-46B6-8600-FB5E6A0CA644}"/>
              </a:ext>
            </a:extLst>
          </p:cNvPr>
          <p:cNvSpPr txBox="1"/>
          <p:nvPr/>
        </p:nvSpPr>
        <p:spPr>
          <a:xfrm>
            <a:off x="8222343" y="1927921"/>
            <a:ext cx="4191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14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3</a:t>
            </a:r>
            <a:r>
              <a:rPr lang="en-US" altLang="zh-CN" sz="1400" b="0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                                </a:t>
            </a:r>
            <a:r>
              <a:rPr lang="en-US" altLang="zh-CN" sz="1400" b="0" i="0" u="none" strike="noStrike" dirty="0">
                <a:solidFill>
                  <a:srgbClr val="1D8DAF"/>
                </a:solidFill>
                <a:effectLst/>
                <a:latin typeface="Arial" panose="020B0604020202020204" pitchFamily="34" charset="0"/>
              </a:rPr>
              <a:t>AIC: 529.7198</a:t>
            </a:r>
          </a:p>
          <a:p>
            <a:pPr rtl="0"/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coxph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Surv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days,status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==1)~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ulc+log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(thick), data=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mln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altLang="zh-CN" sz="1400" b="1" dirty="0">
              <a:effectLst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A3912-494C-40C6-9CA3-7B648E948A76}"/>
              </a:ext>
            </a:extLst>
          </p:cNvPr>
          <p:cNvSpPr txBox="1"/>
          <p:nvPr/>
        </p:nvSpPr>
        <p:spPr>
          <a:xfrm>
            <a:off x="4412343" y="1938914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14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2</a:t>
            </a:r>
            <a:r>
              <a:rPr lang="en-US" altLang="zh-CN" sz="1400" b="0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                                 </a:t>
            </a:r>
            <a:r>
              <a:rPr lang="en-US" altLang="zh-CN" sz="1400" b="0" i="0" u="none" strike="noStrike" dirty="0">
                <a:solidFill>
                  <a:srgbClr val="1D8DAF"/>
                </a:solidFill>
                <a:effectLst/>
                <a:latin typeface="Arial" panose="020B0604020202020204" pitchFamily="34" charset="0"/>
              </a:rPr>
              <a:t>AIC: 539.9615</a:t>
            </a:r>
          </a:p>
          <a:p>
            <a:pPr rtl="0"/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coxph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Surv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days,status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==1)~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ulc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, data=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mln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altLang="zh-CN" sz="1400" b="1" dirty="0">
              <a:effectLst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6C08B9A-F2D6-4647-853D-AEB4F62B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57" y="2604199"/>
            <a:ext cx="33623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EFE00B4-C021-4AF7-B592-0C1D2766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239" y="2632774"/>
            <a:ext cx="3895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5012BA-F013-4CCE-BC49-5EDC5B429CF9}"/>
              </a:ext>
            </a:extLst>
          </p:cNvPr>
          <p:cNvSpPr txBox="1"/>
          <p:nvPr/>
        </p:nvSpPr>
        <p:spPr>
          <a:xfrm>
            <a:off x="602343" y="4708414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Relative Risk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D889C7-B0C1-4CAE-A21B-333323390462}"/>
              </a:ext>
            </a:extLst>
          </p:cNvPr>
          <p:cNvSpPr txBox="1"/>
          <p:nvPr/>
        </p:nvSpPr>
        <p:spPr>
          <a:xfrm>
            <a:off x="638628" y="5077746"/>
            <a:ext cx="107151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model 1, the relative risk (hazard ratio) for sex is 1.939 and the confidence interval is [1.153, 3.26].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model 2, the relative risk for </a:t>
            </a:r>
            <a:r>
              <a:rPr lang="en-US" altLang="zh-CN" sz="1600" dirty="0" err="1"/>
              <a:t>ulc</a:t>
            </a:r>
            <a:r>
              <a:rPr lang="en-US" altLang="zh-CN" sz="1600" dirty="0"/>
              <a:t> is 0.2295 and the confidence interval is [0.1286, 0.4095].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In model 3, the relative risk for </a:t>
            </a:r>
            <a:r>
              <a:rPr lang="en-US" altLang="zh-CN" sz="1600" dirty="0" err="1"/>
              <a:t>ulc</a:t>
            </a:r>
            <a:r>
              <a:rPr lang="en-US" altLang="zh-CN" sz="1600" dirty="0"/>
              <a:t> is 0.3786 and the confidence interval is [0.2019, 0.7101]. The relative risk for log(thick) is 1.8411 and the confidence interval is [1.3043, 2.5990].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18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4172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81312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C - (a) Cox Proportional Hazard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85800" y="1245225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Model Assumption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85800" y="1676400"/>
            <a:ext cx="1036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In the proportional hazard model, the hazard ratio between two subjects with different covariates is assumed to be constant over time. To check this assumption, the formal test is conducted.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080298EA-62B7-44F5-AEF1-59E25C7D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09" y="3314552"/>
            <a:ext cx="199078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7134771-7F65-4065-A7F5-666695B5F9D3}"/>
              </a:ext>
            </a:extLst>
          </p:cNvPr>
          <p:cNvSpPr txBox="1"/>
          <p:nvPr/>
        </p:nvSpPr>
        <p:spPr>
          <a:xfrm>
            <a:off x="685800" y="2553071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14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1                                  </a:t>
            </a:r>
            <a:r>
              <a:rPr lang="en-US" altLang="zh-CN" sz="1400" i="0" u="none" strike="noStrike" dirty="0">
                <a:solidFill>
                  <a:srgbClr val="1D8DAF"/>
                </a:solidFill>
                <a:effectLst/>
                <a:latin typeface="Arial" panose="020B0604020202020204" pitchFamily="34" charset="0"/>
              </a:rPr>
              <a:t>AIC: 562.2479</a:t>
            </a:r>
          </a:p>
          <a:p>
            <a:pPr rtl="0"/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coxph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Surv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days,status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==1)~sex, data=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mln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altLang="zh-CN" sz="1400" b="1" dirty="0">
              <a:effectLst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B6F3B8-089B-40C5-9BDD-AE336004B5B0}"/>
              </a:ext>
            </a:extLst>
          </p:cNvPr>
          <p:cNvSpPr txBox="1"/>
          <p:nvPr/>
        </p:nvSpPr>
        <p:spPr>
          <a:xfrm>
            <a:off x="8305800" y="2553071"/>
            <a:ext cx="4191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14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3</a:t>
            </a:r>
            <a:r>
              <a:rPr lang="en-US" altLang="zh-CN" sz="1400" b="0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                                </a:t>
            </a:r>
            <a:r>
              <a:rPr lang="en-US" altLang="zh-CN" sz="1400" b="0" i="0" u="none" strike="noStrike" dirty="0">
                <a:solidFill>
                  <a:srgbClr val="1D8DAF"/>
                </a:solidFill>
                <a:effectLst/>
                <a:latin typeface="Arial" panose="020B0604020202020204" pitchFamily="34" charset="0"/>
              </a:rPr>
              <a:t>AIC: 529.7198</a:t>
            </a:r>
          </a:p>
          <a:p>
            <a:pPr rtl="0"/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coxph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Surv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days,status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==1)~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ulc+log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(thick), data=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mln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altLang="zh-CN" sz="1400" b="1" dirty="0">
              <a:effectLst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C37205-9302-4D34-BAD2-217F3127E4C0}"/>
              </a:ext>
            </a:extLst>
          </p:cNvPr>
          <p:cNvSpPr txBox="1"/>
          <p:nvPr/>
        </p:nvSpPr>
        <p:spPr>
          <a:xfrm>
            <a:off x="4495800" y="2564064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14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2</a:t>
            </a:r>
            <a:r>
              <a:rPr lang="en-US" altLang="zh-CN" sz="1400" b="0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                                 </a:t>
            </a:r>
            <a:r>
              <a:rPr lang="en-US" altLang="zh-CN" sz="1400" b="0" i="0" u="none" strike="noStrike" dirty="0">
                <a:solidFill>
                  <a:srgbClr val="1D8DAF"/>
                </a:solidFill>
                <a:effectLst/>
                <a:latin typeface="Arial" panose="020B0604020202020204" pitchFamily="34" charset="0"/>
              </a:rPr>
              <a:t>AIC: 539.9615</a:t>
            </a:r>
          </a:p>
          <a:p>
            <a:pPr rtl="0"/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coxph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Surv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days,status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==1)~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ulc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, data=</a:t>
            </a:r>
            <a:r>
              <a:rPr lang="en-US" altLang="zh-CN" sz="1400" b="0" i="0" u="none" strike="noStrike" dirty="0" err="1">
                <a:effectLst/>
                <a:latin typeface="Arial" panose="020B0604020202020204" pitchFamily="34" charset="0"/>
              </a:rPr>
              <a:t>mln</a:t>
            </a:r>
            <a:r>
              <a:rPr lang="en-US" altLang="zh-CN" sz="1400" b="0" i="0" u="none" strike="noStrike" dirty="0">
                <a:effectLst/>
                <a:latin typeface="Arial" panose="020B0604020202020204" pitchFamily="34" charset="0"/>
              </a:rPr>
              <a:t>)</a:t>
            </a:r>
            <a:endParaRPr lang="en-US" altLang="zh-CN" sz="1400" b="1" dirty="0">
              <a:effectLst/>
            </a:endParaRP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E4CA91D4-0C60-4C5C-9882-F6553E18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86" y="3276953"/>
            <a:ext cx="2143126" cy="5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5FC80A6-5DEC-44A2-810D-BA09184FA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201515"/>
            <a:ext cx="2498344" cy="6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82DEC66-19E8-4DB7-971E-E01A0C071657}"/>
              </a:ext>
            </a:extLst>
          </p:cNvPr>
          <p:cNvSpPr txBox="1"/>
          <p:nvPr/>
        </p:nvSpPr>
        <p:spPr>
          <a:xfrm>
            <a:off x="1295400" y="3952387"/>
            <a:ext cx="266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Assumption Satisfied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859542-AE56-4392-BFE0-FFE8C44F3B85}"/>
              </a:ext>
            </a:extLst>
          </p:cNvPr>
          <p:cNvSpPr txBox="1"/>
          <p:nvPr/>
        </p:nvSpPr>
        <p:spPr>
          <a:xfrm>
            <a:off x="4843463" y="3952387"/>
            <a:ext cx="266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Assumption Not Satisfied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081C4B5-8A78-4C1C-840A-F47023C2D589}"/>
              </a:ext>
            </a:extLst>
          </p:cNvPr>
          <p:cNvSpPr txBox="1"/>
          <p:nvPr/>
        </p:nvSpPr>
        <p:spPr>
          <a:xfrm>
            <a:off x="8678672" y="3940179"/>
            <a:ext cx="266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Assumption Not Satisfied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70AEFE-0DFF-45B0-BBCE-388AAF637BA5}"/>
              </a:ext>
            </a:extLst>
          </p:cNvPr>
          <p:cNvSpPr txBox="1"/>
          <p:nvPr/>
        </p:nvSpPr>
        <p:spPr>
          <a:xfrm>
            <a:off x="723900" y="4809838"/>
            <a:ext cx="1074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lthough model 3 has the smallest AIC, it does not fulfill the constant relative risk assumption. As a result, we will select model 1 as the final Cox model.</a:t>
            </a:r>
            <a:endParaRPr lang="en-US" altLang="zh-CN" sz="1600" b="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4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4172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165" y="152400"/>
            <a:ext cx="81312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C - (b) Parametric Survival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85800" y="1245225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Model Selection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85800" y="1676400"/>
            <a:ext cx="1036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Model 1 is the model selected for the previous model and we will build an appropriate parametric model based on four different distributions.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A6A12-2218-4071-997D-09D3514D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35259"/>
            <a:ext cx="2514600" cy="173562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03D3E1D-DEC0-402A-9970-D9836B028D1E}"/>
              </a:ext>
            </a:extLst>
          </p:cNvPr>
          <p:cNvSpPr txBox="1"/>
          <p:nvPr/>
        </p:nvSpPr>
        <p:spPr>
          <a:xfrm>
            <a:off x="4114800" y="3136612"/>
            <a:ext cx="6643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1600"/>
              </a:spcBef>
              <a:spcAft>
                <a:spcPts val="4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log-normal model has the smallest AIC among </a:t>
            </a:r>
            <a:r>
              <a:rPr lang="en-US" altLang="zh-C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</a:rPr>
              <a:t>four</a:t>
            </a:r>
            <a:r>
              <a:rPr lang="en-US" altLang="zh-C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models, so we chose the log-normal model as the appropriate model.</a:t>
            </a:r>
            <a:endParaRPr lang="en-US" altLang="zh-CN" sz="1600" b="1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57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4172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165" y="152400"/>
            <a:ext cx="81312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C - (b) Parametric Survival 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85800" y="1245225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AFT &amp; Linear model representations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85800" y="1676400"/>
            <a:ext cx="1036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Model 1 is the model selected for the previous model and we will build an appropriate parametric model based on four different distributions.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D3E1D-DEC0-402A-9970-D9836B028D1E}"/>
              </a:ext>
            </a:extLst>
          </p:cNvPr>
          <p:cNvSpPr txBox="1"/>
          <p:nvPr/>
        </p:nvSpPr>
        <p:spPr>
          <a:xfrm>
            <a:off x="685800" y="2707560"/>
            <a:ext cx="441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The summary of AFT model representation:</a:t>
            </a:r>
            <a:endParaRPr lang="en-US" altLang="zh-CN" sz="1600" b="1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39E49-173E-412C-A2A5-784BF797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3069510"/>
            <a:ext cx="4614896" cy="22098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B86C69-37D2-4992-9911-D3C76FE8B931}"/>
              </a:ext>
            </a:extLst>
          </p:cNvPr>
          <p:cNvSpPr txBox="1"/>
          <p:nvPr/>
        </p:nvSpPr>
        <p:spPr>
          <a:xfrm>
            <a:off x="685800" y="2371010"/>
            <a:ext cx="32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5E77"/>
                </a:solidFill>
                <a:latin typeface="Arial" panose="020B0604020202020204" pitchFamily="34" charset="0"/>
              </a:rPr>
              <a:t>Estimates in AFT Model</a:t>
            </a:r>
            <a:endParaRPr lang="zh-CN" altLang="en-US" sz="1600" dirty="0">
              <a:solidFill>
                <a:srgbClr val="005E77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5E3224-7723-4850-A721-D2DB2E931714}"/>
              </a:ext>
            </a:extLst>
          </p:cNvPr>
          <p:cNvSpPr txBox="1"/>
          <p:nvPr/>
        </p:nvSpPr>
        <p:spPr>
          <a:xfrm>
            <a:off x="685800" y="2369006"/>
            <a:ext cx="419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5E77"/>
                </a:solidFill>
                <a:latin typeface="Arial" panose="020B0604020202020204" pitchFamily="34" charset="0"/>
              </a:rPr>
              <a:t>Estimates in AFT Mode</a:t>
            </a:r>
            <a:endParaRPr lang="zh-CN" altLang="en-US" sz="1600" dirty="0">
              <a:solidFill>
                <a:srgbClr val="005E77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F1329-6109-46A6-8950-508456C898B7}"/>
              </a:ext>
            </a:extLst>
          </p:cNvPr>
          <p:cNvSpPr txBox="1"/>
          <p:nvPr/>
        </p:nvSpPr>
        <p:spPr>
          <a:xfrm>
            <a:off x="717550" y="5308946"/>
            <a:ext cx="4614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spcBef>
                <a:spcPts val="1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Point and interval estimates of the coefficient:  </a:t>
            </a:r>
            <a:endParaRPr lang="en-US" altLang="zh-CN" sz="1600" b="1" dirty="0"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5239D4-DD1A-4F78-BFAE-56DABDFD5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5612775"/>
            <a:ext cx="2519381" cy="4286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22C6FE7-04C5-4839-8F81-774C2A55307D}"/>
              </a:ext>
            </a:extLst>
          </p:cNvPr>
          <p:cNvSpPr txBox="1"/>
          <p:nvPr/>
        </p:nvSpPr>
        <p:spPr>
          <a:xfrm>
            <a:off x="6096000" y="2369006"/>
            <a:ext cx="32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5E77"/>
                </a:solidFill>
                <a:latin typeface="Arial" panose="020B0604020202020204" pitchFamily="34" charset="0"/>
              </a:rPr>
              <a:t>Estimates in Linear Model</a:t>
            </a:r>
            <a:endParaRPr lang="zh-CN" altLang="en-US" sz="1600" dirty="0">
              <a:solidFill>
                <a:srgbClr val="005E77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B59024-8FC7-4ED8-85F9-3A07B02498CF}"/>
              </a:ext>
            </a:extLst>
          </p:cNvPr>
          <p:cNvSpPr txBox="1"/>
          <p:nvPr/>
        </p:nvSpPr>
        <p:spPr>
          <a:xfrm>
            <a:off x="6096000" y="2707560"/>
            <a:ext cx="5562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The vector of regression coefficients of AFT model is negative to the vector of regression coefficients of linear model.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can use these equations θ=-γ to get the estimated parameter γ in the linear model representation.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F184839-54AB-4544-9CE0-7FB4D4A4F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656" y="4479896"/>
            <a:ext cx="2478573" cy="487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96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5278" y="237596"/>
            <a:ext cx="1524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D6BCE-6792-4154-93F4-D4709D7BEDE8}"/>
              </a:ext>
            </a:extLst>
          </p:cNvPr>
          <p:cNvSpPr/>
          <p:nvPr/>
        </p:nvSpPr>
        <p:spPr>
          <a:xfrm>
            <a:off x="1524000" y="1676400"/>
            <a:ext cx="10058400" cy="762000"/>
          </a:xfrm>
          <a:prstGeom prst="rect">
            <a:avLst/>
          </a:prstGeom>
          <a:solidFill>
            <a:srgbClr val="1D8DA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E89989-11E8-44E7-8826-89871BFA2D32}"/>
              </a:ext>
            </a:extLst>
          </p:cNvPr>
          <p:cNvSpPr txBox="1"/>
          <p:nvPr/>
        </p:nvSpPr>
        <p:spPr>
          <a:xfrm>
            <a:off x="1676400" y="186184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Exploratory Analysis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0CF953-86AD-4A2E-AB40-4E7A00A98284}"/>
              </a:ext>
            </a:extLst>
          </p:cNvPr>
          <p:cNvSpPr txBox="1"/>
          <p:nvPr/>
        </p:nvSpPr>
        <p:spPr>
          <a:xfrm>
            <a:off x="5029202" y="186446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Nonparametric Methods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F63782-F317-48F1-9AC9-6DD79E605F67}"/>
              </a:ext>
            </a:extLst>
          </p:cNvPr>
          <p:cNvSpPr txBox="1"/>
          <p:nvPr/>
        </p:nvSpPr>
        <p:spPr>
          <a:xfrm>
            <a:off x="8556171" y="1763040"/>
            <a:ext cx="289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Semi-parametric &amp; Parametric Methods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7DE2C1-2390-4474-AA93-6151D82B4D76}"/>
              </a:ext>
            </a:extLst>
          </p:cNvPr>
          <p:cNvSpPr txBox="1"/>
          <p:nvPr/>
        </p:nvSpPr>
        <p:spPr>
          <a:xfrm>
            <a:off x="-185057" y="1834178"/>
            <a:ext cx="1850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u="none" strike="noStrike" dirty="0">
                <a:effectLst/>
                <a:latin typeface="Arial" panose="020B0604020202020204" pitchFamily="34" charset="0"/>
              </a:rPr>
              <a:t>Three Parts</a:t>
            </a:r>
            <a:endParaRPr lang="zh-CN" altLang="en-US" sz="1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63794F-BB64-4ADC-AF6D-2BB74188CA9B}"/>
              </a:ext>
            </a:extLst>
          </p:cNvPr>
          <p:cNvSpPr txBox="1"/>
          <p:nvPr/>
        </p:nvSpPr>
        <p:spPr>
          <a:xfrm>
            <a:off x="2286000" y="1276333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Part A</a:t>
            </a:r>
            <a:endParaRPr lang="zh-CN" altLang="en-US" b="1" dirty="0">
              <a:solidFill>
                <a:srgbClr val="005E77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72573-EC06-48F5-9E96-054EB532D94A}"/>
              </a:ext>
            </a:extLst>
          </p:cNvPr>
          <p:cNvSpPr txBox="1"/>
          <p:nvPr/>
        </p:nvSpPr>
        <p:spPr>
          <a:xfrm>
            <a:off x="5753100" y="1258214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Part B</a:t>
            </a:r>
            <a:endParaRPr lang="zh-CN" altLang="en-US" b="1" dirty="0">
              <a:solidFill>
                <a:srgbClr val="005E77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FB3B3A-F119-4E7E-949A-D5BF0C88834F}"/>
              </a:ext>
            </a:extLst>
          </p:cNvPr>
          <p:cNvSpPr txBox="1"/>
          <p:nvPr/>
        </p:nvSpPr>
        <p:spPr>
          <a:xfrm>
            <a:off x="9432471" y="1258916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Part C</a:t>
            </a:r>
            <a:endParaRPr lang="zh-CN" altLang="en-US" b="1" dirty="0">
              <a:solidFill>
                <a:srgbClr val="005E77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9D9A5D-D68E-43CE-B5F8-9F49CBE50C00}"/>
              </a:ext>
            </a:extLst>
          </p:cNvPr>
          <p:cNvSpPr/>
          <p:nvPr/>
        </p:nvSpPr>
        <p:spPr>
          <a:xfrm>
            <a:off x="8337737" y="2634732"/>
            <a:ext cx="3244663" cy="1887917"/>
          </a:xfrm>
          <a:prstGeom prst="rect">
            <a:avLst/>
          </a:prstGeom>
          <a:solidFill>
            <a:srgbClr val="005E7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F3D3DB-88C9-4F5F-BCD2-7B368AB20F70}"/>
              </a:ext>
            </a:extLst>
          </p:cNvPr>
          <p:cNvSpPr txBox="1"/>
          <p:nvPr/>
        </p:nvSpPr>
        <p:spPr>
          <a:xfrm>
            <a:off x="1676400" y="2868883"/>
            <a:ext cx="259080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0" u="none" strike="noStrike" dirty="0">
                <a:effectLst/>
                <a:latin typeface="Arial" panose="020B0604020202020204" pitchFamily="34" charset="0"/>
              </a:rPr>
              <a:t>Variable Exploration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Data Preparation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F7BA04-4AA0-4DE3-A2C8-46072062AF04}"/>
              </a:ext>
            </a:extLst>
          </p:cNvPr>
          <p:cNvSpPr/>
          <p:nvPr/>
        </p:nvSpPr>
        <p:spPr>
          <a:xfrm>
            <a:off x="1526177" y="4730090"/>
            <a:ext cx="10058400" cy="762000"/>
          </a:xfrm>
          <a:prstGeom prst="rect">
            <a:avLst/>
          </a:prstGeom>
          <a:solidFill>
            <a:srgbClr val="1D8DA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4DAF4D-A083-4BA0-87F6-6C7350B50B4E}"/>
              </a:ext>
            </a:extLst>
          </p:cNvPr>
          <p:cNvSpPr txBox="1"/>
          <p:nvPr/>
        </p:nvSpPr>
        <p:spPr>
          <a:xfrm>
            <a:off x="1524000" y="4925245"/>
            <a:ext cx="364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Get Insights &amp; Data Processing</a:t>
            </a:r>
            <a:endParaRPr lang="zh-CN" altLang="en-US" sz="1600" dirty="0">
              <a:solidFill>
                <a:srgbClr val="005E77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6FF266-0BC9-4335-88A5-A58E0836E0B5}"/>
              </a:ext>
            </a:extLst>
          </p:cNvPr>
          <p:cNvSpPr txBox="1"/>
          <p:nvPr/>
        </p:nvSpPr>
        <p:spPr>
          <a:xfrm>
            <a:off x="5171802" y="2826488"/>
            <a:ext cx="2943498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Kaplan–Meier estimates</a:t>
            </a:r>
            <a:endParaRPr lang="en-US" altLang="zh-CN" sz="160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Quartiles of survival curves</a:t>
            </a:r>
            <a:endParaRPr lang="en-US" altLang="zh-CN" sz="160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Log-rank test</a:t>
            </a:r>
            <a:endParaRPr lang="en-US" altLang="zh-CN" sz="16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907BC8-9AF8-43CF-A16D-C784805F1F29}"/>
              </a:ext>
            </a:extLst>
          </p:cNvPr>
          <p:cNvSpPr txBox="1"/>
          <p:nvPr/>
        </p:nvSpPr>
        <p:spPr>
          <a:xfrm>
            <a:off x="5105400" y="4933022"/>
            <a:ext cx="3009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Survival Curves </a:t>
            </a:r>
            <a:r>
              <a:rPr lang="en-US" altLang="zh-CN" sz="1600" b="1" dirty="0">
                <a:solidFill>
                  <a:srgbClr val="005E77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6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omparison</a:t>
            </a:r>
            <a:endParaRPr lang="zh-CN" altLang="en-US" sz="1600" dirty="0">
              <a:solidFill>
                <a:srgbClr val="005E77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D3C3B2-451E-4506-8F94-7603B55641CB}"/>
              </a:ext>
            </a:extLst>
          </p:cNvPr>
          <p:cNvSpPr txBox="1"/>
          <p:nvPr/>
        </p:nvSpPr>
        <p:spPr>
          <a:xfrm>
            <a:off x="5171802" y="2823283"/>
            <a:ext cx="2943498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Kaplan–Meier estimates</a:t>
            </a:r>
            <a:endParaRPr lang="en-US" altLang="zh-CN" sz="160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Quartiles of survival curves</a:t>
            </a:r>
            <a:endParaRPr lang="en-US" altLang="zh-CN" sz="160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Log-rank test</a:t>
            </a:r>
            <a:endParaRPr lang="en-US" altLang="zh-CN" sz="16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E86B81-CCCE-41D6-B8CB-59C6B3DF92D0}"/>
              </a:ext>
            </a:extLst>
          </p:cNvPr>
          <p:cNvSpPr txBox="1"/>
          <p:nvPr/>
        </p:nvSpPr>
        <p:spPr>
          <a:xfrm>
            <a:off x="8337736" y="2690254"/>
            <a:ext cx="332776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</a:rPr>
              <a:t>Cox Proportional Hazard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Model selection base on 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Relative Risk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Check Model Assumption</a:t>
            </a:r>
          </a:p>
          <a:p>
            <a:r>
              <a:rPr lang="en-US" altLang="zh-CN" sz="1600" b="1" dirty="0">
                <a:latin typeface="Arial" panose="020B0604020202020204" pitchFamily="34" charset="0"/>
              </a:rPr>
              <a:t>Parametric Survival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Model selection base on 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</a:rPr>
              <a:t>AFT &amp; linear representation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EF1075-5ACE-4439-9B21-19AA010C4269}"/>
              </a:ext>
            </a:extLst>
          </p:cNvPr>
          <p:cNvSpPr txBox="1"/>
          <p:nvPr/>
        </p:nvSpPr>
        <p:spPr>
          <a:xfrm>
            <a:off x="166551" y="3270958"/>
            <a:ext cx="152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u="none" strike="noStrike" dirty="0">
                <a:effectLst/>
                <a:latin typeface="Arial" panose="020B0604020202020204" pitchFamily="34" charset="0"/>
              </a:rPr>
              <a:t>Details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67A7B2-F682-4750-BA26-E4F0209B3312}"/>
              </a:ext>
            </a:extLst>
          </p:cNvPr>
          <p:cNvSpPr txBox="1"/>
          <p:nvPr/>
        </p:nvSpPr>
        <p:spPr>
          <a:xfrm>
            <a:off x="8305079" y="4933022"/>
            <a:ext cx="3448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u="none" strike="noStrike" dirty="0">
                <a:solidFill>
                  <a:srgbClr val="005E77"/>
                </a:solidFill>
                <a:effectLst/>
                <a:latin typeface="Arial" panose="020B0604020202020204" pitchFamily="34" charset="0"/>
              </a:rPr>
              <a:t>Model Selection &amp; Interpretation</a:t>
            </a:r>
            <a:endParaRPr lang="zh-CN" altLang="en-US" sz="1600" dirty="0">
              <a:solidFill>
                <a:srgbClr val="005E77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D3D320E-7FF5-478E-95E5-DC5D7A0F23C5}"/>
              </a:ext>
            </a:extLst>
          </p:cNvPr>
          <p:cNvSpPr/>
          <p:nvPr/>
        </p:nvSpPr>
        <p:spPr>
          <a:xfrm>
            <a:off x="1524000" y="2616377"/>
            <a:ext cx="3244663" cy="1887917"/>
          </a:xfrm>
          <a:prstGeom prst="rect">
            <a:avLst/>
          </a:prstGeom>
          <a:solidFill>
            <a:srgbClr val="005E7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E99517-63A4-4E3C-8BCC-D155B433B898}"/>
              </a:ext>
            </a:extLst>
          </p:cNvPr>
          <p:cNvSpPr/>
          <p:nvPr/>
        </p:nvSpPr>
        <p:spPr>
          <a:xfrm>
            <a:off x="4930868" y="2626469"/>
            <a:ext cx="3244663" cy="1887917"/>
          </a:xfrm>
          <a:prstGeom prst="rect">
            <a:avLst/>
          </a:prstGeom>
          <a:solidFill>
            <a:srgbClr val="005E7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FB1A8F-1BC4-4264-873D-D3A93DFF804F}"/>
              </a:ext>
            </a:extLst>
          </p:cNvPr>
          <p:cNvSpPr txBox="1"/>
          <p:nvPr/>
        </p:nvSpPr>
        <p:spPr>
          <a:xfrm>
            <a:off x="145501" y="4895563"/>
            <a:ext cx="152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u="none" strike="noStrike" dirty="0">
                <a:effectLst/>
                <a:latin typeface="Arial" panose="020B0604020202020204" pitchFamily="34" charset="0"/>
              </a:rPr>
              <a:t>Outcome</a:t>
            </a:r>
            <a:endParaRPr lang="zh-CN" alt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38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514" y="-21771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54027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 - Exploratory Analysis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EC9F0-6040-4D13-8F69-F8A0FBCC9D10}"/>
              </a:ext>
            </a:extLst>
          </p:cNvPr>
          <p:cNvSpPr txBox="1"/>
          <p:nvPr/>
        </p:nvSpPr>
        <p:spPr>
          <a:xfrm>
            <a:off x="777628" y="1310806"/>
            <a:ext cx="250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Variable Description</a:t>
            </a:r>
            <a:endParaRPr lang="zh-CN" altLang="en-US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ACA21D2-3199-4F61-913A-D24EDAB58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5" y="2070495"/>
            <a:ext cx="4737219" cy="1724885"/>
          </a:xfrm>
          <a:prstGeom prst="rect">
            <a:avLst/>
          </a:prstGeom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4FF641F-A989-4E5F-950F-CB92F44C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57340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FACFD10-796D-45CD-AE83-ECCC8A0F185F}"/>
              </a:ext>
            </a:extLst>
          </p:cNvPr>
          <p:cNvSpPr txBox="1"/>
          <p:nvPr/>
        </p:nvSpPr>
        <p:spPr>
          <a:xfrm>
            <a:off x="6083685" y="2351782"/>
            <a:ext cx="533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Consider observations with status 2 and 3 as censored.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Two categorical explanatory variables: sex, </a:t>
            </a:r>
            <a:r>
              <a:rPr lang="en-US" altLang="zh-CN" sz="1600" dirty="0" err="1"/>
              <a:t>ulc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One continuous explanatory variable: thick.</a:t>
            </a:r>
          </a:p>
          <a:p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6AA005-D760-4375-A05A-11EF05FA9A5B}"/>
              </a:ext>
            </a:extLst>
          </p:cNvPr>
          <p:cNvSpPr txBox="1"/>
          <p:nvPr/>
        </p:nvSpPr>
        <p:spPr>
          <a:xfrm>
            <a:off x="914400" y="4014698"/>
            <a:ext cx="250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Summary Statistics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1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514" y="-21771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54027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 - Exploratory Analysis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FACFD10-796D-45CD-AE83-ECCC8A0F185F}"/>
              </a:ext>
            </a:extLst>
          </p:cNvPr>
          <p:cNvSpPr txBox="1"/>
          <p:nvPr/>
        </p:nvSpPr>
        <p:spPr>
          <a:xfrm>
            <a:off x="6862843" y="1441385"/>
            <a:ext cx="441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Less than a half of patients had ulceration appeared during the study.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70FD7305-2C7D-41C6-99A4-8AE235C4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14" y="2424600"/>
            <a:ext cx="2135191" cy="14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D454E8-54DF-46CF-922D-AE3000FB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7" y="4701625"/>
            <a:ext cx="2251708" cy="1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911DF2-EA0C-425D-A84C-461FE9CA1A1E}"/>
              </a:ext>
            </a:extLst>
          </p:cNvPr>
          <p:cNvSpPr txBox="1"/>
          <p:nvPr/>
        </p:nvSpPr>
        <p:spPr>
          <a:xfrm>
            <a:off x="6849591" y="4096201"/>
            <a:ext cx="62266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Females patients are more than males.</a:t>
            </a:r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CC0D9519-BBF3-433D-B31D-915F04D0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74" y="2117065"/>
            <a:ext cx="2760826" cy="193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7976F81-CDA0-423C-B161-184C6C096726}"/>
              </a:ext>
            </a:extLst>
          </p:cNvPr>
          <p:cNvSpPr txBox="1"/>
          <p:nvPr/>
        </p:nvSpPr>
        <p:spPr>
          <a:xfrm>
            <a:off x="827832" y="1059027"/>
            <a:ext cx="250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Visualization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E7BC3D-5F5E-4094-8160-6EA4138486B5}"/>
              </a:ext>
            </a:extLst>
          </p:cNvPr>
          <p:cNvSpPr txBox="1"/>
          <p:nvPr/>
        </p:nvSpPr>
        <p:spPr>
          <a:xfrm>
            <a:off x="890148" y="1495120"/>
            <a:ext cx="487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 More than a half of patients (134 out of 205) are still alive at the end of the study.</a:t>
            </a:r>
            <a:endParaRPr lang="zh-CN" altLang="en-US" sz="1600" dirty="0"/>
          </a:p>
        </p:txBody>
      </p:sp>
      <p:pic>
        <p:nvPicPr>
          <p:cNvPr id="28" name="Picture 9">
            <a:extLst>
              <a:ext uri="{FF2B5EF4-FFF2-40B4-BE49-F238E27FC236}">
                <a16:creationId xmlns:a16="http://schemas.microsoft.com/office/drawing/2014/main" id="{4EB79249-A328-43B3-BFE8-03C67D7C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3" y="2117065"/>
            <a:ext cx="2369112" cy="19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A6E3FC11-E868-4800-A05A-D037DADB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54" y="4408421"/>
            <a:ext cx="2781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CCAFC1C-92B0-483F-B3C6-A25F4268309F}"/>
              </a:ext>
            </a:extLst>
          </p:cNvPr>
          <p:cNvSpPr txBox="1"/>
          <p:nvPr/>
        </p:nvSpPr>
        <p:spPr>
          <a:xfrm>
            <a:off x="890148" y="4112766"/>
            <a:ext cx="533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distribution of tumor thickness is right skewed.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3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514" y="-21771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54027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A - Exploratory Analysis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1007165" y="1600200"/>
            <a:ext cx="2507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Conclusion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8A515-59C4-4820-9C9F-5A7F7A2A819A}"/>
              </a:ext>
            </a:extLst>
          </p:cNvPr>
          <p:cNvSpPr txBox="1"/>
          <p:nvPr/>
        </p:nvSpPr>
        <p:spPr>
          <a:xfrm>
            <a:off x="1007165" y="2438400"/>
            <a:ext cx="9753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summary, the exploratory analysis suggests that most of the patients are still alive at the end of the study, which means most observations are censored in this case.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Besides, more than a half of patients have no ulceration during the study and there are more female patients than males.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Moreover, the distribution of tumor thickness is right skewed.</a:t>
            </a:r>
            <a:endParaRPr lang="en-US" altLang="zh-CN" b="0" dirty="0">
              <a:effectLst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6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64548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B - Nonparametric Methods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79174" y="1232369"/>
            <a:ext cx="3107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Kaplan–Meier estimates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8A515-59C4-4820-9C9F-5A7F7A2A819A}"/>
              </a:ext>
            </a:extLst>
          </p:cNvPr>
          <p:cNvSpPr txBox="1"/>
          <p:nvPr/>
        </p:nvSpPr>
        <p:spPr>
          <a:xfrm>
            <a:off x="685799" y="1705799"/>
            <a:ext cx="10375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To investigate if sex has an influence on patients’ survival probabilities,  survival functions for females and males are computed using Kaplan–Meier estimates and log-log transformation.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65F69A-42E4-491D-B30B-F6796A1C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40" y="3429000"/>
            <a:ext cx="382454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2784E1-E8AF-4126-9F66-DA8B4B874468}"/>
              </a:ext>
            </a:extLst>
          </p:cNvPr>
          <p:cNvSpPr txBox="1"/>
          <p:nvPr/>
        </p:nvSpPr>
        <p:spPr>
          <a:xfrm>
            <a:off x="685800" y="2505670"/>
            <a:ext cx="4654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seems that females have higher survival chances than males at the same observation time</a:t>
            </a:r>
            <a:endParaRPr lang="zh-CN" altLang="en-US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5BCF2B-A652-450F-A6C6-EF280638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96" y="4114800"/>
            <a:ext cx="47529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47C757-CC08-422A-A7A6-74FEE241B85A}"/>
              </a:ext>
            </a:extLst>
          </p:cNvPr>
          <p:cNvSpPr txBox="1"/>
          <p:nvPr/>
        </p:nvSpPr>
        <p:spPr>
          <a:xfrm>
            <a:off x="5844442" y="2501265"/>
            <a:ext cx="52168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estimates of the median of survival function is NA for survival functions for both males and females. This is because both of the survival curves did not reach the 50% line before the end of the study.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25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64548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B - Nonparametric Methods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85800" y="1245225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Quantiles of survival curves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784E1-E8AF-4126-9F66-DA8B4B874468}"/>
              </a:ext>
            </a:extLst>
          </p:cNvPr>
          <p:cNvSpPr txBox="1"/>
          <p:nvPr/>
        </p:nvSpPr>
        <p:spPr>
          <a:xfrm>
            <a:off x="3733800" y="2895600"/>
            <a:ext cx="701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Similarly, the NA in the first and third quantiles are due to the reason that the survival curves (or the confidence interval bound) have not reached the 75% and 25% respectively at the end of the study. </a:t>
            </a:r>
          </a:p>
          <a:p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interpretation, we can take the first quantile of males patients as an example.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85800" y="1705799"/>
            <a:ext cx="1036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To investigate if sex has an influence on patients’ survival probabilities,  survival functions for females and males are computed using Kaplan–Meier estimates and log-log transformation.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2AD4DF-1E32-494B-A051-299D79F57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67000"/>
            <a:ext cx="1747850" cy="2357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21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64548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B - Nonparametric Methods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85800" y="1245225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Log-rank test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784E1-E8AF-4126-9F66-DA8B4B874468}"/>
              </a:ext>
            </a:extLst>
          </p:cNvPr>
          <p:cNvSpPr txBox="1"/>
          <p:nvPr/>
        </p:nvSpPr>
        <p:spPr>
          <a:xfrm>
            <a:off x="685800" y="2368089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The result of the log-rank test suggests that we should reject the null hypothesis of the test and there is significant difference between the two survival curves.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85800" y="1705799"/>
            <a:ext cx="1036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 hypothesis test to confirm if there is a significant difference between the two survival curves.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8282EB-00B5-44AE-A84D-FD611D23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47571"/>
            <a:ext cx="6550804" cy="16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42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01065"/>
          </a:xfrm>
          <a:custGeom>
            <a:avLst/>
            <a:gdLst/>
            <a:ahLst/>
            <a:cxnLst/>
            <a:rect l="l" t="t" r="r" b="b"/>
            <a:pathLst>
              <a:path w="12192000" h="901065">
                <a:moveTo>
                  <a:pt x="0" y="0"/>
                </a:moveTo>
                <a:lnTo>
                  <a:pt x="0" y="900684"/>
                </a:lnTo>
                <a:lnTo>
                  <a:pt x="12191999" y="90068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E77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530" y="157962"/>
            <a:ext cx="64548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DCE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B - Nonparametric Methods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985D8C-8CAA-44F5-A6FD-853D1713A323}"/>
              </a:ext>
            </a:extLst>
          </p:cNvPr>
          <p:cNvSpPr txBox="1"/>
          <p:nvPr/>
        </p:nvSpPr>
        <p:spPr>
          <a:xfrm>
            <a:off x="685800" y="1245225"/>
            <a:ext cx="441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u="none" strike="noStrike" dirty="0">
                <a:effectLst/>
                <a:latin typeface="Arial" panose="020B0604020202020204" pitchFamily="34" charset="0"/>
              </a:rPr>
              <a:t>The other categorical </a:t>
            </a:r>
            <a:r>
              <a:rPr lang="en-US" altLang="zh-CN" b="1" dirty="0">
                <a:latin typeface="Arial" panose="020B0604020202020204" pitchFamily="34" charset="0"/>
              </a:rPr>
              <a:t>variable: </a:t>
            </a:r>
            <a:r>
              <a:rPr lang="en-US" altLang="zh-CN" sz="1800" b="1" i="0" u="none" strike="noStrike" dirty="0" err="1">
                <a:effectLst/>
                <a:latin typeface="Arial" panose="020B0604020202020204" pitchFamily="34" charset="0"/>
              </a:rPr>
              <a:t>ulc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784E1-E8AF-4126-9F66-DA8B4B874468}"/>
              </a:ext>
            </a:extLst>
          </p:cNvPr>
          <p:cNvSpPr txBox="1"/>
          <p:nvPr/>
        </p:nvSpPr>
        <p:spPr>
          <a:xfrm>
            <a:off x="6705600" y="2291630"/>
            <a:ext cx="5105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The result of the log-rank test suggests that we should reject the null hypothesis of the test and thus there is a significant difference between the two survival curves.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B10E99-4A65-48CF-BAB9-D2072C48B2C9}"/>
              </a:ext>
            </a:extLst>
          </p:cNvPr>
          <p:cNvSpPr txBox="1"/>
          <p:nvPr/>
        </p:nvSpPr>
        <p:spPr>
          <a:xfrm>
            <a:off x="685800" y="1705799"/>
            <a:ext cx="1036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Similarly, we can investigate the other variable </a:t>
            </a:r>
            <a:r>
              <a:rPr lang="en-US" altLang="zh-CN" sz="1600" b="0" i="0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ulc</a:t>
            </a:r>
            <a:r>
              <a:rPr lang="en-US" altLang="zh-CN" sz="16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in the same way.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FFF71C-600D-4A37-90B5-7694A1E81F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3193774" cy="222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FF601950-D7CC-4737-B874-3CE256DDAB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12974" y="3575088"/>
            <a:ext cx="1285875" cy="16878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A003A1-020A-4AFE-B56D-CAA3C4BF6DD8}"/>
              </a:ext>
            </a:extLst>
          </p:cNvPr>
          <p:cNvSpPr txBox="1"/>
          <p:nvPr/>
        </p:nvSpPr>
        <p:spPr>
          <a:xfrm>
            <a:off x="685800" y="2308195"/>
            <a:ext cx="5456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The survival function for patients with ulceration reached the 50% line before the end of the study while patients without ulceration did not reached the line.</a:t>
            </a:r>
            <a:endParaRPr lang="zh-CN" altLang="zh-CN" sz="16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image17.png">
            <a:extLst>
              <a:ext uri="{FF2B5EF4-FFF2-40B4-BE49-F238E27FC236}">
                <a16:creationId xmlns:a16="http://schemas.microsoft.com/office/drawing/2014/main" id="{A9BC204F-17E3-4232-803A-1A30604D41B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010400" y="3657600"/>
            <a:ext cx="3808095" cy="956310"/>
          </a:xfrm>
          <a:prstGeom prst="rect">
            <a:avLst/>
          </a:prstGeom>
          <a:ln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7690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0.8|3.1|3.2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Words>1103</Words>
  <Application>Microsoft Office PowerPoint</Application>
  <PresentationFormat>宽屏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Times New Roman</vt:lpstr>
      <vt:lpstr>Office Theme</vt:lpstr>
      <vt:lpstr>PowerPoint 演示文稿</vt:lpstr>
      <vt:lpstr>Outline</vt:lpstr>
      <vt:lpstr>Part A - Exploratory Analysis</vt:lpstr>
      <vt:lpstr>Part A - Exploratory Analysis</vt:lpstr>
      <vt:lpstr>Part A - Exploratory Analysis</vt:lpstr>
      <vt:lpstr>Part B - Nonparametric Methods</vt:lpstr>
      <vt:lpstr>Part B - Nonparametric Methods</vt:lpstr>
      <vt:lpstr>Part B - Nonparametric Methods</vt:lpstr>
      <vt:lpstr>Part B - Nonparametric Methods</vt:lpstr>
      <vt:lpstr>Part C - (a) Cox Proportional Hazard Model</vt:lpstr>
      <vt:lpstr>Part C - (a) Cox Proportional Hazard Model</vt:lpstr>
      <vt:lpstr>Part C - (b) Parametric Survival Model</vt:lpstr>
      <vt:lpstr>Part C - (b) Parametric Survival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Carbonez</dc:creator>
  <cp:lastModifiedBy>Shiqi Wang</cp:lastModifiedBy>
  <cp:revision>128</cp:revision>
  <dcterms:created xsi:type="dcterms:W3CDTF">2020-11-02T14:56:22Z</dcterms:created>
  <dcterms:modified xsi:type="dcterms:W3CDTF">2024-05-26T05:06:31Z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2020-11-02T00:00:00Z</vt:filetime>
  </property>
</Properties>
</file>