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8"/>
  </p:notesMasterIdLst>
  <p:sldIdLst>
    <p:sldId id="304" r:id="rId2"/>
    <p:sldId id="311" r:id="rId3"/>
    <p:sldId id="305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ection" id="{6FD1CEDA-1294-BC43-A899-37B26D08DF68}">
          <p14:sldIdLst/>
        </p14:section>
        <p14:section name="Agenda" id="{60F06E0D-7402-E44F-9668-ED5CAA3A12DF}">
          <p14:sldIdLst/>
        </p14:section>
        <p14:section name="Slides" id="{A23CC04D-402F-7D4D-9C70-3465F31E8292}">
          <p14:sldIdLst>
            <p14:sldId id="304"/>
            <p14:sldId id="311"/>
            <p14:sldId id="305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Logo and Icons" id="{10489A48-7B5B-1344-82B4-E60AA03E16E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9"/>
    <a:srgbClr val="C9C8C7"/>
    <a:srgbClr val="AE8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 autoAdjust="0"/>
    <p:restoredTop sz="94526"/>
  </p:normalViewPr>
  <p:slideViewPr>
    <p:cSldViewPr snapToGrid="0" snapToObjects="1">
      <p:cViewPr varScale="1">
        <p:scale>
          <a:sx n="143" d="100"/>
          <a:sy n="143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CDE1A-C903-AC44-A461-70F12287EE62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C67A5-9453-5045-992D-7D6B5C1E24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57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C67A5-9453-5045-992D-7D6B5C1E246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54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Title Slide - V1 -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5888" y="-15907"/>
            <a:ext cx="9215776" cy="517531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35800" y="1360487"/>
            <a:ext cx="1472400" cy="1472400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726456" y="2864980"/>
            <a:ext cx="5691089" cy="5588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 b="0" i="0">
                <a:solidFill>
                  <a:schemeClr val="bg1"/>
                </a:solidFill>
                <a:latin typeface="Facto Light" charset="0"/>
                <a:ea typeface="Facto Light" charset="0"/>
                <a:cs typeface="Facto Light" charset="0"/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cxnSp>
        <p:nvCxnSpPr>
          <p:cNvPr id="30" name="Straight Connector 29"/>
          <p:cNvCxnSpPr/>
          <p:nvPr userDrawn="1"/>
        </p:nvCxnSpPr>
        <p:spPr>
          <a:xfrm flipH="1">
            <a:off x="-35887" y="-31815"/>
            <a:ext cx="1591310" cy="2196884"/>
          </a:xfrm>
          <a:prstGeom prst="line">
            <a:avLst/>
          </a:prstGeom>
          <a:ln w="9525">
            <a:gradFill>
              <a:gsLst>
                <a:gs pos="0">
                  <a:srgbClr val="D5A48F"/>
                </a:gs>
                <a:gs pos="33000">
                  <a:srgbClr val="AE8072"/>
                </a:gs>
                <a:gs pos="76000">
                  <a:srgbClr val="C49A8A"/>
                </a:gs>
                <a:gs pos="100000">
                  <a:srgbClr val="FEE1D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 flipH="1">
            <a:off x="367646" y="-113122"/>
            <a:ext cx="829558" cy="5256622"/>
          </a:xfrm>
          <a:prstGeom prst="line">
            <a:avLst/>
          </a:prstGeom>
          <a:ln w="9525">
            <a:gradFill>
              <a:gsLst>
                <a:gs pos="0">
                  <a:srgbClr val="D5A48F"/>
                </a:gs>
                <a:gs pos="33000">
                  <a:srgbClr val="AE8072"/>
                </a:gs>
                <a:gs pos="76000">
                  <a:srgbClr val="C49A8A"/>
                </a:gs>
                <a:gs pos="100000">
                  <a:srgbClr val="FEE1D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 userDrawn="1"/>
        </p:nvCxnSpPr>
        <p:spPr>
          <a:xfrm flipH="1">
            <a:off x="8171028" y="2846895"/>
            <a:ext cx="1008860" cy="2296605"/>
          </a:xfrm>
          <a:prstGeom prst="line">
            <a:avLst/>
          </a:prstGeom>
          <a:ln w="9525">
            <a:gradFill>
              <a:gsLst>
                <a:gs pos="0">
                  <a:srgbClr val="D5A48F"/>
                </a:gs>
                <a:gs pos="33000">
                  <a:srgbClr val="AE8072"/>
                </a:gs>
                <a:gs pos="76000">
                  <a:srgbClr val="C49A8A"/>
                </a:gs>
                <a:gs pos="100000">
                  <a:srgbClr val="FEE1D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 userDrawn="1"/>
        </p:nvCxnSpPr>
        <p:spPr>
          <a:xfrm flipH="1">
            <a:off x="7041823" y="3429459"/>
            <a:ext cx="2138065" cy="1714041"/>
          </a:xfrm>
          <a:prstGeom prst="line">
            <a:avLst/>
          </a:prstGeom>
          <a:ln w="9525">
            <a:gradFill>
              <a:gsLst>
                <a:gs pos="0">
                  <a:srgbClr val="D5A48F"/>
                </a:gs>
                <a:gs pos="33000">
                  <a:srgbClr val="AE8072"/>
                </a:gs>
                <a:gs pos="76000">
                  <a:srgbClr val="C49A8A"/>
                </a:gs>
                <a:gs pos="100000">
                  <a:srgbClr val="FEE1D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081635" y="4819318"/>
            <a:ext cx="4980731" cy="324182"/>
          </a:xfrm>
        </p:spPr>
        <p:txBody>
          <a:bodyPr lIns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50">
                <a:solidFill>
                  <a:schemeClr val="bg1"/>
                </a:solidFill>
              </a:defRPr>
            </a:lvl1pPr>
            <a:lvl2pPr>
              <a:defRPr sz="700">
                <a:solidFill>
                  <a:schemeClr val="bg1"/>
                </a:solidFill>
              </a:defRPr>
            </a:lvl2pPr>
            <a:lvl3pPr>
              <a:defRPr sz="700">
                <a:solidFill>
                  <a:schemeClr val="bg1"/>
                </a:solidFill>
              </a:defRPr>
            </a:lvl3pPr>
            <a:lvl4pPr>
              <a:defRPr sz="700">
                <a:solidFill>
                  <a:schemeClr val="bg1"/>
                </a:solidFill>
              </a:defRPr>
            </a:lvl4pPr>
            <a:lvl5pPr>
              <a:defRPr sz="7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Privileged &amp; Confidential — Month 2017</a:t>
            </a: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00" y="-8092"/>
            <a:ext cx="7814558" cy="9941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438" y="1369219"/>
            <a:ext cx="8511650" cy="3263504"/>
          </a:xfrm>
        </p:spPr>
        <p:txBody>
          <a:bodyPr/>
          <a:lstStyle>
            <a:lvl1pPr>
              <a:defRPr>
                <a:solidFill>
                  <a:srgbClr val="777779"/>
                </a:solidFill>
              </a:defRPr>
            </a:lvl1pPr>
            <a:lvl2pPr>
              <a:defRPr>
                <a:solidFill>
                  <a:srgbClr val="777779"/>
                </a:solidFill>
              </a:defRPr>
            </a:lvl2pPr>
            <a:lvl3pPr>
              <a:defRPr>
                <a:solidFill>
                  <a:srgbClr val="777779"/>
                </a:solidFill>
              </a:defRPr>
            </a:lvl3pPr>
            <a:lvl4pPr>
              <a:defRPr>
                <a:solidFill>
                  <a:srgbClr val="777779"/>
                </a:solidFill>
              </a:defRPr>
            </a:lvl4pPr>
            <a:lvl5pPr>
              <a:defRPr>
                <a:solidFill>
                  <a:srgbClr val="77777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6"/>
          <p:cNvSpPr>
            <a:spLocks noGrp="1"/>
          </p:cNvSpPr>
          <p:nvPr>
            <p:ph type="sldNum" sz="quarter" idx="11"/>
          </p:nvPr>
        </p:nvSpPr>
        <p:spPr>
          <a:xfrm>
            <a:off x="6760458" y="4819499"/>
            <a:ext cx="2057400" cy="221608"/>
          </a:xfrm>
        </p:spPr>
        <p:txBody>
          <a:bodyPr/>
          <a:lstStyle/>
          <a:p>
            <a:fld id="{6B8351F3-4DC4-6541-B90A-6C6E344B49B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45"/>
          <p:cNvSpPr>
            <a:spLocks noGrp="1"/>
          </p:cNvSpPr>
          <p:nvPr>
            <p:ph type="ftr" sz="quarter" idx="10"/>
          </p:nvPr>
        </p:nvSpPr>
        <p:spPr>
          <a:xfrm>
            <a:off x="316438" y="4818857"/>
            <a:ext cx="3086100" cy="2222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b="0" i="0" smtClean="0">
                <a:effectLst/>
              </a:defRPr>
            </a:lvl1pPr>
          </a:lstStyle>
          <a:p>
            <a:pPr>
              <a:defRPr/>
            </a:pPr>
            <a:r>
              <a:rPr lang="de-DE" dirty="0"/>
              <a:t>© BYTON 2017</a:t>
            </a:r>
            <a:endParaRPr lang="de-DE" spc="40" dirty="0">
              <a:solidFill>
                <a:srgbClr val="373735">
                  <a:tint val="75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563" y="243462"/>
            <a:ext cx="460545" cy="460545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316438" y="704007"/>
            <a:ext cx="8511650" cy="0"/>
          </a:xfrm>
          <a:prstGeom prst="line">
            <a:avLst/>
          </a:prstGeom>
          <a:ln>
            <a:solidFill>
              <a:srgbClr val="777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655" y="1369219"/>
            <a:ext cx="4205287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98938" cy="3263504"/>
          </a:xfrm>
        </p:spPr>
        <p:txBody>
          <a:bodyPr/>
          <a:lstStyle>
            <a:lvl1pPr>
              <a:defRPr>
                <a:solidFill>
                  <a:srgbClr val="777779"/>
                </a:solidFill>
              </a:defRPr>
            </a:lvl1pPr>
            <a:lvl2pPr>
              <a:defRPr>
                <a:solidFill>
                  <a:srgbClr val="777779"/>
                </a:solidFill>
              </a:defRPr>
            </a:lvl2pPr>
            <a:lvl3pPr>
              <a:defRPr>
                <a:solidFill>
                  <a:srgbClr val="777779"/>
                </a:solidFill>
              </a:defRPr>
            </a:lvl3pPr>
            <a:lvl4pPr>
              <a:defRPr>
                <a:solidFill>
                  <a:srgbClr val="777779"/>
                </a:solidFill>
              </a:defRPr>
            </a:lvl4pPr>
            <a:lvl5pPr>
              <a:defRPr>
                <a:solidFill>
                  <a:srgbClr val="77777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309563" y="4819650"/>
            <a:ext cx="3086100" cy="22225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 i="0" spc="80" baseline="0">
                <a:solidFill>
                  <a:schemeClr val="tx1">
                    <a:tint val="75000"/>
                  </a:schemeClr>
                </a:solidFill>
                <a:latin typeface="Facto Medium" charset="0"/>
                <a:ea typeface="Facto Medium" charset="0"/>
                <a:cs typeface="Facto Medium" charset="0"/>
              </a:defRPr>
            </a:lvl1pPr>
          </a:lstStyle>
          <a:p>
            <a:pPr>
              <a:defRPr/>
            </a:pPr>
            <a:r>
              <a:rPr lang="de-DE" dirty="0"/>
              <a:t>© BYTON 2017</a:t>
            </a:r>
            <a:endParaRPr lang="de-DE" spc="40" dirty="0">
              <a:solidFill>
                <a:srgbClr val="373735">
                  <a:tint val="75000"/>
                </a:srgbClr>
              </a:solidFill>
            </a:endParaRPr>
          </a:p>
        </p:txBody>
      </p:sp>
      <p:sp>
        <p:nvSpPr>
          <p:cNvPr id="7" name="Slide Number Placeholder 46"/>
          <p:cNvSpPr>
            <a:spLocks noGrp="1"/>
          </p:cNvSpPr>
          <p:nvPr>
            <p:ph type="sldNum" sz="quarter" idx="11"/>
          </p:nvPr>
        </p:nvSpPr>
        <p:spPr>
          <a:xfrm>
            <a:off x="6760458" y="4819499"/>
            <a:ext cx="2057400" cy="221608"/>
          </a:xfrm>
        </p:spPr>
        <p:txBody>
          <a:bodyPr/>
          <a:lstStyle/>
          <a:p>
            <a:fld id="{6B8351F3-4DC4-6541-B90A-6C6E344B49B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03300" y="-8092"/>
            <a:ext cx="7814558" cy="9941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563" y="243462"/>
            <a:ext cx="460545" cy="46054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16438" y="1165253"/>
            <a:ext cx="8511650" cy="0"/>
          </a:xfrm>
          <a:prstGeom prst="line">
            <a:avLst/>
          </a:prstGeom>
          <a:ln>
            <a:solidFill>
              <a:srgbClr val="777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9563" y="1260872"/>
            <a:ext cx="3868340" cy="617934"/>
          </a:xfrm>
        </p:spPr>
        <p:txBody>
          <a:bodyPr lIns="0" rIns="0" anchor="t" anchorCtr="0"/>
          <a:lstStyle>
            <a:lvl1pPr marL="0" indent="0">
              <a:buNone/>
              <a:defRPr sz="1800" b="1" i="0">
                <a:latin typeface="Facto" charset="0"/>
                <a:ea typeface="Facto" charset="0"/>
                <a:cs typeface="Facto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563" y="1878806"/>
            <a:ext cx="3868340" cy="2763441"/>
          </a:xfrm>
        </p:spPr>
        <p:txBody>
          <a:bodyPr lIns="0" r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940697" y="1260872"/>
            <a:ext cx="3887391" cy="617934"/>
          </a:xfrm>
        </p:spPr>
        <p:txBody>
          <a:bodyPr lIns="0" rIns="0" anchor="t" anchorCtr="0"/>
          <a:lstStyle>
            <a:lvl1pPr marL="0" indent="0">
              <a:buNone/>
              <a:defRPr sz="1800" b="1" i="0">
                <a:latin typeface="Facto" charset="0"/>
                <a:ea typeface="Facto" charset="0"/>
                <a:cs typeface="Facto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0697" y="1878806"/>
            <a:ext cx="3887391" cy="2763441"/>
          </a:xfrm>
        </p:spPr>
        <p:txBody>
          <a:bodyPr lIns="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309563" y="4819650"/>
            <a:ext cx="3086100" cy="22225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 i="0" spc="80" baseline="0">
                <a:solidFill>
                  <a:schemeClr val="tx1">
                    <a:tint val="75000"/>
                  </a:schemeClr>
                </a:solidFill>
                <a:latin typeface="Facto Medium" charset="0"/>
                <a:ea typeface="Facto Medium" charset="0"/>
                <a:cs typeface="Facto Medium" charset="0"/>
              </a:defRPr>
            </a:lvl1pPr>
          </a:lstStyle>
          <a:p>
            <a:pPr>
              <a:defRPr/>
            </a:pPr>
            <a:r>
              <a:rPr lang="de-DE" dirty="0"/>
              <a:t>© BYTON 2017</a:t>
            </a:r>
            <a:endParaRPr lang="de-DE" spc="40" dirty="0">
              <a:solidFill>
                <a:srgbClr val="373735">
                  <a:tint val="75000"/>
                </a:srgbClr>
              </a:solidFill>
            </a:endParaRPr>
          </a:p>
        </p:txBody>
      </p:sp>
      <p:sp>
        <p:nvSpPr>
          <p:cNvPr id="9" name="Slide Number Placeholder 46"/>
          <p:cNvSpPr>
            <a:spLocks noGrp="1"/>
          </p:cNvSpPr>
          <p:nvPr>
            <p:ph type="sldNum" sz="quarter" idx="12"/>
          </p:nvPr>
        </p:nvSpPr>
        <p:spPr>
          <a:xfrm>
            <a:off x="6760458" y="4819499"/>
            <a:ext cx="2057400" cy="221608"/>
          </a:xfrm>
        </p:spPr>
        <p:txBody>
          <a:bodyPr/>
          <a:lstStyle/>
          <a:p>
            <a:fld id="{6B8351F3-4DC4-6541-B90A-6C6E344B49B4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6438" y="1165253"/>
            <a:ext cx="8511650" cy="0"/>
          </a:xfrm>
          <a:prstGeom prst="line">
            <a:avLst/>
          </a:prstGeom>
          <a:ln>
            <a:solidFill>
              <a:srgbClr val="777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03300" y="-8092"/>
            <a:ext cx="7814558" cy="9941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563" y="243462"/>
            <a:ext cx="460545" cy="4605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309563" y="4819650"/>
            <a:ext cx="3086100" cy="22225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 i="0" spc="80" baseline="0">
                <a:solidFill>
                  <a:schemeClr val="tx1">
                    <a:tint val="75000"/>
                  </a:schemeClr>
                </a:solidFill>
                <a:latin typeface="Facto Medium" charset="0"/>
                <a:ea typeface="Facto Medium" charset="0"/>
                <a:cs typeface="Facto Medium" charset="0"/>
              </a:defRPr>
            </a:lvl1pPr>
          </a:lstStyle>
          <a:p>
            <a:pPr>
              <a:defRPr/>
            </a:pPr>
            <a:r>
              <a:rPr lang="de-DE" dirty="0"/>
              <a:t>© BYTON 2017</a:t>
            </a:r>
            <a:endParaRPr lang="de-DE" spc="40" dirty="0">
              <a:solidFill>
                <a:srgbClr val="373735">
                  <a:tint val="75000"/>
                </a:srgbClr>
              </a:solidFill>
            </a:endParaRPr>
          </a:p>
        </p:txBody>
      </p:sp>
      <p:sp>
        <p:nvSpPr>
          <p:cNvPr id="5" name="Slide Number Placeholder 46"/>
          <p:cNvSpPr>
            <a:spLocks noGrp="1"/>
          </p:cNvSpPr>
          <p:nvPr>
            <p:ph type="sldNum" sz="quarter" idx="11"/>
          </p:nvPr>
        </p:nvSpPr>
        <p:spPr>
          <a:xfrm>
            <a:off x="6760458" y="4819499"/>
            <a:ext cx="2057400" cy="221608"/>
          </a:xfrm>
        </p:spPr>
        <p:txBody>
          <a:bodyPr/>
          <a:lstStyle/>
          <a:p>
            <a:fld id="{6B8351F3-4DC4-6541-B90A-6C6E344B49B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03300" y="-8092"/>
            <a:ext cx="7814558" cy="9941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563" y="243462"/>
            <a:ext cx="460545" cy="4605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655" y="931091"/>
            <a:ext cx="3581003" cy="10643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2000" b="1" i="0">
                <a:latin typeface="Facto" charset="0"/>
                <a:ea typeface="Facto" charset="0"/>
                <a:cs typeface="Fact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0754" y="931092"/>
            <a:ext cx="4717334" cy="3655219"/>
          </a:xfrm>
        </p:spPr>
        <p:txBody>
          <a:bodyPr lIns="0" rIns="0"/>
          <a:lstStyle>
            <a:lvl1pPr>
              <a:defRPr sz="1800" b="0" i="0">
                <a:latin typeface="Facto" charset="0"/>
                <a:ea typeface="Facto" charset="0"/>
                <a:cs typeface="Facto" charset="0"/>
              </a:defRPr>
            </a:lvl1pPr>
            <a:lvl2pPr>
              <a:defRPr sz="1600" b="0" i="0">
                <a:latin typeface="Facto" charset="0"/>
                <a:ea typeface="Facto" charset="0"/>
                <a:cs typeface="Facto" charset="0"/>
              </a:defRPr>
            </a:lvl2pPr>
            <a:lvl3pPr>
              <a:defRPr sz="1400" b="0" i="0">
                <a:latin typeface="Facto" charset="0"/>
                <a:ea typeface="Facto" charset="0"/>
                <a:cs typeface="Facto" charset="0"/>
              </a:defRPr>
            </a:lvl3pPr>
            <a:lvl4pPr>
              <a:defRPr sz="1200" b="0" i="0">
                <a:latin typeface="Facto" charset="0"/>
                <a:ea typeface="Facto" charset="0"/>
                <a:cs typeface="Facto" charset="0"/>
              </a:defRPr>
            </a:lvl4pPr>
            <a:lvl5pPr>
              <a:defRPr sz="1000" b="0" i="0">
                <a:latin typeface="Facto" charset="0"/>
                <a:ea typeface="Facto" charset="0"/>
                <a:cs typeface="Facto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655" y="1995488"/>
            <a:ext cx="3581003" cy="2596776"/>
          </a:xfrm>
        </p:spPr>
        <p:txBody>
          <a:bodyPr lIns="0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309563" y="4819650"/>
            <a:ext cx="3086100" cy="22225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 i="0" spc="80" baseline="0">
                <a:solidFill>
                  <a:schemeClr val="tx1">
                    <a:tint val="75000"/>
                  </a:schemeClr>
                </a:solidFill>
                <a:latin typeface="Facto Medium" charset="0"/>
                <a:ea typeface="Facto Medium" charset="0"/>
                <a:cs typeface="Facto Medium" charset="0"/>
              </a:defRPr>
            </a:lvl1pPr>
          </a:lstStyle>
          <a:p>
            <a:pPr>
              <a:defRPr/>
            </a:pPr>
            <a:r>
              <a:rPr lang="de-DE" dirty="0"/>
              <a:t>© BYTON 2017</a:t>
            </a:r>
            <a:endParaRPr lang="de-DE" spc="40" dirty="0">
              <a:solidFill>
                <a:srgbClr val="373735">
                  <a:tint val="75000"/>
                </a:srgbClr>
              </a:solidFill>
            </a:endParaRPr>
          </a:p>
        </p:txBody>
      </p:sp>
      <p:sp>
        <p:nvSpPr>
          <p:cNvPr id="7" name="Slide Number Placeholder 46"/>
          <p:cNvSpPr>
            <a:spLocks noGrp="1"/>
          </p:cNvSpPr>
          <p:nvPr>
            <p:ph type="sldNum" sz="quarter" idx="11"/>
          </p:nvPr>
        </p:nvSpPr>
        <p:spPr>
          <a:xfrm>
            <a:off x="6760458" y="4819499"/>
            <a:ext cx="2057400" cy="221608"/>
          </a:xfrm>
        </p:spPr>
        <p:txBody>
          <a:bodyPr/>
          <a:lstStyle/>
          <a:p>
            <a:fld id="{6B8351F3-4DC4-6541-B90A-6C6E344B49B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563" y="243462"/>
            <a:ext cx="460545" cy="4605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18846" y="931091"/>
            <a:ext cx="470710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309563" y="4819650"/>
            <a:ext cx="3086100" cy="22225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 i="0" spc="80" baseline="0">
                <a:solidFill>
                  <a:schemeClr val="tx1">
                    <a:tint val="75000"/>
                  </a:schemeClr>
                </a:solidFill>
                <a:latin typeface="Facto Medium" charset="0"/>
                <a:ea typeface="Facto Medium" charset="0"/>
                <a:cs typeface="Facto Medium" charset="0"/>
              </a:defRPr>
            </a:lvl1pPr>
          </a:lstStyle>
          <a:p>
            <a:pPr>
              <a:defRPr/>
            </a:pPr>
            <a:r>
              <a:rPr lang="de-DE" dirty="0"/>
              <a:t>© BYTON 2017</a:t>
            </a:r>
            <a:endParaRPr lang="de-DE" spc="40" dirty="0">
              <a:solidFill>
                <a:srgbClr val="373735">
                  <a:tint val="75000"/>
                </a:srgbClr>
              </a:solidFill>
            </a:endParaRPr>
          </a:p>
        </p:txBody>
      </p:sp>
      <p:sp>
        <p:nvSpPr>
          <p:cNvPr id="10" name="Slide Number Placeholder 46"/>
          <p:cNvSpPr>
            <a:spLocks noGrp="1"/>
          </p:cNvSpPr>
          <p:nvPr>
            <p:ph type="sldNum" sz="quarter" idx="11"/>
          </p:nvPr>
        </p:nvSpPr>
        <p:spPr>
          <a:xfrm>
            <a:off x="6760458" y="4819499"/>
            <a:ext cx="2057400" cy="221608"/>
          </a:xfrm>
        </p:spPr>
        <p:txBody>
          <a:bodyPr/>
          <a:lstStyle/>
          <a:p>
            <a:fld id="{6B8351F3-4DC4-6541-B90A-6C6E344B49B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563" y="243462"/>
            <a:ext cx="460545" cy="46054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7655" y="931091"/>
            <a:ext cx="3581003" cy="80248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2000" b="1" i="0">
                <a:latin typeface="Facto" charset="0"/>
                <a:ea typeface="Facto" charset="0"/>
                <a:cs typeface="Fact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655" y="1733573"/>
            <a:ext cx="3581003" cy="2858691"/>
          </a:xfrm>
        </p:spPr>
        <p:txBody>
          <a:bodyPr lIns="0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351F3-4DC4-6541-B90A-6C6E344B49B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BYTON 2017</a:t>
            </a:r>
            <a:endParaRPr lang="de-DE" spc="4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563" y="243462"/>
            <a:ext cx="460545" cy="460545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15913" y="879475"/>
            <a:ext cx="4134706" cy="3368675"/>
          </a:xfrm>
        </p:spPr>
        <p:txBody>
          <a:bodyPr/>
          <a:lstStyle/>
          <a:p>
            <a:endParaRPr lang="en-GB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701473" y="879475"/>
            <a:ext cx="4126615" cy="336867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15913" y="4360863"/>
            <a:ext cx="4135437" cy="365125"/>
          </a:xfrm>
        </p:spPr>
        <p:txBody>
          <a:bodyPr lIns="0" anchor="t" anchorCtr="0">
            <a:noAutofit/>
          </a:bodyPr>
          <a:lstStyle>
            <a:lvl1pPr marL="0" indent="0">
              <a:buNone/>
              <a:defRPr sz="1000">
                <a:solidFill>
                  <a:srgbClr val="777779"/>
                </a:solidFill>
              </a:defRPr>
            </a:lvl1pPr>
            <a:lvl2pPr marL="342900" indent="0">
              <a:buNone/>
              <a:defRPr sz="1000">
                <a:solidFill>
                  <a:srgbClr val="777779"/>
                </a:solidFill>
              </a:defRPr>
            </a:lvl2pPr>
            <a:lvl3pPr marL="685800" indent="0">
              <a:buNone/>
              <a:defRPr sz="1000">
                <a:solidFill>
                  <a:srgbClr val="777779"/>
                </a:solidFill>
              </a:defRPr>
            </a:lvl3pPr>
            <a:lvl4pPr marL="1028700" indent="0">
              <a:buNone/>
              <a:defRPr sz="1000">
                <a:solidFill>
                  <a:srgbClr val="777779"/>
                </a:solidFill>
              </a:defRPr>
            </a:lvl4pPr>
            <a:lvl5pPr marL="1371600" indent="0">
              <a:buNone/>
              <a:defRPr sz="1000">
                <a:solidFill>
                  <a:srgbClr val="777779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text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701473" y="4360863"/>
            <a:ext cx="4135437" cy="365125"/>
          </a:xfrm>
        </p:spPr>
        <p:txBody>
          <a:bodyPr lIns="0" anchor="t" anchorCtr="0">
            <a:noAutofit/>
          </a:bodyPr>
          <a:lstStyle>
            <a:lvl1pPr marL="0" indent="0">
              <a:buNone/>
              <a:defRPr sz="1000">
                <a:solidFill>
                  <a:srgbClr val="777779"/>
                </a:solidFill>
              </a:defRPr>
            </a:lvl1pPr>
            <a:lvl2pPr marL="342900" indent="0">
              <a:buNone/>
              <a:defRPr sz="1000">
                <a:solidFill>
                  <a:srgbClr val="777779"/>
                </a:solidFill>
              </a:defRPr>
            </a:lvl2pPr>
            <a:lvl3pPr marL="685800" indent="0">
              <a:buNone/>
              <a:defRPr sz="1000">
                <a:solidFill>
                  <a:srgbClr val="777779"/>
                </a:solidFill>
              </a:defRPr>
            </a:lvl3pPr>
            <a:lvl4pPr marL="1028700" indent="0">
              <a:buNone/>
              <a:defRPr sz="1000">
                <a:solidFill>
                  <a:srgbClr val="777779"/>
                </a:solidFill>
              </a:defRPr>
            </a:lvl4pPr>
            <a:lvl5pPr marL="1371600" indent="0">
              <a:buNone/>
              <a:defRPr sz="1000">
                <a:solidFill>
                  <a:srgbClr val="777779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21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351F3-4DC4-6541-B90A-6C6E344B49B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BYTON 2017</a:t>
            </a:r>
            <a:endParaRPr lang="de-DE" spc="4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563" y="243462"/>
            <a:ext cx="460545" cy="460545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15913" y="879475"/>
            <a:ext cx="2819400" cy="336867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15914" y="4360863"/>
            <a:ext cx="2819400" cy="365125"/>
          </a:xfrm>
        </p:spPr>
        <p:txBody>
          <a:bodyPr lIns="0" anchor="t" anchorCtr="0">
            <a:noAutofit/>
          </a:bodyPr>
          <a:lstStyle>
            <a:lvl1pPr marL="0" indent="0">
              <a:buNone/>
              <a:defRPr sz="1000">
                <a:solidFill>
                  <a:srgbClr val="777779"/>
                </a:solidFill>
              </a:defRPr>
            </a:lvl1pPr>
            <a:lvl2pPr marL="342900" indent="0">
              <a:buNone/>
              <a:defRPr sz="1000">
                <a:solidFill>
                  <a:srgbClr val="777779"/>
                </a:solidFill>
              </a:defRPr>
            </a:lvl2pPr>
            <a:lvl3pPr marL="685800" indent="0">
              <a:buNone/>
              <a:defRPr sz="1000">
                <a:solidFill>
                  <a:srgbClr val="777779"/>
                </a:solidFill>
              </a:defRPr>
            </a:lvl3pPr>
            <a:lvl4pPr marL="1028700" indent="0">
              <a:buNone/>
              <a:defRPr sz="1000">
                <a:solidFill>
                  <a:srgbClr val="777779"/>
                </a:solidFill>
              </a:defRPr>
            </a:lvl4pPr>
            <a:lvl5pPr marL="1371600" indent="0">
              <a:buNone/>
              <a:defRPr sz="1000">
                <a:solidFill>
                  <a:srgbClr val="777779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text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166711" y="879475"/>
            <a:ext cx="2819400" cy="3368675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017510" y="879475"/>
            <a:ext cx="2819400" cy="3368675"/>
          </a:xfrm>
        </p:spPr>
        <p:txBody>
          <a:bodyPr/>
          <a:lstStyle/>
          <a:p>
            <a:endParaRPr lang="en-GB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3166711" y="4360863"/>
            <a:ext cx="2819400" cy="365125"/>
          </a:xfrm>
        </p:spPr>
        <p:txBody>
          <a:bodyPr lIns="0" anchor="t" anchorCtr="0">
            <a:noAutofit/>
          </a:bodyPr>
          <a:lstStyle>
            <a:lvl1pPr marL="0" indent="0">
              <a:buNone/>
              <a:defRPr sz="1000">
                <a:solidFill>
                  <a:srgbClr val="777779"/>
                </a:solidFill>
              </a:defRPr>
            </a:lvl1pPr>
            <a:lvl2pPr marL="342900" indent="0">
              <a:buNone/>
              <a:defRPr sz="1000">
                <a:solidFill>
                  <a:srgbClr val="777779"/>
                </a:solidFill>
              </a:defRPr>
            </a:lvl2pPr>
            <a:lvl3pPr marL="685800" indent="0">
              <a:buNone/>
              <a:defRPr sz="1000">
                <a:solidFill>
                  <a:srgbClr val="777779"/>
                </a:solidFill>
              </a:defRPr>
            </a:lvl3pPr>
            <a:lvl4pPr marL="1028700" indent="0">
              <a:buNone/>
              <a:defRPr sz="1000">
                <a:solidFill>
                  <a:srgbClr val="777779"/>
                </a:solidFill>
              </a:defRPr>
            </a:lvl4pPr>
            <a:lvl5pPr marL="1371600" indent="0">
              <a:buNone/>
              <a:defRPr sz="1000">
                <a:solidFill>
                  <a:srgbClr val="777779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text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6017510" y="4360863"/>
            <a:ext cx="2819400" cy="365125"/>
          </a:xfrm>
        </p:spPr>
        <p:txBody>
          <a:bodyPr lIns="0" anchor="t" anchorCtr="0">
            <a:noAutofit/>
          </a:bodyPr>
          <a:lstStyle>
            <a:lvl1pPr marL="0" indent="0">
              <a:buNone/>
              <a:defRPr sz="1000">
                <a:solidFill>
                  <a:srgbClr val="777779"/>
                </a:solidFill>
              </a:defRPr>
            </a:lvl1pPr>
            <a:lvl2pPr marL="342900" indent="0">
              <a:buNone/>
              <a:defRPr sz="1000">
                <a:solidFill>
                  <a:srgbClr val="777779"/>
                </a:solidFill>
              </a:defRPr>
            </a:lvl2pPr>
            <a:lvl3pPr marL="685800" indent="0">
              <a:buNone/>
              <a:defRPr sz="1000">
                <a:solidFill>
                  <a:srgbClr val="777779"/>
                </a:solidFill>
              </a:defRPr>
            </a:lvl3pPr>
            <a:lvl4pPr marL="1028700" indent="0">
              <a:buNone/>
              <a:defRPr sz="1000">
                <a:solidFill>
                  <a:srgbClr val="777779"/>
                </a:solidFill>
              </a:defRPr>
            </a:lvl4pPr>
            <a:lvl5pPr marL="1371600" indent="0">
              <a:buNone/>
              <a:defRPr sz="1000">
                <a:solidFill>
                  <a:srgbClr val="777779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3678238"/>
          </a:xfrm>
          <a:solidFill>
            <a:srgbClr val="C9C8C7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351F3-4DC4-6541-B90A-6C6E344B49B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BYTON 2017</a:t>
            </a:r>
            <a:endParaRPr lang="de-DE" spc="4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15914" y="3883025"/>
            <a:ext cx="5661024" cy="777987"/>
          </a:xfrm>
        </p:spPr>
        <p:txBody>
          <a:bodyPr lIns="0" anchor="t" anchorCtr="0">
            <a:noAutofit/>
          </a:bodyPr>
          <a:lstStyle>
            <a:lvl1pPr marL="0" indent="0">
              <a:buNone/>
              <a:defRPr sz="1000">
                <a:solidFill>
                  <a:srgbClr val="777779"/>
                </a:solidFill>
              </a:defRPr>
            </a:lvl1pPr>
            <a:lvl2pPr marL="342900" indent="0">
              <a:buNone/>
              <a:defRPr sz="1000">
                <a:solidFill>
                  <a:srgbClr val="777779"/>
                </a:solidFill>
              </a:defRPr>
            </a:lvl2pPr>
            <a:lvl3pPr marL="685800" indent="0">
              <a:buNone/>
              <a:defRPr sz="1000">
                <a:solidFill>
                  <a:srgbClr val="777779"/>
                </a:solidFill>
              </a:defRPr>
            </a:lvl3pPr>
            <a:lvl4pPr marL="1028700" indent="0">
              <a:buNone/>
              <a:defRPr sz="1000">
                <a:solidFill>
                  <a:srgbClr val="777779"/>
                </a:solidFill>
              </a:defRPr>
            </a:lvl4pPr>
            <a:lvl5pPr marL="1371600" indent="0">
              <a:buNone/>
              <a:defRPr sz="1000">
                <a:solidFill>
                  <a:srgbClr val="777779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text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563" y="242348"/>
            <a:ext cx="457200" cy="45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  <a:solidFill>
            <a:srgbClr val="C9C8C7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B8351F3-4DC4-6541-B90A-6C6E344B49B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© BYTON 2017</a:t>
            </a:r>
            <a:endParaRPr lang="de-DE" spc="4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15914" y="3678239"/>
            <a:ext cx="4256086" cy="1047750"/>
          </a:xfrm>
        </p:spPr>
        <p:txBody>
          <a:bodyPr lIns="0" anchor="t" anchorCtr="0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342900" indent="0">
              <a:buNone/>
              <a:defRPr sz="1000">
                <a:solidFill>
                  <a:srgbClr val="777779"/>
                </a:solidFill>
              </a:defRPr>
            </a:lvl2pPr>
            <a:lvl3pPr marL="685800" indent="0">
              <a:buNone/>
              <a:defRPr sz="1000">
                <a:solidFill>
                  <a:srgbClr val="777779"/>
                </a:solidFill>
              </a:defRPr>
            </a:lvl3pPr>
            <a:lvl4pPr marL="1028700" indent="0">
              <a:buNone/>
              <a:defRPr sz="1000">
                <a:solidFill>
                  <a:srgbClr val="777779"/>
                </a:solidFill>
              </a:defRPr>
            </a:lvl4pPr>
            <a:lvl5pPr marL="1371600" indent="0">
              <a:buNone/>
              <a:defRPr sz="1000">
                <a:solidFill>
                  <a:srgbClr val="777779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text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563" y="242348"/>
            <a:ext cx="457200" cy="45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Slide - V3 -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5888" y="-15907"/>
            <a:ext cx="9215776" cy="5175315"/>
          </a:xfrm>
          <a:prstGeom prst="rect">
            <a:avLst/>
          </a:prstGeom>
        </p:spPr>
      </p:pic>
      <p:sp>
        <p:nvSpPr>
          <p:cNvPr id="9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081635" y="4819318"/>
            <a:ext cx="4980731" cy="324182"/>
          </a:xfrm>
        </p:spPr>
        <p:txBody>
          <a:bodyPr lIns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50">
                <a:solidFill>
                  <a:schemeClr val="bg1"/>
                </a:solidFill>
              </a:defRPr>
            </a:lvl1pPr>
            <a:lvl2pPr>
              <a:defRPr sz="700">
                <a:solidFill>
                  <a:schemeClr val="bg1"/>
                </a:solidFill>
              </a:defRPr>
            </a:lvl2pPr>
            <a:lvl3pPr>
              <a:defRPr sz="700">
                <a:solidFill>
                  <a:schemeClr val="bg1"/>
                </a:solidFill>
              </a:defRPr>
            </a:lvl3pPr>
            <a:lvl4pPr>
              <a:defRPr sz="700">
                <a:solidFill>
                  <a:schemeClr val="bg1"/>
                </a:solidFill>
              </a:defRPr>
            </a:lvl4pPr>
            <a:lvl5pPr>
              <a:defRPr sz="7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Privileged &amp; Confidential — Month 2017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81635" y="2893255"/>
            <a:ext cx="498073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081635" y="4714121"/>
            <a:ext cx="498073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081634" y="2957396"/>
            <a:ext cx="4980732" cy="558800"/>
          </a:xfrm>
          <a:prstGeom prst="rect">
            <a:avLst/>
          </a:prstGeom>
        </p:spPr>
        <p:txBody>
          <a:bodyPr lIns="0">
            <a:normAutofit/>
          </a:bodyPr>
          <a:lstStyle>
            <a:lvl1pPr algn="ctr">
              <a:defRPr sz="2400" b="0" i="0">
                <a:solidFill>
                  <a:schemeClr val="bg1"/>
                </a:solidFill>
                <a:latin typeface="Facto Light" charset="0"/>
                <a:ea typeface="Facto Light" charset="0"/>
                <a:cs typeface="Facto Light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5597" y="1370447"/>
            <a:ext cx="2675507" cy="64976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- Thank You -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5888" y="-15907"/>
            <a:ext cx="9215776" cy="5175315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726456" y="4258565"/>
            <a:ext cx="5691089" cy="5588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 b="0" i="0">
                <a:solidFill>
                  <a:schemeClr val="bg1"/>
                </a:solidFill>
                <a:latin typeface="Facto" charset="0"/>
                <a:ea typeface="Facto" charset="0"/>
                <a:cs typeface="Facto" charset="0"/>
              </a:defRPr>
            </a:lvl1pPr>
          </a:lstStyle>
          <a:p>
            <a:r>
              <a:rPr lang="en-US" dirty="0"/>
              <a:t>Thank You!</a:t>
            </a:r>
            <a:endParaRPr lang="en-GB" dirty="0"/>
          </a:p>
        </p:txBody>
      </p:sp>
      <p:cxnSp>
        <p:nvCxnSpPr>
          <p:cNvPr id="30" name="Straight Connector 29"/>
          <p:cNvCxnSpPr/>
          <p:nvPr userDrawn="1"/>
        </p:nvCxnSpPr>
        <p:spPr>
          <a:xfrm flipH="1">
            <a:off x="-35887" y="-31815"/>
            <a:ext cx="1591310" cy="2196884"/>
          </a:xfrm>
          <a:prstGeom prst="line">
            <a:avLst/>
          </a:prstGeom>
          <a:ln w="9525">
            <a:gradFill>
              <a:gsLst>
                <a:gs pos="0">
                  <a:srgbClr val="D5A48F"/>
                </a:gs>
                <a:gs pos="33000">
                  <a:srgbClr val="AE8072"/>
                </a:gs>
                <a:gs pos="76000">
                  <a:srgbClr val="C49A8A"/>
                </a:gs>
                <a:gs pos="100000">
                  <a:srgbClr val="FEE1D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 flipH="1">
            <a:off x="367646" y="-113122"/>
            <a:ext cx="829558" cy="5256622"/>
          </a:xfrm>
          <a:prstGeom prst="line">
            <a:avLst/>
          </a:prstGeom>
          <a:ln w="9525">
            <a:gradFill>
              <a:gsLst>
                <a:gs pos="0">
                  <a:srgbClr val="D5A48F"/>
                </a:gs>
                <a:gs pos="33000">
                  <a:srgbClr val="AE8072"/>
                </a:gs>
                <a:gs pos="76000">
                  <a:srgbClr val="C49A8A"/>
                </a:gs>
                <a:gs pos="100000">
                  <a:srgbClr val="FEE1D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 userDrawn="1"/>
        </p:nvCxnSpPr>
        <p:spPr>
          <a:xfrm flipH="1">
            <a:off x="8171028" y="2846895"/>
            <a:ext cx="1008860" cy="2296605"/>
          </a:xfrm>
          <a:prstGeom prst="line">
            <a:avLst/>
          </a:prstGeom>
          <a:ln w="9525">
            <a:gradFill>
              <a:gsLst>
                <a:gs pos="0">
                  <a:srgbClr val="D5A48F"/>
                </a:gs>
                <a:gs pos="33000">
                  <a:srgbClr val="AE8072"/>
                </a:gs>
                <a:gs pos="76000">
                  <a:srgbClr val="C49A8A"/>
                </a:gs>
                <a:gs pos="100000">
                  <a:srgbClr val="FEE1D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 userDrawn="1"/>
        </p:nvCxnSpPr>
        <p:spPr>
          <a:xfrm flipH="1">
            <a:off x="7041823" y="3429459"/>
            <a:ext cx="2138065" cy="1714041"/>
          </a:xfrm>
          <a:prstGeom prst="line">
            <a:avLst/>
          </a:prstGeom>
          <a:ln w="9525">
            <a:gradFill>
              <a:gsLst>
                <a:gs pos="0">
                  <a:srgbClr val="D5A48F"/>
                </a:gs>
                <a:gs pos="33000">
                  <a:srgbClr val="AE8072"/>
                </a:gs>
                <a:gs pos="76000">
                  <a:srgbClr val="C49A8A"/>
                </a:gs>
                <a:gs pos="100000">
                  <a:srgbClr val="FEE1D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Bild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90381" y="1832844"/>
            <a:ext cx="2969029" cy="71463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 - Thank You -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726456" y="4258565"/>
            <a:ext cx="5691089" cy="5588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 b="0" i="0">
                <a:solidFill>
                  <a:srgbClr val="777779"/>
                </a:solidFill>
                <a:latin typeface="Facto" charset="0"/>
                <a:ea typeface="Facto" charset="0"/>
                <a:cs typeface="Facto" charset="0"/>
              </a:defRPr>
            </a:lvl1pPr>
          </a:lstStyle>
          <a:p>
            <a:r>
              <a:rPr lang="en-US" dirty="0"/>
              <a:t>Thank You!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93739" y="1822786"/>
            <a:ext cx="2965671" cy="72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133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 userDrawn="1"/>
        </p:nvSpPr>
        <p:spPr>
          <a:xfrm>
            <a:off x="316321" y="289847"/>
            <a:ext cx="7069907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38100" rIns="38100" bIns="38100" numCol="1" spcCol="38100" rtlCol="0" anchor="ctr">
            <a:spAutoFit/>
          </a:bodyPr>
          <a:lstStyle/>
          <a:p>
            <a:pPr defTabSz="619125" hangingPunct="0"/>
            <a:r>
              <a:rPr lang="en-US" sz="800" dirty="0">
                <a:solidFill>
                  <a:srgbClr val="000000"/>
                </a:solidFill>
                <a:latin typeface="Facto" charset="0"/>
                <a:ea typeface="Facto" charset="0"/>
                <a:cs typeface="Facto" charset="0"/>
                <a:sym typeface="Helvetica Light"/>
              </a:rPr>
              <a:t>BYTON logo &amp; B symbol </a:t>
            </a:r>
            <a:r>
              <a:rPr lang="mr-IN" sz="800" dirty="0">
                <a:solidFill>
                  <a:srgbClr val="000000"/>
                </a:solidFill>
                <a:latin typeface="Facto" charset="0"/>
                <a:ea typeface="Facto" charset="0"/>
                <a:cs typeface="Facto" charset="0"/>
                <a:sym typeface="Helvetica Light"/>
              </a:rPr>
              <a:t>–</a:t>
            </a:r>
            <a:r>
              <a:rPr lang="en-US" sz="800" dirty="0">
                <a:solidFill>
                  <a:srgbClr val="000000"/>
                </a:solidFill>
                <a:latin typeface="Facto" charset="0"/>
                <a:ea typeface="Facto" charset="0"/>
                <a:cs typeface="Facto" charset="0"/>
                <a:sym typeface="Helvetica Light"/>
              </a:rPr>
              <a:t> color options</a:t>
            </a: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9563" y="4819650"/>
            <a:ext cx="3086100" cy="222250"/>
          </a:xfrm>
        </p:spPr>
        <p:txBody>
          <a:bodyPr/>
          <a:lstStyle/>
          <a:p>
            <a:r>
              <a:rPr lang="de-DE" dirty="0"/>
              <a:t>© BYTON 2017</a:t>
            </a:r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2413000" y="3108325"/>
            <a:ext cx="4276725" cy="17106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34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Title Slide - V4 -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726456" y="2873072"/>
            <a:ext cx="5691089" cy="5588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 b="0" i="0">
                <a:solidFill>
                  <a:srgbClr val="777779"/>
                </a:solidFill>
                <a:latin typeface="Facto Light" charset="0"/>
                <a:ea typeface="Facto Light" charset="0"/>
                <a:cs typeface="Facto Light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351881" y="4819651"/>
            <a:ext cx="4440238" cy="32385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pPr lvl="0"/>
            <a:r>
              <a:rPr lang="en-US" dirty="0"/>
              <a:t>Privileged &amp; Confidential — Month 2017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35800" y="1366905"/>
            <a:ext cx="1472400" cy="14724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Title Slide - V5 -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81634" y="2940173"/>
            <a:ext cx="4980732" cy="558800"/>
          </a:xfrm>
          <a:prstGeom prst="rect">
            <a:avLst/>
          </a:prstGeom>
        </p:spPr>
        <p:txBody>
          <a:bodyPr lIns="0">
            <a:normAutofit/>
          </a:bodyPr>
          <a:lstStyle>
            <a:lvl1pPr algn="ctr">
              <a:defRPr sz="2400" b="0" i="0">
                <a:solidFill>
                  <a:srgbClr val="777779"/>
                </a:solidFill>
                <a:latin typeface="Facto Light" charset="0"/>
                <a:ea typeface="Facto Light" charset="0"/>
                <a:cs typeface="Facto Light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22869" y="1370447"/>
            <a:ext cx="2668235" cy="648000"/>
          </a:xfrm>
          <a:prstGeom prst="rect">
            <a:avLst/>
          </a:prstGeom>
        </p:spPr>
      </p:pic>
      <p:cxnSp>
        <p:nvCxnSpPr>
          <p:cNvPr id="3" name="Straight Connector 2"/>
          <p:cNvCxnSpPr/>
          <p:nvPr userDrawn="1"/>
        </p:nvCxnSpPr>
        <p:spPr>
          <a:xfrm>
            <a:off x="2081635" y="2893255"/>
            <a:ext cx="4980731" cy="0"/>
          </a:xfrm>
          <a:prstGeom prst="line">
            <a:avLst/>
          </a:prstGeom>
          <a:ln w="9525">
            <a:solidFill>
              <a:srgbClr val="777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081635" y="4759138"/>
            <a:ext cx="4980731" cy="0"/>
          </a:xfrm>
          <a:prstGeom prst="line">
            <a:avLst/>
          </a:prstGeom>
          <a:ln w="9525">
            <a:solidFill>
              <a:srgbClr val="777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081635" y="4819318"/>
            <a:ext cx="4980731" cy="324182"/>
          </a:xfrm>
        </p:spPr>
        <p:txBody>
          <a:bodyPr lIns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50">
                <a:solidFill>
                  <a:srgbClr val="777779"/>
                </a:solidFill>
              </a:defRPr>
            </a:lvl1pPr>
            <a:lvl2pPr>
              <a:defRPr sz="700">
                <a:solidFill>
                  <a:schemeClr val="bg1"/>
                </a:solidFill>
              </a:defRPr>
            </a:lvl2pPr>
            <a:lvl3pPr>
              <a:defRPr sz="700">
                <a:solidFill>
                  <a:schemeClr val="bg1"/>
                </a:solidFill>
              </a:defRPr>
            </a:lvl3pPr>
            <a:lvl4pPr>
              <a:defRPr sz="700">
                <a:solidFill>
                  <a:schemeClr val="bg1"/>
                </a:solidFill>
              </a:defRPr>
            </a:lvl4pPr>
            <a:lvl5pPr>
              <a:defRPr sz="7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Privileged &amp; Confidential — Month 2017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V1 -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5888" y="-15907"/>
            <a:ext cx="9215776" cy="5175315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 flipV="1">
            <a:off x="-35888" y="3115434"/>
            <a:ext cx="1799953" cy="2043975"/>
          </a:xfrm>
          <a:prstGeom prst="line">
            <a:avLst/>
          </a:prstGeom>
          <a:ln w="9525">
            <a:gradFill>
              <a:gsLst>
                <a:gs pos="0">
                  <a:srgbClr val="D5A48F"/>
                </a:gs>
                <a:gs pos="33000">
                  <a:srgbClr val="AE8072"/>
                </a:gs>
                <a:gs pos="76000">
                  <a:srgbClr val="C49A8A"/>
                </a:gs>
                <a:gs pos="100000">
                  <a:srgbClr val="FEE1D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-70813" y="1731696"/>
            <a:ext cx="438459" cy="3411804"/>
          </a:xfrm>
          <a:prstGeom prst="line">
            <a:avLst/>
          </a:prstGeom>
          <a:ln w="9525">
            <a:gradFill>
              <a:gsLst>
                <a:gs pos="0">
                  <a:srgbClr val="D5A48F"/>
                </a:gs>
                <a:gs pos="33000">
                  <a:srgbClr val="AE8072"/>
                </a:gs>
                <a:gs pos="76000">
                  <a:srgbClr val="C49A8A"/>
                </a:gs>
                <a:gs pos="100000">
                  <a:srgbClr val="FEE1D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H="1">
            <a:off x="8640052" y="2079653"/>
            <a:ext cx="539836" cy="3079755"/>
          </a:xfrm>
          <a:prstGeom prst="line">
            <a:avLst/>
          </a:prstGeom>
          <a:ln w="9525">
            <a:gradFill>
              <a:gsLst>
                <a:gs pos="0">
                  <a:srgbClr val="D5A48F"/>
                </a:gs>
                <a:gs pos="33000">
                  <a:srgbClr val="AE8072"/>
                </a:gs>
                <a:gs pos="76000">
                  <a:srgbClr val="C49A8A"/>
                </a:gs>
                <a:gs pos="100000">
                  <a:srgbClr val="FEE1D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7048163" y="3264474"/>
            <a:ext cx="2166650" cy="1894934"/>
          </a:xfrm>
          <a:prstGeom prst="line">
            <a:avLst/>
          </a:prstGeom>
          <a:ln w="9525">
            <a:gradFill>
              <a:gsLst>
                <a:gs pos="0">
                  <a:srgbClr val="D5A48F"/>
                </a:gs>
                <a:gs pos="33000">
                  <a:srgbClr val="AE8072"/>
                </a:gs>
                <a:gs pos="76000">
                  <a:srgbClr val="C49A8A"/>
                </a:gs>
                <a:gs pos="100000">
                  <a:srgbClr val="FEE1D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3873486" y="298676"/>
            <a:ext cx="139702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1400" spc="100" baseline="0" dirty="0">
                <a:solidFill>
                  <a:schemeClr val="bg1"/>
                </a:solidFill>
                <a:latin typeface="Facto" charset="0"/>
                <a:ea typeface="Facto" charset="0"/>
                <a:cs typeface="Facto" charset="0"/>
              </a:rPr>
              <a:t>AGENDA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/>
          </p:nvPr>
        </p:nvSpPr>
        <p:spPr>
          <a:xfrm>
            <a:off x="1891566" y="1436688"/>
            <a:ext cx="5360868" cy="3382962"/>
          </a:xfrm>
        </p:spPr>
        <p:txBody>
          <a:bodyPr lIns="0" rIns="0" anchor="t" anchorCtr="0"/>
          <a:lstStyle>
            <a:lvl1pPr marL="225425" indent="-225425" algn="ctr">
              <a:buSzPct val="80000"/>
              <a:buFont typeface="+mj-lt"/>
              <a:buAutoNum type="arabicPeriod"/>
              <a:tabLst/>
              <a:defRPr sz="1400" b="0" i="0">
                <a:solidFill>
                  <a:schemeClr val="bg1"/>
                </a:solidFill>
                <a:latin typeface="Facto" charset="0"/>
                <a:ea typeface="Facto" charset="0"/>
                <a:cs typeface="Facto" charset="0"/>
              </a:defRPr>
            </a:lvl1pPr>
            <a:lvl2pPr marL="571500" indent="-228600" algn="ctr">
              <a:buSzPct val="80000"/>
              <a:buFont typeface="+mj-lt"/>
              <a:buAutoNum type="arabicPeriod"/>
              <a:defRPr sz="1200">
                <a:solidFill>
                  <a:schemeClr val="bg1"/>
                </a:solidFill>
              </a:defRPr>
            </a:lvl2pPr>
            <a:lvl3pPr marL="685800" indent="0">
              <a:buSzPct val="80000"/>
              <a:buFont typeface="+mj-lt"/>
              <a:buNone/>
              <a:defRPr>
                <a:solidFill>
                  <a:schemeClr val="bg1"/>
                </a:solidFill>
              </a:defRPr>
            </a:lvl3pPr>
            <a:lvl4pPr marL="1028700" indent="0">
              <a:buSzPct val="80000"/>
              <a:buFont typeface="+mj-lt"/>
              <a:buNone/>
              <a:defRPr>
                <a:solidFill>
                  <a:schemeClr val="bg1"/>
                </a:solidFill>
              </a:defRPr>
            </a:lvl4pPr>
            <a:lvl5pPr marL="1371600" indent="0">
              <a:buSzPct val="80000"/>
              <a:buFont typeface="+mj-lt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Section Title</a:t>
            </a:r>
          </a:p>
          <a:p>
            <a:pPr lvl="0"/>
            <a:r>
              <a:rPr lang="en-US" dirty="0"/>
              <a:t>Third Section Title</a:t>
            </a:r>
          </a:p>
          <a:p>
            <a:pPr lvl="0"/>
            <a:r>
              <a:rPr lang="en-US" dirty="0"/>
              <a:t>Fourth Section 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9943" y="22396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3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V2 -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5888" y="-15907"/>
            <a:ext cx="9215776" cy="5175315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704975" y="879475"/>
            <a:ext cx="569912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704975" y="4819650"/>
            <a:ext cx="569912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2"/>
          <p:cNvSpPr>
            <a:spLocks noGrp="1"/>
          </p:cNvSpPr>
          <p:nvPr>
            <p:ph type="body" sz="quarter" idx="10"/>
          </p:nvPr>
        </p:nvSpPr>
        <p:spPr>
          <a:xfrm>
            <a:off x="1704975" y="1048270"/>
            <a:ext cx="5699125" cy="3596557"/>
          </a:xfrm>
        </p:spPr>
        <p:txBody>
          <a:bodyPr lIns="0" rIns="0" anchor="t" anchorCtr="0"/>
          <a:lstStyle>
            <a:lvl1pPr marL="225425" indent="-225425" algn="ctr">
              <a:buSzPct val="80000"/>
              <a:buFont typeface="+mj-lt"/>
              <a:buAutoNum type="arabicPeriod"/>
              <a:tabLst/>
              <a:defRPr sz="1400" b="0" i="0">
                <a:solidFill>
                  <a:schemeClr val="bg1"/>
                </a:solidFill>
                <a:latin typeface="Facto" charset="0"/>
                <a:ea typeface="Facto" charset="0"/>
                <a:cs typeface="Facto" charset="0"/>
              </a:defRPr>
            </a:lvl1pPr>
            <a:lvl2pPr marL="571500" indent="-228600" algn="ctr">
              <a:buSzPct val="80000"/>
              <a:buFont typeface="+mj-lt"/>
              <a:buAutoNum type="arabicPeriod"/>
              <a:defRPr sz="1200">
                <a:solidFill>
                  <a:schemeClr val="bg1"/>
                </a:solidFill>
              </a:defRPr>
            </a:lvl2pPr>
            <a:lvl3pPr marL="685800" indent="0">
              <a:buSzPct val="80000"/>
              <a:buFont typeface="+mj-lt"/>
              <a:buNone/>
              <a:defRPr>
                <a:solidFill>
                  <a:schemeClr val="bg1"/>
                </a:solidFill>
              </a:defRPr>
            </a:lvl3pPr>
            <a:lvl4pPr marL="1028700" indent="0">
              <a:buSzPct val="80000"/>
              <a:buFont typeface="+mj-lt"/>
              <a:buNone/>
              <a:defRPr>
                <a:solidFill>
                  <a:schemeClr val="bg1"/>
                </a:solidFill>
              </a:defRPr>
            </a:lvl4pPr>
            <a:lvl5pPr marL="1371600" indent="0">
              <a:buSzPct val="80000"/>
              <a:buFont typeface="+mj-lt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Section Title</a:t>
            </a:r>
          </a:p>
          <a:p>
            <a:pPr lvl="0"/>
            <a:r>
              <a:rPr lang="en-US" dirty="0"/>
              <a:t>Third Section Title</a:t>
            </a:r>
          </a:p>
          <a:p>
            <a:pPr lvl="0"/>
            <a:r>
              <a:rPr lang="en-US" dirty="0"/>
              <a:t>Fourth Section Title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3486" y="298676"/>
            <a:ext cx="139702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1400" spc="100" baseline="0" dirty="0">
                <a:solidFill>
                  <a:schemeClr val="bg1"/>
                </a:solidFill>
                <a:latin typeface="Facto" charset="0"/>
                <a:ea typeface="Facto" charset="0"/>
                <a:cs typeface="Facto" charset="0"/>
              </a:rPr>
              <a:t>AGENDA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9943" y="223965"/>
            <a:ext cx="457200" cy="45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V3 -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3873486" y="319845"/>
            <a:ext cx="139702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1400" spc="100" baseline="0" dirty="0">
                <a:solidFill>
                  <a:srgbClr val="777779"/>
                </a:solidFill>
                <a:latin typeface="Facto" charset="0"/>
                <a:ea typeface="Facto" charset="0"/>
                <a:cs typeface="Facto" charset="0"/>
              </a:rPr>
              <a:t>AGENDA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/>
          </p:nvPr>
        </p:nvSpPr>
        <p:spPr>
          <a:xfrm>
            <a:off x="1704975" y="1048270"/>
            <a:ext cx="5699125" cy="3596557"/>
          </a:xfrm>
        </p:spPr>
        <p:txBody>
          <a:bodyPr lIns="0" rIns="0" anchor="t" anchorCtr="0"/>
          <a:lstStyle>
            <a:lvl1pPr marL="225425" indent="-225425" algn="ctr">
              <a:buSzPct val="80000"/>
              <a:buFont typeface="+mj-lt"/>
              <a:buAutoNum type="arabicPeriod"/>
              <a:tabLst/>
              <a:defRPr sz="1400" b="0" i="0">
                <a:solidFill>
                  <a:srgbClr val="777779"/>
                </a:solidFill>
                <a:latin typeface="Facto" charset="0"/>
                <a:ea typeface="Facto" charset="0"/>
                <a:cs typeface="Facto" charset="0"/>
              </a:defRPr>
            </a:lvl1pPr>
            <a:lvl2pPr marL="571500" indent="-228600" algn="ctr">
              <a:buSzPct val="80000"/>
              <a:buFont typeface="+mj-lt"/>
              <a:buAutoNum type="arabicPeriod"/>
              <a:defRPr sz="1200">
                <a:solidFill>
                  <a:schemeClr val="bg1"/>
                </a:solidFill>
              </a:defRPr>
            </a:lvl2pPr>
            <a:lvl3pPr marL="685800" indent="0">
              <a:buSzPct val="80000"/>
              <a:buFont typeface="+mj-lt"/>
              <a:buNone/>
              <a:defRPr>
                <a:solidFill>
                  <a:schemeClr val="bg1"/>
                </a:solidFill>
              </a:defRPr>
            </a:lvl3pPr>
            <a:lvl4pPr marL="1028700" indent="0">
              <a:buSzPct val="80000"/>
              <a:buFont typeface="+mj-lt"/>
              <a:buNone/>
              <a:defRPr>
                <a:solidFill>
                  <a:schemeClr val="bg1"/>
                </a:solidFill>
              </a:defRPr>
            </a:lvl4pPr>
            <a:lvl5pPr marL="1371600" indent="0">
              <a:buSzPct val="80000"/>
              <a:buFont typeface="+mj-lt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Section Title</a:t>
            </a:r>
          </a:p>
          <a:p>
            <a:pPr lvl="0"/>
            <a:r>
              <a:rPr lang="en-US" dirty="0"/>
              <a:t>Third Section Title</a:t>
            </a:r>
          </a:p>
          <a:p>
            <a:pPr lvl="0"/>
            <a:r>
              <a:rPr lang="en-US" dirty="0"/>
              <a:t>Fourth Section Title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704975" y="879475"/>
            <a:ext cx="5699125" cy="0"/>
          </a:xfrm>
          <a:prstGeom prst="line">
            <a:avLst/>
          </a:prstGeom>
          <a:ln w="9525">
            <a:solidFill>
              <a:srgbClr val="777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704975" y="4819650"/>
            <a:ext cx="5699125" cy="0"/>
          </a:xfrm>
          <a:prstGeom prst="line">
            <a:avLst/>
          </a:prstGeom>
          <a:ln w="9525">
            <a:solidFill>
              <a:srgbClr val="777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563" y="243462"/>
            <a:ext cx="460545" cy="4605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text siz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17588" y="1574431"/>
            <a:ext cx="7108825" cy="66233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2800" b="0" i="0">
                <a:solidFill>
                  <a:srgbClr val="777779"/>
                </a:solidFill>
                <a:latin typeface="Facto Light" charset="0"/>
                <a:ea typeface="Facto Light" charset="0"/>
                <a:cs typeface="Facto Light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17588" y="2924061"/>
            <a:ext cx="7108824" cy="46245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="1" i="0">
                <a:solidFill>
                  <a:srgbClr val="777779"/>
                </a:solidFill>
                <a:latin typeface="Facto" charset="0"/>
                <a:ea typeface="Facto" charset="0"/>
                <a:cs typeface="Facto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 Heading</a:t>
            </a:r>
          </a:p>
        </p:txBody>
      </p:sp>
      <p:sp>
        <p:nvSpPr>
          <p:cNvPr id="6" name="Slide Number Placeholder 46"/>
          <p:cNvSpPr>
            <a:spLocks noGrp="1"/>
          </p:cNvSpPr>
          <p:nvPr>
            <p:ph type="sldNum" sz="quarter" idx="11"/>
          </p:nvPr>
        </p:nvSpPr>
        <p:spPr>
          <a:xfrm>
            <a:off x="6760458" y="4819499"/>
            <a:ext cx="2057400" cy="221608"/>
          </a:xfrm>
        </p:spPr>
        <p:txBody>
          <a:bodyPr/>
          <a:lstStyle/>
          <a:p>
            <a:fld id="{6B8351F3-4DC4-6541-B90A-6C6E344B49B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45"/>
          <p:cNvSpPr>
            <a:spLocks noGrp="1"/>
          </p:cNvSpPr>
          <p:nvPr>
            <p:ph type="ftr" sz="quarter" idx="10"/>
          </p:nvPr>
        </p:nvSpPr>
        <p:spPr>
          <a:xfrm>
            <a:off x="316438" y="4818857"/>
            <a:ext cx="3086100" cy="2222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700" b="0" i="0" smtClean="0">
                <a:solidFill>
                  <a:srgbClr val="777779"/>
                </a:solidFill>
                <a:effectLst/>
                <a:latin typeface="Facto" charset="0"/>
                <a:ea typeface="Facto" charset="0"/>
                <a:cs typeface="Facto" charset="0"/>
              </a:defRPr>
            </a:lvl1pPr>
          </a:lstStyle>
          <a:p>
            <a:pPr>
              <a:defRPr/>
            </a:pPr>
            <a:r>
              <a:rPr lang="de-DE" dirty="0"/>
              <a:t>© BYTON 2017</a:t>
            </a:r>
            <a:endParaRPr lang="de-DE" spc="4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88" y="679973"/>
            <a:ext cx="7108825" cy="34746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="1">
                <a:solidFill>
                  <a:srgbClr val="777779"/>
                </a:solidFill>
              </a:defRPr>
            </a:lvl1pPr>
            <a:lvl2pPr algn="ctr">
              <a:defRPr sz="1600" b="1">
                <a:solidFill>
                  <a:srgbClr val="777779"/>
                </a:solidFill>
              </a:defRPr>
            </a:lvl2pPr>
            <a:lvl3pPr algn="ctr">
              <a:defRPr sz="1600" b="1">
                <a:solidFill>
                  <a:srgbClr val="777779"/>
                </a:solidFill>
              </a:defRPr>
            </a:lvl3pPr>
            <a:lvl4pPr algn="ctr">
              <a:defRPr sz="1600" b="1">
                <a:solidFill>
                  <a:srgbClr val="777779"/>
                </a:solidFill>
              </a:defRPr>
            </a:lvl4pPr>
            <a:lvl5pPr algn="ctr">
              <a:defRPr sz="1600" b="1">
                <a:solidFill>
                  <a:srgbClr val="777779"/>
                </a:solidFill>
              </a:defRPr>
            </a:lvl5pPr>
          </a:lstStyle>
          <a:p>
            <a:pPr lvl="0"/>
            <a:r>
              <a:rPr lang="en-US" dirty="0"/>
              <a:t>Chapter Heading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017588" y="3386519"/>
            <a:ext cx="7108825" cy="7207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rgbClr val="777779"/>
                </a:solidFill>
              </a:defRPr>
            </a:lvl1pPr>
            <a:lvl2pPr marL="342900" indent="0" algn="ctr">
              <a:buNone/>
              <a:defRPr sz="1400">
                <a:solidFill>
                  <a:srgbClr val="777779"/>
                </a:solidFill>
              </a:defRPr>
            </a:lvl2pPr>
            <a:lvl3pPr marL="685800" indent="0" algn="ctr">
              <a:buNone/>
              <a:defRPr sz="1400">
                <a:solidFill>
                  <a:srgbClr val="777779"/>
                </a:solidFill>
              </a:defRPr>
            </a:lvl3pPr>
            <a:lvl4pPr marL="1028700" indent="0" algn="ctr">
              <a:buNone/>
              <a:defRPr sz="1400">
                <a:solidFill>
                  <a:srgbClr val="777779"/>
                </a:solidFill>
              </a:defRPr>
            </a:lvl4pPr>
            <a:lvl5pPr marL="1371600" indent="0" algn="ctr">
              <a:buNone/>
              <a:defRPr sz="1400">
                <a:solidFill>
                  <a:srgbClr val="777779"/>
                </a:solidFill>
              </a:defRPr>
            </a:lvl5pPr>
          </a:lstStyle>
          <a:p>
            <a:pPr lvl="0"/>
            <a:r>
              <a:rPr lang="en-US" dirty="0"/>
              <a:t>Copy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563" y="243462"/>
            <a:ext cx="460545" cy="4605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7588" y="2039193"/>
            <a:ext cx="7108825" cy="66233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2800" b="0" i="0">
                <a:solidFill>
                  <a:srgbClr val="777779"/>
                </a:solidFill>
                <a:latin typeface="Facto Light" charset="0"/>
                <a:ea typeface="Facto Light" charset="0"/>
                <a:cs typeface="Facto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7588" y="2701528"/>
            <a:ext cx="7108824" cy="462458"/>
          </a:xfrm>
        </p:spPr>
        <p:txBody>
          <a:bodyPr anchor="ctr" anchorCtr="0"/>
          <a:lstStyle>
            <a:lvl1pPr marL="0" indent="0" algn="ctr">
              <a:buNone/>
              <a:defRPr sz="1800">
                <a:solidFill>
                  <a:srgbClr val="77777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46"/>
          <p:cNvSpPr>
            <a:spLocks noGrp="1"/>
          </p:cNvSpPr>
          <p:nvPr>
            <p:ph type="sldNum" sz="quarter" idx="11"/>
          </p:nvPr>
        </p:nvSpPr>
        <p:spPr>
          <a:xfrm>
            <a:off x="6760458" y="4819499"/>
            <a:ext cx="2057400" cy="221608"/>
          </a:xfrm>
        </p:spPr>
        <p:txBody>
          <a:bodyPr/>
          <a:lstStyle/>
          <a:p>
            <a:fld id="{6B8351F3-4DC4-6541-B90A-6C6E344B49B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45"/>
          <p:cNvSpPr>
            <a:spLocks noGrp="1"/>
          </p:cNvSpPr>
          <p:nvPr>
            <p:ph type="ftr" sz="quarter" idx="10"/>
          </p:nvPr>
        </p:nvSpPr>
        <p:spPr>
          <a:xfrm>
            <a:off x="316438" y="4818857"/>
            <a:ext cx="3086100" cy="2222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700" b="0" i="0" smtClean="0">
                <a:solidFill>
                  <a:srgbClr val="777779"/>
                </a:solidFill>
                <a:effectLst/>
                <a:latin typeface="Facto" charset="0"/>
                <a:ea typeface="Facto" charset="0"/>
                <a:cs typeface="Facto" charset="0"/>
              </a:defRPr>
            </a:lvl1pPr>
          </a:lstStyle>
          <a:p>
            <a:pPr>
              <a:defRPr/>
            </a:pPr>
            <a:r>
              <a:rPr lang="de-DE" dirty="0"/>
              <a:t>© BYTON 2017</a:t>
            </a:r>
            <a:endParaRPr lang="de-DE" spc="4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563" y="243462"/>
            <a:ext cx="460545" cy="46054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62" y="1369219"/>
            <a:ext cx="85185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60458" y="4819499"/>
            <a:ext cx="2057400" cy="22160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700" b="0" i="0">
                <a:solidFill>
                  <a:srgbClr val="777779"/>
                </a:solidFill>
                <a:latin typeface="Facto Medium" charset="0"/>
                <a:ea typeface="Facto Medium" charset="0"/>
                <a:cs typeface="Facto Medium" charset="0"/>
              </a:defRPr>
            </a:lvl1pPr>
          </a:lstStyle>
          <a:p>
            <a:fld id="{6B8351F3-4DC4-6541-B90A-6C6E344B49B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309562" y="274638"/>
            <a:ext cx="8518525" cy="99377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Footer Placeholder 45"/>
          <p:cNvSpPr>
            <a:spLocks noGrp="1"/>
          </p:cNvSpPr>
          <p:nvPr>
            <p:ph type="ftr" sz="quarter" idx="3"/>
          </p:nvPr>
        </p:nvSpPr>
        <p:spPr>
          <a:xfrm>
            <a:off x="316438" y="4818857"/>
            <a:ext cx="3086100" cy="222250"/>
          </a:xfrm>
          <a:prstGeom prst="rect">
            <a:avLst/>
          </a:prstGeom>
        </p:spPr>
        <p:txBody>
          <a:bodyPr lIns="0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700" b="0" i="0">
                <a:solidFill>
                  <a:srgbClr val="777779"/>
                </a:solidFill>
                <a:effectLst/>
                <a:latin typeface="Facto" charset="0"/>
                <a:ea typeface="Facto" charset="0"/>
                <a:cs typeface="Facto" charset="0"/>
              </a:defRPr>
            </a:lvl1pPr>
          </a:lstStyle>
          <a:p>
            <a:pPr>
              <a:defRPr/>
            </a:pPr>
            <a:r>
              <a:rPr lang="de-DE" dirty="0"/>
              <a:t>© BYTON 2017</a:t>
            </a:r>
            <a:endParaRPr lang="de-DE" spc="40" dirty="0"/>
          </a:p>
        </p:txBody>
      </p:sp>
    </p:spTree>
    <p:extLst>
      <p:ext uri="{BB962C8B-B14F-4D97-AF65-F5344CB8AC3E}">
        <p14:creationId xmlns:p14="http://schemas.microsoft.com/office/powerpoint/2010/main" val="65955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9" r:id="rId2"/>
    <p:sldLayoutId id="2147483677" r:id="rId3"/>
    <p:sldLayoutId id="2147483678" r:id="rId4"/>
    <p:sldLayoutId id="2147483686" r:id="rId5"/>
    <p:sldLayoutId id="2147483689" r:id="rId6"/>
    <p:sldLayoutId id="2147483690" r:id="rId7"/>
    <p:sldLayoutId id="2147483682" r:id="rId8"/>
    <p:sldLayoutId id="2147483688" r:id="rId9"/>
    <p:sldLayoutId id="2147483662" r:id="rId10"/>
    <p:sldLayoutId id="2147483664" r:id="rId11"/>
    <p:sldLayoutId id="2147483665" r:id="rId12"/>
    <p:sldLayoutId id="2147483666" r:id="rId13"/>
    <p:sldLayoutId id="2147483668" r:id="rId14"/>
    <p:sldLayoutId id="2147483669" r:id="rId15"/>
    <p:sldLayoutId id="2147483683" r:id="rId16"/>
    <p:sldLayoutId id="2147483684" r:id="rId17"/>
    <p:sldLayoutId id="2147483687" r:id="rId18"/>
    <p:sldLayoutId id="2147483685" r:id="rId19"/>
    <p:sldLayoutId id="2147483663" r:id="rId20"/>
    <p:sldLayoutId id="2147483680" r:id="rId21"/>
    <p:sldLayoutId id="2147483681" r:id="rId22"/>
    <p:sldLayoutId id="2147483673" r:id="rId23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rgbClr val="777779"/>
          </a:solidFill>
          <a:latin typeface="Facto Light" charset="0"/>
          <a:ea typeface="Facto Light" charset="0"/>
          <a:cs typeface="Facto Light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b="0" i="0" kern="1200">
          <a:solidFill>
            <a:srgbClr val="777779"/>
          </a:solidFill>
          <a:latin typeface="Facto" charset="0"/>
          <a:ea typeface="Facto" charset="0"/>
          <a:cs typeface="Facto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b="0" i="0" kern="1200">
          <a:solidFill>
            <a:srgbClr val="777779"/>
          </a:solidFill>
          <a:latin typeface="Facto" charset="0"/>
          <a:ea typeface="Facto" charset="0"/>
          <a:cs typeface="Facto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b="0" i="0" kern="1200">
          <a:solidFill>
            <a:srgbClr val="777779"/>
          </a:solidFill>
          <a:latin typeface="Facto" charset="0"/>
          <a:ea typeface="Facto" charset="0"/>
          <a:cs typeface="Facto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b="0" i="0" kern="1200">
          <a:solidFill>
            <a:srgbClr val="777779"/>
          </a:solidFill>
          <a:latin typeface="Facto" charset="0"/>
          <a:ea typeface="Facto" charset="0"/>
          <a:cs typeface="Facto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b="0" i="0" kern="1200">
          <a:solidFill>
            <a:srgbClr val="777779"/>
          </a:solidFill>
          <a:latin typeface="Facto" charset="0"/>
          <a:ea typeface="Facto" charset="0"/>
          <a:cs typeface="Facto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58">
          <p15:clr>
            <a:srgbClr val="F26B43"/>
          </p15:clr>
        </p15:guide>
        <p15:guide id="2" pos="2880">
          <p15:clr>
            <a:srgbClr val="F26B43"/>
          </p15:clr>
        </p15:guide>
        <p15:guide id="3" pos="632">
          <p15:clr>
            <a:srgbClr val="F26B43"/>
          </p15:clr>
        </p15:guide>
        <p15:guide id="4" pos="195">
          <p15:clr>
            <a:srgbClr val="F26B43"/>
          </p15:clr>
        </p15:guide>
        <p15:guide id="5" pos="1074">
          <p15:clr>
            <a:srgbClr val="F26B43"/>
          </p15:clr>
        </p15:guide>
        <p15:guide id="6" pos="1520">
          <p15:clr>
            <a:srgbClr val="F26B43"/>
          </p15:clr>
        </p15:guide>
        <p15:guide id="7" pos="1975">
          <p15:clr>
            <a:srgbClr val="F26B43"/>
          </p15:clr>
        </p15:guide>
        <p15:guide id="8" pos="2426">
          <p15:clr>
            <a:srgbClr val="F26B43"/>
          </p15:clr>
        </p15:guide>
        <p15:guide id="9" pos="3317">
          <p15:clr>
            <a:srgbClr val="F26B43"/>
          </p15:clr>
        </p15:guide>
        <p15:guide id="10" pos="3765">
          <p15:clr>
            <a:srgbClr val="F26B43"/>
          </p15:clr>
        </p15:guide>
        <p15:guide id="11" pos="4214">
          <p15:clr>
            <a:srgbClr val="F26B43"/>
          </p15:clr>
        </p15:guide>
        <p15:guide id="12" pos="4664">
          <p15:clr>
            <a:srgbClr val="F26B43"/>
          </p15:clr>
        </p15:guide>
        <p15:guide id="13" pos="5110">
          <p15:clr>
            <a:srgbClr val="F26B43"/>
          </p15:clr>
        </p15:guide>
        <p15:guide id="14" pos="5561">
          <p15:clr>
            <a:srgbClr val="F26B43"/>
          </p15:clr>
        </p15:guide>
        <p15:guide id="15" orient="horz" pos="905">
          <p15:clr>
            <a:srgbClr val="F26B43"/>
          </p15:clr>
        </p15:guide>
        <p15:guide id="16" orient="horz" pos="1257">
          <p15:clr>
            <a:srgbClr val="F26B43"/>
          </p15:clr>
        </p15:guide>
        <p15:guide id="17" orient="horz" pos="1607">
          <p15:clr>
            <a:srgbClr val="F26B43"/>
          </p15:clr>
        </p15:guide>
        <p15:guide id="18" orient="horz" pos="554">
          <p15:clr>
            <a:srgbClr val="F26B43"/>
          </p15:clr>
        </p15:guide>
        <p15:guide id="19" orient="horz" pos="204">
          <p15:clr>
            <a:srgbClr val="F26B43"/>
          </p15:clr>
        </p15:guide>
        <p15:guide id="20" orient="horz" pos="2317">
          <p15:clr>
            <a:srgbClr val="F26B43"/>
          </p15:clr>
        </p15:guide>
        <p15:guide id="21" orient="horz" pos="2676">
          <p15:clr>
            <a:srgbClr val="F26B43"/>
          </p15:clr>
        </p15:guide>
        <p15:guide id="22" orient="horz" pos="30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558" y="10186"/>
            <a:ext cx="7814558" cy="994172"/>
          </a:xfrm>
        </p:spPr>
        <p:txBody>
          <a:bodyPr/>
          <a:lstStyle/>
          <a:p>
            <a:r>
              <a:rPr lang="en-US" altLang="zh-CN" dirty="0"/>
              <a:t>MES</a:t>
            </a:r>
            <a:r>
              <a:rPr lang="zh-CN" altLang="en-US" dirty="0"/>
              <a:t>与</a:t>
            </a:r>
            <a:r>
              <a:rPr lang="en-US" altLang="zh-CN" dirty="0" err="1"/>
              <a:t>EcoEmos</a:t>
            </a:r>
            <a:r>
              <a:rPr lang="zh-CN" altLang="en-US" dirty="0"/>
              <a:t>接口集成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27147" y="4838142"/>
            <a:ext cx="2057400" cy="221608"/>
          </a:xfrm>
        </p:spPr>
        <p:txBody>
          <a:bodyPr/>
          <a:lstStyle/>
          <a:p>
            <a:fld id="{6B8351F3-4DC4-6541-B90A-6C6E344B49B4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8269" y="4851463"/>
            <a:ext cx="3086100" cy="222250"/>
          </a:xfrm>
        </p:spPr>
        <p:txBody>
          <a:bodyPr/>
          <a:lstStyle/>
          <a:p>
            <a:pPr>
              <a:defRPr/>
            </a:pPr>
            <a:r>
              <a:rPr lang="de-DE" dirty="0"/>
              <a:t>© BYTON 2017</a:t>
            </a:r>
            <a:endParaRPr lang="de-DE" spc="40" dirty="0">
              <a:solidFill>
                <a:srgbClr val="373735">
                  <a:tint val="75000"/>
                </a:srgb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93449" y="3500774"/>
            <a:ext cx="4993581" cy="12288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100" b="1" dirty="0">
                <a:solidFill>
                  <a:schemeClr val="tx1"/>
                </a:solidFill>
              </a:rPr>
              <a:t>接口列表：</a:t>
            </a:r>
            <a:endParaRPr lang="en-US" altLang="zh-CN" sz="1100" b="1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1.</a:t>
            </a:r>
            <a:r>
              <a:rPr lang="zh-CN" altLang="en-US" sz="1000" dirty="0" smtClean="0">
                <a:solidFill>
                  <a:schemeClr val="tx1"/>
                </a:solidFill>
              </a:rPr>
              <a:t>当</a:t>
            </a:r>
            <a:r>
              <a:rPr lang="en-US" altLang="zh-CN" sz="1000" dirty="0" smtClean="0">
                <a:solidFill>
                  <a:schemeClr val="tx1"/>
                </a:solidFill>
              </a:rPr>
              <a:t>MES</a:t>
            </a:r>
            <a:r>
              <a:rPr lang="zh-CN" altLang="en-US" sz="1000" dirty="0" smtClean="0">
                <a:solidFill>
                  <a:schemeClr val="tx1"/>
                </a:solidFill>
              </a:rPr>
              <a:t>接收到电池车间的订单下发请求时，将符合下发要求的订单下发给电池车间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2.MES</a:t>
            </a:r>
            <a:r>
              <a:rPr lang="zh-CN" altLang="en-US" sz="1000" dirty="0" smtClean="0">
                <a:solidFill>
                  <a:schemeClr val="tx1"/>
                </a:solidFill>
              </a:rPr>
              <a:t>定时检查是否有符合要求的</a:t>
            </a:r>
            <a:r>
              <a:rPr lang="en-US" altLang="zh-CN" sz="1000" dirty="0" smtClean="0">
                <a:solidFill>
                  <a:schemeClr val="tx1"/>
                </a:solidFill>
              </a:rPr>
              <a:t>BOM</a:t>
            </a:r>
            <a:r>
              <a:rPr lang="zh-CN" altLang="en-US" sz="1000" dirty="0" smtClean="0">
                <a:solidFill>
                  <a:schemeClr val="tx1"/>
                </a:solidFill>
              </a:rPr>
              <a:t>，</a:t>
            </a:r>
            <a:r>
              <a:rPr lang="zh-CN" altLang="en-US" sz="1000" dirty="0">
                <a:solidFill>
                  <a:schemeClr val="tx1"/>
                </a:solidFill>
              </a:rPr>
              <a:t>将符合下发要求</a:t>
            </a:r>
            <a:r>
              <a:rPr lang="zh-CN" altLang="en-US" sz="1000" dirty="0" smtClean="0">
                <a:solidFill>
                  <a:schemeClr val="tx1"/>
                </a:solidFill>
              </a:rPr>
              <a:t>的</a:t>
            </a:r>
            <a:r>
              <a:rPr lang="en-US" altLang="zh-CN" sz="1000" dirty="0" smtClean="0">
                <a:solidFill>
                  <a:schemeClr val="tx1"/>
                </a:solidFill>
              </a:rPr>
              <a:t>BOM</a:t>
            </a:r>
            <a:r>
              <a:rPr lang="zh-CN" altLang="en-US" sz="1000" dirty="0" smtClean="0">
                <a:solidFill>
                  <a:schemeClr val="tx1"/>
                </a:solidFill>
              </a:rPr>
              <a:t>下</a:t>
            </a:r>
            <a:r>
              <a:rPr lang="zh-CN" altLang="en-US" sz="1000" dirty="0">
                <a:solidFill>
                  <a:schemeClr val="tx1"/>
                </a:solidFill>
              </a:rPr>
              <a:t>发给电池车间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3.</a:t>
            </a:r>
            <a:r>
              <a:rPr lang="zh-CN" altLang="en-US" sz="1000" dirty="0" smtClean="0">
                <a:solidFill>
                  <a:schemeClr val="tx1"/>
                </a:solidFill>
              </a:rPr>
              <a:t>电池车间进行生产时，将采集</a:t>
            </a:r>
            <a:r>
              <a:rPr lang="zh-CN" altLang="en-US" sz="1000" dirty="0">
                <a:solidFill>
                  <a:schemeClr val="tx1"/>
                </a:solidFill>
              </a:rPr>
              <a:t>到的过点信息、追溯绑定信息、模组检测信息、动态检测信息、静态检测信息、接受拧紧信息、水冷泄漏信息、接受气密性信息、在线返修信息、视觉检测信息、成品</a:t>
            </a:r>
            <a:r>
              <a:rPr lang="en-US" altLang="zh-CN" sz="1000" dirty="0">
                <a:solidFill>
                  <a:schemeClr val="tx1"/>
                </a:solidFill>
              </a:rPr>
              <a:t>SN</a:t>
            </a:r>
            <a:r>
              <a:rPr lang="zh-CN" altLang="en-US" sz="1000" dirty="0">
                <a:solidFill>
                  <a:schemeClr val="tx1"/>
                </a:solidFill>
              </a:rPr>
              <a:t>与工单关系绑定信息、成品</a:t>
            </a:r>
            <a:r>
              <a:rPr lang="en-US" altLang="zh-CN" sz="1000" dirty="0">
                <a:solidFill>
                  <a:schemeClr val="tx1"/>
                </a:solidFill>
              </a:rPr>
              <a:t>SN</a:t>
            </a:r>
            <a:r>
              <a:rPr lang="zh-CN" altLang="en-US" sz="1000" dirty="0">
                <a:solidFill>
                  <a:schemeClr val="tx1"/>
                </a:solidFill>
              </a:rPr>
              <a:t>与工单关系解绑信息、拉入拉出信息、出站状态结果</a:t>
            </a:r>
            <a:r>
              <a:rPr lang="zh-CN" altLang="en-US" sz="1000" dirty="0" smtClean="0">
                <a:solidFill>
                  <a:schemeClr val="tx1"/>
                </a:solidFill>
              </a:rPr>
              <a:t>信息发送给</a:t>
            </a:r>
            <a:r>
              <a:rPr lang="en-US" altLang="zh-CN" sz="1000" dirty="0" smtClean="0">
                <a:solidFill>
                  <a:schemeClr val="tx1"/>
                </a:solidFill>
              </a:rPr>
              <a:t>MES</a:t>
            </a:r>
            <a:r>
              <a:rPr lang="zh-CN" altLang="en-US" sz="1000" dirty="0" smtClean="0">
                <a:solidFill>
                  <a:schemeClr val="tx1"/>
                </a:solidFill>
              </a:rPr>
              <a:t>系统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22709" y="759102"/>
            <a:ext cx="8483714" cy="26448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 anchor="t">
            <a:prstTxWarp prst="textNoShape">
              <a:avLst/>
            </a:prstTxWarp>
          </a:bodyPr>
          <a:lstStyle/>
          <a:p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DIN Condensed" charset="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84596" y="817950"/>
            <a:ext cx="8347071" cy="199199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t">
            <a:prstTxWarp prst="textNoShape">
              <a:avLst/>
            </a:prstTxWarp>
          </a:bodyPr>
          <a:lstStyle/>
          <a:p>
            <a:endParaRPr lang="zh-CN" altLang="en-US" sz="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DIN Condensed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388073" y="2884723"/>
            <a:ext cx="8343594" cy="42894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b">
            <a:prstTxWarp prst="textNoShape">
              <a:avLst/>
            </a:prstTxWarp>
          </a:bodyPr>
          <a:lstStyle/>
          <a:p>
            <a:endParaRPr lang="zh-CN" altLang="en-US" sz="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DIN Condensed" charset="0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2949752" y="2397528"/>
            <a:ext cx="5698822" cy="23406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prstTxWarp prst="textNoShape">
              <a:avLst/>
            </a:prstTxWarp>
          </a:bodyPr>
          <a:lstStyle/>
          <a:p>
            <a:pPr algn="ctr"/>
            <a:r>
              <a:rPr lang="en-US" altLang="zh-CN" sz="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WebService</a:t>
            </a:r>
            <a:r>
              <a:rPr lang="en-US" altLang="zh-CN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 Client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DIN Condensed" charset="0"/>
            </a:endParaRPr>
          </a:p>
        </p:txBody>
      </p:sp>
      <p:cxnSp>
        <p:nvCxnSpPr>
          <p:cNvPr id="166" name="直接箭头连接符 165"/>
          <p:cNvCxnSpPr>
            <a:stCxn id="37" idx="2"/>
          </p:cNvCxnSpPr>
          <p:nvPr/>
        </p:nvCxnSpPr>
        <p:spPr>
          <a:xfrm flipH="1">
            <a:off x="1397300" y="1730301"/>
            <a:ext cx="10412" cy="12788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/>
          <p:cNvSpPr/>
          <p:nvPr/>
        </p:nvSpPr>
        <p:spPr>
          <a:xfrm>
            <a:off x="1824853" y="2379506"/>
            <a:ext cx="1003986" cy="25208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prstTxWarp prst="textNoShape">
              <a:avLst/>
            </a:prstTxWarp>
          </a:bodyPr>
          <a:lstStyle/>
          <a:p>
            <a:pPr algn="ctr"/>
            <a:r>
              <a:rPr lang="en-US" altLang="zh-CN" sz="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ShopOperationsServer</a:t>
            </a:r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(SOS)</a:t>
            </a:r>
          </a:p>
        </p:txBody>
      </p:sp>
      <p:sp>
        <p:nvSpPr>
          <p:cNvPr id="179" name="矩形 178"/>
          <p:cNvSpPr/>
          <p:nvPr/>
        </p:nvSpPr>
        <p:spPr>
          <a:xfrm>
            <a:off x="1957388" y="1423098"/>
            <a:ext cx="732098" cy="30094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prstTxWarp prst="textNoShape">
              <a:avLst/>
            </a:prstTxWarp>
          </a:bodyPr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电池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BOM</a:t>
            </a:r>
            <a:endParaRPr lang="en-US" altLang="zh-CN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DIN Condensed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366507" y="3496078"/>
            <a:ext cx="3410656" cy="123352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集成方式</a:t>
            </a:r>
            <a:r>
              <a:rPr lang="en-US" altLang="zh-CN" sz="1600" dirty="0">
                <a:solidFill>
                  <a:schemeClr val="tx1"/>
                </a:solidFill>
              </a:rPr>
              <a:t>:</a:t>
            </a:r>
            <a:r>
              <a:rPr lang="zh-CN" altLang="en-US" sz="1600" b="1" dirty="0">
                <a:solidFill>
                  <a:srgbClr val="FF0000"/>
                </a:solidFill>
              </a:rPr>
              <a:t>使用</a:t>
            </a:r>
            <a:r>
              <a:rPr lang="en-US" altLang="zh-CN" sz="1600" b="1" dirty="0" err="1">
                <a:solidFill>
                  <a:srgbClr val="FF0000"/>
                </a:solidFill>
              </a:rPr>
              <a:t>WebService</a:t>
            </a:r>
            <a:r>
              <a:rPr lang="zh-CN" altLang="en-US" sz="1600" b="1" dirty="0">
                <a:solidFill>
                  <a:schemeClr val="tx1"/>
                </a:solidFill>
              </a:rPr>
              <a:t>；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128839" y="1423098"/>
            <a:ext cx="557745" cy="30720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prstTxWarp prst="textNoShape">
              <a:avLst/>
            </a:prstTxWarp>
          </a:bodyPr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电池订单</a:t>
            </a:r>
            <a:endParaRPr lang="en-US" altLang="zh-CN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DIN Condensed" charset="0"/>
            </a:endParaRPr>
          </a:p>
        </p:txBody>
      </p:sp>
      <p:cxnSp>
        <p:nvCxnSpPr>
          <p:cNvPr id="52" name="直接箭头连接符 51"/>
          <p:cNvCxnSpPr>
            <a:endCxn id="49" idx="2"/>
          </p:cNvCxnSpPr>
          <p:nvPr/>
        </p:nvCxnSpPr>
        <p:spPr>
          <a:xfrm flipV="1">
            <a:off x="802085" y="1725628"/>
            <a:ext cx="0" cy="12835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79" idx="2"/>
            <a:endCxn id="170" idx="0"/>
          </p:cNvCxnSpPr>
          <p:nvPr/>
        </p:nvCxnSpPr>
        <p:spPr>
          <a:xfrm>
            <a:off x="2323437" y="1724047"/>
            <a:ext cx="3409" cy="6554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34716" y="920772"/>
            <a:ext cx="2412375" cy="178905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 anchor="t">
            <a:prstTxWarp prst="textNoShape">
              <a:avLst/>
            </a:prstTxWarp>
          </a:bodyPr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生产执行（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RA MES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）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DIN Condensed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897211" y="920773"/>
            <a:ext cx="5803905" cy="1789056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 anchor="t">
            <a:prstTxWarp prst="textNoShape">
              <a:avLst/>
            </a:prstTxWarp>
          </a:bodyPr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电车车间（库卡 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MES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）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DIN Condensed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05882" y="1418425"/>
            <a:ext cx="592405" cy="30720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prstTxWarp prst="textNoShape">
              <a:avLst/>
            </a:prstTxWarp>
          </a:bodyPr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生产数据采集</a:t>
            </a:r>
            <a:endParaRPr lang="en-US" altLang="zh-CN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DIN Condensed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05882" y="3005393"/>
            <a:ext cx="8142692" cy="18446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prstTxWarp prst="textNoShape">
              <a:avLst/>
            </a:prstTxWarp>
          </a:bodyPr>
          <a:lstStyle/>
          <a:p>
            <a:pPr algn="ctr"/>
            <a:r>
              <a:rPr lang="en-US" altLang="zh-CN" sz="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WebService</a:t>
            </a:r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 Server</a:t>
            </a:r>
          </a:p>
        </p:txBody>
      </p:sp>
      <p:cxnSp>
        <p:nvCxnSpPr>
          <p:cNvPr id="96" name="直接箭头连接符 95"/>
          <p:cNvCxnSpPr>
            <a:endCxn id="118" idx="2"/>
          </p:cNvCxnSpPr>
          <p:nvPr/>
        </p:nvCxnSpPr>
        <p:spPr>
          <a:xfrm flipH="1" flipV="1">
            <a:off x="3240415" y="2234638"/>
            <a:ext cx="1" cy="1651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4275181" y="2241031"/>
            <a:ext cx="0" cy="1662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 flipH="1">
            <a:off x="6964100" y="1419388"/>
            <a:ext cx="176673" cy="81621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prstTxWarp prst="textNoShape">
              <a:avLst/>
            </a:prstTxWarp>
          </a:bodyPr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气密性信息</a:t>
            </a:r>
            <a:endParaRPr lang="en-US" altLang="zh-CN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DIN Condensed" charset="0"/>
            </a:endParaRPr>
          </a:p>
        </p:txBody>
      </p:sp>
      <p:sp>
        <p:nvSpPr>
          <p:cNvPr id="94" name="矩形 93"/>
          <p:cNvSpPr/>
          <p:nvPr/>
        </p:nvSpPr>
        <p:spPr>
          <a:xfrm flipH="1">
            <a:off x="8002684" y="1419388"/>
            <a:ext cx="176673" cy="81621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prstTxWarp prst="textNoShape">
              <a:avLst/>
            </a:prstTxWarp>
          </a:bodyPr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视觉检测信息</a:t>
            </a:r>
            <a:endParaRPr lang="en-US" altLang="zh-CN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DIN Condensed" charset="0"/>
            </a:endParaRPr>
          </a:p>
        </p:txBody>
      </p:sp>
      <p:sp>
        <p:nvSpPr>
          <p:cNvPr id="95" name="矩形 94"/>
          <p:cNvSpPr/>
          <p:nvPr/>
        </p:nvSpPr>
        <p:spPr>
          <a:xfrm flipH="1">
            <a:off x="7662673" y="1419388"/>
            <a:ext cx="167535" cy="81621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prstTxWarp prst="textNoShape">
              <a:avLst/>
            </a:prstTxWarp>
          </a:bodyPr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在线返修信息</a:t>
            </a:r>
            <a:endParaRPr lang="en-US" altLang="zh-CN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DIN Condensed" charset="0"/>
            </a:endParaRPr>
          </a:p>
        </p:txBody>
      </p:sp>
      <p:sp>
        <p:nvSpPr>
          <p:cNvPr id="103" name="矩形 102"/>
          <p:cNvSpPr/>
          <p:nvPr/>
        </p:nvSpPr>
        <p:spPr>
          <a:xfrm flipH="1">
            <a:off x="8350113" y="1419388"/>
            <a:ext cx="176673" cy="81621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prstTxWarp prst="textNoShape">
              <a:avLst/>
            </a:prstTxWarp>
          </a:bodyPr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出站状态结果</a:t>
            </a:r>
            <a:endParaRPr lang="en-US" altLang="zh-CN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DIN Condensed" charset="0"/>
            </a:endParaRPr>
          </a:p>
        </p:txBody>
      </p:sp>
      <p:sp>
        <p:nvSpPr>
          <p:cNvPr id="109" name="矩形 108"/>
          <p:cNvSpPr/>
          <p:nvPr/>
        </p:nvSpPr>
        <p:spPr>
          <a:xfrm flipH="1">
            <a:off x="5574915" y="1418425"/>
            <a:ext cx="176673" cy="81621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prstTxWarp prst="textNoShape">
              <a:avLst/>
            </a:prstTxWarp>
          </a:bodyPr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动态检测信息</a:t>
            </a:r>
            <a:endParaRPr lang="en-US" altLang="zh-CN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DIN Condensed" charset="0"/>
            </a:endParaRPr>
          </a:p>
        </p:txBody>
      </p:sp>
      <p:sp>
        <p:nvSpPr>
          <p:cNvPr id="110" name="矩形 109"/>
          <p:cNvSpPr/>
          <p:nvPr/>
        </p:nvSpPr>
        <p:spPr>
          <a:xfrm flipH="1">
            <a:off x="6264350" y="1418425"/>
            <a:ext cx="176673" cy="81621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prstTxWarp prst="textNoShape">
              <a:avLst/>
            </a:prstTxWarp>
          </a:bodyPr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拧紧信息</a:t>
            </a:r>
            <a:endParaRPr lang="en-US" altLang="zh-CN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DIN Condensed" charset="0"/>
            </a:endParaRPr>
          </a:p>
        </p:txBody>
      </p:sp>
      <p:sp>
        <p:nvSpPr>
          <p:cNvPr id="111" name="矩形 110"/>
          <p:cNvSpPr/>
          <p:nvPr/>
        </p:nvSpPr>
        <p:spPr>
          <a:xfrm flipH="1">
            <a:off x="5924339" y="1418425"/>
            <a:ext cx="167535" cy="81621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prstTxWarp prst="textNoShape">
              <a:avLst/>
            </a:prstTxWarp>
          </a:bodyPr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静态检测信息</a:t>
            </a:r>
            <a:endParaRPr lang="en-US" altLang="zh-CN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DIN Condensed" charset="0"/>
            </a:endParaRPr>
          </a:p>
        </p:txBody>
      </p:sp>
      <p:sp>
        <p:nvSpPr>
          <p:cNvPr id="112" name="矩形 111"/>
          <p:cNvSpPr/>
          <p:nvPr/>
        </p:nvSpPr>
        <p:spPr>
          <a:xfrm flipH="1">
            <a:off x="6611779" y="1418425"/>
            <a:ext cx="176673" cy="81621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prstTxWarp prst="textNoShape">
              <a:avLst/>
            </a:prstTxWarp>
          </a:bodyPr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水冷泄漏信息</a:t>
            </a:r>
            <a:endParaRPr lang="en-US" altLang="zh-CN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DIN Condensed" charset="0"/>
            </a:endParaRPr>
          </a:p>
        </p:txBody>
      </p:sp>
      <p:sp>
        <p:nvSpPr>
          <p:cNvPr id="113" name="矩形 112"/>
          <p:cNvSpPr/>
          <p:nvPr/>
        </p:nvSpPr>
        <p:spPr>
          <a:xfrm flipH="1">
            <a:off x="4185218" y="1424818"/>
            <a:ext cx="176673" cy="81621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prstTxWarp prst="textNoShape">
              <a:avLst/>
            </a:prstTxWarp>
          </a:bodyPr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SN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工单绑定</a:t>
            </a:r>
            <a:endParaRPr lang="en-US" altLang="zh-CN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DIN Condensed" charset="0"/>
            </a:endParaRPr>
          </a:p>
        </p:txBody>
      </p:sp>
      <p:sp>
        <p:nvSpPr>
          <p:cNvPr id="115" name="矩形 114"/>
          <p:cNvSpPr/>
          <p:nvPr/>
        </p:nvSpPr>
        <p:spPr>
          <a:xfrm flipH="1">
            <a:off x="4874653" y="1424818"/>
            <a:ext cx="176673" cy="81621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prstTxWarp prst="textNoShape">
              <a:avLst/>
            </a:prstTxWarp>
          </a:bodyPr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追溯绑定信息</a:t>
            </a:r>
            <a:endParaRPr lang="en-US" altLang="zh-CN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DIN Condensed" charset="0"/>
            </a:endParaRPr>
          </a:p>
        </p:txBody>
      </p:sp>
      <p:sp>
        <p:nvSpPr>
          <p:cNvPr id="116" name="矩形 115"/>
          <p:cNvSpPr/>
          <p:nvPr/>
        </p:nvSpPr>
        <p:spPr>
          <a:xfrm flipH="1">
            <a:off x="4534642" y="1424818"/>
            <a:ext cx="167535" cy="81621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prstTxWarp prst="textNoShape">
              <a:avLst/>
            </a:prstTxWarp>
          </a:bodyPr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过点信息</a:t>
            </a:r>
            <a:endParaRPr lang="en-US" altLang="zh-CN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DIN Condensed" charset="0"/>
            </a:endParaRPr>
          </a:p>
        </p:txBody>
      </p:sp>
      <p:sp>
        <p:nvSpPr>
          <p:cNvPr id="117" name="矩形 116"/>
          <p:cNvSpPr/>
          <p:nvPr/>
        </p:nvSpPr>
        <p:spPr>
          <a:xfrm flipH="1">
            <a:off x="5222082" y="1424818"/>
            <a:ext cx="176673" cy="81621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prstTxWarp prst="textNoShape">
              <a:avLst/>
            </a:prstTxWarp>
          </a:bodyPr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模组检测信息</a:t>
            </a:r>
            <a:endParaRPr lang="en-US" altLang="zh-CN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DIN Condensed" charset="0"/>
            </a:endParaRPr>
          </a:p>
        </p:txBody>
      </p:sp>
      <p:sp>
        <p:nvSpPr>
          <p:cNvPr id="118" name="矩形 117"/>
          <p:cNvSpPr/>
          <p:nvPr/>
        </p:nvSpPr>
        <p:spPr>
          <a:xfrm flipH="1">
            <a:off x="3152079" y="1418425"/>
            <a:ext cx="176673" cy="81621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prstTxWarp prst="textNoShape">
              <a:avLst/>
            </a:prstTxWarp>
          </a:bodyPr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电池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BOM</a:t>
            </a:r>
            <a:endParaRPr lang="en-US" altLang="zh-CN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DIN Condensed" charset="0"/>
            </a:endParaRPr>
          </a:p>
        </p:txBody>
      </p:sp>
      <p:sp>
        <p:nvSpPr>
          <p:cNvPr id="119" name="矩形 118"/>
          <p:cNvSpPr/>
          <p:nvPr/>
        </p:nvSpPr>
        <p:spPr>
          <a:xfrm flipH="1">
            <a:off x="7312803" y="1418424"/>
            <a:ext cx="176673" cy="81621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prstTxWarp prst="textNoShape">
              <a:avLst/>
            </a:prstTxWarp>
          </a:bodyPr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拉入拉出信息</a:t>
            </a:r>
            <a:endParaRPr lang="en-US" altLang="zh-CN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DIN Condensed" charset="0"/>
            </a:endParaRPr>
          </a:p>
        </p:txBody>
      </p:sp>
      <p:sp>
        <p:nvSpPr>
          <p:cNvPr id="120" name="矩形 119"/>
          <p:cNvSpPr/>
          <p:nvPr/>
        </p:nvSpPr>
        <p:spPr>
          <a:xfrm flipH="1">
            <a:off x="3501503" y="1418425"/>
            <a:ext cx="167535" cy="81621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prstTxWarp prst="textNoShape">
              <a:avLst/>
            </a:prstTxWarp>
          </a:bodyPr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电池订单</a:t>
            </a:r>
            <a:endParaRPr lang="en-US" altLang="zh-CN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DIN Condensed" charset="0"/>
            </a:endParaRPr>
          </a:p>
        </p:txBody>
      </p:sp>
      <p:sp>
        <p:nvSpPr>
          <p:cNvPr id="121" name="矩形 120"/>
          <p:cNvSpPr/>
          <p:nvPr/>
        </p:nvSpPr>
        <p:spPr>
          <a:xfrm flipH="1">
            <a:off x="3839794" y="1418425"/>
            <a:ext cx="176673" cy="81621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prstTxWarp prst="textNoShape">
              <a:avLst/>
            </a:prstTxWarp>
          </a:bodyPr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SN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工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单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解绑</a:t>
            </a:r>
            <a:endParaRPr lang="en-US" altLang="zh-CN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DIN Condensed" charset="0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>
            <a:off x="4620605" y="2241031"/>
            <a:ext cx="0" cy="1662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4958786" y="2241031"/>
            <a:ext cx="0" cy="1662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5660511" y="2235601"/>
            <a:ext cx="0" cy="1662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5307402" y="2251729"/>
            <a:ext cx="0" cy="1662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6003628" y="2235600"/>
            <a:ext cx="0" cy="1662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>
            <a:off x="6355157" y="2234637"/>
            <a:ext cx="0" cy="1662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>
            <a:off x="6699737" y="2233480"/>
            <a:ext cx="0" cy="1662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>
            <a:off x="7047166" y="2241030"/>
            <a:ext cx="0" cy="1662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7400256" y="2241031"/>
            <a:ext cx="0" cy="1662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7748190" y="2233479"/>
            <a:ext cx="0" cy="1662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>
            <a:off x="3930237" y="2241031"/>
            <a:ext cx="0" cy="1662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>
            <a:off x="8444745" y="2241029"/>
            <a:ext cx="0" cy="1662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>
            <a:off x="8086817" y="2241031"/>
            <a:ext cx="0" cy="1662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endCxn id="120" idx="2"/>
          </p:cNvCxnSpPr>
          <p:nvPr/>
        </p:nvCxnSpPr>
        <p:spPr>
          <a:xfrm flipV="1">
            <a:off x="3578596" y="2234638"/>
            <a:ext cx="6674" cy="1651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/>
          <p:cNvCxnSpPr>
            <a:stCxn id="170" idx="2"/>
          </p:cNvCxnSpPr>
          <p:nvPr/>
        </p:nvCxnSpPr>
        <p:spPr>
          <a:xfrm>
            <a:off x="2326846" y="2631590"/>
            <a:ext cx="9212" cy="3919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箭头连接符 280"/>
          <p:cNvCxnSpPr>
            <a:stCxn id="63" idx="0"/>
          </p:cNvCxnSpPr>
          <p:nvPr/>
        </p:nvCxnSpPr>
        <p:spPr>
          <a:xfrm flipV="1">
            <a:off x="4577228" y="2562305"/>
            <a:ext cx="0" cy="4430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868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558" y="10186"/>
            <a:ext cx="7814558" cy="994172"/>
          </a:xfrm>
        </p:spPr>
        <p:txBody>
          <a:bodyPr/>
          <a:lstStyle/>
          <a:p>
            <a:r>
              <a:rPr lang="zh-CN" altLang="en-US" dirty="0"/>
              <a:t>在线返修信息接口</a:t>
            </a:r>
            <a:r>
              <a:rPr lang="zh-CN" altLang="en-US" dirty="0" smtClean="0"/>
              <a:t>字段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27147" y="4829671"/>
            <a:ext cx="2057400" cy="221608"/>
          </a:xfrm>
        </p:spPr>
        <p:txBody>
          <a:bodyPr/>
          <a:lstStyle/>
          <a:p>
            <a:fld id="{6B8351F3-4DC4-6541-B90A-6C6E344B49B4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8269" y="4842992"/>
            <a:ext cx="3086100" cy="222250"/>
          </a:xfrm>
        </p:spPr>
        <p:txBody>
          <a:bodyPr/>
          <a:lstStyle/>
          <a:p>
            <a:pPr>
              <a:defRPr/>
            </a:pPr>
            <a:r>
              <a:rPr lang="de-DE" dirty="0"/>
              <a:t>© BYTON 2017</a:t>
            </a:r>
            <a:endParaRPr lang="de-DE" spc="40" dirty="0">
              <a:solidFill>
                <a:srgbClr val="373735">
                  <a:tint val="75000"/>
                </a:srgb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834553"/>
              </p:ext>
            </p:extLst>
          </p:nvPr>
        </p:nvGraphicFramePr>
        <p:xfrm>
          <a:off x="316850" y="769000"/>
          <a:ext cx="8384268" cy="31600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1994">
                  <a:extLst>
                    <a:ext uri="{9D8B030D-6E8A-4147-A177-3AD203B41FA5}">
                      <a16:colId xmlns:a16="http://schemas.microsoft.com/office/drawing/2014/main" val="3804863020"/>
                    </a:ext>
                  </a:extLst>
                </a:gridCol>
                <a:gridCol w="1231193">
                  <a:extLst>
                    <a:ext uri="{9D8B030D-6E8A-4147-A177-3AD203B41FA5}">
                      <a16:colId xmlns:a16="http://schemas.microsoft.com/office/drawing/2014/main" val="22237690"/>
                    </a:ext>
                  </a:extLst>
                </a:gridCol>
                <a:gridCol w="1045754">
                  <a:extLst>
                    <a:ext uri="{9D8B030D-6E8A-4147-A177-3AD203B41FA5}">
                      <a16:colId xmlns:a16="http://schemas.microsoft.com/office/drawing/2014/main" val="793704539"/>
                    </a:ext>
                  </a:extLst>
                </a:gridCol>
                <a:gridCol w="668797">
                  <a:extLst>
                    <a:ext uri="{9D8B030D-6E8A-4147-A177-3AD203B41FA5}">
                      <a16:colId xmlns:a16="http://schemas.microsoft.com/office/drawing/2014/main" val="3691123816"/>
                    </a:ext>
                  </a:extLst>
                </a:gridCol>
                <a:gridCol w="997113">
                  <a:extLst>
                    <a:ext uri="{9D8B030D-6E8A-4147-A177-3AD203B41FA5}">
                      <a16:colId xmlns:a16="http://schemas.microsoft.com/office/drawing/2014/main" val="3731124502"/>
                    </a:ext>
                  </a:extLst>
                </a:gridCol>
                <a:gridCol w="997113">
                  <a:extLst>
                    <a:ext uri="{9D8B030D-6E8A-4147-A177-3AD203B41FA5}">
                      <a16:colId xmlns:a16="http://schemas.microsoft.com/office/drawing/2014/main" val="2803833121"/>
                    </a:ext>
                  </a:extLst>
                </a:gridCol>
                <a:gridCol w="1264632">
                  <a:extLst>
                    <a:ext uri="{9D8B030D-6E8A-4147-A177-3AD203B41FA5}">
                      <a16:colId xmlns:a16="http://schemas.microsoft.com/office/drawing/2014/main" val="267805011"/>
                    </a:ext>
                  </a:extLst>
                </a:gridCol>
                <a:gridCol w="1267672">
                  <a:extLst>
                    <a:ext uri="{9D8B030D-6E8A-4147-A177-3AD203B41FA5}">
                      <a16:colId xmlns:a16="http://schemas.microsoft.com/office/drawing/2014/main" val="902534027"/>
                    </a:ext>
                  </a:extLst>
                </a:gridCol>
              </a:tblGrid>
              <a:tr h="511512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传出</a:t>
                      </a:r>
                      <a:r>
                        <a:rPr lang="zh-CN" altLang="en-US" sz="900" u="none" strike="noStrike" dirty="0" smtClean="0">
                          <a:effectLst/>
                        </a:rPr>
                        <a:t>参数</a:t>
                      </a:r>
                      <a:r>
                        <a:rPr lang="en-US" sz="900" u="none" strike="noStrike" dirty="0" smtClean="0">
                          <a:effectLst/>
                        </a:rPr>
                        <a:t>Outbound </a:t>
                      </a:r>
                      <a:r>
                        <a:rPr lang="en-US" sz="900" u="none" strike="noStrike" dirty="0">
                          <a:effectLst/>
                        </a:rPr>
                        <a:t>parameters</a:t>
                      </a:r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字段名称</a:t>
                      </a:r>
                      <a:br>
                        <a:rPr lang="zh-CN" alt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Field Name</a:t>
                      </a:r>
                      <a:endParaRPr lang="en-US" sz="7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字段说明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Field Description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数据类型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Data Type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长度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Length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数据条件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Data Conditions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必输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Mandatory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备注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Remarks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096556274"/>
                  </a:ext>
                </a:extLst>
              </a:tr>
              <a:tr h="2198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order_number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工单号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3810300584"/>
                  </a:ext>
                </a:extLst>
              </a:tr>
              <a:tr h="240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part_number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成品物料号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923919147"/>
                  </a:ext>
                </a:extLst>
              </a:tr>
              <a:tr h="1881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sn_number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成品</a:t>
                      </a:r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072891428"/>
                  </a:ext>
                </a:extLst>
              </a:tr>
              <a:tr h="2015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station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站点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4211790971"/>
                  </a:ext>
                </a:extLst>
              </a:tr>
              <a:tr h="263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step_no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工步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47059925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结果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2225177005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workcentercode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产线编号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088172067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oper_time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返修时间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YYYYMMDDHHMISS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7256478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ngcode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</a:t>
                      </a:r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代码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2248466298"/>
                  </a:ext>
                </a:extLst>
              </a:tr>
              <a:tr h="2789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</a:rPr>
                        <a:t>返回参数</a:t>
                      </a:r>
                    </a:p>
                    <a:p>
                      <a:pPr algn="ctr" fontAlgn="ctr"/>
                      <a:r>
                        <a:rPr lang="en-US" altLang="zh-CN" sz="900" u="none" strike="noStrike" dirty="0" smtClean="0">
                          <a:effectLst/>
                        </a:rPr>
                        <a:t>Returning Parameters</a:t>
                      </a:r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result</a:t>
                      </a:r>
                      <a:endParaRPr 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处理结果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b="0" i="0" u="none" strike="noStrike" dirty="0" smtClean="0"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en-US" altLang="zh-CN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○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kumimoji="0" lang="en-US" altLang="zh-CN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OK/NOK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443069666"/>
                  </a:ext>
                </a:extLst>
              </a:tr>
              <a:tr h="2379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reason</a:t>
                      </a:r>
                      <a:endParaRPr 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原因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b="0" i="0" u="none" strike="noStrike" dirty="0" smtClean="0">
                          <a:effectLst/>
                          <a:latin typeface="+mn-lt"/>
                          <a:ea typeface="+mn-ea"/>
                        </a:rPr>
                        <a:t>200</a:t>
                      </a:r>
                      <a:endParaRPr lang="en-US" altLang="zh-CN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479036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200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558" y="10186"/>
            <a:ext cx="7814558" cy="994172"/>
          </a:xfrm>
        </p:spPr>
        <p:txBody>
          <a:bodyPr/>
          <a:lstStyle/>
          <a:p>
            <a:r>
              <a:rPr lang="zh-CN" altLang="en-US" dirty="0"/>
              <a:t>视觉检测信息接口</a:t>
            </a:r>
            <a:r>
              <a:rPr lang="zh-CN" altLang="en-US" dirty="0" smtClean="0"/>
              <a:t>字段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27147" y="4829671"/>
            <a:ext cx="2057400" cy="221608"/>
          </a:xfrm>
        </p:spPr>
        <p:txBody>
          <a:bodyPr/>
          <a:lstStyle/>
          <a:p>
            <a:fld id="{6B8351F3-4DC4-6541-B90A-6C6E344B49B4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8269" y="4842992"/>
            <a:ext cx="3086100" cy="222250"/>
          </a:xfrm>
        </p:spPr>
        <p:txBody>
          <a:bodyPr/>
          <a:lstStyle/>
          <a:p>
            <a:pPr>
              <a:defRPr/>
            </a:pPr>
            <a:r>
              <a:rPr lang="de-DE" dirty="0"/>
              <a:t>© BYTON 2017</a:t>
            </a:r>
            <a:endParaRPr lang="de-DE" spc="40" dirty="0">
              <a:solidFill>
                <a:srgbClr val="373735">
                  <a:tint val="75000"/>
                </a:srgb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2887"/>
              </p:ext>
            </p:extLst>
          </p:nvPr>
        </p:nvGraphicFramePr>
        <p:xfrm>
          <a:off x="316850" y="768998"/>
          <a:ext cx="8384268" cy="38408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1994">
                  <a:extLst>
                    <a:ext uri="{9D8B030D-6E8A-4147-A177-3AD203B41FA5}">
                      <a16:colId xmlns:a16="http://schemas.microsoft.com/office/drawing/2014/main" val="3804863020"/>
                    </a:ext>
                  </a:extLst>
                </a:gridCol>
                <a:gridCol w="1231193">
                  <a:extLst>
                    <a:ext uri="{9D8B030D-6E8A-4147-A177-3AD203B41FA5}">
                      <a16:colId xmlns:a16="http://schemas.microsoft.com/office/drawing/2014/main" val="22237690"/>
                    </a:ext>
                  </a:extLst>
                </a:gridCol>
                <a:gridCol w="1045754">
                  <a:extLst>
                    <a:ext uri="{9D8B030D-6E8A-4147-A177-3AD203B41FA5}">
                      <a16:colId xmlns:a16="http://schemas.microsoft.com/office/drawing/2014/main" val="793704539"/>
                    </a:ext>
                  </a:extLst>
                </a:gridCol>
                <a:gridCol w="668797">
                  <a:extLst>
                    <a:ext uri="{9D8B030D-6E8A-4147-A177-3AD203B41FA5}">
                      <a16:colId xmlns:a16="http://schemas.microsoft.com/office/drawing/2014/main" val="3691123816"/>
                    </a:ext>
                  </a:extLst>
                </a:gridCol>
                <a:gridCol w="997113">
                  <a:extLst>
                    <a:ext uri="{9D8B030D-6E8A-4147-A177-3AD203B41FA5}">
                      <a16:colId xmlns:a16="http://schemas.microsoft.com/office/drawing/2014/main" val="3731124502"/>
                    </a:ext>
                  </a:extLst>
                </a:gridCol>
                <a:gridCol w="997113">
                  <a:extLst>
                    <a:ext uri="{9D8B030D-6E8A-4147-A177-3AD203B41FA5}">
                      <a16:colId xmlns:a16="http://schemas.microsoft.com/office/drawing/2014/main" val="2803833121"/>
                    </a:ext>
                  </a:extLst>
                </a:gridCol>
                <a:gridCol w="1264632">
                  <a:extLst>
                    <a:ext uri="{9D8B030D-6E8A-4147-A177-3AD203B41FA5}">
                      <a16:colId xmlns:a16="http://schemas.microsoft.com/office/drawing/2014/main" val="267805011"/>
                    </a:ext>
                  </a:extLst>
                </a:gridCol>
                <a:gridCol w="1267672">
                  <a:extLst>
                    <a:ext uri="{9D8B030D-6E8A-4147-A177-3AD203B41FA5}">
                      <a16:colId xmlns:a16="http://schemas.microsoft.com/office/drawing/2014/main" val="902534027"/>
                    </a:ext>
                  </a:extLst>
                </a:gridCol>
              </a:tblGrid>
              <a:tr h="970957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传出</a:t>
                      </a:r>
                      <a:r>
                        <a:rPr lang="zh-CN" altLang="en-US" sz="900" u="none" strike="noStrike" dirty="0" smtClean="0">
                          <a:effectLst/>
                        </a:rPr>
                        <a:t>参数</a:t>
                      </a:r>
                      <a:r>
                        <a:rPr lang="en-US" sz="900" u="none" strike="noStrike" dirty="0" smtClean="0">
                          <a:effectLst/>
                        </a:rPr>
                        <a:t>Outbound </a:t>
                      </a:r>
                      <a:r>
                        <a:rPr lang="en-US" sz="900" u="none" strike="noStrike" dirty="0">
                          <a:effectLst/>
                        </a:rPr>
                        <a:t>parameters</a:t>
                      </a:r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字段名称</a:t>
                      </a:r>
                      <a:br>
                        <a:rPr lang="zh-CN" alt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Field Name</a:t>
                      </a:r>
                      <a:endParaRPr lang="en-US" sz="7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字段说明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Field Description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数据类型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Data Type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长度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Length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数据条件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Data Conditions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必输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Mandatory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备注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Remarks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096556274"/>
                  </a:ext>
                </a:extLst>
              </a:tr>
              <a:tr h="2552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order_number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工单号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3810300584"/>
                  </a:ext>
                </a:extLst>
              </a:tr>
              <a:tr h="2559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part_number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成品物料号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923919147"/>
                  </a:ext>
                </a:extLst>
              </a:tr>
              <a:tr h="2650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sn_number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成品</a:t>
                      </a:r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072891428"/>
                  </a:ext>
                </a:extLst>
              </a:tr>
              <a:tr h="2275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结果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4211790971"/>
                  </a:ext>
                </a:extLst>
              </a:tr>
              <a:tr h="2730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workcentercode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产线编号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47059925"/>
                  </a:ext>
                </a:extLst>
              </a:tr>
              <a:tr h="2578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oper_time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完成时间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YYYYMMDDHHMISS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5177005"/>
                  </a:ext>
                </a:extLst>
              </a:tr>
              <a:tr h="220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视觉图片代码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088172067"/>
                  </a:ext>
                </a:extLst>
              </a:tr>
              <a:tr h="220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station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站点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3677256478"/>
                  </a:ext>
                </a:extLst>
              </a:tr>
              <a:tr h="44232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</a:rPr>
                        <a:t>返回参数</a:t>
                      </a:r>
                    </a:p>
                    <a:p>
                      <a:pPr algn="ctr" fontAlgn="ctr"/>
                      <a:r>
                        <a:rPr lang="en-US" altLang="zh-CN" sz="900" u="none" strike="noStrike" dirty="0" smtClean="0">
                          <a:effectLst/>
                        </a:rPr>
                        <a:t>Returning Parameters</a:t>
                      </a:r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result</a:t>
                      </a:r>
                      <a:endParaRPr 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处理结果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b="0" i="0" u="none" strike="noStrike" dirty="0" smtClean="0"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en-US" altLang="zh-CN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○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kumimoji="0" lang="en-US" altLang="zh-CN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OK/NOK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443069666"/>
                  </a:ext>
                </a:extLst>
              </a:tr>
              <a:tr h="4516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reason</a:t>
                      </a:r>
                      <a:endParaRPr 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原因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b="0" i="0" u="none" strike="noStrike" dirty="0" smtClean="0">
                          <a:effectLst/>
                          <a:latin typeface="+mn-lt"/>
                          <a:ea typeface="+mn-ea"/>
                        </a:rPr>
                        <a:t>200</a:t>
                      </a:r>
                      <a:endParaRPr lang="en-US" altLang="zh-CN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479036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554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558" y="10186"/>
            <a:ext cx="7814558" cy="994172"/>
          </a:xfrm>
        </p:spPr>
        <p:txBody>
          <a:bodyPr/>
          <a:lstStyle/>
          <a:p>
            <a:r>
              <a:rPr lang="zh-CN" altLang="en-US" dirty="0"/>
              <a:t>拉入拉出信息接口</a:t>
            </a:r>
            <a:r>
              <a:rPr lang="zh-CN" altLang="en-US" dirty="0" smtClean="0"/>
              <a:t>字段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27147" y="4829671"/>
            <a:ext cx="2057400" cy="221608"/>
          </a:xfrm>
        </p:spPr>
        <p:txBody>
          <a:bodyPr/>
          <a:lstStyle/>
          <a:p>
            <a:fld id="{6B8351F3-4DC4-6541-B90A-6C6E344B49B4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8269" y="4842992"/>
            <a:ext cx="3086100" cy="222250"/>
          </a:xfrm>
        </p:spPr>
        <p:txBody>
          <a:bodyPr/>
          <a:lstStyle/>
          <a:p>
            <a:pPr>
              <a:defRPr/>
            </a:pPr>
            <a:r>
              <a:rPr lang="de-DE" dirty="0"/>
              <a:t>© BYTON 2017</a:t>
            </a:r>
            <a:endParaRPr lang="de-DE" spc="40" dirty="0">
              <a:solidFill>
                <a:srgbClr val="373735">
                  <a:tint val="75000"/>
                </a:srgb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361815"/>
              </p:ext>
            </p:extLst>
          </p:nvPr>
        </p:nvGraphicFramePr>
        <p:xfrm>
          <a:off x="316850" y="769000"/>
          <a:ext cx="8384268" cy="265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1994">
                  <a:extLst>
                    <a:ext uri="{9D8B030D-6E8A-4147-A177-3AD203B41FA5}">
                      <a16:colId xmlns:a16="http://schemas.microsoft.com/office/drawing/2014/main" val="3804863020"/>
                    </a:ext>
                  </a:extLst>
                </a:gridCol>
                <a:gridCol w="1231193">
                  <a:extLst>
                    <a:ext uri="{9D8B030D-6E8A-4147-A177-3AD203B41FA5}">
                      <a16:colId xmlns:a16="http://schemas.microsoft.com/office/drawing/2014/main" val="22237690"/>
                    </a:ext>
                  </a:extLst>
                </a:gridCol>
                <a:gridCol w="1045754">
                  <a:extLst>
                    <a:ext uri="{9D8B030D-6E8A-4147-A177-3AD203B41FA5}">
                      <a16:colId xmlns:a16="http://schemas.microsoft.com/office/drawing/2014/main" val="793704539"/>
                    </a:ext>
                  </a:extLst>
                </a:gridCol>
                <a:gridCol w="668797">
                  <a:extLst>
                    <a:ext uri="{9D8B030D-6E8A-4147-A177-3AD203B41FA5}">
                      <a16:colId xmlns:a16="http://schemas.microsoft.com/office/drawing/2014/main" val="3691123816"/>
                    </a:ext>
                  </a:extLst>
                </a:gridCol>
                <a:gridCol w="997113">
                  <a:extLst>
                    <a:ext uri="{9D8B030D-6E8A-4147-A177-3AD203B41FA5}">
                      <a16:colId xmlns:a16="http://schemas.microsoft.com/office/drawing/2014/main" val="3731124502"/>
                    </a:ext>
                  </a:extLst>
                </a:gridCol>
                <a:gridCol w="997113">
                  <a:extLst>
                    <a:ext uri="{9D8B030D-6E8A-4147-A177-3AD203B41FA5}">
                      <a16:colId xmlns:a16="http://schemas.microsoft.com/office/drawing/2014/main" val="2803833121"/>
                    </a:ext>
                  </a:extLst>
                </a:gridCol>
                <a:gridCol w="1264632">
                  <a:extLst>
                    <a:ext uri="{9D8B030D-6E8A-4147-A177-3AD203B41FA5}">
                      <a16:colId xmlns:a16="http://schemas.microsoft.com/office/drawing/2014/main" val="267805011"/>
                    </a:ext>
                  </a:extLst>
                </a:gridCol>
                <a:gridCol w="1267672">
                  <a:extLst>
                    <a:ext uri="{9D8B030D-6E8A-4147-A177-3AD203B41FA5}">
                      <a16:colId xmlns:a16="http://schemas.microsoft.com/office/drawing/2014/main" val="902534027"/>
                    </a:ext>
                  </a:extLst>
                </a:gridCol>
              </a:tblGrid>
              <a:tr h="511512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传出</a:t>
                      </a:r>
                      <a:r>
                        <a:rPr lang="zh-CN" altLang="en-US" sz="900" u="none" strike="noStrike" dirty="0" smtClean="0">
                          <a:effectLst/>
                        </a:rPr>
                        <a:t>参数</a:t>
                      </a:r>
                      <a:r>
                        <a:rPr lang="en-US" sz="900" u="none" strike="noStrike" dirty="0" smtClean="0">
                          <a:effectLst/>
                        </a:rPr>
                        <a:t>Outbound </a:t>
                      </a:r>
                      <a:r>
                        <a:rPr lang="en-US" sz="900" u="none" strike="noStrike" dirty="0">
                          <a:effectLst/>
                        </a:rPr>
                        <a:t>parameters</a:t>
                      </a:r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字段名称</a:t>
                      </a:r>
                      <a:br>
                        <a:rPr lang="zh-CN" alt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Field Name</a:t>
                      </a:r>
                      <a:endParaRPr lang="en-US" sz="7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字段说明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Field Description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数据类型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Data Type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长度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Length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数据条件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Data Conditions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必输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Mandatory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备注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Remarks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096556274"/>
                  </a:ext>
                </a:extLst>
              </a:tr>
              <a:tr h="2198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order_number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工单号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3810300584"/>
                  </a:ext>
                </a:extLst>
              </a:tr>
              <a:tr h="240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part_number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成品物料号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923919147"/>
                  </a:ext>
                </a:extLst>
              </a:tr>
              <a:tr h="1881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sn_number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成品</a:t>
                      </a:r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072891428"/>
                  </a:ext>
                </a:extLst>
              </a:tr>
              <a:tr h="2015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拉入拉出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4211790971"/>
                  </a:ext>
                </a:extLst>
              </a:tr>
              <a:tr h="263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oper_time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操作时间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47059925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workcentercode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产线编号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2225177005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station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站点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088172067"/>
                  </a:ext>
                </a:extLst>
              </a:tr>
              <a:tr h="2789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</a:rPr>
                        <a:t>返回参数</a:t>
                      </a:r>
                    </a:p>
                    <a:p>
                      <a:pPr algn="ctr" fontAlgn="ctr"/>
                      <a:r>
                        <a:rPr lang="en-US" altLang="zh-CN" sz="900" u="none" strike="noStrike" dirty="0" smtClean="0">
                          <a:effectLst/>
                        </a:rPr>
                        <a:t>Returning Parameters</a:t>
                      </a:r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result</a:t>
                      </a:r>
                      <a:endParaRPr 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处理结果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b="0" i="0" u="none" strike="noStrike" dirty="0" smtClean="0"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en-US" altLang="zh-CN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○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kumimoji="0" lang="en-US" altLang="zh-CN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OK/NOK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443069666"/>
                  </a:ext>
                </a:extLst>
              </a:tr>
              <a:tr h="2379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reason</a:t>
                      </a:r>
                      <a:endParaRPr 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原因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b="0" i="0" u="none" strike="noStrike" dirty="0" smtClean="0">
                          <a:effectLst/>
                          <a:latin typeface="+mn-lt"/>
                          <a:ea typeface="+mn-ea"/>
                        </a:rPr>
                        <a:t>200</a:t>
                      </a:r>
                      <a:endParaRPr lang="en-US" altLang="zh-CN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479036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677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558" y="10186"/>
            <a:ext cx="7814558" cy="994172"/>
          </a:xfrm>
        </p:spPr>
        <p:txBody>
          <a:bodyPr/>
          <a:lstStyle/>
          <a:p>
            <a:r>
              <a:rPr lang="zh-CN" altLang="en-US" dirty="0"/>
              <a:t>出站状态信息接口</a:t>
            </a:r>
            <a:r>
              <a:rPr lang="zh-CN" altLang="en-US" dirty="0" smtClean="0"/>
              <a:t>字段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27147" y="4829671"/>
            <a:ext cx="2057400" cy="221608"/>
          </a:xfrm>
        </p:spPr>
        <p:txBody>
          <a:bodyPr/>
          <a:lstStyle/>
          <a:p>
            <a:fld id="{6B8351F3-4DC4-6541-B90A-6C6E344B49B4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8269" y="4842992"/>
            <a:ext cx="3086100" cy="222250"/>
          </a:xfrm>
        </p:spPr>
        <p:txBody>
          <a:bodyPr/>
          <a:lstStyle/>
          <a:p>
            <a:pPr>
              <a:defRPr/>
            </a:pPr>
            <a:r>
              <a:rPr lang="de-DE" dirty="0"/>
              <a:t>© BYTON 2017</a:t>
            </a:r>
            <a:endParaRPr lang="de-DE" spc="40" dirty="0">
              <a:solidFill>
                <a:srgbClr val="373735">
                  <a:tint val="75000"/>
                </a:srgb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036237"/>
              </p:ext>
            </p:extLst>
          </p:nvPr>
        </p:nvGraphicFramePr>
        <p:xfrm>
          <a:off x="316850" y="769000"/>
          <a:ext cx="8384268" cy="29054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1994">
                  <a:extLst>
                    <a:ext uri="{9D8B030D-6E8A-4147-A177-3AD203B41FA5}">
                      <a16:colId xmlns:a16="http://schemas.microsoft.com/office/drawing/2014/main" val="3804863020"/>
                    </a:ext>
                  </a:extLst>
                </a:gridCol>
                <a:gridCol w="1231193">
                  <a:extLst>
                    <a:ext uri="{9D8B030D-6E8A-4147-A177-3AD203B41FA5}">
                      <a16:colId xmlns:a16="http://schemas.microsoft.com/office/drawing/2014/main" val="22237690"/>
                    </a:ext>
                  </a:extLst>
                </a:gridCol>
                <a:gridCol w="1045754">
                  <a:extLst>
                    <a:ext uri="{9D8B030D-6E8A-4147-A177-3AD203B41FA5}">
                      <a16:colId xmlns:a16="http://schemas.microsoft.com/office/drawing/2014/main" val="793704539"/>
                    </a:ext>
                  </a:extLst>
                </a:gridCol>
                <a:gridCol w="668797">
                  <a:extLst>
                    <a:ext uri="{9D8B030D-6E8A-4147-A177-3AD203B41FA5}">
                      <a16:colId xmlns:a16="http://schemas.microsoft.com/office/drawing/2014/main" val="3691123816"/>
                    </a:ext>
                  </a:extLst>
                </a:gridCol>
                <a:gridCol w="997113">
                  <a:extLst>
                    <a:ext uri="{9D8B030D-6E8A-4147-A177-3AD203B41FA5}">
                      <a16:colId xmlns:a16="http://schemas.microsoft.com/office/drawing/2014/main" val="3731124502"/>
                    </a:ext>
                  </a:extLst>
                </a:gridCol>
                <a:gridCol w="997113">
                  <a:extLst>
                    <a:ext uri="{9D8B030D-6E8A-4147-A177-3AD203B41FA5}">
                      <a16:colId xmlns:a16="http://schemas.microsoft.com/office/drawing/2014/main" val="2803833121"/>
                    </a:ext>
                  </a:extLst>
                </a:gridCol>
                <a:gridCol w="1264632">
                  <a:extLst>
                    <a:ext uri="{9D8B030D-6E8A-4147-A177-3AD203B41FA5}">
                      <a16:colId xmlns:a16="http://schemas.microsoft.com/office/drawing/2014/main" val="267805011"/>
                    </a:ext>
                  </a:extLst>
                </a:gridCol>
                <a:gridCol w="1267672">
                  <a:extLst>
                    <a:ext uri="{9D8B030D-6E8A-4147-A177-3AD203B41FA5}">
                      <a16:colId xmlns:a16="http://schemas.microsoft.com/office/drawing/2014/main" val="902534027"/>
                    </a:ext>
                  </a:extLst>
                </a:gridCol>
              </a:tblGrid>
              <a:tr h="511512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传出</a:t>
                      </a:r>
                      <a:r>
                        <a:rPr lang="zh-CN" altLang="en-US" sz="900" u="none" strike="noStrike" dirty="0" smtClean="0">
                          <a:effectLst/>
                        </a:rPr>
                        <a:t>参数</a:t>
                      </a:r>
                      <a:r>
                        <a:rPr lang="en-US" sz="900" u="none" strike="noStrike" dirty="0" smtClean="0">
                          <a:effectLst/>
                        </a:rPr>
                        <a:t>Outbound </a:t>
                      </a:r>
                      <a:r>
                        <a:rPr lang="en-US" sz="900" u="none" strike="noStrike" dirty="0">
                          <a:effectLst/>
                        </a:rPr>
                        <a:t>parameters</a:t>
                      </a:r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字段名称</a:t>
                      </a:r>
                      <a:br>
                        <a:rPr lang="zh-CN" alt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Field Name</a:t>
                      </a:r>
                      <a:endParaRPr lang="en-US" sz="7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字段说明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Field Description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数据类型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Data Type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长度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Length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数据条件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Data Conditions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必输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Mandatory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备注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Remarks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096556274"/>
                  </a:ext>
                </a:extLst>
              </a:tr>
              <a:tr h="2198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order_number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工单号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3810300584"/>
                  </a:ext>
                </a:extLst>
              </a:tr>
              <a:tr h="240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part_number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成品物料号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923919147"/>
                  </a:ext>
                </a:extLst>
              </a:tr>
              <a:tr h="1881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sn_number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成品</a:t>
                      </a:r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072891428"/>
                  </a:ext>
                </a:extLst>
              </a:tr>
              <a:tr h="2015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station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站点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4211790971"/>
                  </a:ext>
                </a:extLst>
              </a:tr>
              <a:tr h="263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in_time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入站时间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YYYYMMDDHHMISS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47059925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out_time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出站时间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YYYYMMDDHHMISS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2225177005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workcentercode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产线编号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088172067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状态结果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定义每个工站实际出站的状态是否</a:t>
                      </a:r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ok/ng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7256478"/>
                  </a:ext>
                </a:extLst>
              </a:tr>
              <a:tr h="2789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</a:rPr>
                        <a:t>返回参数</a:t>
                      </a:r>
                    </a:p>
                    <a:p>
                      <a:pPr algn="ctr" fontAlgn="ctr"/>
                      <a:r>
                        <a:rPr lang="en-US" altLang="zh-CN" sz="900" u="none" strike="noStrike" dirty="0" smtClean="0">
                          <a:effectLst/>
                        </a:rPr>
                        <a:t>Returning Parameters</a:t>
                      </a:r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result</a:t>
                      </a:r>
                      <a:endParaRPr 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处理结果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b="0" i="0" u="none" strike="noStrike" dirty="0" smtClean="0"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en-US" altLang="zh-CN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○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kumimoji="0" lang="en-US" altLang="zh-CN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OK/NOK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443069666"/>
                  </a:ext>
                </a:extLst>
              </a:tr>
              <a:tr h="2379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reason</a:t>
                      </a:r>
                      <a:endParaRPr 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原因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b="0" i="0" u="none" strike="noStrike" dirty="0" smtClean="0">
                          <a:effectLst/>
                          <a:latin typeface="+mn-lt"/>
                          <a:ea typeface="+mn-ea"/>
                        </a:rPr>
                        <a:t>200</a:t>
                      </a:r>
                      <a:endParaRPr lang="en-US" altLang="zh-CN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479036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05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558" y="10186"/>
            <a:ext cx="7814558" cy="994172"/>
          </a:xfrm>
        </p:spPr>
        <p:txBody>
          <a:bodyPr/>
          <a:lstStyle/>
          <a:p>
            <a:r>
              <a:rPr lang="zh-CN" altLang="en-US" dirty="0"/>
              <a:t>成品</a:t>
            </a:r>
            <a:r>
              <a:rPr lang="en-US" altLang="zh-CN" dirty="0"/>
              <a:t>SN</a:t>
            </a:r>
            <a:r>
              <a:rPr lang="zh-CN" altLang="en-US" dirty="0"/>
              <a:t>与工</a:t>
            </a:r>
            <a:r>
              <a:rPr lang="zh-CN" altLang="en-US" dirty="0" smtClean="0"/>
              <a:t>单绑定</a:t>
            </a:r>
            <a:r>
              <a:rPr lang="zh-CN" altLang="en-US" dirty="0"/>
              <a:t>信息接口</a:t>
            </a:r>
            <a:r>
              <a:rPr lang="zh-CN" altLang="en-US" dirty="0" smtClean="0"/>
              <a:t>字段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27147" y="4829671"/>
            <a:ext cx="2057400" cy="221608"/>
          </a:xfrm>
        </p:spPr>
        <p:txBody>
          <a:bodyPr/>
          <a:lstStyle/>
          <a:p>
            <a:fld id="{6B8351F3-4DC4-6541-B90A-6C6E344B49B4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8269" y="4842992"/>
            <a:ext cx="3086100" cy="222250"/>
          </a:xfrm>
        </p:spPr>
        <p:txBody>
          <a:bodyPr/>
          <a:lstStyle/>
          <a:p>
            <a:pPr>
              <a:defRPr/>
            </a:pPr>
            <a:r>
              <a:rPr lang="de-DE" dirty="0"/>
              <a:t>© BYTON 2017</a:t>
            </a:r>
            <a:endParaRPr lang="de-DE" spc="40" dirty="0">
              <a:solidFill>
                <a:srgbClr val="373735">
                  <a:tint val="75000"/>
                </a:srgb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983383"/>
              </p:ext>
            </p:extLst>
          </p:nvPr>
        </p:nvGraphicFramePr>
        <p:xfrm>
          <a:off x="311774" y="772232"/>
          <a:ext cx="8389341" cy="26267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2853">
                  <a:extLst>
                    <a:ext uri="{9D8B030D-6E8A-4147-A177-3AD203B41FA5}">
                      <a16:colId xmlns:a16="http://schemas.microsoft.com/office/drawing/2014/main" val="4264596270"/>
                    </a:ext>
                  </a:extLst>
                </a:gridCol>
                <a:gridCol w="1222853">
                  <a:extLst>
                    <a:ext uri="{9D8B030D-6E8A-4147-A177-3AD203B41FA5}">
                      <a16:colId xmlns:a16="http://schemas.microsoft.com/office/drawing/2014/main" val="214201846"/>
                    </a:ext>
                  </a:extLst>
                </a:gridCol>
                <a:gridCol w="1222853">
                  <a:extLst>
                    <a:ext uri="{9D8B030D-6E8A-4147-A177-3AD203B41FA5}">
                      <a16:colId xmlns:a16="http://schemas.microsoft.com/office/drawing/2014/main" val="760311569"/>
                    </a:ext>
                  </a:extLst>
                </a:gridCol>
                <a:gridCol w="782057">
                  <a:extLst>
                    <a:ext uri="{9D8B030D-6E8A-4147-A177-3AD203B41FA5}">
                      <a16:colId xmlns:a16="http://schemas.microsoft.com/office/drawing/2014/main" val="2411235271"/>
                    </a:ext>
                  </a:extLst>
                </a:gridCol>
                <a:gridCol w="1165976">
                  <a:extLst>
                    <a:ext uri="{9D8B030D-6E8A-4147-A177-3AD203B41FA5}">
                      <a16:colId xmlns:a16="http://schemas.microsoft.com/office/drawing/2014/main" val="1212384441"/>
                    </a:ext>
                  </a:extLst>
                </a:gridCol>
                <a:gridCol w="939646">
                  <a:extLst>
                    <a:ext uri="{9D8B030D-6E8A-4147-A177-3AD203B41FA5}">
                      <a16:colId xmlns:a16="http://schemas.microsoft.com/office/drawing/2014/main" val="3996675245"/>
                    </a:ext>
                  </a:extLst>
                </a:gridCol>
                <a:gridCol w="714166">
                  <a:extLst>
                    <a:ext uri="{9D8B030D-6E8A-4147-A177-3AD203B41FA5}">
                      <a16:colId xmlns:a16="http://schemas.microsoft.com/office/drawing/2014/main" val="1481357680"/>
                    </a:ext>
                  </a:extLst>
                </a:gridCol>
                <a:gridCol w="1118937">
                  <a:extLst>
                    <a:ext uri="{9D8B030D-6E8A-4147-A177-3AD203B41FA5}">
                      <a16:colId xmlns:a16="http://schemas.microsoft.com/office/drawing/2014/main" val="1181676409"/>
                    </a:ext>
                  </a:extLst>
                </a:gridCol>
              </a:tblGrid>
              <a:tr h="5722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传出参数</a:t>
                      </a:r>
                      <a:r>
                        <a:rPr lang="en-US" altLang="zh-CN" sz="1100" u="none" strike="noStrike" dirty="0">
                          <a:effectLst/>
                        </a:rPr>
                        <a:t>(</a:t>
                      </a:r>
                      <a:r>
                        <a:rPr lang="zh-CN" altLang="en-US" sz="1100" u="none" strike="noStrike" dirty="0">
                          <a:effectLst/>
                        </a:rPr>
                        <a:t>表头</a:t>
                      </a:r>
                      <a:r>
                        <a:rPr lang="en-US" altLang="zh-CN" sz="1100" u="none" strike="noStrike" dirty="0">
                          <a:effectLst/>
                        </a:rPr>
                        <a:t>)</a:t>
                      </a:r>
                      <a:br>
                        <a:rPr lang="en-US" altLang="zh-CN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Outbound parameters</a:t>
                      </a:r>
                      <a:endParaRPr lang="en-US" sz="11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字段名称</a:t>
                      </a:r>
                      <a:br>
                        <a:rPr lang="zh-CN" alt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Field Name</a:t>
                      </a:r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字段说明</a:t>
                      </a:r>
                      <a:br>
                        <a:rPr lang="zh-CN" alt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Field Description</a:t>
                      </a:r>
                      <a:endParaRPr lang="en-US" sz="9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数据类型</a:t>
                      </a:r>
                      <a:br>
                        <a:rPr lang="zh-CN" alt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Data Type</a:t>
                      </a:r>
                      <a:endParaRPr lang="en-US" sz="9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长度</a:t>
                      </a:r>
                      <a:br>
                        <a:rPr lang="zh-CN" alt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Length</a:t>
                      </a:r>
                      <a:endParaRPr lang="en-US" sz="9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数据条件</a:t>
                      </a:r>
                      <a:br>
                        <a:rPr lang="zh-CN" alt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Data Conditions</a:t>
                      </a:r>
                      <a:endParaRPr lang="en-US" sz="9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必输</a:t>
                      </a:r>
                      <a:br>
                        <a:rPr lang="zh-CN" alt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Mandatory</a:t>
                      </a:r>
                      <a:endParaRPr lang="en-US" sz="9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备注</a:t>
                      </a:r>
                      <a:br>
                        <a:rPr lang="zh-CN" alt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Remarks</a:t>
                      </a:r>
                      <a:endParaRPr lang="en-US" sz="9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405531"/>
                  </a:ext>
                </a:extLst>
              </a:tr>
              <a:tr h="2861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order_number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工单号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u="none" strike="noStrike" dirty="0" smtClean="0">
                          <a:effectLst/>
                        </a:rPr>
                        <a:t>○</a:t>
                      </a:r>
                      <a:endParaRPr lang="zh-CN" altLang="en-US" sz="800" b="0" i="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8402168"/>
                  </a:ext>
                </a:extLst>
              </a:tr>
              <a:tr h="2861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sn_number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电池</a:t>
                      </a:r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</a:t>
                      </a:r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号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8358903"/>
                  </a:ext>
                </a:extLst>
              </a:tr>
              <a:tr h="3375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workcentercode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产线编号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4441587"/>
                  </a:ext>
                </a:extLst>
              </a:tr>
              <a:tr h="2861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sopnum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配方编号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5521105"/>
                  </a:ext>
                </a:extLst>
              </a:tr>
              <a:tr h="2861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product_date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法规生产日期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8879108"/>
                  </a:ext>
                </a:extLst>
              </a:tr>
              <a:tr h="28614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</a:rPr>
                        <a:t>返回参数</a:t>
                      </a:r>
                    </a:p>
                    <a:p>
                      <a:pPr algn="ctr" fontAlgn="ctr"/>
                      <a:r>
                        <a:rPr lang="en-US" altLang="zh-CN" sz="900" u="none" strike="noStrike" dirty="0" smtClean="0">
                          <a:effectLst/>
                        </a:rPr>
                        <a:t>Returning Parameters</a:t>
                      </a:r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result</a:t>
                      </a:r>
                      <a:endParaRPr 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处理结果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b="0" i="0" u="none" strike="noStrike" dirty="0" smtClean="0"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en-US" altLang="zh-CN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○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kumimoji="0" lang="en-US" altLang="zh-CN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OK/NOK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990166176"/>
                  </a:ext>
                </a:extLst>
              </a:tr>
              <a:tr h="2861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reason</a:t>
                      </a:r>
                      <a:endParaRPr 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原因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b="0" i="0" u="none" strike="noStrike" dirty="0" smtClean="0">
                          <a:effectLst/>
                          <a:latin typeface="+mn-lt"/>
                          <a:ea typeface="+mn-ea"/>
                        </a:rPr>
                        <a:t>200</a:t>
                      </a:r>
                      <a:endParaRPr lang="en-US" altLang="zh-CN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4224189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365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558" y="10186"/>
            <a:ext cx="7814558" cy="994172"/>
          </a:xfrm>
        </p:spPr>
        <p:txBody>
          <a:bodyPr/>
          <a:lstStyle/>
          <a:p>
            <a:r>
              <a:rPr lang="zh-CN" altLang="en-US" dirty="0" smtClean="0"/>
              <a:t>电池订单</a:t>
            </a:r>
            <a:r>
              <a:rPr lang="zh-CN" altLang="en-US" dirty="0" smtClean="0"/>
              <a:t>信息</a:t>
            </a:r>
            <a:r>
              <a:rPr lang="zh-CN" altLang="en-US" dirty="0"/>
              <a:t>接口</a:t>
            </a:r>
            <a:r>
              <a:rPr lang="zh-CN" altLang="en-US" dirty="0" smtClean="0"/>
              <a:t>字段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27147" y="4829671"/>
            <a:ext cx="2057400" cy="221608"/>
          </a:xfrm>
        </p:spPr>
        <p:txBody>
          <a:bodyPr/>
          <a:lstStyle/>
          <a:p>
            <a:fld id="{6B8351F3-4DC4-6541-B90A-6C6E344B49B4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8269" y="4842992"/>
            <a:ext cx="3086100" cy="222250"/>
          </a:xfrm>
        </p:spPr>
        <p:txBody>
          <a:bodyPr/>
          <a:lstStyle/>
          <a:p>
            <a:pPr>
              <a:defRPr/>
            </a:pPr>
            <a:r>
              <a:rPr lang="de-DE" dirty="0"/>
              <a:t>© BYTON 2017</a:t>
            </a:r>
            <a:endParaRPr lang="de-DE" spc="40" dirty="0">
              <a:solidFill>
                <a:srgbClr val="373735">
                  <a:tint val="75000"/>
                </a:srgb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47260"/>
              </p:ext>
            </p:extLst>
          </p:nvPr>
        </p:nvGraphicFramePr>
        <p:xfrm>
          <a:off x="316850" y="769000"/>
          <a:ext cx="8384268" cy="27258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1994">
                  <a:extLst>
                    <a:ext uri="{9D8B030D-6E8A-4147-A177-3AD203B41FA5}">
                      <a16:colId xmlns:a16="http://schemas.microsoft.com/office/drawing/2014/main" val="3804863020"/>
                    </a:ext>
                  </a:extLst>
                </a:gridCol>
                <a:gridCol w="1231193">
                  <a:extLst>
                    <a:ext uri="{9D8B030D-6E8A-4147-A177-3AD203B41FA5}">
                      <a16:colId xmlns:a16="http://schemas.microsoft.com/office/drawing/2014/main" val="22237690"/>
                    </a:ext>
                  </a:extLst>
                </a:gridCol>
                <a:gridCol w="1045754">
                  <a:extLst>
                    <a:ext uri="{9D8B030D-6E8A-4147-A177-3AD203B41FA5}">
                      <a16:colId xmlns:a16="http://schemas.microsoft.com/office/drawing/2014/main" val="793704539"/>
                    </a:ext>
                  </a:extLst>
                </a:gridCol>
                <a:gridCol w="668797">
                  <a:extLst>
                    <a:ext uri="{9D8B030D-6E8A-4147-A177-3AD203B41FA5}">
                      <a16:colId xmlns:a16="http://schemas.microsoft.com/office/drawing/2014/main" val="3691123816"/>
                    </a:ext>
                  </a:extLst>
                </a:gridCol>
                <a:gridCol w="997113">
                  <a:extLst>
                    <a:ext uri="{9D8B030D-6E8A-4147-A177-3AD203B41FA5}">
                      <a16:colId xmlns:a16="http://schemas.microsoft.com/office/drawing/2014/main" val="3731124502"/>
                    </a:ext>
                  </a:extLst>
                </a:gridCol>
                <a:gridCol w="997113">
                  <a:extLst>
                    <a:ext uri="{9D8B030D-6E8A-4147-A177-3AD203B41FA5}">
                      <a16:colId xmlns:a16="http://schemas.microsoft.com/office/drawing/2014/main" val="2803833121"/>
                    </a:ext>
                  </a:extLst>
                </a:gridCol>
                <a:gridCol w="1264632">
                  <a:extLst>
                    <a:ext uri="{9D8B030D-6E8A-4147-A177-3AD203B41FA5}">
                      <a16:colId xmlns:a16="http://schemas.microsoft.com/office/drawing/2014/main" val="267805011"/>
                    </a:ext>
                  </a:extLst>
                </a:gridCol>
                <a:gridCol w="1267672">
                  <a:extLst>
                    <a:ext uri="{9D8B030D-6E8A-4147-A177-3AD203B41FA5}">
                      <a16:colId xmlns:a16="http://schemas.microsoft.com/office/drawing/2014/main" val="902534027"/>
                    </a:ext>
                  </a:extLst>
                </a:gridCol>
              </a:tblGrid>
              <a:tr h="511512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传出</a:t>
                      </a:r>
                      <a:r>
                        <a:rPr lang="zh-CN" altLang="en-US" sz="900" u="none" strike="noStrike" dirty="0" smtClean="0">
                          <a:effectLst/>
                        </a:rPr>
                        <a:t>参数</a:t>
                      </a:r>
                      <a:r>
                        <a:rPr lang="en-US" sz="900" u="none" strike="noStrike" dirty="0" smtClean="0">
                          <a:effectLst/>
                        </a:rPr>
                        <a:t>Outbound </a:t>
                      </a:r>
                      <a:r>
                        <a:rPr lang="en-US" sz="900" u="none" strike="noStrike" dirty="0">
                          <a:effectLst/>
                        </a:rPr>
                        <a:t>parameters</a:t>
                      </a:r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字段名称</a:t>
                      </a:r>
                      <a:br>
                        <a:rPr lang="zh-CN" alt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Field Name</a:t>
                      </a:r>
                      <a:endParaRPr lang="en-US" sz="7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字段说明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Field Description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数据类型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Data Type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长度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Length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数据条件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Data Conditions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必输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Mandatory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备注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Remarks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096556274"/>
                  </a:ext>
                </a:extLst>
              </a:tr>
              <a:tr h="2198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order_number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计划订单 </a:t>
                      </a:r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OrderNumber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○</a:t>
                      </a:r>
                      <a:endParaRPr kumimoji="0" lang="zh-CN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0300584"/>
                  </a:ext>
                </a:extLst>
              </a:tr>
              <a:tr h="240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标记位（</a:t>
                      </a:r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A:</a:t>
                      </a:r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增</a:t>
                      </a:r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/D:</a:t>
                      </a:r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删</a:t>
                      </a:r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/C:</a:t>
                      </a:r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改）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○</a:t>
                      </a:r>
                      <a:endParaRPr kumimoji="0" lang="zh-CN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</a:t>
                      </a:r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Release</a:t>
                      </a:r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接口来说，此字段</a:t>
                      </a:r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3919147"/>
                  </a:ext>
                </a:extLst>
              </a:tr>
              <a:tr h="1881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part_number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</a:t>
                      </a:r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成品物料号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○</a:t>
                      </a:r>
                      <a:endParaRPr kumimoji="0" lang="zh-CN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2891428"/>
                  </a:ext>
                </a:extLst>
              </a:tr>
              <a:tr h="2015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tsequencenumber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订单序列号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○</a:t>
                      </a:r>
                      <a:endParaRPr kumimoji="0" lang="zh-CN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总流水号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790971"/>
                  </a:ext>
                </a:extLst>
              </a:tr>
              <a:tr h="263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pendtime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计划下线时间</a:t>
                      </a:r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 Timestamp PaintShop Out)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○</a:t>
                      </a:r>
                      <a:endParaRPr kumimoji="0" lang="zh-CN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YYYYMMDDHHMISS </a:t>
                      </a:r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工厂所在的时区时间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059925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tstarttime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计划上线时间</a:t>
                      </a:r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 Timestamp Final Assembly In)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○</a:t>
                      </a:r>
                      <a:endParaRPr kumimoji="0" lang="zh-CN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YYYYMMDDHHMISS  </a:t>
                      </a:r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工厂所在的时区时间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5177005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workcentercode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产线编号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○</a:t>
                      </a:r>
                      <a:endParaRPr kumimoji="0" lang="zh-CN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088172067"/>
                  </a:ext>
                </a:extLst>
              </a:tr>
              <a:tr h="2789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</a:rPr>
                        <a:t>返回参数</a:t>
                      </a:r>
                    </a:p>
                    <a:p>
                      <a:pPr algn="ctr" fontAlgn="ctr"/>
                      <a:r>
                        <a:rPr lang="en-US" altLang="zh-CN" sz="900" u="none" strike="noStrike" dirty="0" smtClean="0">
                          <a:effectLst/>
                        </a:rPr>
                        <a:t>Returning Parameters</a:t>
                      </a:r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result</a:t>
                      </a:r>
                      <a:endParaRPr 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处理结果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b="0" i="0" u="none" strike="noStrike" dirty="0" smtClean="0"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en-US" altLang="zh-CN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OK/NOK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443069666"/>
                  </a:ext>
                </a:extLst>
              </a:tr>
              <a:tr h="2379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reason</a:t>
                      </a:r>
                      <a:endParaRPr 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原因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b="0" i="0" u="none" strike="noStrike" dirty="0" smtClean="0">
                          <a:effectLst/>
                          <a:latin typeface="+mn-lt"/>
                          <a:ea typeface="+mn-ea"/>
                        </a:rPr>
                        <a:t>200</a:t>
                      </a:r>
                      <a:endParaRPr lang="en-US" altLang="zh-CN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479036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719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558" y="10186"/>
            <a:ext cx="7814558" cy="994172"/>
          </a:xfrm>
        </p:spPr>
        <p:txBody>
          <a:bodyPr/>
          <a:lstStyle/>
          <a:p>
            <a:r>
              <a:rPr lang="zh-CN" altLang="en-US" dirty="0" smtClean="0"/>
              <a:t>电池</a:t>
            </a:r>
            <a:r>
              <a:rPr lang="en-US" altLang="zh-CN" dirty="0" smtClean="0"/>
              <a:t>BOM</a:t>
            </a:r>
            <a:r>
              <a:rPr lang="zh-CN" altLang="en-US" dirty="0" smtClean="0"/>
              <a:t>信息</a:t>
            </a:r>
            <a:r>
              <a:rPr lang="zh-CN" altLang="en-US" dirty="0"/>
              <a:t>接口</a:t>
            </a:r>
            <a:r>
              <a:rPr lang="zh-CN" altLang="en-US" dirty="0" smtClean="0"/>
              <a:t>字段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27147" y="4829671"/>
            <a:ext cx="2057400" cy="221608"/>
          </a:xfrm>
        </p:spPr>
        <p:txBody>
          <a:bodyPr/>
          <a:lstStyle/>
          <a:p>
            <a:fld id="{6B8351F3-4DC4-6541-B90A-6C6E344B49B4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8269" y="4842992"/>
            <a:ext cx="3086100" cy="222250"/>
          </a:xfrm>
        </p:spPr>
        <p:txBody>
          <a:bodyPr/>
          <a:lstStyle/>
          <a:p>
            <a:pPr>
              <a:defRPr/>
            </a:pPr>
            <a:r>
              <a:rPr lang="de-DE" dirty="0"/>
              <a:t>© BYTON 2017</a:t>
            </a:r>
            <a:endParaRPr lang="de-DE" spc="40" dirty="0">
              <a:solidFill>
                <a:srgbClr val="373735">
                  <a:tint val="75000"/>
                </a:srgb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460626"/>
              </p:ext>
            </p:extLst>
          </p:nvPr>
        </p:nvGraphicFramePr>
        <p:xfrm>
          <a:off x="316850" y="769000"/>
          <a:ext cx="8384268" cy="29054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1994">
                  <a:extLst>
                    <a:ext uri="{9D8B030D-6E8A-4147-A177-3AD203B41FA5}">
                      <a16:colId xmlns:a16="http://schemas.microsoft.com/office/drawing/2014/main" val="3804863020"/>
                    </a:ext>
                  </a:extLst>
                </a:gridCol>
                <a:gridCol w="1247378">
                  <a:extLst>
                    <a:ext uri="{9D8B030D-6E8A-4147-A177-3AD203B41FA5}">
                      <a16:colId xmlns:a16="http://schemas.microsoft.com/office/drawing/2014/main" val="22237690"/>
                    </a:ext>
                  </a:extLst>
                </a:gridCol>
                <a:gridCol w="1029569">
                  <a:extLst>
                    <a:ext uri="{9D8B030D-6E8A-4147-A177-3AD203B41FA5}">
                      <a16:colId xmlns:a16="http://schemas.microsoft.com/office/drawing/2014/main" val="793704539"/>
                    </a:ext>
                  </a:extLst>
                </a:gridCol>
                <a:gridCol w="668797">
                  <a:extLst>
                    <a:ext uri="{9D8B030D-6E8A-4147-A177-3AD203B41FA5}">
                      <a16:colId xmlns:a16="http://schemas.microsoft.com/office/drawing/2014/main" val="3691123816"/>
                    </a:ext>
                  </a:extLst>
                </a:gridCol>
                <a:gridCol w="997113">
                  <a:extLst>
                    <a:ext uri="{9D8B030D-6E8A-4147-A177-3AD203B41FA5}">
                      <a16:colId xmlns:a16="http://schemas.microsoft.com/office/drawing/2014/main" val="3731124502"/>
                    </a:ext>
                  </a:extLst>
                </a:gridCol>
                <a:gridCol w="997113">
                  <a:extLst>
                    <a:ext uri="{9D8B030D-6E8A-4147-A177-3AD203B41FA5}">
                      <a16:colId xmlns:a16="http://schemas.microsoft.com/office/drawing/2014/main" val="2803833121"/>
                    </a:ext>
                  </a:extLst>
                </a:gridCol>
                <a:gridCol w="1264632">
                  <a:extLst>
                    <a:ext uri="{9D8B030D-6E8A-4147-A177-3AD203B41FA5}">
                      <a16:colId xmlns:a16="http://schemas.microsoft.com/office/drawing/2014/main" val="267805011"/>
                    </a:ext>
                  </a:extLst>
                </a:gridCol>
                <a:gridCol w="1267672">
                  <a:extLst>
                    <a:ext uri="{9D8B030D-6E8A-4147-A177-3AD203B41FA5}">
                      <a16:colId xmlns:a16="http://schemas.microsoft.com/office/drawing/2014/main" val="902534027"/>
                    </a:ext>
                  </a:extLst>
                </a:gridCol>
              </a:tblGrid>
              <a:tr h="511512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传出</a:t>
                      </a:r>
                      <a:r>
                        <a:rPr lang="zh-CN" altLang="en-US" sz="900" u="none" strike="noStrike" dirty="0" smtClean="0">
                          <a:effectLst/>
                        </a:rPr>
                        <a:t>参数</a:t>
                      </a:r>
                      <a:r>
                        <a:rPr lang="en-US" sz="900" u="none" strike="noStrike" dirty="0" smtClean="0">
                          <a:effectLst/>
                        </a:rPr>
                        <a:t>Outbound </a:t>
                      </a:r>
                      <a:r>
                        <a:rPr lang="en-US" sz="900" u="none" strike="noStrike" dirty="0">
                          <a:effectLst/>
                        </a:rPr>
                        <a:t>parameters</a:t>
                      </a:r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字段名称</a:t>
                      </a:r>
                      <a:br>
                        <a:rPr lang="zh-CN" alt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Field Name</a:t>
                      </a:r>
                      <a:endParaRPr lang="en-US" sz="7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字段说明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Field Description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数据类型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Data Type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长度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Length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数据条件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Data Conditions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必输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Mandatory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备注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Remarks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096556274"/>
                  </a:ext>
                </a:extLst>
              </a:tr>
              <a:tr h="2198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号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3810300584"/>
                  </a:ext>
                </a:extLst>
              </a:tr>
              <a:tr h="240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partnumber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物料号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923919147"/>
                  </a:ext>
                </a:extLst>
              </a:tr>
              <a:tr h="1881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qty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用量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072891428"/>
                  </a:ext>
                </a:extLst>
              </a:tr>
              <a:tr h="2015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uom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单位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4211790971"/>
                  </a:ext>
                </a:extLst>
              </a:tr>
              <a:tr h="263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valid_fr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有效期开始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YYYYMMDD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059925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valid_to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有效期结束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YYYYMMDD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5177005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Supply Area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088172067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标记位（</a:t>
                      </a:r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A:</a:t>
                      </a:r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增</a:t>
                      </a:r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/D:</a:t>
                      </a:r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删</a:t>
                      </a:r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/C:</a:t>
                      </a:r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改）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3677256478"/>
                  </a:ext>
                </a:extLst>
              </a:tr>
              <a:tr h="2789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</a:rPr>
                        <a:t>返回参数</a:t>
                      </a:r>
                    </a:p>
                    <a:p>
                      <a:pPr algn="ctr" fontAlgn="ctr"/>
                      <a:r>
                        <a:rPr lang="en-US" altLang="zh-CN" sz="900" u="none" strike="noStrike" dirty="0" smtClean="0">
                          <a:effectLst/>
                        </a:rPr>
                        <a:t>Returning Parameters</a:t>
                      </a:r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result</a:t>
                      </a:r>
                      <a:endParaRPr 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处理结果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b="0" i="0" u="none" strike="noStrike" dirty="0" smtClean="0"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en-US" altLang="zh-CN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○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OK/NOK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443069666"/>
                  </a:ext>
                </a:extLst>
              </a:tr>
              <a:tr h="2379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reason</a:t>
                      </a:r>
                      <a:endParaRPr 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原因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b="0" i="0" u="none" strike="noStrike" dirty="0" smtClean="0">
                          <a:effectLst/>
                          <a:latin typeface="+mn-lt"/>
                          <a:ea typeface="+mn-ea"/>
                        </a:rPr>
                        <a:t>200</a:t>
                      </a:r>
                      <a:endParaRPr lang="en-US" altLang="zh-CN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479036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33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558" y="10186"/>
            <a:ext cx="7814558" cy="994172"/>
          </a:xfrm>
        </p:spPr>
        <p:txBody>
          <a:bodyPr/>
          <a:lstStyle/>
          <a:p>
            <a:r>
              <a:rPr lang="zh-CN" altLang="en-US" dirty="0"/>
              <a:t>过点信息接口</a:t>
            </a:r>
            <a:r>
              <a:rPr lang="zh-CN" altLang="en-US" dirty="0" smtClean="0"/>
              <a:t>字段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27147" y="4829671"/>
            <a:ext cx="2057400" cy="221608"/>
          </a:xfrm>
        </p:spPr>
        <p:txBody>
          <a:bodyPr/>
          <a:lstStyle/>
          <a:p>
            <a:fld id="{6B8351F3-4DC4-6541-B90A-6C6E344B49B4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8269" y="4842992"/>
            <a:ext cx="3086100" cy="222250"/>
          </a:xfrm>
        </p:spPr>
        <p:txBody>
          <a:bodyPr/>
          <a:lstStyle/>
          <a:p>
            <a:pPr>
              <a:defRPr/>
            </a:pPr>
            <a:r>
              <a:rPr lang="de-DE" dirty="0"/>
              <a:t>© BYTON 2017</a:t>
            </a:r>
            <a:endParaRPr lang="de-DE" spc="40" dirty="0">
              <a:solidFill>
                <a:srgbClr val="373735">
                  <a:tint val="75000"/>
                </a:srgb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086233"/>
              </p:ext>
            </p:extLst>
          </p:nvPr>
        </p:nvGraphicFramePr>
        <p:xfrm>
          <a:off x="316850" y="769000"/>
          <a:ext cx="8384268" cy="38155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1994">
                  <a:extLst>
                    <a:ext uri="{9D8B030D-6E8A-4147-A177-3AD203B41FA5}">
                      <a16:colId xmlns:a16="http://schemas.microsoft.com/office/drawing/2014/main" val="3804863020"/>
                    </a:ext>
                  </a:extLst>
                </a:gridCol>
                <a:gridCol w="1231193">
                  <a:extLst>
                    <a:ext uri="{9D8B030D-6E8A-4147-A177-3AD203B41FA5}">
                      <a16:colId xmlns:a16="http://schemas.microsoft.com/office/drawing/2014/main" val="22237690"/>
                    </a:ext>
                  </a:extLst>
                </a:gridCol>
                <a:gridCol w="1045754">
                  <a:extLst>
                    <a:ext uri="{9D8B030D-6E8A-4147-A177-3AD203B41FA5}">
                      <a16:colId xmlns:a16="http://schemas.microsoft.com/office/drawing/2014/main" val="793704539"/>
                    </a:ext>
                  </a:extLst>
                </a:gridCol>
                <a:gridCol w="668797">
                  <a:extLst>
                    <a:ext uri="{9D8B030D-6E8A-4147-A177-3AD203B41FA5}">
                      <a16:colId xmlns:a16="http://schemas.microsoft.com/office/drawing/2014/main" val="3691123816"/>
                    </a:ext>
                  </a:extLst>
                </a:gridCol>
                <a:gridCol w="997113">
                  <a:extLst>
                    <a:ext uri="{9D8B030D-6E8A-4147-A177-3AD203B41FA5}">
                      <a16:colId xmlns:a16="http://schemas.microsoft.com/office/drawing/2014/main" val="3731124502"/>
                    </a:ext>
                  </a:extLst>
                </a:gridCol>
                <a:gridCol w="997113">
                  <a:extLst>
                    <a:ext uri="{9D8B030D-6E8A-4147-A177-3AD203B41FA5}">
                      <a16:colId xmlns:a16="http://schemas.microsoft.com/office/drawing/2014/main" val="2803833121"/>
                    </a:ext>
                  </a:extLst>
                </a:gridCol>
                <a:gridCol w="1264632">
                  <a:extLst>
                    <a:ext uri="{9D8B030D-6E8A-4147-A177-3AD203B41FA5}">
                      <a16:colId xmlns:a16="http://schemas.microsoft.com/office/drawing/2014/main" val="267805011"/>
                    </a:ext>
                  </a:extLst>
                </a:gridCol>
                <a:gridCol w="1267672">
                  <a:extLst>
                    <a:ext uri="{9D8B030D-6E8A-4147-A177-3AD203B41FA5}">
                      <a16:colId xmlns:a16="http://schemas.microsoft.com/office/drawing/2014/main" val="902534027"/>
                    </a:ext>
                  </a:extLst>
                </a:gridCol>
              </a:tblGrid>
              <a:tr h="511512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传出</a:t>
                      </a:r>
                      <a:r>
                        <a:rPr lang="zh-CN" altLang="en-US" sz="900" u="none" strike="noStrike" dirty="0" smtClean="0">
                          <a:effectLst/>
                        </a:rPr>
                        <a:t>参数</a:t>
                      </a:r>
                      <a:r>
                        <a:rPr lang="en-US" sz="900" u="none" strike="noStrike" dirty="0" smtClean="0">
                          <a:effectLst/>
                        </a:rPr>
                        <a:t>Outbound </a:t>
                      </a:r>
                      <a:r>
                        <a:rPr lang="en-US" sz="900" u="none" strike="noStrike" dirty="0">
                          <a:effectLst/>
                        </a:rPr>
                        <a:t>parameters</a:t>
                      </a:r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字段名称</a:t>
                      </a:r>
                      <a:br>
                        <a:rPr lang="zh-CN" alt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Field Name</a:t>
                      </a:r>
                      <a:endParaRPr lang="en-US" sz="7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字段说明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Field Description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数据类型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Data Type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长度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Length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数据条件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Data Conditions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必输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Mandatory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备注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Remarks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096556274"/>
                  </a:ext>
                </a:extLst>
              </a:tr>
              <a:tr h="2198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sn_number</a:t>
                      </a:r>
                      <a:endParaRPr 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成品</a:t>
                      </a:r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just" defTabSz="685800" rtl="0" eaLnBrk="1" fontAlgn="ctr" latinLnBrk="0" hangingPunct="1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○</a:t>
                      </a:r>
                      <a:endParaRPr lang="zh-CN" altLang="en-US" sz="700" b="0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3810300584"/>
                  </a:ext>
                </a:extLst>
              </a:tr>
              <a:tr h="2479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 smtClean="0">
                          <a:effectLst/>
                        </a:rPr>
                        <a:t>order_number</a:t>
                      </a:r>
                      <a:endParaRPr 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工单号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just" defTabSz="685800" rtl="0" eaLnBrk="1" fontAlgn="ctr" latinLnBrk="0" hangingPunct="1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923919147"/>
                  </a:ext>
                </a:extLst>
              </a:tr>
              <a:tr h="2613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 smtClean="0">
                          <a:effectLst/>
                        </a:rPr>
                        <a:t>tray_number</a:t>
                      </a:r>
                      <a:endParaRPr 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托盘号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just" defTabSz="685800" rtl="0" eaLnBrk="1" fontAlgn="ctr" latinLnBrk="0" hangingPunct="1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072891428"/>
                  </a:ext>
                </a:extLst>
              </a:tr>
              <a:tr h="2674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 smtClean="0">
                          <a:effectLst/>
                        </a:rPr>
                        <a:t>part_number</a:t>
                      </a:r>
                      <a:endParaRPr 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成品物料号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just" defTabSz="685800" rtl="0" eaLnBrk="1" fontAlgn="ctr" latinLnBrk="0" hangingPunct="1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4211790971"/>
                  </a:ext>
                </a:extLst>
              </a:tr>
              <a:tr h="263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smtClean="0">
                          <a:effectLst/>
                        </a:rPr>
                        <a:t>station</a:t>
                      </a:r>
                      <a:endParaRPr 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工站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just" defTabSz="685800" rtl="0" eaLnBrk="1" fontAlgn="ctr" latinLnBrk="0" hangingPunct="1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47059925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 smtClean="0">
                          <a:effectLst/>
                        </a:rPr>
                        <a:t>begin_time</a:t>
                      </a:r>
                      <a:endParaRPr 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入站时间点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just" defTabSz="685800" rtl="0" eaLnBrk="1" fontAlgn="ctr" latinLnBrk="0" hangingPunct="1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dirty="0" smtClean="0">
                          <a:effectLst/>
                        </a:rPr>
                        <a:t>YYYYMMDDHHMISS</a:t>
                      </a:r>
                      <a:endParaRPr lang="en-US" altLang="zh-CN" sz="700" b="0" i="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2225177005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end_time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出站时间点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just" defTabSz="685800" rtl="0" eaLnBrk="1" fontAlgn="ctr" latinLnBrk="0" hangingPunct="1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dirty="0" smtClean="0">
                          <a:effectLst/>
                        </a:rPr>
                        <a:t>YYYYMMDDHHMISS</a:t>
                      </a:r>
                      <a:endParaRPr lang="en-US" altLang="zh-CN" sz="700" b="0" i="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3677256478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qa_status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工位质检状态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just" defTabSz="685800" rtl="0" eaLnBrk="1" fontAlgn="ctr" latinLnBrk="0" hangingPunct="1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00" u="none" strike="noStrike" dirty="0" smtClean="0">
                          <a:effectLst/>
                        </a:rPr>
                        <a:t>○</a:t>
                      </a:r>
                      <a:endParaRPr lang="zh-CN" altLang="en-US" sz="700" b="0" i="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2248466298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workcentercode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产线编号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just" defTabSz="685800" rtl="0" eaLnBrk="1" fontAlgn="ctr" latinLnBrk="0" hangingPunct="1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836301792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postingdate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过点日期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just" defTabSz="685800" rtl="0" eaLnBrk="1" fontAlgn="ctr" latinLnBrk="0" hangingPunct="1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dirty="0" smtClean="0">
                          <a:effectLst/>
                        </a:rPr>
                        <a:t>YYYYMMDD</a:t>
                      </a: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689984089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posting</a:t>
                      </a:r>
                      <a:r>
                        <a:rPr lang="en-US" altLang="zh-CN" sz="700" u="none" strike="noStrike" dirty="0" err="1" smtClean="0">
                          <a:effectLst/>
                        </a:rPr>
                        <a:t>time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 smtClean="0">
                          <a:effectLst/>
                        </a:rPr>
                        <a:t>过点时间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just" defTabSz="685800" rtl="0" eaLnBrk="1" fontAlgn="ctr" latinLnBrk="0" hangingPunct="1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dirty="0" smtClean="0">
                          <a:effectLst/>
                        </a:rPr>
                        <a:t>HHMISS</a:t>
                      </a:r>
                      <a:endParaRPr lang="en-US" altLang="zh-CN" sz="700" b="0" i="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3383734990"/>
                  </a:ext>
                </a:extLst>
              </a:tr>
              <a:tr h="2789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</a:rPr>
                        <a:t>返回参数</a:t>
                      </a:r>
                    </a:p>
                    <a:p>
                      <a:pPr algn="ctr" fontAlgn="ctr"/>
                      <a:r>
                        <a:rPr lang="en-US" altLang="zh-CN" sz="900" u="none" strike="noStrike" dirty="0" smtClean="0">
                          <a:effectLst/>
                        </a:rPr>
                        <a:t>Returning Parameters</a:t>
                      </a:r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result</a:t>
                      </a:r>
                      <a:endParaRPr 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处理结果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b="0" i="0" u="none" strike="noStrike" dirty="0" smtClean="0"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en-US" altLang="zh-CN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○</a:t>
                      </a:r>
                      <a:endParaRPr lang="zh-CN" altLang="en-US" sz="700" b="0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OK/NOK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443069666"/>
                  </a:ext>
                </a:extLst>
              </a:tr>
              <a:tr h="2379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reason</a:t>
                      </a:r>
                      <a:endParaRPr 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原因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b="0" i="0" u="none" strike="noStrike" dirty="0" smtClean="0">
                          <a:effectLst/>
                          <a:latin typeface="+mn-lt"/>
                          <a:ea typeface="+mn-ea"/>
                        </a:rPr>
                        <a:t>200</a:t>
                      </a:r>
                      <a:endParaRPr lang="en-US" altLang="zh-CN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479036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21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558" y="10186"/>
            <a:ext cx="7814558" cy="994172"/>
          </a:xfrm>
        </p:spPr>
        <p:txBody>
          <a:bodyPr/>
          <a:lstStyle/>
          <a:p>
            <a:r>
              <a:rPr lang="zh-CN" altLang="en-US" dirty="0"/>
              <a:t>追溯绑定信息接口字段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27147" y="4829671"/>
            <a:ext cx="2057400" cy="221608"/>
          </a:xfrm>
        </p:spPr>
        <p:txBody>
          <a:bodyPr/>
          <a:lstStyle/>
          <a:p>
            <a:fld id="{6B8351F3-4DC4-6541-B90A-6C6E344B49B4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8269" y="4842992"/>
            <a:ext cx="3086100" cy="222250"/>
          </a:xfrm>
        </p:spPr>
        <p:txBody>
          <a:bodyPr/>
          <a:lstStyle/>
          <a:p>
            <a:pPr>
              <a:defRPr/>
            </a:pPr>
            <a:r>
              <a:rPr lang="de-DE" dirty="0"/>
              <a:t>© BYTON 2017</a:t>
            </a:r>
            <a:endParaRPr lang="de-DE" spc="40" dirty="0">
              <a:solidFill>
                <a:srgbClr val="373735">
                  <a:tint val="75000"/>
                </a:srgb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337994"/>
              </p:ext>
            </p:extLst>
          </p:nvPr>
        </p:nvGraphicFramePr>
        <p:xfrm>
          <a:off x="311774" y="772232"/>
          <a:ext cx="8389341" cy="40574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2853">
                  <a:extLst>
                    <a:ext uri="{9D8B030D-6E8A-4147-A177-3AD203B41FA5}">
                      <a16:colId xmlns:a16="http://schemas.microsoft.com/office/drawing/2014/main" val="4264596270"/>
                    </a:ext>
                  </a:extLst>
                </a:gridCol>
                <a:gridCol w="1222853">
                  <a:extLst>
                    <a:ext uri="{9D8B030D-6E8A-4147-A177-3AD203B41FA5}">
                      <a16:colId xmlns:a16="http://schemas.microsoft.com/office/drawing/2014/main" val="214201846"/>
                    </a:ext>
                  </a:extLst>
                </a:gridCol>
                <a:gridCol w="1222853">
                  <a:extLst>
                    <a:ext uri="{9D8B030D-6E8A-4147-A177-3AD203B41FA5}">
                      <a16:colId xmlns:a16="http://schemas.microsoft.com/office/drawing/2014/main" val="760311569"/>
                    </a:ext>
                  </a:extLst>
                </a:gridCol>
                <a:gridCol w="782057">
                  <a:extLst>
                    <a:ext uri="{9D8B030D-6E8A-4147-A177-3AD203B41FA5}">
                      <a16:colId xmlns:a16="http://schemas.microsoft.com/office/drawing/2014/main" val="2411235271"/>
                    </a:ext>
                  </a:extLst>
                </a:gridCol>
                <a:gridCol w="1165976">
                  <a:extLst>
                    <a:ext uri="{9D8B030D-6E8A-4147-A177-3AD203B41FA5}">
                      <a16:colId xmlns:a16="http://schemas.microsoft.com/office/drawing/2014/main" val="1212384441"/>
                    </a:ext>
                  </a:extLst>
                </a:gridCol>
                <a:gridCol w="939646">
                  <a:extLst>
                    <a:ext uri="{9D8B030D-6E8A-4147-A177-3AD203B41FA5}">
                      <a16:colId xmlns:a16="http://schemas.microsoft.com/office/drawing/2014/main" val="3996675245"/>
                    </a:ext>
                  </a:extLst>
                </a:gridCol>
                <a:gridCol w="700817">
                  <a:extLst>
                    <a:ext uri="{9D8B030D-6E8A-4147-A177-3AD203B41FA5}">
                      <a16:colId xmlns:a16="http://schemas.microsoft.com/office/drawing/2014/main" val="1481357680"/>
                    </a:ext>
                  </a:extLst>
                </a:gridCol>
                <a:gridCol w="1132286">
                  <a:extLst>
                    <a:ext uri="{9D8B030D-6E8A-4147-A177-3AD203B41FA5}">
                      <a16:colId xmlns:a16="http://schemas.microsoft.com/office/drawing/2014/main" val="1181676409"/>
                    </a:ext>
                  </a:extLst>
                </a:gridCol>
              </a:tblGrid>
              <a:tr h="572289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传出参数</a:t>
                      </a:r>
                      <a:r>
                        <a:rPr lang="en-US" altLang="zh-CN" sz="1100" u="none" strike="noStrike" dirty="0">
                          <a:effectLst/>
                        </a:rPr>
                        <a:t>(</a:t>
                      </a:r>
                      <a:r>
                        <a:rPr lang="zh-CN" altLang="en-US" sz="1100" u="none" strike="noStrike" dirty="0">
                          <a:effectLst/>
                        </a:rPr>
                        <a:t>表头</a:t>
                      </a:r>
                      <a:r>
                        <a:rPr lang="en-US" altLang="zh-CN" sz="1100" u="none" strike="noStrike" dirty="0">
                          <a:effectLst/>
                        </a:rPr>
                        <a:t>)</a:t>
                      </a:r>
                      <a:br>
                        <a:rPr lang="en-US" altLang="zh-CN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Outbound parameters</a:t>
                      </a:r>
                      <a:endParaRPr lang="en-US" sz="11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字段名称</a:t>
                      </a:r>
                      <a:br>
                        <a:rPr lang="zh-CN" alt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Field Name</a:t>
                      </a:r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字段说明</a:t>
                      </a:r>
                      <a:br>
                        <a:rPr lang="zh-CN" alt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Field Description</a:t>
                      </a:r>
                      <a:endParaRPr lang="en-US" sz="9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数据类型</a:t>
                      </a:r>
                      <a:br>
                        <a:rPr lang="zh-CN" alt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Data Type</a:t>
                      </a:r>
                      <a:endParaRPr lang="en-US" sz="9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长度</a:t>
                      </a:r>
                      <a:br>
                        <a:rPr lang="zh-CN" alt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Length</a:t>
                      </a:r>
                      <a:endParaRPr lang="en-US" sz="9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数据条件</a:t>
                      </a:r>
                      <a:br>
                        <a:rPr lang="zh-CN" alt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Data Conditions</a:t>
                      </a:r>
                      <a:endParaRPr lang="en-US" sz="9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必输</a:t>
                      </a:r>
                      <a:br>
                        <a:rPr lang="zh-CN" alt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Mandatory</a:t>
                      </a:r>
                      <a:endParaRPr lang="en-US" sz="9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备注</a:t>
                      </a:r>
                      <a:br>
                        <a:rPr lang="zh-CN" alt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Remarks</a:t>
                      </a:r>
                      <a:endParaRPr lang="en-US" sz="9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405531"/>
                  </a:ext>
                </a:extLst>
              </a:tr>
              <a:tr h="2861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order_number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工单号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8402168"/>
                  </a:ext>
                </a:extLst>
              </a:tr>
              <a:tr h="2861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part_number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成品物料号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8358903"/>
                  </a:ext>
                </a:extLst>
              </a:tr>
              <a:tr h="3375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sn_number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成品</a:t>
                      </a:r>
                      <a:r>
                        <a:rPr lang="en-US" altLang="zh-CN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4441587"/>
                  </a:ext>
                </a:extLst>
              </a:tr>
              <a:tr h="2861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materialbarcode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原材料条码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5521105"/>
                  </a:ext>
                </a:extLst>
              </a:tr>
              <a:tr h="2861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station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站点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8879108"/>
                  </a:ext>
                </a:extLst>
              </a:tr>
              <a:tr h="2861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step_no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工步编号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3866322"/>
                  </a:ext>
                </a:extLst>
              </a:tr>
              <a:tr h="2861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工步结果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2755489"/>
                  </a:ext>
                </a:extLst>
              </a:tr>
              <a:tr h="2861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oper_time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时间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YYYYMMDDHHMISS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9883808"/>
                  </a:ext>
                </a:extLst>
              </a:tr>
              <a:tr h="2861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workcentercode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产线编号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8431130"/>
                  </a:ext>
                </a:extLst>
              </a:tr>
              <a:tr h="2861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overallresults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整体工站状态结果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2619758"/>
                  </a:ext>
                </a:extLst>
              </a:tr>
              <a:tr h="28614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</a:rPr>
                        <a:t>返回参数</a:t>
                      </a:r>
                    </a:p>
                    <a:p>
                      <a:pPr algn="ctr" fontAlgn="ctr"/>
                      <a:r>
                        <a:rPr lang="en-US" altLang="zh-CN" sz="900" u="none" strike="noStrike" dirty="0" smtClean="0">
                          <a:effectLst/>
                        </a:rPr>
                        <a:t>Returning Parameters</a:t>
                      </a:r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处理结果</a:t>
                      </a: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kern="1200" noProof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altLang="zh-CN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OK/NOK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990166176"/>
                  </a:ext>
                </a:extLst>
              </a:tr>
              <a:tr h="2861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reason</a:t>
                      </a: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原因</a:t>
                      </a: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en-US" altLang="zh-CN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4224189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4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558" y="10186"/>
            <a:ext cx="7814558" cy="994172"/>
          </a:xfrm>
        </p:spPr>
        <p:txBody>
          <a:bodyPr/>
          <a:lstStyle/>
          <a:p>
            <a:r>
              <a:rPr lang="zh-CN" altLang="en-US" dirty="0"/>
              <a:t>模组检测信息接口</a:t>
            </a:r>
            <a:r>
              <a:rPr lang="zh-CN" altLang="en-US" dirty="0" smtClean="0"/>
              <a:t>字段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27147" y="4829671"/>
            <a:ext cx="2057400" cy="221608"/>
          </a:xfrm>
        </p:spPr>
        <p:txBody>
          <a:bodyPr/>
          <a:lstStyle/>
          <a:p>
            <a:fld id="{6B8351F3-4DC4-6541-B90A-6C6E344B49B4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8269" y="4842992"/>
            <a:ext cx="3086100" cy="222250"/>
          </a:xfrm>
        </p:spPr>
        <p:txBody>
          <a:bodyPr/>
          <a:lstStyle/>
          <a:p>
            <a:pPr>
              <a:defRPr/>
            </a:pPr>
            <a:r>
              <a:rPr lang="de-DE" dirty="0"/>
              <a:t>© BYTON 2017</a:t>
            </a:r>
            <a:endParaRPr lang="de-DE" spc="40" dirty="0">
              <a:solidFill>
                <a:srgbClr val="373735">
                  <a:tint val="75000"/>
                </a:srgb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941780"/>
              </p:ext>
            </p:extLst>
          </p:nvPr>
        </p:nvGraphicFramePr>
        <p:xfrm>
          <a:off x="316850" y="769000"/>
          <a:ext cx="8384268" cy="29054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1994">
                  <a:extLst>
                    <a:ext uri="{9D8B030D-6E8A-4147-A177-3AD203B41FA5}">
                      <a16:colId xmlns:a16="http://schemas.microsoft.com/office/drawing/2014/main" val="3804863020"/>
                    </a:ext>
                  </a:extLst>
                </a:gridCol>
                <a:gridCol w="1231193">
                  <a:extLst>
                    <a:ext uri="{9D8B030D-6E8A-4147-A177-3AD203B41FA5}">
                      <a16:colId xmlns:a16="http://schemas.microsoft.com/office/drawing/2014/main" val="22237690"/>
                    </a:ext>
                  </a:extLst>
                </a:gridCol>
                <a:gridCol w="1045754">
                  <a:extLst>
                    <a:ext uri="{9D8B030D-6E8A-4147-A177-3AD203B41FA5}">
                      <a16:colId xmlns:a16="http://schemas.microsoft.com/office/drawing/2014/main" val="793704539"/>
                    </a:ext>
                  </a:extLst>
                </a:gridCol>
                <a:gridCol w="668797">
                  <a:extLst>
                    <a:ext uri="{9D8B030D-6E8A-4147-A177-3AD203B41FA5}">
                      <a16:colId xmlns:a16="http://schemas.microsoft.com/office/drawing/2014/main" val="3691123816"/>
                    </a:ext>
                  </a:extLst>
                </a:gridCol>
                <a:gridCol w="997113">
                  <a:extLst>
                    <a:ext uri="{9D8B030D-6E8A-4147-A177-3AD203B41FA5}">
                      <a16:colId xmlns:a16="http://schemas.microsoft.com/office/drawing/2014/main" val="3731124502"/>
                    </a:ext>
                  </a:extLst>
                </a:gridCol>
                <a:gridCol w="997113">
                  <a:extLst>
                    <a:ext uri="{9D8B030D-6E8A-4147-A177-3AD203B41FA5}">
                      <a16:colId xmlns:a16="http://schemas.microsoft.com/office/drawing/2014/main" val="2803833121"/>
                    </a:ext>
                  </a:extLst>
                </a:gridCol>
                <a:gridCol w="1264632">
                  <a:extLst>
                    <a:ext uri="{9D8B030D-6E8A-4147-A177-3AD203B41FA5}">
                      <a16:colId xmlns:a16="http://schemas.microsoft.com/office/drawing/2014/main" val="267805011"/>
                    </a:ext>
                  </a:extLst>
                </a:gridCol>
                <a:gridCol w="1267672">
                  <a:extLst>
                    <a:ext uri="{9D8B030D-6E8A-4147-A177-3AD203B41FA5}">
                      <a16:colId xmlns:a16="http://schemas.microsoft.com/office/drawing/2014/main" val="902534027"/>
                    </a:ext>
                  </a:extLst>
                </a:gridCol>
              </a:tblGrid>
              <a:tr h="511512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传出</a:t>
                      </a:r>
                      <a:r>
                        <a:rPr lang="zh-CN" altLang="en-US" sz="900" u="none" strike="noStrike" dirty="0" smtClean="0">
                          <a:effectLst/>
                        </a:rPr>
                        <a:t>参数</a:t>
                      </a:r>
                      <a:r>
                        <a:rPr lang="en-US" sz="900" u="none" strike="noStrike" dirty="0" smtClean="0">
                          <a:effectLst/>
                        </a:rPr>
                        <a:t>Outbound </a:t>
                      </a:r>
                      <a:r>
                        <a:rPr lang="en-US" sz="900" u="none" strike="noStrike" dirty="0">
                          <a:effectLst/>
                        </a:rPr>
                        <a:t>parameters</a:t>
                      </a:r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字段名称</a:t>
                      </a:r>
                      <a:br>
                        <a:rPr lang="zh-CN" alt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Field Name</a:t>
                      </a:r>
                      <a:endParaRPr lang="en-US" sz="7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字段说明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Field Description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数据类型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Data Type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长度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Length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数据条件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Data Conditions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必输</a:t>
                      </a:r>
                      <a:br>
                        <a:rPr lang="zh-CN" alt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Mandatory</a:t>
                      </a:r>
                      <a:endParaRPr lang="en-US" sz="7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备注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Remarks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096556274"/>
                  </a:ext>
                </a:extLst>
              </a:tr>
              <a:tr h="2198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Product_sn_number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模组</a:t>
                      </a:r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</a:t>
                      </a:r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序列号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200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○</a:t>
                      </a: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3810300584"/>
                  </a:ext>
                </a:extLst>
              </a:tr>
              <a:tr h="240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station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站点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10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923919147"/>
                  </a:ext>
                </a:extLst>
              </a:tr>
              <a:tr h="1881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voltage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电压值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10</a:t>
                      </a:r>
                      <a:endParaRPr kumimoji="0" lang="zh-CN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072891428"/>
                  </a:ext>
                </a:extLst>
              </a:tr>
              <a:tr h="2015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max_voltage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电压上限值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10</a:t>
                      </a:r>
                      <a:endParaRPr kumimoji="0" lang="zh-CN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4211790971"/>
                  </a:ext>
                </a:extLst>
              </a:tr>
              <a:tr h="263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Min_voltage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电压下限值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10</a:t>
                      </a:r>
                      <a:endParaRPr kumimoji="0" lang="zh-CN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47059925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结果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4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2225177005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workcentercode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产线编号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10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088172067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oper_time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测试时间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20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YYYYMMDDHHMISS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3677256478"/>
                  </a:ext>
                </a:extLst>
              </a:tr>
              <a:tr h="2789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</a:rPr>
                        <a:t>返回参数</a:t>
                      </a:r>
                    </a:p>
                    <a:p>
                      <a:pPr algn="ctr" fontAlgn="ctr"/>
                      <a:r>
                        <a:rPr lang="en-US" altLang="zh-CN" sz="900" u="none" strike="noStrike" dirty="0" smtClean="0">
                          <a:effectLst/>
                        </a:rPr>
                        <a:t>Returning Parameters</a:t>
                      </a:r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result</a:t>
                      </a:r>
                      <a:endParaRPr 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处理结果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en-US" altLang="zh-CN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　</a:t>
                      </a: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○</a:t>
                      </a: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OK/NOK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443069666"/>
                  </a:ext>
                </a:extLst>
              </a:tr>
              <a:tr h="2379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reason</a:t>
                      </a:r>
                      <a:endParaRPr 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原因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b="0" i="0" u="none" strike="noStrike" dirty="0" smtClean="0">
                          <a:effectLst/>
                          <a:latin typeface="+mn-lt"/>
                          <a:ea typeface="+mn-ea"/>
                        </a:rPr>
                        <a:t>200</a:t>
                      </a:r>
                      <a:endParaRPr lang="en-US" altLang="zh-CN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479036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90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558" y="10186"/>
            <a:ext cx="7814558" cy="994172"/>
          </a:xfrm>
        </p:spPr>
        <p:txBody>
          <a:bodyPr/>
          <a:lstStyle/>
          <a:p>
            <a:r>
              <a:rPr lang="zh-CN" altLang="en-US" dirty="0"/>
              <a:t>动态检测接口</a:t>
            </a:r>
            <a:r>
              <a:rPr lang="zh-CN" altLang="en-US" dirty="0" smtClean="0"/>
              <a:t>字段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27147" y="4829671"/>
            <a:ext cx="2057400" cy="221608"/>
          </a:xfrm>
        </p:spPr>
        <p:txBody>
          <a:bodyPr/>
          <a:lstStyle/>
          <a:p>
            <a:fld id="{6B8351F3-4DC4-6541-B90A-6C6E344B49B4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8269" y="4842992"/>
            <a:ext cx="3086100" cy="222250"/>
          </a:xfrm>
        </p:spPr>
        <p:txBody>
          <a:bodyPr/>
          <a:lstStyle/>
          <a:p>
            <a:pPr>
              <a:defRPr/>
            </a:pPr>
            <a:r>
              <a:rPr lang="de-DE" dirty="0"/>
              <a:t>© BYTON 2017</a:t>
            </a:r>
            <a:endParaRPr lang="de-DE" spc="40" dirty="0">
              <a:solidFill>
                <a:srgbClr val="373735">
                  <a:tint val="75000"/>
                </a:srgb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373128"/>
              </p:ext>
            </p:extLst>
          </p:nvPr>
        </p:nvGraphicFramePr>
        <p:xfrm>
          <a:off x="316850" y="769000"/>
          <a:ext cx="8384268" cy="4357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1994">
                  <a:extLst>
                    <a:ext uri="{9D8B030D-6E8A-4147-A177-3AD203B41FA5}">
                      <a16:colId xmlns:a16="http://schemas.microsoft.com/office/drawing/2014/main" val="3804863020"/>
                    </a:ext>
                  </a:extLst>
                </a:gridCol>
                <a:gridCol w="1231193">
                  <a:extLst>
                    <a:ext uri="{9D8B030D-6E8A-4147-A177-3AD203B41FA5}">
                      <a16:colId xmlns:a16="http://schemas.microsoft.com/office/drawing/2014/main" val="22237690"/>
                    </a:ext>
                  </a:extLst>
                </a:gridCol>
                <a:gridCol w="1045754">
                  <a:extLst>
                    <a:ext uri="{9D8B030D-6E8A-4147-A177-3AD203B41FA5}">
                      <a16:colId xmlns:a16="http://schemas.microsoft.com/office/drawing/2014/main" val="793704539"/>
                    </a:ext>
                  </a:extLst>
                </a:gridCol>
                <a:gridCol w="668797">
                  <a:extLst>
                    <a:ext uri="{9D8B030D-6E8A-4147-A177-3AD203B41FA5}">
                      <a16:colId xmlns:a16="http://schemas.microsoft.com/office/drawing/2014/main" val="3691123816"/>
                    </a:ext>
                  </a:extLst>
                </a:gridCol>
                <a:gridCol w="997113">
                  <a:extLst>
                    <a:ext uri="{9D8B030D-6E8A-4147-A177-3AD203B41FA5}">
                      <a16:colId xmlns:a16="http://schemas.microsoft.com/office/drawing/2014/main" val="3731124502"/>
                    </a:ext>
                  </a:extLst>
                </a:gridCol>
                <a:gridCol w="997113">
                  <a:extLst>
                    <a:ext uri="{9D8B030D-6E8A-4147-A177-3AD203B41FA5}">
                      <a16:colId xmlns:a16="http://schemas.microsoft.com/office/drawing/2014/main" val="2803833121"/>
                    </a:ext>
                  </a:extLst>
                </a:gridCol>
                <a:gridCol w="1264632">
                  <a:extLst>
                    <a:ext uri="{9D8B030D-6E8A-4147-A177-3AD203B41FA5}">
                      <a16:colId xmlns:a16="http://schemas.microsoft.com/office/drawing/2014/main" val="267805011"/>
                    </a:ext>
                  </a:extLst>
                </a:gridCol>
                <a:gridCol w="1267672">
                  <a:extLst>
                    <a:ext uri="{9D8B030D-6E8A-4147-A177-3AD203B41FA5}">
                      <a16:colId xmlns:a16="http://schemas.microsoft.com/office/drawing/2014/main" val="902534027"/>
                    </a:ext>
                  </a:extLst>
                </a:gridCol>
              </a:tblGrid>
              <a:tr h="511512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传出</a:t>
                      </a:r>
                      <a:r>
                        <a:rPr lang="zh-CN" altLang="en-US" sz="900" u="none" strike="noStrike" dirty="0" smtClean="0">
                          <a:effectLst/>
                        </a:rPr>
                        <a:t>参数</a:t>
                      </a:r>
                      <a:r>
                        <a:rPr lang="en-US" sz="900" u="none" strike="noStrike" dirty="0" smtClean="0">
                          <a:effectLst/>
                        </a:rPr>
                        <a:t>Outbound </a:t>
                      </a:r>
                      <a:r>
                        <a:rPr lang="en-US" sz="900" u="none" strike="noStrike" dirty="0">
                          <a:effectLst/>
                        </a:rPr>
                        <a:t>parameters</a:t>
                      </a:r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字段名称</a:t>
                      </a:r>
                      <a:br>
                        <a:rPr lang="zh-CN" alt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Field Name</a:t>
                      </a:r>
                      <a:endParaRPr lang="en-US" sz="7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字段说明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Field Description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数据类型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Data Type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长度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Length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数据条件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Data Conditions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必输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Mandatory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备注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Remarks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096556274"/>
                  </a:ext>
                </a:extLst>
              </a:tr>
              <a:tr h="2198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kumimoji="0" lang="en-US" altLang="zh-CN" sz="7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order_number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kumimoji="0" lang="zh-CN" altLang="en-US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工单号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kumimoji="0" lang="en-US" altLang="zh-CN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kumimoji="0" lang="en-US" altLang="zh-CN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12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kumimoji="0" lang="zh-CN" altLang="en-US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○</a:t>
                      </a: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kumimoji="0" lang="zh-CN" altLang="en-US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3810300584"/>
                  </a:ext>
                </a:extLst>
              </a:tr>
              <a:tr h="240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kumimoji="0" lang="en-US" altLang="zh-CN" sz="7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part_number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kumimoji="0" lang="zh-CN" altLang="en-US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成品物料号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kumimoji="0" lang="en-US" altLang="zh-CN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kumimoji="0" lang="en-US" altLang="zh-CN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18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kumimoji="0" lang="zh-CN" altLang="en-US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kumimoji="0" lang="zh-CN" altLang="en-US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kumimoji="0" lang="zh-CN" altLang="en-US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923919147"/>
                  </a:ext>
                </a:extLst>
              </a:tr>
              <a:tr h="1881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kumimoji="0" lang="en-US" altLang="zh-CN" sz="7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sn_number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kumimoji="0" lang="zh-CN" altLang="en-US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成品</a:t>
                      </a:r>
                      <a:r>
                        <a:rPr kumimoji="0" lang="en-US" altLang="zh-CN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SN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kumimoji="0" lang="en-US" altLang="zh-CN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kumimoji="0" lang="en-US" altLang="zh-CN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30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kumimoji="0" lang="zh-CN" altLang="en-US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kumimoji="0" lang="zh-CN" altLang="en-US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kumimoji="0" lang="zh-CN" altLang="en-US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072891428"/>
                  </a:ext>
                </a:extLst>
              </a:tr>
              <a:tr h="2015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kumimoji="0" lang="en-US" altLang="zh-CN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internalresistance1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kumimoji="0" lang="zh-CN" altLang="en-US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测试直流内阻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kumimoji="0" lang="en-US" altLang="zh-CN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kumimoji="0" lang="en-US" altLang="zh-CN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10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kumimoji="0" lang="zh-CN" altLang="en-US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kumimoji="0" lang="zh-CN" altLang="en-US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kumimoji="0" lang="zh-CN" altLang="en-US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4211790971"/>
                  </a:ext>
                </a:extLst>
              </a:tr>
              <a:tr h="263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kumimoji="0" lang="en-US" altLang="zh-CN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internalresistance2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kumimoji="0" lang="zh-CN" altLang="en-US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测试直流内阻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kumimoji="0" lang="en-US" altLang="zh-CN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10</a:t>
                      </a:r>
                      <a:endParaRPr kumimoji="0" lang="zh-CN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kumimoji="0" lang="zh-CN" altLang="en-US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kumimoji="0" lang="zh-CN" altLang="en-US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kumimoji="0" lang="zh-CN" altLang="en-US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47059925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kumimoji="0" lang="en-US" altLang="zh-CN" sz="7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electricit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kumimoji="0" lang="zh-CN" altLang="en-US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记录电量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kumimoji="0" lang="en-US" altLang="zh-CN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10</a:t>
                      </a:r>
                      <a:endParaRPr kumimoji="0" lang="zh-CN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kumimoji="0" lang="zh-CN" altLang="en-US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kumimoji="0" lang="zh-CN" altLang="en-US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2225177005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kumimoji="0" lang="en-US" altLang="zh-CN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voltage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kumimoji="0" lang="zh-CN" altLang="en-US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读取电压值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kumimoji="0" lang="en-US" altLang="zh-CN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10</a:t>
                      </a:r>
                      <a:endParaRPr kumimoji="0" lang="zh-CN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kumimoji="0" lang="zh-CN" altLang="en-US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kumimoji="0" lang="zh-CN" altLang="en-US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088172067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kumimoji="0" lang="en-US" altLang="zh-CN" sz="7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cell_max_voltage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kumimoji="0" lang="zh-CN" altLang="en-US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电芯的最大电压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kumimoji="0" lang="en-US" altLang="zh-CN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10</a:t>
                      </a:r>
                      <a:endParaRPr kumimoji="0" lang="zh-CN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kumimoji="0" lang="zh-CN" altLang="en-US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kumimoji="0" lang="zh-CN" altLang="en-US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kumimoji="0" lang="zh-CN" altLang="en-US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3677256478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kumimoji="0" lang="en-US" altLang="zh-CN" sz="7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cell_min_voltage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kumimoji="0" lang="zh-CN" altLang="en-US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电芯的最小电压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kumimoji="0" lang="en-US" altLang="zh-CN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10</a:t>
                      </a:r>
                      <a:endParaRPr kumimoji="0" lang="zh-CN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kumimoji="0" lang="zh-CN" altLang="en-US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kumimoji="0" lang="zh-CN" altLang="en-US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kumimoji="0" lang="zh-CN" altLang="en-US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2248466298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kumimoji="0" lang="en-US" altLang="zh-CN" sz="7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cell_max_temp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kumimoji="0" lang="zh-CN" altLang="en-US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电芯的最大温度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kumimoji="0" lang="en-US" altLang="zh-CN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10</a:t>
                      </a:r>
                      <a:endParaRPr kumimoji="0" lang="zh-CN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kumimoji="0" lang="zh-CN" altLang="en-US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kumimoji="0" lang="zh-CN" altLang="en-US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kumimoji="0" lang="zh-CN" altLang="en-US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836301792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kumimoji="0" lang="en-US" altLang="zh-CN" sz="7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cell_min_temp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kumimoji="0" lang="zh-CN" altLang="en-US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电芯的最小温度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kumimoji="0" lang="en-US" altLang="zh-CN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10</a:t>
                      </a:r>
                      <a:endParaRPr kumimoji="0" lang="zh-CN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kumimoji="0" lang="zh-CN" altLang="en-US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kumimoji="0" lang="zh-CN" altLang="en-US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kumimoji="0" lang="zh-CN" altLang="en-US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689984089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kumimoji="0" lang="en-US" altLang="zh-CN" sz="7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falut_code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kumimoji="0" lang="zh-CN" altLang="en-US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记录故障码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kumimoji="0" lang="en-US" altLang="zh-CN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200</a:t>
                      </a:r>
                      <a:endParaRPr kumimoji="0" lang="zh-CN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kumimoji="0" lang="zh-CN" altLang="en-US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kumimoji="0" lang="zh-CN" altLang="en-US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3111282494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kumimoji="0" lang="en-US" altLang="zh-CN" sz="7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finalresult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kumimoji="0" lang="zh-CN" altLang="en-US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最终结果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kumimoji="0" lang="en-US" altLang="zh-CN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10</a:t>
                      </a:r>
                      <a:endParaRPr kumimoji="0" lang="zh-CN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kumimoji="0" lang="en-US" altLang="zh-CN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BYTON:</a:t>
                      </a:r>
                      <a:r>
                        <a:rPr kumimoji="0" lang="zh-CN" altLang="en-US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动态测试要有整体测试结果；</a:t>
                      </a:r>
                    </a:p>
                    <a:p>
                      <a:pPr marL="0" algn="l" defTabSz="685800" rtl="0" eaLnBrk="1" latinLnBrk="0" hangingPunct="1"/>
                      <a:r>
                        <a:rPr kumimoji="0" lang="zh-CN" altLang="en-US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每个电池包每次测试结果都上传记录，不覆盖；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3383734990"/>
                  </a:ext>
                </a:extLst>
              </a:tr>
              <a:tr h="2789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</a:rPr>
                        <a:t>返回参数</a:t>
                      </a:r>
                    </a:p>
                    <a:p>
                      <a:pPr algn="ctr" fontAlgn="ctr"/>
                      <a:r>
                        <a:rPr lang="en-US" altLang="zh-CN" sz="900" u="none" strike="noStrike" dirty="0" smtClean="0">
                          <a:effectLst/>
                        </a:rPr>
                        <a:t>Returning Parameters</a:t>
                      </a:r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result</a:t>
                      </a: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kumimoji="0" lang="zh-CN" alt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处理结果</a:t>
                      </a: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kumimoji="0" lang="en-US" altLang="zh-CN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en-US" altLang="zh-CN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kumimoji="0" lang="zh-CN" alt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　</a:t>
                      </a: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kumimoji="0" lang="zh-CN" alt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○</a:t>
                      </a: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kumimoji="0" lang="en-US" altLang="zh-CN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OK/NOK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443069666"/>
                  </a:ext>
                </a:extLst>
              </a:tr>
              <a:tr h="2379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reason</a:t>
                      </a:r>
                      <a:endParaRPr 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原因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b="0" i="0" u="none" strike="noStrike" dirty="0" smtClean="0">
                          <a:effectLst/>
                          <a:latin typeface="+mn-lt"/>
                          <a:ea typeface="+mn-ea"/>
                        </a:rPr>
                        <a:t>200</a:t>
                      </a:r>
                      <a:endParaRPr lang="en-US" altLang="zh-CN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479036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108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558" y="10186"/>
            <a:ext cx="7814558" cy="994172"/>
          </a:xfrm>
        </p:spPr>
        <p:txBody>
          <a:bodyPr/>
          <a:lstStyle/>
          <a:p>
            <a:r>
              <a:rPr lang="zh-CN" altLang="en-US" dirty="0" smtClean="0"/>
              <a:t>静态</a:t>
            </a:r>
            <a:r>
              <a:rPr lang="zh-CN" altLang="en-US" dirty="0"/>
              <a:t>检测接口</a:t>
            </a:r>
            <a:r>
              <a:rPr lang="zh-CN" altLang="en-US" dirty="0" smtClean="0"/>
              <a:t>字段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27147" y="4829671"/>
            <a:ext cx="2057400" cy="221608"/>
          </a:xfrm>
        </p:spPr>
        <p:txBody>
          <a:bodyPr/>
          <a:lstStyle/>
          <a:p>
            <a:fld id="{6B8351F3-4DC4-6541-B90A-6C6E344B49B4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8269" y="4842992"/>
            <a:ext cx="3086100" cy="222250"/>
          </a:xfrm>
        </p:spPr>
        <p:txBody>
          <a:bodyPr/>
          <a:lstStyle/>
          <a:p>
            <a:pPr>
              <a:defRPr/>
            </a:pPr>
            <a:r>
              <a:rPr lang="de-DE" dirty="0"/>
              <a:t>© BYTON 2017</a:t>
            </a:r>
            <a:endParaRPr lang="de-DE" spc="40" dirty="0">
              <a:solidFill>
                <a:srgbClr val="373735">
                  <a:tint val="75000"/>
                </a:srgb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098359"/>
              </p:ext>
            </p:extLst>
          </p:nvPr>
        </p:nvGraphicFramePr>
        <p:xfrm>
          <a:off x="316850" y="769000"/>
          <a:ext cx="8384268" cy="126920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1994">
                  <a:extLst>
                    <a:ext uri="{9D8B030D-6E8A-4147-A177-3AD203B41FA5}">
                      <a16:colId xmlns:a16="http://schemas.microsoft.com/office/drawing/2014/main" val="3804863020"/>
                    </a:ext>
                  </a:extLst>
                </a:gridCol>
                <a:gridCol w="1231193">
                  <a:extLst>
                    <a:ext uri="{9D8B030D-6E8A-4147-A177-3AD203B41FA5}">
                      <a16:colId xmlns:a16="http://schemas.microsoft.com/office/drawing/2014/main" val="22237690"/>
                    </a:ext>
                  </a:extLst>
                </a:gridCol>
                <a:gridCol w="1045754">
                  <a:extLst>
                    <a:ext uri="{9D8B030D-6E8A-4147-A177-3AD203B41FA5}">
                      <a16:colId xmlns:a16="http://schemas.microsoft.com/office/drawing/2014/main" val="793704539"/>
                    </a:ext>
                  </a:extLst>
                </a:gridCol>
                <a:gridCol w="668797">
                  <a:extLst>
                    <a:ext uri="{9D8B030D-6E8A-4147-A177-3AD203B41FA5}">
                      <a16:colId xmlns:a16="http://schemas.microsoft.com/office/drawing/2014/main" val="3691123816"/>
                    </a:ext>
                  </a:extLst>
                </a:gridCol>
                <a:gridCol w="997113">
                  <a:extLst>
                    <a:ext uri="{9D8B030D-6E8A-4147-A177-3AD203B41FA5}">
                      <a16:colId xmlns:a16="http://schemas.microsoft.com/office/drawing/2014/main" val="3731124502"/>
                    </a:ext>
                  </a:extLst>
                </a:gridCol>
                <a:gridCol w="997113">
                  <a:extLst>
                    <a:ext uri="{9D8B030D-6E8A-4147-A177-3AD203B41FA5}">
                      <a16:colId xmlns:a16="http://schemas.microsoft.com/office/drawing/2014/main" val="2803833121"/>
                    </a:ext>
                  </a:extLst>
                </a:gridCol>
                <a:gridCol w="1264632">
                  <a:extLst>
                    <a:ext uri="{9D8B030D-6E8A-4147-A177-3AD203B41FA5}">
                      <a16:colId xmlns:a16="http://schemas.microsoft.com/office/drawing/2014/main" val="267805011"/>
                    </a:ext>
                  </a:extLst>
                </a:gridCol>
                <a:gridCol w="1267672">
                  <a:extLst>
                    <a:ext uri="{9D8B030D-6E8A-4147-A177-3AD203B41FA5}">
                      <a16:colId xmlns:a16="http://schemas.microsoft.com/office/drawing/2014/main" val="902534027"/>
                    </a:ext>
                  </a:extLst>
                </a:gridCol>
              </a:tblGrid>
              <a:tr h="511512">
                <a:tc rowSpan="41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传出</a:t>
                      </a:r>
                      <a:r>
                        <a:rPr lang="zh-CN" altLang="en-US" sz="900" u="none" strike="noStrike" dirty="0" smtClean="0">
                          <a:effectLst/>
                        </a:rPr>
                        <a:t>参数</a:t>
                      </a:r>
                      <a:r>
                        <a:rPr lang="en-US" sz="900" u="none" strike="noStrike" dirty="0" smtClean="0">
                          <a:effectLst/>
                        </a:rPr>
                        <a:t>Outbound </a:t>
                      </a:r>
                      <a:r>
                        <a:rPr lang="en-US" sz="900" u="none" strike="noStrike" dirty="0">
                          <a:effectLst/>
                        </a:rPr>
                        <a:t>parameters</a:t>
                      </a:r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字段名称</a:t>
                      </a:r>
                      <a:br>
                        <a:rPr lang="zh-CN" alt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Field Name</a:t>
                      </a:r>
                      <a:endParaRPr lang="en-US" sz="7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字段说明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Field Description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数据类型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Data Type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长度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Length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数据条件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Data Conditions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必输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Mandatory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备注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Remarks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096556274"/>
                  </a:ext>
                </a:extLst>
              </a:tr>
              <a:tr h="2198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order_number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工单号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3810300584"/>
                  </a:ext>
                </a:extLst>
              </a:tr>
              <a:tr h="240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part_number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成品物料号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kern="1200" noProof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923919147"/>
                  </a:ext>
                </a:extLst>
              </a:tr>
              <a:tr h="1881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sn_number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成品</a:t>
                      </a:r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kern="1200" noProof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072891428"/>
                  </a:ext>
                </a:extLst>
              </a:tr>
              <a:tr h="2015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equipotential1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上盖和下盖等电位</a:t>
                      </a:r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kern="1200" noProof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404" marR="7404" marT="7404" marB="0" anchor="ctr"/>
                </a:tc>
                <a:tc rowSpan="4"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具体测试点为</a:t>
                      </a:r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个；</a:t>
                      </a:r>
                    </a:p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测试硬件增加德普确认可以实现；</a:t>
                      </a:r>
                    </a:p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ZB</a:t>
                      </a:r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：测试点可能有变化或取消该测试，</a:t>
                      </a:r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个点位满足测量要求；</a:t>
                      </a:r>
                    </a:p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ZB</a:t>
                      </a:r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0.00-15</a:t>
                      </a:r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之间</a:t>
                      </a:r>
                      <a:r>
                        <a:rPr lang="zh-CN" altLang="en-US" dirty="0" smtClean="0"/>
                        <a:t>；</a:t>
                      </a:r>
                      <a:endParaRPr lang="zh-CN" altLang="en-US" dirty="0"/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4211790971"/>
                  </a:ext>
                </a:extLst>
              </a:tr>
              <a:tr h="263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equipotential2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上盖和下盖等电位</a:t>
                      </a:r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kern="1200" noProof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404" marR="7404" marT="7404" marB="0"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47059925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equipotential3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上盖和下盖等电位</a:t>
                      </a:r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kern="1200" noProof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404" marR="7404" marT="740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2225177005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equipotential4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上盖和下盖等电位</a:t>
                      </a:r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kern="1200" noProof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088172067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bms_version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</a:t>
                      </a:r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软件版本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kern="1200" noProof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3677256478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voltage1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输出电压</a:t>
                      </a:r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kern="1200" noProof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德普确认可以实现；</a:t>
                      </a:r>
                    </a:p>
                    <a:p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ZB</a:t>
                      </a:r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：正常续航</a:t>
                      </a:r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个点，高续航是</a:t>
                      </a:r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个点，共计</a:t>
                      </a:r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个点；</a:t>
                      </a:r>
                    </a:p>
                    <a:p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ZB</a:t>
                      </a:r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200.00-500.00</a:t>
                      </a:r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；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2248466298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voltage2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输出电压</a:t>
                      </a:r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kern="1200" noProof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836301792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voltage3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输出电压</a:t>
                      </a:r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kern="1200" noProof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689984089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voltage4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输出电压</a:t>
                      </a:r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kern="1200" noProof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3383734990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voltage5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输出电压</a:t>
                      </a:r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kern="1200" noProof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851063403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bms_canresult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</a:t>
                      </a:r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信号结果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kern="1200" noProof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304169765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bms_canfaultcode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记录故障码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kern="1200" noProof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德普：故障码会有分隔，</a:t>
                      </a:r>
                    </a:p>
                    <a:p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KUKA</a:t>
                      </a:r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：建议设置最大长度数值；</a:t>
                      </a:r>
                    </a:p>
                    <a:p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最大数值以</a:t>
                      </a:r>
                      <a:r>
                        <a:rPr lang="en-US" altLang="zh-CN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DTClist</a:t>
                      </a:r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数量为依据，做定义</a:t>
                      </a:r>
                    </a:p>
                    <a:p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BYTON</a:t>
                      </a:r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DTC</a:t>
                      </a:r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最多上传</a:t>
                      </a:r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个；</a:t>
                      </a:r>
                    </a:p>
                    <a:p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一个</a:t>
                      </a:r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DTC</a:t>
                      </a:r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位，加一个分隔符；</a:t>
                      </a:r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DTC</a:t>
                      </a:r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为：</a:t>
                      </a:r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</a:t>
                      </a:r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3252630067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cell_avervoltage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电芯电压平均值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kern="1200" noProof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ZB:</a:t>
                      </a:r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少有所有电芯的电压值，所有电芯值与最小值的差值；</a:t>
                      </a:r>
                    </a:p>
                    <a:p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ZB</a:t>
                      </a:r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：正常续航及高续航都是</a:t>
                      </a:r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r>
                        <a:rPr lang="zh-CN" altLang="en-US" dirty="0" smtClean="0"/>
                        <a:t>；</a:t>
                      </a:r>
                      <a:endParaRPr lang="zh-CN" altLang="en-US" dirty="0"/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505356463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ambienttemp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环境温度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kern="1200" noProof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ZB</a:t>
                      </a:r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项与</a:t>
                      </a:r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项参数重复；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3797269054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coolantintemp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进冷却液温度；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kern="1200" noProof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478849239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coolantouttemp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出冷却液温度；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kern="1200" noProof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3099891741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coolantambienttemp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环境温度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kern="1200" noProof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951625875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coolantintempdiff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进冷却液温度与环境温度差值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kern="1200" noProof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146418220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coolantouttempdiff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出冷却液温度与环境温度差值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kern="1200" noProof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2456914940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contactor_status1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继电器状态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kern="1200" noProof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合继电器需要提供安全算法；</a:t>
                      </a:r>
                    </a:p>
                    <a:p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BYTON:</a:t>
                      </a:r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无需安全算法，在</a:t>
                      </a:r>
                      <a:r>
                        <a:rPr lang="en-US" altLang="zh-CN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dbc</a:t>
                      </a:r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中有模拟</a:t>
                      </a:r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VCU</a:t>
                      </a:r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的信号，</a:t>
                      </a:r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</a:t>
                      </a:r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VCU_BMS_01</a:t>
                      </a:r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Signal</a:t>
                      </a:r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altLang="zh-CN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VCU_Requested</a:t>
                      </a:r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 BMS</a:t>
                      </a:r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，置</a:t>
                      </a:r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即可；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2842176451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contactor_voltage1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输出电压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kern="1200" noProof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392746590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contactor_status2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继电器状态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kern="1200" noProof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2609662892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contactor_voltage2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输出电压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3738176021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isolation1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正极测试绝缘电阻；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需要关闭电池包的绝缘自检？需要提供诊断协议</a:t>
                      </a:r>
                    </a:p>
                    <a:p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BYTON:</a:t>
                      </a:r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无关闭电池包绝缘自检需求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324455910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isolation2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负极测试绝缘电阻；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997256444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hipotcurrent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测试电流，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544068693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isolationcannormal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正常状态读电阻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3267023574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isolationcanadd1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加电阻</a:t>
                      </a:r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，测电阻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kern="1200" noProof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2192450515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isolationcanadd2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加电阻</a:t>
                      </a:r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，测电阻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2781299338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faultcode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记录故障码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kern="1200" noProof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3895520271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clear_fault_code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清故障码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kern="1200" noProof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2436757427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isolationcanreduction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还原状态电阻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3765971180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hvilloopreslut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常态测试结果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kern="1200" noProof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4215666245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hvilloophvoltagefront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前高压连接测试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kern="1200" noProof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2809580018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hvilloophvoltageafter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后高压连接测试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kern="1200" noProof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3811504712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hvilloopaux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AUX</a:t>
                      </a:r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连接测试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kern="1200" noProof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4269496279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finalresult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最终结果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7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BYTON:</a:t>
                      </a:r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静态测试要有整体测试结果；</a:t>
                      </a:r>
                    </a:p>
                    <a:p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每个电池包每次测试结果都上传记录，不覆盖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762014489"/>
                  </a:ext>
                </a:extLst>
              </a:tr>
              <a:tr h="2789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</a:rPr>
                        <a:t>返回参数</a:t>
                      </a:r>
                    </a:p>
                    <a:p>
                      <a:pPr algn="ctr" fontAlgn="ctr"/>
                      <a:r>
                        <a:rPr lang="en-US" altLang="zh-CN" sz="900" u="none" strike="noStrike" dirty="0" smtClean="0">
                          <a:effectLst/>
                        </a:rPr>
                        <a:t>Returning Parameters</a:t>
                      </a:r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result</a:t>
                      </a:r>
                      <a:endParaRPr 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处理结果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b="0" i="0" u="none" strike="noStrike" dirty="0" smtClean="0"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en-US" altLang="zh-CN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○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OK/NOK</a:t>
                      </a:r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443069666"/>
                  </a:ext>
                </a:extLst>
              </a:tr>
              <a:tr h="2379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reason</a:t>
                      </a:r>
                      <a:endParaRPr 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原因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b="0" i="0" u="none" strike="noStrike" dirty="0" smtClean="0">
                          <a:effectLst/>
                          <a:latin typeface="+mn-lt"/>
                          <a:ea typeface="+mn-ea"/>
                        </a:rPr>
                        <a:t>200</a:t>
                      </a:r>
                      <a:endParaRPr lang="en-US" altLang="zh-CN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479036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74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558" y="10186"/>
            <a:ext cx="7814558" cy="994172"/>
          </a:xfrm>
        </p:spPr>
        <p:txBody>
          <a:bodyPr/>
          <a:lstStyle/>
          <a:p>
            <a:r>
              <a:rPr lang="zh-CN" altLang="en-US" dirty="0"/>
              <a:t>拧紧信息接口</a:t>
            </a:r>
            <a:r>
              <a:rPr lang="zh-CN" altLang="en-US" dirty="0" smtClean="0"/>
              <a:t>字段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27147" y="4829671"/>
            <a:ext cx="2057400" cy="221608"/>
          </a:xfrm>
        </p:spPr>
        <p:txBody>
          <a:bodyPr/>
          <a:lstStyle/>
          <a:p>
            <a:fld id="{6B8351F3-4DC4-6541-B90A-6C6E344B49B4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8269" y="4842992"/>
            <a:ext cx="3086100" cy="222250"/>
          </a:xfrm>
        </p:spPr>
        <p:txBody>
          <a:bodyPr/>
          <a:lstStyle/>
          <a:p>
            <a:pPr>
              <a:defRPr/>
            </a:pPr>
            <a:r>
              <a:rPr lang="de-DE" dirty="0"/>
              <a:t>© BYTON 2017</a:t>
            </a:r>
            <a:endParaRPr lang="de-DE" spc="40" dirty="0">
              <a:solidFill>
                <a:srgbClr val="373735">
                  <a:tint val="75000"/>
                </a:srgb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714685"/>
              </p:ext>
            </p:extLst>
          </p:nvPr>
        </p:nvGraphicFramePr>
        <p:xfrm>
          <a:off x="316850" y="769000"/>
          <a:ext cx="8384268" cy="4908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1994">
                  <a:extLst>
                    <a:ext uri="{9D8B030D-6E8A-4147-A177-3AD203B41FA5}">
                      <a16:colId xmlns:a16="http://schemas.microsoft.com/office/drawing/2014/main" val="3804863020"/>
                    </a:ext>
                  </a:extLst>
                </a:gridCol>
                <a:gridCol w="1231193">
                  <a:extLst>
                    <a:ext uri="{9D8B030D-6E8A-4147-A177-3AD203B41FA5}">
                      <a16:colId xmlns:a16="http://schemas.microsoft.com/office/drawing/2014/main" val="22237690"/>
                    </a:ext>
                  </a:extLst>
                </a:gridCol>
                <a:gridCol w="1045754">
                  <a:extLst>
                    <a:ext uri="{9D8B030D-6E8A-4147-A177-3AD203B41FA5}">
                      <a16:colId xmlns:a16="http://schemas.microsoft.com/office/drawing/2014/main" val="793704539"/>
                    </a:ext>
                  </a:extLst>
                </a:gridCol>
                <a:gridCol w="668797">
                  <a:extLst>
                    <a:ext uri="{9D8B030D-6E8A-4147-A177-3AD203B41FA5}">
                      <a16:colId xmlns:a16="http://schemas.microsoft.com/office/drawing/2014/main" val="3691123816"/>
                    </a:ext>
                  </a:extLst>
                </a:gridCol>
                <a:gridCol w="997113">
                  <a:extLst>
                    <a:ext uri="{9D8B030D-6E8A-4147-A177-3AD203B41FA5}">
                      <a16:colId xmlns:a16="http://schemas.microsoft.com/office/drawing/2014/main" val="3731124502"/>
                    </a:ext>
                  </a:extLst>
                </a:gridCol>
                <a:gridCol w="997113">
                  <a:extLst>
                    <a:ext uri="{9D8B030D-6E8A-4147-A177-3AD203B41FA5}">
                      <a16:colId xmlns:a16="http://schemas.microsoft.com/office/drawing/2014/main" val="2803833121"/>
                    </a:ext>
                  </a:extLst>
                </a:gridCol>
                <a:gridCol w="1264632">
                  <a:extLst>
                    <a:ext uri="{9D8B030D-6E8A-4147-A177-3AD203B41FA5}">
                      <a16:colId xmlns:a16="http://schemas.microsoft.com/office/drawing/2014/main" val="267805011"/>
                    </a:ext>
                  </a:extLst>
                </a:gridCol>
                <a:gridCol w="1267672">
                  <a:extLst>
                    <a:ext uri="{9D8B030D-6E8A-4147-A177-3AD203B41FA5}">
                      <a16:colId xmlns:a16="http://schemas.microsoft.com/office/drawing/2014/main" val="902534027"/>
                    </a:ext>
                  </a:extLst>
                </a:gridCol>
              </a:tblGrid>
              <a:tr h="511512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传出</a:t>
                      </a:r>
                      <a:r>
                        <a:rPr lang="zh-CN" altLang="en-US" sz="900" u="none" strike="noStrike" dirty="0" smtClean="0">
                          <a:effectLst/>
                        </a:rPr>
                        <a:t>参数</a:t>
                      </a:r>
                      <a:r>
                        <a:rPr lang="en-US" sz="900" u="none" strike="noStrike" dirty="0" smtClean="0">
                          <a:effectLst/>
                        </a:rPr>
                        <a:t>Outbound </a:t>
                      </a:r>
                      <a:r>
                        <a:rPr lang="en-US" sz="900" u="none" strike="noStrike" dirty="0">
                          <a:effectLst/>
                        </a:rPr>
                        <a:t>parameters</a:t>
                      </a:r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字段名称</a:t>
                      </a:r>
                      <a:br>
                        <a:rPr lang="zh-CN" alt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Field Name</a:t>
                      </a:r>
                      <a:endParaRPr lang="en-US" sz="7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字段说明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Field Description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数据类型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Data Type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长度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Length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数据条件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Data Conditions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必输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Mandatory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备注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Remarks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096556274"/>
                  </a:ext>
                </a:extLst>
              </a:tr>
              <a:tr h="2198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order_number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工单号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3810300584"/>
                  </a:ext>
                </a:extLst>
              </a:tr>
              <a:tr h="240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part_number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成品物料号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923919147"/>
                  </a:ext>
                </a:extLst>
              </a:tr>
              <a:tr h="240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battery_sn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成品</a:t>
                      </a:r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3417611643"/>
                  </a:ext>
                </a:extLst>
              </a:tr>
              <a:tr h="240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螺丝枪</a:t>
                      </a:r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PSET</a:t>
                      </a:r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设置值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2459197641"/>
                  </a:ext>
                </a:extLst>
              </a:tr>
              <a:tr h="240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finaltorque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最终扭力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214436370"/>
                  </a:ext>
                </a:extLst>
              </a:tr>
              <a:tr h="1881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finalangle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最终角度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072891428"/>
                  </a:ext>
                </a:extLst>
              </a:tr>
              <a:tr h="2015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设备编号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4211790971"/>
                  </a:ext>
                </a:extLst>
              </a:tr>
              <a:tr h="263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控制器编号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2907135174"/>
                  </a:ext>
                </a:extLst>
              </a:tr>
              <a:tr h="263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maxtorque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最大扭力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47059925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mintorque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最小扭力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2225177005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station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站点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088172067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step_no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工步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3677256478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结果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2248466298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workcentercode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产线编号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836301792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oper_time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拧紧结束时间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YYYYMMDDHHMISS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689984089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螺栓顺序编号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u="none" strike="noStrike" dirty="0" smtClean="0">
                          <a:effectLst/>
                        </a:rPr>
                        <a:t>○</a:t>
                      </a:r>
                      <a:endParaRPr lang="zh-CN" altLang="en-US" sz="800" b="0" i="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3383734990"/>
                  </a:ext>
                </a:extLst>
              </a:tr>
              <a:tr h="2789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</a:rPr>
                        <a:t>返回参数</a:t>
                      </a:r>
                    </a:p>
                    <a:p>
                      <a:pPr algn="ctr" fontAlgn="ctr"/>
                      <a:r>
                        <a:rPr lang="en-US" altLang="zh-CN" sz="900" u="none" strike="noStrike" dirty="0" smtClean="0">
                          <a:effectLst/>
                        </a:rPr>
                        <a:t>Returning Parameters</a:t>
                      </a:r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result</a:t>
                      </a:r>
                      <a:endParaRPr 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处理结果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b="0" i="0" u="none" strike="noStrike" dirty="0" smtClean="0"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en-US" altLang="zh-CN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○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kumimoji="0" lang="en-US" altLang="zh-CN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OK/NOK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443069666"/>
                  </a:ext>
                </a:extLst>
              </a:tr>
              <a:tr h="2379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reason</a:t>
                      </a:r>
                      <a:endParaRPr 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原因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b="0" i="0" u="none" strike="noStrike" dirty="0" smtClean="0">
                          <a:effectLst/>
                          <a:latin typeface="+mn-lt"/>
                          <a:ea typeface="+mn-ea"/>
                        </a:rPr>
                        <a:t>200</a:t>
                      </a:r>
                      <a:endParaRPr lang="en-US" altLang="zh-CN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479036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584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558" y="10186"/>
            <a:ext cx="7814558" cy="994172"/>
          </a:xfrm>
        </p:spPr>
        <p:txBody>
          <a:bodyPr/>
          <a:lstStyle/>
          <a:p>
            <a:r>
              <a:rPr lang="zh-CN" altLang="en-US" dirty="0"/>
              <a:t>水冷泄漏信息接口</a:t>
            </a:r>
            <a:r>
              <a:rPr lang="zh-CN" altLang="en-US" dirty="0" smtClean="0"/>
              <a:t>字段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27147" y="4829671"/>
            <a:ext cx="2057400" cy="221608"/>
          </a:xfrm>
        </p:spPr>
        <p:txBody>
          <a:bodyPr/>
          <a:lstStyle/>
          <a:p>
            <a:fld id="{6B8351F3-4DC4-6541-B90A-6C6E344B49B4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8269" y="4842992"/>
            <a:ext cx="3086100" cy="222250"/>
          </a:xfrm>
        </p:spPr>
        <p:txBody>
          <a:bodyPr/>
          <a:lstStyle/>
          <a:p>
            <a:pPr>
              <a:defRPr/>
            </a:pPr>
            <a:r>
              <a:rPr lang="de-DE" dirty="0"/>
              <a:t>© BYTON 2017</a:t>
            </a:r>
            <a:endParaRPr lang="de-DE" spc="40" dirty="0">
              <a:solidFill>
                <a:srgbClr val="373735">
                  <a:tint val="75000"/>
                </a:srgb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05911"/>
              </p:ext>
            </p:extLst>
          </p:nvPr>
        </p:nvGraphicFramePr>
        <p:xfrm>
          <a:off x="316850" y="769000"/>
          <a:ext cx="8384268" cy="3923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1994">
                  <a:extLst>
                    <a:ext uri="{9D8B030D-6E8A-4147-A177-3AD203B41FA5}">
                      <a16:colId xmlns:a16="http://schemas.microsoft.com/office/drawing/2014/main" val="3804863020"/>
                    </a:ext>
                  </a:extLst>
                </a:gridCol>
                <a:gridCol w="1231193">
                  <a:extLst>
                    <a:ext uri="{9D8B030D-6E8A-4147-A177-3AD203B41FA5}">
                      <a16:colId xmlns:a16="http://schemas.microsoft.com/office/drawing/2014/main" val="22237690"/>
                    </a:ext>
                  </a:extLst>
                </a:gridCol>
                <a:gridCol w="1045754">
                  <a:extLst>
                    <a:ext uri="{9D8B030D-6E8A-4147-A177-3AD203B41FA5}">
                      <a16:colId xmlns:a16="http://schemas.microsoft.com/office/drawing/2014/main" val="793704539"/>
                    </a:ext>
                  </a:extLst>
                </a:gridCol>
                <a:gridCol w="668797">
                  <a:extLst>
                    <a:ext uri="{9D8B030D-6E8A-4147-A177-3AD203B41FA5}">
                      <a16:colId xmlns:a16="http://schemas.microsoft.com/office/drawing/2014/main" val="3691123816"/>
                    </a:ext>
                  </a:extLst>
                </a:gridCol>
                <a:gridCol w="997113">
                  <a:extLst>
                    <a:ext uri="{9D8B030D-6E8A-4147-A177-3AD203B41FA5}">
                      <a16:colId xmlns:a16="http://schemas.microsoft.com/office/drawing/2014/main" val="3731124502"/>
                    </a:ext>
                  </a:extLst>
                </a:gridCol>
                <a:gridCol w="997113">
                  <a:extLst>
                    <a:ext uri="{9D8B030D-6E8A-4147-A177-3AD203B41FA5}">
                      <a16:colId xmlns:a16="http://schemas.microsoft.com/office/drawing/2014/main" val="2803833121"/>
                    </a:ext>
                  </a:extLst>
                </a:gridCol>
                <a:gridCol w="1264632">
                  <a:extLst>
                    <a:ext uri="{9D8B030D-6E8A-4147-A177-3AD203B41FA5}">
                      <a16:colId xmlns:a16="http://schemas.microsoft.com/office/drawing/2014/main" val="267805011"/>
                    </a:ext>
                  </a:extLst>
                </a:gridCol>
                <a:gridCol w="1267672">
                  <a:extLst>
                    <a:ext uri="{9D8B030D-6E8A-4147-A177-3AD203B41FA5}">
                      <a16:colId xmlns:a16="http://schemas.microsoft.com/office/drawing/2014/main" val="902534027"/>
                    </a:ext>
                  </a:extLst>
                </a:gridCol>
              </a:tblGrid>
              <a:tr h="511512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传出</a:t>
                      </a:r>
                      <a:r>
                        <a:rPr lang="zh-CN" altLang="en-US" sz="900" u="none" strike="noStrike" dirty="0" smtClean="0">
                          <a:effectLst/>
                        </a:rPr>
                        <a:t>参数</a:t>
                      </a:r>
                      <a:r>
                        <a:rPr lang="en-US" sz="900" u="none" strike="noStrike" dirty="0" smtClean="0">
                          <a:effectLst/>
                        </a:rPr>
                        <a:t>Outbound </a:t>
                      </a:r>
                      <a:r>
                        <a:rPr lang="en-US" sz="900" u="none" strike="noStrike" dirty="0">
                          <a:effectLst/>
                        </a:rPr>
                        <a:t>parameters</a:t>
                      </a:r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字段名称</a:t>
                      </a:r>
                      <a:br>
                        <a:rPr lang="zh-CN" alt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Field Name</a:t>
                      </a:r>
                      <a:endParaRPr lang="en-US" sz="7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字段说明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Field Description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数据类型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Data Type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长度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Length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数据条件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Data Conditions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必输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Mandatory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备注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Remarks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096556274"/>
                  </a:ext>
                </a:extLst>
              </a:tr>
              <a:tr h="2198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order_number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工单号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3810300584"/>
                  </a:ext>
                </a:extLst>
              </a:tr>
              <a:tr h="240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part_number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成品物料号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923919147"/>
                  </a:ext>
                </a:extLst>
              </a:tr>
              <a:tr h="1881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sn_number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成品</a:t>
                      </a:r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072891428"/>
                  </a:ext>
                </a:extLst>
              </a:tr>
              <a:tr h="2015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testproid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测试方案编号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4211790971"/>
                  </a:ext>
                </a:extLst>
              </a:tr>
              <a:tr h="263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testpressure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测试压力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47059925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testrate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泄漏率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2225177005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station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站点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088172067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step_no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工步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3677256478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结果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2248466298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workcentercode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产线编号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836301792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oper_time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测试时间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YYYYMMDDHHMISS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9984089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cy_time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循环时间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YYYYMMDDHHMISS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3734990"/>
                  </a:ext>
                </a:extLst>
              </a:tr>
              <a:tr h="2789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</a:rPr>
                        <a:t>返回参数</a:t>
                      </a:r>
                    </a:p>
                    <a:p>
                      <a:pPr algn="ctr" fontAlgn="ctr"/>
                      <a:r>
                        <a:rPr lang="en-US" altLang="zh-CN" sz="900" u="none" strike="noStrike" dirty="0" smtClean="0">
                          <a:effectLst/>
                        </a:rPr>
                        <a:t>Returning Parameters</a:t>
                      </a:r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result</a:t>
                      </a:r>
                      <a:endParaRPr 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处理结果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b="0" i="0" u="none" strike="noStrike" dirty="0" smtClean="0"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en-US" altLang="zh-CN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○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kumimoji="0" lang="en-US" altLang="zh-CN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OK/NOK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443069666"/>
                  </a:ext>
                </a:extLst>
              </a:tr>
              <a:tr h="2379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reason</a:t>
                      </a:r>
                      <a:endParaRPr 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原因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b="0" i="0" u="none" strike="noStrike" dirty="0" smtClean="0">
                          <a:effectLst/>
                          <a:latin typeface="+mn-lt"/>
                          <a:ea typeface="+mn-ea"/>
                        </a:rPr>
                        <a:t>200</a:t>
                      </a:r>
                      <a:endParaRPr lang="en-US" altLang="zh-CN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479036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85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558" y="10186"/>
            <a:ext cx="7814558" cy="994172"/>
          </a:xfrm>
        </p:spPr>
        <p:txBody>
          <a:bodyPr/>
          <a:lstStyle/>
          <a:p>
            <a:r>
              <a:rPr lang="zh-CN" altLang="en-US" dirty="0"/>
              <a:t>气密性信息接口</a:t>
            </a:r>
            <a:r>
              <a:rPr lang="zh-CN" altLang="en-US" dirty="0" smtClean="0"/>
              <a:t>字段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27147" y="4829671"/>
            <a:ext cx="2057400" cy="221608"/>
          </a:xfrm>
        </p:spPr>
        <p:txBody>
          <a:bodyPr/>
          <a:lstStyle/>
          <a:p>
            <a:fld id="{6B8351F3-4DC4-6541-B90A-6C6E344B49B4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8269" y="4842992"/>
            <a:ext cx="3086100" cy="222250"/>
          </a:xfrm>
        </p:spPr>
        <p:txBody>
          <a:bodyPr/>
          <a:lstStyle/>
          <a:p>
            <a:pPr>
              <a:defRPr/>
            </a:pPr>
            <a:r>
              <a:rPr lang="de-DE" dirty="0"/>
              <a:t>© BYTON 2017</a:t>
            </a:r>
            <a:endParaRPr lang="de-DE" spc="40" dirty="0">
              <a:solidFill>
                <a:srgbClr val="373735">
                  <a:tint val="75000"/>
                </a:srgb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264089"/>
              </p:ext>
            </p:extLst>
          </p:nvPr>
        </p:nvGraphicFramePr>
        <p:xfrm>
          <a:off x="316850" y="769000"/>
          <a:ext cx="8384268" cy="3923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1994">
                  <a:extLst>
                    <a:ext uri="{9D8B030D-6E8A-4147-A177-3AD203B41FA5}">
                      <a16:colId xmlns:a16="http://schemas.microsoft.com/office/drawing/2014/main" val="3804863020"/>
                    </a:ext>
                  </a:extLst>
                </a:gridCol>
                <a:gridCol w="1231193">
                  <a:extLst>
                    <a:ext uri="{9D8B030D-6E8A-4147-A177-3AD203B41FA5}">
                      <a16:colId xmlns:a16="http://schemas.microsoft.com/office/drawing/2014/main" val="22237690"/>
                    </a:ext>
                  </a:extLst>
                </a:gridCol>
                <a:gridCol w="1045754">
                  <a:extLst>
                    <a:ext uri="{9D8B030D-6E8A-4147-A177-3AD203B41FA5}">
                      <a16:colId xmlns:a16="http://schemas.microsoft.com/office/drawing/2014/main" val="793704539"/>
                    </a:ext>
                  </a:extLst>
                </a:gridCol>
                <a:gridCol w="668797">
                  <a:extLst>
                    <a:ext uri="{9D8B030D-6E8A-4147-A177-3AD203B41FA5}">
                      <a16:colId xmlns:a16="http://schemas.microsoft.com/office/drawing/2014/main" val="3691123816"/>
                    </a:ext>
                  </a:extLst>
                </a:gridCol>
                <a:gridCol w="997113">
                  <a:extLst>
                    <a:ext uri="{9D8B030D-6E8A-4147-A177-3AD203B41FA5}">
                      <a16:colId xmlns:a16="http://schemas.microsoft.com/office/drawing/2014/main" val="3731124502"/>
                    </a:ext>
                  </a:extLst>
                </a:gridCol>
                <a:gridCol w="997113">
                  <a:extLst>
                    <a:ext uri="{9D8B030D-6E8A-4147-A177-3AD203B41FA5}">
                      <a16:colId xmlns:a16="http://schemas.microsoft.com/office/drawing/2014/main" val="2803833121"/>
                    </a:ext>
                  </a:extLst>
                </a:gridCol>
                <a:gridCol w="1264632">
                  <a:extLst>
                    <a:ext uri="{9D8B030D-6E8A-4147-A177-3AD203B41FA5}">
                      <a16:colId xmlns:a16="http://schemas.microsoft.com/office/drawing/2014/main" val="267805011"/>
                    </a:ext>
                  </a:extLst>
                </a:gridCol>
                <a:gridCol w="1267672">
                  <a:extLst>
                    <a:ext uri="{9D8B030D-6E8A-4147-A177-3AD203B41FA5}">
                      <a16:colId xmlns:a16="http://schemas.microsoft.com/office/drawing/2014/main" val="902534027"/>
                    </a:ext>
                  </a:extLst>
                </a:gridCol>
              </a:tblGrid>
              <a:tr h="511512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传出</a:t>
                      </a:r>
                      <a:r>
                        <a:rPr lang="zh-CN" altLang="en-US" sz="900" u="none" strike="noStrike" dirty="0" smtClean="0">
                          <a:effectLst/>
                        </a:rPr>
                        <a:t>参数</a:t>
                      </a:r>
                      <a:r>
                        <a:rPr lang="en-US" sz="900" u="none" strike="noStrike" dirty="0" smtClean="0">
                          <a:effectLst/>
                        </a:rPr>
                        <a:t>Outbound </a:t>
                      </a:r>
                      <a:r>
                        <a:rPr lang="en-US" sz="900" u="none" strike="noStrike" dirty="0">
                          <a:effectLst/>
                        </a:rPr>
                        <a:t>parameters</a:t>
                      </a:r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字段名称</a:t>
                      </a:r>
                      <a:br>
                        <a:rPr lang="zh-CN" alt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Field Name</a:t>
                      </a:r>
                      <a:endParaRPr lang="en-US" sz="7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字段说明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Field Description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数据类型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Data Type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长度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Length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数据条件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Data Conditions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必输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Mandatory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备注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Remarks</a:t>
                      </a:r>
                      <a:endParaRPr lang="en-US" sz="7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096556274"/>
                  </a:ext>
                </a:extLst>
              </a:tr>
              <a:tr h="2198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order_number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工单号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3810300584"/>
                  </a:ext>
                </a:extLst>
              </a:tr>
              <a:tr h="240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partnumber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成品物料号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923919147"/>
                  </a:ext>
                </a:extLst>
              </a:tr>
              <a:tr h="1881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sn_number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成品</a:t>
                      </a:r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072891428"/>
                  </a:ext>
                </a:extLst>
              </a:tr>
              <a:tr h="2015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testproid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测试方案编号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4211790971"/>
                  </a:ext>
                </a:extLst>
              </a:tr>
              <a:tr h="263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testpressure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测试压力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47059925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testrate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泄漏率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2225177005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station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站点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088172067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step_no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工步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3677256478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结果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2248466298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workcentercode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产线编号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836301792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oper_time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测试时间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YYYYMMDDHHMISS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9984089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cy_time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循环时间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endParaRPr lang="zh-CN" altLang="en-US" sz="7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YYYYMMDDHHMISS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3734990"/>
                  </a:ext>
                </a:extLst>
              </a:tr>
              <a:tr h="2789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</a:rPr>
                        <a:t>返回参数</a:t>
                      </a:r>
                    </a:p>
                    <a:p>
                      <a:pPr algn="ctr" fontAlgn="ctr"/>
                      <a:r>
                        <a:rPr lang="en-US" altLang="zh-CN" sz="900" u="none" strike="noStrike" dirty="0" smtClean="0">
                          <a:effectLst/>
                        </a:rPr>
                        <a:t>Returning Parameters</a:t>
                      </a:r>
                      <a:endParaRPr 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result</a:t>
                      </a:r>
                      <a:endParaRPr 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处理结果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b="0" i="0" u="none" strike="noStrike" dirty="0" smtClean="0"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en-US" altLang="zh-CN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○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kumimoji="0" lang="en-US" altLang="zh-CN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OK/NOK</a:t>
                      </a:r>
                      <a:endParaRPr kumimoji="0" lang="zh-CN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1443069666"/>
                  </a:ext>
                </a:extLst>
              </a:tr>
              <a:tr h="2379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reason</a:t>
                      </a:r>
                      <a:endParaRPr 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原因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73735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735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b="0" i="0" u="none" strike="noStrike" dirty="0" smtClean="0">
                          <a:effectLst/>
                          <a:latin typeface="+mn-lt"/>
                          <a:ea typeface="+mn-ea"/>
                        </a:rPr>
                        <a:t>200</a:t>
                      </a:r>
                      <a:endParaRPr lang="en-US" altLang="zh-CN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04" marR="7404" marT="7404" marB="0" anchor="ctr"/>
                </a:tc>
                <a:extLst>
                  <a:ext uri="{0D108BD9-81ED-4DB2-BD59-A6C34878D82A}">
                    <a16:rowId xmlns:a16="http://schemas.microsoft.com/office/drawing/2014/main" val="479036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18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yton Full Color Palette">
      <a:dk1>
        <a:srgbClr val="373735"/>
      </a:dk1>
      <a:lt1>
        <a:srgbClr val="FFFFFF"/>
      </a:lt1>
      <a:dk2>
        <a:srgbClr val="A8A8A8"/>
      </a:dk2>
      <a:lt2>
        <a:srgbClr val="C8C8C6"/>
      </a:lt2>
      <a:accent1>
        <a:srgbClr val="DFC9A2"/>
      </a:accent1>
      <a:accent2>
        <a:srgbClr val="C3C6A6"/>
      </a:accent2>
      <a:accent3>
        <a:srgbClr val="ABC5C7"/>
      </a:accent3>
      <a:accent4>
        <a:srgbClr val="00454E"/>
      </a:accent4>
      <a:accent5>
        <a:srgbClr val="5D7260"/>
      </a:accent5>
      <a:accent6>
        <a:srgbClr val="457879"/>
      </a:accent6>
      <a:hlink>
        <a:srgbClr val="373735"/>
      </a:hlink>
      <a:folHlink>
        <a:srgbClr val="37373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Byton</Template>
  <TotalTime>5379</TotalTime>
  <Words>2203</Words>
  <Application>Microsoft Office PowerPoint</Application>
  <PresentationFormat>全屏显示(16:9)</PresentationFormat>
  <Paragraphs>1229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DIN Condensed</vt:lpstr>
      <vt:lpstr>Helvetica Light</vt:lpstr>
      <vt:lpstr>DengXian</vt:lpstr>
      <vt:lpstr>DengXian</vt:lpstr>
      <vt:lpstr>微软雅黑</vt:lpstr>
      <vt:lpstr>Arial</vt:lpstr>
      <vt:lpstr>Calibri</vt:lpstr>
      <vt:lpstr>Facto</vt:lpstr>
      <vt:lpstr>Facto Light</vt:lpstr>
      <vt:lpstr>Facto Medium</vt:lpstr>
      <vt:lpstr>Office Theme</vt:lpstr>
      <vt:lpstr>MES与EcoEmos接口集成</vt:lpstr>
      <vt:lpstr>过点信息接口字段</vt:lpstr>
      <vt:lpstr>追溯绑定信息接口字段</vt:lpstr>
      <vt:lpstr>模组检测信息接口字段</vt:lpstr>
      <vt:lpstr>动态检测接口字段</vt:lpstr>
      <vt:lpstr>静态检测接口字段</vt:lpstr>
      <vt:lpstr>拧紧信息接口字段</vt:lpstr>
      <vt:lpstr>水冷泄漏信息接口字段</vt:lpstr>
      <vt:lpstr>气密性信息接口字段</vt:lpstr>
      <vt:lpstr>在线返修信息接口字段</vt:lpstr>
      <vt:lpstr>视觉检测信息接口字段</vt:lpstr>
      <vt:lpstr>拉入拉出信息接口字段</vt:lpstr>
      <vt:lpstr>出站状态信息接口字段</vt:lpstr>
      <vt:lpstr>成品SN与工单绑定信息接口字段</vt:lpstr>
      <vt:lpstr>电池订单信息接口字段</vt:lpstr>
      <vt:lpstr>电池BOM信息接口字段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</dc:creator>
  <cp:lastModifiedBy>hmy</cp:lastModifiedBy>
  <cp:revision>481</cp:revision>
  <dcterms:created xsi:type="dcterms:W3CDTF">2017-09-16T23:22:08Z</dcterms:created>
  <dcterms:modified xsi:type="dcterms:W3CDTF">2020-02-25T13:52:03Z</dcterms:modified>
</cp:coreProperties>
</file>