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342" r:id="rId2"/>
    <p:sldId id="6352" r:id="rId3"/>
    <p:sldId id="6350" r:id="rId4"/>
    <p:sldId id="6353" r:id="rId5"/>
    <p:sldId id="6354" r:id="rId6"/>
    <p:sldId id="6356" r:id="rId7"/>
    <p:sldId id="6355" r:id="rId8"/>
  </p:sldIdLst>
  <p:sldSz cx="12192000" cy="6858000"/>
  <p:notesSz cx="6858000" cy="9144000"/>
  <p:custDataLst>
    <p:tags r:id="rId11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016">
          <p15:clr>
            <a:srgbClr val="A4A3A4"/>
          </p15:clr>
        </p15:guide>
        <p15:guide id="2" orient="horz" pos="4281">
          <p15:clr>
            <a:srgbClr val="A4A3A4"/>
          </p15:clr>
        </p15:guide>
        <p15:guide id="3" orient="horz" pos="962">
          <p15:clr>
            <a:srgbClr val="A4A3A4"/>
          </p15:clr>
        </p15:guide>
        <p15:guide id="4" orient="horz" pos="1112">
          <p15:clr>
            <a:srgbClr val="A4A3A4"/>
          </p15:clr>
        </p15:guide>
        <p15:guide id="5" pos="3792">
          <p15:clr>
            <a:srgbClr val="A4A3A4"/>
          </p15:clr>
        </p15:guide>
        <p15:guide id="6" pos="135">
          <p15:clr>
            <a:srgbClr val="A4A3A4"/>
          </p15:clr>
        </p15:guide>
        <p15:guide id="7" pos="73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CEF"/>
    <a:srgbClr val="D1D6DE"/>
    <a:srgbClr val="1BA6A6"/>
    <a:srgbClr val="41B7B7"/>
    <a:srgbClr val="0F8287"/>
    <a:srgbClr val="35B1B1"/>
    <a:srgbClr val="FBD8CC"/>
    <a:srgbClr val="31B0B0"/>
    <a:srgbClr val="42B8B8"/>
    <a:srgbClr val="5F74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8" autoAdjust="0"/>
    <p:restoredTop sz="95407" autoAdjust="0"/>
  </p:normalViewPr>
  <p:slideViewPr>
    <p:cSldViewPr snapToObjects="1" showGuides="1">
      <p:cViewPr varScale="1">
        <p:scale>
          <a:sx n="84" d="100"/>
          <a:sy n="84" d="100"/>
        </p:scale>
        <p:origin x="859" y="86"/>
      </p:cViewPr>
      <p:guideLst>
        <p:guide orient="horz" pos="4016"/>
        <p:guide orient="horz" pos="4281"/>
        <p:guide orient="horz" pos="962"/>
        <p:guide orient="horz" pos="1112"/>
        <p:guide pos="3792"/>
        <p:guide pos="135"/>
        <p:guide pos="73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69" d="100"/>
          <a:sy n="69" d="100"/>
        </p:scale>
        <p:origin x="2568" y="3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E33F9-8DDC-43EC-B73F-1C1A9FC05635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31674-FFB2-4F89-98E1-9B51BB6BB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8B2B313-5A9F-47C1-AA81-D9B74D275FA4}" type="datetimeFigureOut">
              <a:rPr lang="de-DE"/>
              <a:t>31.12.2020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A44FAA9-51FA-4F6B-AC6F-9EF5239E7D33}" type="slidenum">
              <a:rPr lang="de-DE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9400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44FAA9-51FA-4F6B-AC6F-9EF5239E7D33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916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1797C2F-FC94-486C-B28D-C9F2993D0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8438DDE0-B60A-46B6-ABC5-10A11147EA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7D065E3-F610-43FB-8582-453694C78E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EB30DB-2BA5-4CE5-BA5F-48DDB85A1AF7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5" name="Grafik 59">
            <a:extLst>
              <a:ext uri="{FF2B5EF4-FFF2-40B4-BE49-F238E27FC236}">
                <a16:creationId xmlns:a16="http://schemas.microsoft.com/office/drawing/2014/main" xmlns="" id="{71DD7C24-4A58-401C-899E-DFE9BD306D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7434"/>
            <a:ext cx="12232545" cy="687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4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19101" y="2"/>
            <a:ext cx="11343217" cy="744884"/>
          </a:xfr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CA" sz="900" dirty="0">
              <a:solidFill>
                <a:srgbClr val="8587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96" y="74267"/>
            <a:ext cx="1499746" cy="670618"/>
          </a:xfrm>
          <a:prstGeom prst="rect">
            <a:avLst/>
          </a:prstGeom>
        </p:spPr>
      </p:pic>
      <p:cxnSp>
        <p:nvCxnSpPr>
          <p:cNvPr id="7" name="Straight Connector 15"/>
          <p:cNvCxnSpPr/>
          <p:nvPr userDrawn="1"/>
        </p:nvCxnSpPr>
        <p:spPr>
          <a:xfrm>
            <a:off x="135527" y="800708"/>
            <a:ext cx="11904071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9100" y="6569076"/>
            <a:ext cx="4605867" cy="227013"/>
          </a:xfrm>
          <a:prstGeom prst="rect">
            <a:avLst/>
          </a:prstGeom>
        </p:spPr>
        <p:txBody>
          <a:bodyPr vert="horz" lIns="0" tIns="3600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917517" y="6569076"/>
            <a:ext cx="2844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44EB30DB-2BA5-4CE5-BA5F-48DDB85A1AF7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2" name="Titelplatzhalter 11"/>
          <p:cNvSpPr>
            <a:spLocks noGrp="1"/>
          </p:cNvSpPr>
          <p:nvPr>
            <p:ph type="title"/>
          </p:nvPr>
        </p:nvSpPr>
        <p:spPr>
          <a:xfrm>
            <a:off x="419101" y="1"/>
            <a:ext cx="11343217" cy="1323975"/>
          </a:xfrm>
          <a:prstGeom prst="rect">
            <a:avLst/>
          </a:prstGeom>
        </p:spPr>
        <p:txBody>
          <a:bodyPr vert="horz" lIns="0" tIns="0" rIns="0" bIns="72000" rtlCol="0" anchor="b" anchorCtr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174625" indent="-174625" algn="l" rtl="0" eaLnBrk="0" fontAlgn="base" hangingPunct="0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3855" indent="-189230" algn="l" rtl="0" eaLnBrk="0" fontAlgn="base" hangingPunct="0">
        <a:spcBef>
          <a:spcPts val="300"/>
        </a:spcBef>
        <a:spcAft>
          <a:spcPts val="30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8480" indent="-174625" algn="l" rtl="0" eaLnBrk="0" fontAlgn="base" hangingPunct="0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3105" indent="-174625" algn="l" rtl="0" eaLnBrk="0" fontAlgn="base" hangingPunct="0">
        <a:spcBef>
          <a:spcPts val="300"/>
        </a:spcBef>
        <a:spcAft>
          <a:spcPts val="300"/>
        </a:spcAft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901700" indent="-189230" algn="l" rtl="0" eaLnBrk="0" fontAlgn="base" hangingPunct="0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57343"/>
          <p:cNvSpPr txBox="1"/>
          <p:nvPr/>
        </p:nvSpPr>
        <p:spPr bwMode="gray">
          <a:xfrm>
            <a:off x="626736" y="5880649"/>
            <a:ext cx="9948499" cy="32400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marL="0" indent="0"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905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58775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848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75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defRPr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221105" indent="-18923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8305" indent="-18923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505" indent="-18923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705" indent="-18923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B9BD5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Realize innovation.</a:t>
            </a:r>
          </a:p>
        </p:txBody>
      </p:sp>
      <p:sp>
        <p:nvSpPr>
          <p:cNvPr id="4" name="Textplatzhalter 57343"/>
          <p:cNvSpPr txBox="1"/>
          <p:nvPr/>
        </p:nvSpPr>
        <p:spPr>
          <a:xfrm>
            <a:off x="830211" y="5880649"/>
            <a:ext cx="3508416" cy="324000"/>
          </a:xfrm>
          <a:prstGeom prst="rect">
            <a:avLst/>
          </a:prstGeom>
        </p:spPr>
        <p:txBody>
          <a:bodyPr lIns="216000" tIns="90000" rIns="0" bIns="4680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905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58775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848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75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defRPr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221105" indent="-18923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8305" indent="-18923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505" indent="-18923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705" indent="-18923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B9BD5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Restricted © Rongdee (Shanghai) 2020/02/28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B9BD5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B9BD5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B9BD5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B9BD5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B9BD5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B9BD5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B9BD5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B9BD5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B9BD5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B9BD5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B9BD5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6736" y="4277032"/>
            <a:ext cx="9948499" cy="15886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2180" y="4438015"/>
            <a:ext cx="9642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江铃</a:t>
            </a:r>
            <a:r>
              <a:rPr lang="en-US" altLang="zh-CN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MES</a:t>
            </a: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项目周会</a:t>
            </a:r>
            <a:r>
              <a:rPr lang="en-US" altLang="zh-CN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(12/21-12/27)</a:t>
            </a: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上海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融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</a:t>
            </a:r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交付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团队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32136" y="144608"/>
            <a:ext cx="1364505" cy="6121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1A354A2-C34B-44C7-B8DE-1A575C77A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项目整体进度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23133442-017E-44D0-BFF9-155E0B550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687857"/>
              </p:ext>
            </p:extLst>
          </p:nvPr>
        </p:nvGraphicFramePr>
        <p:xfrm>
          <a:off x="150047" y="980728"/>
          <a:ext cx="11886621" cy="5637891"/>
        </p:xfrm>
        <a:graphic>
          <a:graphicData uri="http://schemas.openxmlformats.org/drawingml/2006/table">
            <a:tbl>
              <a:tblPr/>
              <a:tblGrid>
                <a:gridCol w="596443">
                  <a:extLst>
                    <a:ext uri="{9D8B030D-6E8A-4147-A177-3AD203B41FA5}">
                      <a16:colId xmlns:a16="http://schemas.microsoft.com/office/drawing/2014/main" xmlns="" val="2915408307"/>
                    </a:ext>
                  </a:extLst>
                </a:gridCol>
                <a:gridCol w="836648">
                  <a:extLst>
                    <a:ext uri="{9D8B030D-6E8A-4147-A177-3AD203B41FA5}">
                      <a16:colId xmlns:a16="http://schemas.microsoft.com/office/drawing/2014/main" xmlns="" val="270041329"/>
                    </a:ext>
                  </a:extLst>
                </a:gridCol>
                <a:gridCol w="771666">
                  <a:extLst>
                    <a:ext uri="{9D8B030D-6E8A-4147-A177-3AD203B41FA5}">
                      <a16:colId xmlns:a16="http://schemas.microsoft.com/office/drawing/2014/main" xmlns="" val="247114040"/>
                    </a:ext>
                  </a:extLst>
                </a:gridCol>
                <a:gridCol w="806822">
                  <a:extLst>
                    <a:ext uri="{9D8B030D-6E8A-4147-A177-3AD203B41FA5}">
                      <a16:colId xmlns:a16="http://schemas.microsoft.com/office/drawing/2014/main" xmlns="" val="316976039"/>
                    </a:ext>
                  </a:extLst>
                </a:gridCol>
                <a:gridCol w="806822">
                  <a:extLst>
                    <a:ext uri="{9D8B030D-6E8A-4147-A177-3AD203B41FA5}">
                      <a16:colId xmlns:a16="http://schemas.microsoft.com/office/drawing/2014/main" xmlns="" val="3613075264"/>
                    </a:ext>
                  </a:extLst>
                </a:gridCol>
                <a:gridCol w="806822">
                  <a:extLst>
                    <a:ext uri="{9D8B030D-6E8A-4147-A177-3AD203B41FA5}">
                      <a16:colId xmlns:a16="http://schemas.microsoft.com/office/drawing/2014/main" xmlns="" val="2150876985"/>
                    </a:ext>
                  </a:extLst>
                </a:gridCol>
                <a:gridCol w="806822">
                  <a:extLst>
                    <a:ext uri="{9D8B030D-6E8A-4147-A177-3AD203B41FA5}">
                      <a16:colId xmlns:a16="http://schemas.microsoft.com/office/drawing/2014/main" xmlns="" val="3306641807"/>
                    </a:ext>
                  </a:extLst>
                </a:gridCol>
                <a:gridCol w="806822">
                  <a:extLst>
                    <a:ext uri="{9D8B030D-6E8A-4147-A177-3AD203B41FA5}">
                      <a16:colId xmlns:a16="http://schemas.microsoft.com/office/drawing/2014/main" xmlns="" val="3196270554"/>
                    </a:ext>
                  </a:extLst>
                </a:gridCol>
                <a:gridCol w="806822">
                  <a:extLst>
                    <a:ext uri="{9D8B030D-6E8A-4147-A177-3AD203B41FA5}">
                      <a16:colId xmlns:a16="http://schemas.microsoft.com/office/drawing/2014/main" xmlns="" val="895581288"/>
                    </a:ext>
                  </a:extLst>
                </a:gridCol>
                <a:gridCol w="806822">
                  <a:extLst>
                    <a:ext uri="{9D8B030D-6E8A-4147-A177-3AD203B41FA5}">
                      <a16:colId xmlns:a16="http://schemas.microsoft.com/office/drawing/2014/main" xmlns="" val="3716251190"/>
                    </a:ext>
                  </a:extLst>
                </a:gridCol>
                <a:gridCol w="806822">
                  <a:extLst>
                    <a:ext uri="{9D8B030D-6E8A-4147-A177-3AD203B41FA5}">
                      <a16:colId xmlns:a16="http://schemas.microsoft.com/office/drawing/2014/main" xmlns="" val="3582669599"/>
                    </a:ext>
                  </a:extLst>
                </a:gridCol>
                <a:gridCol w="806822">
                  <a:extLst>
                    <a:ext uri="{9D8B030D-6E8A-4147-A177-3AD203B41FA5}">
                      <a16:colId xmlns:a16="http://schemas.microsoft.com/office/drawing/2014/main" xmlns="" val="2120468515"/>
                    </a:ext>
                  </a:extLst>
                </a:gridCol>
                <a:gridCol w="806822">
                  <a:extLst>
                    <a:ext uri="{9D8B030D-6E8A-4147-A177-3AD203B41FA5}">
                      <a16:colId xmlns:a16="http://schemas.microsoft.com/office/drawing/2014/main" xmlns="" val="1438376847"/>
                    </a:ext>
                  </a:extLst>
                </a:gridCol>
                <a:gridCol w="806822">
                  <a:extLst>
                    <a:ext uri="{9D8B030D-6E8A-4147-A177-3AD203B41FA5}">
                      <a16:colId xmlns:a16="http://schemas.microsoft.com/office/drawing/2014/main" xmlns="" val="1366821145"/>
                    </a:ext>
                  </a:extLst>
                </a:gridCol>
                <a:gridCol w="806822">
                  <a:extLst>
                    <a:ext uri="{9D8B030D-6E8A-4147-A177-3AD203B41FA5}">
                      <a16:colId xmlns:a16="http://schemas.microsoft.com/office/drawing/2014/main" xmlns="" val="3642321546"/>
                    </a:ext>
                  </a:extLst>
                </a:gridCol>
              </a:tblGrid>
              <a:tr h="28512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车间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2021</a:t>
                      </a:r>
                      <a:r>
                        <a:rPr lang="zh-CN" altLang="en-US" sz="16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</a:t>
                      </a:r>
                      <a:endParaRPr lang="zh-CN" altLang="en-US" sz="1600" b="1" i="0" u="none" strike="noStrike" kern="1200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7024554"/>
                  </a:ext>
                </a:extLst>
              </a:tr>
              <a:tr h="361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lang="zh-CN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endParaRPr kumimoji="0" lang="en-US" altLang="zh-CN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endParaRPr kumimoji="0" lang="en-US" altLang="zh-CN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endParaRPr kumimoji="0" lang="en-US" altLang="zh-CN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endParaRPr kumimoji="0" lang="en-US" altLang="zh-CN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endParaRPr kumimoji="0" lang="en-US" altLang="zh-CN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endParaRPr kumimoji="0" lang="en-US" altLang="zh-CN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endParaRPr kumimoji="0" lang="en-US" altLang="zh-CN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endParaRPr kumimoji="0" lang="en-US" altLang="zh-CN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endParaRPr kumimoji="0" lang="en-US" altLang="zh-CN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endParaRPr kumimoji="0" lang="en-US" altLang="zh-CN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endParaRPr kumimoji="0" lang="en-US" altLang="zh-CN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endParaRPr kumimoji="0" lang="en-US" altLang="zh-CN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8300729"/>
                  </a:ext>
                </a:extLst>
              </a:tr>
              <a:tr h="766378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SUV</a:t>
                      </a:r>
                      <a:r>
                        <a:rPr lang="zh-CN" alt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冲压车间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238609"/>
                  </a:ext>
                </a:extLst>
              </a:tr>
              <a:tr h="781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焊装车间</a:t>
                      </a:r>
                    </a:p>
                    <a:p>
                      <a:pPr algn="ctr" rtl="0" fontAlgn="ctr"/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7466936"/>
                  </a:ext>
                </a:extLst>
              </a:tr>
              <a:tr h="7811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BDC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1521484"/>
                  </a:ext>
                </a:extLst>
              </a:tr>
              <a:tr h="7811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涂装车间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313064"/>
                  </a:ext>
                </a:extLst>
              </a:tr>
              <a:tr h="781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总装车间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649083"/>
                  </a:ext>
                </a:extLst>
              </a:tr>
              <a:tr h="7811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轻卡</a:t>
                      </a:r>
                    </a:p>
                  </a:txBody>
                  <a:tcPr marL="7540" marR="7540" marT="754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2982046"/>
                  </a:ext>
                </a:extLst>
              </a:tr>
              <a:tr h="319692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9442519"/>
                  </a:ext>
                </a:extLst>
              </a:tr>
            </a:tbl>
          </a:graphicData>
        </a:graphic>
      </p:graphicFrame>
      <p:sp>
        <p:nvSpPr>
          <p:cNvPr id="7" name="Chevron 10"/>
          <p:cNvSpPr/>
          <p:nvPr/>
        </p:nvSpPr>
        <p:spPr>
          <a:xfrm>
            <a:off x="1595501" y="5877223"/>
            <a:ext cx="783186" cy="392951"/>
          </a:xfrm>
          <a:prstGeom prst="chevron">
            <a:avLst>
              <a:gd name="adj" fmla="val 20175"/>
            </a:avLst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1" hangingPunct="1"/>
            <a:r>
              <a:rPr lang="zh-CN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业务蓝图设计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Chevron 11"/>
          <p:cNvSpPr/>
          <p:nvPr/>
        </p:nvSpPr>
        <p:spPr>
          <a:xfrm>
            <a:off x="2336490" y="5872722"/>
            <a:ext cx="2787402" cy="397452"/>
          </a:xfrm>
          <a:prstGeom prst="chevron">
            <a:avLst>
              <a:gd name="adj" fmla="val 20175"/>
            </a:avLst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1" hangingPunct="1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系统开发、配置、测试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hevron 12"/>
          <p:cNvSpPr/>
          <p:nvPr/>
        </p:nvSpPr>
        <p:spPr>
          <a:xfrm>
            <a:off x="2378687" y="3504420"/>
            <a:ext cx="1368152" cy="401971"/>
          </a:xfrm>
          <a:prstGeom prst="chevron">
            <a:avLst>
              <a:gd name="adj" fmla="val 20175"/>
            </a:avLst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1" hangingPunct="1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集成联调测试</a:t>
            </a:r>
            <a:endParaRPr lang="en-US" sz="10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Chevron 14"/>
          <p:cNvSpPr/>
          <p:nvPr/>
        </p:nvSpPr>
        <p:spPr>
          <a:xfrm>
            <a:off x="1595500" y="1984290"/>
            <a:ext cx="2376264" cy="400594"/>
          </a:xfrm>
          <a:prstGeom prst="chevron">
            <a:avLst>
              <a:gd name="adj" fmla="val 20175"/>
            </a:avLst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1" hangingPunct="1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试运行</a:t>
            </a:r>
            <a:endParaRPr lang="en-US" sz="10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Chevron 35"/>
          <p:cNvSpPr/>
          <p:nvPr/>
        </p:nvSpPr>
        <p:spPr>
          <a:xfrm>
            <a:off x="3933445" y="1984290"/>
            <a:ext cx="2450587" cy="400594"/>
          </a:xfrm>
          <a:prstGeom prst="chevron">
            <a:avLst>
              <a:gd name="adj" fmla="val 20175"/>
            </a:avLst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1" hangingPunct="1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上线及支持</a:t>
            </a:r>
            <a:endParaRPr lang="en-US" sz="10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Chevron 14"/>
          <p:cNvSpPr/>
          <p:nvPr/>
        </p:nvSpPr>
        <p:spPr>
          <a:xfrm>
            <a:off x="1595500" y="2740374"/>
            <a:ext cx="2376264" cy="400594"/>
          </a:xfrm>
          <a:prstGeom prst="chevron">
            <a:avLst>
              <a:gd name="adj" fmla="val 20175"/>
            </a:avLst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1" hangingPunct="1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试运行</a:t>
            </a:r>
            <a:endParaRPr lang="en-US" sz="10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Chevron 35"/>
          <p:cNvSpPr/>
          <p:nvPr/>
        </p:nvSpPr>
        <p:spPr>
          <a:xfrm>
            <a:off x="3933445" y="2740374"/>
            <a:ext cx="2450587" cy="400594"/>
          </a:xfrm>
          <a:prstGeom prst="chevron">
            <a:avLst>
              <a:gd name="adj" fmla="val 20175"/>
            </a:avLst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1" hangingPunct="1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上线及支持</a:t>
            </a:r>
            <a:endParaRPr lang="en-US" sz="10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3683733" y="3501008"/>
            <a:ext cx="1080120" cy="400594"/>
          </a:xfrm>
          <a:prstGeom prst="chevron">
            <a:avLst>
              <a:gd name="adj" fmla="val 20175"/>
            </a:avLst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1" hangingPunct="1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试运行</a:t>
            </a:r>
            <a:endParaRPr lang="en-US" sz="10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5"/>
          <p:cNvSpPr/>
          <p:nvPr/>
        </p:nvSpPr>
        <p:spPr>
          <a:xfrm>
            <a:off x="4724591" y="3504420"/>
            <a:ext cx="1659442" cy="400594"/>
          </a:xfrm>
          <a:prstGeom prst="chevron">
            <a:avLst>
              <a:gd name="adj" fmla="val 20175"/>
            </a:avLst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1" hangingPunct="1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上线及支持</a:t>
            </a:r>
            <a:endParaRPr lang="en-US" sz="10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Chevron 12"/>
          <p:cNvSpPr/>
          <p:nvPr/>
        </p:nvSpPr>
        <p:spPr>
          <a:xfrm>
            <a:off x="2378686" y="4296508"/>
            <a:ext cx="1368152" cy="401971"/>
          </a:xfrm>
          <a:prstGeom prst="chevron">
            <a:avLst>
              <a:gd name="adj" fmla="val 20175"/>
            </a:avLst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1" hangingPunct="1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集成联调测试</a:t>
            </a:r>
            <a:endParaRPr lang="en-US" sz="10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Chevron 14"/>
          <p:cNvSpPr/>
          <p:nvPr/>
        </p:nvSpPr>
        <p:spPr>
          <a:xfrm>
            <a:off x="3683732" y="4293096"/>
            <a:ext cx="1080120" cy="400594"/>
          </a:xfrm>
          <a:prstGeom prst="chevron">
            <a:avLst>
              <a:gd name="adj" fmla="val 20175"/>
            </a:avLst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1" hangingPunct="1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试运行</a:t>
            </a:r>
            <a:endParaRPr lang="en-US" sz="10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Chevron 35"/>
          <p:cNvSpPr/>
          <p:nvPr/>
        </p:nvSpPr>
        <p:spPr>
          <a:xfrm>
            <a:off x="4724590" y="4296508"/>
            <a:ext cx="1659442" cy="400594"/>
          </a:xfrm>
          <a:prstGeom prst="chevron">
            <a:avLst>
              <a:gd name="adj" fmla="val 20175"/>
            </a:avLst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1" hangingPunct="1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上线及支持</a:t>
            </a:r>
            <a:endParaRPr lang="en-US" sz="10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Chevron 12"/>
          <p:cNvSpPr/>
          <p:nvPr/>
        </p:nvSpPr>
        <p:spPr>
          <a:xfrm>
            <a:off x="2378687" y="5085184"/>
            <a:ext cx="1368152" cy="401971"/>
          </a:xfrm>
          <a:prstGeom prst="chevron">
            <a:avLst>
              <a:gd name="adj" fmla="val 20175"/>
            </a:avLst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1" hangingPunct="1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集成联调测试</a:t>
            </a:r>
            <a:endParaRPr lang="en-US" sz="10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Chevron 14"/>
          <p:cNvSpPr/>
          <p:nvPr/>
        </p:nvSpPr>
        <p:spPr>
          <a:xfrm>
            <a:off x="3683733" y="5085184"/>
            <a:ext cx="1080120" cy="400594"/>
          </a:xfrm>
          <a:prstGeom prst="chevron">
            <a:avLst>
              <a:gd name="adj" fmla="val 20175"/>
            </a:avLst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1" hangingPunct="1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试运行</a:t>
            </a:r>
            <a:endParaRPr lang="en-US" sz="10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Chevron 35"/>
          <p:cNvSpPr/>
          <p:nvPr/>
        </p:nvSpPr>
        <p:spPr>
          <a:xfrm>
            <a:off x="4724591" y="5088596"/>
            <a:ext cx="1659442" cy="400594"/>
          </a:xfrm>
          <a:prstGeom prst="chevron">
            <a:avLst>
              <a:gd name="adj" fmla="val 20175"/>
            </a:avLst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1" hangingPunct="1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上线及支持</a:t>
            </a:r>
            <a:endParaRPr lang="en-US" sz="10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Chevron 14"/>
          <p:cNvSpPr/>
          <p:nvPr/>
        </p:nvSpPr>
        <p:spPr>
          <a:xfrm>
            <a:off x="5087888" y="5872722"/>
            <a:ext cx="1080120" cy="400594"/>
          </a:xfrm>
          <a:prstGeom prst="chevron">
            <a:avLst>
              <a:gd name="adj" fmla="val 20175"/>
            </a:avLst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1" hangingPunct="1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试运行</a:t>
            </a:r>
            <a:endParaRPr lang="en-US" sz="10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Chevron 35"/>
          <p:cNvSpPr/>
          <p:nvPr/>
        </p:nvSpPr>
        <p:spPr>
          <a:xfrm>
            <a:off x="6128746" y="5872722"/>
            <a:ext cx="1659442" cy="400594"/>
          </a:xfrm>
          <a:prstGeom prst="chevron">
            <a:avLst>
              <a:gd name="adj" fmla="val 20175"/>
            </a:avLst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1" hangingPunct="1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上线及支持</a:t>
            </a:r>
            <a:endParaRPr lang="en-US" sz="10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2210669" y="1628800"/>
            <a:ext cx="0" cy="4608512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5-Point Star 83"/>
          <p:cNvSpPr/>
          <p:nvPr/>
        </p:nvSpPr>
        <p:spPr bwMode="auto">
          <a:xfrm>
            <a:off x="3730191" y="4077072"/>
            <a:ext cx="208733" cy="153573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Rectangle 84"/>
          <p:cNvSpPr>
            <a:spLocks noChangeArrowheads="1"/>
          </p:cNvSpPr>
          <p:nvPr/>
        </p:nvSpPr>
        <p:spPr bwMode="auto">
          <a:xfrm>
            <a:off x="3933445" y="4039180"/>
            <a:ext cx="136381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Heiti SC Medium"/>
                <a:ea typeface="Heiti SC Medium"/>
                <a:cs typeface="Heiti SC Medium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Heiti SC Medium"/>
                <a:ea typeface="Heiti SC Medium"/>
                <a:cs typeface="Heiti SC Medium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iti SC Medium"/>
                <a:cs typeface="Heiti SC Medium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Heiti SC Medium"/>
                <a:cs typeface="Heiti SC Medium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Heiti SC Medium"/>
                <a:cs typeface="Heiti SC Medium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Heiti SC Medium"/>
                <a:cs typeface="Heiti SC Medium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Heiti SC Medium"/>
                <a:cs typeface="Heiti SC Medium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Heiti SC Medium"/>
                <a:cs typeface="Heiti SC Medium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Heiti SC Medium"/>
                <a:cs typeface="Heiti SC Medium"/>
              </a:defRPr>
            </a:lvl9pPr>
          </a:lstStyle>
          <a:p>
            <a:pPr eaLnBrk="1" fontAlgn="b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05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105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105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18</a:t>
            </a:r>
            <a:r>
              <a:rPr lang="zh-CN" altLang="en-US" sz="105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  <a:r>
              <a:rPr lang="en-US" altLang="zh-CN" sz="105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SUV</a:t>
            </a:r>
            <a:r>
              <a:rPr lang="zh-CN" altLang="en-US" sz="105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试生产</a:t>
            </a:r>
            <a:r>
              <a:rPr lang="en-US" altLang="zh-CN" sz="105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105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683733" y="3501008"/>
            <a:ext cx="36003" cy="1992971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5-Point Star 83"/>
          <p:cNvSpPr/>
          <p:nvPr/>
        </p:nvSpPr>
        <p:spPr bwMode="auto">
          <a:xfrm>
            <a:off x="5094001" y="5687515"/>
            <a:ext cx="208733" cy="153573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Rectangle 84"/>
          <p:cNvSpPr>
            <a:spLocks noChangeArrowheads="1"/>
          </p:cNvSpPr>
          <p:nvPr/>
        </p:nvSpPr>
        <p:spPr bwMode="auto">
          <a:xfrm>
            <a:off x="5297255" y="5659360"/>
            <a:ext cx="136381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Heiti SC Medium"/>
                <a:ea typeface="Heiti SC Medium"/>
                <a:cs typeface="Heiti SC Medium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Heiti SC Medium"/>
                <a:ea typeface="Heiti SC Medium"/>
                <a:cs typeface="Heiti SC Medium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iti SC Medium"/>
                <a:cs typeface="Heiti SC Medium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Heiti SC Medium"/>
                <a:cs typeface="Heiti SC Medium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Heiti SC Medium"/>
                <a:cs typeface="Heiti SC Medium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Heiti SC Medium"/>
                <a:cs typeface="Heiti SC Medium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Heiti SC Medium"/>
                <a:cs typeface="Heiti SC Medium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Heiti SC Medium"/>
                <a:cs typeface="Heiti SC Medium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Heiti SC Medium"/>
                <a:cs typeface="Heiti SC Medium"/>
              </a:defRPr>
            </a:lvl9pPr>
          </a:lstStyle>
          <a:p>
            <a:pPr eaLnBrk="1" fontAlgn="b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05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sz="105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月中旬轻卡试生产</a:t>
            </a:r>
            <a:r>
              <a:rPr lang="en-US" altLang="zh-CN" sz="105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105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Chevron 14"/>
          <p:cNvSpPr/>
          <p:nvPr/>
        </p:nvSpPr>
        <p:spPr>
          <a:xfrm>
            <a:off x="1598758" y="5085184"/>
            <a:ext cx="824834" cy="400594"/>
          </a:xfrm>
          <a:prstGeom prst="chevron">
            <a:avLst>
              <a:gd name="adj" fmla="val 20175"/>
            </a:avLst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1" hangingPunct="1">
              <a:defRPr/>
            </a:pPr>
            <a:r>
              <a:rPr lang="zh-CN" altLang="en-US" sz="105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</a:t>
            </a:r>
            <a:endParaRPr lang="en-US" sz="10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34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1A354A2-C34B-44C7-B8DE-1A575C77A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本周工作完成情况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23133442-017E-44D0-BFF9-155E0B550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530221"/>
              </p:ext>
            </p:extLst>
          </p:nvPr>
        </p:nvGraphicFramePr>
        <p:xfrm>
          <a:off x="150042" y="980728"/>
          <a:ext cx="11670261" cy="3655545"/>
        </p:xfrm>
        <a:graphic>
          <a:graphicData uri="http://schemas.openxmlformats.org/drawingml/2006/table">
            <a:tbl>
              <a:tblPr/>
              <a:tblGrid>
                <a:gridCol w="437346">
                  <a:extLst>
                    <a:ext uri="{9D8B030D-6E8A-4147-A177-3AD203B41FA5}">
                      <a16:colId xmlns:a16="http://schemas.microsoft.com/office/drawing/2014/main" xmlns="" val="1664824462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xmlns="" val="31697603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3613075264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xmlns="" val="215087698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3306641807"/>
                    </a:ext>
                  </a:extLst>
                </a:gridCol>
                <a:gridCol w="5148239">
                  <a:extLst>
                    <a:ext uri="{9D8B030D-6E8A-4147-A177-3AD203B41FA5}">
                      <a16:colId xmlns:a16="http://schemas.microsoft.com/office/drawing/2014/main" xmlns="" val="3196270554"/>
                    </a:ext>
                  </a:extLst>
                </a:gridCol>
              </a:tblGrid>
              <a:tr h="383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序号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工作任务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计划进度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实际进度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负责人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完成情况说明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8300729"/>
                  </a:ext>
                </a:extLst>
              </a:tr>
              <a:tr h="480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冲压焊装</a:t>
                      </a:r>
                      <a:r>
                        <a:rPr lang="zh-CN" alt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车间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生产支持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刘德铭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238609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EP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订单接口完善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0%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刘德铭</a:t>
                      </a: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EP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未提供对应的格式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746693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红绿灯系统接口开发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  <a:endParaRPr lang="zh-CN" altLang="en-US" sz="16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  <a:endParaRPr lang="zh-CN" altLang="en-US" sz="16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刘德铭</a:t>
                      </a: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16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152148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VCATS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数据生成方法开发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  <a:endParaRPr lang="zh-CN" altLang="en-US" sz="16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0%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刘德铭</a:t>
                      </a: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数据来源未确定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31306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轻卡生产计划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BPD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文档完善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刘德铭</a:t>
                      </a: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649083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2982046"/>
                  </a:ext>
                </a:extLst>
              </a:tr>
              <a:tr h="339751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9442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62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1A354A2-C34B-44C7-B8DE-1A575C77A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下周工作计划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23133442-017E-44D0-BFF9-155E0B550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603752"/>
              </p:ext>
            </p:extLst>
          </p:nvPr>
        </p:nvGraphicFramePr>
        <p:xfrm>
          <a:off x="150043" y="980728"/>
          <a:ext cx="11886617" cy="3655545"/>
        </p:xfrm>
        <a:graphic>
          <a:graphicData uri="http://schemas.openxmlformats.org/drawingml/2006/table">
            <a:tbl>
              <a:tblPr/>
              <a:tblGrid>
                <a:gridCol w="501300">
                  <a:extLst>
                    <a:ext uri="{9D8B030D-6E8A-4147-A177-3AD203B41FA5}">
                      <a16:colId xmlns:a16="http://schemas.microsoft.com/office/drawing/2014/main" xmlns="" val="1583431802"/>
                    </a:ext>
                  </a:extLst>
                </a:gridCol>
                <a:gridCol w="4996293">
                  <a:extLst>
                    <a:ext uri="{9D8B030D-6E8A-4147-A177-3AD203B41FA5}">
                      <a16:colId xmlns:a16="http://schemas.microsoft.com/office/drawing/2014/main" xmlns="" val="316976039"/>
                    </a:ext>
                  </a:extLst>
                </a:gridCol>
                <a:gridCol w="673259">
                  <a:extLst>
                    <a:ext uri="{9D8B030D-6E8A-4147-A177-3AD203B41FA5}">
                      <a16:colId xmlns:a16="http://schemas.microsoft.com/office/drawing/2014/main" xmlns="" val="3613075264"/>
                    </a:ext>
                  </a:extLst>
                </a:gridCol>
                <a:gridCol w="673259">
                  <a:extLst>
                    <a:ext uri="{9D8B030D-6E8A-4147-A177-3AD203B41FA5}">
                      <a16:colId xmlns:a16="http://schemas.microsoft.com/office/drawing/2014/main" xmlns="" val="2150876985"/>
                    </a:ext>
                  </a:extLst>
                </a:gridCol>
                <a:gridCol w="744129">
                  <a:extLst>
                    <a:ext uri="{9D8B030D-6E8A-4147-A177-3AD203B41FA5}">
                      <a16:colId xmlns:a16="http://schemas.microsoft.com/office/drawing/2014/main" xmlns="" val="3306641807"/>
                    </a:ext>
                  </a:extLst>
                </a:gridCol>
                <a:gridCol w="4298377">
                  <a:extLst>
                    <a:ext uri="{9D8B030D-6E8A-4147-A177-3AD203B41FA5}">
                      <a16:colId xmlns:a16="http://schemas.microsoft.com/office/drawing/2014/main" xmlns="" val="3196270554"/>
                    </a:ext>
                  </a:extLst>
                </a:gridCol>
              </a:tblGrid>
              <a:tr h="383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序号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工作任务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已完成进度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计划完成进度</a:t>
                      </a:r>
                      <a:endParaRPr kumimoji="0" lang="en-US" altLang="zh-CN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负责人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依赖项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8300729"/>
                  </a:ext>
                </a:extLst>
              </a:tr>
              <a:tr h="480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冲压焊装生产支持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刘德铭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238609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EP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订单接口完善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0%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刘德铭</a:t>
                      </a: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EP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未提供对应的格式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746693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VCATS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数据生成方法开发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0%</a:t>
                      </a:r>
                      <a:endParaRPr lang="zh-CN" altLang="en-US" sz="16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50%</a:t>
                      </a:r>
                      <a:endParaRPr lang="zh-CN" altLang="en-US" sz="16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石秦锋</a:t>
                      </a: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152148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轻卡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MES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与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DMS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集成接口开发和调试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0%</a:t>
                      </a:r>
                      <a:endParaRPr lang="zh-CN" altLang="en-US" sz="16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石秦锋</a:t>
                      </a: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数据来源未确定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31306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MES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与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BDC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联调测试 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0%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石秦锋</a:t>
                      </a: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649083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轻卡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BDP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文档完善（根据用户审核意见）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0%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50%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刘德铭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2982046"/>
                  </a:ext>
                </a:extLst>
              </a:tr>
              <a:tr h="339751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9442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47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1A354A2-C34B-44C7-B8DE-1A575C77A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风险点和依赖项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23133442-017E-44D0-BFF9-155E0B550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833272"/>
              </p:ext>
            </p:extLst>
          </p:nvPr>
        </p:nvGraphicFramePr>
        <p:xfrm>
          <a:off x="150042" y="980728"/>
          <a:ext cx="11706597" cy="3571275"/>
        </p:xfrm>
        <a:graphic>
          <a:graphicData uri="http://schemas.openxmlformats.org/drawingml/2006/table">
            <a:tbl>
              <a:tblPr/>
              <a:tblGrid>
                <a:gridCol w="581362">
                  <a:extLst>
                    <a:ext uri="{9D8B030D-6E8A-4147-A177-3AD203B41FA5}">
                      <a16:colId xmlns:a16="http://schemas.microsoft.com/office/drawing/2014/main" xmlns="" val="2092096653"/>
                    </a:ext>
                  </a:extLst>
                </a:gridCol>
                <a:gridCol w="4572508">
                  <a:extLst>
                    <a:ext uri="{9D8B030D-6E8A-4147-A177-3AD203B41FA5}">
                      <a16:colId xmlns:a16="http://schemas.microsoft.com/office/drawing/2014/main" xmlns="" val="31697603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3613075264"/>
                    </a:ext>
                  </a:extLst>
                </a:gridCol>
                <a:gridCol w="5220580">
                  <a:extLst>
                    <a:ext uri="{9D8B030D-6E8A-4147-A177-3AD203B41FA5}">
                      <a16:colId xmlns:a16="http://schemas.microsoft.com/office/drawing/2014/main" xmlns="" val="3196270554"/>
                    </a:ext>
                  </a:extLst>
                </a:gridCol>
                <a:gridCol w="684075">
                  <a:extLst>
                    <a:ext uri="{9D8B030D-6E8A-4147-A177-3AD203B41FA5}">
                      <a16:colId xmlns:a16="http://schemas.microsoft.com/office/drawing/2014/main" xmlns="" val="3268818987"/>
                    </a:ext>
                  </a:extLst>
                </a:gridCol>
              </a:tblGrid>
              <a:tr h="383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序号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风险点和依赖项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负责人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对策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状态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8300729"/>
                  </a:ext>
                </a:extLst>
              </a:tr>
              <a:tr h="480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CX743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车型主数据未提供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翁武全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2020/12/31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前未提供，需要将此问题升级；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未解决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238609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涂装车间工厂联调详细计划未定</a:t>
                      </a:r>
                      <a:endParaRPr lang="zh-CN" alt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方志刚</a:t>
                      </a: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需要协调业主及产线实施商尽快确定</a:t>
                      </a: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未解决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31306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总装车间工厂联调详细计划未定</a:t>
                      </a:r>
                      <a:endParaRPr lang="zh-CN" alt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方志刚</a:t>
                      </a: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需要协调业主及产线实施商尽快确定</a:t>
                      </a: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未解决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649083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BDC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进行产线改造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刘德铭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建议与实际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PLC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先进行联调测试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未解决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2982046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轻卡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MES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开发工作未展开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【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人员不足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】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HR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加快人员招聘及人员培训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提前进行人员储备；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未解决</a:t>
                      </a: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3815718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新人业务不熟悉和开发平台不了解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林辉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加强人</a:t>
                      </a:r>
                      <a:r>
                        <a:rPr lang="zh-CN" altLang="en-US" sz="16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员培训</a:t>
                      </a:r>
                      <a:endParaRPr lang="en-US" altLang="zh-CN" sz="16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未解决</a:t>
                      </a: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6538352"/>
                  </a:ext>
                </a:extLst>
              </a:tr>
              <a:tr h="339751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9442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23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1A354A2-C34B-44C7-B8DE-1A575C77A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问题清单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430787"/>
              </p:ext>
            </p:extLst>
          </p:nvPr>
        </p:nvGraphicFramePr>
        <p:xfrm>
          <a:off x="155339" y="944724"/>
          <a:ext cx="11840051" cy="2340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工作表" r:id="rId3" imgW="12477711" imgH="2466990" progId="Excel.Sheet.12">
                  <p:embed/>
                </p:oleObj>
              </mc:Choice>
              <mc:Fallback>
                <p:oleObj name="工作表" r:id="rId3" imgW="12477711" imgH="24669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339" y="944724"/>
                        <a:ext cx="11840051" cy="2340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903279"/>
              </p:ext>
            </p:extLst>
          </p:nvPr>
        </p:nvGraphicFramePr>
        <p:xfrm>
          <a:off x="4259796" y="4509120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工作表" showAsIcon="1" r:id="rId5" imgW="914400" imgH="828720" progId="Excel.Sheet.12">
                  <p:embed/>
                </p:oleObj>
              </mc:Choice>
              <mc:Fallback>
                <p:oleObj name="工作表" showAsIcon="1" r:id="rId5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59796" y="4509120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23133442-017E-44D0-BFF9-155E0B550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871871"/>
              </p:ext>
            </p:extLst>
          </p:nvPr>
        </p:nvGraphicFramePr>
        <p:xfrm>
          <a:off x="431968" y="3788329"/>
          <a:ext cx="2160240" cy="1995681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xmlns="" val="209209665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316976039"/>
                    </a:ext>
                  </a:extLst>
                </a:gridCol>
              </a:tblGrid>
              <a:tr h="23733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内容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数量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8300729"/>
                  </a:ext>
                </a:extLst>
              </a:tr>
              <a:tr h="2970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上周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238609"/>
                  </a:ext>
                </a:extLst>
              </a:tr>
              <a:tr h="28945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本周新增问题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649083"/>
                  </a:ext>
                </a:extLst>
              </a:tr>
              <a:tr h="28945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问题总数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2982046"/>
                  </a:ext>
                </a:extLst>
              </a:tr>
              <a:tr h="2894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周未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93826573"/>
                  </a:ext>
                </a:extLst>
              </a:tr>
              <a:tr h="2894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本周关闭数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7539032"/>
                  </a:ext>
                </a:extLst>
              </a:tr>
              <a:tr h="2894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未关闭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3815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95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人员投入计划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6" y="4689140"/>
            <a:ext cx="12079386" cy="20481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6" y="1051272"/>
            <a:ext cx="7906853" cy="2943636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23133442-017E-44D0-BFF9-155E0B550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531586"/>
              </p:ext>
            </p:extLst>
          </p:nvPr>
        </p:nvGraphicFramePr>
        <p:xfrm>
          <a:off x="8328248" y="1045269"/>
          <a:ext cx="3240361" cy="1336033"/>
        </p:xfrm>
        <a:graphic>
          <a:graphicData uri="http://schemas.openxmlformats.org/drawingml/2006/table">
            <a:tbl>
              <a:tblPr/>
              <a:tblGrid>
                <a:gridCol w="478854">
                  <a:extLst>
                    <a:ext uri="{9D8B030D-6E8A-4147-A177-3AD203B41FA5}">
                      <a16:colId xmlns:a16="http://schemas.microsoft.com/office/drawing/2014/main" xmlns="" val="2092096653"/>
                    </a:ext>
                  </a:extLst>
                </a:gridCol>
                <a:gridCol w="925303">
                  <a:extLst>
                    <a:ext uri="{9D8B030D-6E8A-4147-A177-3AD203B41FA5}">
                      <a16:colId xmlns:a16="http://schemas.microsoft.com/office/drawing/2014/main" xmlns="" val="31697603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10659508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xmlns="" val="2308594132"/>
                    </a:ext>
                  </a:extLst>
                </a:gridCol>
              </a:tblGrid>
              <a:tr h="36150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本周投入（人天）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4790279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项目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本周计划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实际投入</a:t>
                      </a:r>
                      <a:endParaRPr kumimoji="0" lang="en-US" altLang="zh-CN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差异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8300729"/>
                  </a:ext>
                </a:extLst>
              </a:tr>
              <a:tr h="3294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</a:t>
                      </a:r>
                      <a:endParaRPr lang="zh-CN" alt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238609"/>
                  </a:ext>
                </a:extLst>
              </a:tr>
              <a:tr h="3210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轻卡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313064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23133442-017E-44D0-BFF9-155E0B550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815303"/>
              </p:ext>
            </p:extLst>
          </p:nvPr>
        </p:nvGraphicFramePr>
        <p:xfrm>
          <a:off x="8328248" y="2533702"/>
          <a:ext cx="3240361" cy="1336033"/>
        </p:xfrm>
        <a:graphic>
          <a:graphicData uri="http://schemas.openxmlformats.org/drawingml/2006/table">
            <a:tbl>
              <a:tblPr/>
              <a:tblGrid>
                <a:gridCol w="478854">
                  <a:extLst>
                    <a:ext uri="{9D8B030D-6E8A-4147-A177-3AD203B41FA5}">
                      <a16:colId xmlns:a16="http://schemas.microsoft.com/office/drawing/2014/main" xmlns="" val="2092096653"/>
                    </a:ext>
                  </a:extLst>
                </a:gridCol>
                <a:gridCol w="925303">
                  <a:extLst>
                    <a:ext uri="{9D8B030D-6E8A-4147-A177-3AD203B41FA5}">
                      <a16:colId xmlns:a16="http://schemas.microsoft.com/office/drawing/2014/main" xmlns="" val="31697603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10659508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xmlns="" val="2308594132"/>
                    </a:ext>
                  </a:extLst>
                </a:gridCol>
              </a:tblGrid>
              <a:tr h="36150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项目累计投入（人天）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4790279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项目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计划投入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实际投入</a:t>
                      </a:r>
                      <a:endParaRPr kumimoji="0" lang="en-US" altLang="zh-CN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剩余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8300729"/>
                  </a:ext>
                </a:extLst>
              </a:tr>
              <a:tr h="3294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464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454</a:t>
                      </a:r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238609"/>
                  </a:ext>
                </a:extLst>
              </a:tr>
              <a:tr h="3210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轻卡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</a:t>
                      </a:r>
                      <a:endParaRPr lang="zh-CN" altLang="en-US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</a:t>
                      </a:r>
                      <a:endParaRPr lang="zh-CN" altLang="en-US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313064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6887" y="4350586"/>
            <a:ext cx="12053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本周人员投入</a:t>
            </a:r>
          </a:p>
        </p:txBody>
      </p:sp>
      <p:sp>
        <p:nvSpPr>
          <p:cNvPr id="11" name="矩形 10"/>
          <p:cNvSpPr/>
          <p:nvPr/>
        </p:nvSpPr>
        <p:spPr bwMode="gray">
          <a:xfrm>
            <a:off x="9372364" y="5013175"/>
            <a:ext cx="1800200" cy="172412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  <a:miter lim="800000"/>
          </a:ln>
        </p:spPr>
        <p:txBody>
          <a:bodyPr vert="horz" wrap="square" lIns="72000" tIns="72000" rIns="72000" bIns="7200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</a:pPr>
            <a:endParaRPr kumimoji="0" lang="zh-CN" altLang="en-US" sz="1600" b="0" i="0" u="none" strike="noStrike" kern="0" cap="none" spc="0" normalizeH="0" baseline="0" noProof="0" dirty="0" err="1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65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5"/>
</p:tagLst>
</file>

<file path=ppt/theme/theme1.xml><?xml version="1.0" encoding="utf-8"?>
<a:theme xmlns:a="http://schemas.openxmlformats.org/drawingml/2006/main" name="MCIM-Design">
  <a:themeElements>
    <a:clrScheme name="MCIM ASG Presentation Toolkit Scheme">
      <a:dk1>
        <a:sysClr val="windowText" lastClr="000000"/>
      </a:dk1>
      <a:lt1>
        <a:sysClr val="window" lastClr="FFFFFF"/>
      </a:lt1>
      <a:dk2>
        <a:srgbClr val="666666"/>
      </a:dk2>
      <a:lt2>
        <a:srgbClr val="778888"/>
      </a:lt2>
      <a:accent1>
        <a:srgbClr val="DD4411"/>
      </a:accent1>
      <a:accent2>
        <a:srgbClr val="FF0000"/>
      </a:accent2>
      <a:accent3>
        <a:srgbClr val="FF9900"/>
      </a:accent3>
      <a:accent4>
        <a:srgbClr val="BBBB00"/>
      </a:accent4>
      <a:accent5>
        <a:srgbClr val="557799"/>
      </a:accent5>
      <a:accent6>
        <a:srgbClr val="002266"/>
      </a:accent6>
      <a:hlink>
        <a:srgbClr val="551155"/>
      </a:hlink>
      <a:folHlink>
        <a:srgbClr val="BBBB00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778888">
            <a:lumMod val="20000"/>
            <a:lumOff val="80000"/>
          </a:srgbClr>
        </a:solidFill>
        <a:ln w="6350">
          <a:solidFill>
            <a:srgbClr val="778888">
              <a:lumMod val="20000"/>
              <a:lumOff val="80000"/>
            </a:srgbClr>
          </a:solidFill>
          <a:miter lim="800000"/>
        </a:ln>
      </a:spPr>
      <a:bodyPr vert="horz" wrap="square" lIns="72000" tIns="72000" rIns="72000" bIns="72000" numCol="1" rtlCol="0" anchor="t" anchorCtr="0" compatLnSpc="1"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ts val="300"/>
          </a:spcAft>
          <a:buClrTx/>
          <a:buSzTx/>
          <a:buFontTx/>
          <a:buNone/>
          <a:defRPr kumimoji="0" sz="1600" b="0" i="0" u="none" strike="noStrike" kern="0" cap="none" spc="0" normalizeH="0" baseline="0" noProof="0" dirty="0" err="1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>
        <a:ln w="6350">
          <a:solidFill>
            <a:schemeClr val="bg2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 Presentation.pot</Template>
  <TotalTime>1144</TotalTime>
  <Words>564</Words>
  <Application>Microsoft Office PowerPoint</Application>
  <PresentationFormat>宽屏</PresentationFormat>
  <Paragraphs>208</Paragraphs>
  <Slides>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Heiti SC Medium</vt:lpstr>
      <vt:lpstr>等线</vt:lpstr>
      <vt:lpstr>宋体</vt:lpstr>
      <vt:lpstr>微软雅黑</vt:lpstr>
      <vt:lpstr>Arial</vt:lpstr>
      <vt:lpstr>Calibri</vt:lpstr>
      <vt:lpstr>MCIM-Design</vt:lpstr>
      <vt:lpstr>工作表</vt:lpstr>
      <vt:lpstr>PowerPoint 演示文稿</vt:lpstr>
      <vt:lpstr>项目整体进度</vt:lpstr>
      <vt:lpstr>本周工作完成情况</vt:lpstr>
      <vt:lpstr>下周工作计划</vt:lpstr>
      <vt:lpstr>风险点和依赖项</vt:lpstr>
      <vt:lpstr>问题清单</vt:lpstr>
      <vt:lpstr>人员投入计划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Mark</dc:creator>
  <dc:description>Accenture</dc:description>
  <cp:lastModifiedBy>Microsoft 帐户</cp:lastModifiedBy>
  <cp:revision>1222</cp:revision>
  <dcterms:created xsi:type="dcterms:W3CDTF">2009-07-22T06:53:00Z</dcterms:created>
  <dcterms:modified xsi:type="dcterms:W3CDTF">2020-12-31T11:52:58Z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