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3" r:id="rId5"/>
    <p:sldMasterId id="2147483655" r:id="rId6"/>
  </p:sldMasterIdLst>
  <p:notesMasterIdLst>
    <p:notesMasterId r:id="rId8"/>
  </p:notesMasterIdLst>
  <p:sldIdLst>
    <p:sldId id="287" r:id="rId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81" autoAdjust="0"/>
  </p:normalViewPr>
  <p:slideViewPr>
    <p:cSldViewPr snapToGrid="0">
      <p:cViewPr>
        <p:scale>
          <a:sx n="70" d="100"/>
          <a:sy n="70" d="100"/>
        </p:scale>
        <p:origin x="-52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-3342" y="-102"/>
      </p:cViewPr>
      <p:guideLst>
        <p:guide orient="horz" pos="2928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80" tIns="46841" rIns="93680" bIns="46841" numCol="1" anchor="t" anchorCtr="0" compatLnSpc="1">
            <a:prstTxWarp prst="textNoShape">
              <a:avLst/>
            </a:prstTxWarp>
          </a:bodyPr>
          <a:lstStyle>
            <a:lvl1pPr defTabSz="936896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80" tIns="46841" rIns="93680" bIns="46841" numCol="1" anchor="t" anchorCtr="0" compatLnSpc="1">
            <a:prstTxWarp prst="textNoShape">
              <a:avLst/>
            </a:prstTxWarp>
          </a:bodyPr>
          <a:lstStyle>
            <a:lvl1pPr algn="r" defTabSz="936896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80" tIns="46841" rIns="93680" bIns="468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80" tIns="46841" rIns="93680" bIns="46841" numCol="1" anchor="b" anchorCtr="0" compatLnSpc="1">
            <a:prstTxWarp prst="textNoShape">
              <a:avLst/>
            </a:prstTxWarp>
          </a:bodyPr>
          <a:lstStyle>
            <a:lvl1pPr defTabSz="936896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80" tIns="46841" rIns="93680" bIns="46841" numCol="1" anchor="b" anchorCtr="0" compatLnSpc="1">
            <a:prstTxWarp prst="textNoShape">
              <a:avLst/>
            </a:prstTxWarp>
          </a:bodyPr>
          <a:lstStyle>
            <a:lvl1pPr algn="r" defTabSz="936896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ADCE9F4-1CEA-42F9-B927-491693356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3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880A7D-4BD0-4D84-A37E-9CE174F0D96F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5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8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90488"/>
            <a:ext cx="2152650" cy="6462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90488"/>
            <a:ext cx="6307137" cy="6462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6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7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1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0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4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34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92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0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1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0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67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1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29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347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67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45621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684213"/>
            <a:ext cx="4229100" cy="586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3" y="684213"/>
            <a:ext cx="4230687" cy="586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165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24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1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98541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120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2760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8998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222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90488"/>
            <a:ext cx="2152650" cy="6462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90488"/>
            <a:ext cx="6307137" cy="6462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9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684213"/>
            <a:ext cx="4229100" cy="586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3" y="684213"/>
            <a:ext cx="4230687" cy="586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1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17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77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3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/>
        </p:nvSpPr>
        <p:spPr bwMode="auto">
          <a:xfrm>
            <a:off x="382588" y="209550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i="1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90488"/>
            <a:ext cx="777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684213"/>
            <a:ext cx="8612187" cy="586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153400" y="658336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/>
              <a:t>SLIDE </a:t>
            </a:r>
            <a:fld id="{9C083113-7B93-4920-891E-AE3F5C4C094C}" type="slidenum">
              <a:rPr lang="en-US" sz="12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 b="1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9pPr>
    </p:titleStyle>
    <p:bodyStyle>
      <a:lvl1pPr marL="169863" indent="-169863" algn="l" rtl="0" eaLnBrk="0" fontAlgn="base" hangingPunct="0">
        <a:spcBef>
          <a:spcPct val="5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25425" algn="l" rtl="0" eaLnBrk="0" fontAlgn="base" hangingPunct="0">
        <a:spcBef>
          <a:spcPct val="5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2pPr>
      <a:lvl3pPr marL="857250" indent="-228600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 userDrawn="1"/>
        </p:nvSpPr>
        <p:spPr bwMode="auto">
          <a:xfrm>
            <a:off x="8153400" y="658336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/>
              <a:t>SLIDE </a:t>
            </a:r>
            <a:fld id="{54E8A80D-7596-4FA4-8A98-FAC2F2D8F2EE}" type="slidenum">
              <a:rPr lang="en-US" sz="12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 b="1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382588" y="209550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i="1"/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90488"/>
            <a:ext cx="777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684213"/>
            <a:ext cx="8612187" cy="586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79" name="Text Box 7"/>
          <p:cNvSpPr txBox="1">
            <a:spLocks noChangeArrowheads="1"/>
          </p:cNvSpPr>
          <p:nvPr userDrawn="1"/>
        </p:nvSpPr>
        <p:spPr bwMode="auto">
          <a:xfrm>
            <a:off x="8153400" y="658336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/>
              <a:t>SLIDE </a:t>
            </a:r>
            <a:fld id="{4DF9F6C6-266D-42E7-A9C9-ED2E264CF38E}" type="slidenum">
              <a:rPr lang="en-US" sz="12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 b="1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9pPr>
    </p:titleStyle>
    <p:bodyStyle>
      <a:lvl1pPr marL="169863" indent="-169863" algn="l" rtl="0" eaLnBrk="0" fontAlgn="base" hangingPunct="0">
        <a:spcBef>
          <a:spcPct val="5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25425" algn="l" rtl="0" eaLnBrk="0" fontAlgn="base" hangingPunct="0">
        <a:spcBef>
          <a:spcPct val="5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2pPr>
      <a:lvl3pPr marL="857250" indent="-228600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79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18152"/>
              </p:ext>
            </p:extLst>
          </p:nvPr>
        </p:nvGraphicFramePr>
        <p:xfrm>
          <a:off x="152400" y="764274"/>
          <a:ext cx="4343400" cy="988325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338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目的及预期成果</a:t>
                      </a:r>
                      <a:endParaRPr kumimoji="0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66" marB="456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80949"/>
              </p:ext>
            </p:extLst>
          </p:nvPr>
        </p:nvGraphicFramePr>
        <p:xfrm>
          <a:off x="152400" y="1752601"/>
          <a:ext cx="4343399" cy="3304187"/>
        </p:xfrm>
        <a:graphic>
          <a:graphicData uri="http://schemas.openxmlformats.org/drawingml/2006/table">
            <a:tbl>
              <a:tblPr/>
              <a:tblGrid>
                <a:gridCol w="868679"/>
                <a:gridCol w="694944"/>
                <a:gridCol w="926592"/>
                <a:gridCol w="926592"/>
                <a:gridCol w="926592"/>
              </a:tblGrid>
              <a:tr h="299235">
                <a:tc gridSpan="5"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经营计划状态 与BI</a:t>
                      </a:r>
                      <a:r>
                        <a:rPr kumimoji="0" lang="en-US" altLang="zh-CN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  <a:r>
                        <a:rPr kumimoji="0" lang="zh-CN" altLang="en-US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（福特最佳）&amp;BIW（世界最佳）对比</a:t>
                      </a:r>
                      <a:endParaRPr kumimoji="0" lang="zh-CN" altLang="en-US" sz="105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015"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目标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去年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本年度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20XX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五年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20XX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BIF&amp;BIW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93"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23"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605"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301"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76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58712"/>
              </p:ext>
            </p:extLst>
          </p:nvPr>
        </p:nvGraphicFramePr>
        <p:xfrm>
          <a:off x="163431" y="5155478"/>
          <a:ext cx="4343400" cy="1450037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299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战略思考</a:t>
                      </a:r>
                      <a:endParaRPr kumimoji="0" 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33" marB="456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0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B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x</a:t>
                      </a:r>
                    </a:p>
                  </a:txBody>
                  <a:tcPr marT="45633" marB="456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8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56244"/>
              </p:ext>
            </p:extLst>
          </p:nvPr>
        </p:nvGraphicFramePr>
        <p:xfrm>
          <a:off x="4724400" y="4334360"/>
          <a:ext cx="4343400" cy="2458681"/>
        </p:xfrm>
        <a:graphic>
          <a:graphicData uri="http://schemas.openxmlformats.org/drawingml/2006/table">
            <a:tbl>
              <a:tblPr/>
              <a:tblGrid>
                <a:gridCol w="3048000"/>
                <a:gridCol w="533400"/>
                <a:gridCol w="762000"/>
              </a:tblGrid>
              <a:tr h="217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开放性问题</a:t>
                      </a:r>
                      <a:r>
                        <a:rPr kumimoji="0" lang="en-US" altLang="zh-CN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/</a:t>
                      </a:r>
                      <a:r>
                        <a:rPr kumimoji="0" lang="zh-CN" alt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行动</a:t>
                      </a:r>
                      <a:endParaRPr kumimoji="0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负责人</a:t>
                      </a:r>
                      <a:endParaRPr kumimoji="0" lang="en-US" sz="9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完成时间</a:t>
                      </a:r>
                      <a:endParaRPr kumimoji="0" lang="en-US" sz="1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133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" latinLnBrk="0" hangingPunct="1">
                        <a:lnSpc>
                          <a:spcPct val="85000"/>
                        </a:lnSpc>
                        <a:spcBef>
                          <a:spcPct val="1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228600" marR="0" lvl="0" indent="-228600" algn="l" defTabSz="914400" rtl="0" eaLnBrk="1" fontAlgn="b" latinLnBrk="0" hangingPunct="1">
                        <a:lnSpc>
                          <a:spcPct val="85000"/>
                        </a:lnSpc>
                        <a:spcBef>
                          <a:spcPct val="1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228600" marR="0" lvl="0" indent="-228600" algn="l" defTabSz="914400" rtl="0" eaLnBrk="1" fontAlgn="b" latinLnBrk="0" hangingPunct="1">
                        <a:lnSpc>
                          <a:spcPct val="85000"/>
                        </a:lnSpc>
                        <a:spcBef>
                          <a:spcPct val="1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228600" marR="0" lvl="0" indent="-228600" algn="l" defTabSz="914400" rtl="0" eaLnBrk="1" fontAlgn="b" latinLnBrk="0" hangingPunct="1">
                        <a:lnSpc>
                          <a:spcPct val="85000"/>
                        </a:lnSpc>
                        <a:spcBef>
                          <a:spcPct val="1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228600" marR="0" lvl="0" indent="-228600" algn="l" defTabSz="914400" rtl="0" eaLnBrk="1" fontAlgn="b" latinLnBrk="0" hangingPunct="1">
                        <a:lnSpc>
                          <a:spcPct val="85000"/>
                        </a:lnSpc>
                        <a:spcBef>
                          <a:spcPct val="1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228600" marR="0" lvl="0" indent="-228600" algn="l" defTabSz="914400" rtl="0" eaLnBrk="1" fontAlgn="b" latinLnBrk="0" hangingPunct="1">
                        <a:lnSpc>
                          <a:spcPct val="85000"/>
                        </a:lnSpc>
                        <a:spcBef>
                          <a:spcPct val="1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R="0" marT="9144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1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0" marT="91440" marB="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0" marT="91440" marB="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62" name="Rectangle 80"/>
          <p:cNvSpPr>
            <a:spLocks noGrp="1" noChangeArrowheads="1"/>
          </p:cNvSpPr>
          <p:nvPr>
            <p:ph type="title" idx="4294967295"/>
          </p:nvPr>
        </p:nvSpPr>
        <p:spPr>
          <a:xfrm>
            <a:off x="510639" y="0"/>
            <a:ext cx="8087096" cy="685800"/>
          </a:xfrm>
          <a:noFill/>
        </p:spPr>
        <p:txBody>
          <a:bodyPr anchor="t"/>
          <a:lstStyle/>
          <a:p>
            <a:pPr eaLnBrk="1" hangingPunct="1"/>
            <a:r>
              <a:rPr lang="zh-CN" altLang="en-US" sz="2800" b="1" i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000" b="1" i="1" dirty="0" smtClean="0">
                <a:solidFill>
                  <a:srgbClr val="FF0000"/>
                </a:solidFill>
                <a:ea typeface="宋体" charset="-122"/>
              </a:rPr>
              <a:t>XXXX</a:t>
            </a:r>
            <a:r>
              <a:rPr lang="zh-CN" altLang="en-US" sz="2000" b="1" i="1" dirty="0" smtClean="0">
                <a:solidFill>
                  <a:srgbClr val="FF0000"/>
                </a:solidFill>
                <a:ea typeface="宋体" charset="-122"/>
              </a:rPr>
              <a:t>厂</a:t>
            </a:r>
            <a:r>
              <a:rPr lang="en-US" altLang="zh-CN" sz="2000" b="1" i="1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zh-CN" altLang="en-US" sz="2000" b="1" i="1" dirty="0" smtClean="0"/>
              <a:t>战略规划</a:t>
            </a:r>
            <a:r>
              <a:rPr lang="en-US" sz="2000" b="1" i="1" dirty="0" smtClean="0"/>
              <a:t>  </a:t>
            </a:r>
            <a:r>
              <a:rPr lang="en-US" sz="2000" b="1" i="1" dirty="0" smtClean="0">
                <a:solidFill>
                  <a:srgbClr val="FF0000"/>
                </a:solidFill>
              </a:rPr>
              <a:t>XXXX</a:t>
            </a:r>
            <a:r>
              <a:rPr lang="zh-CN" altLang="en-US" sz="2000" b="1" i="1" dirty="0" smtClean="0">
                <a:solidFill>
                  <a:srgbClr val="FF0000"/>
                </a:solidFill>
              </a:rPr>
              <a:t>年</a:t>
            </a:r>
            <a:r>
              <a:rPr lang="en-US" sz="2000" b="1" i="1" dirty="0" smtClean="0"/>
              <a:t> </a:t>
            </a:r>
            <a:r>
              <a:rPr lang="en-US" altLang="zh-CN" sz="2000" b="1" i="1" dirty="0" smtClean="0"/>
              <a:t>–XX</a:t>
            </a:r>
            <a:r>
              <a:rPr lang="zh-CN" altLang="en-US" sz="2000" b="1" i="1" dirty="0" smtClean="0"/>
              <a:t>（</a:t>
            </a:r>
            <a:r>
              <a:rPr lang="en-US" altLang="zh-CN" sz="2000" b="1" i="1" dirty="0" smtClean="0"/>
              <a:t>OS</a:t>
            </a:r>
            <a:r>
              <a:rPr lang="zh-CN" altLang="en-US" sz="2000" b="1" i="1" dirty="0" smtClean="0"/>
              <a:t>名称）</a:t>
            </a:r>
            <a:r>
              <a:rPr lang="en-US" sz="2000" b="1" i="1" dirty="0" smtClean="0"/>
              <a:t> </a:t>
            </a:r>
            <a:br>
              <a:rPr lang="en-US" sz="2000" b="1" i="1" dirty="0" smtClean="0"/>
            </a:br>
            <a:r>
              <a:rPr lang="zh-CN" altLang="en-US" sz="1400" b="1" i="1" dirty="0" smtClean="0">
                <a:solidFill>
                  <a:srgbClr val="0000FF"/>
                </a:solidFill>
              </a:rPr>
              <a:t>牵头人</a:t>
            </a:r>
            <a:r>
              <a:rPr lang="en-US" sz="1400" b="1" i="1" dirty="0" smtClean="0">
                <a:solidFill>
                  <a:srgbClr val="0000FF"/>
                </a:solidFill>
              </a:rPr>
              <a:t> – </a:t>
            </a:r>
            <a:r>
              <a:rPr lang="zh-CN" altLang="en-US" sz="1400" b="1" i="1" dirty="0" smtClean="0">
                <a:solidFill>
                  <a:srgbClr val="0000FF"/>
                </a:solidFill>
              </a:rPr>
              <a:t>名字</a:t>
            </a:r>
            <a:endParaRPr lang="en-US" sz="1400" b="1" i="1" dirty="0" smtClean="0">
              <a:solidFill>
                <a:srgbClr val="0000FF"/>
              </a:solidFill>
            </a:endParaRPr>
          </a:p>
        </p:txBody>
      </p:sp>
      <p:sp>
        <p:nvSpPr>
          <p:cNvPr id="4163" name="Rectangle 84"/>
          <p:cNvSpPr>
            <a:spLocks noChangeArrowheads="1"/>
          </p:cNvSpPr>
          <p:nvPr/>
        </p:nvSpPr>
        <p:spPr bwMode="auto">
          <a:xfrm>
            <a:off x="4724400" y="3124200"/>
            <a:ext cx="34385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1200"/>
          </a:p>
        </p:txBody>
      </p:sp>
      <p:sp>
        <p:nvSpPr>
          <p:cNvPr id="4164" name="Rectangle 85"/>
          <p:cNvSpPr>
            <a:spLocks noChangeArrowheads="1"/>
          </p:cNvSpPr>
          <p:nvPr/>
        </p:nvSpPr>
        <p:spPr bwMode="auto">
          <a:xfrm>
            <a:off x="4724400" y="3427413"/>
            <a:ext cx="34385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165" name="Rectangle 86"/>
          <p:cNvSpPr>
            <a:spLocks noChangeArrowheads="1"/>
          </p:cNvSpPr>
          <p:nvPr/>
        </p:nvSpPr>
        <p:spPr bwMode="auto">
          <a:xfrm>
            <a:off x="4601835" y="2698750"/>
            <a:ext cx="34385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1200"/>
          </a:p>
        </p:txBody>
      </p:sp>
      <p:sp>
        <p:nvSpPr>
          <p:cNvPr id="4166" name="Rectangle 88"/>
          <p:cNvSpPr>
            <a:spLocks noChangeArrowheads="1"/>
          </p:cNvSpPr>
          <p:nvPr/>
        </p:nvSpPr>
        <p:spPr bwMode="auto">
          <a:xfrm>
            <a:off x="4724400" y="1220788"/>
            <a:ext cx="3849584" cy="269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spcBef>
                <a:spcPct val="20000"/>
              </a:spcBef>
              <a:spcAft>
                <a:spcPct val="50000"/>
              </a:spcAft>
              <a:buFontTx/>
              <a:buAutoNum type="arabicParenR"/>
            </a:pPr>
            <a:r>
              <a:rPr lang="zh-CN" altLang="en-US" sz="1100" dirty="0" smtClean="0">
                <a:solidFill>
                  <a:srgbClr val="0000FF"/>
                </a:solidFill>
              </a:rPr>
              <a:t>行动</a:t>
            </a:r>
            <a:r>
              <a:rPr lang="en-US" altLang="zh-CN" sz="1100" dirty="0" smtClean="0">
                <a:solidFill>
                  <a:srgbClr val="0000FF"/>
                </a:solidFill>
              </a:rPr>
              <a:t>/</a:t>
            </a:r>
            <a:r>
              <a:rPr lang="zh-CN" altLang="en-US" sz="1100" dirty="0" smtClean="0">
                <a:solidFill>
                  <a:srgbClr val="0000FF"/>
                </a:solidFill>
              </a:rPr>
              <a:t>步骤</a:t>
            </a:r>
            <a:endParaRPr lang="en-US" altLang="zh-CN" sz="1100" dirty="0" smtClean="0">
              <a:solidFill>
                <a:srgbClr val="0000FF"/>
              </a:solidFill>
            </a:endParaRPr>
          </a:p>
          <a:p>
            <a:pPr marL="228600" indent="-228600">
              <a:spcBef>
                <a:spcPct val="20000"/>
              </a:spcBef>
              <a:spcAft>
                <a:spcPct val="50000"/>
              </a:spcAft>
              <a:buFontTx/>
              <a:buAutoNum type="arabicParenR"/>
            </a:pPr>
            <a:r>
              <a:rPr lang="zh-CN" altLang="en-US" sz="1100" dirty="0" smtClean="0">
                <a:solidFill>
                  <a:srgbClr val="0000FF"/>
                </a:solidFill>
              </a:rPr>
              <a:t>行动</a:t>
            </a:r>
            <a:r>
              <a:rPr lang="en-US" altLang="zh-CN" sz="1100" dirty="0" smtClean="0">
                <a:solidFill>
                  <a:srgbClr val="0000FF"/>
                </a:solidFill>
              </a:rPr>
              <a:t>/</a:t>
            </a:r>
            <a:r>
              <a:rPr lang="zh-CN" altLang="en-US" sz="1100" dirty="0" smtClean="0">
                <a:solidFill>
                  <a:srgbClr val="0000FF"/>
                </a:solidFill>
              </a:rPr>
              <a:t>步骤</a:t>
            </a:r>
            <a:endParaRPr lang="en-US" altLang="zh-CN" sz="1100" dirty="0" smtClean="0">
              <a:solidFill>
                <a:srgbClr val="0000FF"/>
              </a:solidFill>
            </a:endParaRPr>
          </a:p>
          <a:p>
            <a:pPr marL="228600" indent="-228600">
              <a:spcBef>
                <a:spcPct val="20000"/>
              </a:spcBef>
              <a:spcAft>
                <a:spcPct val="50000"/>
              </a:spcAft>
              <a:buFontTx/>
              <a:buAutoNum type="arabicParenR"/>
            </a:pPr>
            <a:r>
              <a:rPr lang="zh-CN" altLang="en-US" sz="1100" dirty="0" smtClean="0">
                <a:solidFill>
                  <a:srgbClr val="0000FF"/>
                </a:solidFill>
              </a:rPr>
              <a:t>行动</a:t>
            </a:r>
            <a:r>
              <a:rPr lang="en-US" altLang="zh-CN" sz="1100" dirty="0" smtClean="0">
                <a:solidFill>
                  <a:srgbClr val="0000FF"/>
                </a:solidFill>
              </a:rPr>
              <a:t>/</a:t>
            </a:r>
            <a:r>
              <a:rPr lang="zh-CN" altLang="en-US" sz="1100" dirty="0" smtClean="0">
                <a:solidFill>
                  <a:srgbClr val="0000FF"/>
                </a:solidFill>
              </a:rPr>
              <a:t>步骤</a:t>
            </a:r>
            <a:endParaRPr lang="en-US" altLang="zh-CN" sz="1100" dirty="0" smtClean="0">
              <a:solidFill>
                <a:srgbClr val="0000FF"/>
              </a:solidFill>
            </a:endParaRPr>
          </a:p>
          <a:p>
            <a:pPr marL="228600" indent="-228600">
              <a:spcBef>
                <a:spcPct val="20000"/>
              </a:spcBef>
              <a:spcAft>
                <a:spcPct val="50000"/>
              </a:spcAft>
              <a:buFontTx/>
              <a:buAutoNum type="arabicParenR"/>
            </a:pP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4167" name="Rectangle 89"/>
          <p:cNvSpPr>
            <a:spLocks noChangeArrowheads="1"/>
          </p:cNvSpPr>
          <p:nvPr/>
        </p:nvSpPr>
        <p:spPr bwMode="auto">
          <a:xfrm>
            <a:off x="4724400" y="769799"/>
            <a:ext cx="43434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" bIns="9144" anchor="ctr" anchorCtr="1"/>
          <a:lstStyle/>
          <a:p>
            <a:pPr>
              <a:spcBef>
                <a:spcPct val="20000"/>
              </a:spcBef>
            </a:pPr>
            <a:r>
              <a:rPr lang="zh-CN" altLang="en-US" sz="1200" b="1" i="1" dirty="0" smtClean="0"/>
              <a:t>推荐的行动</a:t>
            </a:r>
            <a:r>
              <a:rPr lang="en-US" altLang="zh-CN" sz="1200" b="1" i="1" dirty="0" smtClean="0"/>
              <a:t>/</a:t>
            </a:r>
            <a:r>
              <a:rPr lang="zh-CN" altLang="en-US" sz="1200" b="1" i="1" dirty="0" smtClean="0"/>
              <a:t>步骤</a:t>
            </a:r>
            <a:endParaRPr lang="en-US" sz="1200" b="1" i="1" dirty="0"/>
          </a:p>
        </p:txBody>
      </p:sp>
      <p:sp>
        <p:nvSpPr>
          <p:cNvPr id="4168" name="Rectangle 92"/>
          <p:cNvSpPr>
            <a:spLocks noChangeArrowheads="1"/>
          </p:cNvSpPr>
          <p:nvPr/>
        </p:nvSpPr>
        <p:spPr bwMode="auto">
          <a:xfrm>
            <a:off x="4726378" y="764275"/>
            <a:ext cx="4346371" cy="351084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0" name="TextBox 2"/>
          <p:cNvSpPr txBox="1">
            <a:spLocks noChangeArrowheads="1"/>
          </p:cNvSpPr>
          <p:nvPr/>
        </p:nvSpPr>
        <p:spPr bwMode="auto">
          <a:xfrm>
            <a:off x="1025066" y="392874"/>
            <a:ext cx="17072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 dirty="0" smtClean="0"/>
              <a:t>=</a:t>
            </a:r>
            <a:r>
              <a:rPr lang="zh-CN" altLang="en-US" sz="1200" b="1" dirty="0" smtClean="0"/>
              <a:t>关键突破性目标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62003" y="1254641"/>
            <a:ext cx="274320" cy="212651"/>
          </a:xfrm>
          <a:prstGeom prst="rect">
            <a:avLst/>
          </a:prstGeom>
          <a:solidFill>
            <a:srgbClr val="009900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绿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62003" y="1555897"/>
            <a:ext cx="274320" cy="212651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zh-CN" altLang="en-US" sz="1200" b="1" dirty="0" smtClean="0"/>
              <a:t>黄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62003" y="1842976"/>
            <a:ext cx="274320" cy="212651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红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5" b="11691"/>
          <a:stretch>
            <a:fillRect/>
          </a:stretch>
        </p:blipFill>
        <p:spPr>
          <a:xfrm>
            <a:off x="8220707" y="242824"/>
            <a:ext cx="923293" cy="463137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7123979" y="1095153"/>
            <a:ext cx="1181821" cy="1159407"/>
          </a:xfrm>
          <a:prstGeom prst="wedgeRoundRectCallout">
            <a:avLst>
              <a:gd name="adj1" fmla="val 72215"/>
              <a:gd name="adj2" fmla="val 10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绿</a:t>
            </a:r>
            <a:r>
              <a:rPr lang="en-US" altLang="zh-CN" sz="1200" dirty="0" smtClean="0">
                <a:solidFill>
                  <a:schemeClr val="tx1"/>
                </a:solidFill>
              </a:rPr>
              <a:t>-</a:t>
            </a:r>
            <a:r>
              <a:rPr lang="zh-CN" altLang="en-US" sz="1200" dirty="0" smtClean="0">
                <a:solidFill>
                  <a:schemeClr val="tx1"/>
                </a:solidFill>
              </a:rPr>
              <a:t>黄</a:t>
            </a:r>
            <a:r>
              <a:rPr lang="en-US" altLang="zh-CN" sz="1200" dirty="0" smtClean="0">
                <a:solidFill>
                  <a:schemeClr val="tx1"/>
                </a:solidFill>
              </a:rPr>
              <a:t>-</a:t>
            </a:r>
            <a:r>
              <a:rPr lang="zh-CN" altLang="en-US" sz="1200" dirty="0" smtClean="0">
                <a:solidFill>
                  <a:schemeClr val="tx1"/>
                </a:solidFill>
              </a:rPr>
              <a:t>红字体颜色需使用如图标准的颜色，即白色字体绿</a:t>
            </a:r>
            <a:r>
              <a:rPr lang="en-US" altLang="zh-CN" sz="1200" dirty="0" smtClean="0">
                <a:solidFill>
                  <a:schemeClr val="tx1"/>
                </a:solidFill>
              </a:rPr>
              <a:t>-</a:t>
            </a:r>
            <a:r>
              <a:rPr lang="zh-CN" altLang="en-US" sz="1200" dirty="0" smtClean="0">
                <a:solidFill>
                  <a:schemeClr val="tx1"/>
                </a:solidFill>
              </a:rPr>
              <a:t>红，黑色字体</a:t>
            </a:r>
            <a:r>
              <a:rPr lang="en-US" altLang="zh-CN" sz="1200" dirty="0" smtClean="0">
                <a:solidFill>
                  <a:schemeClr val="tx1"/>
                </a:solidFill>
              </a:rPr>
              <a:t>-</a:t>
            </a:r>
            <a:r>
              <a:rPr lang="zh-CN" altLang="en-US" sz="1200" dirty="0" smtClean="0">
                <a:solidFill>
                  <a:schemeClr val="tx1"/>
                </a:solidFill>
              </a:rPr>
              <a:t>黄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092233" y="2684591"/>
            <a:ext cx="2297802" cy="1168272"/>
          </a:xfrm>
          <a:prstGeom prst="wedgeRoundRectCallout">
            <a:avLst>
              <a:gd name="adj1" fmla="val -32245"/>
              <a:gd name="adj2" fmla="val -840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只写为了达到记分卡的</a:t>
            </a:r>
            <a:r>
              <a:rPr lang="zh-CN" altLang="en-US" sz="1200" dirty="0">
                <a:solidFill>
                  <a:schemeClr val="tx1"/>
                </a:solidFill>
              </a:rPr>
              <a:t>目标</a:t>
            </a:r>
            <a:r>
              <a:rPr lang="zh-CN" altLang="en-US" sz="1200" dirty="0" smtClean="0">
                <a:solidFill>
                  <a:schemeClr val="tx1"/>
                </a:solidFill>
              </a:rPr>
              <a:t>，我们需要做的大的工作项目，主计划中再进行展开，此项目需要开展的工作。</a:t>
            </a:r>
            <a:r>
              <a:rPr lang="en-US" altLang="zh-CN" sz="1200" dirty="0" smtClean="0">
                <a:solidFill>
                  <a:schemeClr val="tx1"/>
                </a:solidFill>
              </a:rPr>
              <a:t>A3</a:t>
            </a:r>
            <a:r>
              <a:rPr lang="zh-CN" altLang="en-US" sz="1200" dirty="0" smtClean="0">
                <a:solidFill>
                  <a:schemeClr val="tx1"/>
                </a:solidFill>
              </a:rPr>
              <a:t>中只写大的工作项目、方向。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5827106" y="4712432"/>
            <a:ext cx="1891856" cy="1035225"/>
          </a:xfrm>
          <a:prstGeom prst="wedgeRoundRectCallout">
            <a:avLst>
              <a:gd name="adj1" fmla="val -36359"/>
              <a:gd name="adj2" fmla="val -743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填写需</a:t>
            </a:r>
            <a:r>
              <a:rPr lang="zh-CN" altLang="en-US" sz="1200" dirty="0">
                <a:solidFill>
                  <a:schemeClr val="tx1"/>
                </a:solidFill>
              </a:rPr>
              <a:t>要外部资源大力协助</a:t>
            </a:r>
            <a:r>
              <a:rPr lang="zh-CN" altLang="en-US" sz="1200" dirty="0" smtClean="0">
                <a:solidFill>
                  <a:schemeClr val="tx1"/>
                </a:solidFill>
              </a:rPr>
              <a:t>的方能完成的项目、</a:t>
            </a:r>
            <a:r>
              <a:rPr lang="zh-CN" altLang="en-US" sz="1200" dirty="0">
                <a:solidFill>
                  <a:schemeClr val="tx1"/>
                </a:solidFill>
              </a:rPr>
              <a:t>或者完成难度很高的项目</a:t>
            </a:r>
          </a:p>
        </p:txBody>
      </p:sp>
      <p:sp>
        <p:nvSpPr>
          <p:cNvPr id="25" name="圆角矩形标注 24"/>
          <p:cNvSpPr/>
          <p:nvPr/>
        </p:nvSpPr>
        <p:spPr>
          <a:xfrm>
            <a:off x="2141609" y="5270145"/>
            <a:ext cx="1977053" cy="850605"/>
          </a:xfrm>
          <a:prstGeom prst="wedgeRoundRectCallout">
            <a:avLst>
              <a:gd name="adj1" fmla="val -72391"/>
              <a:gd name="adj2" fmla="val -15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填写战略思考，为达成记分卡，我们进行哪些方面的思考，如</a:t>
            </a:r>
            <a:r>
              <a:rPr lang="en-US" altLang="zh-CN" sz="1200" dirty="0" smtClean="0">
                <a:solidFill>
                  <a:schemeClr val="tx1"/>
                </a:solidFill>
              </a:rPr>
              <a:t>SWOT</a:t>
            </a:r>
            <a:r>
              <a:rPr lang="zh-CN" altLang="en-US" sz="1200" dirty="0" smtClean="0">
                <a:solidFill>
                  <a:schemeClr val="tx1"/>
                </a:solidFill>
              </a:rPr>
              <a:t>分析结果。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1454790" y="2698750"/>
            <a:ext cx="2309136" cy="941388"/>
          </a:xfrm>
          <a:prstGeom prst="wedgeRoundRectCallout">
            <a:avLst>
              <a:gd name="adj1" fmla="val -72767"/>
              <a:gd name="adj2" fmla="val -428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填写记分卡目标及五年记分卡中的带钥匙符号的关键突破性目标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191896" y="1146831"/>
            <a:ext cx="1256894" cy="551341"/>
          </a:xfrm>
          <a:prstGeom prst="wedgeRoundRectCallout">
            <a:avLst>
              <a:gd name="adj1" fmla="val -3403"/>
              <a:gd name="adj2" fmla="val -86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填写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期望达成的愿景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1760223" y="3991836"/>
            <a:ext cx="1861751" cy="597967"/>
          </a:xfrm>
          <a:prstGeom prst="wedgeRoundRectCallout">
            <a:avLst>
              <a:gd name="adj1" fmla="val -59922"/>
              <a:gd name="adj2" fmla="val -162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使用标准</a:t>
            </a:r>
            <a:r>
              <a:rPr lang="zh-CN" altLang="en-US" sz="1200" dirty="0">
                <a:solidFill>
                  <a:schemeClr val="tx1"/>
                </a:solidFill>
              </a:rPr>
              <a:t>钥匙</a:t>
            </a:r>
            <a:r>
              <a:rPr lang="zh-CN" altLang="en-US" sz="1200" dirty="0" smtClean="0">
                <a:solidFill>
                  <a:schemeClr val="tx1"/>
                </a:solidFill>
              </a:rPr>
              <a:t>符号表示：关键突破性目标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Picture 41" descr="key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17" y="4175662"/>
            <a:ext cx="551573" cy="2303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</p:pic>
      <p:sp>
        <p:nvSpPr>
          <p:cNvPr id="30" name="圆角矩形标注 29"/>
          <p:cNvSpPr/>
          <p:nvPr/>
        </p:nvSpPr>
        <p:spPr>
          <a:xfrm>
            <a:off x="1828800" y="748145"/>
            <a:ext cx="2553195" cy="936700"/>
          </a:xfrm>
          <a:prstGeom prst="wedgeRoundRectCallout">
            <a:avLst>
              <a:gd name="adj1" fmla="val 34327"/>
              <a:gd name="adj2" fmla="val -670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牵头人：侧重于执行层面。（</a:t>
            </a:r>
            <a:r>
              <a:rPr lang="en-US" altLang="zh-CN" sz="1200" dirty="0" smtClean="0">
                <a:solidFill>
                  <a:schemeClr val="tx1"/>
                </a:solidFill>
              </a:rPr>
              <a:t>TP</a:t>
            </a:r>
            <a:r>
              <a:rPr lang="zh-CN" altLang="en-US" sz="1200" dirty="0" smtClean="0">
                <a:solidFill>
                  <a:schemeClr val="tx1"/>
                </a:solidFill>
              </a:rPr>
              <a:t>统一填写</a:t>
            </a:r>
            <a:r>
              <a:rPr lang="en-US" altLang="zh-CN" sz="1200" dirty="0" smtClean="0">
                <a:solidFill>
                  <a:schemeClr val="tx1"/>
                </a:solidFill>
              </a:rPr>
              <a:t>Lead</a:t>
            </a:r>
            <a:r>
              <a:rPr lang="zh-CN" altLang="en-US" sz="1200" dirty="0" smtClean="0">
                <a:solidFill>
                  <a:schemeClr val="tx1"/>
                </a:solidFill>
              </a:rPr>
              <a:t>，建议只填写一位负责人，便于掌控。）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smtClean="0">
                <a:solidFill>
                  <a:schemeClr val="tx1"/>
                </a:solidFill>
              </a:rPr>
              <a:t>支持人：</a:t>
            </a:r>
            <a:r>
              <a:rPr lang="zh-CN" altLang="en-US" sz="1200" dirty="0" smtClean="0">
                <a:solidFill>
                  <a:schemeClr val="tx1"/>
                </a:solidFill>
              </a:rPr>
              <a:t>侧重于领导支持层面。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9" name="Picture 33" descr="%E6%A0%87%E5%BF%9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" y="238948"/>
            <a:ext cx="315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1" descr="key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05" y="423060"/>
            <a:ext cx="551573" cy="2303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</p:pic>
      <p:sp>
        <p:nvSpPr>
          <p:cNvPr id="31" name="TextBox 30"/>
          <p:cNvSpPr txBox="1"/>
          <p:nvPr/>
        </p:nvSpPr>
        <p:spPr>
          <a:xfrm>
            <a:off x="0" y="1"/>
            <a:ext cx="1045029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1200" dirty="0" smtClean="0"/>
              <a:t>密级：专有</a:t>
            </a:r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873318" y="0"/>
            <a:ext cx="126868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200" dirty="0"/>
              <a:t>JX54108-03-A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6581001"/>
            <a:ext cx="4544704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200" dirty="0" smtClean="0"/>
              <a:t>注：本表格保存期限为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年，保密等级见表中密级。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Default Design">
  <a:themeElements>
    <a:clrScheme name="1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200" dirty="0" smtClean="0"/>
        </a:defPPr>
      </a:lstStyle>
    </a:tx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6_Default Design">
  <a:themeElements>
    <a:clrScheme name="16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C9C47B2234DB439FA6996401C7F6D5" ma:contentTypeVersion="0" ma:contentTypeDescription="Create a new document." ma:contentTypeScope="" ma:versionID="3444b5e706eaa367d05c1509e30c513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d9ffaf834b7f992469e1c82f7b459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F352C5-375B-48FB-8748-553AD0152F9A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E17F4E5-06DC-4FAF-A64F-8D250E4843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9A83D65-7DA7-4580-B4AC-C3BF4314AE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13698</TotalTime>
  <Words>278</Words>
  <Application>Microsoft Office PowerPoint</Application>
  <PresentationFormat>全屏显示(4:3)</PresentationFormat>
  <Paragraphs>43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13_Default Design</vt:lpstr>
      <vt:lpstr>2_Default Design</vt:lpstr>
      <vt:lpstr>16_Default Design</vt:lpstr>
      <vt:lpstr> XXXX厂 战略规划  XXXX年 –XX（OS名称）  牵头人 – 名字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Team Reviews</dc:title>
  <dc:creator>lmays3</dc:creator>
  <cp:lastModifiedBy>rqiang</cp:lastModifiedBy>
  <cp:revision>131</cp:revision>
  <cp:lastPrinted>2012-01-05T01:20:25Z</cp:lastPrinted>
  <dcterms:created xsi:type="dcterms:W3CDTF">2011-01-11T21:53:45Z</dcterms:created>
  <dcterms:modified xsi:type="dcterms:W3CDTF">2015-08-07T07:08:49Z</dcterms:modified>
</cp:coreProperties>
</file>