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6" r:id="rId2"/>
    <p:sldId id="277" r:id="rId3"/>
    <p:sldId id="278" r:id="rId4"/>
    <p:sldId id="267" r:id="rId5"/>
    <p:sldId id="258" r:id="rId6"/>
    <p:sldId id="257" r:id="rId7"/>
    <p:sldId id="275" r:id="rId8"/>
    <p:sldId id="269" r:id="rId9"/>
    <p:sldId id="259" r:id="rId10"/>
    <p:sldId id="270" r:id="rId11"/>
    <p:sldId id="273" r:id="rId12"/>
    <p:sldId id="271" r:id="rId13"/>
    <p:sldId id="272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1D5F3"/>
    <a:srgbClr val="EBC4EE"/>
    <a:srgbClr val="FF9999"/>
    <a:srgbClr val="ED416A"/>
    <a:srgbClr val="FEFCFE"/>
    <a:srgbClr val="F3DBF5"/>
    <a:srgbClr val="D47FDB"/>
    <a:srgbClr val="C06010"/>
    <a:srgbClr val="CE8A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0" autoAdjust="0"/>
    <p:restoredTop sz="94660"/>
  </p:normalViewPr>
  <p:slideViewPr>
    <p:cSldViewPr>
      <p:cViewPr varScale="1">
        <p:scale>
          <a:sx n="67" d="100"/>
          <a:sy n="67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18B2-4D4B-4452-9203-3069B0D512A3}" type="datetimeFigureOut">
              <a:rPr lang="zh-TW" altLang="en-US" smtClean="0"/>
              <a:t>2016/7/22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2800-FB5E-4C76-94A1-B9D2C6EAF3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18B2-4D4B-4452-9203-3069B0D512A3}" type="datetimeFigureOut">
              <a:rPr lang="zh-TW" altLang="en-US" smtClean="0"/>
              <a:t>2016/7/22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2800-FB5E-4C76-94A1-B9D2C6EAF3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18B2-4D4B-4452-9203-3069B0D512A3}" type="datetimeFigureOut">
              <a:rPr lang="zh-TW" altLang="en-US" smtClean="0"/>
              <a:t>2016/7/22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2800-FB5E-4C76-94A1-B9D2C6EAF3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18B2-4D4B-4452-9203-3069B0D512A3}" type="datetimeFigureOut">
              <a:rPr lang="zh-TW" altLang="en-US" smtClean="0"/>
              <a:t>2016/7/22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2800-FB5E-4C76-94A1-B9D2C6EAF3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18B2-4D4B-4452-9203-3069B0D512A3}" type="datetimeFigureOut">
              <a:rPr lang="zh-TW" altLang="en-US" smtClean="0"/>
              <a:t>2016/7/22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2800-FB5E-4C76-94A1-B9D2C6EAF3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18B2-4D4B-4452-9203-3069B0D512A3}" type="datetimeFigureOut">
              <a:rPr lang="zh-TW" altLang="en-US" smtClean="0"/>
              <a:t>2016/7/22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2800-FB5E-4C76-94A1-B9D2C6EAF3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18B2-4D4B-4452-9203-3069B0D512A3}" type="datetimeFigureOut">
              <a:rPr lang="zh-TW" altLang="en-US" smtClean="0"/>
              <a:t>2016/7/22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2800-FB5E-4C76-94A1-B9D2C6EAF3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18B2-4D4B-4452-9203-3069B0D512A3}" type="datetimeFigureOut">
              <a:rPr lang="zh-TW" altLang="en-US" smtClean="0"/>
              <a:t>2016/7/22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2800-FB5E-4C76-94A1-B9D2C6EAF3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18B2-4D4B-4452-9203-3069B0D512A3}" type="datetimeFigureOut">
              <a:rPr lang="zh-TW" altLang="en-US" smtClean="0"/>
              <a:t>2016/7/22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2800-FB5E-4C76-94A1-B9D2C6EAF3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18B2-4D4B-4452-9203-3069B0D512A3}" type="datetimeFigureOut">
              <a:rPr lang="zh-TW" altLang="en-US" smtClean="0"/>
              <a:t>2016/7/22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2800-FB5E-4C76-94A1-B9D2C6EAF3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18B2-4D4B-4452-9203-3069B0D512A3}" type="datetimeFigureOut">
              <a:rPr lang="zh-TW" altLang="en-US" smtClean="0"/>
              <a:t>2016/7/22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5042800-FB5E-4C76-94A1-B9D2C6EAF3F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69218B2-4D4B-4452-9203-3069B0D512A3}" type="datetimeFigureOut">
              <a:rPr lang="zh-TW" altLang="en-US" smtClean="0"/>
              <a:t>2016/7/22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5042800-FB5E-4C76-94A1-B9D2C6EAF3F9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實例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Example </a:t>
            </a:r>
            <a:r>
              <a:rPr lang="en-US" altLang="zh-TW" dirty="0" smtClean="0"/>
              <a:t>1-1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444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測試</a:t>
            </a:r>
            <a:r>
              <a:rPr lang="en-US" altLang="zh-TW" sz="36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不印文字</a:t>
            </a:r>
            <a:r>
              <a:rPr lang="en-US" altLang="zh-TW" sz="3600" dirty="0" smtClean="0"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sz="36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+mj-lt"/>
              </a:rPr>
              <a:t>EPC16U88.TOP.ctu3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(160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個多邊形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en-US" altLang="zh-TW" dirty="0" smtClean="0">
                <a:latin typeface="+mj-lt"/>
              </a:rPr>
              <a:t/>
            </a:r>
            <a:br>
              <a:rPr lang="en-US" altLang="zh-TW" dirty="0" smtClean="0">
                <a:latin typeface="+mj-lt"/>
              </a:rPr>
            </a:br>
            <a:r>
              <a:rPr lang="zh-TW" altLang="en-US" dirty="0" smtClean="0">
                <a:latin typeface="+mj-lt"/>
              </a:rPr>
              <a:t>→</a:t>
            </a:r>
            <a:r>
              <a:rPr lang="en-US" altLang="zh-TW" dirty="0" smtClean="0">
                <a:latin typeface="+mj-lt"/>
              </a:rPr>
              <a:t> </a:t>
            </a:r>
            <a:r>
              <a:rPr lang="en-US" altLang="zh-TW" dirty="0" smtClean="0">
                <a:latin typeface="+mj-lt"/>
              </a:rPr>
              <a:t>0.019s</a:t>
            </a:r>
            <a:endParaRPr lang="en-US" altLang="zh-TW" dirty="0">
              <a:latin typeface="+mj-lt"/>
            </a:endParaRPr>
          </a:p>
          <a:p>
            <a:r>
              <a:rPr lang="en-US" altLang="zh-TW" dirty="0" smtClean="0">
                <a:latin typeface="+mj-lt"/>
              </a:rPr>
              <a:t>sm006028.pho.ctu3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(83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個多邊形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+mj-lt"/>
              </a:rPr>
              <a:t> </a:t>
            </a:r>
            <a:r>
              <a:rPr lang="en-US" altLang="zh-TW" dirty="0" smtClean="0">
                <a:latin typeface="+mj-lt"/>
              </a:rPr>
              <a:t>   </a:t>
            </a:r>
            <a:r>
              <a:rPr lang="zh-TW" altLang="en-US" dirty="0" smtClean="0">
                <a:latin typeface="+mj-lt"/>
              </a:rPr>
              <a:t>→</a:t>
            </a:r>
            <a:r>
              <a:rPr lang="en-US" altLang="zh-TW" dirty="0" smtClean="0">
                <a:latin typeface="+mj-lt"/>
              </a:rPr>
              <a:t> </a:t>
            </a:r>
            <a:r>
              <a:rPr lang="en-US" altLang="zh-TW" dirty="0" smtClean="0">
                <a:latin typeface="+mj-lt"/>
              </a:rPr>
              <a:t>0.013s</a:t>
            </a:r>
            <a:endParaRPr lang="en-US" altLang="zh-TW" dirty="0" smtClean="0">
              <a:latin typeface="+mj-lt"/>
            </a:endParaRPr>
          </a:p>
          <a:p>
            <a:r>
              <a:rPr lang="en-US" altLang="zh-TW" dirty="0" smtClean="0">
                <a:latin typeface="+mj-lt"/>
              </a:rPr>
              <a:t>13_gnd6.art.ctu3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(12057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個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多邊形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marL="0" indent="0">
              <a:buNone/>
            </a:pPr>
            <a:r>
              <a:rPr lang="en-US" altLang="zh-TW" dirty="0" smtClean="0">
                <a:latin typeface="+mj-lt"/>
              </a:rPr>
              <a:t>    </a:t>
            </a:r>
            <a:r>
              <a:rPr lang="zh-TW" altLang="en-US" dirty="0" smtClean="0">
                <a:latin typeface="+mj-lt"/>
              </a:rPr>
              <a:t>→</a:t>
            </a:r>
            <a:r>
              <a:rPr lang="en-US" altLang="zh-TW" dirty="0" smtClean="0">
                <a:latin typeface="+mj-lt"/>
              </a:rPr>
              <a:t> </a:t>
            </a:r>
            <a:r>
              <a:rPr lang="en-US" altLang="zh-TW" dirty="0" smtClean="0">
                <a:latin typeface="+mj-lt"/>
              </a:rPr>
              <a:t>13.295s</a:t>
            </a:r>
            <a:endParaRPr lang="zh-TW" altLang="en-US" dirty="0">
              <a:latin typeface="+mj-lt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4725144"/>
            <a:ext cx="4218480" cy="15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2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Same </a:t>
            </a:r>
            <a:r>
              <a:rPr lang="en-US" altLang="zh-TW" dirty="0" err="1" smtClean="0"/>
              <a:t>vertexs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070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89"/>
          <a:stretch/>
        </p:blipFill>
        <p:spPr bwMode="auto">
          <a:xfrm>
            <a:off x="4344457" y="2951100"/>
            <a:ext cx="2742002" cy="2707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8599"/>
          <a:stretch/>
        </p:blipFill>
        <p:spPr bwMode="auto">
          <a:xfrm>
            <a:off x="2150736" y="1679234"/>
            <a:ext cx="2119116" cy="270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924800" y="6160219"/>
            <a:ext cx="762000" cy="365125"/>
          </a:xfrm>
        </p:spPr>
        <p:txBody>
          <a:bodyPr/>
          <a:lstStyle/>
          <a:p>
            <a:fld id="{7BDB96E6-0A3C-48E9-AADA-22E6C4027D67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106" name="矩形 105"/>
          <p:cNvSpPr/>
          <p:nvPr/>
        </p:nvSpPr>
        <p:spPr>
          <a:xfrm>
            <a:off x="1844462" y="826139"/>
            <a:ext cx="504000" cy="468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X1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052372" y="807887"/>
            <a:ext cx="504000" cy="468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X2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21942" y="1798812"/>
            <a:ext cx="504000" cy="468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Y2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51576" y="2836630"/>
            <a:ext cx="504000" cy="468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Y3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281134" y="4149629"/>
            <a:ext cx="504000" cy="468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Y4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81398" y="5620397"/>
            <a:ext cx="504000" cy="468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Y5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2" name="橢圓 41" descr="1"/>
          <p:cNvSpPr/>
          <p:nvPr/>
        </p:nvSpPr>
        <p:spPr>
          <a:xfrm>
            <a:off x="4062816" y="2568807"/>
            <a:ext cx="468032" cy="468032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1</a:t>
            </a:r>
            <a:endParaRPr lang="zh-TW" altLang="en-US" sz="2000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4" name="橢圓 43" descr="1"/>
          <p:cNvSpPr/>
          <p:nvPr/>
        </p:nvSpPr>
        <p:spPr>
          <a:xfrm>
            <a:off x="6723238" y="2574007"/>
            <a:ext cx="468032" cy="468032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2</a:t>
            </a:r>
            <a:endParaRPr lang="zh-TW" altLang="en-US" sz="2000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5" name="橢圓 44" descr="1"/>
          <p:cNvSpPr/>
          <p:nvPr/>
        </p:nvSpPr>
        <p:spPr>
          <a:xfrm>
            <a:off x="4062035" y="5620365"/>
            <a:ext cx="468032" cy="468032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4</a:t>
            </a:r>
            <a:endParaRPr lang="zh-TW" altLang="en-US" sz="2000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6" name="橢圓 45" descr="1"/>
          <p:cNvSpPr/>
          <p:nvPr/>
        </p:nvSpPr>
        <p:spPr>
          <a:xfrm>
            <a:off x="6768697" y="5615352"/>
            <a:ext cx="468032" cy="468032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3</a:t>
            </a:r>
            <a:endParaRPr lang="zh-TW" altLang="en-US" sz="2000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7" name="橢圓 46" descr="1"/>
          <p:cNvSpPr/>
          <p:nvPr/>
        </p:nvSpPr>
        <p:spPr>
          <a:xfrm>
            <a:off x="3900828" y="2607998"/>
            <a:ext cx="468032" cy="468032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6</a:t>
            </a:r>
            <a:endParaRPr lang="zh-TW" altLang="en-US" sz="2000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8" name="橢圓 47" descr="1"/>
          <p:cNvSpPr/>
          <p:nvPr/>
        </p:nvSpPr>
        <p:spPr>
          <a:xfrm>
            <a:off x="3063494" y="4149597"/>
            <a:ext cx="468032" cy="468032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7</a:t>
            </a:r>
            <a:endParaRPr lang="zh-TW" altLang="en-US" sz="2000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9" name="橢圓 48" descr="1"/>
          <p:cNvSpPr/>
          <p:nvPr/>
        </p:nvSpPr>
        <p:spPr>
          <a:xfrm>
            <a:off x="1880430" y="2836598"/>
            <a:ext cx="468032" cy="468032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8</a:t>
            </a:r>
            <a:endParaRPr lang="zh-TW" altLang="en-US" sz="2000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0" name="橢圓 49" descr="1"/>
          <p:cNvSpPr/>
          <p:nvPr/>
        </p:nvSpPr>
        <p:spPr>
          <a:xfrm>
            <a:off x="3076062" y="1798780"/>
            <a:ext cx="468032" cy="468032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5</a:t>
            </a:r>
            <a:endParaRPr lang="zh-TW" altLang="en-US" sz="2000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090408" y="817412"/>
            <a:ext cx="504000" cy="468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X3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690689" y="823842"/>
            <a:ext cx="504000" cy="468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X4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5" name="直線單箭頭接點 4"/>
          <p:cNvCxnSpPr>
            <a:stCxn id="106" idx="2"/>
            <a:endCxn id="49" idx="0"/>
          </p:cNvCxnSpPr>
          <p:nvPr/>
        </p:nvCxnSpPr>
        <p:spPr>
          <a:xfrm>
            <a:off x="2096462" y="1294139"/>
            <a:ext cx="17984" cy="15424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107" idx="2"/>
            <a:endCxn id="50" idx="0"/>
          </p:cNvCxnSpPr>
          <p:nvPr/>
        </p:nvCxnSpPr>
        <p:spPr>
          <a:xfrm>
            <a:off x="3304372" y="1275887"/>
            <a:ext cx="5706" cy="522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60" idx="2"/>
            <a:endCxn id="44" idx="0"/>
          </p:cNvCxnSpPr>
          <p:nvPr/>
        </p:nvCxnSpPr>
        <p:spPr>
          <a:xfrm>
            <a:off x="6942689" y="1291842"/>
            <a:ext cx="14565" cy="1282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44" idx="4"/>
          </p:cNvCxnSpPr>
          <p:nvPr/>
        </p:nvCxnSpPr>
        <p:spPr>
          <a:xfrm>
            <a:off x="6957254" y="3042039"/>
            <a:ext cx="45612" cy="2549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59" idx="2"/>
            <a:endCxn id="42" idx="0"/>
          </p:cNvCxnSpPr>
          <p:nvPr/>
        </p:nvCxnSpPr>
        <p:spPr>
          <a:xfrm flipH="1">
            <a:off x="4296832" y="1285412"/>
            <a:ext cx="45576" cy="1283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42" idx="4"/>
            <a:endCxn id="45" idx="0"/>
          </p:cNvCxnSpPr>
          <p:nvPr/>
        </p:nvCxnSpPr>
        <p:spPr>
          <a:xfrm flipH="1">
            <a:off x="4296051" y="3036839"/>
            <a:ext cx="781" cy="2583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50" idx="4"/>
          </p:cNvCxnSpPr>
          <p:nvPr/>
        </p:nvCxnSpPr>
        <p:spPr>
          <a:xfrm>
            <a:off x="3310078" y="2266812"/>
            <a:ext cx="5416" cy="1848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stCxn id="42" idx="6"/>
            <a:endCxn id="44" idx="2"/>
          </p:cNvCxnSpPr>
          <p:nvPr/>
        </p:nvCxnSpPr>
        <p:spPr>
          <a:xfrm>
            <a:off x="4530848" y="2802823"/>
            <a:ext cx="2192390" cy="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stCxn id="111" idx="3"/>
          </p:cNvCxnSpPr>
          <p:nvPr/>
        </p:nvCxnSpPr>
        <p:spPr>
          <a:xfrm>
            <a:off x="725942" y="2032812"/>
            <a:ext cx="23089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114" idx="3"/>
            <a:endCxn id="48" idx="2"/>
          </p:cNvCxnSpPr>
          <p:nvPr/>
        </p:nvCxnSpPr>
        <p:spPr>
          <a:xfrm flipV="1">
            <a:off x="785134" y="4383613"/>
            <a:ext cx="2278360" cy="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115" idx="3"/>
            <a:endCxn id="45" idx="2"/>
          </p:cNvCxnSpPr>
          <p:nvPr/>
        </p:nvCxnSpPr>
        <p:spPr>
          <a:xfrm flipV="1">
            <a:off x="785398" y="5854381"/>
            <a:ext cx="3276637" cy="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45" idx="6"/>
            <a:endCxn id="46" idx="2"/>
          </p:cNvCxnSpPr>
          <p:nvPr/>
        </p:nvCxnSpPr>
        <p:spPr>
          <a:xfrm flipV="1">
            <a:off x="4530067" y="5849368"/>
            <a:ext cx="2238630" cy="5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endCxn id="49" idx="2"/>
          </p:cNvCxnSpPr>
          <p:nvPr/>
        </p:nvCxnSpPr>
        <p:spPr>
          <a:xfrm flipV="1">
            <a:off x="754517" y="3070614"/>
            <a:ext cx="1125913" cy="5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橢圓 71"/>
          <p:cNvSpPr/>
          <p:nvPr/>
        </p:nvSpPr>
        <p:spPr>
          <a:xfrm>
            <a:off x="3743325" y="2266812"/>
            <a:ext cx="1057275" cy="112798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文字方塊 73"/>
          <p:cNvSpPr txBox="1"/>
          <p:nvPr/>
        </p:nvSpPr>
        <p:spPr>
          <a:xfrm>
            <a:off x="4594408" y="2065368"/>
            <a:ext cx="4416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頂點</a:t>
            </a:r>
            <a:r>
              <a:rPr lang="en-US" altLang="zh-TW" sz="2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1,</a:t>
            </a:r>
            <a:r>
              <a:rPr lang="zh-TW" altLang="en-US" sz="2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頂點</a:t>
            </a:r>
            <a:r>
              <a:rPr lang="en-US" altLang="zh-TW" sz="2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6</a:t>
            </a:r>
            <a:r>
              <a:rPr lang="zh-TW" altLang="en-US" sz="2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位置相等</a:t>
            </a:r>
            <a:r>
              <a:rPr lang="en-US" altLang="zh-TW" sz="2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:value=(x2,y2)</a:t>
            </a:r>
            <a:endParaRPr lang="zh-TW" altLang="en-US" sz="20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743325" y="604980"/>
            <a:ext cx="1266825" cy="572351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文字方塊 86"/>
          <p:cNvSpPr txBox="1"/>
          <p:nvPr/>
        </p:nvSpPr>
        <p:spPr>
          <a:xfrm>
            <a:off x="5056116" y="6128439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這條</a:t>
            </a:r>
            <a:r>
              <a:rPr lang="en-US" altLang="zh-TW" b="1" dirty="0" err="1" smtClean="0">
                <a:solidFill>
                  <a:schemeClr val="accent6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linkedlist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應該存成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?(next page)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88" name="直線單箭頭接點 87"/>
          <p:cNvCxnSpPr/>
          <p:nvPr/>
        </p:nvCxnSpPr>
        <p:spPr>
          <a:xfrm flipV="1">
            <a:off x="2353453" y="2951100"/>
            <a:ext cx="1547375" cy="101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6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96E6-0A3C-48E9-AADA-22E6C4027D67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橢圓 4" descr="1"/>
          <p:cNvSpPr/>
          <p:nvPr/>
        </p:nvSpPr>
        <p:spPr>
          <a:xfrm>
            <a:off x="2200418" y="3364412"/>
            <a:ext cx="468032" cy="468032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1</a:t>
            </a:r>
            <a:endParaRPr lang="zh-TW" altLang="en-US" sz="2000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" name="橢圓 5" descr="1"/>
          <p:cNvSpPr/>
          <p:nvPr/>
        </p:nvSpPr>
        <p:spPr>
          <a:xfrm>
            <a:off x="2199637" y="5720220"/>
            <a:ext cx="468032" cy="468032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4</a:t>
            </a:r>
            <a:endParaRPr lang="zh-TW" altLang="en-US" sz="2000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7" name="橢圓 6" descr="1"/>
          <p:cNvSpPr/>
          <p:nvPr/>
        </p:nvSpPr>
        <p:spPr>
          <a:xfrm>
            <a:off x="2193367" y="4368803"/>
            <a:ext cx="468032" cy="468032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6</a:t>
            </a:r>
            <a:endParaRPr lang="zh-TW" altLang="en-US" sz="2000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53888" y="1595960"/>
            <a:ext cx="504000" cy="468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X3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9" name="直線單箭頭接點 8"/>
          <p:cNvCxnSpPr>
            <a:stCxn id="8" idx="2"/>
            <a:endCxn id="5" idx="0"/>
          </p:cNvCxnSpPr>
          <p:nvPr/>
        </p:nvCxnSpPr>
        <p:spPr>
          <a:xfrm flipH="1">
            <a:off x="2434434" y="2063960"/>
            <a:ext cx="71454" cy="1300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7" idx="4"/>
            <a:endCxn id="6" idx="0"/>
          </p:cNvCxnSpPr>
          <p:nvPr/>
        </p:nvCxnSpPr>
        <p:spPr>
          <a:xfrm>
            <a:off x="2427383" y="4836835"/>
            <a:ext cx="6270" cy="883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 descr="1"/>
          <p:cNvSpPr/>
          <p:nvPr/>
        </p:nvSpPr>
        <p:spPr>
          <a:xfrm>
            <a:off x="6074644" y="3968160"/>
            <a:ext cx="468032" cy="468032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1</a:t>
            </a:r>
            <a:endParaRPr lang="zh-TW" altLang="en-US" sz="2000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2" name="橢圓 11" descr="1"/>
          <p:cNvSpPr/>
          <p:nvPr/>
        </p:nvSpPr>
        <p:spPr>
          <a:xfrm>
            <a:off x="6051075" y="5703163"/>
            <a:ext cx="468032" cy="468032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4</a:t>
            </a:r>
            <a:endParaRPr lang="zh-TW" altLang="en-US" sz="2000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" name="橢圓 12" descr="1"/>
          <p:cNvSpPr/>
          <p:nvPr/>
        </p:nvSpPr>
        <p:spPr>
          <a:xfrm>
            <a:off x="5481600" y="3948574"/>
            <a:ext cx="468032" cy="468032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6</a:t>
            </a:r>
            <a:endParaRPr lang="zh-TW" altLang="en-US" sz="2000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79448" y="1595960"/>
            <a:ext cx="504000" cy="468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X3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5" name="直線單箭頭接點 14"/>
          <p:cNvCxnSpPr>
            <a:stCxn id="14" idx="2"/>
            <a:endCxn id="11" idx="0"/>
          </p:cNvCxnSpPr>
          <p:nvPr/>
        </p:nvCxnSpPr>
        <p:spPr>
          <a:xfrm flipH="1">
            <a:off x="6308660" y="2063960"/>
            <a:ext cx="22788" cy="190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1" idx="4"/>
            <a:endCxn id="12" idx="0"/>
          </p:cNvCxnSpPr>
          <p:nvPr/>
        </p:nvCxnSpPr>
        <p:spPr>
          <a:xfrm flipH="1">
            <a:off x="6285091" y="4436192"/>
            <a:ext cx="23569" cy="1266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5" idx="4"/>
          </p:cNvCxnSpPr>
          <p:nvPr/>
        </p:nvCxnSpPr>
        <p:spPr>
          <a:xfrm flipH="1">
            <a:off x="2427383" y="3832444"/>
            <a:ext cx="7051" cy="5555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2505888" y="2964302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value=(x2,y2)</a:t>
            </a:r>
            <a:endParaRPr lang="zh-TW" altLang="en-US" sz="20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505888" y="4110219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value=(x2,y2)</a:t>
            </a:r>
            <a:endParaRPr lang="zh-TW" altLang="en-US" sz="20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19107" y="3545278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value=(x2,y2)</a:t>
            </a:r>
            <a:endParaRPr lang="zh-TW" altLang="en-US" sz="20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34" name="群組 33"/>
          <p:cNvGrpSpPr/>
          <p:nvPr/>
        </p:nvGrpSpPr>
        <p:grpSpPr>
          <a:xfrm>
            <a:off x="5311142" y="3835289"/>
            <a:ext cx="808948" cy="968943"/>
            <a:chOff x="5270500" y="3145859"/>
            <a:chExt cx="808948" cy="968943"/>
          </a:xfrm>
        </p:grpSpPr>
        <p:cxnSp>
          <p:nvCxnSpPr>
            <p:cNvPr id="28" name="直線接點 27"/>
            <p:cNvCxnSpPr/>
            <p:nvPr/>
          </p:nvCxnSpPr>
          <p:spPr>
            <a:xfrm>
              <a:off x="5270500" y="3145859"/>
              <a:ext cx="808948" cy="9689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 flipV="1">
              <a:off x="5270500" y="3145859"/>
              <a:ext cx="780575" cy="96894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文字方塊 34"/>
          <p:cNvSpPr txBox="1"/>
          <p:nvPr/>
        </p:nvSpPr>
        <p:spPr>
          <a:xfrm>
            <a:off x="606990" y="233899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存成重複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value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的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2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個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nodes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099487" y="2353860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已經存入 頂點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node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 後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,</a:t>
            </a:r>
          </a:p>
          <a:p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頂點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6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因為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value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與頂點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相同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,</a:t>
            </a:r>
          </a:p>
          <a:p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忽略不存。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007763" y="128450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Case1: </a:t>
            </a:r>
            <a:endParaRPr lang="zh-TW" altLang="en-US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957053" y="134800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Case2: </a:t>
            </a:r>
            <a:endParaRPr lang="zh-TW" altLang="en-US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2172020" y="692696"/>
            <a:ext cx="5695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標楷體" pitchFamily="65" charset="-120"/>
                <a:ea typeface="標楷體" pitchFamily="65" charset="-120"/>
              </a:rPr>
              <a:t>應為 </a:t>
            </a:r>
            <a:r>
              <a:rPr lang="en-US" altLang="zh-TW" sz="2800" b="1" dirty="0" smtClean="0">
                <a:latin typeface="標楷體" pitchFamily="65" charset="-120"/>
                <a:ea typeface="標楷體" pitchFamily="65" charset="-120"/>
              </a:rPr>
              <a:t>case1 or case2 ?</a:t>
            </a:r>
            <a:endParaRPr lang="zh-TW" altLang="en-US" sz="2800" b="1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274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圖片 1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90" y="5368123"/>
            <a:ext cx="7039958" cy="134321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3106688" cy="722344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Example1-1</a:t>
            </a:r>
            <a:endParaRPr lang="zh-TW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502764" y="908720"/>
            <a:ext cx="665601" cy="43204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349456"/>
              </p:ext>
            </p:extLst>
          </p:nvPr>
        </p:nvGraphicFramePr>
        <p:xfrm>
          <a:off x="179512" y="1780641"/>
          <a:ext cx="1872208" cy="1676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872208"/>
              </a:tblGrid>
              <a:tr h="3152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command=“Draw” </a:t>
                      </a:r>
                      <a:endParaRPr lang="zh-TW" altLang="en-US" sz="1600" b="1" dirty="0"/>
                    </a:p>
                  </a:txBody>
                  <a:tcPr/>
                </a:tc>
              </a:tr>
              <a:tr h="3152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id=133</a:t>
                      </a:r>
                      <a:endParaRPr lang="zh-TW" altLang="en-US" sz="1600" b="1" dirty="0">
                        <a:latin typeface="+mj-lt"/>
                      </a:endParaRPr>
                    </a:p>
                  </a:txBody>
                  <a:tcPr/>
                </a:tc>
              </a:tr>
              <a:tr h="3152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err="1" smtClean="0"/>
                        <a:t>str</a:t>
                      </a:r>
                      <a:r>
                        <a:rPr lang="en-US" altLang="zh-TW" sz="1600" b="1" dirty="0" smtClean="0"/>
                        <a:t>=“dark”</a:t>
                      </a:r>
                      <a:endParaRPr lang="zh-TW" altLang="en-US" sz="1600" b="1" dirty="0"/>
                    </a:p>
                  </a:txBody>
                  <a:tcPr/>
                </a:tc>
              </a:tr>
              <a:tr h="3152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type=“0”</a:t>
                      </a:r>
                      <a:endParaRPr lang="zh-TW" altLang="en-US" sz="1600" b="1" dirty="0"/>
                    </a:p>
                  </a:txBody>
                  <a:tcPr/>
                </a:tc>
              </a:tr>
              <a:tr h="3152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PELL</a:t>
                      </a:r>
                      <a:endParaRPr lang="zh-TW" altLang="en-US" sz="16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直線單箭頭接點 18"/>
          <p:cNvCxnSpPr/>
          <p:nvPr/>
        </p:nvCxnSpPr>
        <p:spPr>
          <a:xfrm>
            <a:off x="835564" y="1124744"/>
            <a:ext cx="0" cy="655897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6631570" y="3183273"/>
            <a:ext cx="28616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>
            <a:off x="6559562" y="3327289"/>
            <a:ext cx="29196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2370645" y="1780641"/>
            <a:ext cx="1498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PEnode</a:t>
            </a:r>
            <a:endParaRPr lang="zh-TW" altLang="en-US" sz="1400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539635"/>
              </p:ext>
            </p:extLst>
          </p:nvPr>
        </p:nvGraphicFramePr>
        <p:xfrm>
          <a:off x="4194464" y="4564148"/>
          <a:ext cx="1127517" cy="3770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75839"/>
                <a:gridCol w="396806"/>
                <a:gridCol w="354872"/>
              </a:tblGrid>
              <a:tr h="377020"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44743" marR="44743" marT="22372" marB="223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…</a:t>
                      </a:r>
                      <a:endParaRPr lang="zh-TW" altLang="en-US" sz="1400" dirty="0"/>
                    </a:p>
                  </a:txBody>
                  <a:tcPr marL="44743" marR="44743" marT="22372" marB="22372"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44743" marR="44743" marT="22372" marB="22372"/>
                </a:tc>
              </a:tr>
            </a:tbl>
          </a:graphicData>
        </a:graphic>
      </p:graphicFrame>
      <p:cxnSp>
        <p:nvCxnSpPr>
          <p:cNvPr id="49" name="直線單箭頭接點 48"/>
          <p:cNvCxnSpPr/>
          <p:nvPr/>
        </p:nvCxnSpPr>
        <p:spPr>
          <a:xfrm>
            <a:off x="4454260" y="3183273"/>
            <a:ext cx="28616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>
            <a:off x="4382252" y="3327289"/>
            <a:ext cx="29196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6466767" y="4704733"/>
            <a:ext cx="28616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5309839" y="4694848"/>
            <a:ext cx="28616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8822341" y="3327289"/>
            <a:ext cx="28616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3857337" y="1837473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sym typeface="Wingdings"/>
              </a:rPr>
              <a:t></a:t>
            </a:r>
            <a:endParaRPr lang="zh-TW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6079001" y="1837473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sym typeface="Wingdings"/>
              </a:rPr>
              <a:t></a:t>
            </a:r>
            <a:endParaRPr lang="zh-TW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8303615" y="1830590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sym typeface="Wingdings"/>
              </a:rPr>
              <a:t></a:t>
            </a:r>
            <a:endParaRPr lang="zh-TW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4876167" y="4263393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sym typeface="Wingdings"/>
              </a:rPr>
              <a:t></a:t>
            </a:r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6097038" y="4263393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sym typeface="Wingdings"/>
              </a:rPr>
              <a:t></a:t>
            </a:r>
            <a:endParaRPr lang="zh-TW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7308304" y="4263393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sym typeface="Wingdings"/>
              </a:rPr>
              <a:t></a:t>
            </a:r>
            <a:endParaRPr lang="zh-TW" altLang="en-US" dirty="0"/>
          </a:p>
        </p:txBody>
      </p:sp>
      <p:graphicFrame>
        <p:nvGraphicFramePr>
          <p:cNvPr id="95" name="表格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265594"/>
              </p:ext>
            </p:extLst>
          </p:nvPr>
        </p:nvGraphicFramePr>
        <p:xfrm>
          <a:off x="2385741" y="2173229"/>
          <a:ext cx="2088232" cy="202008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16024"/>
                <a:gridCol w="1656184"/>
                <a:gridCol w="216024"/>
              </a:tblGrid>
              <a:tr h="212970">
                <a:tc rowSpan="7">
                  <a:txBody>
                    <a:bodyPr/>
                    <a:lstStyle/>
                    <a:p>
                      <a:endParaRPr lang="zh-TW" altLang="en-US" sz="1600" b="1" dirty="0"/>
                    </a:p>
                  </a:txBody>
                  <a:tcPr marL="44744" marR="44744" marT="22372" marB="22372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x=</a:t>
                      </a:r>
                      <a:r>
                        <a:rPr lang="en-US" altLang="zh-TW" sz="1600" b="1" dirty="0" smtClean="0">
                          <a:latin typeface="Times New Roman" pitchFamily="18" charset="0"/>
                          <a:ea typeface="標楷體" pitchFamily="65" charset="-120"/>
                        </a:rPr>
                        <a:t>5.0790</a:t>
                      </a:r>
                      <a:endParaRPr lang="zh-TW" altLang="en-US" sz="1600" b="1" dirty="0"/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970">
                <a:tc vMerge="1">
                  <a:txBody>
                    <a:bodyPr/>
                    <a:lstStyle/>
                    <a:p>
                      <a:endParaRPr lang="zh-TW" altLang="en-US" sz="1600" b="1" dirty="0"/>
                    </a:p>
                  </a:txBody>
                  <a:tcPr marL="44744" marR="44744" marT="22372" marB="22372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y=</a:t>
                      </a:r>
                      <a:r>
                        <a:rPr lang="en-US" altLang="zh-TW" sz="1600" b="1" dirty="0" smtClean="0">
                          <a:latin typeface="Times New Roman" pitchFamily="18" charset="0"/>
                          <a:ea typeface="標楷體" pitchFamily="65" charset="-120"/>
                        </a:rPr>
                        <a:t>8.8675</a:t>
                      </a:r>
                      <a:endParaRPr lang="zh-TW" altLang="en-US" sz="1600" b="1" dirty="0"/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970">
                <a:tc vMerge="1">
                  <a:txBody>
                    <a:bodyPr/>
                    <a:lstStyle/>
                    <a:p>
                      <a:endParaRPr lang="zh-TW" altLang="en-US" sz="1600" b="1" dirty="0"/>
                    </a:p>
                  </a:txBody>
                  <a:tcPr marL="44744" marR="44744" marT="22372" marB="22372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TW" sz="16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+mn-cs"/>
                        </a:rPr>
                        <a:t>segment=0 (arc)</a:t>
                      </a:r>
                      <a:endParaRPr kumimoji="0" lang="zh-TW" altLang="en-US" sz="16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+mn-cs"/>
                      </a:endParaRPr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96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TW" sz="1600" b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+mn-cs"/>
                        </a:rPr>
                        <a:t>center_x</a:t>
                      </a:r>
                      <a:r>
                        <a:rPr kumimoji="0" lang="en-US" altLang="zh-TW" sz="16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+mn-cs"/>
                        </a:rPr>
                        <a:t>=5.07900</a:t>
                      </a:r>
                      <a:endParaRPr kumimoji="0" lang="zh-TW" altLang="en-US" sz="16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+mn-cs"/>
                      </a:endParaRPr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129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TW" sz="1600" b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+mn-cs"/>
                        </a:rPr>
                        <a:t>center_y</a:t>
                      </a:r>
                      <a:r>
                        <a:rPr kumimoji="0" lang="en-US" altLang="zh-TW" sz="16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+mn-cs"/>
                        </a:rPr>
                        <a:t>=8.87000</a:t>
                      </a:r>
                      <a:endParaRPr kumimoji="0" lang="zh-TW" altLang="en-US" sz="16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+mn-cs"/>
                      </a:endParaRPr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1296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TW" sz="1600" b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+mn-cs"/>
                        </a:rPr>
                        <a:t>dir</a:t>
                      </a:r>
                      <a:r>
                        <a:rPr kumimoji="0" lang="en-US" altLang="zh-TW" sz="16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+mn-cs"/>
                        </a:rPr>
                        <a:t>=0 (CW)</a:t>
                      </a:r>
                      <a:endParaRPr kumimoji="0" lang="zh-TW" altLang="en-US" sz="16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+mn-cs"/>
                      </a:endParaRPr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129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TW" sz="16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+mn-cs"/>
                        </a:rPr>
                        <a:t>radius=0.00250</a:t>
                      </a:r>
                      <a:endParaRPr kumimoji="0" lang="zh-TW" altLang="en-US" sz="16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+mn-cs"/>
                      </a:endParaRPr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2" name="表格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499074"/>
              </p:ext>
            </p:extLst>
          </p:nvPr>
        </p:nvGraphicFramePr>
        <p:xfrm>
          <a:off x="4588662" y="2171297"/>
          <a:ext cx="2088232" cy="202008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16024"/>
                <a:gridCol w="1656184"/>
                <a:gridCol w="216024"/>
              </a:tblGrid>
              <a:tr h="212970">
                <a:tc rowSpan="7">
                  <a:txBody>
                    <a:bodyPr/>
                    <a:lstStyle/>
                    <a:p>
                      <a:endParaRPr lang="zh-TW" altLang="en-US" sz="1600" b="1" dirty="0"/>
                    </a:p>
                  </a:txBody>
                  <a:tcPr marL="44744" marR="44744" marT="22372" marB="22372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x=………..</a:t>
                      </a:r>
                      <a:endParaRPr lang="zh-TW" altLang="en-US" sz="1600" b="1" dirty="0"/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970">
                <a:tc vMerge="1">
                  <a:txBody>
                    <a:bodyPr/>
                    <a:lstStyle/>
                    <a:p>
                      <a:endParaRPr lang="zh-TW" altLang="en-US" sz="1600" b="1" dirty="0"/>
                    </a:p>
                  </a:txBody>
                  <a:tcPr marL="44744" marR="44744" marT="22372" marB="22372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y=………..</a:t>
                      </a:r>
                      <a:endParaRPr lang="zh-TW" altLang="en-US" sz="1600" b="1" dirty="0"/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970">
                <a:tc vMerge="1">
                  <a:txBody>
                    <a:bodyPr/>
                    <a:lstStyle/>
                    <a:p>
                      <a:endParaRPr lang="zh-TW" altLang="en-US" sz="1600" b="1" dirty="0"/>
                    </a:p>
                  </a:txBody>
                  <a:tcPr marL="44744" marR="44744" marT="22372" marB="22372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TW" sz="16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+mn-cs"/>
                        </a:rPr>
                        <a:t>segment=0 (arc)</a:t>
                      </a:r>
                      <a:endParaRPr kumimoji="0" lang="zh-TW" altLang="en-US" sz="16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+mn-cs"/>
                      </a:endParaRPr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96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TW" sz="1600" b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+mn-cs"/>
                        </a:rPr>
                        <a:t>center_x</a:t>
                      </a:r>
                      <a:r>
                        <a:rPr kumimoji="0" lang="en-US" altLang="zh-TW" sz="16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+mn-cs"/>
                        </a:rPr>
                        <a:t>=5.07900</a:t>
                      </a:r>
                      <a:endParaRPr kumimoji="0" lang="zh-TW" altLang="en-US" sz="16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+mn-cs"/>
                      </a:endParaRPr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129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TW" sz="1600" b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+mn-cs"/>
                        </a:rPr>
                        <a:t>center_y</a:t>
                      </a:r>
                      <a:r>
                        <a:rPr kumimoji="0" lang="en-US" altLang="zh-TW" sz="16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+mn-cs"/>
                        </a:rPr>
                        <a:t>=8.87000</a:t>
                      </a:r>
                      <a:endParaRPr kumimoji="0" lang="zh-TW" altLang="en-US" sz="16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+mn-cs"/>
                      </a:endParaRPr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1296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TW" sz="1600" b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+mn-cs"/>
                        </a:rPr>
                        <a:t>dir</a:t>
                      </a:r>
                      <a:r>
                        <a:rPr kumimoji="0" lang="en-US" altLang="zh-TW" sz="16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+mn-cs"/>
                        </a:rPr>
                        <a:t>=0 (CW)</a:t>
                      </a:r>
                      <a:endParaRPr kumimoji="0" lang="zh-TW" altLang="en-US" sz="16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+mn-cs"/>
                      </a:endParaRPr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129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TW" sz="16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+mn-cs"/>
                        </a:rPr>
                        <a:t>radius=0.00250</a:t>
                      </a:r>
                      <a:endParaRPr kumimoji="0" lang="zh-TW" altLang="en-US" sz="16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+mn-cs"/>
                      </a:endParaRPr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4" name="表格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151140"/>
              </p:ext>
            </p:extLst>
          </p:nvPr>
        </p:nvGraphicFramePr>
        <p:xfrm>
          <a:off x="6804248" y="2171297"/>
          <a:ext cx="2088232" cy="202008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16024"/>
                <a:gridCol w="1656184"/>
                <a:gridCol w="216024"/>
              </a:tblGrid>
              <a:tr h="212970">
                <a:tc rowSpan="7">
                  <a:txBody>
                    <a:bodyPr/>
                    <a:lstStyle/>
                    <a:p>
                      <a:endParaRPr lang="zh-TW" altLang="en-US" sz="1600" b="1" dirty="0"/>
                    </a:p>
                  </a:txBody>
                  <a:tcPr marL="44744" marR="44744" marT="22372" marB="22372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x=………..</a:t>
                      </a:r>
                      <a:endParaRPr lang="zh-TW" altLang="en-US" sz="1600" b="1" dirty="0"/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970">
                <a:tc vMerge="1">
                  <a:txBody>
                    <a:bodyPr/>
                    <a:lstStyle/>
                    <a:p>
                      <a:endParaRPr lang="zh-TW" altLang="en-US" sz="1600" b="1" dirty="0"/>
                    </a:p>
                  </a:txBody>
                  <a:tcPr marL="44744" marR="44744" marT="22372" marB="22372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y=………..</a:t>
                      </a:r>
                      <a:endParaRPr lang="zh-TW" altLang="en-US" sz="1600" b="1" dirty="0"/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970">
                <a:tc vMerge="1">
                  <a:txBody>
                    <a:bodyPr/>
                    <a:lstStyle/>
                    <a:p>
                      <a:endParaRPr lang="zh-TW" altLang="en-US" sz="1600" b="1" dirty="0"/>
                    </a:p>
                  </a:txBody>
                  <a:tcPr marL="44744" marR="44744" marT="22372" marB="22372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TW" sz="16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+mn-cs"/>
                        </a:rPr>
                        <a:t>segment=1 (line)</a:t>
                      </a:r>
                      <a:endParaRPr kumimoji="0" lang="zh-TW" altLang="en-US" sz="16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+mn-cs"/>
                      </a:endParaRPr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96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TW" sz="1600" b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+mn-cs"/>
                        </a:rPr>
                        <a:t>center_x</a:t>
                      </a:r>
                      <a:r>
                        <a:rPr kumimoji="0" lang="en-US" altLang="zh-TW" sz="16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+mn-cs"/>
                        </a:rPr>
                        <a:t>=0.0</a:t>
                      </a:r>
                      <a:endParaRPr kumimoji="0" lang="zh-TW" altLang="en-US" sz="16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+mn-cs"/>
                      </a:endParaRPr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129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TW" sz="1600" b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+mn-cs"/>
                        </a:rPr>
                        <a:t>center_y</a:t>
                      </a:r>
                      <a:r>
                        <a:rPr kumimoji="0" lang="en-US" altLang="zh-TW" sz="16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+mn-cs"/>
                        </a:rPr>
                        <a:t>=0.0</a:t>
                      </a:r>
                      <a:endParaRPr kumimoji="0" lang="zh-TW" altLang="en-US" sz="16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+mn-cs"/>
                      </a:endParaRPr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1296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TW" sz="1600" b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+mn-cs"/>
                        </a:rPr>
                        <a:t>dir</a:t>
                      </a:r>
                      <a:r>
                        <a:rPr kumimoji="0" lang="en-US" altLang="zh-TW" sz="16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+mn-cs"/>
                        </a:rPr>
                        <a:t>=0</a:t>
                      </a:r>
                      <a:endParaRPr kumimoji="0" lang="zh-TW" altLang="en-US" sz="16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+mn-cs"/>
                      </a:endParaRPr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129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TW" sz="16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+mn-cs"/>
                        </a:rPr>
                        <a:t>radius=0.0</a:t>
                      </a:r>
                      <a:endParaRPr kumimoji="0" lang="zh-TW" altLang="en-US" sz="16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+mn-cs"/>
                      </a:endParaRPr>
                    </a:p>
                  </a:txBody>
                  <a:tcPr marL="44744" marR="44744" marT="22372" marB="22372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81829"/>
              </p:ext>
            </p:extLst>
          </p:nvPr>
        </p:nvGraphicFramePr>
        <p:xfrm>
          <a:off x="5438989" y="4564148"/>
          <a:ext cx="1127517" cy="3770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75839"/>
                <a:gridCol w="396806"/>
                <a:gridCol w="354872"/>
              </a:tblGrid>
              <a:tr h="377020"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44743" marR="44743" marT="22372" marB="223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…</a:t>
                      </a:r>
                      <a:endParaRPr lang="zh-TW" altLang="en-US" sz="1400" dirty="0"/>
                    </a:p>
                  </a:txBody>
                  <a:tcPr marL="44743" marR="44743" marT="22372" marB="22372"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44743" marR="44743" marT="22372" marB="22372"/>
                </a:tc>
              </a:tr>
            </a:tbl>
          </a:graphicData>
        </a:graphic>
      </p:graphicFrame>
      <p:graphicFrame>
        <p:nvGraphicFramePr>
          <p:cNvPr id="107" name="表格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986490"/>
              </p:ext>
            </p:extLst>
          </p:nvPr>
        </p:nvGraphicFramePr>
        <p:xfrm>
          <a:off x="6661014" y="4564148"/>
          <a:ext cx="1127517" cy="3770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75839"/>
                <a:gridCol w="396806"/>
                <a:gridCol w="354872"/>
              </a:tblGrid>
              <a:tr h="377020"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44743" marR="44743" marT="22372" marB="223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…</a:t>
                      </a:r>
                      <a:endParaRPr lang="zh-TW" altLang="en-US" sz="1400" dirty="0"/>
                    </a:p>
                  </a:txBody>
                  <a:tcPr marL="44743" marR="44743" marT="22372" marB="22372"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44743" marR="44743" marT="22372" marB="22372"/>
                </a:tc>
              </a:tr>
            </a:tbl>
          </a:graphicData>
        </a:graphic>
      </p:graphicFrame>
      <p:sp>
        <p:nvSpPr>
          <p:cNvPr id="111" name="文字方塊 110"/>
          <p:cNvSpPr txBox="1"/>
          <p:nvPr/>
        </p:nvSpPr>
        <p:spPr>
          <a:xfrm>
            <a:off x="2531860" y="1268026"/>
            <a:ext cx="1890261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err="1" smtClean="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PE_cirLinkedList</a:t>
            </a:r>
            <a:endParaRPr lang="zh-TW" altLang="en-US" b="1" dirty="0">
              <a:solidFill>
                <a:schemeClr val="bg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1168365" y="1359181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PolyNode</a:t>
            </a:r>
            <a:endParaRPr lang="zh-TW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09968" y="548680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polygonset</a:t>
            </a:r>
            <a:r>
              <a:rPr lang="en-US" altLang="zh-TW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[ 0 ]</a:t>
            </a:r>
            <a:endParaRPr lang="zh-TW" altLang="en-US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cxnSp>
        <p:nvCxnSpPr>
          <p:cNvPr id="52" name="直線單箭頭接點 51"/>
          <p:cNvCxnSpPr/>
          <p:nvPr/>
        </p:nvCxnSpPr>
        <p:spPr>
          <a:xfrm flipH="1">
            <a:off x="3966664" y="4819389"/>
            <a:ext cx="29196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H="1">
            <a:off x="5266017" y="4819389"/>
            <a:ext cx="29196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flipH="1">
            <a:off x="6415961" y="4819389"/>
            <a:ext cx="29196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22" name="群組 121"/>
          <p:cNvGrpSpPr/>
          <p:nvPr/>
        </p:nvGrpSpPr>
        <p:grpSpPr>
          <a:xfrm>
            <a:off x="3188608" y="5315143"/>
            <a:ext cx="5941113" cy="1520433"/>
            <a:chOff x="3188608" y="5315143"/>
            <a:chExt cx="5941113" cy="1520433"/>
          </a:xfrm>
        </p:grpSpPr>
        <p:sp>
          <p:nvSpPr>
            <p:cNvPr id="118" name="矩形 117"/>
            <p:cNvSpPr/>
            <p:nvPr/>
          </p:nvSpPr>
          <p:spPr>
            <a:xfrm>
              <a:off x="3217218" y="5383222"/>
              <a:ext cx="5912503" cy="14523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360026" y="6474822"/>
              <a:ext cx="16850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latin typeface="Times New Roman" pitchFamily="18" charset="0"/>
                  <a:ea typeface="標楷體" pitchFamily="65" charset="-120"/>
                  <a:sym typeface="Wingdings"/>
                </a:rPr>
                <a:t></a:t>
              </a:r>
              <a:r>
                <a:rPr lang="en-US" altLang="zh-TW" sz="1600" dirty="0" smtClean="0">
                  <a:latin typeface="Times New Roman" pitchFamily="18" charset="0"/>
                  <a:ea typeface="標楷體" pitchFamily="65" charset="-120"/>
                </a:rPr>
                <a:t>(5.0790,8.8675)</a:t>
              </a:r>
              <a:endParaRPr lang="zh-TW" altLang="en-US" sz="16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73470" y="6474822"/>
              <a:ext cx="16850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latin typeface="Times New Roman" pitchFamily="18" charset="0"/>
                  <a:ea typeface="標楷體" pitchFamily="65" charset="-120"/>
                  <a:sym typeface="Wingdings"/>
                </a:rPr>
                <a:t></a:t>
              </a:r>
              <a:r>
                <a:rPr lang="en-US" altLang="zh-TW" sz="1600" dirty="0" smtClean="0">
                  <a:latin typeface="Times New Roman" pitchFamily="18" charset="0"/>
                  <a:ea typeface="標楷體" pitchFamily="65" charset="-120"/>
                </a:rPr>
                <a:t>(5.0795,8.8675)</a:t>
              </a:r>
              <a:endParaRPr lang="zh-TW" altLang="en-US" sz="1600" dirty="0"/>
            </a:p>
          </p:txBody>
        </p:sp>
        <p:sp>
          <p:nvSpPr>
            <p:cNvPr id="4" name="橢圓 3"/>
            <p:cNvSpPr/>
            <p:nvPr/>
          </p:nvSpPr>
          <p:spPr bwMode="auto">
            <a:xfrm>
              <a:off x="4787928" y="5760299"/>
              <a:ext cx="808074" cy="691124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5" name="橢圓 4"/>
            <p:cNvSpPr/>
            <p:nvPr/>
          </p:nvSpPr>
          <p:spPr bwMode="auto">
            <a:xfrm>
              <a:off x="6609709" y="5763837"/>
              <a:ext cx="808074" cy="691124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5191963" y="5763837"/>
              <a:ext cx="1818167" cy="687586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188608" y="5921195"/>
              <a:ext cx="173637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latin typeface="Times New Roman" pitchFamily="18" charset="0"/>
                  <a:ea typeface="標楷體" pitchFamily="65" charset="-120"/>
                  <a:sym typeface="Wingdings"/>
                </a:rPr>
                <a:t></a:t>
              </a:r>
              <a:r>
                <a:rPr lang="en-US" altLang="zh-TW" sz="1600" dirty="0" smtClean="0">
                  <a:latin typeface="Times New Roman" pitchFamily="18" charset="0"/>
                  <a:ea typeface="標楷體" pitchFamily="65" charset="-120"/>
                </a:rPr>
                <a:t>(5.0765,8.8700) </a:t>
              </a:r>
              <a:endParaRPr lang="zh-TW" altLang="en-US" sz="16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4350800" y="5315143"/>
              <a:ext cx="16850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latin typeface="Times New Roman" pitchFamily="18" charset="0"/>
                  <a:ea typeface="標楷體" pitchFamily="65" charset="-120"/>
                  <a:sym typeface="Wingdings"/>
                </a:rPr>
                <a:t></a:t>
              </a:r>
              <a:r>
                <a:rPr lang="en-US" altLang="zh-TW" sz="1600" dirty="0" smtClean="0">
                  <a:latin typeface="Times New Roman" pitchFamily="18" charset="0"/>
                  <a:ea typeface="標楷體" pitchFamily="65" charset="-120"/>
                </a:rPr>
                <a:t>(5.0790,8.8725)</a:t>
              </a:r>
              <a:endParaRPr lang="zh-TW" altLang="en-US" sz="16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6171397" y="5318670"/>
              <a:ext cx="16850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latin typeface="Times New Roman" pitchFamily="18" charset="0"/>
                  <a:ea typeface="標楷體" pitchFamily="65" charset="-120"/>
                  <a:sym typeface="Wingdings"/>
                </a:rPr>
                <a:t></a:t>
              </a:r>
              <a:r>
                <a:rPr lang="en-US" altLang="zh-TW" sz="1600" dirty="0" smtClean="0">
                  <a:latin typeface="Times New Roman" pitchFamily="18" charset="0"/>
                  <a:ea typeface="標楷體" pitchFamily="65" charset="-120"/>
                </a:rPr>
                <a:t>(5.0795,8.8725)</a:t>
              </a:r>
              <a:endParaRPr lang="zh-TW" altLang="en-US" sz="16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7423427" y="5921195"/>
              <a:ext cx="16850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latin typeface="Times New Roman" pitchFamily="18" charset="0"/>
                  <a:ea typeface="標楷體" pitchFamily="65" charset="-120"/>
                  <a:sym typeface="Wingdings"/>
                </a:rPr>
                <a:t></a:t>
              </a:r>
              <a:r>
                <a:rPr lang="en-US" altLang="zh-TW" sz="1600" dirty="0" smtClean="0">
                  <a:latin typeface="Times New Roman" pitchFamily="18" charset="0"/>
                  <a:ea typeface="標楷體" pitchFamily="65" charset="-120"/>
                </a:rPr>
                <a:t>(5.0820,8.8700)</a:t>
              </a:r>
              <a:endParaRPr lang="zh-TW" altLang="en-US" sz="1600" dirty="0"/>
            </a:p>
          </p:txBody>
        </p:sp>
      </p:grpSp>
      <p:sp>
        <p:nvSpPr>
          <p:cNvPr id="3" name="矩形 2"/>
          <p:cNvSpPr/>
          <p:nvPr/>
        </p:nvSpPr>
        <p:spPr>
          <a:xfrm>
            <a:off x="197190" y="3129355"/>
            <a:ext cx="1854530" cy="29964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/>
          <p:nvPr/>
        </p:nvCxnSpPr>
        <p:spPr>
          <a:xfrm>
            <a:off x="1760835" y="3275920"/>
            <a:ext cx="592470" cy="5136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群組 46"/>
          <p:cNvGrpSpPr/>
          <p:nvPr/>
        </p:nvGrpSpPr>
        <p:grpSpPr>
          <a:xfrm>
            <a:off x="2051720" y="3717032"/>
            <a:ext cx="5544616" cy="1368152"/>
            <a:chOff x="2051720" y="3717032"/>
            <a:chExt cx="5544616" cy="1368152"/>
          </a:xfrm>
        </p:grpSpPr>
        <p:cxnSp>
          <p:nvCxnSpPr>
            <p:cNvPr id="55" name="直線單箭頭接點 54"/>
            <p:cNvCxnSpPr/>
            <p:nvPr/>
          </p:nvCxnSpPr>
          <p:spPr>
            <a:xfrm>
              <a:off x="2051720" y="3717032"/>
              <a:ext cx="301585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/>
            <p:nvPr/>
          </p:nvCxnSpPr>
          <p:spPr>
            <a:xfrm>
              <a:off x="2051720" y="3717032"/>
              <a:ext cx="0" cy="136525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/>
            <p:nvPr/>
          </p:nvCxnSpPr>
          <p:spPr>
            <a:xfrm>
              <a:off x="7596336" y="4692765"/>
              <a:ext cx="0" cy="39241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/>
            <p:nvPr/>
          </p:nvCxnSpPr>
          <p:spPr>
            <a:xfrm>
              <a:off x="2051720" y="5085184"/>
              <a:ext cx="5544616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群組 47"/>
          <p:cNvGrpSpPr/>
          <p:nvPr/>
        </p:nvGrpSpPr>
        <p:grpSpPr>
          <a:xfrm>
            <a:off x="2483768" y="4002864"/>
            <a:ext cx="5616624" cy="1234720"/>
            <a:chOff x="2483768" y="4002864"/>
            <a:chExt cx="5616624" cy="1234720"/>
          </a:xfrm>
        </p:grpSpPr>
        <p:cxnSp>
          <p:nvCxnSpPr>
            <p:cNvPr id="114" name="直線接點 113"/>
            <p:cNvCxnSpPr/>
            <p:nvPr/>
          </p:nvCxnSpPr>
          <p:spPr>
            <a:xfrm>
              <a:off x="2483768" y="4002864"/>
              <a:ext cx="0" cy="123472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/>
            <p:cNvCxnSpPr/>
            <p:nvPr/>
          </p:nvCxnSpPr>
          <p:spPr>
            <a:xfrm>
              <a:off x="2483768" y="5237584"/>
              <a:ext cx="5616624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/>
            <p:cNvCxnSpPr/>
            <p:nvPr/>
          </p:nvCxnSpPr>
          <p:spPr>
            <a:xfrm>
              <a:off x="8100392" y="4704733"/>
              <a:ext cx="0" cy="53285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單箭頭接點 119"/>
            <p:cNvCxnSpPr/>
            <p:nvPr/>
          </p:nvCxnSpPr>
          <p:spPr>
            <a:xfrm flipH="1">
              <a:off x="7808429" y="4704733"/>
              <a:ext cx="29196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357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群組 49"/>
          <p:cNvGrpSpPr/>
          <p:nvPr/>
        </p:nvGrpSpPr>
        <p:grpSpPr>
          <a:xfrm>
            <a:off x="1473355" y="3509570"/>
            <a:ext cx="8211213" cy="3303806"/>
            <a:chOff x="3188608" y="5292124"/>
            <a:chExt cx="6247287" cy="1768039"/>
          </a:xfrm>
        </p:grpSpPr>
        <p:sp>
          <p:nvSpPr>
            <p:cNvPr id="51" name="矩形 50"/>
            <p:cNvSpPr/>
            <p:nvPr/>
          </p:nvSpPr>
          <p:spPr>
            <a:xfrm>
              <a:off x="3217218" y="5383222"/>
              <a:ext cx="5807400" cy="14523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4373681" y="6721609"/>
              <a:ext cx="16850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latin typeface="Times New Roman" pitchFamily="18" charset="0"/>
                  <a:ea typeface="標楷體" pitchFamily="65" charset="-120"/>
                  <a:sym typeface="Wingdings"/>
                </a:rPr>
                <a:t></a:t>
              </a:r>
              <a:r>
                <a:rPr lang="en-US" altLang="zh-TW" sz="1600" dirty="0" smtClean="0">
                  <a:latin typeface="Times New Roman" pitchFamily="18" charset="0"/>
                  <a:ea typeface="標楷體" pitchFamily="65" charset="-120"/>
                </a:rPr>
                <a:t>(5.0790,8.8675)</a:t>
              </a:r>
              <a:endParaRPr lang="zh-TW" altLang="en-US" sz="1600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6191050" y="6697150"/>
              <a:ext cx="16850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latin typeface="Times New Roman" pitchFamily="18" charset="0"/>
                  <a:ea typeface="標楷體" pitchFamily="65" charset="-120"/>
                  <a:sym typeface="Wingdings"/>
                </a:rPr>
                <a:t></a:t>
              </a:r>
              <a:r>
                <a:rPr lang="en-US" altLang="zh-TW" sz="1600" dirty="0" smtClean="0">
                  <a:latin typeface="Times New Roman" pitchFamily="18" charset="0"/>
                  <a:ea typeface="標楷體" pitchFamily="65" charset="-120"/>
                </a:rPr>
                <a:t>(5.0795,8.8675)</a:t>
              </a:r>
              <a:endParaRPr lang="zh-TW" altLang="en-US" sz="1600" dirty="0"/>
            </a:p>
          </p:txBody>
        </p:sp>
        <p:sp>
          <p:nvSpPr>
            <p:cNvPr id="54" name="橢圓 53"/>
            <p:cNvSpPr/>
            <p:nvPr/>
          </p:nvSpPr>
          <p:spPr bwMode="auto">
            <a:xfrm>
              <a:off x="4629548" y="5747661"/>
              <a:ext cx="1067671" cy="703762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55" name="橢圓 54"/>
            <p:cNvSpPr/>
            <p:nvPr/>
          </p:nvSpPr>
          <p:spPr bwMode="auto">
            <a:xfrm>
              <a:off x="6459350" y="5751068"/>
              <a:ext cx="1130262" cy="698072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5191963" y="5747661"/>
              <a:ext cx="1818167" cy="703762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188608" y="5921195"/>
              <a:ext cx="173637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latin typeface="Times New Roman" pitchFamily="18" charset="0"/>
                  <a:ea typeface="標楷體" pitchFamily="65" charset="-120"/>
                  <a:sym typeface="Wingdings"/>
                </a:rPr>
                <a:t></a:t>
              </a:r>
              <a:r>
                <a:rPr lang="en-US" altLang="zh-TW" sz="1600" dirty="0" smtClean="0">
                  <a:latin typeface="Times New Roman" pitchFamily="18" charset="0"/>
                  <a:ea typeface="標楷體" pitchFamily="65" charset="-120"/>
                </a:rPr>
                <a:t>(5.0765,8.8700) </a:t>
              </a:r>
              <a:endParaRPr lang="zh-TW" altLang="en-US" sz="1600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4478270" y="5292124"/>
              <a:ext cx="16850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latin typeface="Times New Roman" pitchFamily="18" charset="0"/>
                  <a:ea typeface="標楷體" pitchFamily="65" charset="-120"/>
                  <a:sym typeface="Wingdings"/>
                </a:rPr>
                <a:t></a:t>
              </a:r>
              <a:r>
                <a:rPr lang="en-US" altLang="zh-TW" sz="1600" dirty="0" smtClean="0">
                  <a:latin typeface="Times New Roman" pitchFamily="18" charset="0"/>
                  <a:ea typeface="標楷體" pitchFamily="65" charset="-120"/>
                </a:rPr>
                <a:t>(5.0790,8.8725)</a:t>
              </a:r>
              <a:endParaRPr lang="zh-TW" altLang="en-US" sz="1600" dirty="0"/>
            </a:p>
          </p:txBody>
        </p:sp>
        <p:sp>
          <p:nvSpPr>
            <p:cNvPr id="59" name="矩形 58"/>
            <p:cNvSpPr/>
            <p:nvPr/>
          </p:nvSpPr>
          <p:spPr>
            <a:xfrm>
              <a:off x="6171397" y="5318670"/>
              <a:ext cx="16850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latin typeface="Times New Roman" pitchFamily="18" charset="0"/>
                  <a:ea typeface="標楷體" pitchFamily="65" charset="-120"/>
                  <a:sym typeface="Wingdings"/>
                </a:rPr>
                <a:t></a:t>
              </a:r>
              <a:r>
                <a:rPr lang="en-US" altLang="zh-TW" sz="1600" dirty="0" smtClean="0">
                  <a:latin typeface="Times New Roman" pitchFamily="18" charset="0"/>
                  <a:ea typeface="標楷體" pitchFamily="65" charset="-120"/>
                </a:rPr>
                <a:t>(5.0795,8.8725)</a:t>
              </a:r>
              <a:endParaRPr lang="zh-TW" altLang="en-US" sz="1600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7750818" y="5848816"/>
              <a:ext cx="16850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latin typeface="Times New Roman" pitchFamily="18" charset="0"/>
                  <a:ea typeface="標楷體" pitchFamily="65" charset="-120"/>
                  <a:sym typeface="Wingdings"/>
                </a:rPr>
                <a:t></a:t>
              </a:r>
              <a:r>
                <a:rPr lang="en-US" altLang="zh-TW" sz="1600" dirty="0" smtClean="0">
                  <a:latin typeface="Times New Roman" pitchFamily="18" charset="0"/>
                  <a:ea typeface="標楷體" pitchFamily="65" charset="-120"/>
                </a:rPr>
                <a:t>(5.0820,8.8700)</a:t>
              </a:r>
              <a:endParaRPr lang="zh-TW" altLang="en-US" sz="16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2205752" y="2134700"/>
            <a:ext cx="867817" cy="468000"/>
          </a:xfrm>
          <a:prstGeom prst="rect">
            <a:avLst/>
          </a:prstGeom>
          <a:noFill/>
          <a:ln w="38100">
            <a:solidFill>
              <a:srgbClr val="D47F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5.0765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10624" y="2134700"/>
            <a:ext cx="916609" cy="468000"/>
          </a:xfrm>
          <a:prstGeom prst="rect">
            <a:avLst/>
          </a:prstGeom>
          <a:noFill/>
          <a:ln w="38100">
            <a:solidFill>
              <a:srgbClr val="D47F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5.0790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5015" y="3878070"/>
            <a:ext cx="926332" cy="468000"/>
          </a:xfrm>
          <a:prstGeom prst="rect">
            <a:avLst/>
          </a:prstGeom>
          <a:noFill/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8.8725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2" name="橢圓 11" descr="1"/>
          <p:cNvSpPr/>
          <p:nvPr/>
        </p:nvSpPr>
        <p:spPr>
          <a:xfrm>
            <a:off x="3834914" y="5719591"/>
            <a:ext cx="468032" cy="46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1</a:t>
            </a:r>
            <a:endParaRPr lang="zh-TW" altLang="en-US" sz="2000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" name="橢圓 12" descr="1"/>
          <p:cNvSpPr/>
          <p:nvPr/>
        </p:nvSpPr>
        <p:spPr>
          <a:xfrm>
            <a:off x="2899244" y="4806179"/>
            <a:ext cx="468032" cy="46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2</a:t>
            </a:r>
            <a:endParaRPr lang="zh-TW" altLang="en-US" sz="2000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4" name="橢圓 13" descr="1"/>
          <p:cNvSpPr/>
          <p:nvPr/>
        </p:nvSpPr>
        <p:spPr>
          <a:xfrm>
            <a:off x="6297891" y="3899134"/>
            <a:ext cx="468032" cy="46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4</a:t>
            </a:r>
            <a:endParaRPr lang="zh-TW" altLang="en-US" sz="2000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5" name="橢圓 14" descr="1"/>
          <p:cNvSpPr/>
          <p:nvPr/>
        </p:nvSpPr>
        <p:spPr>
          <a:xfrm>
            <a:off x="3850378" y="3878070"/>
            <a:ext cx="468032" cy="46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3</a:t>
            </a:r>
            <a:endParaRPr lang="zh-TW" altLang="en-US" sz="2000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6" name="橢圓 15" descr="1"/>
          <p:cNvSpPr/>
          <p:nvPr/>
        </p:nvSpPr>
        <p:spPr>
          <a:xfrm>
            <a:off x="6297891" y="5719591"/>
            <a:ext cx="468032" cy="46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6</a:t>
            </a:r>
            <a:endParaRPr lang="zh-TW" altLang="en-US" sz="2000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9" name="橢圓 18" descr="1"/>
          <p:cNvSpPr/>
          <p:nvPr/>
        </p:nvSpPr>
        <p:spPr>
          <a:xfrm>
            <a:off x="7326594" y="4796125"/>
            <a:ext cx="468032" cy="46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5</a:t>
            </a:r>
            <a:endParaRPr lang="zh-TW" altLang="en-US" sz="2000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2" name="直線單箭頭接點 21"/>
          <p:cNvCxnSpPr>
            <a:stCxn id="6" idx="2"/>
            <a:endCxn id="13" idx="0"/>
          </p:cNvCxnSpPr>
          <p:nvPr/>
        </p:nvCxnSpPr>
        <p:spPr>
          <a:xfrm>
            <a:off x="2639661" y="2602700"/>
            <a:ext cx="493599" cy="2203479"/>
          </a:xfrm>
          <a:prstGeom prst="straightConnector1">
            <a:avLst/>
          </a:prstGeom>
          <a:ln w="38100">
            <a:solidFill>
              <a:srgbClr val="D47FD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7" idx="2"/>
            <a:endCxn id="15" idx="0"/>
          </p:cNvCxnSpPr>
          <p:nvPr/>
        </p:nvCxnSpPr>
        <p:spPr>
          <a:xfrm>
            <a:off x="4068929" y="2602700"/>
            <a:ext cx="15465" cy="1275370"/>
          </a:xfrm>
          <a:prstGeom prst="straightConnector1">
            <a:avLst/>
          </a:prstGeom>
          <a:ln w="38100">
            <a:solidFill>
              <a:srgbClr val="D47FD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50" idx="2"/>
            <a:endCxn id="19" idx="0"/>
          </p:cNvCxnSpPr>
          <p:nvPr/>
        </p:nvCxnSpPr>
        <p:spPr>
          <a:xfrm flipH="1">
            <a:off x="7560610" y="2582530"/>
            <a:ext cx="692321" cy="2213595"/>
          </a:xfrm>
          <a:prstGeom prst="straightConnector1">
            <a:avLst/>
          </a:prstGeom>
          <a:ln w="38100">
            <a:solidFill>
              <a:srgbClr val="D47FD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14" idx="0"/>
          </p:cNvCxnSpPr>
          <p:nvPr/>
        </p:nvCxnSpPr>
        <p:spPr>
          <a:xfrm flipH="1">
            <a:off x="6531907" y="2594890"/>
            <a:ext cx="18040" cy="1304244"/>
          </a:xfrm>
          <a:prstGeom prst="straightConnector1">
            <a:avLst/>
          </a:prstGeom>
          <a:ln w="38100">
            <a:solidFill>
              <a:srgbClr val="D47FD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54" idx="2"/>
            <a:endCxn id="19" idx="2"/>
          </p:cNvCxnSpPr>
          <p:nvPr/>
        </p:nvCxnSpPr>
        <p:spPr>
          <a:xfrm>
            <a:off x="3367276" y="5018334"/>
            <a:ext cx="3959318" cy="118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endCxn id="12" idx="0"/>
          </p:cNvCxnSpPr>
          <p:nvPr/>
        </p:nvCxnSpPr>
        <p:spPr>
          <a:xfrm flipH="1">
            <a:off x="4068930" y="4360799"/>
            <a:ext cx="16817" cy="13587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2" idx="6"/>
            <a:endCxn id="16" idx="2"/>
          </p:cNvCxnSpPr>
          <p:nvPr/>
        </p:nvCxnSpPr>
        <p:spPr>
          <a:xfrm>
            <a:off x="4302946" y="5953607"/>
            <a:ext cx="199494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8" idx="3"/>
            <a:endCxn id="15" idx="2"/>
          </p:cNvCxnSpPr>
          <p:nvPr/>
        </p:nvCxnSpPr>
        <p:spPr>
          <a:xfrm>
            <a:off x="1401347" y="4112070"/>
            <a:ext cx="2449031" cy="16"/>
          </a:xfrm>
          <a:prstGeom prst="straightConnector1">
            <a:avLst/>
          </a:prstGeom>
          <a:ln w="38100">
            <a:solidFill>
              <a:srgbClr val="FF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endCxn id="12" idx="2"/>
          </p:cNvCxnSpPr>
          <p:nvPr/>
        </p:nvCxnSpPr>
        <p:spPr>
          <a:xfrm>
            <a:off x="1268391" y="5947493"/>
            <a:ext cx="2566523" cy="6114"/>
          </a:xfrm>
          <a:prstGeom prst="straightConnector1">
            <a:avLst/>
          </a:prstGeom>
          <a:ln w="38100">
            <a:solidFill>
              <a:srgbClr val="FF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V="1">
            <a:off x="1238757" y="5014789"/>
            <a:ext cx="1660487" cy="12156"/>
          </a:xfrm>
          <a:prstGeom prst="straightConnector1">
            <a:avLst/>
          </a:prstGeom>
          <a:ln w="38100">
            <a:solidFill>
              <a:srgbClr val="FF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58" idx="2"/>
          </p:cNvCxnSpPr>
          <p:nvPr/>
        </p:nvCxnSpPr>
        <p:spPr>
          <a:xfrm flipV="1">
            <a:off x="4275844" y="4118246"/>
            <a:ext cx="2107723" cy="239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8" idx="2"/>
            <a:endCxn id="157" idx="0"/>
          </p:cNvCxnSpPr>
          <p:nvPr/>
        </p:nvCxnSpPr>
        <p:spPr>
          <a:xfrm>
            <a:off x="938181" y="4346070"/>
            <a:ext cx="0" cy="440797"/>
          </a:xfrm>
          <a:prstGeom prst="straightConnector1">
            <a:avLst/>
          </a:prstGeom>
          <a:ln w="28575">
            <a:solidFill>
              <a:srgbClr val="FF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938181" y="5255083"/>
            <a:ext cx="0" cy="442741"/>
          </a:xfrm>
          <a:prstGeom prst="straightConnector1">
            <a:avLst/>
          </a:prstGeom>
          <a:ln w="28575">
            <a:solidFill>
              <a:srgbClr val="FF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6" idx="3"/>
            <a:endCxn id="7" idx="1"/>
          </p:cNvCxnSpPr>
          <p:nvPr/>
        </p:nvCxnSpPr>
        <p:spPr>
          <a:xfrm>
            <a:off x="3073569" y="2368700"/>
            <a:ext cx="537055" cy="0"/>
          </a:xfrm>
          <a:prstGeom prst="straightConnector1">
            <a:avLst/>
          </a:prstGeom>
          <a:ln w="28575">
            <a:solidFill>
              <a:srgbClr val="D47FD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7" idx="3"/>
            <a:endCxn id="147" idx="1"/>
          </p:cNvCxnSpPr>
          <p:nvPr/>
        </p:nvCxnSpPr>
        <p:spPr>
          <a:xfrm flipV="1">
            <a:off x="4527233" y="2348530"/>
            <a:ext cx="1523093" cy="20170"/>
          </a:xfrm>
          <a:prstGeom prst="straightConnector1">
            <a:avLst/>
          </a:prstGeom>
          <a:ln w="28575">
            <a:solidFill>
              <a:srgbClr val="D47FD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47" idx="3"/>
            <a:endCxn id="150" idx="1"/>
          </p:cNvCxnSpPr>
          <p:nvPr/>
        </p:nvCxnSpPr>
        <p:spPr>
          <a:xfrm>
            <a:off x="6966935" y="2348530"/>
            <a:ext cx="827691" cy="0"/>
          </a:xfrm>
          <a:prstGeom prst="straightConnector1">
            <a:avLst/>
          </a:prstGeom>
          <a:ln w="28575">
            <a:solidFill>
              <a:srgbClr val="D47FD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934730" y="1428722"/>
            <a:ext cx="2724272" cy="400110"/>
          </a:xfrm>
          <a:prstGeom prst="rect">
            <a:avLst/>
          </a:prstGeom>
          <a:solidFill>
            <a:srgbClr val="F1D5F3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TW" sz="2000" b="1" dirty="0" err="1" smtClean="0">
                <a:solidFill>
                  <a:srgbClr val="7030A0"/>
                </a:solidFill>
                <a:ea typeface="標楷體" pitchFamily="65" charset="-120"/>
              </a:rPr>
              <a:t>Pt_LinkedList</a:t>
            </a:r>
            <a:r>
              <a:rPr lang="en-US" altLang="zh-TW" sz="2000" b="1" dirty="0" smtClean="0">
                <a:solidFill>
                  <a:srgbClr val="7030A0"/>
                </a:solidFill>
                <a:ea typeface="標楷體" pitchFamily="65" charset="-120"/>
              </a:rPr>
              <a:t>*  </a:t>
            </a:r>
            <a:r>
              <a:rPr lang="en-US" altLang="zh-TW" sz="2000" b="1" dirty="0" err="1" smtClean="0">
                <a:solidFill>
                  <a:srgbClr val="7030A0"/>
                </a:solidFill>
                <a:ea typeface="標楷體" pitchFamily="65" charset="-120"/>
              </a:rPr>
              <a:t>XList</a:t>
            </a:r>
            <a:endParaRPr lang="en-US" altLang="zh-TW" sz="2000" b="1" dirty="0">
              <a:solidFill>
                <a:srgbClr val="7030A0"/>
              </a:solidFill>
              <a:ea typeface="標楷體" pitchFamily="65" charset="-12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261" y="3197282"/>
            <a:ext cx="2705612" cy="400110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TW" sz="2000" b="1" dirty="0" err="1" smtClean="0">
                <a:solidFill>
                  <a:srgbClr val="ED416A"/>
                </a:solidFill>
                <a:ea typeface="標楷體" pitchFamily="65" charset="-120"/>
              </a:rPr>
              <a:t>Pt_LinkedList</a:t>
            </a:r>
            <a:r>
              <a:rPr lang="en-US" altLang="zh-TW" sz="2000" b="1" dirty="0" smtClean="0">
                <a:solidFill>
                  <a:srgbClr val="ED416A"/>
                </a:solidFill>
                <a:ea typeface="標楷體" pitchFamily="65" charset="-120"/>
              </a:rPr>
              <a:t>*  </a:t>
            </a:r>
            <a:r>
              <a:rPr lang="en-US" altLang="zh-TW" sz="2000" b="1" dirty="0" err="1" smtClean="0">
                <a:solidFill>
                  <a:srgbClr val="ED416A"/>
                </a:solidFill>
                <a:ea typeface="標楷體" pitchFamily="65" charset="-120"/>
              </a:rPr>
              <a:t>YList</a:t>
            </a:r>
            <a:endParaRPr lang="en-US" altLang="zh-TW" sz="2000" b="1" dirty="0">
              <a:solidFill>
                <a:srgbClr val="ED416A"/>
              </a:solidFill>
              <a:ea typeface="標楷體" pitchFamily="65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086615" y="4386005"/>
            <a:ext cx="463589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2400" b="1" dirty="0" err="1">
                <a:solidFill>
                  <a:srgbClr val="7030A0"/>
                </a:solidFill>
              </a:rPr>
              <a:t>vt</a:t>
            </a:r>
            <a:endParaRPr lang="en-US" altLang="zh-TW" sz="2400" b="1" dirty="0">
              <a:solidFill>
                <a:srgbClr val="7030A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050326" y="4386005"/>
            <a:ext cx="463589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2400" b="1" dirty="0" err="1">
                <a:solidFill>
                  <a:srgbClr val="7030A0"/>
                </a:solidFill>
              </a:rPr>
              <a:t>vt</a:t>
            </a:r>
            <a:endParaRPr lang="en-US" altLang="zh-TW" sz="2400" b="1" dirty="0">
              <a:solidFill>
                <a:srgbClr val="7030A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752451" y="5939573"/>
            <a:ext cx="537328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2400" b="1" dirty="0" err="1" smtClean="0">
                <a:solidFill>
                  <a:srgbClr val="ED416A"/>
                </a:solidFill>
              </a:rPr>
              <a:t>hz</a:t>
            </a:r>
            <a:endParaRPr lang="en-US" altLang="zh-TW" sz="2400" b="1" dirty="0">
              <a:solidFill>
                <a:srgbClr val="ED416A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824459" y="3676238"/>
            <a:ext cx="537328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2400" b="1" dirty="0" err="1" smtClean="0">
                <a:solidFill>
                  <a:srgbClr val="ED416A"/>
                </a:solidFill>
              </a:rPr>
              <a:t>hz</a:t>
            </a:r>
            <a:endParaRPr lang="en-US" altLang="zh-TW" sz="2400" b="1" dirty="0">
              <a:solidFill>
                <a:srgbClr val="ED416A"/>
              </a:solidFill>
            </a:endParaRPr>
          </a:p>
        </p:txBody>
      </p:sp>
      <p:cxnSp>
        <p:nvCxnSpPr>
          <p:cNvPr id="78" name="直線單箭頭接點 77"/>
          <p:cNvCxnSpPr/>
          <p:nvPr/>
        </p:nvCxnSpPr>
        <p:spPr>
          <a:xfrm flipH="1">
            <a:off x="6515090" y="4312813"/>
            <a:ext cx="16817" cy="13587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4785723" y="5014789"/>
            <a:ext cx="537328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2400" b="1" dirty="0" err="1" smtClean="0">
                <a:solidFill>
                  <a:srgbClr val="ED416A"/>
                </a:solidFill>
              </a:rPr>
              <a:t>hz</a:t>
            </a:r>
            <a:endParaRPr lang="en-US" altLang="zh-TW" sz="2400" b="1" dirty="0">
              <a:solidFill>
                <a:srgbClr val="ED416A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6050326" y="2114530"/>
            <a:ext cx="916609" cy="468000"/>
          </a:xfrm>
          <a:prstGeom prst="rect">
            <a:avLst/>
          </a:prstGeom>
          <a:noFill/>
          <a:ln w="38100">
            <a:solidFill>
              <a:srgbClr val="D47F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5.0795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7794626" y="2114530"/>
            <a:ext cx="916609" cy="468000"/>
          </a:xfrm>
          <a:prstGeom prst="rect">
            <a:avLst/>
          </a:prstGeom>
          <a:noFill/>
          <a:ln w="38100">
            <a:solidFill>
              <a:srgbClr val="D47F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5.0820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475015" y="4786867"/>
            <a:ext cx="926332" cy="468000"/>
          </a:xfrm>
          <a:prstGeom prst="rect">
            <a:avLst/>
          </a:prstGeom>
          <a:noFill/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8.8700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475015" y="5705573"/>
            <a:ext cx="926332" cy="468000"/>
          </a:xfrm>
          <a:prstGeom prst="rect">
            <a:avLst/>
          </a:prstGeom>
          <a:noFill/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8.8675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1752042" y="2627620"/>
            <a:ext cx="152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>
                <a:solidFill>
                  <a:srgbClr val="7030A0"/>
                </a:solidFill>
              </a:rPr>
              <a:t>vertexHEAD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3338317" y="2616865"/>
            <a:ext cx="152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>
                <a:solidFill>
                  <a:srgbClr val="7030A0"/>
                </a:solidFill>
              </a:rPr>
              <a:t>vertexHEAD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5802780" y="2605556"/>
            <a:ext cx="152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>
                <a:solidFill>
                  <a:srgbClr val="7030A0"/>
                </a:solidFill>
              </a:rPr>
              <a:t>vertexHEAD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7491024" y="2602700"/>
            <a:ext cx="152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>
                <a:solidFill>
                  <a:srgbClr val="7030A0"/>
                </a:solidFill>
              </a:rPr>
              <a:t>vertexHEAD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1329339" y="4112070"/>
            <a:ext cx="13756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 err="1">
                <a:solidFill>
                  <a:srgbClr val="ED416A"/>
                </a:solidFill>
              </a:rPr>
              <a:t>vertexHEAD</a:t>
            </a:r>
            <a:endParaRPr lang="zh-TW" altLang="en-US" sz="1600" b="1" dirty="0">
              <a:solidFill>
                <a:srgbClr val="ED416A"/>
              </a:solidFill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1355256" y="5006302"/>
            <a:ext cx="13756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 err="1">
                <a:solidFill>
                  <a:srgbClr val="ED416A"/>
                </a:solidFill>
              </a:rPr>
              <a:t>vertexHEAD</a:t>
            </a:r>
            <a:endParaRPr lang="zh-TW" altLang="en-US" sz="1600" b="1" dirty="0">
              <a:solidFill>
                <a:srgbClr val="ED416A"/>
              </a:solidFill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1355256" y="5939573"/>
            <a:ext cx="13756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 err="1">
                <a:solidFill>
                  <a:srgbClr val="ED416A"/>
                </a:solidFill>
              </a:rPr>
              <a:t>vertexHEAD</a:t>
            </a:r>
            <a:endParaRPr lang="zh-TW" altLang="en-US" sz="1600" b="1" dirty="0">
              <a:solidFill>
                <a:srgbClr val="ED416A"/>
              </a:solidFill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681267" y="4290676"/>
            <a:ext cx="3401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 smtClean="0">
                <a:solidFill>
                  <a:srgbClr val="ED416A"/>
                </a:solidFill>
              </a:rPr>
              <a:t>N</a:t>
            </a:r>
            <a:endParaRPr lang="zh-TW" altLang="en-US" sz="1600" b="1" dirty="0">
              <a:solidFill>
                <a:srgbClr val="ED416A"/>
              </a:solidFill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663588" y="5250101"/>
            <a:ext cx="3401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 smtClean="0">
                <a:solidFill>
                  <a:srgbClr val="ED416A"/>
                </a:solidFill>
              </a:rPr>
              <a:t>N</a:t>
            </a:r>
            <a:endParaRPr lang="zh-TW" altLang="en-US" sz="1600" b="1" dirty="0">
              <a:solidFill>
                <a:srgbClr val="ED416A"/>
              </a:solidFill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3060479" y="2081749"/>
            <a:ext cx="359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7030A0"/>
                </a:solidFill>
              </a:rPr>
              <a:t>N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4497691" y="2081749"/>
            <a:ext cx="359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7030A0"/>
                </a:solidFill>
              </a:rPr>
              <a:t>N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6946610" y="2072457"/>
            <a:ext cx="359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7030A0"/>
                </a:solidFill>
              </a:rPr>
              <a:t>N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173" name="文字方塊 172"/>
          <p:cNvSpPr txBox="1"/>
          <p:nvPr/>
        </p:nvSpPr>
        <p:spPr>
          <a:xfrm>
            <a:off x="1977411" y="1793717"/>
            <a:ext cx="9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latin typeface="+mj-lt"/>
              </a:rPr>
              <a:t>PtNode</a:t>
            </a:r>
            <a:endParaRPr lang="zh-TW" altLang="en-US" sz="2400" b="1" dirty="0">
              <a:latin typeface="+mj-lt"/>
            </a:endParaRPr>
          </a:p>
        </p:txBody>
      </p:sp>
      <p:sp>
        <p:nvSpPr>
          <p:cNvPr id="174" name="文字方塊 173"/>
          <p:cNvSpPr txBox="1"/>
          <p:nvPr/>
        </p:nvSpPr>
        <p:spPr>
          <a:xfrm>
            <a:off x="7738051" y="1793717"/>
            <a:ext cx="9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latin typeface="+mj-lt"/>
              </a:rPr>
              <a:t>PtNode</a:t>
            </a:r>
            <a:endParaRPr lang="zh-TW" altLang="en-US" sz="2400" b="1" dirty="0">
              <a:latin typeface="+mj-lt"/>
            </a:endParaRPr>
          </a:p>
        </p:txBody>
      </p:sp>
      <p:sp>
        <p:nvSpPr>
          <p:cNvPr id="175" name="文字方塊 174"/>
          <p:cNvSpPr txBox="1"/>
          <p:nvPr/>
        </p:nvSpPr>
        <p:spPr>
          <a:xfrm>
            <a:off x="5969477" y="1786221"/>
            <a:ext cx="9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latin typeface="+mj-lt"/>
              </a:rPr>
              <a:t>PtNode</a:t>
            </a:r>
            <a:endParaRPr lang="zh-TW" altLang="en-US" sz="2400" b="1" dirty="0">
              <a:latin typeface="+mj-lt"/>
            </a:endParaRPr>
          </a:p>
        </p:txBody>
      </p:sp>
      <p:sp>
        <p:nvSpPr>
          <p:cNvPr id="176" name="文字方塊 175"/>
          <p:cNvSpPr txBox="1"/>
          <p:nvPr/>
        </p:nvSpPr>
        <p:spPr>
          <a:xfrm>
            <a:off x="3580005" y="1786221"/>
            <a:ext cx="9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latin typeface="+mj-lt"/>
              </a:rPr>
              <a:t>PtNode</a:t>
            </a:r>
            <a:endParaRPr lang="zh-TW" altLang="en-US" sz="2400" b="1" dirty="0">
              <a:latin typeface="+mj-lt"/>
            </a:endParaRPr>
          </a:p>
        </p:txBody>
      </p:sp>
      <p:sp>
        <p:nvSpPr>
          <p:cNvPr id="177" name="文字方塊 176"/>
          <p:cNvSpPr txBox="1"/>
          <p:nvPr/>
        </p:nvSpPr>
        <p:spPr>
          <a:xfrm>
            <a:off x="35496" y="5534415"/>
            <a:ext cx="9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latin typeface="+mj-lt"/>
              </a:rPr>
              <a:t>PtNode</a:t>
            </a:r>
            <a:endParaRPr lang="zh-TW" altLang="en-US" sz="2400" b="1" dirty="0">
              <a:latin typeface="+mj-lt"/>
            </a:endParaRPr>
          </a:p>
        </p:txBody>
      </p:sp>
      <p:sp>
        <p:nvSpPr>
          <p:cNvPr id="178" name="文字方塊 177"/>
          <p:cNvSpPr txBox="1"/>
          <p:nvPr/>
        </p:nvSpPr>
        <p:spPr>
          <a:xfrm>
            <a:off x="35496" y="4598311"/>
            <a:ext cx="9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latin typeface="+mj-lt"/>
              </a:rPr>
              <a:t>PtNode</a:t>
            </a:r>
            <a:endParaRPr lang="zh-TW" altLang="en-US" sz="2400" b="1" dirty="0">
              <a:latin typeface="+mj-lt"/>
            </a:endParaRPr>
          </a:p>
        </p:txBody>
      </p:sp>
      <p:sp>
        <p:nvSpPr>
          <p:cNvPr id="179" name="文字方塊 178"/>
          <p:cNvSpPr txBox="1"/>
          <p:nvPr/>
        </p:nvSpPr>
        <p:spPr>
          <a:xfrm>
            <a:off x="179512" y="3590199"/>
            <a:ext cx="9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latin typeface="+mj-lt"/>
              </a:rPr>
              <a:t>PtNode</a:t>
            </a:r>
            <a:endParaRPr lang="zh-TW" altLang="en-US" sz="2400" b="1" dirty="0">
              <a:latin typeface="+mj-lt"/>
            </a:endParaRPr>
          </a:p>
        </p:txBody>
      </p:sp>
      <p:sp>
        <p:nvSpPr>
          <p:cNvPr id="180" name="文字方塊 179"/>
          <p:cNvSpPr txBox="1"/>
          <p:nvPr/>
        </p:nvSpPr>
        <p:spPr>
          <a:xfrm>
            <a:off x="7233495" y="5133034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latin typeface="+mj-lt"/>
              </a:rPr>
              <a:t>PEnode</a:t>
            </a:r>
            <a:endParaRPr lang="zh-TW" altLang="en-US" sz="2400" b="1" dirty="0">
              <a:latin typeface="+mj-lt"/>
            </a:endParaRPr>
          </a:p>
        </p:txBody>
      </p:sp>
      <p:sp>
        <p:nvSpPr>
          <p:cNvPr id="181" name="文字方塊 180"/>
          <p:cNvSpPr txBox="1"/>
          <p:nvPr/>
        </p:nvSpPr>
        <p:spPr>
          <a:xfrm>
            <a:off x="2727578" y="510608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latin typeface="+mj-lt"/>
              </a:rPr>
              <a:t>PEnode</a:t>
            </a:r>
            <a:endParaRPr lang="zh-TW" altLang="en-US" sz="2400" b="1" dirty="0">
              <a:latin typeface="+mj-lt"/>
            </a:endParaRPr>
          </a:p>
        </p:txBody>
      </p:sp>
      <p:sp>
        <p:nvSpPr>
          <p:cNvPr id="182" name="文字方塊 181"/>
          <p:cNvSpPr txBox="1"/>
          <p:nvPr/>
        </p:nvSpPr>
        <p:spPr>
          <a:xfrm>
            <a:off x="3201547" y="5985739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latin typeface="+mj-lt"/>
              </a:rPr>
              <a:t>PEnode</a:t>
            </a:r>
            <a:endParaRPr lang="zh-TW" altLang="en-US" sz="2400" b="1" dirty="0">
              <a:latin typeface="+mj-lt"/>
            </a:endParaRPr>
          </a:p>
        </p:txBody>
      </p:sp>
      <p:sp>
        <p:nvSpPr>
          <p:cNvPr id="183" name="文字方塊 182"/>
          <p:cNvSpPr txBox="1"/>
          <p:nvPr/>
        </p:nvSpPr>
        <p:spPr>
          <a:xfrm>
            <a:off x="3093858" y="3742738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latin typeface="+mj-lt"/>
              </a:rPr>
              <a:t>PEnode</a:t>
            </a:r>
            <a:endParaRPr lang="zh-TW" altLang="en-US" sz="2400" b="1" dirty="0">
              <a:latin typeface="+mj-lt"/>
            </a:endParaRPr>
          </a:p>
        </p:txBody>
      </p:sp>
      <p:sp>
        <p:nvSpPr>
          <p:cNvPr id="184" name="文字方塊 183"/>
          <p:cNvSpPr txBox="1"/>
          <p:nvPr/>
        </p:nvSpPr>
        <p:spPr>
          <a:xfrm>
            <a:off x="6632278" y="3772869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latin typeface="+mj-lt"/>
              </a:rPr>
              <a:t>PEnode</a:t>
            </a:r>
            <a:endParaRPr lang="zh-TW" altLang="en-US" sz="2400" b="1" dirty="0">
              <a:latin typeface="+mj-lt"/>
            </a:endParaRPr>
          </a:p>
        </p:txBody>
      </p:sp>
      <p:sp>
        <p:nvSpPr>
          <p:cNvPr id="185" name="文字方塊 184"/>
          <p:cNvSpPr txBox="1"/>
          <p:nvPr/>
        </p:nvSpPr>
        <p:spPr>
          <a:xfrm>
            <a:off x="6726144" y="590879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latin typeface="+mj-lt"/>
              </a:rPr>
              <a:t>PEnode</a:t>
            </a:r>
            <a:endParaRPr lang="zh-TW" altLang="en-US" sz="2400" b="1" dirty="0">
              <a:latin typeface="+mj-lt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54195" y="818376"/>
            <a:ext cx="6897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800" b="1" dirty="0" smtClean="0">
                <a:latin typeface="Times New Roman" pitchFamily="18" charset="0"/>
                <a:ea typeface="標楷體" pitchFamily="65" charset="-120"/>
              </a:rPr>
              <a:t>兩個單向串列</a:t>
            </a:r>
            <a:r>
              <a:rPr lang="en-US" altLang="zh-TW" sz="2800" b="1" dirty="0" smtClean="0">
                <a:latin typeface="Times New Roman" pitchFamily="18" charset="0"/>
                <a:ea typeface="標楷體" pitchFamily="65" charset="-120"/>
              </a:rPr>
              <a:t>: </a:t>
            </a:r>
            <a:r>
              <a:rPr lang="en-US" altLang="zh-TW" sz="2800" b="1" dirty="0" smtClean="0">
                <a:solidFill>
                  <a:srgbClr val="7030A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r>
              <a:rPr lang="zh-TW" altLang="en-US" sz="2800" b="1" dirty="0" smtClean="0">
                <a:solidFill>
                  <a:srgbClr val="7030A0"/>
                </a:solidFill>
                <a:latin typeface="Times New Roman" pitchFamily="18" charset="0"/>
                <a:ea typeface="標楷體" pitchFamily="65" charset="-120"/>
              </a:rPr>
              <a:t>軸</a:t>
            </a:r>
            <a:r>
              <a:rPr lang="en-US" altLang="zh-TW" sz="2800" b="1" dirty="0" smtClean="0">
                <a:solidFill>
                  <a:srgbClr val="7030A0"/>
                </a:solidFill>
                <a:latin typeface="Times New Roman" pitchFamily="18" charset="0"/>
                <a:ea typeface="標楷體" pitchFamily="65" charset="-120"/>
              </a:rPr>
              <a:t>(*</a:t>
            </a:r>
            <a:r>
              <a:rPr lang="en-US" altLang="zh-TW" sz="2800" b="1" dirty="0" err="1" smtClean="0">
                <a:solidFill>
                  <a:srgbClr val="7030A0"/>
                </a:solidFill>
                <a:latin typeface="Times New Roman" pitchFamily="18" charset="0"/>
                <a:ea typeface="標楷體" pitchFamily="65" charset="-120"/>
              </a:rPr>
              <a:t>XList</a:t>
            </a:r>
            <a:r>
              <a:rPr lang="en-US" altLang="zh-TW" sz="2800" b="1" dirty="0" smtClean="0">
                <a:solidFill>
                  <a:srgbClr val="7030A0"/>
                </a:solidFill>
                <a:latin typeface="Times New Roman" pitchFamily="18" charset="0"/>
                <a:ea typeface="標楷體" pitchFamily="65" charset="-120"/>
              </a:rPr>
              <a:t>)</a:t>
            </a:r>
            <a:r>
              <a:rPr lang="zh-TW" altLang="en-US" sz="2800" b="1" dirty="0" smtClean="0">
                <a:solidFill>
                  <a:srgbClr val="7030A0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800" b="1" dirty="0" smtClean="0">
                <a:latin typeface="Times New Roman" pitchFamily="18" charset="0"/>
                <a:ea typeface="標楷體" pitchFamily="65" charset="-120"/>
              </a:rPr>
              <a:t>&amp;</a:t>
            </a:r>
            <a:r>
              <a:rPr lang="zh-TW" altLang="en-US" sz="2800" b="1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800" b="1" dirty="0" smtClean="0">
                <a:solidFill>
                  <a:srgbClr val="ED416A"/>
                </a:solidFill>
                <a:latin typeface="Times New Roman" pitchFamily="18" charset="0"/>
                <a:ea typeface="標楷體" pitchFamily="65" charset="-120"/>
              </a:rPr>
              <a:t>Y</a:t>
            </a:r>
            <a:r>
              <a:rPr lang="zh-TW" altLang="en-US" sz="2800" b="1" dirty="0" smtClean="0">
                <a:solidFill>
                  <a:srgbClr val="ED416A"/>
                </a:solidFill>
                <a:latin typeface="Times New Roman" pitchFamily="18" charset="0"/>
                <a:ea typeface="標楷體" pitchFamily="65" charset="-120"/>
              </a:rPr>
              <a:t>軸</a:t>
            </a:r>
            <a:r>
              <a:rPr lang="en-US" altLang="zh-TW" sz="2800" b="1" dirty="0" smtClean="0">
                <a:solidFill>
                  <a:srgbClr val="ED416A"/>
                </a:solidFill>
                <a:latin typeface="Times New Roman" pitchFamily="18" charset="0"/>
                <a:ea typeface="標楷體" pitchFamily="65" charset="-120"/>
              </a:rPr>
              <a:t>(*</a:t>
            </a:r>
            <a:r>
              <a:rPr lang="en-US" altLang="zh-TW" sz="2800" b="1" dirty="0" err="1" smtClean="0">
                <a:solidFill>
                  <a:srgbClr val="ED416A"/>
                </a:solidFill>
                <a:latin typeface="Times New Roman" pitchFamily="18" charset="0"/>
                <a:ea typeface="標楷體" pitchFamily="65" charset="-120"/>
              </a:rPr>
              <a:t>YList</a:t>
            </a:r>
            <a:r>
              <a:rPr lang="en-US" altLang="zh-TW" sz="2800" b="1" dirty="0">
                <a:solidFill>
                  <a:srgbClr val="ED416A"/>
                </a:solidFill>
                <a:latin typeface="Times New Roman" pitchFamily="18" charset="0"/>
                <a:ea typeface="標楷體" pitchFamily="65" charset="-120"/>
              </a:rPr>
              <a:t>)</a:t>
            </a:r>
            <a:r>
              <a:rPr lang="zh-TW" altLang="en-US" sz="2800" b="1" dirty="0">
                <a:solidFill>
                  <a:srgbClr val="ED416A"/>
                </a:solidFill>
                <a:latin typeface="Times New Roman" pitchFamily="18" charset="0"/>
                <a:ea typeface="標楷體" pitchFamily="65" charset="-120"/>
              </a:rPr>
              <a:t> </a:t>
            </a:r>
            <a:endParaRPr lang="en-US" altLang="zh-TW" sz="2800" b="1" dirty="0">
              <a:solidFill>
                <a:srgbClr val="ED416A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57671" y="633710"/>
            <a:ext cx="1881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ea typeface="標楷體" pitchFamily="65" charset="-120"/>
              </a:rPr>
              <a:t>(</a:t>
            </a:r>
            <a:r>
              <a:rPr lang="en-US" altLang="zh-TW" b="1" dirty="0" err="1" smtClean="0">
                <a:ea typeface="標楷體" pitchFamily="65" charset="-120"/>
              </a:rPr>
              <a:t>Pt_LinkedList</a:t>
            </a:r>
            <a:r>
              <a:rPr lang="en-US" altLang="zh-TW" b="1" dirty="0" smtClean="0">
                <a:ea typeface="標楷體" pitchFamily="65" charset="-120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253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5" grpId="0" animBg="1"/>
      <p:bldP spid="46" grpId="0" animBg="1"/>
      <p:bldP spid="48" grpId="0" animBg="1"/>
      <p:bldP spid="49" grpId="0" animBg="1"/>
      <p:bldP spid="104" grpId="0" animBg="1"/>
      <p:bldP spid="157" grpId="0" animBg="1"/>
      <p:bldP spid="158" grpId="0" animBg="1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9" grpId="0"/>
      <p:bldP spid="170" grpId="0"/>
      <p:bldP spid="171" grpId="0"/>
      <p:bldP spid="172" grpId="0"/>
      <p:bldP spid="177" grpId="0"/>
      <p:bldP spid="178" grpId="0"/>
      <p:bldP spid="1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架構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Vector &amp; </a:t>
            </a:r>
            <a:r>
              <a:rPr lang="en-US" altLang="zh-TW" dirty="0" err="1"/>
              <a:t>C</a:t>
            </a:r>
            <a:r>
              <a:rPr lang="en-US" altLang="zh-TW" dirty="0" err="1" smtClean="0"/>
              <a:t>ircularDoubleLinkedList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596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1492401" y="836712"/>
            <a:ext cx="1979274" cy="432048"/>
            <a:chOff x="1816437" y="1268760"/>
            <a:chExt cx="1979274" cy="432048"/>
          </a:xfrm>
        </p:grpSpPr>
        <p:sp>
          <p:nvSpPr>
            <p:cNvPr id="4" name="矩形 3"/>
            <p:cNvSpPr/>
            <p:nvPr/>
          </p:nvSpPr>
          <p:spPr>
            <a:xfrm>
              <a:off x="1816437" y="1268760"/>
              <a:ext cx="665601" cy="432048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464916" y="1268760"/>
              <a:ext cx="665601" cy="432048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130110" y="1268760"/>
              <a:ext cx="665601" cy="432048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3635896" y="807095"/>
            <a:ext cx="4466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Vector&lt;</a:t>
            </a:r>
            <a:r>
              <a:rPr lang="en-US" altLang="zh-TW" sz="2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PolyNode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*&gt; </a:t>
            </a:r>
            <a:r>
              <a:rPr lang="en-US" altLang="zh-TW" sz="24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polygonset</a:t>
            </a:r>
            <a:endParaRPr lang="zh-TW" altLang="en-US" sz="24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385114"/>
              </p:ext>
            </p:extLst>
          </p:nvPr>
        </p:nvGraphicFramePr>
        <p:xfrm>
          <a:off x="179512" y="1700808"/>
          <a:ext cx="2958421" cy="215253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958421"/>
              </a:tblGrid>
              <a:tr h="4305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string  command </a:t>
                      </a:r>
                      <a:endParaRPr lang="zh-TW" altLang="en-US" sz="2000" b="1" dirty="0"/>
                    </a:p>
                  </a:txBody>
                  <a:tcPr/>
                </a:tc>
              </a:tr>
              <a:tr h="4305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err="1" smtClean="0"/>
                        <a:t>int</a:t>
                      </a:r>
                      <a:r>
                        <a:rPr lang="en-US" altLang="zh-TW" sz="2000" b="1" baseline="0" dirty="0" smtClean="0"/>
                        <a:t>  id</a:t>
                      </a:r>
                      <a:endParaRPr lang="zh-TW" altLang="en-US" sz="2000" b="1" dirty="0"/>
                    </a:p>
                  </a:txBody>
                  <a:tcPr/>
                </a:tc>
              </a:tr>
              <a:tr h="4305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string  </a:t>
                      </a:r>
                      <a:r>
                        <a:rPr lang="en-US" altLang="zh-TW" sz="2000" b="1" dirty="0" err="1" smtClean="0"/>
                        <a:t>str</a:t>
                      </a:r>
                      <a:endParaRPr lang="zh-TW" altLang="en-US" sz="2000" b="1" dirty="0"/>
                    </a:p>
                  </a:txBody>
                  <a:tcPr/>
                </a:tc>
              </a:tr>
              <a:tr h="4305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string  type</a:t>
                      </a:r>
                      <a:endParaRPr lang="zh-TW" altLang="en-US" sz="2000" b="1" dirty="0"/>
                    </a:p>
                  </a:txBody>
                  <a:tcPr/>
                </a:tc>
              </a:tr>
              <a:tr h="4305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PE_cirLinkedList</a:t>
                      </a:r>
                      <a:r>
                        <a:rPr lang="en-US" altLang="zh-TW" sz="2000" b="0" dirty="0" smtClean="0"/>
                        <a:t>  *PELL</a:t>
                      </a:r>
                      <a:endParaRPr lang="zh-TW" altLang="en-US" sz="20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直線單箭頭接點 9"/>
          <p:cNvCxnSpPr>
            <a:endCxn id="8" idx="0"/>
          </p:cNvCxnSpPr>
          <p:nvPr/>
        </p:nvCxnSpPr>
        <p:spPr>
          <a:xfrm flipH="1">
            <a:off x="1658722" y="1040234"/>
            <a:ext cx="166480" cy="660574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19310" y="3846239"/>
            <a:ext cx="1521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PolyNode</a:t>
            </a:r>
            <a:endParaRPr lang="zh-TW" alt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cxnSp>
        <p:nvCxnSpPr>
          <p:cNvPr id="23" name="直線接點 22"/>
          <p:cNvCxnSpPr/>
          <p:nvPr/>
        </p:nvCxnSpPr>
        <p:spPr>
          <a:xfrm>
            <a:off x="323528" y="3797424"/>
            <a:ext cx="2701962" cy="0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987824" y="1700808"/>
            <a:ext cx="2772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→</a:t>
            </a:r>
            <a:r>
              <a:rPr lang="en-US" altLang="zh-TW" sz="2000" dirty="0" smtClean="0"/>
              <a:t>“Draw/Flash/Region”</a:t>
            </a:r>
            <a:endParaRPr lang="zh-TW" altLang="en-US" sz="20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3003822" y="2564904"/>
            <a:ext cx="17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→</a:t>
            </a:r>
            <a:r>
              <a:rPr lang="en-US" altLang="zh-TW" sz="2000" dirty="0" smtClean="0"/>
              <a:t>“dark/clear”</a:t>
            </a:r>
            <a:endParaRPr lang="zh-TW" altLang="en-US" sz="20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025490" y="2924944"/>
            <a:ext cx="3682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→</a:t>
            </a:r>
            <a:r>
              <a:rPr lang="en-US" altLang="zh-TW" sz="2000" dirty="0" smtClean="0"/>
              <a:t>“[</a:t>
            </a:r>
            <a:r>
              <a:rPr lang="en-US" altLang="zh-TW" sz="2000" dirty="0" smtClean="0">
                <a:latin typeface="+mj-lt"/>
              </a:rPr>
              <a:t>0</a:t>
            </a:r>
            <a:r>
              <a:rPr lang="en-US" altLang="zh-TW" sz="2000" dirty="0" smtClean="0"/>
              <a:t>]/[</a:t>
            </a:r>
            <a:r>
              <a:rPr lang="en-US" altLang="zh-TW" sz="2000" dirty="0" smtClean="0">
                <a:latin typeface="+mj-lt"/>
              </a:rPr>
              <a:t>1</a:t>
            </a:r>
            <a:r>
              <a:rPr lang="en-US" altLang="zh-TW" sz="2000" dirty="0" smtClean="0"/>
              <a:t>]/[</a:t>
            </a:r>
            <a:r>
              <a:rPr lang="en-US" altLang="zh-TW" sz="2000" dirty="0" smtClean="0">
                <a:latin typeface="+mj-lt"/>
              </a:rPr>
              <a:t>2</a:t>
            </a:r>
            <a:r>
              <a:rPr lang="en-US" altLang="zh-TW" sz="2000" dirty="0" smtClean="0"/>
              <a:t>]/…..”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的數值部分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049244" y="3473132"/>
            <a:ext cx="6007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→</a:t>
            </a:r>
            <a:r>
              <a:rPr lang="zh-TW" altLang="en-US" sz="2400" b="1" dirty="0" smtClean="0">
                <a:solidFill>
                  <a:schemeClr val="accent1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存放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Circular </a:t>
            </a:r>
            <a:r>
              <a:rPr lang="en-US" altLang="zh-TW" sz="2400" b="1" dirty="0" err="1" smtClean="0">
                <a:solidFill>
                  <a:schemeClr val="accent1">
                    <a:lumMod val="50000"/>
                  </a:schemeClr>
                </a:solidFill>
              </a:rPr>
              <a:t>DoubleLinkedList</a:t>
            </a:r>
            <a:r>
              <a:rPr lang="zh-TW" altLang="en-US" sz="2400" b="1" dirty="0" smtClean="0">
                <a:solidFill>
                  <a:schemeClr val="accent1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的指標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ea typeface="標楷體" pitchFamily="65" charset="-120"/>
              </a:rPr>
              <a:t>: 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</a:b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altLang="zh-TW" sz="2400" b="1" dirty="0" err="1" smtClean="0">
                <a:solidFill>
                  <a:schemeClr val="accent1">
                    <a:lumMod val="50000"/>
                  </a:schemeClr>
                </a:solidFill>
              </a:rPr>
              <a:t>PE_cirLinkedList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</a:rPr>
              <a:t> *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3003822" y="2060848"/>
            <a:ext cx="2244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→</a:t>
            </a:r>
            <a:r>
              <a:rPr lang="en-US" altLang="zh-TW" sz="2000" dirty="0" smtClean="0"/>
              <a:t>polygon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的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代號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941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766855"/>
              </p:ext>
            </p:extLst>
          </p:nvPr>
        </p:nvGraphicFramePr>
        <p:xfrm>
          <a:off x="1597808" y="1771814"/>
          <a:ext cx="2304256" cy="86409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68085"/>
                <a:gridCol w="384043"/>
                <a:gridCol w="384043"/>
                <a:gridCol w="768085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*P</a:t>
                      </a:r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*N</a:t>
                      </a:r>
                    </a:p>
                  </a:txBody>
                  <a:tcPr/>
                </a:tc>
              </a:tr>
              <a:tr h="432048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*</a:t>
                      </a:r>
                      <a:r>
                        <a:rPr lang="en-US" altLang="zh-TW" sz="2000" dirty="0" err="1" smtClean="0"/>
                        <a:t>vt</a:t>
                      </a:r>
                      <a:endParaRPr lang="en-US" altLang="zh-TW" sz="2000" dirty="0" smtClean="0"/>
                    </a:p>
                  </a:txBody>
                  <a:tcPr>
                    <a:solidFill>
                      <a:srgbClr val="D47FDB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*</a:t>
                      </a:r>
                      <a:r>
                        <a:rPr lang="en-US" altLang="zh-TW" sz="2000" dirty="0" err="1" smtClean="0"/>
                        <a:t>hz</a:t>
                      </a:r>
                      <a:endParaRPr lang="zh-TW" altLang="en-US" sz="2000" dirty="0"/>
                    </a:p>
                  </a:txBody>
                  <a:tcPr>
                    <a:solidFill>
                      <a:srgbClr val="D47FDB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434462" y="1419250"/>
            <a:ext cx="65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Data</a:t>
            </a:r>
          </a:p>
        </p:txBody>
      </p:sp>
      <p:cxnSp>
        <p:nvCxnSpPr>
          <p:cNvPr id="8" name="直線單箭頭接點 7"/>
          <p:cNvCxnSpPr/>
          <p:nvPr/>
        </p:nvCxnSpPr>
        <p:spPr>
          <a:xfrm>
            <a:off x="3748856" y="1922304"/>
            <a:ext cx="58481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720030"/>
              </p:ext>
            </p:extLst>
          </p:nvPr>
        </p:nvGraphicFramePr>
        <p:xfrm>
          <a:off x="469206" y="3742873"/>
          <a:ext cx="3938818" cy="262125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969409"/>
                <a:gridCol w="1969409"/>
              </a:tblGrid>
              <a:tr h="480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baseline="0" dirty="0" smtClean="0"/>
                        <a:t>double</a:t>
                      </a:r>
                      <a:r>
                        <a:rPr lang="en-US" altLang="zh-TW" sz="2000" b="1" dirty="0" smtClean="0"/>
                        <a:t>  </a:t>
                      </a:r>
                      <a:r>
                        <a:rPr lang="en-US" altLang="zh-TW" sz="2000" b="1" dirty="0" smtClean="0"/>
                        <a:t>x</a:t>
                      </a:r>
                      <a:endParaRPr lang="zh-TW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baseline="0" dirty="0" smtClean="0"/>
                        <a:t>double</a:t>
                      </a:r>
                      <a:r>
                        <a:rPr lang="en-US" altLang="zh-TW" sz="2000" b="1" dirty="0" smtClean="0"/>
                        <a:t> </a:t>
                      </a:r>
                      <a:r>
                        <a:rPr lang="en-US" altLang="zh-TW" sz="2000" b="1" baseline="0" dirty="0" smtClean="0"/>
                        <a:t> </a:t>
                      </a:r>
                      <a:r>
                        <a:rPr lang="en-US" altLang="zh-TW" sz="2000" b="1" dirty="0" smtClean="0"/>
                        <a:t>y</a:t>
                      </a:r>
                      <a:endParaRPr lang="zh-TW" altLang="en-US" sz="2000" b="1" dirty="0"/>
                    </a:p>
                  </a:txBody>
                  <a:tcPr anchor="ctr"/>
                </a:tc>
              </a:tr>
              <a:tr h="480053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b="1" dirty="0" err="1" smtClean="0"/>
                        <a:t>bool</a:t>
                      </a:r>
                      <a:r>
                        <a:rPr lang="en-US" altLang="zh-TW" sz="2000" b="1" baseline="0" dirty="0" smtClean="0"/>
                        <a:t>  segment</a:t>
                      </a:r>
                      <a:endParaRPr lang="zh-TW" altLang="en-US" sz="20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baseline="0" dirty="0" smtClean="0"/>
                        <a:t>double</a:t>
                      </a:r>
                      <a:r>
                        <a:rPr lang="en-US" altLang="zh-TW" sz="2000" b="1" dirty="0" smtClean="0"/>
                        <a:t>  </a:t>
                      </a:r>
                      <a:r>
                        <a:rPr lang="en-US" altLang="zh-TW" sz="2000" b="1" dirty="0" err="1" smtClean="0"/>
                        <a:t>center_x</a:t>
                      </a:r>
                      <a:endParaRPr lang="zh-TW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baseline="0" dirty="0" smtClean="0"/>
                        <a:t>double</a:t>
                      </a:r>
                      <a:r>
                        <a:rPr lang="en-US" altLang="zh-TW" sz="2000" b="1" dirty="0" smtClean="0"/>
                        <a:t>  </a:t>
                      </a:r>
                      <a:r>
                        <a:rPr lang="en-US" altLang="zh-TW" sz="2000" b="1" dirty="0" err="1" smtClean="0"/>
                        <a:t>center_y</a:t>
                      </a:r>
                      <a:endParaRPr lang="zh-TW" altLang="en-US" sz="2000" b="1" dirty="0"/>
                    </a:p>
                  </a:txBody>
                  <a:tcPr anchor="ctr"/>
                </a:tc>
              </a:tr>
              <a:tr h="480053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b="1" dirty="0" err="1" smtClean="0"/>
                        <a:t>bool</a:t>
                      </a:r>
                      <a:r>
                        <a:rPr lang="en-US" altLang="zh-TW" sz="2000" b="1" dirty="0" smtClean="0"/>
                        <a:t>  </a:t>
                      </a:r>
                      <a:r>
                        <a:rPr lang="en-US" altLang="zh-TW" sz="2000" b="1" dirty="0" err="1" smtClean="0"/>
                        <a:t>dir</a:t>
                      </a:r>
                      <a:endParaRPr lang="zh-TW" altLang="en-US" sz="20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/>
                </a:tc>
              </a:tr>
              <a:tr h="480053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b="1" baseline="0" dirty="0" smtClean="0"/>
                        <a:t>double</a:t>
                      </a:r>
                      <a:r>
                        <a:rPr lang="en-US" altLang="zh-TW" sz="2000" b="1" dirty="0" smtClean="0"/>
                        <a:t>  </a:t>
                      </a:r>
                      <a:r>
                        <a:rPr lang="en-US" altLang="zh-TW" sz="2000" b="1" dirty="0" smtClean="0"/>
                        <a:t>radius</a:t>
                      </a:r>
                      <a:endParaRPr lang="zh-TW" altLang="en-US" sz="20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459125" y="3742871"/>
            <a:ext cx="3948900" cy="2671237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59125" y="6351711"/>
            <a:ext cx="1965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chemeClr val="accent6">
                    <a:lumMod val="50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PEnode.data</a:t>
            </a:r>
            <a:endParaRPr lang="zh-TW" altLang="en-US" sz="2400" dirty="0">
              <a:solidFill>
                <a:schemeClr val="accent6">
                  <a:lumMod val="50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638689"/>
              </p:ext>
            </p:extLst>
          </p:nvPr>
        </p:nvGraphicFramePr>
        <p:xfrm>
          <a:off x="4058841" y="1778288"/>
          <a:ext cx="2304256" cy="86409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68085"/>
                <a:gridCol w="384043"/>
                <a:gridCol w="384043"/>
                <a:gridCol w="768085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*P</a:t>
                      </a:r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*N</a:t>
                      </a:r>
                    </a:p>
                  </a:txBody>
                  <a:tcPr/>
                </a:tc>
              </a:tr>
              <a:tr h="432048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*</a:t>
                      </a:r>
                      <a:r>
                        <a:rPr lang="en-US" altLang="zh-TW" sz="2000" dirty="0" err="1" smtClean="0"/>
                        <a:t>vt</a:t>
                      </a:r>
                      <a:endParaRPr lang="en-US" altLang="zh-TW" sz="2000" dirty="0" smtClean="0"/>
                    </a:p>
                  </a:txBody>
                  <a:tcPr>
                    <a:solidFill>
                      <a:srgbClr val="D47FDB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*</a:t>
                      </a:r>
                      <a:r>
                        <a:rPr lang="en-US" altLang="zh-TW" sz="2000" dirty="0" err="1" smtClean="0"/>
                        <a:t>hz</a:t>
                      </a:r>
                      <a:endParaRPr lang="zh-TW" altLang="en-US" sz="2000" dirty="0" smtClean="0"/>
                    </a:p>
                  </a:txBody>
                  <a:tcPr>
                    <a:solidFill>
                      <a:srgbClr val="D47FDB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直線單箭頭接點 13"/>
          <p:cNvCxnSpPr/>
          <p:nvPr/>
        </p:nvCxnSpPr>
        <p:spPr>
          <a:xfrm flipH="1">
            <a:off x="3685603" y="2066320"/>
            <a:ext cx="571711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4028390" y="1054432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PEnode</a:t>
            </a:r>
            <a:endParaRPr lang="zh-TW" altLang="en-US" sz="2400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22978" y="1070231"/>
            <a:ext cx="2004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(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start) </a:t>
            </a:r>
            <a:r>
              <a:rPr lang="en-US" altLang="zh-TW" sz="2400" b="1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PEnode</a:t>
            </a:r>
            <a:endParaRPr lang="zh-TW" altLang="en-US" sz="2400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3766017" y="4318184"/>
            <a:ext cx="986144" cy="1274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5007069" y="4724546"/>
            <a:ext cx="3967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segment=0(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弧線</a:t>
            </a:r>
            <a:r>
              <a:rPr lang="en-US" altLang="zh-TW" sz="2000" dirty="0"/>
              <a:t>),</a:t>
            </a:r>
            <a:r>
              <a:rPr lang="zh-TW" altLang="en-US" sz="2000" dirty="0"/>
              <a:t> 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存入圓心座標</a:t>
            </a:r>
            <a:r>
              <a:rPr lang="en-US" altLang="zh-TW" sz="2000" dirty="0"/>
              <a:t>;</a:t>
            </a:r>
            <a:br>
              <a:rPr lang="en-US" altLang="zh-TW" sz="2000" dirty="0"/>
            </a:b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否則</a:t>
            </a:r>
            <a:r>
              <a:rPr lang="en-US" altLang="zh-TW" sz="2000" dirty="0">
                <a:ea typeface="標楷體" pitchFamily="65" charset="-120"/>
              </a:rPr>
              <a:t>(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直線</a:t>
            </a:r>
            <a:r>
              <a:rPr lang="en-US" altLang="zh-TW" sz="2000" dirty="0">
                <a:ea typeface="標楷體" pitchFamily="65" charset="-120"/>
              </a:rPr>
              <a:t>)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, 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預設值為</a:t>
            </a:r>
            <a:r>
              <a:rPr lang="en-US" altLang="zh-TW" sz="2000" dirty="0"/>
              <a:t>(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0.0</a:t>
            </a:r>
            <a:r>
              <a:rPr lang="en-US" altLang="zh-TW" sz="2000" dirty="0"/>
              <a:t> , 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0.0</a:t>
            </a:r>
            <a:r>
              <a:rPr lang="en-US" altLang="zh-TW" sz="2000" dirty="0"/>
              <a:t>).</a:t>
            </a:r>
          </a:p>
        </p:txBody>
      </p:sp>
      <p:cxnSp>
        <p:nvCxnSpPr>
          <p:cNvPr id="82" name="直線接點 81"/>
          <p:cNvCxnSpPr>
            <a:endCxn id="11" idx="0"/>
          </p:cNvCxnSpPr>
          <p:nvPr/>
        </p:nvCxnSpPr>
        <p:spPr>
          <a:xfrm flipH="1">
            <a:off x="2433575" y="2061527"/>
            <a:ext cx="329855" cy="1681344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5230260" y="3342761"/>
            <a:ext cx="2582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儲存頂點座標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值</a:t>
            </a:r>
            <a:r>
              <a:rPr lang="en-US" altLang="zh-TW" sz="2000" dirty="0" smtClean="0">
                <a:ea typeface="標楷體" pitchFamily="65" charset="-120"/>
              </a:rPr>
              <a:t>(x</a:t>
            </a:r>
            <a:r>
              <a:rPr lang="en-US" altLang="zh-TW" sz="2000" dirty="0">
                <a:ea typeface="標楷體" pitchFamily="65" charset="-120"/>
              </a:rPr>
              <a:t>, y)</a:t>
            </a:r>
          </a:p>
        </p:txBody>
      </p:sp>
      <p:sp>
        <p:nvSpPr>
          <p:cNvPr id="91" name="文字方塊 90"/>
          <p:cNvSpPr txBox="1"/>
          <p:nvPr/>
        </p:nvSpPr>
        <p:spPr>
          <a:xfrm>
            <a:off x="4789389" y="5522865"/>
            <a:ext cx="4185433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順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時針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en-US" altLang="zh-TW" sz="2000" dirty="0" err="1" smtClean="0">
                <a:ea typeface="標楷體" pitchFamily="65" charset="-120"/>
              </a:rPr>
              <a:t>dir</a:t>
            </a:r>
            <a:r>
              <a:rPr lang="en-US" altLang="zh-TW" sz="2000" dirty="0" smtClean="0">
                <a:ea typeface="標楷體" pitchFamily="65" charset="-120"/>
              </a:rPr>
              <a:t>=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0)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或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逆時針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方向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en-US" altLang="zh-TW" sz="2000" dirty="0" err="1" smtClean="0">
                <a:ea typeface="標楷體" pitchFamily="65" charset="-120"/>
              </a:rPr>
              <a:t>dir</a:t>
            </a:r>
            <a:r>
              <a:rPr lang="en-US" altLang="zh-TW" sz="2000" dirty="0" smtClean="0">
                <a:ea typeface="標楷體" pitchFamily="65" charset="-120"/>
              </a:rPr>
              <a:t>=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1)</a:t>
            </a:r>
            <a:endParaRPr lang="en-US" altLang="zh-TW" sz="20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5269260" y="6053226"/>
            <a:ext cx="1318964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半徑長</a:t>
            </a:r>
            <a:endParaRPr lang="en-US" altLang="zh-TW" sz="2000" dirty="0"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93" name="直線單箭頭接點 92"/>
          <p:cNvCxnSpPr>
            <a:endCxn id="91" idx="1"/>
          </p:cNvCxnSpPr>
          <p:nvPr/>
        </p:nvCxnSpPr>
        <p:spPr>
          <a:xfrm>
            <a:off x="3347864" y="5630563"/>
            <a:ext cx="1441525" cy="9235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550447"/>
              </p:ext>
            </p:extLst>
          </p:nvPr>
        </p:nvGraphicFramePr>
        <p:xfrm>
          <a:off x="2061071" y="93191"/>
          <a:ext cx="4392488" cy="43050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92488"/>
              </a:tblGrid>
              <a:tr h="4305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PE_cirLinkedList</a:t>
                      </a:r>
                      <a:r>
                        <a:rPr lang="en-US" altLang="zh-TW" sz="2000" dirty="0" smtClean="0"/>
                        <a:t>  *PELL</a:t>
                      </a:r>
                      <a:endParaRPr lang="zh-TW" altLang="en-US" sz="20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直線單箭頭接點 22"/>
          <p:cNvCxnSpPr/>
          <p:nvPr/>
        </p:nvCxnSpPr>
        <p:spPr>
          <a:xfrm flipH="1">
            <a:off x="2876349" y="463081"/>
            <a:ext cx="1164916" cy="97431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4532742" y="3949785"/>
            <a:ext cx="3135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 </a:t>
            </a:r>
            <a:r>
              <a:rPr lang="zh-TW" altLang="en-US" sz="2000" dirty="0" smtClean="0"/>
              <a:t>   </a:t>
            </a:r>
            <a:r>
              <a:rPr lang="en-US" altLang="zh-TW" sz="2000" dirty="0" smtClean="0"/>
              <a:t>segment=0</a:t>
            </a:r>
            <a:r>
              <a:rPr lang="en-US" altLang="zh-TW" sz="2000" dirty="0"/>
              <a:t>, 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代表是弧線</a:t>
            </a:r>
            <a:r>
              <a:rPr lang="en-US" altLang="zh-TW" sz="2000" dirty="0"/>
              <a:t>;</a:t>
            </a:r>
            <a:br>
              <a:rPr lang="en-US" altLang="zh-TW" sz="2000" dirty="0"/>
            </a:br>
            <a:r>
              <a:rPr lang="zh-TW" altLang="en-US" sz="2000" dirty="0" smtClean="0"/>
              <a:t>    </a:t>
            </a:r>
            <a:r>
              <a:rPr lang="en-US" altLang="zh-TW" sz="2000" dirty="0" smtClean="0"/>
              <a:t>segment=1</a:t>
            </a:r>
            <a:r>
              <a:rPr lang="en-US" altLang="zh-TW" sz="2000" dirty="0"/>
              <a:t>, 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代表是直線</a:t>
            </a:r>
            <a:r>
              <a:rPr lang="en-US" altLang="zh-TW" sz="2000" dirty="0"/>
              <a:t>.</a:t>
            </a:r>
          </a:p>
        </p:txBody>
      </p:sp>
      <p:cxnSp>
        <p:nvCxnSpPr>
          <p:cNvPr id="62" name="直線單箭頭接點 61"/>
          <p:cNvCxnSpPr>
            <a:endCxn id="45" idx="1"/>
          </p:cNvCxnSpPr>
          <p:nvPr/>
        </p:nvCxnSpPr>
        <p:spPr>
          <a:xfrm>
            <a:off x="4259089" y="5078489"/>
            <a:ext cx="74798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>
            <a:off x="3792492" y="6143045"/>
            <a:ext cx="1441525" cy="9235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84" idx="1"/>
          </p:cNvCxnSpPr>
          <p:nvPr/>
        </p:nvCxnSpPr>
        <p:spPr>
          <a:xfrm flipV="1">
            <a:off x="4140007" y="3542816"/>
            <a:ext cx="1090253" cy="3274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/>
          <p:cNvGrpSpPr/>
          <p:nvPr/>
        </p:nvGrpSpPr>
        <p:grpSpPr>
          <a:xfrm flipV="1">
            <a:off x="682327" y="1135778"/>
            <a:ext cx="5331075" cy="845787"/>
            <a:chOff x="682327" y="1878803"/>
            <a:chExt cx="5331075" cy="620864"/>
          </a:xfrm>
        </p:grpSpPr>
        <p:cxnSp>
          <p:nvCxnSpPr>
            <p:cNvPr id="67" name="直線單箭頭接點 66"/>
            <p:cNvCxnSpPr/>
            <p:nvPr/>
          </p:nvCxnSpPr>
          <p:spPr>
            <a:xfrm>
              <a:off x="683568" y="1922304"/>
              <a:ext cx="94800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702296" y="1922304"/>
              <a:ext cx="0" cy="57317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/>
            <p:nvPr/>
          </p:nvCxnSpPr>
          <p:spPr>
            <a:xfrm>
              <a:off x="682327" y="2499667"/>
              <a:ext cx="5331074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>
            <a:xfrm>
              <a:off x="6013401" y="1878803"/>
              <a:ext cx="1" cy="61667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群組 15"/>
          <p:cNvGrpSpPr/>
          <p:nvPr/>
        </p:nvGrpSpPr>
        <p:grpSpPr>
          <a:xfrm flipV="1">
            <a:off x="1974229" y="836712"/>
            <a:ext cx="4961814" cy="1224815"/>
            <a:chOff x="1974229" y="2061527"/>
            <a:chExt cx="4961814" cy="719401"/>
          </a:xfrm>
        </p:grpSpPr>
        <p:cxnSp>
          <p:nvCxnSpPr>
            <p:cNvPr id="60" name="直線單箭頭接點 59"/>
            <p:cNvCxnSpPr/>
            <p:nvPr/>
          </p:nvCxnSpPr>
          <p:spPr>
            <a:xfrm flipH="1">
              <a:off x="6362467" y="2077124"/>
              <a:ext cx="571711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8" name="直線接點 77"/>
            <p:cNvCxnSpPr/>
            <p:nvPr/>
          </p:nvCxnSpPr>
          <p:spPr>
            <a:xfrm>
              <a:off x="1974229" y="2061527"/>
              <a:ext cx="0" cy="71940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接點 78"/>
            <p:cNvCxnSpPr/>
            <p:nvPr/>
          </p:nvCxnSpPr>
          <p:spPr>
            <a:xfrm>
              <a:off x="1974229" y="2780928"/>
              <a:ext cx="4961814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/>
            <p:cNvCxnSpPr/>
            <p:nvPr/>
          </p:nvCxnSpPr>
          <p:spPr>
            <a:xfrm>
              <a:off x="6921997" y="2061527"/>
              <a:ext cx="0" cy="71940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字方塊 49"/>
          <p:cNvSpPr txBox="1"/>
          <p:nvPr/>
        </p:nvSpPr>
        <p:spPr>
          <a:xfrm>
            <a:off x="4881206" y="1441589"/>
            <a:ext cx="65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Data</a:t>
            </a:r>
          </a:p>
        </p:txBody>
      </p:sp>
      <p:cxnSp>
        <p:nvCxnSpPr>
          <p:cNvPr id="51" name="直線單箭頭接點 50"/>
          <p:cNvCxnSpPr/>
          <p:nvPr/>
        </p:nvCxnSpPr>
        <p:spPr>
          <a:xfrm flipH="1">
            <a:off x="1441926" y="2420888"/>
            <a:ext cx="530614" cy="683474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2938157" y="2420885"/>
            <a:ext cx="469799" cy="683477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endCxn id="63" idx="0"/>
          </p:cNvCxnSpPr>
          <p:nvPr/>
        </p:nvCxnSpPr>
        <p:spPr>
          <a:xfrm flipH="1">
            <a:off x="4259089" y="2420882"/>
            <a:ext cx="196047" cy="626641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endCxn id="65" idx="0"/>
          </p:cNvCxnSpPr>
          <p:nvPr/>
        </p:nvCxnSpPr>
        <p:spPr>
          <a:xfrm>
            <a:off x="5437786" y="2420885"/>
            <a:ext cx="415471" cy="556829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988946" y="3059668"/>
            <a:ext cx="1018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/>
              <a:t>PEnode</a:t>
            </a:r>
            <a:endParaRPr lang="zh-TW" altLang="en-US" b="1" dirty="0"/>
          </a:p>
        </p:txBody>
      </p:sp>
      <p:sp>
        <p:nvSpPr>
          <p:cNvPr id="61" name="矩形 60"/>
          <p:cNvSpPr/>
          <p:nvPr/>
        </p:nvSpPr>
        <p:spPr>
          <a:xfrm>
            <a:off x="2677391" y="3047523"/>
            <a:ext cx="1018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/>
              <a:t>PEnode</a:t>
            </a:r>
            <a:endParaRPr lang="zh-TW" altLang="en-US" b="1" dirty="0"/>
          </a:p>
        </p:txBody>
      </p:sp>
      <p:sp>
        <p:nvSpPr>
          <p:cNvPr id="63" name="矩形 62"/>
          <p:cNvSpPr/>
          <p:nvPr/>
        </p:nvSpPr>
        <p:spPr>
          <a:xfrm>
            <a:off x="3749879" y="3047523"/>
            <a:ext cx="1018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/>
              <a:t>PEnode</a:t>
            </a:r>
            <a:endParaRPr lang="zh-TW" altLang="en-US" b="1" dirty="0"/>
          </a:p>
        </p:txBody>
      </p:sp>
      <p:sp>
        <p:nvSpPr>
          <p:cNvPr id="65" name="矩形 64"/>
          <p:cNvSpPr/>
          <p:nvPr/>
        </p:nvSpPr>
        <p:spPr>
          <a:xfrm>
            <a:off x="5344047" y="2977714"/>
            <a:ext cx="1018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/>
              <a:t>PEnode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52150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49000" y="1791069"/>
            <a:ext cx="504000" cy="46800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X1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56910" y="1772817"/>
            <a:ext cx="504000" cy="46800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X2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" name="橢圓 5" descr="1"/>
          <p:cNvSpPr/>
          <p:nvPr/>
        </p:nvSpPr>
        <p:spPr>
          <a:xfrm>
            <a:off x="4667354" y="3533737"/>
            <a:ext cx="468032" cy="468032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1</a:t>
            </a:r>
            <a:endParaRPr lang="zh-TW" altLang="en-US" sz="2000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7" name="橢圓 6" descr="1"/>
          <p:cNvSpPr/>
          <p:nvPr/>
        </p:nvSpPr>
        <p:spPr>
          <a:xfrm>
            <a:off x="7327776" y="3538937"/>
            <a:ext cx="468032" cy="468032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2</a:t>
            </a:r>
            <a:endParaRPr lang="zh-TW" altLang="en-US" sz="2000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8" name="橢圓 7" descr="1"/>
          <p:cNvSpPr/>
          <p:nvPr/>
        </p:nvSpPr>
        <p:spPr>
          <a:xfrm>
            <a:off x="2484968" y="3801528"/>
            <a:ext cx="468032" cy="468032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8</a:t>
            </a:r>
            <a:endParaRPr lang="zh-TW" altLang="en-US" sz="2000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9" name="橢圓 8" descr="1"/>
          <p:cNvSpPr/>
          <p:nvPr/>
        </p:nvSpPr>
        <p:spPr>
          <a:xfrm>
            <a:off x="3680600" y="2763710"/>
            <a:ext cx="468032" cy="468032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5</a:t>
            </a:r>
            <a:endParaRPr lang="zh-TW" altLang="en-US" sz="2000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94946" y="1782342"/>
            <a:ext cx="504000" cy="46800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X3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95227" y="1788772"/>
            <a:ext cx="504000" cy="46800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X4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2" name="直線單箭頭接點 11"/>
          <p:cNvCxnSpPr>
            <a:stCxn id="4" idx="2"/>
            <a:endCxn id="8" idx="0"/>
          </p:cNvCxnSpPr>
          <p:nvPr/>
        </p:nvCxnSpPr>
        <p:spPr>
          <a:xfrm>
            <a:off x="2701000" y="2259069"/>
            <a:ext cx="17984" cy="1542459"/>
          </a:xfrm>
          <a:prstGeom prst="straightConnector1">
            <a:avLst/>
          </a:prstGeom>
          <a:ln w="38100">
            <a:solidFill>
              <a:srgbClr val="D47FD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2"/>
            <a:endCxn id="9" idx="0"/>
          </p:cNvCxnSpPr>
          <p:nvPr/>
        </p:nvCxnSpPr>
        <p:spPr>
          <a:xfrm>
            <a:off x="3908910" y="2240817"/>
            <a:ext cx="5706" cy="522893"/>
          </a:xfrm>
          <a:prstGeom prst="straightConnector1">
            <a:avLst/>
          </a:prstGeom>
          <a:ln w="38100">
            <a:solidFill>
              <a:srgbClr val="D47FD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1" idx="2"/>
            <a:endCxn id="7" idx="0"/>
          </p:cNvCxnSpPr>
          <p:nvPr/>
        </p:nvCxnSpPr>
        <p:spPr>
          <a:xfrm>
            <a:off x="7547227" y="2256772"/>
            <a:ext cx="14565" cy="1282165"/>
          </a:xfrm>
          <a:prstGeom prst="straightConnector1">
            <a:avLst/>
          </a:prstGeom>
          <a:ln w="38100">
            <a:solidFill>
              <a:srgbClr val="D47FD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10" idx="2"/>
            <a:endCxn id="6" idx="0"/>
          </p:cNvCxnSpPr>
          <p:nvPr/>
        </p:nvCxnSpPr>
        <p:spPr>
          <a:xfrm flipH="1">
            <a:off x="4901370" y="2250342"/>
            <a:ext cx="45576" cy="1283395"/>
          </a:xfrm>
          <a:prstGeom prst="straightConnector1">
            <a:avLst/>
          </a:prstGeom>
          <a:ln w="38100">
            <a:solidFill>
              <a:srgbClr val="D47FD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4" idx="3"/>
            <a:endCxn id="5" idx="1"/>
          </p:cNvCxnSpPr>
          <p:nvPr/>
        </p:nvCxnSpPr>
        <p:spPr>
          <a:xfrm flipV="1">
            <a:off x="2953000" y="2006817"/>
            <a:ext cx="703910" cy="18252"/>
          </a:xfrm>
          <a:prstGeom prst="straightConnector1">
            <a:avLst/>
          </a:prstGeom>
          <a:ln w="28575">
            <a:solidFill>
              <a:srgbClr val="D47FD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endCxn id="10" idx="1"/>
          </p:cNvCxnSpPr>
          <p:nvPr/>
        </p:nvCxnSpPr>
        <p:spPr>
          <a:xfrm>
            <a:off x="4125321" y="2006186"/>
            <a:ext cx="569625" cy="10156"/>
          </a:xfrm>
          <a:prstGeom prst="straightConnector1">
            <a:avLst/>
          </a:prstGeom>
          <a:ln w="28575">
            <a:solidFill>
              <a:srgbClr val="D47FD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endCxn id="11" idx="1"/>
          </p:cNvCxnSpPr>
          <p:nvPr/>
        </p:nvCxnSpPr>
        <p:spPr>
          <a:xfrm flipV="1">
            <a:off x="5198946" y="2022772"/>
            <a:ext cx="2096281" cy="20549"/>
          </a:xfrm>
          <a:prstGeom prst="straightConnector1">
            <a:avLst/>
          </a:prstGeom>
          <a:ln w="28575">
            <a:solidFill>
              <a:srgbClr val="D47FD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1901971" y="1296815"/>
            <a:ext cx="1145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7030A0"/>
                </a:solidFill>
                <a:latin typeface="+mj-lt"/>
              </a:rPr>
              <a:t>PtNode</a:t>
            </a:r>
            <a:endParaRPr lang="zh-TW" altLang="en-US" sz="2400" b="1" dirty="0">
              <a:solidFill>
                <a:srgbClr val="7030A0"/>
              </a:solidFill>
              <a:latin typeface="+mj-lt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228228"/>
              </p:ext>
            </p:extLst>
          </p:nvPr>
        </p:nvGraphicFramePr>
        <p:xfrm>
          <a:off x="2037900" y="5013176"/>
          <a:ext cx="3938818" cy="1440159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938818"/>
              </a:tblGrid>
              <a:tr h="480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baseline="0" dirty="0" smtClean="0"/>
                        <a:t>double</a:t>
                      </a:r>
                      <a:r>
                        <a:rPr lang="en-US" altLang="zh-TW" sz="2000" b="1" dirty="0" smtClean="0"/>
                        <a:t>   value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CFE"/>
                    </a:solidFill>
                  </a:tcPr>
                </a:tc>
              </a:tr>
              <a:tr h="4800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err="1" smtClean="0"/>
                        <a:t>PtNode</a:t>
                      </a:r>
                      <a:r>
                        <a:rPr lang="en-US" altLang="zh-TW" sz="2000" b="1" dirty="0" smtClean="0"/>
                        <a:t>  *N</a:t>
                      </a:r>
                      <a:endParaRPr lang="zh-TW" altLang="en-US" sz="2000" b="1" dirty="0" smtClean="0"/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DBF5"/>
                    </a:solidFill>
                  </a:tcPr>
                </a:tc>
              </a:tr>
              <a:tr h="4800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err="1" smtClean="0"/>
                        <a:t>PEnode</a:t>
                      </a:r>
                      <a:r>
                        <a:rPr lang="en-US" altLang="zh-TW" sz="2000" b="1" dirty="0" smtClean="0"/>
                        <a:t>  *</a:t>
                      </a:r>
                      <a:r>
                        <a:rPr lang="en-US" altLang="zh-TW" sz="2000" b="1" dirty="0" err="1" smtClean="0"/>
                        <a:t>vertexHEAD</a:t>
                      </a:r>
                      <a:endParaRPr lang="zh-TW" altLang="en-US" sz="2000" b="1" dirty="0" smtClean="0"/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DBF5"/>
                    </a:solidFill>
                  </a:tcPr>
                </a:tc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1845175" y="4509120"/>
            <a:ext cx="1145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7030A0"/>
                </a:solidFill>
                <a:latin typeface="+mj-lt"/>
              </a:rPr>
              <a:t>PtNode</a:t>
            </a:r>
            <a:endParaRPr lang="zh-TW" altLang="en-US" sz="2400" b="1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723061" y="2829509"/>
            <a:ext cx="152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>
                <a:solidFill>
                  <a:srgbClr val="7030A0"/>
                </a:solidFill>
              </a:rPr>
              <a:t>vertexHEAD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143540" y="2298381"/>
            <a:ext cx="152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>
                <a:solidFill>
                  <a:srgbClr val="7030A0"/>
                </a:solidFill>
              </a:rPr>
              <a:t>vertexHEAD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351405" y="2745096"/>
            <a:ext cx="152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>
                <a:solidFill>
                  <a:srgbClr val="7030A0"/>
                </a:solidFill>
              </a:rPr>
              <a:t>vertexHEAD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792602" y="2595493"/>
            <a:ext cx="152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>
                <a:solidFill>
                  <a:srgbClr val="7030A0"/>
                </a:solidFill>
              </a:rPr>
              <a:t>vertexHEAD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033648" y="1669270"/>
            <a:ext cx="359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7030A0"/>
                </a:solidFill>
              </a:rPr>
              <a:t>N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30436" y="1663714"/>
            <a:ext cx="359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7030A0"/>
                </a:solidFill>
              </a:rPr>
              <a:t>N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695522" y="1673989"/>
            <a:ext cx="359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7030A0"/>
                </a:solidFill>
              </a:rPr>
              <a:t>N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35" name="弧形 34"/>
          <p:cNvSpPr/>
          <p:nvPr/>
        </p:nvSpPr>
        <p:spPr>
          <a:xfrm rot="13603136">
            <a:off x="1712662" y="1046955"/>
            <a:ext cx="3542308" cy="4574217"/>
          </a:xfrm>
          <a:prstGeom prst="arc">
            <a:avLst>
              <a:gd name="adj1" fmla="val 16226572"/>
              <a:gd name="adj2" fmla="val 226834"/>
            </a:avLst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3332694" y="1320677"/>
            <a:ext cx="1145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7030A0"/>
                </a:solidFill>
                <a:latin typeface="+mj-lt"/>
              </a:rPr>
              <a:t>PtNode</a:t>
            </a:r>
            <a:endParaRPr lang="zh-TW" altLang="en-US" sz="2400" b="1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475073" y="1330152"/>
            <a:ext cx="1145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7030A0"/>
                </a:solidFill>
                <a:latin typeface="+mj-lt"/>
              </a:rPr>
              <a:t>PtNode</a:t>
            </a:r>
            <a:endParaRPr lang="zh-TW" altLang="en-US" sz="2400" b="1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256968" y="4084894"/>
            <a:ext cx="1018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/>
              <a:t>PEnode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405406" y="3114428"/>
            <a:ext cx="1018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/>
              <a:t>PEnode</a:t>
            </a:r>
            <a:endParaRPr lang="zh-TW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437736" y="3915374"/>
            <a:ext cx="1018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/>
              <a:t>PEnode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052582" y="3915374"/>
            <a:ext cx="1018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/>
              <a:t>PEnode</a:t>
            </a:r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21708" y="496139"/>
            <a:ext cx="35605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 err="1">
                <a:ea typeface="標楷體" pitchFamily="65" charset="-120"/>
              </a:rPr>
              <a:t>Pt_LinkedList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2690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輸出格式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Pt_LinkedList</a:t>
            </a:r>
            <a:endParaRPr lang="en-US" altLang="zh-TW" dirty="0" smtClean="0"/>
          </a:p>
          <a:p>
            <a:r>
              <a:rPr lang="en-US" altLang="zh-TW" dirty="0" smtClean="0"/>
              <a:t>Example 1-1~2-1 </a:t>
            </a:r>
            <a:r>
              <a:rPr lang="en-US" altLang="zh-TW" dirty="0" smtClean="0"/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以</a:t>
            </a:r>
            <a:r>
              <a:rPr lang="en-US" altLang="zh-TW" dirty="0" smtClean="0">
                <a:ea typeface="標楷體" pitchFamily="65" charset="-120"/>
              </a:rPr>
              <a:t>3</a:t>
            </a:r>
            <a:r>
              <a:rPr lang="zh-TW" altLang="en-US" dirty="0" smtClean="0">
                <a:ea typeface="標楷體" pitchFamily="65" charset="-120"/>
              </a:rPr>
              <a:t>種</a:t>
            </a:r>
            <a:r>
              <a:rPr lang="en-US" altLang="zh-TW" dirty="0" smtClean="0">
                <a:ea typeface="標楷體" pitchFamily="65" charset="-120"/>
              </a:rPr>
              <a:t>polygons</a:t>
            </a:r>
            <a:r>
              <a:rPr lang="zh-TW" altLang="en-US" dirty="0" smtClean="0">
                <a:ea typeface="標楷體" pitchFamily="65" charset="-120"/>
              </a:rPr>
              <a:t>為例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297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7" t="45793" r="43530" b="24406"/>
          <a:stretch/>
        </p:blipFill>
        <p:spPr bwMode="auto">
          <a:xfrm>
            <a:off x="1637162" y="3859391"/>
            <a:ext cx="7255318" cy="2632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7" t="4514" r="43530" b="55368"/>
          <a:stretch/>
        </p:blipFill>
        <p:spPr bwMode="auto">
          <a:xfrm>
            <a:off x="179512" y="81191"/>
            <a:ext cx="7239864" cy="3535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文字方塊 14"/>
          <p:cNvSpPr txBox="1"/>
          <p:nvPr/>
        </p:nvSpPr>
        <p:spPr>
          <a:xfrm>
            <a:off x="4455014" y="254838"/>
            <a:ext cx="227799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D47FDB"/>
                </a:solidFill>
                <a:ea typeface="標楷體" pitchFamily="65" charset="-120"/>
              </a:rPr>
              <a:t>*</a:t>
            </a:r>
            <a:r>
              <a:rPr lang="en-US" altLang="zh-TW" sz="3200" b="1" dirty="0" err="1" smtClean="0">
                <a:solidFill>
                  <a:srgbClr val="D47FDB"/>
                </a:solidFill>
                <a:ea typeface="標楷體" pitchFamily="65" charset="-120"/>
              </a:rPr>
              <a:t>XList</a:t>
            </a:r>
            <a:r>
              <a:rPr lang="en-US" altLang="zh-TW" sz="3200" b="1" dirty="0" smtClean="0">
                <a:solidFill>
                  <a:srgbClr val="D47FDB"/>
                </a:solidFill>
                <a:ea typeface="標楷體" pitchFamily="65" charset="-120"/>
              </a:rPr>
              <a:t> </a:t>
            </a:r>
            <a:r>
              <a:rPr lang="zh-TW" altLang="en-US" sz="3200" b="1" dirty="0" smtClean="0">
                <a:solidFill>
                  <a:srgbClr val="D47FDB"/>
                </a:solidFill>
                <a:ea typeface="標楷體" pitchFamily="65" charset="-120"/>
              </a:rPr>
              <a:t>內容</a:t>
            </a:r>
            <a:endParaRPr lang="zh-TW" altLang="en-US" sz="3200" b="1" dirty="0">
              <a:solidFill>
                <a:srgbClr val="D47FDB"/>
              </a:solidFill>
              <a:ea typeface="標楷體" pitchFamily="65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516216" y="5661247"/>
            <a:ext cx="227799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FF9999"/>
                </a:solidFill>
                <a:ea typeface="標楷體" pitchFamily="65" charset="-120"/>
              </a:rPr>
              <a:t>*</a:t>
            </a:r>
            <a:r>
              <a:rPr lang="en-US" altLang="zh-TW" sz="3200" b="1" dirty="0" err="1" smtClean="0">
                <a:solidFill>
                  <a:srgbClr val="FF9999"/>
                </a:solidFill>
                <a:ea typeface="標楷體" pitchFamily="65" charset="-120"/>
              </a:rPr>
              <a:t>YList</a:t>
            </a:r>
            <a:r>
              <a:rPr lang="en-US" altLang="zh-TW" sz="3200" b="1" dirty="0" smtClean="0">
                <a:solidFill>
                  <a:srgbClr val="FF9999"/>
                </a:solidFill>
                <a:ea typeface="標楷體" pitchFamily="65" charset="-120"/>
              </a:rPr>
              <a:t> </a:t>
            </a:r>
            <a:r>
              <a:rPr lang="zh-TW" altLang="en-US" sz="3200" b="1" dirty="0" smtClean="0">
                <a:solidFill>
                  <a:srgbClr val="FF9999"/>
                </a:solidFill>
                <a:ea typeface="標楷體" pitchFamily="65" charset="-120"/>
              </a:rPr>
              <a:t>內容</a:t>
            </a:r>
            <a:endParaRPr lang="zh-TW" altLang="en-US" sz="3200" b="1" dirty="0">
              <a:solidFill>
                <a:srgbClr val="FF9999"/>
              </a:solidFill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600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1376</TotalTime>
  <Words>484</Words>
  <Application>Microsoft Office PowerPoint</Application>
  <PresentationFormat>如螢幕大小 (4:3)</PresentationFormat>
  <Paragraphs>223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流線</vt:lpstr>
      <vt:lpstr>實例</vt:lpstr>
      <vt:lpstr>Example1-1</vt:lpstr>
      <vt:lpstr>PowerPoint 簡報</vt:lpstr>
      <vt:lpstr>架構</vt:lpstr>
      <vt:lpstr>PowerPoint 簡報</vt:lpstr>
      <vt:lpstr>PowerPoint 簡報</vt:lpstr>
      <vt:lpstr>PowerPoint 簡報</vt:lpstr>
      <vt:lpstr>輸出格式</vt:lpstr>
      <vt:lpstr>PowerPoint 簡報</vt:lpstr>
      <vt:lpstr>測試(不印文字)</vt:lpstr>
      <vt:lpstr>Problem</vt:lpstr>
      <vt:lpstr>PowerPoint 簡報</vt:lpstr>
      <vt:lpstr>PowerPoint 簡報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152</cp:revision>
  <dcterms:created xsi:type="dcterms:W3CDTF">2016-07-12T00:52:04Z</dcterms:created>
  <dcterms:modified xsi:type="dcterms:W3CDTF">2016-07-22T08:41:07Z</dcterms:modified>
</cp:coreProperties>
</file>