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9" r:id="rId2"/>
    <p:sldId id="28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3" r:id="rId13"/>
    <p:sldId id="280" r:id="rId14"/>
    <p:sldId id="293" r:id="rId15"/>
    <p:sldId id="28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F97"/>
    <a:srgbClr val="E6AF00"/>
    <a:srgbClr val="ED416A"/>
    <a:srgbClr val="FF9999"/>
    <a:srgbClr val="FFCCFF"/>
    <a:srgbClr val="F1D5F3"/>
    <a:srgbClr val="EBC4EE"/>
    <a:srgbClr val="FEFCFE"/>
    <a:srgbClr val="F3DBF5"/>
    <a:srgbClr val="D47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4660"/>
  </p:normalViewPr>
  <p:slideViewPr>
    <p:cSldViewPr>
      <p:cViewPr varScale="1">
        <p:scale>
          <a:sx n="67" d="100"/>
          <a:sy n="67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4AE4-AEBD-4129-93B7-4F858E9285EB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5A472-13D8-4028-8DC9-D3672B0A7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14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5A472-13D8-4028-8DC9-D3672B0A7CD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9218B2-4D4B-4452-9203-3069B0D512A3}" type="datetimeFigureOut">
              <a:rPr lang="zh-TW" altLang="en-US" smtClean="0"/>
              <a:t>2016/8/16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in-ear-th-inking.blogspot.tw/2007/11/fast-polygon-merging-in-jts-us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master/libs/geometry/doc/html/geometry/reference/algorithms/union_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ccu.org/index.php/journals/3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line-sweep-algorithms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smtClean="0">
                <a:ea typeface="標楷體" pitchFamily="65" charset="-120"/>
              </a:rPr>
              <a:t>Decrease </a:t>
            </a:r>
            <a:r>
              <a:rPr lang="en-US" altLang="zh-TW" sz="3200" b="1" smtClean="0">
                <a:ea typeface="標楷體" pitchFamily="65" charset="-120"/>
              </a:rPr>
              <a:t>y</a:t>
            </a:r>
            <a:r>
              <a:rPr lang="en-US" altLang="zh-TW" sz="3200" smtClean="0">
                <a:ea typeface="標楷體" pitchFamily="65" charset="-120"/>
              </a:rPr>
              <a:t> </a:t>
            </a:r>
            <a:r>
              <a:rPr lang="en-US" altLang="zh-TW" sz="3200" dirty="0" smtClean="0">
                <a:ea typeface="標楷體" pitchFamily="65" charset="-120"/>
              </a:rPr>
              <a:t>first,</a:t>
            </a:r>
          </a:p>
          <a:p>
            <a:r>
              <a:rPr lang="en-US" altLang="zh-TW" sz="3200" dirty="0" smtClean="0">
                <a:ea typeface="標楷體" pitchFamily="65" charset="-120"/>
              </a:rPr>
              <a:t>  and then </a:t>
            </a:r>
            <a:r>
              <a:rPr lang="en-US" altLang="zh-TW" sz="3200" b="1" dirty="0" smtClean="0">
                <a:ea typeface="標楷體" pitchFamily="65" charset="-120"/>
              </a:rPr>
              <a:t>Increase x</a:t>
            </a:r>
            <a:r>
              <a:rPr lang="en-US" altLang="zh-TW" sz="3200" dirty="0" smtClean="0">
                <a:ea typeface="標楷體" pitchFamily="65" charset="-120"/>
              </a:rPr>
              <a:t>.</a:t>
            </a:r>
            <a:endParaRPr lang="zh-TW" altLang="en-US" sz="32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9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接點 33"/>
          <p:cNvCxnSpPr/>
          <p:nvPr/>
        </p:nvCxnSpPr>
        <p:spPr>
          <a:xfrm flipH="1">
            <a:off x="4450665" y="2602061"/>
            <a:ext cx="1004167" cy="284316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652120" y="3107209"/>
            <a:ext cx="1223259" cy="592832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5759633" y="3107209"/>
            <a:ext cx="919418" cy="349014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5413671" y="2307211"/>
            <a:ext cx="2242728" cy="247331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7164288" y="2307212"/>
            <a:ext cx="504056" cy="2074326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312264" y="3543868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526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p7-&gt;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prev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p1p7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3244" y="4780524"/>
            <a:ext cx="3340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q1, </a:t>
            </a:r>
            <a:r>
              <a:rPr lang="en-US" altLang="zh-TW" sz="2400" b="1" dirty="0">
                <a:solidFill>
                  <a:srgbClr val="002060"/>
                </a:solidFill>
                <a:ea typeface="標楷體" pitchFamily="65" charset="-120"/>
              </a:rPr>
              <a:t>p2, </a:t>
            </a:r>
            <a: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  <a:t/>
            </a:r>
            <a:b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</a:br>
            <a: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  <a:t>  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p5, p4, </a:t>
            </a:r>
            <a:r>
              <a:rPr lang="en-US" altLang="zh-TW" sz="2400" b="1" dirty="0" smtClean="0">
                <a:solidFill>
                  <a:srgbClr val="C00000"/>
                </a:solidFill>
                <a:ea typeface="標楷體" pitchFamily="65" charset="-120"/>
              </a:rPr>
              <a:t>p7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</a:t>
            </a:r>
          </a:p>
        </p:txBody>
      </p:sp>
      <p:sp>
        <p:nvSpPr>
          <p:cNvPr id="16" name="橢圓 15"/>
          <p:cNvSpPr/>
          <p:nvPr/>
        </p:nvSpPr>
        <p:spPr>
          <a:xfrm>
            <a:off x="8244408" y="3401008"/>
            <a:ext cx="288032" cy="28803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3645" y="1163092"/>
            <a:ext cx="546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new_seg2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p7                     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p7p6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5704" y="923528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ED416A"/>
                </a:solidFill>
                <a:ea typeface="標楷體" pitchFamily="65" charset="-120"/>
              </a:rPr>
              <a:t>線段資訊存在起點</a:t>
            </a:r>
            <a:endParaRPr lang="zh-TW" altLang="en-US" sz="2800" dirty="0">
              <a:solidFill>
                <a:srgbClr val="ED416A"/>
              </a:solidFill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55576" y="1700808"/>
            <a:ext cx="0" cy="31423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83568" y="16711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判斷新掃到的兩個線段起點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有沒有在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中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:</a:t>
            </a:r>
          </a:p>
        </p:txBody>
      </p:sp>
      <p:cxnSp>
        <p:nvCxnSpPr>
          <p:cNvPr id="33" name="直線接點 32"/>
          <p:cNvCxnSpPr/>
          <p:nvPr/>
        </p:nvCxnSpPr>
        <p:spPr>
          <a:xfrm flipV="1">
            <a:off x="7308304" y="3684998"/>
            <a:ext cx="978285" cy="1511024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74997" y="2577178"/>
            <a:ext cx="4738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一條有→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</a:rPr>
              <a:t>delete 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該 </a:t>
            </a:r>
            <a:r>
              <a:rPr lang="en-US" altLang="zh-TW" sz="2400" dirty="0" err="1" smtClean="0">
                <a:solidFill>
                  <a:srgbClr val="FF0000"/>
                </a:solidFill>
                <a:ea typeface="標楷體" pitchFamily="65" charset="-120"/>
              </a:rPr>
              <a:t>seg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</a:rPr>
              <a:t> in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ea typeface="標楷體" pitchFamily="65" charset="-120"/>
              </a:rPr>
              <a:t>seg_pool</a:t>
            </a:r>
            <a:endParaRPr lang="en-US" altLang="zh-TW" sz="2400" dirty="0" smtClean="0">
              <a:solidFill>
                <a:srgbClr val="FF0000"/>
              </a:solidFill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一條沒有→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計算與</a:t>
            </a:r>
            <a:r>
              <a:rPr lang="en-US" altLang="zh-TW" sz="2400" dirty="0" err="1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集合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         有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無相交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and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交點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1891" y="38047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沒有相交→</a:t>
            </a:r>
            <a:r>
              <a:rPr lang="zh-TW" altLang="en-US" sz="2400" dirty="0" smtClean="0">
                <a:solidFill>
                  <a:srgbClr val="E6AF00"/>
                </a:solidFill>
                <a:ea typeface="標楷體" pitchFamily="65" charset="-120"/>
              </a:rPr>
              <a:t>剩下一個</a:t>
            </a:r>
            <a:r>
              <a:rPr lang="zh-TW" altLang="en-US" sz="2400" dirty="0">
                <a:solidFill>
                  <a:srgbClr val="E6AF00"/>
                </a:solidFill>
                <a:ea typeface="標楷體" pitchFamily="65" charset="-120"/>
              </a:rPr>
              <a:t>線段起點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    存入</a:t>
            </a:r>
            <a:r>
              <a:rPr lang="en-US" altLang="zh-TW" sz="2400" dirty="0" err="1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&amp;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union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731363" y="2963193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7118" y="5630741"/>
            <a:ext cx="37137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union =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[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q1, </a:t>
            </a:r>
            <a:r>
              <a:rPr lang="en-US" altLang="zh-TW" sz="2400" b="1" dirty="0">
                <a:solidFill>
                  <a:srgbClr val="00B0F0"/>
                </a:solidFill>
                <a:ea typeface="標楷體" pitchFamily="65" charset="-120"/>
              </a:rPr>
              <a:t>i1, i2,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p2, </a:t>
            </a:r>
          </a:p>
          <a:p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   p1, </a:t>
            </a:r>
            <a:r>
              <a:rPr lang="en-US" altLang="zh-TW" sz="2400" b="1" dirty="0">
                <a:solidFill>
                  <a:srgbClr val="00B0F0"/>
                </a:solidFill>
                <a:ea typeface="標楷體" pitchFamily="65" charset="-120"/>
              </a:rPr>
              <a:t>i3, i4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, p5, p4, </a:t>
            </a:r>
            <a:r>
              <a:rPr lang="en-US" altLang="zh-TW" sz="2400" b="1" dirty="0" smtClean="0">
                <a:solidFill>
                  <a:srgbClr val="C00000"/>
                </a:solidFill>
                <a:ea typeface="標楷體" pitchFamily="65" charset="-120"/>
              </a:rPr>
              <a:t>p7</a:t>
            </a:r>
            <a:r>
              <a:rPr lang="zh-TW" altLang="en-US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 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890215" y="3984852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91019" y="3412009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7309546" y="3020119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56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4312264" y="6597352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67024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同一個線段遇到第二次就會在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seg_pool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被刪除，</a:t>
            </a:r>
            <a:endParaRPr lang="en-US" altLang="zh-TW" sz="2400" b="1" dirty="0" smtClean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  <a:p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因此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當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seg_pool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被清空時，</a:t>
            </a:r>
            <a:endParaRPr lang="en-US" altLang="zh-TW" sz="2400" b="1" dirty="0" smtClean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  <a:p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代表</a:t>
            </a:r>
            <a:r>
              <a:rPr lang="zh-TW" altLang="en-US" sz="2400" b="1" dirty="0" smtClean="0">
                <a:solidFill>
                  <a:srgbClr val="CB2F97"/>
                </a:solidFill>
                <a:ea typeface="標楷體" pitchFamily="65" charset="-120"/>
              </a:rPr>
              <a:t>一個完整的</a:t>
            </a:r>
            <a:r>
              <a:rPr lang="en-US" altLang="zh-TW" sz="2400" b="1" dirty="0" smtClean="0">
                <a:solidFill>
                  <a:srgbClr val="CB2F97"/>
                </a:solidFill>
                <a:ea typeface="標楷體" pitchFamily="65" charset="-120"/>
              </a:rPr>
              <a:t>union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會產生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(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包含找到的交點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</a:p>
          <a:p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此時掃描線到達最下面的頂點。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3244" y="2433504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  ]</a:t>
            </a:r>
          </a:p>
        </p:txBody>
      </p:sp>
      <p:sp>
        <p:nvSpPr>
          <p:cNvPr id="16" name="橢圓 15"/>
          <p:cNvSpPr/>
          <p:nvPr/>
        </p:nvSpPr>
        <p:spPr>
          <a:xfrm>
            <a:off x="6465259" y="6461738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731363" y="2963193"/>
            <a:ext cx="288032" cy="28803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3645" y="3020119"/>
            <a:ext cx="37801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B2F97"/>
                </a:solidFill>
                <a:ea typeface="標楷體" pitchFamily="65" charset="-120"/>
              </a:rPr>
              <a:t>union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q1, </a:t>
            </a:r>
            <a:r>
              <a:rPr lang="en-US" altLang="zh-TW" sz="2400" b="1" dirty="0" smtClean="0">
                <a:solidFill>
                  <a:srgbClr val="00B0F0"/>
                </a:solidFill>
                <a:ea typeface="標楷體" pitchFamily="65" charset="-120"/>
              </a:rPr>
              <a:t>i1, i2,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p2, </a:t>
            </a:r>
          </a:p>
          <a:p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   p1, </a:t>
            </a:r>
            <a:r>
              <a:rPr lang="en-US" altLang="zh-TW" sz="2400" b="1" dirty="0" smtClean="0">
                <a:solidFill>
                  <a:srgbClr val="00B0F0"/>
                </a:solidFill>
                <a:ea typeface="標楷體" pitchFamily="65" charset="-120"/>
              </a:rPr>
              <a:t>i3, i4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, p5, p4,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p7, </a:t>
            </a:r>
          </a:p>
          <a:p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   p6, </a:t>
            </a:r>
            <a:r>
              <a:rPr lang="en-US" altLang="zh-TW" sz="2400" b="1" dirty="0">
                <a:solidFill>
                  <a:srgbClr val="00B0F0"/>
                </a:solidFill>
                <a:ea typeface="標楷體" pitchFamily="65" charset="-120"/>
              </a:rPr>
              <a:t>i5,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q4, </a:t>
            </a:r>
            <a:r>
              <a:rPr lang="en-US" altLang="zh-TW" sz="2400" b="1" dirty="0">
                <a:solidFill>
                  <a:srgbClr val="00B0F0"/>
                </a:solidFill>
                <a:ea typeface="標楷體" pitchFamily="65" charset="-120"/>
              </a:rPr>
              <a:t>i6,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q3, p3  ]  </a:t>
            </a:r>
            <a:endParaRPr lang="zh-TW" altLang="en-US" sz="2400" b="1" dirty="0">
              <a:solidFill>
                <a:schemeClr val="tx2">
                  <a:lumMod val="75000"/>
                </a:schemeClr>
              </a:solidFill>
              <a:ea typeface="標楷體" pitchFamily="65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890215" y="3984852"/>
            <a:ext cx="288032" cy="28803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91019" y="3412009"/>
            <a:ext cx="288032" cy="28803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7309546" y="3020119"/>
            <a:ext cx="288032" cy="28803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177227" y="5052006"/>
            <a:ext cx="288032" cy="28803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453562" y="4581128"/>
            <a:ext cx="288032" cy="28803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469800" y="2204864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8278449" y="3397721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8566481" y="5902223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4370329" y="5295881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292080" y="2584351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159346" y="4128868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292080" y="4689850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737582" y="3600836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57115" y="5058831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5655961" y="3074793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8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目前進度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>
                <a:ea typeface="標楷體" pitchFamily="65" charset="-120"/>
              </a:rPr>
              <a:t>Gain and Sort union </a:t>
            </a:r>
            <a:r>
              <a:rPr lang="en-US" altLang="zh-TW" dirty="0" smtClean="0">
                <a:ea typeface="標楷體" pitchFamily="65" charset="-120"/>
              </a:rPr>
              <a:t>vertex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ea typeface="標楷體" pitchFamily="65" charset="-120"/>
              </a:rPr>
              <a:t>2.</a:t>
            </a:r>
            <a:r>
              <a:rPr lang="en-US" altLang="zh-TW" dirty="0"/>
              <a:t> Point of </a:t>
            </a:r>
            <a:r>
              <a:rPr lang="en-US" altLang="zh-TW" dirty="0" smtClean="0"/>
              <a:t>intersection</a:t>
            </a:r>
            <a:r>
              <a:rPr lang="zh-TW" altLang="en-US" dirty="0" smtClean="0"/>
              <a:t> </a:t>
            </a:r>
            <a:r>
              <a:rPr lang="en-US" altLang="zh-TW" dirty="0"/>
              <a:t>about Arc</a:t>
            </a:r>
            <a:r>
              <a:rPr lang="en-US" altLang="zh-TW" dirty="0" smtClean="0">
                <a:ea typeface="標楷體" pitchFamily="65" charset="-120"/>
              </a:rPr>
              <a:t>. </a:t>
            </a:r>
            <a:endParaRPr lang="zh-TW" altLang="en-US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4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23645" y="1183621"/>
            <a:ext cx="753558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union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為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一個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tree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的結構，</a:t>
            </a:r>
            <a:endParaRPr lang="en-US" altLang="zh-TW" sz="2400" b="1" dirty="0" smtClean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Using </a:t>
            </a:r>
            <a:r>
              <a:rPr lang="en-US" altLang="zh-TW" sz="2400" b="1" dirty="0"/>
              <a:t>Cascaded </a:t>
            </a:r>
            <a:r>
              <a:rPr lang="en-US" altLang="zh-TW" sz="2400" b="1" dirty="0" smtClean="0"/>
              <a:t>Union</a:t>
            </a:r>
          </a:p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	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</a:t>
            </a:r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  <a:hlinkClick r:id="rId2"/>
              </a:rPr>
              <a:t>http</a:t>
            </a:r>
            <a:r>
              <a:rPr lang="en-US" altLang="zh-TW" sz="12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  <a:hlinkClick r:id="rId2"/>
              </a:rPr>
              <a:t>://</a:t>
            </a:r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  <a:hlinkClick r:id="rId2"/>
              </a:rPr>
              <a:t>lin-ear-th-inking.blogspot.tw/2007/11/fast-polygon-merging-in-jts-using.html</a:t>
            </a:r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</a:t>
            </a:r>
          </a:p>
          <a:p>
            <a:r>
              <a:rPr lang="en-US" altLang="zh-TW" sz="2000" dirty="0"/>
              <a:t>The idea is to union small subsets of the input together, </a:t>
            </a:r>
            <a:endParaRPr lang="en-US" altLang="zh-TW" sz="2000" dirty="0" smtClean="0"/>
          </a:p>
          <a:p>
            <a:r>
              <a:rPr lang="en-US" altLang="zh-TW" sz="2000" dirty="0" smtClean="0"/>
              <a:t>then </a:t>
            </a:r>
            <a:r>
              <a:rPr lang="en-US" altLang="zh-TW" sz="2000" dirty="0"/>
              <a:t>union groups of the resulting polygons, </a:t>
            </a:r>
            <a:endParaRPr lang="en-US" altLang="zh-TW" sz="2000" dirty="0" smtClean="0"/>
          </a:p>
          <a:p>
            <a:r>
              <a:rPr lang="en-US" altLang="zh-TW" sz="2000" dirty="0" smtClean="0"/>
              <a:t>and </a:t>
            </a:r>
            <a:r>
              <a:rPr lang="en-US" altLang="zh-TW" sz="2000" dirty="0"/>
              <a:t>so on recursively until the final union of all areas is computed. </a:t>
            </a:r>
            <a:endParaRPr lang="en-US" altLang="zh-TW" sz="2000" dirty="0" smtClean="0"/>
          </a:p>
          <a:p>
            <a:r>
              <a:rPr lang="en-US" altLang="zh-TW" sz="2000" dirty="0" smtClean="0"/>
              <a:t>This </a:t>
            </a:r>
            <a:r>
              <a:rPr lang="en-US" altLang="zh-TW" sz="2000" dirty="0"/>
              <a:t>can be thought of as a post-order traversal of a tree, </a:t>
            </a:r>
            <a:endParaRPr lang="en-US" altLang="zh-TW" sz="2000" dirty="0" smtClean="0"/>
          </a:p>
          <a:p>
            <a:r>
              <a:rPr lang="en-US" altLang="zh-TW" sz="2000" dirty="0" smtClean="0"/>
              <a:t>where </a:t>
            </a:r>
            <a:r>
              <a:rPr lang="en-US" altLang="zh-TW" sz="2000" dirty="0"/>
              <a:t>the union is performed at each </a:t>
            </a:r>
            <a:r>
              <a:rPr lang="en-US" altLang="zh-TW" sz="2000" dirty="0" smtClean="0"/>
              <a:t> interior  node</a:t>
            </a:r>
            <a:r>
              <a:rPr lang="zh-TW" altLang="en-US" sz="2000" dirty="0" smtClean="0"/>
              <a:t>──</a:t>
            </a:r>
            <a:r>
              <a:rPr lang="en-US" altLang="zh-TW" sz="2000" dirty="0" smtClean="0"/>
              <a:t>2007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9" t="9469" r="15439" b="10282"/>
          <a:stretch/>
        </p:blipFill>
        <p:spPr bwMode="auto">
          <a:xfrm>
            <a:off x="1976285" y="3922832"/>
            <a:ext cx="4513006" cy="293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04101" y="598846"/>
            <a:ext cx="5714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a typeface="標楷體" pitchFamily="65" charset="-120"/>
              </a:rPr>
              <a:t>1. Gain </a:t>
            </a:r>
            <a:r>
              <a:rPr lang="en-US" altLang="zh-TW" sz="3200" b="1" dirty="0">
                <a:ea typeface="標楷體" pitchFamily="65" charset="-120"/>
              </a:rPr>
              <a:t>and Sort union vertex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63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67544" y="1397804"/>
            <a:ext cx="81061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Other method:</a:t>
            </a:r>
          </a:p>
          <a:p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Using  Library</a:t>
            </a:r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──</a:t>
            </a:r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Boost</a:t>
            </a:r>
          </a:p>
          <a:p>
            <a:r>
              <a:rPr lang="en-US" altLang="zh-TW" sz="12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  <a:hlinkClick r:id="rId2"/>
              </a:rPr>
              <a:t>http://www.boost.org/doc/libs/master/libs/geometry/doc/html/geometry/reference/algorithms/union_.</a:t>
            </a:r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  <a:hlinkClick r:id="rId2"/>
              </a:rPr>
              <a:t>html</a:t>
            </a:r>
            <a:endParaRPr lang="en-US" altLang="zh-TW" sz="1200" b="1" dirty="0" smtClean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  <a:p>
            <a:endParaRPr lang="en-US" altLang="zh-TW" sz="12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  <a:p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可能要更改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polygon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的儲存結構</a:t>
            </a:r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101" y="598846"/>
            <a:ext cx="5714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a typeface="標楷體" pitchFamily="65" charset="-120"/>
              </a:rPr>
              <a:t>1. Gain </a:t>
            </a:r>
            <a:r>
              <a:rPr lang="en-US" altLang="zh-TW" sz="3200" b="1" dirty="0">
                <a:ea typeface="標楷體" pitchFamily="65" charset="-120"/>
              </a:rPr>
              <a:t>and Sort union vertex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994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101" y="598846"/>
            <a:ext cx="6751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a typeface="標楷體" pitchFamily="65" charset="-120"/>
              </a:rPr>
              <a:t>2. Point of intersection about Arc. 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412776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accu.org/index.php/journals/345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34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4220568" y="2276872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526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q1-&gt;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prev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q2 (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q2q1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4895" y="4612370"/>
            <a:ext cx="2079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 ]</a:t>
            </a:r>
          </a:p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nion = [ ]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524328" y="2132856"/>
            <a:ext cx="288032" cy="28803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3645" y="1163092"/>
            <a:ext cx="53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new_seg2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q1                     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q1q4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5704" y="923528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ED416A"/>
                </a:solidFill>
                <a:ea typeface="標楷體" pitchFamily="65" charset="-120"/>
              </a:rPr>
              <a:t>線段資訊存在起點</a:t>
            </a:r>
            <a:endParaRPr lang="zh-TW" altLang="en-US" sz="2800" dirty="0">
              <a:solidFill>
                <a:srgbClr val="ED416A"/>
              </a:solidFill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55576" y="1700808"/>
            <a:ext cx="0" cy="295232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83568" y="16711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判斷新掃到的兩個線段起點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有沒有在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中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:</a:t>
            </a:r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5281599" y="2307212"/>
            <a:ext cx="2242728" cy="2473313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6" idx="4"/>
          </p:cNvCxnSpPr>
          <p:nvPr/>
        </p:nvCxnSpPr>
        <p:spPr>
          <a:xfrm flipH="1">
            <a:off x="7164288" y="2420888"/>
            <a:ext cx="504056" cy="196065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3568" y="2717928"/>
            <a:ext cx="402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沒有→計算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與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集合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無相交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and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交點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3894" y="37373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沒相交→存入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 &amp; union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34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6" grpId="0" animBg="1"/>
      <p:bldP spid="26" grpId="0"/>
      <p:bldP spid="27" grpId="0"/>
      <p:bldP spid="30" grpId="0"/>
      <p:bldP spid="39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4220568" y="2276872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526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q1-&gt;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prev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q2 (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q2q1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524328" y="2132856"/>
            <a:ext cx="288032" cy="28803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3645" y="1163092"/>
            <a:ext cx="53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new_seg2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q1                     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q1q4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5704" y="923528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ED416A"/>
                </a:solidFill>
                <a:ea typeface="標楷體" pitchFamily="65" charset="-120"/>
              </a:rPr>
              <a:t>線段資訊存在起點</a:t>
            </a:r>
            <a:endParaRPr lang="zh-TW" altLang="en-US" sz="2800" dirty="0">
              <a:solidFill>
                <a:srgbClr val="ED416A"/>
              </a:solidFill>
              <a:ea typeface="標楷體" pitchFamily="65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281599" y="2307212"/>
            <a:ext cx="2242728" cy="247331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7164288" y="2420888"/>
            <a:ext cx="504056" cy="1960650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64895" y="4612370"/>
            <a:ext cx="2933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 </a:t>
            </a:r>
            <a:r>
              <a:rPr lang="en-US" altLang="zh-TW" sz="2400" b="1" dirty="0" smtClean="0">
                <a:solidFill>
                  <a:srgbClr val="C00000"/>
                </a:solidFill>
                <a:ea typeface="標楷體" pitchFamily="65" charset="-120"/>
              </a:rPr>
              <a:t>q2, q1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</a:t>
            </a:r>
          </a:p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union =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[ </a:t>
            </a:r>
            <a:r>
              <a:rPr lang="en-US" altLang="zh-TW" sz="2400" b="1" dirty="0" smtClean="0">
                <a:solidFill>
                  <a:srgbClr val="C00000"/>
                </a:solidFill>
                <a:ea typeface="標楷體" pitchFamily="65" charset="-120"/>
              </a:rPr>
              <a:t>q2</a:t>
            </a:r>
            <a:r>
              <a:rPr lang="en-US" altLang="zh-TW" sz="2400" b="1" dirty="0">
                <a:solidFill>
                  <a:srgbClr val="C00000"/>
                </a:solidFill>
                <a:ea typeface="標楷體" pitchFamily="65" charset="-120"/>
              </a:rPr>
              <a:t>, </a:t>
            </a:r>
            <a:r>
              <a:rPr lang="en-US" altLang="zh-TW" sz="2400" b="1" dirty="0" smtClean="0">
                <a:solidFill>
                  <a:srgbClr val="C00000"/>
                </a:solidFill>
                <a:ea typeface="標楷體" pitchFamily="65" charset="-120"/>
              </a:rPr>
              <a:t>q1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 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755576" y="1700808"/>
            <a:ext cx="0" cy="295232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83568" y="16711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判斷新掃到的兩個線段起點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有沒有在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中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:</a:t>
            </a:r>
          </a:p>
        </p:txBody>
      </p:sp>
      <p:sp>
        <p:nvSpPr>
          <p:cNvPr id="34" name="矩形 33"/>
          <p:cNvSpPr/>
          <p:nvPr/>
        </p:nvSpPr>
        <p:spPr>
          <a:xfrm>
            <a:off x="683568" y="2717928"/>
            <a:ext cx="402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沒有→計算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與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集合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無相交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and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交點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894" y="37373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沒相交→存入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 &amp; union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接點 19"/>
          <p:cNvCxnSpPr/>
          <p:nvPr/>
        </p:nvCxnSpPr>
        <p:spPr>
          <a:xfrm flipH="1">
            <a:off x="5413671" y="2307211"/>
            <a:ext cx="2242728" cy="247331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7164288" y="2307212"/>
            <a:ext cx="504056" cy="2074326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220568" y="2717928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526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p1-&gt;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prev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p2 (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p2p1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3244" y="4780524"/>
            <a:ext cx="293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q1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</a:t>
            </a:r>
          </a:p>
        </p:txBody>
      </p:sp>
      <p:sp>
        <p:nvSpPr>
          <p:cNvPr id="16" name="橢圓 15"/>
          <p:cNvSpPr/>
          <p:nvPr/>
        </p:nvSpPr>
        <p:spPr>
          <a:xfrm>
            <a:off x="5281599" y="2524480"/>
            <a:ext cx="288032" cy="28803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3645" y="1163092"/>
            <a:ext cx="53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new_seg2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                     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p1p7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5704" y="923528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ED416A"/>
                </a:solidFill>
                <a:ea typeface="標楷體" pitchFamily="65" charset="-120"/>
              </a:rPr>
              <a:t>線段資訊存在起點</a:t>
            </a:r>
            <a:endParaRPr lang="zh-TW" altLang="en-US" sz="2800" dirty="0">
              <a:solidFill>
                <a:srgbClr val="ED416A"/>
              </a:solidFill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55576" y="1700808"/>
            <a:ext cx="0" cy="31423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83568" y="16711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判斷新掃到的兩個線段起點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有沒有在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中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:</a:t>
            </a:r>
          </a:p>
        </p:txBody>
      </p:sp>
      <p:cxnSp>
        <p:nvCxnSpPr>
          <p:cNvPr id="33" name="直線接點 32"/>
          <p:cNvCxnSpPr/>
          <p:nvPr/>
        </p:nvCxnSpPr>
        <p:spPr>
          <a:xfrm>
            <a:off x="5569631" y="2717928"/>
            <a:ext cx="2818793" cy="82594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4427984" y="2812512"/>
            <a:ext cx="927434" cy="2632712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3568" y="2524480"/>
            <a:ext cx="402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沒有→計算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與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集合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無相交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and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交點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4895" y="327354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有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相交</a:t>
            </a:r>
            <a:endParaRPr lang="en-US" altLang="zh-TW" sz="2400" dirty="0" smtClean="0">
              <a:solidFill>
                <a:srgbClr val="ED416A"/>
              </a:solidFill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→求交點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i,  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加到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union</a:t>
            </a:r>
          </a:p>
        </p:txBody>
      </p:sp>
      <p:sp>
        <p:nvSpPr>
          <p:cNvPr id="29" name="橢圓 28"/>
          <p:cNvSpPr/>
          <p:nvPr/>
        </p:nvSpPr>
        <p:spPr>
          <a:xfrm>
            <a:off x="6731363" y="2963193"/>
            <a:ext cx="288032" cy="28803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3244" y="5260558"/>
            <a:ext cx="2738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union = [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q1</a:t>
            </a:r>
            <a:r>
              <a:rPr lang="en-US" altLang="zh-TW" sz="2400" b="1" dirty="0" smtClean="0">
                <a:solidFill>
                  <a:srgbClr val="CB2F97"/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 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272300" y="3129526"/>
            <a:ext cx="288032" cy="28803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6" grpId="0" animBg="1"/>
      <p:bldP spid="26" grpId="0"/>
      <p:bldP spid="27" grpId="0"/>
      <p:bldP spid="30" grpId="0"/>
      <p:bldP spid="39" grpId="0"/>
      <p:bldP spid="42" grpId="0"/>
      <p:bldP spid="29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接點 19"/>
          <p:cNvCxnSpPr/>
          <p:nvPr/>
        </p:nvCxnSpPr>
        <p:spPr>
          <a:xfrm flipH="1">
            <a:off x="5413671" y="2307211"/>
            <a:ext cx="2242728" cy="247331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7164288" y="2307212"/>
            <a:ext cx="504056" cy="2074326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220568" y="2717928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526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p1-&gt;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prev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p2 (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p2p1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3244" y="4780524"/>
            <a:ext cx="293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q1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</a:t>
            </a:r>
          </a:p>
        </p:txBody>
      </p:sp>
      <p:sp>
        <p:nvSpPr>
          <p:cNvPr id="16" name="橢圓 15"/>
          <p:cNvSpPr/>
          <p:nvPr/>
        </p:nvSpPr>
        <p:spPr>
          <a:xfrm>
            <a:off x="5281599" y="2524480"/>
            <a:ext cx="288032" cy="28803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3645" y="1163092"/>
            <a:ext cx="53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new_seg2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                     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p1p7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5704" y="923528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ED416A"/>
                </a:solidFill>
                <a:ea typeface="標楷體" pitchFamily="65" charset="-120"/>
              </a:rPr>
              <a:t>線段資訊存在起點</a:t>
            </a:r>
            <a:endParaRPr lang="zh-TW" altLang="en-US" sz="2800" dirty="0">
              <a:solidFill>
                <a:srgbClr val="ED416A"/>
              </a:solidFill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55576" y="1700808"/>
            <a:ext cx="0" cy="31423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83568" y="16711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判斷新掃到的兩個線段起點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有沒有在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中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:</a:t>
            </a:r>
          </a:p>
        </p:txBody>
      </p:sp>
      <p:cxnSp>
        <p:nvCxnSpPr>
          <p:cNvPr id="33" name="直線接點 32"/>
          <p:cNvCxnSpPr/>
          <p:nvPr/>
        </p:nvCxnSpPr>
        <p:spPr>
          <a:xfrm>
            <a:off x="5569631" y="2717928"/>
            <a:ext cx="2818793" cy="82594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4427984" y="2812512"/>
            <a:ext cx="927434" cy="2632712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3568" y="2524480"/>
            <a:ext cx="402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沒有→計算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與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集合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無相交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and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交點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4895" y="327354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有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相交</a:t>
            </a:r>
            <a:endParaRPr lang="en-US" altLang="zh-TW" sz="2400" dirty="0" smtClean="0">
              <a:solidFill>
                <a:srgbClr val="ED416A"/>
              </a:solidFill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→求交點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i,  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加到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union</a:t>
            </a:r>
          </a:p>
        </p:txBody>
      </p:sp>
      <p:sp>
        <p:nvSpPr>
          <p:cNvPr id="29" name="橢圓 28"/>
          <p:cNvSpPr/>
          <p:nvPr/>
        </p:nvSpPr>
        <p:spPr>
          <a:xfrm>
            <a:off x="6731363" y="2963193"/>
            <a:ext cx="288032" cy="28803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4895" y="401220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→兩個線段起點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存入</a:t>
            </a:r>
            <a:r>
              <a:rPr lang="en-US" altLang="zh-TW" sz="2400" dirty="0" err="1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&amp;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union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3568" y="5276632"/>
            <a:ext cx="345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union = [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q1, </a:t>
            </a:r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標楷體" pitchFamily="65" charset="-120"/>
              </a:rPr>
              <a:t>i1, i2</a:t>
            </a:r>
            <a:r>
              <a:rPr lang="en-US" altLang="zh-TW" sz="2400" b="1" dirty="0" smtClean="0">
                <a:solidFill>
                  <a:srgbClr val="CB2F97"/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 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272300" y="3115593"/>
            <a:ext cx="288032" cy="28803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接點 19"/>
          <p:cNvCxnSpPr/>
          <p:nvPr/>
        </p:nvCxnSpPr>
        <p:spPr>
          <a:xfrm flipH="1">
            <a:off x="5413671" y="2307211"/>
            <a:ext cx="2242728" cy="247331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7164288" y="2307212"/>
            <a:ext cx="504056" cy="2074326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220568" y="2717928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526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p1-&gt;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prev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p2 (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p2p1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3244" y="4780524"/>
            <a:ext cx="388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q1, </a:t>
            </a:r>
            <a:r>
              <a:rPr lang="en-US" altLang="zh-TW" sz="2400" b="1" dirty="0" smtClean="0">
                <a:solidFill>
                  <a:srgbClr val="C00000"/>
                </a:solidFill>
                <a:ea typeface="標楷體" pitchFamily="65" charset="-120"/>
              </a:rPr>
              <a:t>p2, p1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</a:t>
            </a:r>
          </a:p>
        </p:txBody>
      </p:sp>
      <p:sp>
        <p:nvSpPr>
          <p:cNvPr id="16" name="橢圓 15"/>
          <p:cNvSpPr/>
          <p:nvPr/>
        </p:nvSpPr>
        <p:spPr>
          <a:xfrm>
            <a:off x="5281599" y="2524480"/>
            <a:ext cx="288032" cy="28803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3645" y="1163092"/>
            <a:ext cx="53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new_seg2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                     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p1p7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5704" y="923528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ED416A"/>
                </a:solidFill>
                <a:ea typeface="標楷體" pitchFamily="65" charset="-120"/>
              </a:rPr>
              <a:t>線段資訊存在起點</a:t>
            </a:r>
            <a:endParaRPr lang="zh-TW" altLang="en-US" sz="2800" dirty="0">
              <a:solidFill>
                <a:srgbClr val="ED416A"/>
              </a:solidFill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55576" y="1700808"/>
            <a:ext cx="0" cy="31423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83568" y="16711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判斷新掃到的兩個線段起點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有沒有在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中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:</a:t>
            </a:r>
          </a:p>
        </p:txBody>
      </p:sp>
      <p:cxnSp>
        <p:nvCxnSpPr>
          <p:cNvPr id="33" name="直線接點 32"/>
          <p:cNvCxnSpPr/>
          <p:nvPr/>
        </p:nvCxnSpPr>
        <p:spPr>
          <a:xfrm>
            <a:off x="5569631" y="2717928"/>
            <a:ext cx="2818793" cy="825940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4427984" y="2812512"/>
            <a:ext cx="927434" cy="2632712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3568" y="2524480"/>
            <a:ext cx="402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沒有→計算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與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集合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無相交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and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交點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4895" y="327354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有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相交</a:t>
            </a:r>
            <a:endParaRPr lang="en-US" altLang="zh-TW" sz="2400" dirty="0" smtClean="0">
              <a:solidFill>
                <a:srgbClr val="ED416A"/>
              </a:solidFill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→求交點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i,  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加到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union</a:t>
            </a:r>
          </a:p>
        </p:txBody>
      </p:sp>
      <p:sp>
        <p:nvSpPr>
          <p:cNvPr id="29" name="橢圓 28"/>
          <p:cNvSpPr/>
          <p:nvPr/>
        </p:nvSpPr>
        <p:spPr>
          <a:xfrm>
            <a:off x="6731363" y="2963193"/>
            <a:ext cx="288032" cy="28803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4895" y="401220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→兩個線段起點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存入</a:t>
            </a:r>
            <a:r>
              <a:rPr lang="en-US" altLang="zh-TW" sz="2400" dirty="0" err="1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&amp;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union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3568" y="5276632"/>
            <a:ext cx="4368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union = [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q1, </a:t>
            </a:r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標楷體" pitchFamily="65" charset="-120"/>
              </a:rPr>
              <a:t>i1,</a:t>
            </a:r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標楷體" pitchFamily="65" charset="-120"/>
              </a:rPr>
              <a:t>i2, </a:t>
            </a:r>
            <a:r>
              <a:rPr lang="en-US" altLang="zh-TW" sz="2400" b="1" dirty="0" smtClean="0">
                <a:solidFill>
                  <a:srgbClr val="C00000"/>
                </a:solidFill>
                <a:ea typeface="標楷體" pitchFamily="65" charset="-120"/>
              </a:rPr>
              <a:t>p2, p1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 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272300" y="3129526"/>
            <a:ext cx="288032" cy="28803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2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接點 33"/>
          <p:cNvCxnSpPr/>
          <p:nvPr/>
        </p:nvCxnSpPr>
        <p:spPr>
          <a:xfrm flipH="1">
            <a:off x="4450665" y="2602061"/>
            <a:ext cx="1004167" cy="284316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652120" y="3107209"/>
            <a:ext cx="1223259" cy="592832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5759633" y="3107209"/>
            <a:ext cx="919418" cy="349014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413671" y="2704070"/>
            <a:ext cx="2872918" cy="806277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5413671" y="2307211"/>
            <a:ext cx="2242728" cy="247331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7164288" y="2307212"/>
            <a:ext cx="504056" cy="2074326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312264" y="3543868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526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p7-&gt;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prev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 (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p1p7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3244" y="4780524"/>
            <a:ext cx="3797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q1, </a:t>
            </a:r>
            <a:r>
              <a:rPr lang="en-US" altLang="zh-TW" sz="2400" b="1" dirty="0">
                <a:solidFill>
                  <a:srgbClr val="002060"/>
                </a:solidFill>
                <a:ea typeface="標楷體" pitchFamily="65" charset="-120"/>
              </a:rPr>
              <a:t>p2, </a:t>
            </a:r>
            <a: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  <a:t>p1, </a:t>
            </a:r>
            <a:b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</a:br>
            <a: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  <a:t>  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p5, p4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</a:t>
            </a:r>
          </a:p>
        </p:txBody>
      </p:sp>
      <p:sp>
        <p:nvSpPr>
          <p:cNvPr id="16" name="橢圓 15"/>
          <p:cNvSpPr/>
          <p:nvPr/>
        </p:nvSpPr>
        <p:spPr>
          <a:xfrm>
            <a:off x="8244408" y="3401008"/>
            <a:ext cx="288032" cy="28803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3645" y="1163092"/>
            <a:ext cx="544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new_seg2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p7                     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p7p6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5704" y="923528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ED416A"/>
                </a:solidFill>
                <a:ea typeface="標楷體" pitchFamily="65" charset="-120"/>
              </a:rPr>
              <a:t>線段資訊存在起點</a:t>
            </a:r>
            <a:endParaRPr lang="zh-TW" altLang="en-US" sz="2800" dirty="0">
              <a:solidFill>
                <a:srgbClr val="ED416A"/>
              </a:solidFill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55576" y="1700808"/>
            <a:ext cx="0" cy="31423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83568" y="16711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判斷新掃到的兩個線段起點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有沒有在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中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:</a:t>
            </a:r>
          </a:p>
        </p:txBody>
      </p:sp>
      <p:cxnSp>
        <p:nvCxnSpPr>
          <p:cNvPr id="33" name="直線接點 32"/>
          <p:cNvCxnSpPr/>
          <p:nvPr/>
        </p:nvCxnSpPr>
        <p:spPr>
          <a:xfrm flipV="1">
            <a:off x="7308304" y="3684998"/>
            <a:ext cx="978285" cy="1511024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5438920" y="2696603"/>
            <a:ext cx="2872918" cy="806277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3568" y="2588711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一條有→</a:t>
            </a:r>
            <a:r>
              <a:rPr lang="en-US" altLang="zh-TW" sz="2400" dirty="0">
                <a:solidFill>
                  <a:srgbClr val="FF0000"/>
                </a:solidFill>
                <a:ea typeface="標楷體" pitchFamily="65" charset="-120"/>
              </a:rPr>
              <a:t>delete 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該 </a:t>
            </a:r>
            <a:r>
              <a:rPr lang="en-US" altLang="zh-TW" sz="2400" dirty="0" err="1">
                <a:solidFill>
                  <a:srgbClr val="FF0000"/>
                </a:solidFill>
                <a:ea typeface="標楷體" pitchFamily="65" charset="-120"/>
              </a:rPr>
              <a:t>seg</a:t>
            </a:r>
            <a:r>
              <a:rPr lang="en-US" altLang="zh-TW" sz="2400" dirty="0">
                <a:solidFill>
                  <a:srgbClr val="FF0000"/>
                </a:solidFill>
                <a:ea typeface="標楷體" pitchFamily="65" charset="-120"/>
              </a:rPr>
              <a:t> in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標楷體" pitchFamily="65" charset="-120"/>
              </a:rPr>
              <a:t>seg_pool</a:t>
            </a:r>
            <a:endParaRPr lang="en-US" altLang="zh-TW" sz="2400" dirty="0">
              <a:solidFill>
                <a:srgbClr val="FF0000"/>
              </a:solidFill>
              <a:ea typeface="標楷體" pitchFamily="65" charset="-120"/>
            </a:endParaRPr>
          </a:p>
          <a:p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一條沒有→計算與</a:t>
            </a:r>
            <a:r>
              <a:rPr lang="en-US" altLang="zh-TW" sz="2400" dirty="0" err="1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集合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        有無相交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and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交點</a:t>
            </a:r>
          </a:p>
        </p:txBody>
      </p:sp>
      <p:sp>
        <p:nvSpPr>
          <p:cNvPr id="29" name="橢圓 28"/>
          <p:cNvSpPr/>
          <p:nvPr/>
        </p:nvSpPr>
        <p:spPr>
          <a:xfrm>
            <a:off x="6731363" y="2963193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7118" y="5630741"/>
            <a:ext cx="42371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union = [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q1, i1, i2, p2, p1, </a:t>
            </a:r>
            <a:b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</a:b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   i3, i4, p5, p4</a:t>
            </a:r>
            <a:r>
              <a:rPr lang="en-US" altLang="zh-TW" sz="2400" b="1" dirty="0" smtClean="0">
                <a:solidFill>
                  <a:srgbClr val="CB2F97"/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 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890215" y="3984852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91019" y="3412009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7309546" y="3020119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17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6" grpId="0" animBg="1"/>
      <p:bldP spid="26" grpId="0"/>
      <p:bldP spid="27" grpId="0"/>
      <p:bldP spid="30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接點 33"/>
          <p:cNvCxnSpPr/>
          <p:nvPr/>
        </p:nvCxnSpPr>
        <p:spPr>
          <a:xfrm flipH="1">
            <a:off x="4450665" y="2602061"/>
            <a:ext cx="1004167" cy="284316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652120" y="3107209"/>
            <a:ext cx="1223259" cy="592832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5759633" y="3107209"/>
            <a:ext cx="919418" cy="349014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413671" y="2678779"/>
            <a:ext cx="2872918" cy="806277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5413671" y="2307211"/>
            <a:ext cx="2242728" cy="247331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7164288" y="2307212"/>
            <a:ext cx="504056" cy="2074326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312264" y="3543868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526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p7-&gt;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prev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 (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p1p7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3244" y="4780524"/>
            <a:ext cx="3797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q1, </a:t>
            </a:r>
            <a:r>
              <a:rPr lang="en-US" altLang="zh-TW" sz="2400" b="1" dirty="0">
                <a:solidFill>
                  <a:srgbClr val="002060"/>
                </a:solidFill>
                <a:ea typeface="標楷體" pitchFamily="65" charset="-120"/>
              </a:rPr>
              <a:t>p2, </a:t>
            </a:r>
            <a:r>
              <a:rPr lang="en-US" altLang="zh-TW" sz="2400" b="1" dirty="0" smtClean="0">
                <a:solidFill>
                  <a:srgbClr val="FF0000"/>
                </a:solidFill>
                <a:ea typeface="標楷體" pitchFamily="65" charset="-120"/>
              </a:rPr>
              <a:t>p1,</a:t>
            </a:r>
            <a: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  <a:t> </a:t>
            </a:r>
            <a:b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</a:br>
            <a: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  <a:t>  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p5,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p4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</a:t>
            </a:r>
          </a:p>
        </p:txBody>
      </p:sp>
      <p:sp>
        <p:nvSpPr>
          <p:cNvPr id="16" name="橢圓 15"/>
          <p:cNvSpPr/>
          <p:nvPr/>
        </p:nvSpPr>
        <p:spPr>
          <a:xfrm>
            <a:off x="8244408" y="3401008"/>
            <a:ext cx="288032" cy="28803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3645" y="1163092"/>
            <a:ext cx="546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new_seg2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p7                     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p7p6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5704" y="923528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ED416A"/>
                </a:solidFill>
                <a:ea typeface="標楷體" pitchFamily="65" charset="-120"/>
              </a:rPr>
              <a:t>線段資訊存在起點</a:t>
            </a:r>
            <a:endParaRPr lang="zh-TW" altLang="en-US" sz="2800" dirty="0">
              <a:solidFill>
                <a:srgbClr val="ED416A"/>
              </a:solidFill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55576" y="1700808"/>
            <a:ext cx="0" cy="31423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83568" y="16711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判斷新掃到的兩個線段起點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有沒有在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中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:</a:t>
            </a:r>
          </a:p>
        </p:txBody>
      </p:sp>
      <p:cxnSp>
        <p:nvCxnSpPr>
          <p:cNvPr id="33" name="直線接點 32"/>
          <p:cNvCxnSpPr/>
          <p:nvPr/>
        </p:nvCxnSpPr>
        <p:spPr>
          <a:xfrm flipV="1">
            <a:off x="7308304" y="3684998"/>
            <a:ext cx="978285" cy="1511024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5454832" y="2680515"/>
            <a:ext cx="2872918" cy="806277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3567" y="2588711"/>
            <a:ext cx="5076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一條有→</a:t>
            </a:r>
            <a:r>
              <a:rPr lang="en-US" altLang="zh-TW" sz="2400" dirty="0">
                <a:solidFill>
                  <a:srgbClr val="FF0000"/>
                </a:solidFill>
                <a:ea typeface="標楷體" pitchFamily="65" charset="-120"/>
              </a:rPr>
              <a:t>delete 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該 </a:t>
            </a:r>
            <a:r>
              <a:rPr lang="en-US" altLang="zh-TW" sz="2400" dirty="0" err="1">
                <a:solidFill>
                  <a:srgbClr val="FF0000"/>
                </a:solidFill>
                <a:ea typeface="標楷體" pitchFamily="65" charset="-120"/>
              </a:rPr>
              <a:t>seg</a:t>
            </a:r>
            <a:r>
              <a:rPr lang="en-US" altLang="zh-TW" sz="2400" dirty="0">
                <a:solidFill>
                  <a:srgbClr val="FF0000"/>
                </a:solidFill>
                <a:ea typeface="標楷體" pitchFamily="65" charset="-120"/>
              </a:rPr>
              <a:t> in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標楷體" pitchFamily="65" charset="-120"/>
              </a:rPr>
              <a:t>seg_pool</a:t>
            </a:r>
            <a:endParaRPr lang="en-US" altLang="zh-TW" sz="2400" dirty="0">
              <a:solidFill>
                <a:srgbClr val="FF0000"/>
              </a:solidFill>
              <a:ea typeface="標楷體" pitchFamily="65" charset="-120"/>
            </a:endParaRPr>
          </a:p>
          <a:p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一條沒有→計算與</a:t>
            </a:r>
            <a:r>
              <a:rPr lang="en-US" altLang="zh-TW" sz="2400" dirty="0" err="1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集合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        有無相交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and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交點</a:t>
            </a:r>
          </a:p>
        </p:txBody>
      </p:sp>
      <p:sp>
        <p:nvSpPr>
          <p:cNvPr id="29" name="橢圓 28"/>
          <p:cNvSpPr/>
          <p:nvPr/>
        </p:nvSpPr>
        <p:spPr>
          <a:xfrm>
            <a:off x="6731363" y="2963193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7118" y="5630741"/>
            <a:ext cx="42371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union =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[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, q1, i1, i2, p2, p1, </a:t>
            </a:r>
            <a:b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</a:b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   i3, i4, p5, p4</a:t>
            </a:r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 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890215" y="3984852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91019" y="3412009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7309546" y="3020119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627288" y="2060848"/>
            <a:ext cx="5508104" cy="4641381"/>
            <a:chOff x="3635896" y="2205754"/>
            <a:chExt cx="5508104" cy="4641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2" t="40368" r="28454" b="7788"/>
            <a:stretch/>
          </p:blipFill>
          <p:spPr bwMode="auto">
            <a:xfrm>
              <a:off x="4025640" y="2205754"/>
              <a:ext cx="5118360" cy="464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35896" y="5877272"/>
              <a:ext cx="10801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接點 33"/>
          <p:cNvCxnSpPr/>
          <p:nvPr/>
        </p:nvCxnSpPr>
        <p:spPr>
          <a:xfrm flipH="1">
            <a:off x="4450665" y="2602061"/>
            <a:ext cx="1004167" cy="284316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652120" y="3107209"/>
            <a:ext cx="1223259" cy="592832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5759633" y="3107209"/>
            <a:ext cx="919418" cy="349014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5413671" y="2307211"/>
            <a:ext cx="2242728" cy="2473313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7164288" y="2307212"/>
            <a:ext cx="504056" cy="2074326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4312264" y="3543868"/>
            <a:ext cx="45278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3645" y="692696"/>
            <a:ext cx="526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new_seg1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p7-&gt;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prev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p1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p1p7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3244" y="4780524"/>
            <a:ext cx="3340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eg_pool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[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q2, q1, </a:t>
            </a:r>
            <a:r>
              <a:rPr lang="en-US" altLang="zh-TW" sz="2400" b="1" dirty="0">
                <a:solidFill>
                  <a:srgbClr val="002060"/>
                </a:solidFill>
                <a:ea typeface="標楷體" pitchFamily="65" charset="-120"/>
              </a:rPr>
              <a:t>p2, </a:t>
            </a:r>
            <a: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  <a:t/>
            </a:r>
            <a:b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</a:br>
            <a: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  <a:t>  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p5,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p4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</a:t>
            </a:r>
          </a:p>
        </p:txBody>
      </p:sp>
      <p:sp>
        <p:nvSpPr>
          <p:cNvPr id="16" name="橢圓 15"/>
          <p:cNvSpPr/>
          <p:nvPr/>
        </p:nvSpPr>
        <p:spPr>
          <a:xfrm>
            <a:off x="8244408" y="3401008"/>
            <a:ext cx="288032" cy="28803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3645" y="1163092"/>
            <a:ext cx="546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6AF00"/>
                </a:solidFill>
                <a:ea typeface="標楷體" pitchFamily="65" charset="-120"/>
              </a:rPr>
              <a:t>new_seg2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=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p7                      (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seg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u="sng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p7p6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)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5704" y="923528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ED416A"/>
                </a:solidFill>
                <a:ea typeface="標楷體" pitchFamily="65" charset="-120"/>
              </a:rPr>
              <a:t>線段資訊存在起點</a:t>
            </a:r>
            <a:endParaRPr lang="zh-TW" altLang="en-US" sz="2800" dirty="0">
              <a:solidFill>
                <a:srgbClr val="ED416A"/>
              </a:solidFill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55576" y="1700808"/>
            <a:ext cx="0" cy="31423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83568" y="16711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判斷新掃到的兩個線段起點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有沒有在</a:t>
            </a:r>
            <a:r>
              <a:rPr lang="en-US" altLang="zh-TW" sz="2400" dirty="0" err="1" smtClean="0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中</a:t>
            </a:r>
            <a:r>
              <a:rPr lang="en-US" altLang="zh-TW" sz="2400" dirty="0" smtClean="0">
                <a:solidFill>
                  <a:srgbClr val="ED416A"/>
                </a:solidFill>
                <a:ea typeface="標楷體" pitchFamily="65" charset="-120"/>
              </a:rPr>
              <a:t>:</a:t>
            </a:r>
          </a:p>
        </p:txBody>
      </p:sp>
      <p:cxnSp>
        <p:nvCxnSpPr>
          <p:cNvPr id="33" name="直線接點 32"/>
          <p:cNvCxnSpPr/>
          <p:nvPr/>
        </p:nvCxnSpPr>
        <p:spPr>
          <a:xfrm flipV="1">
            <a:off x="7308304" y="3684998"/>
            <a:ext cx="978285" cy="1511024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74997" y="2577178"/>
            <a:ext cx="4738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一條有→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</a:rPr>
              <a:t>delete 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該 </a:t>
            </a:r>
            <a:r>
              <a:rPr lang="en-US" altLang="zh-TW" sz="2400" dirty="0" err="1" smtClean="0">
                <a:solidFill>
                  <a:srgbClr val="FF0000"/>
                </a:solidFill>
                <a:ea typeface="標楷體" pitchFamily="65" charset="-120"/>
              </a:rPr>
              <a:t>seg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</a:rPr>
              <a:t> in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ea typeface="標楷體" pitchFamily="65" charset="-120"/>
              </a:rPr>
              <a:t>seg_pool</a:t>
            </a:r>
            <a:endParaRPr lang="en-US" altLang="zh-TW" sz="2400" dirty="0" smtClean="0">
              <a:solidFill>
                <a:srgbClr val="FF0000"/>
              </a:solidFill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一條沒有→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計算與</a:t>
            </a:r>
            <a:r>
              <a:rPr lang="en-US" altLang="zh-TW" sz="2400" dirty="0" err="1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集合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</a:b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	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         有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無相交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and</a:t>
            </a: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交點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1891" y="38047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沒有相交→</a:t>
            </a:r>
            <a:r>
              <a:rPr lang="zh-TW" altLang="en-US" sz="2400" dirty="0" smtClean="0">
                <a:solidFill>
                  <a:srgbClr val="E6AF00"/>
                </a:solidFill>
                <a:ea typeface="標楷體" pitchFamily="65" charset="-120"/>
              </a:rPr>
              <a:t>剩下一個</a:t>
            </a:r>
            <a:r>
              <a:rPr lang="zh-TW" altLang="en-US" sz="2400" dirty="0">
                <a:solidFill>
                  <a:srgbClr val="E6AF00"/>
                </a:solidFill>
                <a:ea typeface="標楷體" pitchFamily="65" charset="-120"/>
              </a:rPr>
              <a:t>線段起點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/>
            </a:r>
            <a:b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</a:br>
            <a:r>
              <a:rPr lang="zh-TW" altLang="en-US" sz="2400" dirty="0" smtClean="0">
                <a:solidFill>
                  <a:srgbClr val="ED416A"/>
                </a:solidFill>
                <a:ea typeface="標楷體" pitchFamily="65" charset="-120"/>
              </a:rPr>
              <a:t>    存入</a:t>
            </a:r>
            <a:r>
              <a:rPr lang="en-US" altLang="zh-TW" sz="2400" dirty="0" err="1">
                <a:solidFill>
                  <a:srgbClr val="ED416A"/>
                </a:solidFill>
                <a:ea typeface="標楷體" pitchFamily="65" charset="-120"/>
              </a:rPr>
              <a:t>seg_pool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&amp;</a:t>
            </a:r>
            <a:r>
              <a:rPr lang="zh-TW" altLang="en-US" sz="2400" dirty="0">
                <a:solidFill>
                  <a:srgbClr val="ED416A"/>
                </a:solidFill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ED416A"/>
                </a:solidFill>
                <a:ea typeface="標楷體" pitchFamily="65" charset="-120"/>
              </a:rPr>
              <a:t>union</a:t>
            </a:r>
            <a:endParaRPr lang="zh-TW" altLang="en-US" sz="2400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731363" y="2963193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7118" y="5630741"/>
            <a:ext cx="42371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union =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[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q2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, q1, i1, i2, p2, p1, </a:t>
            </a:r>
            <a:b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</a:b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   i3, i4, p5, p4</a:t>
            </a:r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]  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ea typeface="標楷體" pitchFamily="65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890215" y="3984852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91019" y="3412009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7309546" y="3020119"/>
            <a:ext cx="288032" cy="28803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2674</TotalTime>
  <Words>834</Words>
  <Application>Microsoft Office PowerPoint</Application>
  <PresentationFormat>如螢幕大小 (4:3)</PresentationFormat>
  <Paragraphs>121</Paragraphs>
  <Slides>15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流線</vt:lpstr>
      <vt:lpstr>line-sweep-algorithms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目前進度</vt:lpstr>
      <vt:lpstr>PowerPoint 簡報</vt:lpstr>
      <vt:lpstr>PowerPoint 簡報</vt:lpstr>
      <vt:lpstr>PowerPoint 簡報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222</cp:revision>
  <dcterms:created xsi:type="dcterms:W3CDTF">2016-07-12T00:52:04Z</dcterms:created>
  <dcterms:modified xsi:type="dcterms:W3CDTF">2016-08-16T07:08:19Z</dcterms:modified>
</cp:coreProperties>
</file>