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7" r:id="rId2"/>
    <p:sldId id="258" r:id="rId3"/>
    <p:sldId id="257" r:id="rId4"/>
    <p:sldId id="268" r:id="rId5"/>
    <p:sldId id="260" r:id="rId6"/>
    <p:sldId id="269" r:id="rId7"/>
    <p:sldId id="259" r:id="rId8"/>
    <p:sldId id="270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7FDB"/>
    <a:srgbClr val="FF9999"/>
    <a:srgbClr val="C06010"/>
    <a:srgbClr val="CE8A10"/>
    <a:srgbClr val="BD81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0" autoAdjust="0"/>
    <p:restoredTop sz="94660"/>
  </p:normalViewPr>
  <p:slideViewPr>
    <p:cSldViewPr>
      <p:cViewPr>
        <p:scale>
          <a:sx n="66" d="100"/>
          <a:sy n="66" d="100"/>
        </p:scale>
        <p:origin x="-1482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18B2-4D4B-4452-9203-3069B0D512A3}" type="datetimeFigureOut">
              <a:rPr lang="zh-TW" altLang="en-US" smtClean="0"/>
              <a:t>2016/7/19</a:t>
            </a:fld>
            <a:endParaRPr lang="zh-TW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42800-FB5E-4C76-94A1-B9D2C6EAF3F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18B2-4D4B-4452-9203-3069B0D512A3}" type="datetimeFigureOut">
              <a:rPr lang="zh-TW" altLang="en-US" smtClean="0"/>
              <a:t>2016/7/19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42800-FB5E-4C76-94A1-B9D2C6EAF3F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18B2-4D4B-4452-9203-3069B0D512A3}" type="datetimeFigureOut">
              <a:rPr lang="zh-TW" altLang="en-US" smtClean="0"/>
              <a:t>2016/7/19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42800-FB5E-4C76-94A1-B9D2C6EAF3F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18B2-4D4B-4452-9203-3069B0D512A3}" type="datetimeFigureOut">
              <a:rPr lang="zh-TW" altLang="en-US" smtClean="0"/>
              <a:t>2016/7/19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42800-FB5E-4C76-94A1-B9D2C6EAF3F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18B2-4D4B-4452-9203-3069B0D512A3}" type="datetimeFigureOut">
              <a:rPr lang="zh-TW" altLang="en-US" smtClean="0"/>
              <a:t>2016/7/19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42800-FB5E-4C76-94A1-B9D2C6EAF3F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18B2-4D4B-4452-9203-3069B0D512A3}" type="datetimeFigureOut">
              <a:rPr lang="zh-TW" altLang="en-US" smtClean="0"/>
              <a:t>2016/7/19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42800-FB5E-4C76-94A1-B9D2C6EAF3F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18B2-4D4B-4452-9203-3069B0D512A3}" type="datetimeFigureOut">
              <a:rPr lang="zh-TW" altLang="en-US" smtClean="0"/>
              <a:t>2016/7/19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42800-FB5E-4C76-94A1-B9D2C6EAF3F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18B2-4D4B-4452-9203-3069B0D512A3}" type="datetimeFigureOut">
              <a:rPr lang="zh-TW" altLang="en-US" smtClean="0"/>
              <a:t>2016/7/19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42800-FB5E-4C76-94A1-B9D2C6EAF3F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18B2-4D4B-4452-9203-3069B0D512A3}" type="datetimeFigureOut">
              <a:rPr lang="zh-TW" altLang="en-US" smtClean="0"/>
              <a:t>2016/7/19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42800-FB5E-4C76-94A1-B9D2C6EAF3F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18B2-4D4B-4452-9203-3069B0D512A3}" type="datetimeFigureOut">
              <a:rPr lang="zh-TW" altLang="en-US" smtClean="0"/>
              <a:t>2016/7/19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42800-FB5E-4C76-94A1-B9D2C6EAF3F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18B2-4D4B-4452-9203-3069B0D512A3}" type="datetimeFigureOut">
              <a:rPr lang="zh-TW" altLang="en-US" smtClean="0"/>
              <a:t>2016/7/19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5042800-FB5E-4C76-94A1-B9D2C6EAF3F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69218B2-4D4B-4452-9203-3069B0D512A3}" type="datetimeFigureOut">
              <a:rPr lang="zh-TW" altLang="en-US" smtClean="0"/>
              <a:t>2016/7/19</a:t>
            </a:fld>
            <a:endParaRPr lang="zh-TW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5042800-FB5E-4C76-94A1-B9D2C6EAF3F9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架構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Vector &amp; </a:t>
            </a:r>
            <a:r>
              <a:rPr lang="en-US" altLang="zh-TW" dirty="0" err="1"/>
              <a:t>C</a:t>
            </a:r>
            <a:r>
              <a:rPr lang="en-US" altLang="zh-TW" dirty="0" err="1" smtClean="0"/>
              <a:t>ircularDoubleLinkedList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5961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/>
        </p:nvGrpSpPr>
        <p:grpSpPr>
          <a:xfrm>
            <a:off x="1492401" y="836712"/>
            <a:ext cx="1979274" cy="432048"/>
            <a:chOff x="1816437" y="1268760"/>
            <a:chExt cx="1979274" cy="432048"/>
          </a:xfrm>
        </p:grpSpPr>
        <p:sp>
          <p:nvSpPr>
            <p:cNvPr id="4" name="矩形 3"/>
            <p:cNvSpPr/>
            <p:nvPr/>
          </p:nvSpPr>
          <p:spPr>
            <a:xfrm>
              <a:off x="1816437" y="1268760"/>
              <a:ext cx="665601" cy="432048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464916" y="1268760"/>
              <a:ext cx="665601" cy="432048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130110" y="1268760"/>
              <a:ext cx="665601" cy="432048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" name="文字方塊 6"/>
          <p:cNvSpPr txBox="1"/>
          <p:nvPr/>
        </p:nvSpPr>
        <p:spPr>
          <a:xfrm>
            <a:off x="3635896" y="807095"/>
            <a:ext cx="4466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Vector&lt;</a:t>
            </a:r>
            <a:r>
              <a:rPr lang="en-US" altLang="zh-TW" sz="24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PolyNode</a:t>
            </a:r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*&gt; </a:t>
            </a:r>
            <a:r>
              <a:rPr lang="en-US" altLang="zh-TW" sz="24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polygonset</a:t>
            </a:r>
            <a:endParaRPr lang="zh-TW" altLang="en-US" sz="2400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385114"/>
              </p:ext>
            </p:extLst>
          </p:nvPr>
        </p:nvGraphicFramePr>
        <p:xfrm>
          <a:off x="179512" y="1700808"/>
          <a:ext cx="2958421" cy="215253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958421"/>
              </a:tblGrid>
              <a:tr h="43050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string  command </a:t>
                      </a:r>
                      <a:endParaRPr lang="zh-TW" altLang="en-US" sz="2000" b="1" dirty="0"/>
                    </a:p>
                  </a:txBody>
                  <a:tcPr/>
                </a:tc>
              </a:tr>
              <a:tr h="43050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err="1" smtClean="0"/>
                        <a:t>int</a:t>
                      </a:r>
                      <a:r>
                        <a:rPr lang="en-US" altLang="zh-TW" sz="2000" b="1" baseline="0" dirty="0" smtClean="0"/>
                        <a:t>  id</a:t>
                      </a:r>
                      <a:endParaRPr lang="zh-TW" altLang="en-US" sz="2000" b="1" dirty="0"/>
                    </a:p>
                  </a:txBody>
                  <a:tcPr/>
                </a:tc>
              </a:tr>
              <a:tr h="43050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string  </a:t>
                      </a:r>
                      <a:r>
                        <a:rPr lang="en-US" altLang="zh-TW" sz="2000" b="1" dirty="0" err="1" smtClean="0"/>
                        <a:t>str</a:t>
                      </a:r>
                      <a:endParaRPr lang="zh-TW" altLang="en-US" sz="2000" b="1" dirty="0"/>
                    </a:p>
                  </a:txBody>
                  <a:tcPr/>
                </a:tc>
              </a:tr>
              <a:tr h="43050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string  type</a:t>
                      </a:r>
                      <a:endParaRPr lang="zh-TW" altLang="en-US" sz="2000" b="1" dirty="0"/>
                    </a:p>
                  </a:txBody>
                  <a:tcPr/>
                </a:tc>
              </a:tr>
              <a:tr h="43050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PE_cirLinkedList</a:t>
                      </a:r>
                      <a:r>
                        <a:rPr lang="en-US" altLang="zh-TW" sz="2000" b="0" dirty="0" smtClean="0"/>
                        <a:t>  *PELL</a:t>
                      </a:r>
                      <a:endParaRPr lang="zh-TW" altLang="en-US" sz="2000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直線單箭頭接點 9"/>
          <p:cNvCxnSpPr>
            <a:endCxn id="8" idx="0"/>
          </p:cNvCxnSpPr>
          <p:nvPr/>
        </p:nvCxnSpPr>
        <p:spPr>
          <a:xfrm flipH="1">
            <a:off x="1658722" y="1040234"/>
            <a:ext cx="166480" cy="660574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619310" y="3846239"/>
            <a:ext cx="1521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PolyNode</a:t>
            </a:r>
            <a:endParaRPr lang="zh-TW" altLang="en-US" sz="2400" b="1" dirty="0">
              <a:solidFill>
                <a:schemeClr val="tx2">
                  <a:lumMod val="60000"/>
                  <a:lumOff val="40000"/>
                </a:schemeClr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cxnSp>
        <p:nvCxnSpPr>
          <p:cNvPr id="23" name="直線接點 22"/>
          <p:cNvCxnSpPr/>
          <p:nvPr/>
        </p:nvCxnSpPr>
        <p:spPr>
          <a:xfrm>
            <a:off x="323528" y="3797424"/>
            <a:ext cx="2701962" cy="0"/>
          </a:xfrm>
          <a:prstGeom prst="line">
            <a:avLst/>
          </a:prstGeom>
          <a:ln w="571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2987824" y="1700808"/>
            <a:ext cx="27724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→</a:t>
            </a:r>
            <a:r>
              <a:rPr lang="en-US" altLang="zh-TW" sz="2000" dirty="0" smtClean="0"/>
              <a:t>“</a:t>
            </a:r>
            <a:r>
              <a:rPr lang="en-US" altLang="zh-TW" sz="2000" dirty="0" smtClean="0"/>
              <a:t>Draw/Flash/Region”</a:t>
            </a:r>
            <a:endParaRPr lang="zh-TW" altLang="en-US" sz="20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3003822" y="2564904"/>
            <a:ext cx="1762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→</a:t>
            </a:r>
            <a:r>
              <a:rPr lang="en-US" altLang="zh-TW" sz="2000" dirty="0" smtClean="0"/>
              <a:t>“dark/clear”</a:t>
            </a:r>
            <a:endParaRPr lang="zh-TW" altLang="en-US" sz="20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3025490" y="2924944"/>
            <a:ext cx="3682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→</a:t>
            </a:r>
            <a:r>
              <a:rPr lang="en-US" altLang="zh-TW" sz="2000" dirty="0" smtClean="0"/>
              <a:t>“[</a:t>
            </a:r>
            <a:r>
              <a:rPr lang="en-US" altLang="zh-TW" sz="2000" dirty="0" smtClean="0">
                <a:latin typeface="+mj-lt"/>
              </a:rPr>
              <a:t>0</a:t>
            </a:r>
            <a:r>
              <a:rPr lang="en-US" altLang="zh-TW" sz="2000" dirty="0" smtClean="0"/>
              <a:t>]/[</a:t>
            </a:r>
            <a:r>
              <a:rPr lang="en-US" altLang="zh-TW" sz="2000" dirty="0" smtClean="0">
                <a:latin typeface="+mj-lt"/>
              </a:rPr>
              <a:t>1</a:t>
            </a:r>
            <a:r>
              <a:rPr lang="en-US" altLang="zh-TW" sz="2000" dirty="0" smtClean="0"/>
              <a:t>]/[</a:t>
            </a:r>
            <a:r>
              <a:rPr lang="en-US" altLang="zh-TW" sz="2000" dirty="0" smtClean="0">
                <a:latin typeface="+mj-lt"/>
              </a:rPr>
              <a:t>2</a:t>
            </a:r>
            <a:r>
              <a:rPr lang="en-US" altLang="zh-TW" sz="2000" dirty="0" smtClean="0"/>
              <a:t>]/…..”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的數值部分</a:t>
            </a:r>
            <a:endParaRPr lang="zh-TW" altLang="en-US" sz="24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049244" y="3473132"/>
            <a:ext cx="6007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chemeClr val="accent1">
                    <a:lumMod val="50000"/>
                  </a:schemeClr>
                </a:solidFill>
              </a:rPr>
              <a:t>→</a:t>
            </a:r>
            <a:r>
              <a:rPr lang="zh-TW" altLang="en-US" sz="2400" b="1" dirty="0" smtClean="0">
                <a:solidFill>
                  <a:schemeClr val="accent1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存放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Circular </a:t>
            </a:r>
            <a:r>
              <a:rPr lang="en-US" altLang="zh-TW" sz="2400" b="1" dirty="0" err="1" smtClean="0">
                <a:solidFill>
                  <a:schemeClr val="accent1">
                    <a:lumMod val="50000"/>
                  </a:schemeClr>
                </a:solidFill>
              </a:rPr>
              <a:t>DoubleLinkedList</a:t>
            </a:r>
            <a:r>
              <a:rPr lang="zh-TW" altLang="en-US" sz="2400" b="1" dirty="0" smtClean="0">
                <a:solidFill>
                  <a:schemeClr val="accent1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的指標</a:t>
            </a:r>
            <a:r>
              <a:rPr lang="en-US" altLang="zh-TW" sz="2400" b="1" dirty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: </a:t>
            </a:r>
            <a:r>
              <a:rPr lang="en-US" altLang="zh-TW" sz="2400" b="1" dirty="0">
                <a:solidFill>
                  <a:schemeClr val="accent1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sz="2400" b="1" dirty="0">
                <a:solidFill>
                  <a:schemeClr val="accent1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</a:br>
            <a:r>
              <a:rPr lang="en-US" altLang="zh-TW" sz="2400" b="1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altLang="zh-TW" sz="2400" b="1" dirty="0" err="1" smtClean="0">
                <a:solidFill>
                  <a:schemeClr val="accent1">
                    <a:lumMod val="50000"/>
                  </a:schemeClr>
                </a:solidFill>
              </a:rPr>
              <a:t>PE_cirLinkedList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</a:rPr>
              <a:t> *</a:t>
            </a:r>
            <a:endParaRPr lang="zh-TW" altLang="en-US" sz="2400" b="1" dirty="0">
              <a:solidFill>
                <a:schemeClr val="accent1">
                  <a:lumMod val="50000"/>
                </a:schemeClr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3003822" y="2060848"/>
            <a:ext cx="2244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→</a:t>
            </a:r>
            <a:r>
              <a:rPr lang="en-US" altLang="zh-TW" sz="2000" dirty="0" smtClean="0"/>
              <a:t>polygon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的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代號</a:t>
            </a:r>
            <a:endParaRPr lang="zh-TW" altLang="en-US" sz="24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6941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337319"/>
              </p:ext>
            </p:extLst>
          </p:nvPr>
        </p:nvGraphicFramePr>
        <p:xfrm>
          <a:off x="1597808" y="1987838"/>
          <a:ext cx="2304255" cy="432048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68085"/>
                <a:gridCol w="768085"/>
                <a:gridCol w="768085"/>
              </a:tblGrid>
              <a:tr h="43204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434462" y="1635274"/>
            <a:ext cx="657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Data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669816" y="1628800"/>
            <a:ext cx="626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Prev</a:t>
            </a:r>
            <a:endParaRPr lang="en-US" altLang="zh-TW" dirty="0" smtClean="0"/>
          </a:p>
        </p:txBody>
      </p:sp>
      <p:sp>
        <p:nvSpPr>
          <p:cNvPr id="7" name="文字方塊 6"/>
          <p:cNvSpPr txBox="1"/>
          <p:nvPr/>
        </p:nvSpPr>
        <p:spPr>
          <a:xfrm>
            <a:off x="3177050" y="1635274"/>
            <a:ext cx="657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Next</a:t>
            </a:r>
          </a:p>
        </p:txBody>
      </p:sp>
      <p:cxnSp>
        <p:nvCxnSpPr>
          <p:cNvPr id="8" name="直線單箭頭接點 7"/>
          <p:cNvCxnSpPr/>
          <p:nvPr/>
        </p:nvCxnSpPr>
        <p:spPr>
          <a:xfrm>
            <a:off x="3748856" y="2138328"/>
            <a:ext cx="58481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521029"/>
              </p:ext>
            </p:extLst>
          </p:nvPr>
        </p:nvGraphicFramePr>
        <p:xfrm>
          <a:off x="469206" y="3566919"/>
          <a:ext cx="3938818" cy="262125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969409"/>
                <a:gridCol w="1969409"/>
              </a:tblGrid>
              <a:tr h="4800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long</a:t>
                      </a:r>
                      <a:r>
                        <a:rPr lang="en-US" altLang="zh-TW" sz="2000" b="1" baseline="0" dirty="0" smtClean="0"/>
                        <a:t> double</a:t>
                      </a:r>
                      <a:r>
                        <a:rPr lang="en-US" altLang="zh-TW" sz="2000" b="1" dirty="0" smtClean="0"/>
                        <a:t>  x</a:t>
                      </a:r>
                      <a:endParaRPr lang="zh-TW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long</a:t>
                      </a:r>
                      <a:r>
                        <a:rPr lang="en-US" altLang="zh-TW" sz="2000" b="1" baseline="0" dirty="0" smtClean="0"/>
                        <a:t> double</a:t>
                      </a:r>
                      <a:r>
                        <a:rPr lang="en-US" altLang="zh-TW" sz="2000" b="1" dirty="0" smtClean="0"/>
                        <a:t> </a:t>
                      </a:r>
                      <a:r>
                        <a:rPr lang="en-US" altLang="zh-TW" sz="2000" b="1" baseline="0" dirty="0" smtClean="0"/>
                        <a:t> </a:t>
                      </a:r>
                      <a:r>
                        <a:rPr lang="en-US" altLang="zh-TW" sz="2000" b="1" dirty="0" smtClean="0"/>
                        <a:t>y</a:t>
                      </a:r>
                      <a:endParaRPr lang="zh-TW" altLang="en-US" sz="2000" b="1" dirty="0"/>
                    </a:p>
                  </a:txBody>
                  <a:tcPr anchor="ctr"/>
                </a:tc>
              </a:tr>
              <a:tr h="480053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000" b="1" dirty="0" err="1" smtClean="0"/>
                        <a:t>bool</a:t>
                      </a:r>
                      <a:r>
                        <a:rPr lang="en-US" altLang="zh-TW" sz="2000" b="1" baseline="0" dirty="0" smtClean="0"/>
                        <a:t>  segment</a:t>
                      </a:r>
                      <a:endParaRPr lang="zh-TW" altLang="en-US" sz="20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800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long</a:t>
                      </a:r>
                      <a:r>
                        <a:rPr lang="en-US" altLang="zh-TW" sz="2000" b="1" baseline="0" dirty="0" smtClean="0"/>
                        <a:t> double</a:t>
                      </a:r>
                      <a:r>
                        <a:rPr lang="en-US" altLang="zh-TW" sz="2000" b="1" dirty="0" smtClean="0"/>
                        <a:t>  </a:t>
                      </a:r>
                      <a:r>
                        <a:rPr lang="en-US" altLang="zh-TW" sz="2000" b="1" dirty="0" err="1" smtClean="0"/>
                        <a:t>center_x</a:t>
                      </a:r>
                      <a:endParaRPr lang="zh-TW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long</a:t>
                      </a:r>
                      <a:r>
                        <a:rPr lang="en-US" altLang="zh-TW" sz="2000" b="1" baseline="0" dirty="0" smtClean="0"/>
                        <a:t> double</a:t>
                      </a:r>
                      <a:r>
                        <a:rPr lang="en-US" altLang="zh-TW" sz="2000" b="1" dirty="0" smtClean="0"/>
                        <a:t>  </a:t>
                      </a:r>
                      <a:r>
                        <a:rPr lang="en-US" altLang="zh-TW" sz="2000" b="1" dirty="0" err="1" smtClean="0"/>
                        <a:t>center_y</a:t>
                      </a:r>
                      <a:endParaRPr lang="zh-TW" altLang="en-US" sz="2000" b="1" dirty="0"/>
                    </a:p>
                  </a:txBody>
                  <a:tcPr anchor="ctr"/>
                </a:tc>
              </a:tr>
              <a:tr h="480053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000" b="1" dirty="0" err="1" smtClean="0"/>
                        <a:t>bool</a:t>
                      </a:r>
                      <a:r>
                        <a:rPr lang="en-US" altLang="zh-TW" sz="2000" b="1" dirty="0" smtClean="0"/>
                        <a:t>  </a:t>
                      </a:r>
                      <a:r>
                        <a:rPr lang="en-US" altLang="zh-TW" sz="2000" b="1" dirty="0" err="1" smtClean="0"/>
                        <a:t>dir</a:t>
                      </a:r>
                      <a:endParaRPr lang="zh-TW" altLang="en-US" sz="20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/>
                </a:tc>
              </a:tr>
              <a:tr h="480053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long</a:t>
                      </a:r>
                      <a:r>
                        <a:rPr lang="en-US" altLang="zh-TW" sz="2000" b="1" baseline="0" dirty="0" smtClean="0"/>
                        <a:t> double</a:t>
                      </a:r>
                      <a:r>
                        <a:rPr lang="en-US" altLang="zh-TW" sz="2000" b="1" dirty="0" smtClean="0"/>
                        <a:t>  </a:t>
                      </a:r>
                      <a:r>
                        <a:rPr lang="en-US" altLang="zh-TW" sz="2000" b="1" dirty="0" smtClean="0"/>
                        <a:t>radius</a:t>
                      </a:r>
                      <a:endParaRPr lang="zh-TW" altLang="en-US" sz="20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459125" y="3566917"/>
            <a:ext cx="3948900" cy="2671237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459125" y="6238154"/>
            <a:ext cx="1965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 smtClean="0">
                <a:solidFill>
                  <a:schemeClr val="accent6">
                    <a:lumMod val="50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PEnode.data</a:t>
            </a:r>
            <a:endParaRPr lang="zh-TW" altLang="en-US" sz="2400" dirty="0">
              <a:solidFill>
                <a:schemeClr val="accent6">
                  <a:lumMod val="50000"/>
                </a:schemeClr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050483"/>
              </p:ext>
            </p:extLst>
          </p:nvPr>
        </p:nvGraphicFramePr>
        <p:xfrm>
          <a:off x="4058841" y="1994312"/>
          <a:ext cx="2304255" cy="432048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68085"/>
                <a:gridCol w="768085"/>
                <a:gridCol w="768085"/>
              </a:tblGrid>
              <a:tr h="43204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直線單箭頭接點 13"/>
          <p:cNvCxnSpPr/>
          <p:nvPr/>
        </p:nvCxnSpPr>
        <p:spPr>
          <a:xfrm flipH="1">
            <a:off x="3685603" y="2282344"/>
            <a:ext cx="571711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4041265" y="1351801"/>
            <a:ext cx="1168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PEnode</a:t>
            </a:r>
            <a:endParaRPr lang="zh-TW" altLang="en-US" sz="2400" b="1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822978" y="1191759"/>
            <a:ext cx="2004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(</a:t>
            </a:r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start) </a:t>
            </a:r>
            <a:r>
              <a:rPr lang="en-US" altLang="zh-TW" sz="2400" b="1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PEnode</a:t>
            </a:r>
            <a:endParaRPr lang="zh-TW" altLang="en-US" sz="2400" b="1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 flipV="1">
            <a:off x="3766017" y="4142230"/>
            <a:ext cx="986144" cy="12743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5007069" y="4548592"/>
            <a:ext cx="39677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segment=0(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弧線</a:t>
            </a:r>
            <a:r>
              <a:rPr lang="en-US" altLang="zh-TW" sz="2000" dirty="0"/>
              <a:t>),</a:t>
            </a:r>
            <a:r>
              <a:rPr lang="zh-TW" altLang="en-US" sz="2000" dirty="0"/>
              <a:t> 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存入圓心座標</a:t>
            </a:r>
            <a:r>
              <a:rPr lang="en-US" altLang="zh-TW" sz="2000" dirty="0"/>
              <a:t>;</a:t>
            </a:r>
            <a:br>
              <a:rPr lang="en-US" altLang="zh-TW" sz="2000" dirty="0"/>
            </a:b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否則</a:t>
            </a:r>
            <a:r>
              <a:rPr lang="en-US" altLang="zh-TW" sz="2000" dirty="0">
                <a:ea typeface="標楷體" pitchFamily="65" charset="-120"/>
              </a:rPr>
              <a:t>(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直線</a:t>
            </a:r>
            <a:r>
              <a:rPr lang="en-US" altLang="zh-TW" sz="2000" dirty="0">
                <a:ea typeface="標楷體" pitchFamily="65" charset="-120"/>
              </a:rPr>
              <a:t>)</a:t>
            </a:r>
            <a:r>
              <a:rPr lang="en-US" altLang="zh-TW" sz="2000" dirty="0">
                <a:latin typeface="標楷體" pitchFamily="65" charset="-120"/>
                <a:ea typeface="標楷體" pitchFamily="65" charset="-120"/>
              </a:rPr>
              <a:t>, 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預設值為</a:t>
            </a:r>
            <a:r>
              <a:rPr lang="en-US" altLang="zh-TW" sz="2000" dirty="0"/>
              <a:t>(</a:t>
            </a:r>
            <a:r>
              <a:rPr lang="en-US" altLang="zh-TW" sz="2000" dirty="0">
                <a:latin typeface="標楷體" pitchFamily="65" charset="-120"/>
                <a:ea typeface="標楷體" pitchFamily="65" charset="-120"/>
              </a:rPr>
              <a:t>0.0</a:t>
            </a:r>
            <a:r>
              <a:rPr lang="en-US" altLang="zh-TW" sz="2000" dirty="0"/>
              <a:t> , </a:t>
            </a:r>
            <a:r>
              <a:rPr lang="en-US" altLang="zh-TW" sz="2000" dirty="0">
                <a:latin typeface="標楷體" pitchFamily="65" charset="-120"/>
                <a:ea typeface="標楷體" pitchFamily="65" charset="-120"/>
              </a:rPr>
              <a:t>0.0</a:t>
            </a:r>
            <a:r>
              <a:rPr lang="en-US" altLang="zh-TW" sz="2000" dirty="0"/>
              <a:t>).</a:t>
            </a:r>
          </a:p>
        </p:txBody>
      </p:sp>
      <p:cxnSp>
        <p:nvCxnSpPr>
          <p:cNvPr id="82" name="直線接點 81"/>
          <p:cNvCxnSpPr>
            <a:endCxn id="11" idx="0"/>
          </p:cNvCxnSpPr>
          <p:nvPr/>
        </p:nvCxnSpPr>
        <p:spPr>
          <a:xfrm flipH="1">
            <a:off x="2433575" y="2138328"/>
            <a:ext cx="329855" cy="1428589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字方塊 83"/>
          <p:cNvSpPr txBox="1"/>
          <p:nvPr/>
        </p:nvSpPr>
        <p:spPr>
          <a:xfrm>
            <a:off x="5230260" y="3166807"/>
            <a:ext cx="2582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儲存頂點座標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值</a:t>
            </a:r>
            <a:r>
              <a:rPr lang="en-US" altLang="zh-TW" sz="2000" dirty="0" smtClean="0">
                <a:ea typeface="標楷體" pitchFamily="65" charset="-120"/>
              </a:rPr>
              <a:t>(x</a:t>
            </a:r>
            <a:r>
              <a:rPr lang="en-US" altLang="zh-TW" sz="2000" dirty="0">
                <a:ea typeface="標楷體" pitchFamily="65" charset="-120"/>
              </a:rPr>
              <a:t>, y)</a:t>
            </a:r>
          </a:p>
        </p:txBody>
      </p:sp>
      <p:sp>
        <p:nvSpPr>
          <p:cNvPr id="91" name="文字方塊 90"/>
          <p:cNvSpPr txBox="1"/>
          <p:nvPr/>
        </p:nvSpPr>
        <p:spPr>
          <a:xfrm>
            <a:off x="4789389" y="5346911"/>
            <a:ext cx="4185433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順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時針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en-US" altLang="zh-TW" sz="2000" dirty="0" err="1" smtClean="0">
                <a:ea typeface="標楷體" pitchFamily="65" charset="-120"/>
              </a:rPr>
              <a:t>dir</a:t>
            </a:r>
            <a:r>
              <a:rPr lang="en-US" altLang="zh-TW" sz="2000" dirty="0" smtClean="0">
                <a:ea typeface="標楷體" pitchFamily="65" charset="-120"/>
              </a:rPr>
              <a:t>=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0)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或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逆時針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方向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en-US" altLang="zh-TW" sz="2000" dirty="0" err="1" smtClean="0">
                <a:ea typeface="標楷體" pitchFamily="65" charset="-120"/>
              </a:rPr>
              <a:t>dir</a:t>
            </a:r>
            <a:r>
              <a:rPr lang="en-US" altLang="zh-TW" sz="2000" dirty="0" smtClean="0">
                <a:ea typeface="標楷體" pitchFamily="65" charset="-120"/>
              </a:rPr>
              <a:t>=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1)</a:t>
            </a:r>
            <a:endParaRPr lang="en-US" altLang="zh-TW" sz="20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5269260" y="5877272"/>
            <a:ext cx="1318964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半徑長</a:t>
            </a:r>
            <a:endParaRPr lang="en-US" altLang="zh-TW" sz="2000" dirty="0">
              <a:latin typeface="標楷體" pitchFamily="65" charset="-120"/>
              <a:ea typeface="標楷體" pitchFamily="65" charset="-120"/>
            </a:endParaRPr>
          </a:p>
        </p:txBody>
      </p:sp>
      <p:cxnSp>
        <p:nvCxnSpPr>
          <p:cNvPr id="93" name="直線單箭頭接點 92"/>
          <p:cNvCxnSpPr>
            <a:endCxn id="91" idx="1"/>
          </p:cNvCxnSpPr>
          <p:nvPr/>
        </p:nvCxnSpPr>
        <p:spPr>
          <a:xfrm>
            <a:off x="3347864" y="5454609"/>
            <a:ext cx="1441525" cy="9235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297595"/>
              </p:ext>
            </p:extLst>
          </p:nvPr>
        </p:nvGraphicFramePr>
        <p:xfrm>
          <a:off x="2104729" y="692696"/>
          <a:ext cx="4392488" cy="43050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392488"/>
              </a:tblGrid>
              <a:tr h="4305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PE_cirLinkedList</a:t>
                      </a:r>
                      <a:r>
                        <a:rPr lang="en-US" altLang="zh-TW" sz="2000" dirty="0" smtClean="0"/>
                        <a:t>  *PELL</a:t>
                      </a:r>
                      <a:endParaRPr lang="zh-TW" altLang="en-US" sz="2000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3" name="直線單箭頭接點 22"/>
          <p:cNvCxnSpPr/>
          <p:nvPr/>
        </p:nvCxnSpPr>
        <p:spPr>
          <a:xfrm flipH="1">
            <a:off x="3092399" y="980728"/>
            <a:ext cx="1164916" cy="67269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/>
          <p:cNvSpPr txBox="1"/>
          <p:nvPr/>
        </p:nvSpPr>
        <p:spPr>
          <a:xfrm>
            <a:off x="4532742" y="3773831"/>
            <a:ext cx="31356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 </a:t>
            </a:r>
            <a:r>
              <a:rPr lang="zh-TW" altLang="en-US" sz="2000" dirty="0" smtClean="0"/>
              <a:t>   </a:t>
            </a:r>
            <a:r>
              <a:rPr lang="en-US" altLang="zh-TW" sz="2000" dirty="0" smtClean="0"/>
              <a:t>segment=0</a:t>
            </a:r>
            <a:r>
              <a:rPr lang="en-US" altLang="zh-TW" sz="2000" dirty="0"/>
              <a:t>, 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代表是弧線</a:t>
            </a:r>
            <a:r>
              <a:rPr lang="en-US" altLang="zh-TW" sz="2000" dirty="0"/>
              <a:t>;</a:t>
            </a:r>
            <a:br>
              <a:rPr lang="en-US" altLang="zh-TW" sz="2000" dirty="0"/>
            </a:br>
            <a:r>
              <a:rPr lang="zh-TW" altLang="en-US" sz="2000" dirty="0" smtClean="0"/>
              <a:t>    </a:t>
            </a:r>
            <a:r>
              <a:rPr lang="en-US" altLang="zh-TW" sz="2000" dirty="0" smtClean="0"/>
              <a:t>segment=1</a:t>
            </a:r>
            <a:r>
              <a:rPr lang="en-US" altLang="zh-TW" sz="2000" dirty="0"/>
              <a:t>, 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代表是直線</a:t>
            </a:r>
            <a:r>
              <a:rPr lang="en-US" altLang="zh-TW" sz="2000" dirty="0"/>
              <a:t>.</a:t>
            </a:r>
          </a:p>
        </p:txBody>
      </p:sp>
      <p:cxnSp>
        <p:nvCxnSpPr>
          <p:cNvPr id="62" name="直線單箭頭接點 61"/>
          <p:cNvCxnSpPr>
            <a:endCxn id="45" idx="1"/>
          </p:cNvCxnSpPr>
          <p:nvPr/>
        </p:nvCxnSpPr>
        <p:spPr>
          <a:xfrm>
            <a:off x="4259089" y="4902535"/>
            <a:ext cx="74798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>
            <a:off x="3792492" y="5967091"/>
            <a:ext cx="1441525" cy="9235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endCxn id="84" idx="1"/>
          </p:cNvCxnSpPr>
          <p:nvPr/>
        </p:nvCxnSpPr>
        <p:spPr>
          <a:xfrm flipV="1">
            <a:off x="4140007" y="3366862"/>
            <a:ext cx="1090253" cy="32749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 flipH="1">
            <a:off x="6362467" y="2293148"/>
            <a:ext cx="571711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>
            <a:off x="683568" y="2138328"/>
            <a:ext cx="94800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>
            <a:off x="702296" y="2138328"/>
            <a:ext cx="0" cy="573171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/>
        </p:nvCxnSpPr>
        <p:spPr>
          <a:xfrm>
            <a:off x="682327" y="2715691"/>
            <a:ext cx="5331074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/>
          <p:nvPr/>
        </p:nvCxnSpPr>
        <p:spPr>
          <a:xfrm flipH="1">
            <a:off x="6013402" y="2277551"/>
            <a:ext cx="1240" cy="43394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/>
          <p:cNvCxnSpPr/>
          <p:nvPr/>
        </p:nvCxnSpPr>
        <p:spPr>
          <a:xfrm>
            <a:off x="1974229" y="2277551"/>
            <a:ext cx="0" cy="719401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974229" y="2996952"/>
            <a:ext cx="4961814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/>
          <p:cNvCxnSpPr/>
          <p:nvPr/>
        </p:nvCxnSpPr>
        <p:spPr>
          <a:xfrm>
            <a:off x="6921997" y="2277551"/>
            <a:ext cx="0" cy="719401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50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實例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Example 1-1, 1-2 </a:t>
            </a:r>
            <a:br>
              <a:rPr lang="en-US" altLang="zh-TW" dirty="0" smtClean="0"/>
            </a:br>
            <a:r>
              <a:rPr lang="en-US" altLang="zh-TW" dirty="0" smtClean="0"/>
              <a:t>2-1, 2-2 </a:t>
            </a:r>
            <a:br>
              <a:rPr lang="en-US" altLang="zh-TW" dirty="0" smtClean="0"/>
            </a:br>
            <a:r>
              <a:rPr lang="en-US" altLang="zh-TW" dirty="0" smtClean="0"/>
              <a:t>3-1, 3-2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2973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圖片 1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90" y="5368123"/>
            <a:ext cx="7039958" cy="134321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3106688" cy="722344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Example1-1</a:t>
            </a:r>
            <a:endParaRPr lang="zh-TW" altLang="en-US" b="1" dirty="0"/>
          </a:p>
        </p:txBody>
      </p:sp>
      <p:sp>
        <p:nvSpPr>
          <p:cNvPr id="15" name="矩形 14"/>
          <p:cNvSpPr/>
          <p:nvPr/>
        </p:nvSpPr>
        <p:spPr>
          <a:xfrm>
            <a:off x="502764" y="908720"/>
            <a:ext cx="665601" cy="432048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828169"/>
              </p:ext>
            </p:extLst>
          </p:nvPr>
        </p:nvGraphicFramePr>
        <p:xfrm>
          <a:off x="179512" y="1780641"/>
          <a:ext cx="1872208" cy="16764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872208"/>
              </a:tblGrid>
              <a:tr h="31527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command=“Draw” </a:t>
                      </a:r>
                      <a:endParaRPr lang="zh-TW" altLang="en-US" sz="1600" b="1" dirty="0"/>
                    </a:p>
                  </a:txBody>
                  <a:tcPr/>
                </a:tc>
              </a:tr>
              <a:tr h="31527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id=133</a:t>
                      </a:r>
                      <a:endParaRPr lang="zh-TW" altLang="en-US" sz="1600" b="1" dirty="0">
                        <a:latin typeface="+mj-lt"/>
                      </a:endParaRPr>
                    </a:p>
                  </a:txBody>
                  <a:tcPr/>
                </a:tc>
              </a:tr>
              <a:tr h="31527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err="1" smtClean="0"/>
                        <a:t>str</a:t>
                      </a:r>
                      <a:r>
                        <a:rPr lang="en-US" altLang="zh-TW" sz="1600" b="1" dirty="0" smtClean="0"/>
                        <a:t>=“dark”</a:t>
                      </a:r>
                      <a:endParaRPr lang="zh-TW" altLang="en-US" sz="1600" b="1" dirty="0"/>
                    </a:p>
                  </a:txBody>
                  <a:tcPr/>
                </a:tc>
              </a:tr>
              <a:tr h="31527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type=“0”</a:t>
                      </a:r>
                      <a:endParaRPr lang="zh-TW" altLang="en-US" sz="1600" b="1" dirty="0"/>
                    </a:p>
                  </a:txBody>
                  <a:tcPr/>
                </a:tc>
              </a:tr>
              <a:tr h="31527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PELL</a:t>
                      </a:r>
                      <a:endParaRPr lang="zh-TW" altLang="en-US" sz="1600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直線單箭頭接點 18"/>
          <p:cNvCxnSpPr/>
          <p:nvPr/>
        </p:nvCxnSpPr>
        <p:spPr>
          <a:xfrm>
            <a:off x="835564" y="1124744"/>
            <a:ext cx="0" cy="655897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6631570" y="3183273"/>
            <a:ext cx="28616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H="1">
            <a:off x="6559562" y="3327289"/>
            <a:ext cx="29196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2370645" y="1780641"/>
            <a:ext cx="1498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err="1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PEnode</a:t>
            </a:r>
            <a:endParaRPr lang="zh-TW" altLang="en-US" sz="1400" b="1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003816"/>
              </p:ext>
            </p:extLst>
          </p:nvPr>
        </p:nvGraphicFramePr>
        <p:xfrm>
          <a:off x="4194464" y="4564148"/>
          <a:ext cx="1127517" cy="3770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75839"/>
                <a:gridCol w="396806"/>
                <a:gridCol w="354872"/>
              </a:tblGrid>
              <a:tr h="377020"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 marL="44743" marR="44743" marT="22372" marB="223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…</a:t>
                      </a:r>
                      <a:endParaRPr lang="zh-TW" altLang="en-US" sz="1400" dirty="0"/>
                    </a:p>
                  </a:txBody>
                  <a:tcPr marL="44743" marR="44743" marT="22372" marB="22372"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 marL="44743" marR="44743" marT="22372" marB="22372"/>
                </a:tc>
              </a:tr>
            </a:tbl>
          </a:graphicData>
        </a:graphic>
      </p:graphicFrame>
      <p:cxnSp>
        <p:nvCxnSpPr>
          <p:cNvPr id="49" name="直線單箭頭接點 48"/>
          <p:cNvCxnSpPr/>
          <p:nvPr/>
        </p:nvCxnSpPr>
        <p:spPr>
          <a:xfrm>
            <a:off x="4454260" y="3183273"/>
            <a:ext cx="28616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flipH="1">
            <a:off x="4382252" y="3327289"/>
            <a:ext cx="29196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>
            <a:off x="6466767" y="4704733"/>
            <a:ext cx="28616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5309839" y="4694848"/>
            <a:ext cx="28616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/>
          <p:nvPr/>
        </p:nvCxnSpPr>
        <p:spPr>
          <a:xfrm>
            <a:off x="8822341" y="3327289"/>
            <a:ext cx="28616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3857337" y="1837473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itchFamily="18" charset="0"/>
                <a:ea typeface="標楷體" pitchFamily="65" charset="-120"/>
                <a:sym typeface="Wingdings"/>
              </a:rPr>
              <a:t></a:t>
            </a:r>
            <a:endParaRPr lang="zh-TW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6079001" y="1837473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itchFamily="18" charset="0"/>
                <a:ea typeface="標楷體" pitchFamily="65" charset="-120"/>
                <a:sym typeface="Wingdings"/>
              </a:rPr>
              <a:t></a:t>
            </a:r>
            <a:endParaRPr lang="zh-TW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8303615" y="1830590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itchFamily="18" charset="0"/>
                <a:ea typeface="標楷體" pitchFamily="65" charset="-120"/>
                <a:sym typeface="Wingdings"/>
              </a:rPr>
              <a:t></a:t>
            </a:r>
            <a:endParaRPr lang="zh-TW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4876167" y="4263393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itchFamily="18" charset="0"/>
                <a:ea typeface="標楷體" pitchFamily="65" charset="-120"/>
                <a:sym typeface="Wingdings"/>
              </a:rPr>
              <a:t></a:t>
            </a:r>
            <a:endParaRPr lang="zh-TW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6097038" y="4263393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itchFamily="18" charset="0"/>
                <a:ea typeface="標楷體" pitchFamily="65" charset="-120"/>
                <a:sym typeface="Wingdings"/>
              </a:rPr>
              <a:t></a:t>
            </a:r>
            <a:endParaRPr lang="zh-TW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7308304" y="4263393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itchFamily="18" charset="0"/>
                <a:ea typeface="標楷體" pitchFamily="65" charset="-120"/>
                <a:sym typeface="Wingdings"/>
              </a:rPr>
              <a:t></a:t>
            </a:r>
            <a:endParaRPr lang="zh-TW" altLang="en-US" dirty="0"/>
          </a:p>
        </p:txBody>
      </p:sp>
      <p:graphicFrame>
        <p:nvGraphicFramePr>
          <p:cNvPr id="95" name="表格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587743"/>
              </p:ext>
            </p:extLst>
          </p:nvPr>
        </p:nvGraphicFramePr>
        <p:xfrm>
          <a:off x="2385741" y="2173229"/>
          <a:ext cx="2088232" cy="2020088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16024"/>
                <a:gridCol w="1656184"/>
                <a:gridCol w="216024"/>
              </a:tblGrid>
              <a:tr h="212970">
                <a:tc rowSpan="7">
                  <a:txBody>
                    <a:bodyPr/>
                    <a:lstStyle/>
                    <a:p>
                      <a:endParaRPr lang="zh-TW" altLang="en-US" sz="1600" b="1" dirty="0"/>
                    </a:p>
                  </a:txBody>
                  <a:tcPr marL="44744" marR="44744" marT="22372" marB="22372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smtClean="0"/>
                        <a:t>x=</a:t>
                      </a:r>
                      <a:r>
                        <a:rPr lang="en-US" altLang="zh-TW" sz="1600" b="1" dirty="0" smtClean="0">
                          <a:latin typeface="Times New Roman" pitchFamily="18" charset="0"/>
                          <a:ea typeface="標楷體" pitchFamily="65" charset="-120"/>
                        </a:rPr>
                        <a:t>5.0790</a:t>
                      </a:r>
                      <a:endParaRPr lang="zh-TW" altLang="en-US" sz="1600" b="1" dirty="0"/>
                    </a:p>
                  </a:txBody>
                  <a:tcPr marL="44744" marR="44744" marT="22372" marB="22372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 marL="44744" marR="44744" marT="22372" marB="22372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970">
                <a:tc vMerge="1">
                  <a:txBody>
                    <a:bodyPr/>
                    <a:lstStyle/>
                    <a:p>
                      <a:endParaRPr lang="zh-TW" altLang="en-US" sz="1600" b="1" dirty="0"/>
                    </a:p>
                  </a:txBody>
                  <a:tcPr marL="44744" marR="44744" marT="22372" marB="22372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smtClean="0"/>
                        <a:t>y=</a:t>
                      </a:r>
                      <a:r>
                        <a:rPr lang="en-US" altLang="zh-TW" sz="1600" b="1" dirty="0" smtClean="0">
                          <a:latin typeface="Times New Roman" pitchFamily="18" charset="0"/>
                          <a:ea typeface="標楷體" pitchFamily="65" charset="-120"/>
                        </a:rPr>
                        <a:t>8.8675</a:t>
                      </a:r>
                      <a:endParaRPr lang="zh-TW" altLang="en-US" sz="1600" b="1" dirty="0"/>
                    </a:p>
                  </a:txBody>
                  <a:tcPr marL="44744" marR="44744" marT="22372" marB="22372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 marL="44744" marR="44744" marT="22372" marB="22372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970">
                <a:tc vMerge="1">
                  <a:txBody>
                    <a:bodyPr/>
                    <a:lstStyle/>
                    <a:p>
                      <a:endParaRPr lang="zh-TW" altLang="en-US" sz="1600" b="1" dirty="0"/>
                    </a:p>
                  </a:txBody>
                  <a:tcPr marL="44744" marR="44744" marT="22372" marB="22372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altLang="zh-TW" sz="16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+mn-cs"/>
                        </a:rPr>
                        <a:t>segment=0 (arc)</a:t>
                      </a:r>
                      <a:endParaRPr kumimoji="0" lang="zh-TW" altLang="en-US" sz="16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+mn-cs"/>
                      </a:endParaRPr>
                    </a:p>
                  </a:txBody>
                  <a:tcPr marL="44744" marR="44744" marT="22372" marB="22372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 marL="44744" marR="44744" marT="22372" marB="22372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96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altLang="zh-TW" sz="1600" b="1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+mn-cs"/>
                        </a:rPr>
                        <a:t>center_x</a:t>
                      </a:r>
                      <a:r>
                        <a:rPr kumimoji="0" lang="en-US" altLang="zh-TW" sz="16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+mn-cs"/>
                        </a:rPr>
                        <a:t>=5.07900</a:t>
                      </a:r>
                      <a:endParaRPr kumimoji="0" lang="zh-TW" altLang="en-US" sz="16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+mn-cs"/>
                      </a:endParaRPr>
                    </a:p>
                  </a:txBody>
                  <a:tcPr marL="44744" marR="44744" marT="22372" marB="22372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1297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altLang="zh-TW" sz="1600" b="1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+mn-cs"/>
                        </a:rPr>
                        <a:t>center_y</a:t>
                      </a:r>
                      <a:r>
                        <a:rPr kumimoji="0" lang="en-US" altLang="zh-TW" sz="16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+mn-cs"/>
                        </a:rPr>
                        <a:t>=8.87000</a:t>
                      </a:r>
                      <a:endParaRPr kumimoji="0" lang="zh-TW" altLang="en-US" sz="16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+mn-cs"/>
                      </a:endParaRPr>
                    </a:p>
                  </a:txBody>
                  <a:tcPr marL="44744" marR="44744" marT="22372" marB="22372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1296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altLang="zh-TW" sz="1600" b="1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+mn-cs"/>
                        </a:rPr>
                        <a:t>dir</a:t>
                      </a:r>
                      <a:r>
                        <a:rPr kumimoji="0" lang="en-US" altLang="zh-TW" sz="16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+mn-cs"/>
                        </a:rPr>
                        <a:t>=0 (CW)</a:t>
                      </a:r>
                      <a:endParaRPr kumimoji="0" lang="zh-TW" altLang="en-US" sz="16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+mn-cs"/>
                      </a:endParaRPr>
                    </a:p>
                  </a:txBody>
                  <a:tcPr marL="44744" marR="44744" marT="22372" marB="22372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1297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altLang="zh-TW" sz="16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+mn-cs"/>
                        </a:rPr>
                        <a:t>radius=0.00250</a:t>
                      </a:r>
                      <a:endParaRPr kumimoji="0" lang="zh-TW" altLang="en-US" sz="16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+mn-cs"/>
                      </a:endParaRPr>
                    </a:p>
                  </a:txBody>
                  <a:tcPr marL="44744" marR="44744" marT="22372" marB="22372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2" name="表格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966559"/>
              </p:ext>
            </p:extLst>
          </p:nvPr>
        </p:nvGraphicFramePr>
        <p:xfrm>
          <a:off x="4588662" y="2171297"/>
          <a:ext cx="2088232" cy="2020088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16024"/>
                <a:gridCol w="1656184"/>
                <a:gridCol w="216024"/>
              </a:tblGrid>
              <a:tr h="212970">
                <a:tc rowSpan="7">
                  <a:txBody>
                    <a:bodyPr/>
                    <a:lstStyle/>
                    <a:p>
                      <a:endParaRPr lang="zh-TW" altLang="en-US" sz="1600" b="1" dirty="0"/>
                    </a:p>
                  </a:txBody>
                  <a:tcPr marL="44744" marR="44744" marT="22372" marB="22372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smtClean="0"/>
                        <a:t>x=………..</a:t>
                      </a:r>
                      <a:endParaRPr lang="zh-TW" altLang="en-US" sz="1600" b="1" dirty="0"/>
                    </a:p>
                  </a:txBody>
                  <a:tcPr marL="44744" marR="44744" marT="22372" marB="22372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 marL="44744" marR="44744" marT="22372" marB="22372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970">
                <a:tc vMerge="1">
                  <a:txBody>
                    <a:bodyPr/>
                    <a:lstStyle/>
                    <a:p>
                      <a:endParaRPr lang="zh-TW" altLang="en-US" sz="1600" b="1" dirty="0"/>
                    </a:p>
                  </a:txBody>
                  <a:tcPr marL="44744" marR="44744" marT="22372" marB="22372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smtClean="0"/>
                        <a:t>y=………..</a:t>
                      </a:r>
                      <a:endParaRPr lang="zh-TW" altLang="en-US" sz="1600" b="1" dirty="0"/>
                    </a:p>
                  </a:txBody>
                  <a:tcPr marL="44744" marR="44744" marT="22372" marB="22372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 marL="44744" marR="44744" marT="22372" marB="22372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970">
                <a:tc vMerge="1">
                  <a:txBody>
                    <a:bodyPr/>
                    <a:lstStyle/>
                    <a:p>
                      <a:endParaRPr lang="zh-TW" altLang="en-US" sz="1600" b="1" dirty="0"/>
                    </a:p>
                  </a:txBody>
                  <a:tcPr marL="44744" marR="44744" marT="22372" marB="22372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altLang="zh-TW" sz="16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+mn-cs"/>
                        </a:rPr>
                        <a:t>segment=0 (arc)</a:t>
                      </a:r>
                      <a:endParaRPr kumimoji="0" lang="zh-TW" altLang="en-US" sz="16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+mn-cs"/>
                      </a:endParaRPr>
                    </a:p>
                  </a:txBody>
                  <a:tcPr marL="44744" marR="44744" marT="22372" marB="22372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 marL="44744" marR="44744" marT="22372" marB="22372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96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altLang="zh-TW" sz="1600" b="1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+mn-cs"/>
                        </a:rPr>
                        <a:t>center_x</a:t>
                      </a:r>
                      <a:r>
                        <a:rPr kumimoji="0" lang="en-US" altLang="zh-TW" sz="16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+mn-cs"/>
                        </a:rPr>
                        <a:t>=5.07900</a:t>
                      </a:r>
                      <a:endParaRPr kumimoji="0" lang="zh-TW" altLang="en-US" sz="16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+mn-cs"/>
                      </a:endParaRPr>
                    </a:p>
                  </a:txBody>
                  <a:tcPr marL="44744" marR="44744" marT="22372" marB="22372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1297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altLang="zh-TW" sz="1600" b="1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+mn-cs"/>
                        </a:rPr>
                        <a:t>center_y</a:t>
                      </a:r>
                      <a:r>
                        <a:rPr kumimoji="0" lang="en-US" altLang="zh-TW" sz="16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+mn-cs"/>
                        </a:rPr>
                        <a:t>=8.87000</a:t>
                      </a:r>
                      <a:endParaRPr kumimoji="0" lang="zh-TW" altLang="en-US" sz="16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+mn-cs"/>
                      </a:endParaRPr>
                    </a:p>
                  </a:txBody>
                  <a:tcPr marL="44744" marR="44744" marT="22372" marB="22372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1296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altLang="zh-TW" sz="1600" b="1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+mn-cs"/>
                        </a:rPr>
                        <a:t>dir</a:t>
                      </a:r>
                      <a:r>
                        <a:rPr kumimoji="0" lang="en-US" altLang="zh-TW" sz="16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+mn-cs"/>
                        </a:rPr>
                        <a:t>=0 (CW)</a:t>
                      </a:r>
                      <a:endParaRPr kumimoji="0" lang="zh-TW" altLang="en-US" sz="16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+mn-cs"/>
                      </a:endParaRPr>
                    </a:p>
                  </a:txBody>
                  <a:tcPr marL="44744" marR="44744" marT="22372" marB="22372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1297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altLang="zh-TW" sz="16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+mn-cs"/>
                        </a:rPr>
                        <a:t>radius=0.00250</a:t>
                      </a:r>
                      <a:endParaRPr kumimoji="0" lang="zh-TW" altLang="en-US" sz="16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+mn-cs"/>
                      </a:endParaRPr>
                    </a:p>
                  </a:txBody>
                  <a:tcPr marL="44744" marR="44744" marT="22372" marB="22372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4" name="表格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708584"/>
              </p:ext>
            </p:extLst>
          </p:nvPr>
        </p:nvGraphicFramePr>
        <p:xfrm>
          <a:off x="6804248" y="2171297"/>
          <a:ext cx="2088232" cy="2020088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16024"/>
                <a:gridCol w="1656184"/>
                <a:gridCol w="216024"/>
              </a:tblGrid>
              <a:tr h="212970">
                <a:tc rowSpan="7">
                  <a:txBody>
                    <a:bodyPr/>
                    <a:lstStyle/>
                    <a:p>
                      <a:endParaRPr lang="zh-TW" altLang="en-US" sz="1600" b="1" dirty="0"/>
                    </a:p>
                  </a:txBody>
                  <a:tcPr marL="44744" marR="44744" marT="22372" marB="22372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smtClean="0"/>
                        <a:t>x=………..</a:t>
                      </a:r>
                      <a:endParaRPr lang="zh-TW" altLang="en-US" sz="1600" b="1" dirty="0"/>
                    </a:p>
                  </a:txBody>
                  <a:tcPr marL="44744" marR="44744" marT="22372" marB="22372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 marL="44744" marR="44744" marT="22372" marB="22372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970">
                <a:tc vMerge="1">
                  <a:txBody>
                    <a:bodyPr/>
                    <a:lstStyle/>
                    <a:p>
                      <a:endParaRPr lang="zh-TW" altLang="en-US" sz="1600" b="1" dirty="0"/>
                    </a:p>
                  </a:txBody>
                  <a:tcPr marL="44744" marR="44744" marT="22372" marB="22372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smtClean="0"/>
                        <a:t>y=………..</a:t>
                      </a:r>
                      <a:endParaRPr lang="zh-TW" altLang="en-US" sz="1600" b="1" dirty="0"/>
                    </a:p>
                  </a:txBody>
                  <a:tcPr marL="44744" marR="44744" marT="22372" marB="22372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 marL="44744" marR="44744" marT="22372" marB="22372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970">
                <a:tc vMerge="1">
                  <a:txBody>
                    <a:bodyPr/>
                    <a:lstStyle/>
                    <a:p>
                      <a:endParaRPr lang="zh-TW" altLang="en-US" sz="1600" b="1" dirty="0"/>
                    </a:p>
                  </a:txBody>
                  <a:tcPr marL="44744" marR="44744" marT="22372" marB="22372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altLang="zh-TW" sz="16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+mn-cs"/>
                        </a:rPr>
                        <a:t>segment=1 (line)</a:t>
                      </a:r>
                      <a:endParaRPr kumimoji="0" lang="zh-TW" altLang="en-US" sz="16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+mn-cs"/>
                      </a:endParaRPr>
                    </a:p>
                  </a:txBody>
                  <a:tcPr marL="44744" marR="44744" marT="22372" marB="22372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 marL="44744" marR="44744" marT="22372" marB="22372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96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altLang="zh-TW" sz="1600" b="1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+mn-cs"/>
                        </a:rPr>
                        <a:t>center_x</a:t>
                      </a:r>
                      <a:r>
                        <a:rPr kumimoji="0" lang="en-US" altLang="zh-TW" sz="16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+mn-cs"/>
                        </a:rPr>
                        <a:t>=0.0</a:t>
                      </a:r>
                      <a:endParaRPr kumimoji="0" lang="zh-TW" altLang="en-US" sz="16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+mn-cs"/>
                      </a:endParaRPr>
                    </a:p>
                  </a:txBody>
                  <a:tcPr marL="44744" marR="44744" marT="22372" marB="22372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1297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altLang="zh-TW" sz="1600" b="1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+mn-cs"/>
                        </a:rPr>
                        <a:t>center_y</a:t>
                      </a:r>
                      <a:r>
                        <a:rPr kumimoji="0" lang="en-US" altLang="zh-TW" sz="16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+mn-cs"/>
                        </a:rPr>
                        <a:t>=0.0</a:t>
                      </a:r>
                      <a:endParaRPr kumimoji="0" lang="zh-TW" altLang="en-US" sz="16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+mn-cs"/>
                      </a:endParaRPr>
                    </a:p>
                  </a:txBody>
                  <a:tcPr marL="44744" marR="44744" marT="22372" marB="22372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1296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altLang="zh-TW" sz="1600" b="1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+mn-cs"/>
                        </a:rPr>
                        <a:t>dir</a:t>
                      </a:r>
                      <a:r>
                        <a:rPr kumimoji="0" lang="en-US" altLang="zh-TW" sz="16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+mn-cs"/>
                        </a:rPr>
                        <a:t>=0</a:t>
                      </a:r>
                      <a:endParaRPr kumimoji="0" lang="zh-TW" altLang="en-US" sz="16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+mn-cs"/>
                      </a:endParaRPr>
                    </a:p>
                  </a:txBody>
                  <a:tcPr marL="44744" marR="44744" marT="22372" marB="22372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1297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altLang="zh-TW" sz="16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+mn-cs"/>
                        </a:rPr>
                        <a:t>radius=0.0</a:t>
                      </a:r>
                      <a:endParaRPr kumimoji="0" lang="zh-TW" altLang="en-US" sz="16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+mn-cs"/>
                      </a:endParaRPr>
                    </a:p>
                  </a:txBody>
                  <a:tcPr marL="44744" marR="44744" marT="22372" marB="22372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6" name="表格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082207"/>
              </p:ext>
            </p:extLst>
          </p:nvPr>
        </p:nvGraphicFramePr>
        <p:xfrm>
          <a:off x="5438989" y="4564148"/>
          <a:ext cx="1127517" cy="3770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75839"/>
                <a:gridCol w="396806"/>
                <a:gridCol w="354872"/>
              </a:tblGrid>
              <a:tr h="377020"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 marL="44743" marR="44743" marT="22372" marB="223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…</a:t>
                      </a:r>
                      <a:endParaRPr lang="zh-TW" altLang="en-US" sz="1400" dirty="0"/>
                    </a:p>
                  </a:txBody>
                  <a:tcPr marL="44743" marR="44743" marT="22372" marB="22372"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 marL="44743" marR="44743" marT="22372" marB="22372"/>
                </a:tc>
              </a:tr>
            </a:tbl>
          </a:graphicData>
        </a:graphic>
      </p:graphicFrame>
      <p:graphicFrame>
        <p:nvGraphicFramePr>
          <p:cNvPr id="107" name="表格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268680"/>
              </p:ext>
            </p:extLst>
          </p:nvPr>
        </p:nvGraphicFramePr>
        <p:xfrm>
          <a:off x="6661014" y="4564148"/>
          <a:ext cx="1127517" cy="3770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75839"/>
                <a:gridCol w="396806"/>
                <a:gridCol w="354872"/>
              </a:tblGrid>
              <a:tr h="377020"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 marL="44743" marR="44743" marT="22372" marB="223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…</a:t>
                      </a:r>
                      <a:endParaRPr lang="zh-TW" altLang="en-US" sz="1400" dirty="0"/>
                    </a:p>
                  </a:txBody>
                  <a:tcPr marL="44743" marR="44743" marT="22372" marB="22372"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 marL="44743" marR="44743" marT="22372" marB="22372"/>
                </a:tc>
              </a:tr>
            </a:tbl>
          </a:graphicData>
        </a:graphic>
      </p:graphicFrame>
      <p:sp>
        <p:nvSpPr>
          <p:cNvPr id="111" name="文字方塊 110"/>
          <p:cNvSpPr txBox="1"/>
          <p:nvPr/>
        </p:nvSpPr>
        <p:spPr>
          <a:xfrm>
            <a:off x="2531860" y="1268026"/>
            <a:ext cx="1890261" cy="36933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b="1" dirty="0" err="1" smtClean="0">
                <a:solidFill>
                  <a:schemeClr val="bg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PE_cirLinkedList</a:t>
            </a:r>
            <a:endParaRPr lang="zh-TW" altLang="en-US" b="1" dirty="0">
              <a:solidFill>
                <a:schemeClr val="bg1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1168365" y="1359181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PolyNode</a:t>
            </a:r>
            <a:endParaRPr lang="zh-TW" altLang="en-US" b="1" dirty="0">
              <a:solidFill>
                <a:schemeClr val="tx2">
                  <a:lumMod val="60000"/>
                  <a:lumOff val="40000"/>
                </a:schemeClr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109968" y="548680"/>
            <a:ext cx="1774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polygonset</a:t>
            </a:r>
            <a:r>
              <a:rPr lang="en-US" altLang="zh-TW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[ 0 ]</a:t>
            </a:r>
            <a:endParaRPr lang="zh-TW" altLang="en-US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cxnSp>
        <p:nvCxnSpPr>
          <p:cNvPr id="52" name="直線單箭頭接點 51"/>
          <p:cNvCxnSpPr/>
          <p:nvPr/>
        </p:nvCxnSpPr>
        <p:spPr>
          <a:xfrm flipH="1">
            <a:off x="3966664" y="4819389"/>
            <a:ext cx="29196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 flipH="1">
            <a:off x="5266017" y="4819389"/>
            <a:ext cx="29196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 flipH="1">
            <a:off x="6415961" y="4819389"/>
            <a:ext cx="29196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22" name="群組 121"/>
          <p:cNvGrpSpPr/>
          <p:nvPr/>
        </p:nvGrpSpPr>
        <p:grpSpPr>
          <a:xfrm>
            <a:off x="3188608" y="5315143"/>
            <a:ext cx="5941113" cy="1520433"/>
            <a:chOff x="3188608" y="5315143"/>
            <a:chExt cx="5941113" cy="1520433"/>
          </a:xfrm>
        </p:grpSpPr>
        <p:sp>
          <p:nvSpPr>
            <p:cNvPr id="118" name="矩形 117"/>
            <p:cNvSpPr/>
            <p:nvPr/>
          </p:nvSpPr>
          <p:spPr>
            <a:xfrm>
              <a:off x="3217218" y="5383222"/>
              <a:ext cx="5912503" cy="14523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360026" y="6474822"/>
              <a:ext cx="168507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600" dirty="0">
                  <a:latin typeface="Times New Roman" pitchFamily="18" charset="0"/>
                  <a:ea typeface="標楷體" pitchFamily="65" charset="-120"/>
                  <a:sym typeface="Wingdings"/>
                </a:rPr>
                <a:t></a:t>
              </a:r>
              <a:r>
                <a:rPr lang="en-US" altLang="zh-TW" sz="1600" dirty="0" smtClean="0">
                  <a:latin typeface="Times New Roman" pitchFamily="18" charset="0"/>
                  <a:ea typeface="標楷體" pitchFamily="65" charset="-120"/>
                </a:rPr>
                <a:t>(5.0790,8.8675)</a:t>
              </a:r>
              <a:endParaRPr lang="zh-TW" altLang="en-US" sz="16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6173470" y="6474822"/>
              <a:ext cx="168507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600" dirty="0">
                  <a:latin typeface="Times New Roman" pitchFamily="18" charset="0"/>
                  <a:ea typeface="標楷體" pitchFamily="65" charset="-120"/>
                  <a:sym typeface="Wingdings"/>
                </a:rPr>
                <a:t></a:t>
              </a:r>
              <a:r>
                <a:rPr lang="en-US" altLang="zh-TW" sz="1600" dirty="0" smtClean="0">
                  <a:latin typeface="Times New Roman" pitchFamily="18" charset="0"/>
                  <a:ea typeface="標楷體" pitchFamily="65" charset="-120"/>
                </a:rPr>
                <a:t>(5.0795,8.8675)</a:t>
              </a:r>
              <a:endParaRPr lang="zh-TW" altLang="en-US" sz="1600" dirty="0"/>
            </a:p>
          </p:txBody>
        </p:sp>
        <p:sp>
          <p:nvSpPr>
            <p:cNvPr id="4" name="橢圓 3"/>
            <p:cNvSpPr/>
            <p:nvPr/>
          </p:nvSpPr>
          <p:spPr bwMode="auto">
            <a:xfrm>
              <a:off x="4787928" y="5760299"/>
              <a:ext cx="808074" cy="691124"/>
            </a:xfrm>
            <a:prstGeom prst="ellipse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5" name="橢圓 4"/>
            <p:cNvSpPr/>
            <p:nvPr/>
          </p:nvSpPr>
          <p:spPr bwMode="auto">
            <a:xfrm>
              <a:off x="6609709" y="5763837"/>
              <a:ext cx="808074" cy="691124"/>
            </a:xfrm>
            <a:prstGeom prst="ellipse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5191963" y="5763837"/>
              <a:ext cx="1818167" cy="687586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188608" y="5921195"/>
              <a:ext cx="173637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600" dirty="0">
                  <a:latin typeface="Times New Roman" pitchFamily="18" charset="0"/>
                  <a:ea typeface="標楷體" pitchFamily="65" charset="-120"/>
                  <a:sym typeface="Wingdings"/>
                </a:rPr>
                <a:t></a:t>
              </a:r>
              <a:r>
                <a:rPr lang="en-US" altLang="zh-TW" sz="1600" dirty="0" smtClean="0">
                  <a:latin typeface="Times New Roman" pitchFamily="18" charset="0"/>
                  <a:ea typeface="標楷體" pitchFamily="65" charset="-120"/>
                </a:rPr>
                <a:t>(5.0765,8.8700) </a:t>
              </a:r>
              <a:endParaRPr lang="zh-TW" altLang="en-US" sz="1600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4350800" y="5315143"/>
              <a:ext cx="168507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600" dirty="0">
                  <a:latin typeface="Times New Roman" pitchFamily="18" charset="0"/>
                  <a:ea typeface="標楷體" pitchFamily="65" charset="-120"/>
                  <a:sym typeface="Wingdings"/>
                </a:rPr>
                <a:t></a:t>
              </a:r>
              <a:r>
                <a:rPr lang="en-US" altLang="zh-TW" sz="1600" dirty="0" smtClean="0">
                  <a:latin typeface="Times New Roman" pitchFamily="18" charset="0"/>
                  <a:ea typeface="標楷體" pitchFamily="65" charset="-120"/>
                </a:rPr>
                <a:t>(5.0790,8.8725)</a:t>
              </a:r>
              <a:endParaRPr lang="zh-TW" altLang="en-US" sz="16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6171397" y="5318670"/>
              <a:ext cx="168507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600" dirty="0">
                  <a:latin typeface="Times New Roman" pitchFamily="18" charset="0"/>
                  <a:ea typeface="標楷體" pitchFamily="65" charset="-120"/>
                  <a:sym typeface="Wingdings"/>
                </a:rPr>
                <a:t></a:t>
              </a:r>
              <a:r>
                <a:rPr lang="en-US" altLang="zh-TW" sz="1600" dirty="0" smtClean="0">
                  <a:latin typeface="Times New Roman" pitchFamily="18" charset="0"/>
                  <a:ea typeface="標楷體" pitchFamily="65" charset="-120"/>
                </a:rPr>
                <a:t>(5.0795,8.8725)</a:t>
              </a:r>
              <a:endParaRPr lang="zh-TW" altLang="en-US" sz="1600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7423427" y="5921195"/>
              <a:ext cx="168507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600" dirty="0">
                  <a:latin typeface="Times New Roman" pitchFamily="18" charset="0"/>
                  <a:ea typeface="標楷體" pitchFamily="65" charset="-120"/>
                  <a:sym typeface="Wingdings"/>
                </a:rPr>
                <a:t></a:t>
              </a:r>
              <a:r>
                <a:rPr lang="en-US" altLang="zh-TW" sz="1600" dirty="0" smtClean="0">
                  <a:latin typeface="Times New Roman" pitchFamily="18" charset="0"/>
                  <a:ea typeface="標楷體" pitchFamily="65" charset="-120"/>
                </a:rPr>
                <a:t>(5.0820,8.8700)</a:t>
              </a:r>
              <a:endParaRPr lang="zh-TW" altLang="en-US" sz="1600" dirty="0"/>
            </a:p>
          </p:txBody>
        </p:sp>
      </p:grpSp>
      <p:sp>
        <p:nvSpPr>
          <p:cNvPr id="3" name="矩形 2"/>
          <p:cNvSpPr/>
          <p:nvPr/>
        </p:nvSpPr>
        <p:spPr>
          <a:xfrm>
            <a:off x="197190" y="3129355"/>
            <a:ext cx="1854530" cy="29964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單箭頭接點 27"/>
          <p:cNvCxnSpPr/>
          <p:nvPr/>
        </p:nvCxnSpPr>
        <p:spPr>
          <a:xfrm>
            <a:off x="1760835" y="3275920"/>
            <a:ext cx="592470" cy="51369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群組 46"/>
          <p:cNvGrpSpPr/>
          <p:nvPr/>
        </p:nvGrpSpPr>
        <p:grpSpPr>
          <a:xfrm>
            <a:off x="2051720" y="3717032"/>
            <a:ext cx="5544616" cy="1368152"/>
            <a:chOff x="2051720" y="3717032"/>
            <a:chExt cx="5544616" cy="1368152"/>
          </a:xfrm>
        </p:grpSpPr>
        <p:cxnSp>
          <p:nvCxnSpPr>
            <p:cNvPr id="55" name="直線單箭頭接點 54"/>
            <p:cNvCxnSpPr/>
            <p:nvPr/>
          </p:nvCxnSpPr>
          <p:spPr>
            <a:xfrm>
              <a:off x="2051720" y="3717032"/>
              <a:ext cx="301585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6" name="直線接點 95"/>
            <p:cNvCxnSpPr/>
            <p:nvPr/>
          </p:nvCxnSpPr>
          <p:spPr>
            <a:xfrm>
              <a:off x="2051720" y="3717032"/>
              <a:ext cx="0" cy="136525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/>
            <p:cNvCxnSpPr/>
            <p:nvPr/>
          </p:nvCxnSpPr>
          <p:spPr>
            <a:xfrm>
              <a:off x="7596336" y="4692765"/>
              <a:ext cx="0" cy="39241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 97"/>
            <p:cNvCxnSpPr/>
            <p:nvPr/>
          </p:nvCxnSpPr>
          <p:spPr>
            <a:xfrm>
              <a:off x="2051720" y="5085184"/>
              <a:ext cx="5544616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群組 47"/>
          <p:cNvGrpSpPr/>
          <p:nvPr/>
        </p:nvGrpSpPr>
        <p:grpSpPr>
          <a:xfrm>
            <a:off x="2483768" y="4002864"/>
            <a:ext cx="5616624" cy="1234720"/>
            <a:chOff x="2483768" y="4002864"/>
            <a:chExt cx="5616624" cy="1234720"/>
          </a:xfrm>
        </p:grpSpPr>
        <p:cxnSp>
          <p:nvCxnSpPr>
            <p:cNvPr id="114" name="直線接點 113"/>
            <p:cNvCxnSpPr/>
            <p:nvPr/>
          </p:nvCxnSpPr>
          <p:spPr>
            <a:xfrm>
              <a:off x="2483768" y="4002864"/>
              <a:ext cx="0" cy="123472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/>
            <p:cNvCxnSpPr/>
            <p:nvPr/>
          </p:nvCxnSpPr>
          <p:spPr>
            <a:xfrm>
              <a:off x="2483768" y="5237584"/>
              <a:ext cx="5616624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/>
            <p:cNvCxnSpPr/>
            <p:nvPr/>
          </p:nvCxnSpPr>
          <p:spPr>
            <a:xfrm>
              <a:off x="8100392" y="4704733"/>
              <a:ext cx="0" cy="53285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單箭頭接點 119"/>
            <p:cNvCxnSpPr/>
            <p:nvPr/>
          </p:nvCxnSpPr>
          <p:spPr>
            <a:xfrm flipH="1">
              <a:off x="7808429" y="4704733"/>
              <a:ext cx="291963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485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輸出格式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 smtClean="0"/>
              <a:t>polygonset</a:t>
            </a:r>
            <a:r>
              <a:rPr lang="en-US" altLang="zh-TW" dirty="0" smtClean="0"/>
              <a:t> </a:t>
            </a:r>
            <a:br>
              <a:rPr lang="en-US" altLang="zh-TW" dirty="0" smtClean="0"/>
            </a:br>
            <a:r>
              <a:rPr lang="en-US" altLang="zh-TW" dirty="0" err="1" smtClean="0"/>
              <a:t>PE_cirLinkedList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2973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87" y="1132810"/>
            <a:ext cx="8477949" cy="4382813"/>
          </a:xfrm>
        </p:spPr>
      </p:pic>
      <p:sp>
        <p:nvSpPr>
          <p:cNvPr id="2" name="矩形 1"/>
          <p:cNvSpPr/>
          <p:nvPr/>
        </p:nvSpPr>
        <p:spPr>
          <a:xfrm>
            <a:off x="323528" y="1988840"/>
            <a:ext cx="8208912" cy="331236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544649" y="3068960"/>
            <a:ext cx="24481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>
                <a:solidFill>
                  <a:srgbClr val="FFC000"/>
                </a:solidFill>
                <a:ea typeface="標楷體" pitchFamily="65" charset="-120"/>
              </a:rPr>
              <a:t>PE_cirLinkedList</a:t>
            </a:r>
            <a:r>
              <a:rPr lang="en-US" altLang="zh-TW" sz="2400" dirty="0" smtClean="0">
                <a:solidFill>
                  <a:srgbClr val="FFC000"/>
                </a:solidFill>
                <a:ea typeface="標楷體" pitchFamily="65" charset="-120"/>
              </a:rPr>
              <a:t/>
            </a:r>
            <a:br>
              <a:rPr lang="en-US" altLang="zh-TW" sz="2400" dirty="0" smtClean="0">
                <a:solidFill>
                  <a:srgbClr val="FFC000"/>
                </a:solidFill>
                <a:ea typeface="標楷體" pitchFamily="65" charset="-120"/>
              </a:rPr>
            </a:br>
            <a:r>
              <a:rPr lang="zh-TW" altLang="en-US" sz="2400" dirty="0" smtClean="0">
                <a:solidFill>
                  <a:srgbClr val="FFC000"/>
                </a:solidFill>
                <a:ea typeface="標楷體" pitchFamily="65" charset="-120"/>
              </a:rPr>
              <a:t>每個</a:t>
            </a:r>
            <a:r>
              <a:rPr lang="en-US" altLang="zh-TW" sz="2400" dirty="0" smtClean="0">
                <a:solidFill>
                  <a:srgbClr val="FFC000"/>
                </a:solidFill>
                <a:ea typeface="標楷體" pitchFamily="65" charset="-120"/>
              </a:rPr>
              <a:t>node</a:t>
            </a:r>
            <a:r>
              <a:rPr lang="zh-TW" altLang="en-US" sz="2400" dirty="0" smtClean="0">
                <a:solidFill>
                  <a:srgbClr val="FFC000"/>
                </a:solidFill>
                <a:ea typeface="標楷體" pitchFamily="65" charset="-120"/>
              </a:rPr>
              <a:t>的內容</a:t>
            </a:r>
            <a:endParaRPr lang="zh-TW" altLang="en-US" sz="2400" dirty="0">
              <a:solidFill>
                <a:srgbClr val="FFC000"/>
              </a:solidFill>
              <a:ea typeface="標楷體" pitchFamily="65" charset="-120"/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179512" y="1527551"/>
            <a:ext cx="4968552" cy="0"/>
          </a:xfrm>
          <a:prstGeom prst="line">
            <a:avLst/>
          </a:prstGeom>
          <a:ln w="38100">
            <a:solidFill>
              <a:srgbClr val="D47F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endCxn id="15" idx="1"/>
          </p:cNvCxnSpPr>
          <p:nvPr/>
        </p:nvCxnSpPr>
        <p:spPr>
          <a:xfrm>
            <a:off x="5292080" y="1429888"/>
            <a:ext cx="684598" cy="71446"/>
          </a:xfrm>
          <a:prstGeom prst="straightConnector1">
            <a:avLst/>
          </a:prstGeom>
          <a:ln w="38100">
            <a:solidFill>
              <a:srgbClr val="D47FD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5976678" y="1085835"/>
            <a:ext cx="2699778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>
                <a:solidFill>
                  <a:srgbClr val="D47FDB"/>
                </a:solidFill>
                <a:ea typeface="標楷體" pitchFamily="65" charset="-120"/>
              </a:rPr>
              <a:t>polygonset</a:t>
            </a:r>
            <a:r>
              <a:rPr lang="zh-TW" altLang="en-US" sz="2400" dirty="0" smtClean="0">
                <a:solidFill>
                  <a:srgbClr val="D47FDB"/>
                </a:solidFill>
                <a:ea typeface="標楷體" pitchFamily="65" charset="-120"/>
              </a:rPr>
              <a:t>陣列</a:t>
            </a:r>
            <a:r>
              <a:rPr lang="en-US" altLang="zh-TW" sz="2400" dirty="0" smtClean="0">
                <a:solidFill>
                  <a:srgbClr val="D47FDB"/>
                </a:solidFill>
                <a:ea typeface="標楷體" pitchFamily="65" charset="-120"/>
              </a:rPr>
              <a:t/>
            </a:r>
            <a:br>
              <a:rPr lang="en-US" altLang="zh-TW" sz="2400" dirty="0" smtClean="0">
                <a:solidFill>
                  <a:srgbClr val="D47FDB"/>
                </a:solidFill>
                <a:ea typeface="標楷體" pitchFamily="65" charset="-120"/>
              </a:rPr>
            </a:br>
            <a:r>
              <a:rPr lang="zh-TW" altLang="en-US" sz="2400" dirty="0" smtClean="0">
                <a:solidFill>
                  <a:srgbClr val="D47FDB"/>
                </a:solidFill>
                <a:ea typeface="標楷體" pitchFamily="65" charset="-120"/>
              </a:rPr>
              <a:t>每個</a:t>
            </a:r>
            <a:r>
              <a:rPr lang="en-US" altLang="zh-TW" sz="2400" dirty="0" smtClean="0">
                <a:solidFill>
                  <a:srgbClr val="D47FDB"/>
                </a:solidFill>
                <a:ea typeface="標楷體" pitchFamily="65" charset="-120"/>
              </a:rPr>
              <a:t>node</a:t>
            </a:r>
            <a:r>
              <a:rPr lang="zh-TW" altLang="en-US" sz="2400" dirty="0" smtClean="0">
                <a:solidFill>
                  <a:srgbClr val="D47FDB"/>
                </a:solidFill>
                <a:ea typeface="標楷體" pitchFamily="65" charset="-120"/>
              </a:rPr>
              <a:t>存的內容</a:t>
            </a:r>
            <a:endParaRPr lang="zh-TW" altLang="en-US" sz="2400" dirty="0">
              <a:solidFill>
                <a:srgbClr val="D47FDB"/>
              </a:solidFill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600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測試</a:t>
            </a:r>
            <a:r>
              <a:rPr lang="en-US" altLang="zh-TW" sz="3600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3600" dirty="0" smtClean="0">
                <a:latin typeface="標楷體" pitchFamily="65" charset="-120"/>
                <a:ea typeface="標楷體" pitchFamily="65" charset="-120"/>
              </a:rPr>
              <a:t>不印文字</a:t>
            </a:r>
            <a:r>
              <a:rPr lang="en-US" altLang="zh-TW" sz="3600" dirty="0" smtClean="0">
                <a:latin typeface="標楷體" pitchFamily="65" charset="-120"/>
                <a:ea typeface="標楷體" pitchFamily="65" charset="-120"/>
              </a:rPr>
              <a:t>)</a:t>
            </a:r>
            <a:endParaRPr lang="zh-TW" altLang="en-US" sz="36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+mj-lt"/>
              </a:rPr>
              <a:t>EPC16U88.TOP.ctu3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(160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個多邊形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)</a:t>
            </a:r>
            <a:r>
              <a:rPr lang="en-US" altLang="zh-TW" dirty="0" smtClean="0">
                <a:latin typeface="+mj-lt"/>
              </a:rPr>
              <a:t/>
            </a:r>
            <a:br>
              <a:rPr lang="en-US" altLang="zh-TW" dirty="0" smtClean="0">
                <a:latin typeface="+mj-lt"/>
              </a:rPr>
            </a:br>
            <a:r>
              <a:rPr lang="zh-TW" altLang="en-US" dirty="0" smtClean="0">
                <a:latin typeface="+mj-lt"/>
              </a:rPr>
              <a:t>→</a:t>
            </a:r>
            <a:r>
              <a:rPr lang="en-US" altLang="zh-TW" dirty="0" smtClean="0">
                <a:latin typeface="+mj-lt"/>
              </a:rPr>
              <a:t> </a:t>
            </a:r>
            <a:r>
              <a:rPr lang="en-US" altLang="zh-TW" dirty="0" smtClean="0">
                <a:latin typeface="+mj-lt"/>
              </a:rPr>
              <a:t>0.031s</a:t>
            </a:r>
            <a:endParaRPr lang="en-US" altLang="zh-TW" dirty="0">
              <a:latin typeface="+mj-lt"/>
            </a:endParaRPr>
          </a:p>
          <a:p>
            <a:r>
              <a:rPr lang="en-US" altLang="zh-TW" dirty="0" smtClean="0">
                <a:latin typeface="+mj-lt"/>
              </a:rPr>
              <a:t>sm006028.pho.ctu3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(83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個多邊形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latin typeface="+mj-lt"/>
              </a:rPr>
              <a:t> </a:t>
            </a:r>
            <a:r>
              <a:rPr lang="en-US" altLang="zh-TW" dirty="0" smtClean="0">
                <a:latin typeface="+mj-lt"/>
              </a:rPr>
              <a:t>   </a:t>
            </a:r>
            <a:r>
              <a:rPr lang="zh-TW" altLang="en-US" dirty="0" smtClean="0">
                <a:latin typeface="+mj-lt"/>
              </a:rPr>
              <a:t>→</a:t>
            </a:r>
            <a:r>
              <a:rPr lang="en-US" altLang="zh-TW" dirty="0" smtClean="0">
                <a:latin typeface="+mj-lt"/>
              </a:rPr>
              <a:t> 0.016s</a:t>
            </a:r>
          </a:p>
          <a:p>
            <a:r>
              <a:rPr lang="en-US" altLang="zh-TW" dirty="0" smtClean="0">
                <a:latin typeface="+mj-lt"/>
              </a:rPr>
              <a:t>13_gnd6.art.ctu3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(12057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個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多邊形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)</a:t>
            </a:r>
          </a:p>
          <a:p>
            <a:pPr marL="0" indent="0">
              <a:buNone/>
            </a:pPr>
            <a:r>
              <a:rPr lang="en-US" altLang="zh-TW" dirty="0" smtClean="0">
                <a:latin typeface="+mj-lt"/>
              </a:rPr>
              <a:t>    </a:t>
            </a:r>
            <a:r>
              <a:rPr lang="zh-TW" altLang="en-US" dirty="0" smtClean="0">
                <a:latin typeface="+mj-lt"/>
              </a:rPr>
              <a:t>→</a:t>
            </a:r>
            <a:r>
              <a:rPr lang="en-US" altLang="zh-TW" dirty="0" smtClean="0">
                <a:latin typeface="+mj-lt"/>
              </a:rPr>
              <a:t> </a:t>
            </a:r>
            <a:r>
              <a:rPr lang="en-US" altLang="zh-TW" dirty="0" smtClean="0">
                <a:latin typeface="+mj-lt"/>
              </a:rPr>
              <a:t>2.147s</a:t>
            </a:r>
            <a:endParaRPr lang="zh-TW" altLang="en-US" dirty="0">
              <a:latin typeface="+mj-lt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4725144"/>
            <a:ext cx="4218480" cy="15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2210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1242</TotalTime>
  <Words>233</Words>
  <Application>Microsoft Office PowerPoint</Application>
  <PresentationFormat>如螢幕大小 (4:3)</PresentationFormat>
  <Paragraphs>91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流線</vt:lpstr>
      <vt:lpstr>架構</vt:lpstr>
      <vt:lpstr>PowerPoint 簡報</vt:lpstr>
      <vt:lpstr>PowerPoint 簡報</vt:lpstr>
      <vt:lpstr>實例</vt:lpstr>
      <vt:lpstr>Example1-1</vt:lpstr>
      <vt:lpstr>輸出格式</vt:lpstr>
      <vt:lpstr>PowerPoint 簡報</vt:lpstr>
      <vt:lpstr>測試(不印文字)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114</cp:revision>
  <dcterms:created xsi:type="dcterms:W3CDTF">2016-07-12T00:52:04Z</dcterms:created>
  <dcterms:modified xsi:type="dcterms:W3CDTF">2016-07-19T02:36:53Z</dcterms:modified>
</cp:coreProperties>
</file>