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  <p:sldId id="264" r:id="rId12"/>
    <p:sldId id="257" r:id="rId13"/>
    <p:sldId id="258" r:id="rId14"/>
    <p:sldId id="259" r:id="rId15"/>
    <p:sldId id="272" r:id="rId16"/>
    <p:sldId id="273" r:id="rId17"/>
    <p:sldId id="260" r:id="rId18"/>
    <p:sldId id="26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6618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CDB8BE8-8ED7-44DA-B9BF-E88143441285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80743850-62A4-4E51-BBA8-1F3DAA4F15D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03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ללחוץ על </a:t>
            </a:r>
            <a:r>
              <a:rPr lang="en-US" dirty="0"/>
              <a:t>convert to issue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63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ללחוץ על </a:t>
            </a:r>
            <a:r>
              <a:rPr lang="en-US" dirty="0"/>
              <a:t>convert to issue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88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ללחוץ על </a:t>
            </a:r>
            <a:r>
              <a:rPr lang="en-US" dirty="0"/>
              <a:t>convert to issue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32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18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35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3850-62A4-4E51-BBA8-1F3DAA4F15DF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442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480" y="1387585"/>
            <a:ext cx="7766936" cy="1646302"/>
          </a:xfrm>
        </p:spPr>
        <p:txBody>
          <a:bodyPr anchor="b">
            <a:noAutofit/>
          </a:bodyPr>
          <a:lstStyle>
            <a:lvl1pPr algn="r" rtl="1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480" y="3033884"/>
            <a:ext cx="7766936" cy="1096899"/>
          </a:xfrm>
        </p:spPr>
        <p:txBody>
          <a:bodyPr anchor="t"/>
          <a:lstStyle>
            <a:lvl1pPr marL="0" indent="0" algn="r" rtl="1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/>
            </a:lvl1pPr>
          </a:lstStyle>
          <a:p>
            <a:fld id="{E35A60CC-100F-4663-98A8-AD2FFC53E4BD}" type="datetimeFigureOut">
              <a:rPr lang="en-IL" smtClean="0"/>
              <a:pPr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4710" y="6255007"/>
            <a:ext cx="683339" cy="365125"/>
          </a:xfrm>
        </p:spPr>
        <p:txBody>
          <a:bodyPr/>
          <a:lstStyle>
            <a:lvl1pPr rtl="1">
              <a:defRPr/>
            </a:lvl1pPr>
          </a:lstStyle>
          <a:p>
            <a:fld id="{EDF7BBCE-1407-45C1-9577-5E6DDB1C1947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20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8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09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64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64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2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13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46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56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48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82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989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9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35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38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60CC-100F-4663-98A8-AD2FFC53E4BD}" type="datetimeFigureOut">
              <a:rPr lang="en-IL" smtClean="0"/>
              <a:t>25/03/2023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BBCE-1407-45C1-9577-5E6DDB1C19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883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6935" y="8232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6935" y="237423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4734" y="6255007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60CC-100F-4663-98A8-AD2FFC53E4BD}" type="datetimeFigureOut">
              <a:rPr lang="en-IL" smtClean="0"/>
              <a:pPr/>
              <a:t>25/03/2023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6935" y="625500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264" y="625500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900">
                <a:solidFill>
                  <a:schemeClr val="accent1"/>
                </a:solidFill>
              </a:defRPr>
            </a:lvl1pPr>
          </a:lstStyle>
          <a:p>
            <a:fld id="{EDF7BBCE-1407-45C1-9577-5E6DDB1C1947}" type="slidenum">
              <a:rPr lang="en-IL" smtClean="0"/>
              <a:pPr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40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E4DAE1-AC76-48D0-149F-E2205A2C1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323" y="1387585"/>
            <a:ext cx="8524093" cy="1646302"/>
          </a:xfrm>
        </p:spPr>
        <p:txBody>
          <a:bodyPr/>
          <a:lstStyle/>
          <a:p>
            <a:r>
              <a:rPr lang="he-IL" dirty="0"/>
              <a:t>מצגת 0 – מערכת ניהול פרויקט</a:t>
            </a:r>
            <a:endParaRPr lang="en-IL" dirty="0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EE5FF43-CE49-2AE4-EE63-68279AE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424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27FACF2E-1953-090D-033C-0F94FB939C9B}"/>
              </a:ext>
            </a:extLst>
          </p:cNvPr>
          <p:cNvCxnSpPr>
            <a:cxnSpLocks/>
          </p:cNvCxnSpPr>
          <p:nvPr/>
        </p:nvCxnSpPr>
        <p:spPr>
          <a:xfrm>
            <a:off x="10483913" y="2553077"/>
            <a:ext cx="13670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9D34AACE-F6E7-5986-8E80-1ACE8632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עץ העבודה שלנו:</a:t>
            </a:r>
            <a:endParaRPr lang="en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6FD4D46-63D2-ECFE-98C1-9F8683287858}"/>
              </a:ext>
            </a:extLst>
          </p:cNvPr>
          <p:cNvCxnSpPr>
            <a:cxnSpLocks/>
          </p:cNvCxnSpPr>
          <p:nvPr/>
        </p:nvCxnSpPr>
        <p:spPr>
          <a:xfrm>
            <a:off x="3711921" y="2553077"/>
            <a:ext cx="62559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: מעוקל 21">
            <a:extLst>
              <a:ext uri="{FF2B5EF4-FFF2-40B4-BE49-F238E27FC236}">
                <a16:creationId xmlns:a16="http://schemas.microsoft.com/office/drawing/2014/main" id="{E95AEE58-B949-569C-ECE3-FB2048CE285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4481465" y="2551451"/>
            <a:ext cx="369682" cy="318531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מחבר: מעוקל 18">
            <a:extLst>
              <a:ext uri="{FF2B5EF4-FFF2-40B4-BE49-F238E27FC236}">
                <a16:creationId xmlns:a16="http://schemas.microsoft.com/office/drawing/2014/main" id="{2862B0F4-A24A-6685-09A0-75E677947CF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481465" y="2551451"/>
            <a:ext cx="369682" cy="1655511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מחבר: מעוקל 16">
            <a:extLst>
              <a:ext uri="{FF2B5EF4-FFF2-40B4-BE49-F238E27FC236}">
                <a16:creationId xmlns:a16="http://schemas.microsoft.com/office/drawing/2014/main" id="{B6BDD02E-7F1F-FDC9-C503-1FC6D9672E1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81465" y="2551451"/>
            <a:ext cx="369683" cy="787015"/>
          </a:xfrm>
          <a:prstGeom prst="curvedConnector3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1912D647-964C-7B61-F872-011AB8CC3261}"/>
              </a:ext>
            </a:extLst>
          </p:cNvPr>
          <p:cNvSpPr txBox="1"/>
          <p:nvPr/>
        </p:nvSpPr>
        <p:spPr>
          <a:xfrm>
            <a:off x="4924563" y="441519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endParaRPr lang="en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D80D28A-758E-3DE0-B042-DFA8F70CD869}"/>
              </a:ext>
            </a:extLst>
          </p:cNvPr>
          <p:cNvSpPr txBox="1"/>
          <p:nvPr/>
        </p:nvSpPr>
        <p:spPr>
          <a:xfrm>
            <a:off x="2812476" y="23615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en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7056DDB-B109-7765-3992-7552AABADD6E}"/>
              </a:ext>
            </a:extLst>
          </p:cNvPr>
          <p:cNvSpPr txBox="1"/>
          <p:nvPr/>
        </p:nvSpPr>
        <p:spPr>
          <a:xfrm>
            <a:off x="2812476" y="315379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Milestone-0</a:t>
            </a:r>
            <a:endParaRPr lang="en-IL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C614FFF-52CD-DE62-E965-6E81EBF46177}"/>
              </a:ext>
            </a:extLst>
          </p:cNvPr>
          <p:cNvSpPr txBox="1"/>
          <p:nvPr/>
        </p:nvSpPr>
        <p:spPr>
          <a:xfrm>
            <a:off x="2812476" y="402229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Milestone-1</a:t>
            </a:r>
            <a:endParaRPr lang="en-IL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E08AC6DF-0D6E-40F1-9DD3-E31D739E2E1D}"/>
              </a:ext>
            </a:extLst>
          </p:cNvPr>
          <p:cNvSpPr txBox="1"/>
          <p:nvPr/>
        </p:nvSpPr>
        <p:spPr>
          <a:xfrm>
            <a:off x="2812476" y="555209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Milestone-4</a:t>
            </a:r>
            <a:endParaRPr lang="en-IL" dirty="0"/>
          </a:p>
        </p:txBody>
      </p: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98DAC6A1-4806-2AC2-A831-9F467DC7DED0}"/>
              </a:ext>
            </a:extLst>
          </p:cNvPr>
          <p:cNvCxnSpPr>
            <a:stCxn id="5" idx="6"/>
          </p:cNvCxnSpPr>
          <p:nvPr/>
        </p:nvCxnSpPr>
        <p:spPr>
          <a:xfrm flipV="1">
            <a:off x="5267607" y="3338465"/>
            <a:ext cx="1196567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2B786E6-1FAA-E5EE-5809-1988D1E09D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267606" y="4206962"/>
            <a:ext cx="1196568" cy="0"/>
          </a:xfrm>
          <a:prstGeom prst="line">
            <a:avLst/>
          </a:prstGeom>
          <a:ln w="57150">
            <a:solidFill>
              <a:srgbClr val="E7661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D2E6AFF2-2A4C-E77E-ABB8-F61C52A34E45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267606" y="5736762"/>
            <a:ext cx="11965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A41AD3F5-C499-61E1-0E1F-105706C7B480}"/>
              </a:ext>
            </a:extLst>
          </p:cNvPr>
          <p:cNvSpPr/>
          <p:nvPr/>
        </p:nvSpPr>
        <p:spPr>
          <a:xfrm>
            <a:off x="4851147" y="5528532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7E192050-CD4A-CD4C-4E94-85483ACC21A5}"/>
              </a:ext>
            </a:extLst>
          </p:cNvPr>
          <p:cNvSpPr/>
          <p:nvPr/>
        </p:nvSpPr>
        <p:spPr>
          <a:xfrm>
            <a:off x="4851148" y="3130236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F50BACF-D7F4-CA02-43FD-62679F9403C7}"/>
              </a:ext>
            </a:extLst>
          </p:cNvPr>
          <p:cNvSpPr/>
          <p:nvPr/>
        </p:nvSpPr>
        <p:spPr>
          <a:xfrm>
            <a:off x="4851147" y="3998732"/>
            <a:ext cx="416459" cy="4164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324FFE1F-B3FE-DB0F-CDA6-4D971AAB68F5}"/>
              </a:ext>
            </a:extLst>
          </p:cNvPr>
          <p:cNvSpPr txBox="1"/>
          <p:nvPr/>
        </p:nvSpPr>
        <p:spPr>
          <a:xfrm>
            <a:off x="6703341" y="31279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99C3BC5-4DF8-EC0C-F9D3-1B7CC4F095D9}"/>
              </a:ext>
            </a:extLst>
          </p:cNvPr>
          <p:cNvSpPr txBox="1"/>
          <p:nvPr/>
        </p:nvSpPr>
        <p:spPr>
          <a:xfrm>
            <a:off x="6703341" y="402229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27EB91CF-0759-A60F-E6EF-633E9FA7BFE2}"/>
              </a:ext>
            </a:extLst>
          </p:cNvPr>
          <p:cNvSpPr txBox="1"/>
          <p:nvPr/>
        </p:nvSpPr>
        <p:spPr>
          <a:xfrm>
            <a:off x="6703341" y="555209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B771B26F-A9F2-9AA1-3D21-22285AA4ADB3}"/>
              </a:ext>
            </a:extLst>
          </p:cNvPr>
          <p:cNvSpPr/>
          <p:nvPr/>
        </p:nvSpPr>
        <p:spPr>
          <a:xfrm>
            <a:off x="4065006" y="2343221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9FB21DFA-CF22-A369-B49A-18915727EC99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140917" y="3336201"/>
            <a:ext cx="373463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C8F87F6F-D571-FC61-F956-B1EB4A5F4909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40917" y="4183397"/>
            <a:ext cx="936284" cy="1"/>
          </a:xfrm>
          <a:prstGeom prst="line">
            <a:avLst/>
          </a:prstGeom>
          <a:ln w="57150">
            <a:solidFill>
              <a:srgbClr val="E7661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C7A18355-C457-6ABF-79CD-37E47E43A331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327648" y="5736761"/>
            <a:ext cx="153267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מחבר: מעוקל 58">
            <a:extLst>
              <a:ext uri="{FF2B5EF4-FFF2-40B4-BE49-F238E27FC236}">
                <a16:creationId xmlns:a16="http://schemas.microsoft.com/office/drawing/2014/main" id="{17AEDC20-4658-6117-49FB-183FDA64DDC9}"/>
              </a:ext>
            </a:extLst>
          </p:cNvPr>
          <p:cNvCxnSpPr>
            <a:cxnSpLocks/>
            <a:stCxn id="56" idx="2"/>
            <a:endCxn id="43" idx="6"/>
          </p:cNvCxnSpPr>
          <p:nvPr/>
        </p:nvCxnSpPr>
        <p:spPr>
          <a:xfrm rot="10800000" flipV="1">
            <a:off x="7930840" y="2545296"/>
            <a:ext cx="279145" cy="79090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מחבר: מעוקל 61">
            <a:extLst>
              <a:ext uri="{FF2B5EF4-FFF2-40B4-BE49-F238E27FC236}">
                <a16:creationId xmlns:a16="http://schemas.microsoft.com/office/drawing/2014/main" id="{D7734994-273F-2492-6DDB-6075DE7623E6}"/>
              </a:ext>
            </a:extLst>
          </p:cNvPr>
          <p:cNvCxnSpPr>
            <a:cxnSpLocks/>
            <a:stCxn id="57" idx="2"/>
            <a:endCxn id="44" idx="6"/>
          </p:cNvCxnSpPr>
          <p:nvPr/>
        </p:nvCxnSpPr>
        <p:spPr>
          <a:xfrm rot="10800000" flipV="1">
            <a:off x="8493661" y="2545296"/>
            <a:ext cx="880583" cy="1638102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מחבר: מעוקל 64">
            <a:extLst>
              <a:ext uri="{FF2B5EF4-FFF2-40B4-BE49-F238E27FC236}">
                <a16:creationId xmlns:a16="http://schemas.microsoft.com/office/drawing/2014/main" id="{82DD5F80-4A67-BD9D-B417-FEAE58582E74}"/>
              </a:ext>
            </a:extLst>
          </p:cNvPr>
          <p:cNvCxnSpPr>
            <a:cxnSpLocks/>
            <a:stCxn id="58" idx="2"/>
            <a:endCxn id="45" idx="6"/>
          </p:cNvCxnSpPr>
          <p:nvPr/>
        </p:nvCxnSpPr>
        <p:spPr>
          <a:xfrm rot="10800000" flipV="1">
            <a:off x="9276783" y="2545294"/>
            <a:ext cx="1752119" cy="319146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אליפסה 57">
            <a:extLst>
              <a:ext uri="{FF2B5EF4-FFF2-40B4-BE49-F238E27FC236}">
                <a16:creationId xmlns:a16="http://schemas.microsoft.com/office/drawing/2014/main" id="{AE90FA0F-08C3-2100-45B4-F4D2A4E9B8CF}"/>
              </a:ext>
            </a:extLst>
          </p:cNvPr>
          <p:cNvSpPr/>
          <p:nvPr/>
        </p:nvSpPr>
        <p:spPr>
          <a:xfrm>
            <a:off x="11028901" y="2337065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אליפסה 56">
            <a:extLst>
              <a:ext uri="{FF2B5EF4-FFF2-40B4-BE49-F238E27FC236}">
                <a16:creationId xmlns:a16="http://schemas.microsoft.com/office/drawing/2014/main" id="{4E85994F-3B2C-536E-5347-AE666F430B9B}"/>
              </a:ext>
            </a:extLst>
          </p:cNvPr>
          <p:cNvSpPr/>
          <p:nvPr/>
        </p:nvSpPr>
        <p:spPr>
          <a:xfrm>
            <a:off x="9374243" y="2337066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אליפסה 55">
            <a:extLst>
              <a:ext uri="{FF2B5EF4-FFF2-40B4-BE49-F238E27FC236}">
                <a16:creationId xmlns:a16="http://schemas.microsoft.com/office/drawing/2014/main" id="{1F6E5FCB-22D4-1771-C580-4EFD42C0CD20}"/>
              </a:ext>
            </a:extLst>
          </p:cNvPr>
          <p:cNvSpPr/>
          <p:nvPr/>
        </p:nvSpPr>
        <p:spPr>
          <a:xfrm>
            <a:off x="8209984" y="2337067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241B61D1-7AC6-A792-0BD6-E204F2FF9ECB}"/>
              </a:ext>
            </a:extLst>
          </p:cNvPr>
          <p:cNvSpPr/>
          <p:nvPr/>
        </p:nvSpPr>
        <p:spPr>
          <a:xfrm>
            <a:off x="7514380" y="3127972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D8552558-F274-3552-1E4E-AE8BE406F6C4}"/>
              </a:ext>
            </a:extLst>
          </p:cNvPr>
          <p:cNvSpPr/>
          <p:nvPr/>
        </p:nvSpPr>
        <p:spPr>
          <a:xfrm>
            <a:off x="8077201" y="3975168"/>
            <a:ext cx="416459" cy="4164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A119EC64-6A03-76E4-3DE5-65B203B2A12F}"/>
              </a:ext>
            </a:extLst>
          </p:cNvPr>
          <p:cNvSpPr/>
          <p:nvPr/>
        </p:nvSpPr>
        <p:spPr>
          <a:xfrm>
            <a:off x="8860323" y="5528532"/>
            <a:ext cx="416459" cy="416459"/>
          </a:xfrm>
          <a:prstGeom prst="ellipse">
            <a:avLst/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15980023-26ED-2F29-1C14-E36030D47D9B}"/>
              </a:ext>
            </a:extLst>
          </p:cNvPr>
          <p:cNvSpPr txBox="1"/>
          <p:nvPr/>
        </p:nvSpPr>
        <p:spPr>
          <a:xfrm>
            <a:off x="10000692" y="23370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281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4AACE-F6E7-5986-8E80-1ACE8632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הרעיון הכללי</a:t>
            </a:r>
            <a:endParaRPr lang="en-IL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C614FFF-52CD-DE62-E965-6E81EBF46177}"/>
              </a:ext>
            </a:extLst>
          </p:cNvPr>
          <p:cNvSpPr txBox="1"/>
          <p:nvPr/>
        </p:nvSpPr>
        <p:spPr>
          <a:xfrm>
            <a:off x="3126935" y="198294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Milestone-1</a:t>
            </a:r>
            <a:endParaRPr lang="en-IL" dirty="0"/>
          </a:p>
        </p:txBody>
      </p: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2B786E6-1FAA-E5EE-5809-1988D1E09DC3}"/>
              </a:ext>
            </a:extLst>
          </p:cNvPr>
          <p:cNvCxnSpPr>
            <a:cxnSpLocks/>
          </p:cNvCxnSpPr>
          <p:nvPr/>
        </p:nvCxnSpPr>
        <p:spPr>
          <a:xfrm>
            <a:off x="4780230" y="2167609"/>
            <a:ext cx="1998403" cy="0"/>
          </a:xfrm>
          <a:prstGeom prst="line">
            <a:avLst/>
          </a:prstGeom>
          <a:ln w="57150">
            <a:solidFill>
              <a:srgbClr val="E7661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99C3BC5-4DF8-EC0C-F9D3-1B7CC4F095D9}"/>
              </a:ext>
            </a:extLst>
          </p:cNvPr>
          <p:cNvSpPr txBox="1"/>
          <p:nvPr/>
        </p:nvSpPr>
        <p:spPr>
          <a:xfrm>
            <a:off x="7017800" y="198294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C8F87F6F-D571-FC61-F956-B1EB4A5F4909}"/>
              </a:ext>
            </a:extLst>
          </p:cNvPr>
          <p:cNvCxnSpPr>
            <a:cxnSpLocks/>
          </p:cNvCxnSpPr>
          <p:nvPr/>
        </p:nvCxnSpPr>
        <p:spPr>
          <a:xfrm>
            <a:off x="7455376" y="2144044"/>
            <a:ext cx="3951990" cy="0"/>
          </a:xfrm>
          <a:prstGeom prst="line">
            <a:avLst/>
          </a:prstGeom>
          <a:ln w="57150">
            <a:solidFill>
              <a:srgbClr val="E76618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מחבר: מעוקל 12">
            <a:extLst>
              <a:ext uri="{FF2B5EF4-FFF2-40B4-BE49-F238E27FC236}">
                <a16:creationId xmlns:a16="http://schemas.microsoft.com/office/drawing/2014/main" id="{10B067E0-C41E-992F-C409-F6DB0D62853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582065" y="2167609"/>
            <a:ext cx="686254" cy="953574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אליפסה 5">
            <a:extLst>
              <a:ext uri="{FF2B5EF4-FFF2-40B4-BE49-F238E27FC236}">
                <a16:creationId xmlns:a16="http://schemas.microsoft.com/office/drawing/2014/main" id="{6F50BACF-D7F4-CA02-43FD-62679F9403C7}"/>
              </a:ext>
            </a:extLst>
          </p:cNvPr>
          <p:cNvSpPr/>
          <p:nvPr/>
        </p:nvSpPr>
        <p:spPr>
          <a:xfrm>
            <a:off x="5165606" y="1959379"/>
            <a:ext cx="416459" cy="4164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125A50E3-558E-38D6-282A-3283B7E2344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684778" y="3121183"/>
            <a:ext cx="19431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127235C1-AC6C-B732-3DD4-1E8EAAC63879}"/>
              </a:ext>
            </a:extLst>
          </p:cNvPr>
          <p:cNvSpPr/>
          <p:nvPr/>
        </p:nvSpPr>
        <p:spPr>
          <a:xfrm>
            <a:off x="6268319" y="2912953"/>
            <a:ext cx="416459" cy="4164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B9904092-8B1F-7D58-23DA-ACF2AC02FDBD}"/>
              </a:ext>
            </a:extLst>
          </p:cNvPr>
          <p:cNvSpPr/>
          <p:nvPr/>
        </p:nvSpPr>
        <p:spPr>
          <a:xfrm>
            <a:off x="7140317" y="2912953"/>
            <a:ext cx="416459" cy="4164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68FF4E72-EE9D-6408-6C65-80837F0B1117}"/>
              </a:ext>
            </a:extLst>
          </p:cNvPr>
          <p:cNvSpPr/>
          <p:nvPr/>
        </p:nvSpPr>
        <p:spPr>
          <a:xfrm>
            <a:off x="8012317" y="2912953"/>
            <a:ext cx="416459" cy="4164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D2FFDAFE-DAD1-7FD7-7124-97184483D666}"/>
              </a:ext>
            </a:extLst>
          </p:cNvPr>
          <p:cNvSpPr txBox="1"/>
          <p:nvPr/>
        </p:nvSpPr>
        <p:spPr>
          <a:xfrm>
            <a:off x="8627952" y="291295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D30F3CE2-C160-236B-BDF0-DF5B678FC4BD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9044411" y="3121183"/>
            <a:ext cx="5050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: מעוקל 47">
            <a:extLst>
              <a:ext uri="{FF2B5EF4-FFF2-40B4-BE49-F238E27FC236}">
                <a16:creationId xmlns:a16="http://schemas.microsoft.com/office/drawing/2014/main" id="{2B87099E-4E2F-2C23-4793-FC63A5E50A1F}"/>
              </a:ext>
            </a:extLst>
          </p:cNvPr>
          <p:cNvCxnSpPr>
            <a:cxnSpLocks/>
            <a:stCxn id="44" idx="2"/>
            <a:endCxn id="35" idx="6"/>
          </p:cNvCxnSpPr>
          <p:nvPr/>
        </p:nvCxnSpPr>
        <p:spPr>
          <a:xfrm rot="10800000" flipV="1">
            <a:off x="9965963" y="2167609"/>
            <a:ext cx="643797" cy="953574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D8552558-F274-3552-1E4E-AE8BE406F6C4}"/>
              </a:ext>
            </a:extLst>
          </p:cNvPr>
          <p:cNvSpPr/>
          <p:nvPr/>
        </p:nvSpPr>
        <p:spPr>
          <a:xfrm>
            <a:off x="10609759" y="1959379"/>
            <a:ext cx="416459" cy="4164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7F96EC4B-11D3-2E78-D7AE-C18946259128}"/>
              </a:ext>
            </a:extLst>
          </p:cNvPr>
          <p:cNvSpPr/>
          <p:nvPr/>
        </p:nvSpPr>
        <p:spPr>
          <a:xfrm>
            <a:off x="9549503" y="2912953"/>
            <a:ext cx="416459" cy="4164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8F6C328E-B635-7B56-159C-04807D53F9A3}"/>
              </a:ext>
            </a:extLst>
          </p:cNvPr>
          <p:cNvSpPr txBox="1"/>
          <p:nvPr/>
        </p:nvSpPr>
        <p:spPr>
          <a:xfrm>
            <a:off x="3116258" y="2912953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Add-Class-User</a:t>
            </a:r>
            <a:endParaRPr lang="en-IL" dirty="0"/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29B5A85B-87E9-606B-A85B-C35E0CF07226}"/>
              </a:ext>
            </a:extLst>
          </p:cNvPr>
          <p:cNvSpPr txBox="1"/>
          <p:nvPr/>
        </p:nvSpPr>
        <p:spPr>
          <a:xfrm>
            <a:off x="10302652" y="2495075"/>
            <a:ext cx="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</a:t>
            </a:r>
            <a:endParaRPr lang="en-IL" dirty="0"/>
          </a:p>
        </p:txBody>
      </p:sp>
      <p:sp>
        <p:nvSpPr>
          <p:cNvPr id="61" name="מציין מיקום תוכן 2">
            <a:extLst>
              <a:ext uri="{FF2B5EF4-FFF2-40B4-BE49-F238E27FC236}">
                <a16:creationId xmlns:a16="http://schemas.microsoft.com/office/drawing/2014/main" id="{56F05EA1-4867-1E26-6A71-1995DB15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6935" y="3736817"/>
            <a:ext cx="8280431" cy="251819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he-IL" dirty="0" err="1"/>
              <a:t>בהנתן</a:t>
            </a:r>
            <a:r>
              <a:rPr lang="he-IL" dirty="0"/>
              <a:t> משימה – פותחים ענף חדש עם שם מתאים מענף ה</a:t>
            </a:r>
            <a:r>
              <a:rPr lang="en-US" dirty="0"/>
              <a:t>Milestone</a:t>
            </a:r>
            <a:endParaRPr lang="he-IL" dirty="0"/>
          </a:p>
          <a:p>
            <a:pPr>
              <a:buFont typeface="+mj-lt"/>
              <a:buAutoNum type="arabicPeriod"/>
            </a:pPr>
            <a:r>
              <a:rPr lang="he-IL" dirty="0"/>
              <a:t>עבודה </a:t>
            </a:r>
            <a:r>
              <a:rPr lang="he-IL" dirty="0" err="1"/>
              <a:t>בקומיטים</a:t>
            </a:r>
            <a:r>
              <a:rPr lang="he-IL" dirty="0"/>
              <a:t> קטנים – </a:t>
            </a:r>
            <a:r>
              <a:rPr lang="he-IL" dirty="0" err="1"/>
              <a:t>קומיט</a:t>
            </a:r>
            <a:r>
              <a:rPr lang="he-IL" dirty="0"/>
              <a:t> על כל שינוי מוצלח</a:t>
            </a:r>
          </a:p>
          <a:p>
            <a:pPr>
              <a:buFont typeface="+mj-lt"/>
              <a:buAutoNum type="arabicPeriod"/>
            </a:pPr>
            <a:r>
              <a:rPr lang="he-IL" dirty="0"/>
              <a:t>בסיום העבודה – להעלות </a:t>
            </a:r>
            <a:r>
              <a:rPr lang="he-IL" dirty="0" err="1"/>
              <a:t>לגיטהאב</a:t>
            </a:r>
            <a:r>
              <a:rPr lang="he-IL" dirty="0"/>
              <a:t> ולפתוח </a:t>
            </a:r>
            <a:r>
              <a:rPr lang="en-US" dirty="0"/>
              <a:t>Pull Request</a:t>
            </a:r>
            <a:endParaRPr lang="he-IL" dirty="0"/>
          </a:p>
          <a:p>
            <a:pPr>
              <a:buFont typeface="+mj-lt"/>
              <a:buAutoNum type="arabicPeriod"/>
            </a:pPr>
            <a:r>
              <a:rPr lang="he-IL" dirty="0"/>
              <a:t>בדיקה מצד ה</a:t>
            </a:r>
            <a:r>
              <a:rPr lang="en-US" dirty="0"/>
              <a:t>reviewer</a:t>
            </a:r>
            <a:r>
              <a:rPr lang="he-IL" dirty="0"/>
              <a:t> – אם נמצאו תקלות, לתקן. אחרת להוסיף לענף ה</a:t>
            </a:r>
            <a:r>
              <a:rPr lang="en-US" dirty="0"/>
              <a:t>Milestone</a:t>
            </a:r>
            <a:endParaRPr lang="he-IL" dirty="0"/>
          </a:p>
          <a:p>
            <a:pPr>
              <a:buFont typeface="+mj-lt"/>
              <a:buAutoNum type="arabicPeriod"/>
            </a:pPr>
            <a:r>
              <a:rPr lang="he-IL" dirty="0"/>
              <a:t>למחוק את הענף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1487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6" name="מציין מיקום תוכן 4">
            <a:extLst>
              <a:ext uri="{FF2B5EF4-FFF2-40B4-BE49-F238E27FC236}">
                <a16:creationId xmlns:a16="http://schemas.microsoft.com/office/drawing/2014/main" id="{14F5F1C9-8D0A-59E9-071E-062960605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75" y="3410421"/>
            <a:ext cx="8596313" cy="1808808"/>
          </a:xfrm>
        </p:spPr>
      </p:pic>
    </p:spTree>
    <p:extLst>
      <p:ext uri="{BB962C8B-B14F-4D97-AF65-F5344CB8AC3E}">
        <p14:creationId xmlns:p14="http://schemas.microsoft.com/office/powerpoint/2010/main" val="408441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B9064FBF-0E86-CAE8-4EF9-6B48BE34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42" y="1819564"/>
            <a:ext cx="9527435" cy="44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35877B0-472C-A626-3BB2-37135606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599" y="1641847"/>
            <a:ext cx="7084291" cy="5025609"/>
          </a:xfrm>
        </p:spPr>
      </p:pic>
    </p:spTree>
    <p:extLst>
      <p:ext uri="{BB962C8B-B14F-4D97-AF65-F5344CB8AC3E}">
        <p14:creationId xmlns:p14="http://schemas.microsoft.com/office/powerpoint/2010/main" val="141787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5" name="מציין מיקום תוכן 5">
            <a:extLst>
              <a:ext uri="{FF2B5EF4-FFF2-40B4-BE49-F238E27FC236}">
                <a16:creationId xmlns:a16="http://schemas.microsoft.com/office/drawing/2014/main" id="{EED900EB-0B31-8F81-74D2-C7072A510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8114" y="1736436"/>
            <a:ext cx="10228634" cy="4812146"/>
          </a:xfrm>
        </p:spPr>
      </p:pic>
    </p:spTree>
    <p:extLst>
      <p:ext uri="{BB962C8B-B14F-4D97-AF65-F5344CB8AC3E}">
        <p14:creationId xmlns:p14="http://schemas.microsoft.com/office/powerpoint/2010/main" val="360751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35877B0-472C-A626-3BB2-37135606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599" y="1641847"/>
            <a:ext cx="7084291" cy="5025609"/>
          </a:xfrm>
        </p:spPr>
      </p:pic>
    </p:spTree>
    <p:extLst>
      <p:ext uri="{BB962C8B-B14F-4D97-AF65-F5344CB8AC3E}">
        <p14:creationId xmlns:p14="http://schemas.microsoft.com/office/powerpoint/2010/main" val="242971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B533EC1-6D9F-30FD-8058-9DCD3573C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127" y="1683854"/>
            <a:ext cx="8343418" cy="45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07E6-31E0-7784-E7EA-E18B38E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תוכן לעבודה – </a:t>
            </a:r>
            <a:r>
              <a:rPr lang="en-US" dirty="0"/>
              <a:t>Pull Request</a:t>
            </a:r>
            <a:endParaRPr lang="en-IL" dirty="0"/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8ABA9BFB-3487-8F0E-034C-23A6059D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75" y="3838290"/>
            <a:ext cx="8596313" cy="953069"/>
          </a:xfrm>
        </p:spPr>
      </p:pic>
    </p:spTree>
    <p:extLst>
      <p:ext uri="{BB962C8B-B14F-4D97-AF65-F5344CB8AC3E}">
        <p14:creationId xmlns:p14="http://schemas.microsoft.com/office/powerpoint/2010/main" val="116118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83141C-4221-2361-156E-DB16D710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עקרונות מנחים – צמצום תקלות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3DED9-9C10-8637-9029-AA9D1B4E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מהלך יום עבודה: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עדכון את ענף ה</a:t>
            </a:r>
            <a:r>
              <a:rPr lang="en-US" dirty="0"/>
              <a:t>Milestone</a:t>
            </a:r>
            <a:r>
              <a:rPr lang="he-IL" dirty="0"/>
              <a:t> מהענן – </a:t>
            </a:r>
            <a:r>
              <a:rPr lang="en-US" dirty="0"/>
              <a:t>git pull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עדכון את ענף המשימה עם ענף ה</a:t>
            </a:r>
            <a:r>
              <a:rPr lang="en-US" dirty="0"/>
              <a:t>Milestone</a:t>
            </a:r>
            <a:r>
              <a:rPr lang="he-IL" dirty="0"/>
              <a:t> ולפתור קונפליקטים – </a:t>
            </a:r>
            <a:r>
              <a:rPr lang="en-US" dirty="0"/>
              <a:t>git merge Milestone-n</a:t>
            </a:r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עבודה </a:t>
            </a:r>
            <a:r>
              <a:rPr lang="he-IL" dirty="0" err="1"/>
              <a:t>בקומיטים</a:t>
            </a:r>
            <a:r>
              <a:rPr lang="he-IL" dirty="0"/>
              <a:t> קטנים – </a:t>
            </a:r>
            <a:r>
              <a:rPr lang="en-US" dirty="0"/>
              <a:t>git commit</a:t>
            </a:r>
            <a:endParaRPr lang="he-IL" dirty="0"/>
          </a:p>
          <a:p>
            <a:pPr marL="800100" lvl="1" indent="-342900">
              <a:buFont typeface="+mj-lt"/>
              <a:buAutoNum type="arabicPeriod"/>
            </a:pPr>
            <a:r>
              <a:rPr lang="he-IL" dirty="0"/>
              <a:t>העלאת השינויים לענן – </a:t>
            </a:r>
            <a:r>
              <a:rPr lang="en-US" dirty="0"/>
              <a:t>git push</a:t>
            </a:r>
            <a:endParaRPr lang="he-IL" dirty="0"/>
          </a:p>
          <a:p>
            <a:pPr marL="400050"/>
            <a:r>
              <a:rPr lang="he-IL" dirty="0"/>
              <a:t>סיום משימה:</a:t>
            </a:r>
          </a:p>
          <a:p>
            <a:pPr marL="857250" lvl="1" indent="-342900">
              <a:buFont typeface="+mj-lt"/>
              <a:buAutoNum type="arabicPeriod"/>
            </a:pPr>
            <a:r>
              <a:rPr lang="he-IL" dirty="0"/>
              <a:t>ביצוע </a:t>
            </a:r>
            <a:r>
              <a:rPr lang="he-IL" dirty="0" err="1"/>
              <a:t>קומיט</a:t>
            </a:r>
            <a:r>
              <a:rPr lang="he-IL" dirty="0"/>
              <a:t> אחרון </a:t>
            </a:r>
          </a:p>
          <a:p>
            <a:pPr marL="857250" lvl="1" indent="-342900">
              <a:buFont typeface="+mj-lt"/>
              <a:buAutoNum type="arabicPeriod"/>
            </a:pPr>
            <a:r>
              <a:rPr lang="he-IL" dirty="0"/>
              <a:t>עדכון ענף המשימה עם ענף ה</a:t>
            </a:r>
            <a:r>
              <a:rPr lang="en-US" dirty="0"/>
              <a:t>Milestone</a:t>
            </a:r>
            <a:r>
              <a:rPr lang="he-IL" dirty="0"/>
              <a:t> ולפתור קונפליקטים</a:t>
            </a:r>
          </a:p>
          <a:p>
            <a:pPr marL="857250" lvl="1" indent="-342900">
              <a:buFont typeface="+mj-lt"/>
              <a:buAutoNum type="arabicPeriod"/>
            </a:pPr>
            <a:r>
              <a:rPr lang="he-IL" dirty="0"/>
              <a:t>העלאת השינויים ופתיחת </a:t>
            </a:r>
            <a:r>
              <a:rPr lang="en-US" dirty="0"/>
              <a:t>PR</a:t>
            </a:r>
            <a:endParaRPr lang="he-IL" dirty="0"/>
          </a:p>
          <a:p>
            <a:pPr marL="85725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A5BD7-2515-9928-C51E-5512986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ברוכים הבאים ל</a:t>
            </a:r>
            <a:r>
              <a:rPr lang="en-US" dirty="0"/>
              <a:t>GitHub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C174F-FACE-D17A-4EC1-A242893F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מוצר של </a:t>
            </a:r>
            <a:r>
              <a:rPr lang="en-US" dirty="0"/>
              <a:t>Microsoft</a:t>
            </a:r>
          </a:p>
          <a:p>
            <a:r>
              <a:rPr lang="he-IL" dirty="0"/>
              <a:t>מאד מבוסס בתעשייה</a:t>
            </a:r>
          </a:p>
          <a:p>
            <a:r>
              <a:rPr lang="he-IL" dirty="0"/>
              <a:t>ענן מבוסס 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r>
              <a:rPr lang="he-IL" dirty="0"/>
              <a:t>מוסיף מעטפת של כלים המאפשרים לנהל את הפרויקט ואת אופן העבודה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091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242A041-D9C6-5A77-08F0-AB2394AF7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749" y="2419074"/>
            <a:ext cx="8449854" cy="1238423"/>
          </a:xfrm>
        </p:spPr>
      </p:pic>
    </p:spTree>
    <p:extLst>
      <p:ext uri="{BB962C8B-B14F-4D97-AF65-F5344CB8AC3E}">
        <p14:creationId xmlns:p14="http://schemas.microsoft.com/office/powerpoint/2010/main" val="23236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13E5881E-E0A7-CB6B-4CF1-13CEF883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75" y="2744475"/>
            <a:ext cx="8596313" cy="3140700"/>
          </a:xfrm>
        </p:spPr>
      </p:pic>
    </p:spTree>
    <p:extLst>
      <p:ext uri="{BB962C8B-B14F-4D97-AF65-F5344CB8AC3E}">
        <p14:creationId xmlns:p14="http://schemas.microsoft.com/office/powerpoint/2010/main" val="29019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C5655AD2-1B40-6A28-8E52-7DA6B176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022" y="1533236"/>
            <a:ext cx="10035988" cy="4721514"/>
          </a:xfrm>
        </p:spPr>
      </p:pic>
    </p:spTree>
    <p:extLst>
      <p:ext uri="{BB962C8B-B14F-4D97-AF65-F5344CB8AC3E}">
        <p14:creationId xmlns:p14="http://schemas.microsoft.com/office/powerpoint/2010/main" val="15698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8123AECB-57DA-416A-B77A-B96B937D3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8156" y="2511622"/>
            <a:ext cx="5114226" cy="3523133"/>
          </a:xfrm>
        </p:spPr>
      </p:pic>
    </p:spTree>
    <p:extLst>
      <p:ext uri="{BB962C8B-B14F-4D97-AF65-F5344CB8AC3E}">
        <p14:creationId xmlns:p14="http://schemas.microsoft.com/office/powerpoint/2010/main" val="194504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8D0AEE6C-CF47-CCF3-9A88-7F96973D1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5891" y="1539549"/>
            <a:ext cx="9388847" cy="4898195"/>
          </a:xfrm>
        </p:spPr>
      </p:pic>
    </p:spTree>
    <p:extLst>
      <p:ext uri="{BB962C8B-B14F-4D97-AF65-F5344CB8AC3E}">
        <p14:creationId xmlns:p14="http://schemas.microsoft.com/office/powerpoint/2010/main" val="140413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D3353FB4-43F4-E7D8-3B71-D51A39A3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1270" y="1588655"/>
            <a:ext cx="9087673" cy="4950690"/>
          </a:xfrm>
        </p:spPr>
      </p:pic>
    </p:spTree>
    <p:extLst>
      <p:ext uri="{BB962C8B-B14F-4D97-AF65-F5344CB8AC3E}">
        <p14:creationId xmlns:p14="http://schemas.microsoft.com/office/powerpoint/2010/main" val="30736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F9767-1A8B-091A-DD10-13336FAD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ניהול משימות</a:t>
            </a:r>
            <a:endParaRPr lang="en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79986C7-E517-5DF1-390B-EFC7E6EA0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832" y="1764145"/>
            <a:ext cx="9958132" cy="4613403"/>
          </a:xfrm>
        </p:spPr>
      </p:pic>
    </p:spTree>
    <p:extLst>
      <p:ext uri="{BB962C8B-B14F-4D97-AF65-F5344CB8AC3E}">
        <p14:creationId xmlns:p14="http://schemas.microsoft.com/office/powerpoint/2010/main" val="3510948633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247</Words>
  <Application>Microsoft Office PowerPoint</Application>
  <PresentationFormat>מסך רחב</PresentationFormat>
  <Paragraphs>60</Paragraphs>
  <Slides>19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פיאה</vt:lpstr>
      <vt:lpstr>מצגת 0 – מערכת ניהול פרויקט</vt:lpstr>
      <vt:lpstr>ברוכים הבאים לGitHub</vt:lpstr>
      <vt:lpstr>ניהול משימות</vt:lpstr>
      <vt:lpstr>ניהול משימות</vt:lpstr>
      <vt:lpstr>ניהול משימות</vt:lpstr>
      <vt:lpstr>ניהול משימות</vt:lpstr>
      <vt:lpstr>ניהול משימות</vt:lpstr>
      <vt:lpstr>ניהול משימות</vt:lpstr>
      <vt:lpstr>ניהול משימות</vt:lpstr>
      <vt:lpstr>מבנה עץ העבודה שלנו:</vt:lpstr>
      <vt:lpstr>הוספת תוכן לעבודה – הרעיון הכללי</vt:lpstr>
      <vt:lpstr>הוספת תוכן לעבודה – Pull Request</vt:lpstr>
      <vt:lpstr>הוספת תוכן לעבודה – Pull Request</vt:lpstr>
      <vt:lpstr>הוספת תוכן לעבודה – Pull Request</vt:lpstr>
      <vt:lpstr>הוספת תוכן לעבודה – Pull Request</vt:lpstr>
      <vt:lpstr>הוספת תוכן לעבודה – Pull Request</vt:lpstr>
      <vt:lpstr>הוספת תוכן לעבודה – Pull Request</vt:lpstr>
      <vt:lpstr>הוספת תוכן לעבודה – Pull Request</vt:lpstr>
      <vt:lpstr>עקרונות מנחים – צמצום תקלות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Roi Tiefenbrunn</dc:creator>
  <cp:lastModifiedBy>Roi Tiefenbrunn</cp:lastModifiedBy>
  <cp:revision>5</cp:revision>
  <dcterms:created xsi:type="dcterms:W3CDTF">2023-03-24T11:38:55Z</dcterms:created>
  <dcterms:modified xsi:type="dcterms:W3CDTF">2023-03-25T13:59:25Z</dcterms:modified>
</cp:coreProperties>
</file>