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3"/>
  </p:notesMasterIdLst>
  <p:sldIdLst>
    <p:sldId id="256" r:id="rId2"/>
    <p:sldId id="262" r:id="rId3"/>
    <p:sldId id="265" r:id="rId4"/>
    <p:sldId id="266" r:id="rId5"/>
    <p:sldId id="267" r:id="rId6"/>
    <p:sldId id="268" r:id="rId7"/>
    <p:sldId id="272" r:id="rId8"/>
    <p:sldId id="269" r:id="rId9"/>
    <p:sldId id="270" r:id="rId10"/>
    <p:sldId id="271"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76618"/>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46" autoAdjust="0"/>
    <p:restoredTop sz="94660"/>
  </p:normalViewPr>
  <p:slideViewPr>
    <p:cSldViewPr snapToGrid="0">
      <p:cViewPr varScale="1">
        <p:scale>
          <a:sx n="86" d="100"/>
          <a:sy n="86"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CCDB8BE8-8ED7-44DA-B9BF-E88143441285}" type="datetimeFigureOut">
              <a:rPr lang="en-IL" smtClean="0"/>
              <a:t>04/15/2023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0743850-62A4-4E51-BBA8-1F3DAA4F15DF}" type="slidenum">
              <a:rPr lang="en-IL" smtClean="0"/>
              <a:t>‹#›</a:t>
            </a:fld>
            <a:endParaRPr lang="en-IL"/>
          </a:p>
        </p:txBody>
      </p:sp>
    </p:spTree>
    <p:extLst>
      <p:ext uri="{BB962C8B-B14F-4D97-AF65-F5344CB8AC3E}">
        <p14:creationId xmlns:p14="http://schemas.microsoft.com/office/powerpoint/2010/main" val="15020302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rot="10800000">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690480" y="1387585"/>
            <a:ext cx="7766936" cy="1646302"/>
          </a:xfrm>
        </p:spPr>
        <p:txBody>
          <a:bodyPr anchor="b">
            <a:noAutofit/>
          </a:bodyPr>
          <a:lstStyle>
            <a:lvl1pPr algn="r" rtl="1">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690480" y="3033884"/>
            <a:ext cx="7766936" cy="1096899"/>
          </a:xfrm>
        </p:spPr>
        <p:txBody>
          <a:bodyPr anchor="t"/>
          <a:lstStyle>
            <a:lvl1pPr marL="0" indent="0" algn="r" rtl="1">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rtl="1">
              <a:defRPr/>
            </a:lvl1pPr>
          </a:lstStyle>
          <a:p>
            <a:fld id="{E35A60CC-100F-4663-98A8-AD2FFC53E4BD}" type="datetimeFigureOut">
              <a:rPr lang="en-IL" smtClean="0"/>
              <a:pPr/>
              <a:t>04/15/2023</a:t>
            </a:fld>
            <a:endParaRPr lang="en-IL"/>
          </a:p>
        </p:txBody>
      </p:sp>
      <p:sp>
        <p:nvSpPr>
          <p:cNvPr id="5" name="Footer Placeholder 4"/>
          <p:cNvSpPr>
            <a:spLocks noGrp="1"/>
          </p:cNvSpPr>
          <p:nvPr>
            <p:ph type="ftr" sz="quarter" idx="11"/>
          </p:nvPr>
        </p:nvSpPr>
        <p:spPr/>
        <p:txBody>
          <a:bodyPr/>
          <a:lstStyle>
            <a:lvl1pPr rtl="1">
              <a:defRPr/>
            </a:lvl1pPr>
          </a:lstStyle>
          <a:p>
            <a:endParaRPr lang="en-IL"/>
          </a:p>
        </p:txBody>
      </p:sp>
      <p:sp>
        <p:nvSpPr>
          <p:cNvPr id="6" name="Slide Number Placeholder 5"/>
          <p:cNvSpPr>
            <a:spLocks noGrp="1"/>
          </p:cNvSpPr>
          <p:nvPr>
            <p:ph type="sldNum" sz="quarter" idx="12"/>
          </p:nvPr>
        </p:nvSpPr>
        <p:spPr>
          <a:xfrm>
            <a:off x="10854710" y="6255007"/>
            <a:ext cx="683339" cy="365125"/>
          </a:xfrm>
        </p:spPr>
        <p:txBody>
          <a:bodyPr/>
          <a:lstStyle>
            <a:lvl1pPr rtl="1">
              <a:defRPr/>
            </a:lvl1pPr>
          </a:lstStyle>
          <a:p>
            <a:fld id="{EDF7BBCE-1407-45C1-9577-5E6DDB1C1947}" type="slidenum">
              <a:rPr lang="en-IL" smtClean="0"/>
              <a:pPr/>
              <a:t>‹#›</a:t>
            </a:fld>
            <a:endParaRPr lang="en-IL"/>
          </a:p>
        </p:txBody>
      </p:sp>
    </p:spTree>
    <p:extLst>
      <p:ext uri="{BB962C8B-B14F-4D97-AF65-F5344CB8AC3E}">
        <p14:creationId xmlns:p14="http://schemas.microsoft.com/office/powerpoint/2010/main" val="222620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230188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5090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3310649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4642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56129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67713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170465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60562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35A60CC-100F-4663-98A8-AD2FFC53E4BD}" type="datetimeFigureOut">
              <a:rPr lang="en-IL" smtClean="0"/>
              <a:t>04/15/2023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67483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35A60CC-100F-4663-98A8-AD2FFC53E4BD}" type="datetimeFigureOut">
              <a:rPr lang="en-IL" smtClean="0"/>
              <a:t>04/15/2023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144827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35A60CC-100F-4663-98A8-AD2FFC53E4BD}" type="datetimeFigureOut">
              <a:rPr lang="en-IL" smtClean="0"/>
              <a:t>04/15/2023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409989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35A60CC-100F-4663-98A8-AD2FFC53E4BD}" type="datetimeFigureOut">
              <a:rPr lang="en-IL" smtClean="0"/>
              <a:t>04/15/2023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91798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A60CC-100F-4663-98A8-AD2FFC53E4BD}" type="datetimeFigureOut">
              <a:rPr lang="en-IL" smtClean="0"/>
              <a:t>04/15/2023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15235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35A60CC-100F-4663-98A8-AD2FFC53E4BD}" type="datetimeFigureOut">
              <a:rPr lang="en-IL" smtClean="0"/>
              <a:t>04/15/2023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263538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35A60CC-100F-4663-98A8-AD2FFC53E4BD}" type="datetimeFigureOut">
              <a:rPr lang="en-IL" smtClean="0"/>
              <a:t>04/15/2023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DF7BBCE-1407-45C1-9577-5E6DDB1C1947}" type="slidenum">
              <a:rPr lang="en-IL" smtClean="0"/>
              <a:t>‹#›</a:t>
            </a:fld>
            <a:endParaRPr lang="en-IL"/>
          </a:p>
        </p:txBody>
      </p:sp>
    </p:spTree>
    <p:extLst>
      <p:ext uri="{BB962C8B-B14F-4D97-AF65-F5344CB8AC3E}">
        <p14:creationId xmlns:p14="http://schemas.microsoft.com/office/powerpoint/2010/main" val="121883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rot="10800000">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126935" y="823245"/>
            <a:ext cx="8596668" cy="1320800"/>
          </a:xfrm>
          <a:prstGeom prst="rect">
            <a:avLst/>
          </a:prstGeom>
        </p:spPr>
        <p:txBody>
          <a:bodyPr vert="horz" lIns="91440" tIns="45720" rIns="91440" bIns="45720" rtlCol="0" anchor="t">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3126935" y="2374234"/>
            <a:ext cx="8596668" cy="3880773"/>
          </a:xfrm>
          <a:prstGeom prst="rect">
            <a:avLst/>
          </a:prstGeom>
        </p:spPr>
        <p:txBody>
          <a:bodyPr vert="horz" lIns="91440" tIns="45720" rIns="91440" bIns="45720" rtlCol="0">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9654734" y="6255007"/>
            <a:ext cx="911939" cy="365125"/>
          </a:xfrm>
          <a:prstGeom prst="rect">
            <a:avLst/>
          </a:prstGeom>
        </p:spPr>
        <p:txBody>
          <a:bodyPr vert="horz" lIns="91440" tIns="45720" rIns="91440" bIns="45720" rtlCol="0" anchor="ctr"/>
          <a:lstStyle>
            <a:lvl1pPr algn="l" rtl="1">
              <a:defRPr sz="900">
                <a:solidFill>
                  <a:schemeClr val="tx1">
                    <a:tint val="75000"/>
                  </a:schemeClr>
                </a:solidFill>
              </a:defRPr>
            </a:lvl1pPr>
          </a:lstStyle>
          <a:p>
            <a:fld id="{E35A60CC-100F-4663-98A8-AD2FFC53E4BD}" type="datetimeFigureOut">
              <a:rPr lang="en-IL" smtClean="0"/>
              <a:pPr/>
              <a:t>04/15/2023</a:t>
            </a:fld>
            <a:endParaRPr lang="en-IL"/>
          </a:p>
        </p:txBody>
      </p:sp>
      <p:sp>
        <p:nvSpPr>
          <p:cNvPr id="5" name="Footer Placeholder 4"/>
          <p:cNvSpPr>
            <a:spLocks noGrp="1"/>
          </p:cNvSpPr>
          <p:nvPr>
            <p:ph type="ftr" sz="quarter" idx="3"/>
          </p:nvPr>
        </p:nvSpPr>
        <p:spPr>
          <a:xfrm>
            <a:off x="3126935" y="6255007"/>
            <a:ext cx="6297612" cy="365125"/>
          </a:xfrm>
          <a:prstGeom prst="rect">
            <a:avLst/>
          </a:prstGeom>
        </p:spPr>
        <p:txBody>
          <a:bodyPr vert="horz" lIns="91440" tIns="45720" rIns="91440" bIns="45720" rtlCol="0" anchor="ctr"/>
          <a:lstStyle>
            <a:lvl1pPr algn="r" rtl="1">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1040264" y="6255007"/>
            <a:ext cx="683339" cy="365125"/>
          </a:xfrm>
          <a:prstGeom prst="rect">
            <a:avLst/>
          </a:prstGeom>
        </p:spPr>
        <p:txBody>
          <a:bodyPr vert="horz" lIns="91440" tIns="45720" rIns="91440" bIns="45720" rtlCol="0" anchor="ctr"/>
          <a:lstStyle>
            <a:lvl1pPr algn="l" rtl="1">
              <a:defRPr sz="900">
                <a:solidFill>
                  <a:schemeClr val="accent1"/>
                </a:solidFill>
              </a:defRPr>
            </a:lvl1pPr>
          </a:lstStyle>
          <a:p>
            <a:fld id="{EDF7BBCE-1407-45C1-9577-5E6DDB1C1947}" type="slidenum">
              <a:rPr lang="en-IL" smtClean="0"/>
              <a:pPr/>
              <a:t>‹#›</a:t>
            </a:fld>
            <a:endParaRPr lang="en-IL" dirty="0"/>
          </a:p>
        </p:txBody>
      </p:sp>
    </p:spTree>
    <p:extLst>
      <p:ext uri="{BB962C8B-B14F-4D97-AF65-F5344CB8AC3E}">
        <p14:creationId xmlns:p14="http://schemas.microsoft.com/office/powerpoint/2010/main" val="3044055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457200" rtl="1"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E4DAE1-AC76-48D0-149F-E2205A2C16FC}"/>
              </a:ext>
            </a:extLst>
          </p:cNvPr>
          <p:cNvSpPr>
            <a:spLocks noGrp="1"/>
          </p:cNvSpPr>
          <p:nvPr>
            <p:ph type="ctrTitle"/>
          </p:nvPr>
        </p:nvSpPr>
        <p:spPr>
          <a:xfrm>
            <a:off x="2933323" y="1387585"/>
            <a:ext cx="8524093" cy="1646302"/>
          </a:xfrm>
        </p:spPr>
        <p:txBody>
          <a:bodyPr/>
          <a:lstStyle/>
          <a:p>
            <a:r>
              <a:rPr lang="he-IL" dirty="0"/>
              <a:t>מצגת 1 – </a:t>
            </a:r>
            <a:r>
              <a:rPr lang="en-US" dirty="0"/>
              <a:t>Web Application Framework</a:t>
            </a:r>
            <a:endParaRPr lang="en-IL" dirty="0"/>
          </a:p>
        </p:txBody>
      </p:sp>
    </p:spTree>
    <p:extLst>
      <p:ext uri="{BB962C8B-B14F-4D97-AF65-F5344CB8AC3E}">
        <p14:creationId xmlns:p14="http://schemas.microsoft.com/office/powerpoint/2010/main" val="372424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a:xfrm>
            <a:off x="2344614" y="0"/>
            <a:ext cx="9461305" cy="1320800"/>
          </a:xfrm>
        </p:spPr>
        <p:txBody>
          <a:bodyPr>
            <a:normAutofit fontScale="90000"/>
          </a:bodyPr>
          <a:lstStyle/>
          <a:p>
            <a:r>
              <a:rPr lang="he-IL" dirty="0"/>
              <a:t>הדגם/ י בעזרת הכלי כיצד ניתן לממש דף </a:t>
            </a:r>
            <a:r>
              <a:rPr lang="en-US" dirty="0"/>
              <a:t>web </a:t>
            </a:r>
            <a:r>
              <a:rPr lang="he-IL" dirty="0"/>
              <a:t>השולח מידע לשכבת השירות ומקבל ממנה מידע חזרה</a:t>
            </a:r>
            <a:endParaRPr lang="en-IL" dirty="0"/>
          </a:p>
        </p:txBody>
      </p:sp>
      <p:pic>
        <p:nvPicPr>
          <p:cNvPr id="5" name="תמונה 4">
            <a:extLst>
              <a:ext uri="{FF2B5EF4-FFF2-40B4-BE49-F238E27FC236}">
                <a16:creationId xmlns:a16="http://schemas.microsoft.com/office/drawing/2014/main" id="{EDB37C07-1078-A745-7EBA-E31A25C0814C}"/>
              </a:ext>
            </a:extLst>
          </p:cNvPr>
          <p:cNvPicPr>
            <a:picLocks noChangeAspect="1"/>
          </p:cNvPicPr>
          <p:nvPr/>
        </p:nvPicPr>
        <p:blipFill>
          <a:blip r:embed="rId2"/>
          <a:stretch>
            <a:fillRect/>
          </a:stretch>
        </p:blipFill>
        <p:spPr>
          <a:xfrm>
            <a:off x="6932376" y="1506769"/>
            <a:ext cx="4698599" cy="2900874"/>
          </a:xfrm>
          <a:prstGeom prst="rect">
            <a:avLst/>
          </a:prstGeom>
        </p:spPr>
      </p:pic>
      <p:pic>
        <p:nvPicPr>
          <p:cNvPr id="7" name="תמונה 6">
            <a:extLst>
              <a:ext uri="{FF2B5EF4-FFF2-40B4-BE49-F238E27FC236}">
                <a16:creationId xmlns:a16="http://schemas.microsoft.com/office/drawing/2014/main" id="{E8B01CB0-6BD6-E9F6-762E-295BC113FB9F}"/>
              </a:ext>
            </a:extLst>
          </p:cNvPr>
          <p:cNvPicPr>
            <a:picLocks noChangeAspect="1"/>
          </p:cNvPicPr>
          <p:nvPr/>
        </p:nvPicPr>
        <p:blipFill>
          <a:blip r:embed="rId3"/>
          <a:stretch>
            <a:fillRect/>
          </a:stretch>
        </p:blipFill>
        <p:spPr>
          <a:xfrm>
            <a:off x="1455970" y="4278339"/>
            <a:ext cx="3630482" cy="2339644"/>
          </a:xfrm>
          <a:prstGeom prst="rect">
            <a:avLst/>
          </a:prstGeom>
        </p:spPr>
      </p:pic>
      <p:pic>
        <p:nvPicPr>
          <p:cNvPr id="11" name="תמונה 10">
            <a:extLst>
              <a:ext uri="{FF2B5EF4-FFF2-40B4-BE49-F238E27FC236}">
                <a16:creationId xmlns:a16="http://schemas.microsoft.com/office/drawing/2014/main" id="{D6E2F218-DD03-682D-FF09-CA299EBA11B0}"/>
              </a:ext>
            </a:extLst>
          </p:cNvPr>
          <p:cNvPicPr>
            <a:picLocks noChangeAspect="1"/>
          </p:cNvPicPr>
          <p:nvPr/>
        </p:nvPicPr>
        <p:blipFill>
          <a:blip r:embed="rId4"/>
          <a:stretch>
            <a:fillRect/>
          </a:stretch>
        </p:blipFill>
        <p:spPr>
          <a:xfrm>
            <a:off x="991583" y="1114830"/>
            <a:ext cx="3433388" cy="2717868"/>
          </a:xfrm>
          <a:prstGeom prst="rect">
            <a:avLst/>
          </a:prstGeom>
        </p:spPr>
      </p:pic>
    </p:spTree>
    <p:extLst>
      <p:ext uri="{BB962C8B-B14F-4D97-AF65-F5344CB8AC3E}">
        <p14:creationId xmlns:p14="http://schemas.microsoft.com/office/powerpoint/2010/main" val="103147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a:xfrm>
            <a:off x="2344614" y="0"/>
            <a:ext cx="9461305" cy="1320800"/>
          </a:xfrm>
        </p:spPr>
        <p:txBody>
          <a:bodyPr/>
          <a:lstStyle/>
          <a:p>
            <a:r>
              <a:rPr lang="he-IL" dirty="0"/>
              <a:t>איך </a:t>
            </a:r>
            <a:r>
              <a:rPr lang="en-US" dirty="0"/>
              <a:t>spring</a:t>
            </a:r>
            <a:r>
              <a:rPr lang="he-IL" dirty="0"/>
              <a:t> עוזר בלשלוח התראות בזמן אמת למשתמש?</a:t>
            </a:r>
            <a:endParaRPr lang="en-IL" dirty="0"/>
          </a:p>
        </p:txBody>
      </p:sp>
      <p:sp>
        <p:nvSpPr>
          <p:cNvPr id="4" name="מציין מיקום תוכן 3">
            <a:extLst>
              <a:ext uri="{FF2B5EF4-FFF2-40B4-BE49-F238E27FC236}">
                <a16:creationId xmlns:a16="http://schemas.microsoft.com/office/drawing/2014/main" id="{23A3735D-ED92-EFFB-C5C5-2F22E94A47F6}"/>
              </a:ext>
            </a:extLst>
          </p:cNvPr>
          <p:cNvSpPr>
            <a:spLocks noGrp="1"/>
          </p:cNvSpPr>
          <p:nvPr>
            <p:ph idx="1"/>
          </p:nvPr>
        </p:nvSpPr>
        <p:spPr>
          <a:xfrm>
            <a:off x="3126935" y="1158240"/>
            <a:ext cx="8596668" cy="5466080"/>
          </a:xfrm>
        </p:spPr>
        <p:txBody>
          <a:bodyPr>
            <a:noAutofit/>
          </a:bodyPr>
          <a:lstStyle/>
          <a:p>
            <a:pPr algn="l" rtl="0"/>
            <a:r>
              <a:rPr lang="en-US" sz="1400" dirty="0"/>
              <a:t>WebSocket: Spring provides built-in support for WebSocket, which is a protocol that allows for bidirectional communication between a client and a server in real-time. With Spring's WebSocket support, you can easily implement real-time messaging, notifications, and updates between clients and the server. You can use the Spring WebSocket API, along with a WebSocket-capable library such as </a:t>
            </a:r>
            <a:r>
              <a:rPr lang="en-US" sz="1400" dirty="0" err="1"/>
              <a:t>SockJS</a:t>
            </a:r>
            <a:r>
              <a:rPr lang="en-US" sz="1400" dirty="0"/>
              <a:t> or STOMP, to implement real-time communication between clients and the server.</a:t>
            </a:r>
          </a:p>
          <a:p>
            <a:pPr algn="l" rtl="0"/>
            <a:r>
              <a:rPr lang="en-US" sz="1400" dirty="0"/>
              <a:t>Spring </a:t>
            </a:r>
            <a:r>
              <a:rPr lang="en-US" sz="1400" dirty="0" err="1"/>
              <a:t>WebFlux</a:t>
            </a:r>
            <a:r>
              <a:rPr lang="en-US" sz="1400" dirty="0"/>
              <a:t>: Spring </a:t>
            </a:r>
            <a:r>
              <a:rPr lang="en-US" sz="1400" dirty="0" err="1"/>
              <a:t>WebFlux</a:t>
            </a:r>
            <a:r>
              <a:rPr lang="en-US" sz="1400" dirty="0"/>
              <a:t> is a reactive web framework that is built on the Reactive Streams API and provides support for reactive programming in Spring applications. You can use Spring </a:t>
            </a:r>
            <a:r>
              <a:rPr lang="en-US" sz="1400" dirty="0" err="1"/>
              <a:t>WebFlux</a:t>
            </a:r>
            <a:r>
              <a:rPr lang="en-US" sz="1400" dirty="0"/>
              <a:t> to handle incoming requests and send real-time notifications to clients using reactive programming paradigms. For example, you can use Flux or Mono types from the Reactive Streams API to represent streams of data and push updates to clients in real-time.</a:t>
            </a:r>
          </a:p>
          <a:p>
            <a:pPr algn="l" rtl="0"/>
            <a:r>
              <a:rPr lang="en-US" sz="1400" dirty="0"/>
              <a:t>Spring Integration: Spring Integration is a framework for building message-driven applications, which can be used to send notifications asynchronously in real-time. You can use Spring Integration's message channels, routers, and adapters to configure and route messages to different destinations, such as </a:t>
            </a:r>
            <a:r>
              <a:rPr lang="en-US" sz="1400" dirty="0" err="1"/>
              <a:t>websockets</a:t>
            </a:r>
            <a:r>
              <a:rPr lang="en-US" sz="1400" dirty="0"/>
              <a:t>, email, or SMS, to send notifications to clients in real-time based on events or triggers in your application.</a:t>
            </a:r>
          </a:p>
          <a:p>
            <a:pPr algn="l" rtl="0"/>
            <a:r>
              <a:rPr lang="en-US" sz="1400" dirty="0"/>
              <a:t>Spring Cloud Stream: Spring Cloud Stream is a framework for building event-driven microservices that can be used to send and process events in real-time. You can use Spring Cloud Stream's bindings to send events to message brokers, such as Kafka or RabbitMQ, and configure consumers to process events and send notifications to clients in real-time based on the events received.</a:t>
            </a:r>
          </a:p>
          <a:p>
            <a:pPr algn="l" rtl="0"/>
            <a:r>
              <a:rPr lang="en-US" sz="1400" dirty="0"/>
              <a:t>Push Notifications: Spring can be integrated with other third-party services, such as Firebase Cloud Messaging (FCM) or Apple Push Notification Service (APNS), to send push notifications to clients in real-time. You can use Spring's HTTP clients, such as </a:t>
            </a:r>
            <a:r>
              <a:rPr lang="en-US" sz="1400" dirty="0" err="1"/>
              <a:t>RestTemplate</a:t>
            </a:r>
            <a:r>
              <a:rPr lang="en-US" sz="1400" dirty="0"/>
              <a:t> or </a:t>
            </a:r>
            <a:r>
              <a:rPr lang="en-US" sz="1400" dirty="0" err="1"/>
              <a:t>WebClient</a:t>
            </a:r>
            <a:r>
              <a:rPr lang="en-US" sz="1400" dirty="0"/>
              <a:t>, to send requests to these services and trigger push notifications to be delivered to the clients' devices.</a:t>
            </a:r>
          </a:p>
          <a:p>
            <a:pPr algn="l" rtl="0">
              <a:buFont typeface="+mj-lt"/>
              <a:buAutoNum type="arabicPeriod"/>
            </a:pPr>
            <a:endParaRPr lang="en-US" sz="1400" dirty="0">
              <a:solidFill>
                <a:srgbClr val="374151"/>
              </a:solidFill>
              <a:latin typeface="Söhne"/>
            </a:endParaRPr>
          </a:p>
        </p:txBody>
      </p:sp>
    </p:spTree>
    <p:extLst>
      <p:ext uri="{BB962C8B-B14F-4D97-AF65-F5344CB8AC3E}">
        <p14:creationId xmlns:p14="http://schemas.microsoft.com/office/powerpoint/2010/main" val="138270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3A5BD7-2515-9928-C51E-551298655FDD}"/>
              </a:ext>
            </a:extLst>
          </p:cNvPr>
          <p:cNvSpPr>
            <a:spLocks noGrp="1"/>
          </p:cNvSpPr>
          <p:nvPr>
            <p:ph type="title"/>
          </p:nvPr>
        </p:nvSpPr>
        <p:spPr/>
        <p:txBody>
          <a:bodyPr/>
          <a:lstStyle/>
          <a:p>
            <a:r>
              <a:rPr lang="en-US" dirty="0"/>
              <a:t>Web Application Framework</a:t>
            </a:r>
            <a:endParaRPr lang="en-IL" dirty="0"/>
          </a:p>
        </p:txBody>
      </p:sp>
      <p:sp>
        <p:nvSpPr>
          <p:cNvPr id="3" name="מציין מיקום תוכן 2">
            <a:extLst>
              <a:ext uri="{FF2B5EF4-FFF2-40B4-BE49-F238E27FC236}">
                <a16:creationId xmlns:a16="http://schemas.microsoft.com/office/drawing/2014/main" id="{94EC174F-FACE-D17A-4EC1-A242893F0D30}"/>
              </a:ext>
            </a:extLst>
          </p:cNvPr>
          <p:cNvSpPr>
            <a:spLocks noGrp="1"/>
          </p:cNvSpPr>
          <p:nvPr>
            <p:ph idx="1"/>
          </p:nvPr>
        </p:nvSpPr>
        <p:spPr>
          <a:xfrm>
            <a:off x="2503504" y="2374234"/>
            <a:ext cx="9220100" cy="3880773"/>
          </a:xfrm>
        </p:spPr>
        <p:txBody>
          <a:bodyPr/>
          <a:lstStyle/>
          <a:p>
            <a:pPr algn="l" rtl="0"/>
            <a:r>
              <a:rPr lang="en-US" b="0" i="0" dirty="0">
                <a:solidFill>
                  <a:srgbClr val="374151"/>
                </a:solidFill>
                <a:effectLst/>
                <a:latin typeface="Söhne"/>
              </a:rPr>
              <a:t>Web Application Framework (WAF) is a software framework that provides a foundation and a set of tools for building web applications. It typically includes a collection of libraries, modules, and tools that facilitate the development of web applications by providing pre-written code and functionality for common tasks, such as handling HTTP requests and responses, managing user sessions, accessing databases, and rendering HTML templates.</a:t>
            </a:r>
            <a:endParaRPr lang="en-IL" dirty="0"/>
          </a:p>
        </p:txBody>
      </p:sp>
    </p:spTree>
    <p:extLst>
      <p:ext uri="{BB962C8B-B14F-4D97-AF65-F5344CB8AC3E}">
        <p14:creationId xmlns:p14="http://schemas.microsoft.com/office/powerpoint/2010/main" val="243091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p:txBody>
          <a:bodyPr/>
          <a:lstStyle/>
          <a:p>
            <a:r>
              <a:rPr lang="he-IL" dirty="0"/>
              <a:t>אז באיזה </a:t>
            </a:r>
            <a:r>
              <a:rPr lang="en-US" dirty="0"/>
              <a:t>WAF</a:t>
            </a:r>
            <a:r>
              <a:rPr lang="he-IL" dirty="0"/>
              <a:t> בחרנו?</a:t>
            </a:r>
            <a:endParaRPr lang="en-IL" dirty="0"/>
          </a:p>
        </p:txBody>
      </p:sp>
      <p:sp>
        <p:nvSpPr>
          <p:cNvPr id="4" name="מציין מיקום תוכן 3">
            <a:extLst>
              <a:ext uri="{FF2B5EF4-FFF2-40B4-BE49-F238E27FC236}">
                <a16:creationId xmlns:a16="http://schemas.microsoft.com/office/drawing/2014/main" id="{23A3735D-ED92-EFFB-C5C5-2F22E94A47F6}"/>
              </a:ext>
            </a:extLst>
          </p:cNvPr>
          <p:cNvSpPr>
            <a:spLocks noGrp="1"/>
          </p:cNvSpPr>
          <p:nvPr>
            <p:ph idx="1"/>
          </p:nvPr>
        </p:nvSpPr>
        <p:spPr/>
        <p:txBody>
          <a:bodyPr>
            <a:normAutofit/>
          </a:bodyPr>
          <a:lstStyle/>
          <a:p>
            <a:pPr marL="0" indent="0">
              <a:buNone/>
            </a:pPr>
            <a:r>
              <a:rPr lang="en-US" sz="4800" dirty="0">
                <a:solidFill>
                  <a:srgbClr val="00B050"/>
                </a:solidFill>
              </a:rPr>
              <a:t>Spring Framework</a:t>
            </a:r>
            <a:endParaRPr lang="he-IL" sz="4800" dirty="0">
              <a:solidFill>
                <a:srgbClr val="00B050"/>
              </a:solidFill>
            </a:endParaRPr>
          </a:p>
        </p:txBody>
      </p:sp>
    </p:spTree>
    <p:extLst>
      <p:ext uri="{BB962C8B-B14F-4D97-AF65-F5344CB8AC3E}">
        <p14:creationId xmlns:p14="http://schemas.microsoft.com/office/powerpoint/2010/main" val="23236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p:txBody>
          <a:bodyPr/>
          <a:lstStyle/>
          <a:p>
            <a:r>
              <a:rPr lang="he-IL" dirty="0"/>
              <a:t>אז מהו </a:t>
            </a:r>
            <a:r>
              <a:rPr lang="en-US" dirty="0"/>
              <a:t>spring</a:t>
            </a:r>
            <a:r>
              <a:rPr lang="he-IL" dirty="0"/>
              <a:t>?</a:t>
            </a:r>
            <a:endParaRPr lang="en-IL" dirty="0"/>
          </a:p>
        </p:txBody>
      </p:sp>
      <p:sp>
        <p:nvSpPr>
          <p:cNvPr id="4" name="מציין מיקום תוכן 3">
            <a:extLst>
              <a:ext uri="{FF2B5EF4-FFF2-40B4-BE49-F238E27FC236}">
                <a16:creationId xmlns:a16="http://schemas.microsoft.com/office/drawing/2014/main" id="{23A3735D-ED92-EFFB-C5C5-2F22E94A47F6}"/>
              </a:ext>
            </a:extLst>
          </p:cNvPr>
          <p:cNvSpPr>
            <a:spLocks noGrp="1"/>
          </p:cNvSpPr>
          <p:nvPr>
            <p:ph idx="1"/>
          </p:nvPr>
        </p:nvSpPr>
        <p:spPr/>
        <p:txBody>
          <a:bodyPr>
            <a:normAutofit/>
          </a:bodyPr>
          <a:lstStyle/>
          <a:p>
            <a:pPr marL="0" indent="0" algn="l" rtl="0">
              <a:buNone/>
            </a:pPr>
            <a:r>
              <a:rPr lang="en-US" dirty="0"/>
              <a:t>The Spring Framework is a popular open-source Java framework that provides a comprehensive set of tools and features for building enterprise-grade Java applications. It follows the Model-View-Controller (MVC) architectural pattern and offers a wide range of modules and components that can be used to develop different aspects of a Java application.</a:t>
            </a:r>
            <a:endParaRPr lang="he-IL" sz="4800" dirty="0">
              <a:solidFill>
                <a:srgbClr val="00B050"/>
              </a:solidFill>
            </a:endParaRPr>
          </a:p>
        </p:txBody>
      </p:sp>
    </p:spTree>
    <p:extLst>
      <p:ext uri="{BB962C8B-B14F-4D97-AF65-F5344CB8AC3E}">
        <p14:creationId xmlns:p14="http://schemas.microsoft.com/office/powerpoint/2010/main" val="47861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p:txBody>
          <a:bodyPr/>
          <a:lstStyle/>
          <a:p>
            <a:r>
              <a:rPr lang="he-IL" dirty="0"/>
              <a:t>אז מה </a:t>
            </a:r>
            <a:r>
              <a:rPr lang="en-US" dirty="0"/>
              <a:t>spring</a:t>
            </a:r>
            <a:r>
              <a:rPr lang="he-IL" dirty="0"/>
              <a:t> מאפשר?</a:t>
            </a:r>
            <a:endParaRPr lang="en-IL" dirty="0"/>
          </a:p>
        </p:txBody>
      </p:sp>
      <p:sp>
        <p:nvSpPr>
          <p:cNvPr id="5" name="מציין מיקום תוכן 4">
            <a:extLst>
              <a:ext uri="{FF2B5EF4-FFF2-40B4-BE49-F238E27FC236}">
                <a16:creationId xmlns:a16="http://schemas.microsoft.com/office/drawing/2014/main" id="{6C34D5B2-779B-CA34-FEE4-7FD0B3E4A3B6}"/>
              </a:ext>
            </a:extLst>
          </p:cNvPr>
          <p:cNvSpPr>
            <a:spLocks noGrp="1"/>
          </p:cNvSpPr>
          <p:nvPr>
            <p:ph idx="1"/>
          </p:nvPr>
        </p:nvSpPr>
        <p:spPr>
          <a:xfrm>
            <a:off x="3126935" y="1524000"/>
            <a:ext cx="8596668" cy="4731007"/>
          </a:xfrm>
        </p:spPr>
        <p:txBody>
          <a:bodyPr>
            <a:normAutofit lnSpcReduction="10000"/>
          </a:bodyPr>
          <a:lstStyle/>
          <a:p>
            <a:pPr algn="l" rtl="0">
              <a:buFont typeface="+mj-lt"/>
              <a:buAutoNum type="arabicPeriod"/>
            </a:pPr>
            <a:r>
              <a:rPr lang="en-US" b="0" i="0" dirty="0">
                <a:solidFill>
                  <a:srgbClr val="374151"/>
                </a:solidFill>
                <a:effectLst/>
                <a:latin typeface="Söhne"/>
              </a:rPr>
              <a:t>Inversion of Control (IoC): The Spring Framework implements the concept of Inversion of Control, where the control of creating and managing objects is shifted from the application code to the framework. This allows for loose coupling between components and promotes modular and maintainable code.</a:t>
            </a:r>
          </a:p>
          <a:p>
            <a:pPr algn="l" rtl="0">
              <a:buFont typeface="+mj-lt"/>
              <a:buAutoNum type="arabicPeriod"/>
            </a:pPr>
            <a:r>
              <a:rPr lang="en-US" b="0" i="0" dirty="0">
                <a:solidFill>
                  <a:srgbClr val="374151"/>
                </a:solidFill>
                <a:effectLst/>
                <a:latin typeface="Söhne"/>
              </a:rPr>
              <a:t>Dependency Injection (DI): Spring's DI is a key feature that allows developers to define dependencies between components in a configuration file or through annotations, and the framework takes care of injecting the dependencies at runtime. This helps to manage complex object dependencies and promotes code reusability.</a:t>
            </a:r>
          </a:p>
          <a:p>
            <a:pPr algn="l" rtl="0">
              <a:buFont typeface="+mj-lt"/>
              <a:buAutoNum type="arabicPeriod"/>
            </a:pPr>
            <a:r>
              <a:rPr lang="en-US" b="0" i="0" dirty="0">
                <a:solidFill>
                  <a:srgbClr val="374151"/>
                </a:solidFill>
                <a:effectLst/>
                <a:latin typeface="Söhne"/>
              </a:rPr>
              <a:t>Aspect-Oriented Programming (AOP): Spring provides AOP support, allowing developers to define and apply cross-cutting concerns, such as logging, security, and transaction management, separately from the core application logic. This promotes modularity and separation of concerns.</a:t>
            </a:r>
          </a:p>
          <a:p>
            <a:pPr algn="l" rtl="0">
              <a:buFont typeface="+mj-lt"/>
              <a:buAutoNum type="arabicPeriod"/>
            </a:pPr>
            <a:r>
              <a:rPr lang="en-US" b="0" i="0" dirty="0">
                <a:solidFill>
                  <a:srgbClr val="374151"/>
                </a:solidFill>
                <a:effectLst/>
                <a:latin typeface="Söhne"/>
              </a:rPr>
              <a:t>Spring MVC: Spring MVC is a powerful web framework that provides a model-view-controller architecture for building web applications. It includes features such as request handling, view resolution, data binding, and validation, making it a comprehensive solution for building web applications.</a:t>
            </a:r>
          </a:p>
        </p:txBody>
      </p:sp>
    </p:spTree>
    <p:extLst>
      <p:ext uri="{BB962C8B-B14F-4D97-AF65-F5344CB8AC3E}">
        <p14:creationId xmlns:p14="http://schemas.microsoft.com/office/powerpoint/2010/main" val="15406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p:txBody>
          <a:bodyPr/>
          <a:lstStyle/>
          <a:p>
            <a:r>
              <a:rPr lang="he-IL" dirty="0"/>
              <a:t>אז מה </a:t>
            </a:r>
            <a:r>
              <a:rPr lang="en-US" dirty="0"/>
              <a:t>spring</a:t>
            </a:r>
            <a:r>
              <a:rPr lang="he-IL" dirty="0"/>
              <a:t> מאפשר?</a:t>
            </a:r>
            <a:endParaRPr lang="en-IL" dirty="0"/>
          </a:p>
        </p:txBody>
      </p:sp>
      <p:sp>
        <p:nvSpPr>
          <p:cNvPr id="5" name="מציין מיקום תוכן 4">
            <a:extLst>
              <a:ext uri="{FF2B5EF4-FFF2-40B4-BE49-F238E27FC236}">
                <a16:creationId xmlns:a16="http://schemas.microsoft.com/office/drawing/2014/main" id="{6C34D5B2-779B-CA34-FEE4-7FD0B3E4A3B6}"/>
              </a:ext>
            </a:extLst>
          </p:cNvPr>
          <p:cNvSpPr>
            <a:spLocks noGrp="1"/>
          </p:cNvSpPr>
          <p:nvPr>
            <p:ph idx="1"/>
          </p:nvPr>
        </p:nvSpPr>
        <p:spPr>
          <a:xfrm>
            <a:off x="3126935" y="1524000"/>
            <a:ext cx="8596668" cy="4731007"/>
          </a:xfrm>
        </p:spPr>
        <p:txBody>
          <a:bodyPr>
            <a:normAutofit/>
          </a:bodyPr>
          <a:lstStyle/>
          <a:p>
            <a:pPr algn="l" rtl="0">
              <a:buFont typeface="+mj-lt"/>
              <a:buAutoNum type="arabicPeriod" startAt="5"/>
            </a:pPr>
            <a:r>
              <a:rPr lang="en-US" b="0" i="0" dirty="0">
                <a:solidFill>
                  <a:srgbClr val="374151"/>
                </a:solidFill>
                <a:effectLst/>
                <a:latin typeface="Söhne"/>
              </a:rPr>
              <a:t>Data Access: Spring offers various modules for data access, such as JDBC (Java Database Connectivity), JPA (Java Persistence API), and Spring Data, which simplify working with databases and other data sources in Java applications.</a:t>
            </a:r>
          </a:p>
          <a:p>
            <a:pPr algn="l" rtl="0">
              <a:buFont typeface="+mj-lt"/>
              <a:buAutoNum type="arabicPeriod" startAt="5"/>
            </a:pPr>
            <a:r>
              <a:rPr lang="en-US" b="0" i="0" dirty="0">
                <a:solidFill>
                  <a:srgbClr val="374151"/>
                </a:solidFill>
                <a:effectLst/>
                <a:latin typeface="Söhne"/>
              </a:rPr>
              <a:t>Security: Spring provides robust security features for securing Java applications, including authentication, authorization, and role-based access control (RBAC), which can be easily configured and integrated into an application.</a:t>
            </a:r>
          </a:p>
          <a:p>
            <a:pPr algn="l" rtl="0">
              <a:buFont typeface="+mj-lt"/>
              <a:buAutoNum type="arabicPeriod" startAt="5"/>
            </a:pPr>
            <a:r>
              <a:rPr lang="en-US" b="0" i="0" dirty="0">
                <a:solidFill>
                  <a:srgbClr val="374151"/>
                </a:solidFill>
                <a:effectLst/>
                <a:latin typeface="Söhne"/>
              </a:rPr>
              <a:t>Transaction Management: Spring supports declarative transaction management, allowing developers to define transactions using annotations or XML configurations. This simplifies managing database transactions in Java applications.</a:t>
            </a:r>
          </a:p>
          <a:p>
            <a:pPr algn="l" rtl="0">
              <a:buFont typeface="+mj-lt"/>
              <a:buAutoNum type="arabicPeriod" startAt="5"/>
            </a:pPr>
            <a:r>
              <a:rPr lang="en-US" b="0" i="0" dirty="0">
                <a:solidFill>
                  <a:srgbClr val="374151"/>
                </a:solidFill>
                <a:effectLst/>
                <a:latin typeface="Söhne"/>
              </a:rPr>
              <a:t>Testing: Spring provides extensive support for testing, including integration testing, unit testing, and mocking, making it easier to write tests for Spring-based applications.</a:t>
            </a:r>
          </a:p>
          <a:p>
            <a:pPr algn="l" rtl="0">
              <a:buFont typeface="+mj-lt"/>
              <a:buAutoNum type="arabicPeriod" startAt="5"/>
            </a:pPr>
            <a:endParaRPr lang="he-IL" dirty="0"/>
          </a:p>
        </p:txBody>
      </p:sp>
    </p:spTree>
    <p:extLst>
      <p:ext uri="{BB962C8B-B14F-4D97-AF65-F5344CB8AC3E}">
        <p14:creationId xmlns:p14="http://schemas.microsoft.com/office/powerpoint/2010/main" val="51197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p:txBody>
          <a:bodyPr>
            <a:normAutofit fontScale="90000"/>
          </a:bodyPr>
          <a:lstStyle/>
          <a:p>
            <a:r>
              <a:rPr lang="he-IL" dirty="0"/>
              <a:t>איך תעזרו בסביבה הזאת בגרסה הבאה. ואילו התאמות אתם/ן תצטרכו לבצע כדי להשתמש בסביבה</a:t>
            </a:r>
            <a:r>
              <a:rPr lang="en-US" dirty="0"/>
              <a:t>?</a:t>
            </a:r>
            <a:endParaRPr lang="en-IL" dirty="0"/>
          </a:p>
        </p:txBody>
      </p:sp>
    </p:spTree>
    <p:extLst>
      <p:ext uri="{BB962C8B-B14F-4D97-AF65-F5344CB8AC3E}">
        <p14:creationId xmlns:p14="http://schemas.microsoft.com/office/powerpoint/2010/main" val="119076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a:xfrm>
            <a:off x="-3060505" y="1053434"/>
            <a:ext cx="8596668" cy="1320800"/>
          </a:xfrm>
        </p:spPr>
        <p:txBody>
          <a:bodyPr/>
          <a:lstStyle/>
          <a:p>
            <a:r>
              <a:rPr lang="en-US" dirty="0"/>
              <a:t>Web service</a:t>
            </a:r>
            <a:endParaRPr lang="en-IL" dirty="0"/>
          </a:p>
        </p:txBody>
      </p:sp>
      <p:sp>
        <p:nvSpPr>
          <p:cNvPr id="4" name="מציין מיקום תוכן 3">
            <a:extLst>
              <a:ext uri="{FF2B5EF4-FFF2-40B4-BE49-F238E27FC236}">
                <a16:creationId xmlns:a16="http://schemas.microsoft.com/office/drawing/2014/main" id="{23A3735D-ED92-EFFB-C5C5-2F22E94A47F6}"/>
              </a:ext>
            </a:extLst>
          </p:cNvPr>
          <p:cNvSpPr>
            <a:spLocks noGrp="1"/>
          </p:cNvSpPr>
          <p:nvPr>
            <p:ph idx="1"/>
          </p:nvPr>
        </p:nvSpPr>
        <p:spPr/>
        <p:txBody>
          <a:bodyPr>
            <a:normAutofit/>
          </a:bodyPr>
          <a:lstStyle/>
          <a:p>
            <a:pPr marL="0" indent="0" algn="l" rtl="0">
              <a:buNone/>
            </a:pPr>
            <a:r>
              <a:rPr lang="en-US" b="0" i="0" dirty="0">
                <a:solidFill>
                  <a:srgbClr val="374151"/>
                </a:solidFill>
                <a:effectLst/>
                <a:latin typeface="Söhne"/>
              </a:rPr>
              <a:t>A web service is a standardized way for software applications to communicate and exchange data over the internet. It allows different applications, regardless of their programming languages or platforms, to interact with each other and share data in a machine-readable format, typically using the HTTP (Hypertext Transfer Protocol) protocol.</a:t>
            </a:r>
            <a:endParaRPr lang="he-IL" sz="4800" dirty="0">
              <a:solidFill>
                <a:srgbClr val="00B050"/>
              </a:solidFill>
            </a:endParaRPr>
          </a:p>
        </p:txBody>
      </p:sp>
    </p:spTree>
    <p:extLst>
      <p:ext uri="{BB962C8B-B14F-4D97-AF65-F5344CB8AC3E}">
        <p14:creationId xmlns:p14="http://schemas.microsoft.com/office/powerpoint/2010/main" val="165047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F9767-1A8B-091A-DD10-13336FADEA23}"/>
              </a:ext>
            </a:extLst>
          </p:cNvPr>
          <p:cNvSpPr>
            <a:spLocks noGrp="1"/>
          </p:cNvSpPr>
          <p:nvPr>
            <p:ph type="title"/>
          </p:nvPr>
        </p:nvSpPr>
        <p:spPr>
          <a:xfrm>
            <a:off x="2375095" y="1144874"/>
            <a:ext cx="8596668" cy="1320800"/>
          </a:xfrm>
        </p:spPr>
        <p:txBody>
          <a:bodyPr/>
          <a:lstStyle/>
          <a:p>
            <a:r>
              <a:rPr lang="he-IL" dirty="0"/>
              <a:t>איזה </a:t>
            </a:r>
            <a:r>
              <a:rPr lang="en-US" dirty="0"/>
              <a:t>Web service</a:t>
            </a:r>
            <a:br>
              <a:rPr lang="he-IL" dirty="0"/>
            </a:br>
            <a:r>
              <a:rPr lang="en-US" dirty="0"/>
              <a:t>spring</a:t>
            </a:r>
            <a:r>
              <a:rPr lang="he-IL" dirty="0"/>
              <a:t> מספקת?</a:t>
            </a:r>
            <a:endParaRPr lang="en-IL" dirty="0"/>
          </a:p>
        </p:txBody>
      </p:sp>
      <p:sp>
        <p:nvSpPr>
          <p:cNvPr id="4" name="מציין מיקום תוכן 3">
            <a:extLst>
              <a:ext uri="{FF2B5EF4-FFF2-40B4-BE49-F238E27FC236}">
                <a16:creationId xmlns:a16="http://schemas.microsoft.com/office/drawing/2014/main" id="{23A3735D-ED92-EFFB-C5C5-2F22E94A47F6}"/>
              </a:ext>
            </a:extLst>
          </p:cNvPr>
          <p:cNvSpPr>
            <a:spLocks noGrp="1"/>
          </p:cNvSpPr>
          <p:nvPr>
            <p:ph idx="1"/>
          </p:nvPr>
        </p:nvSpPr>
        <p:spPr>
          <a:xfrm>
            <a:off x="3126935" y="2374235"/>
            <a:ext cx="8596668" cy="622966"/>
          </a:xfrm>
        </p:spPr>
        <p:txBody>
          <a:bodyPr>
            <a:normAutofit/>
          </a:bodyPr>
          <a:lstStyle/>
          <a:p>
            <a:pPr marL="0" indent="0" algn="l" rtl="0">
              <a:buNone/>
            </a:pPr>
            <a:r>
              <a:rPr lang="en-US" b="0" i="0" dirty="0">
                <a:solidFill>
                  <a:srgbClr val="374151"/>
                </a:solidFill>
                <a:effectLst/>
                <a:latin typeface="Söhne"/>
              </a:rPr>
              <a:t>Spring supports both SOAP-based web services and RESTful web services.</a:t>
            </a:r>
            <a:endParaRPr lang="en-US" sz="4800" b="0" i="0" dirty="0">
              <a:solidFill>
                <a:srgbClr val="00B050"/>
              </a:solidFill>
              <a:effectLst/>
              <a:latin typeface="Söhne"/>
            </a:endParaRPr>
          </a:p>
        </p:txBody>
      </p:sp>
      <p:sp>
        <p:nvSpPr>
          <p:cNvPr id="3" name="תיבת טקסט 2">
            <a:extLst>
              <a:ext uri="{FF2B5EF4-FFF2-40B4-BE49-F238E27FC236}">
                <a16:creationId xmlns:a16="http://schemas.microsoft.com/office/drawing/2014/main" id="{A948D157-BAA6-ACCB-D30B-F1A464B3F09A}"/>
              </a:ext>
            </a:extLst>
          </p:cNvPr>
          <p:cNvSpPr txBox="1"/>
          <p:nvPr/>
        </p:nvSpPr>
        <p:spPr>
          <a:xfrm>
            <a:off x="3107923" y="3942081"/>
            <a:ext cx="7863840" cy="2031325"/>
          </a:xfrm>
          <a:prstGeom prst="rect">
            <a:avLst/>
          </a:prstGeom>
          <a:noFill/>
        </p:spPr>
        <p:txBody>
          <a:bodyPr wrap="square" rtlCol="1">
            <a:spAutoFit/>
          </a:bodyPr>
          <a:lstStyle/>
          <a:p>
            <a:r>
              <a:rPr lang="en-US" b="0" i="0" dirty="0">
                <a:solidFill>
                  <a:srgbClr val="374151"/>
                </a:solidFill>
                <a:effectLst/>
                <a:latin typeface="Söhne"/>
              </a:rPr>
              <a:t>Spring provides support through the Spring MVC module, which is a part of the larger Spring Framework. Spring MVC allows developers to build RESTful web services by defining REST endpoints using annotations or XML configurations, and handling HTTP requests and responses in a RESTful manner. Spring MVC supports features such as content negotiation, URI pattern mapping, request and response handling, and data binding, making it a powerful tool for building RESTful web services.</a:t>
            </a:r>
            <a:endParaRPr lang="he-IL" dirty="0"/>
          </a:p>
        </p:txBody>
      </p:sp>
      <p:sp>
        <p:nvSpPr>
          <p:cNvPr id="5" name="כותרת 1">
            <a:extLst>
              <a:ext uri="{FF2B5EF4-FFF2-40B4-BE49-F238E27FC236}">
                <a16:creationId xmlns:a16="http://schemas.microsoft.com/office/drawing/2014/main" id="{E2DFE2C3-A8FA-A74E-570E-14D927A49233}"/>
              </a:ext>
            </a:extLst>
          </p:cNvPr>
          <p:cNvSpPr txBox="1">
            <a:spLocks/>
          </p:cNvSpPr>
          <p:nvPr/>
        </p:nvSpPr>
        <p:spPr>
          <a:xfrm>
            <a:off x="2375095" y="2709516"/>
            <a:ext cx="8596668" cy="1320800"/>
          </a:xfrm>
          <a:prstGeom prst="rect">
            <a:avLst/>
          </a:prstGeom>
        </p:spPr>
        <p:txBody>
          <a:bodyPr vert="horz" lIns="91440" tIns="45720" rIns="91440" bIns="45720" rtlCol="0" anchor="t">
            <a:normAutofit/>
          </a:bodyPr>
          <a:lstStyle>
            <a:lvl1pPr algn="r" defTabSz="457200" rtl="1"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dirty="0"/>
              <a:t>ובמה נשתמש?</a:t>
            </a:r>
          </a:p>
          <a:p>
            <a:r>
              <a:rPr lang="en-US" dirty="0"/>
              <a:t>RESTful web services</a:t>
            </a:r>
            <a:r>
              <a:rPr lang="he-IL" dirty="0"/>
              <a:t>!</a:t>
            </a:r>
            <a:endParaRPr lang="en-IL" dirty="0"/>
          </a:p>
        </p:txBody>
      </p:sp>
    </p:spTree>
    <p:extLst>
      <p:ext uri="{BB962C8B-B14F-4D97-AF65-F5344CB8AC3E}">
        <p14:creationId xmlns:p14="http://schemas.microsoft.com/office/powerpoint/2010/main" val="357768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25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995</TotalTime>
  <Words>1052</Words>
  <Application>Microsoft Office PowerPoint</Application>
  <PresentationFormat>מסך רחב</PresentationFormat>
  <Paragraphs>32</Paragraphs>
  <Slides>11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Arial</vt:lpstr>
      <vt:lpstr>Calibri</vt:lpstr>
      <vt:lpstr>Söhne</vt:lpstr>
      <vt:lpstr>Trebuchet MS</vt:lpstr>
      <vt:lpstr>Wingdings 3</vt:lpstr>
      <vt:lpstr>פיאה</vt:lpstr>
      <vt:lpstr>מצגת 1 – Web Application Framework</vt:lpstr>
      <vt:lpstr>Web Application Framework</vt:lpstr>
      <vt:lpstr>אז באיזה WAF בחרנו?</vt:lpstr>
      <vt:lpstr>אז מהו spring?</vt:lpstr>
      <vt:lpstr>אז מה spring מאפשר?</vt:lpstr>
      <vt:lpstr>אז מה spring מאפשר?</vt:lpstr>
      <vt:lpstr>איך תעזרו בסביבה הזאת בגרסה הבאה. ואילו התאמות אתם/ן תצטרכו לבצע כדי להשתמש בסביבה?</vt:lpstr>
      <vt:lpstr>Web service</vt:lpstr>
      <vt:lpstr>איזה Web service spring מספקת?</vt:lpstr>
      <vt:lpstr>הדגם/ י בעזרת הכלי כיצד ניתן לממש דף web השולח מידע לשכבת השירות ומקבל ממנה מידע חזרה</vt:lpstr>
      <vt:lpstr>איך spring עוזר בלשלוח התראות בזמן אמת למשתמש?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Roi Tiefenbrunn</dc:creator>
  <cp:lastModifiedBy>אורן בן נון</cp:lastModifiedBy>
  <cp:revision>12</cp:revision>
  <dcterms:created xsi:type="dcterms:W3CDTF">2023-03-24T11:38:55Z</dcterms:created>
  <dcterms:modified xsi:type="dcterms:W3CDTF">2023-04-15T18:09:58Z</dcterms:modified>
</cp:coreProperties>
</file>