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99" r:id="rId4"/>
    <p:sldId id="258" r:id="rId5"/>
    <p:sldId id="298" r:id="rId6"/>
    <p:sldId id="259" r:id="rId7"/>
    <p:sldId id="263" r:id="rId8"/>
    <p:sldId id="260" r:id="rId9"/>
    <p:sldId id="301" r:id="rId10"/>
    <p:sldId id="300" r:id="rId11"/>
    <p:sldId id="268" r:id="rId12"/>
  </p:sldIdLst>
  <p:sldSz cx="9144000" cy="5143500" type="screen16x9"/>
  <p:notesSz cx="6858000" cy="9144000"/>
  <p:embeddedFontLst>
    <p:embeddedFont>
      <p:font typeface="Advent Pro SemiBold"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Fira Sans Condensed Medium" panose="020B0603050000020004" pitchFamily="3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Livvic Light" pitchFamily="2" charset="0"/>
      <p:regular r:id="rId30"/>
      <p:italic r:id="rId31"/>
    </p:embeddedFont>
    <p:embeddedFont>
      <p:font typeface="Maven Pro" panose="020B0604020202020204" charset="0"/>
      <p:regular r:id="rId32"/>
      <p:bold r:id="rId33"/>
    </p:embeddedFont>
    <p:embeddedFont>
      <p:font typeface="Nunito Light" pitchFamily="2" charset="0"/>
      <p:regular r:id="rId34"/>
      <p:italic r:id="rId35"/>
    </p:embeddedFont>
    <p:embeddedFont>
      <p:font typeface="Segoe UI" panose="020B0502040204020203" pitchFamily="34" charset="0"/>
      <p:regular r:id="rId36"/>
      <p:bold r:id="rId37"/>
      <p:italic r:id="rId38"/>
      <p:boldItalic r:id="rId39"/>
    </p:embeddedFont>
    <p:embeddedFont>
      <p:font typeface="Share Tech" panose="020B0604020202020204" charset="0"/>
      <p:regular r:id="rId40"/>
    </p:embeddedFont>
    <p:embeddedFont>
      <p:font typeface="Ubuntu Mono" panose="020B0509030602030204"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028AD5-23DD-40F6-8A5B-896C1BB05A2D}">
  <a:tblStyle styleId="{03028AD5-23DD-40F6-8A5B-896C1BB05A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font" Target="fonts/font2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font" Target="fonts/font3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font" Target="fonts/font3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46" Type="http://schemas.openxmlformats.org/officeDocument/2006/relationships/viewProps" Target="viewProps.xml"/><Relationship Id="rId20" Type="http://schemas.openxmlformats.org/officeDocument/2006/relationships/font" Target="fonts/font7.fntdata"/><Relationship Id="rId41"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8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524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92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86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9"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822770" y="3445910"/>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Amit Ganon</a:t>
            </a:r>
          </a:p>
          <a:p>
            <a:pPr marL="0" lvl="0" indent="0" algn="ctr" rtl="0">
              <a:spcBef>
                <a:spcPts val="0"/>
              </a:spcBef>
              <a:spcAft>
                <a:spcPts val="0"/>
              </a:spcAft>
              <a:buNone/>
            </a:pPr>
            <a:endParaRPr dirty="0"/>
          </a:p>
        </p:txBody>
      </p:sp>
      <p:sp>
        <p:nvSpPr>
          <p:cNvPr id="435" name="Google Shape;435;p25"/>
          <p:cNvSpPr txBox="1">
            <a:spLocks noGrp="1"/>
          </p:cNvSpPr>
          <p:nvPr>
            <p:ph type="ctrTitle"/>
          </p:nvPr>
        </p:nvSpPr>
        <p:spPr>
          <a:xfrm>
            <a:off x="1487823" y="1336511"/>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u="sng" dirty="0">
                <a:solidFill>
                  <a:schemeClr val="tx1"/>
                </a:solidFill>
              </a:rPr>
              <a:t>ORM</a:t>
            </a:r>
            <a:br>
              <a:rPr lang="en-US" dirty="0"/>
            </a:br>
            <a:r>
              <a:rPr lang="en-US" dirty="0">
                <a:solidFill>
                  <a:schemeClr val="accent2"/>
                </a:solidFill>
              </a:rPr>
              <a:t>Consistency and data retention over time</a:t>
            </a:r>
            <a:endParaRPr dirty="0">
              <a:solidFill>
                <a:schemeClr val="accent2"/>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94" name="Google Shape;594;p29"/>
          <p:cNvSpPr/>
          <p:nvPr/>
        </p:nvSpPr>
        <p:spPr>
          <a:xfrm>
            <a:off x="5278448" y="1686791"/>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067602" y="4619772"/>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תמונה 11" descr="תמונה שמכילה טקסט&#10;&#10;התיאור נוצר באופן אוטומטי">
            <a:extLst>
              <a:ext uri="{FF2B5EF4-FFF2-40B4-BE49-F238E27FC236}">
                <a16:creationId xmlns:a16="http://schemas.microsoft.com/office/drawing/2014/main" id="{DE2DF740-3A0C-362A-2380-7D776BFB3CF0}"/>
              </a:ext>
            </a:extLst>
          </p:cNvPr>
          <p:cNvPicPr>
            <a:picLocks noChangeAspect="1"/>
          </p:cNvPicPr>
          <p:nvPr/>
        </p:nvPicPr>
        <p:blipFill>
          <a:blip r:embed="rId3"/>
          <a:stretch>
            <a:fillRect/>
          </a:stretch>
        </p:blipFill>
        <p:spPr>
          <a:xfrm>
            <a:off x="388143" y="852395"/>
            <a:ext cx="4467225" cy="2381250"/>
          </a:xfrm>
          <a:prstGeom prst="rect">
            <a:avLst/>
          </a:prstGeom>
        </p:spPr>
      </p:pic>
      <p:sp>
        <p:nvSpPr>
          <p:cNvPr id="13" name="Rectangle 4">
            <a:extLst>
              <a:ext uri="{FF2B5EF4-FFF2-40B4-BE49-F238E27FC236}">
                <a16:creationId xmlns:a16="http://schemas.microsoft.com/office/drawing/2014/main" id="{5D8ED413-2A1E-17EE-7917-1DD411E2F9EA}"/>
              </a:ext>
            </a:extLst>
          </p:cNvPr>
          <p:cNvSpPr>
            <a:spLocks noChangeArrowheads="1"/>
          </p:cNvSpPr>
          <p:nvPr/>
        </p:nvSpPr>
        <p:spPr bwMode="auto">
          <a:xfrm>
            <a:off x="192881" y="3456504"/>
            <a:ext cx="8651081" cy="7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7000"/>
              </a:lnSpc>
              <a:spcAft>
                <a:spcPts val="800"/>
              </a:spcAft>
            </a:pPr>
            <a:r>
              <a:rPr lang="en-IL" kern="100" dirty="0">
                <a:solidFill>
                  <a:schemeClr val="bg1"/>
                </a:solidFill>
                <a:effectLst/>
                <a:latin typeface="Segoe UI" panose="020B0502040204020203" pitchFamily="34" charset="0"/>
                <a:ea typeface="Calibri" panose="020F0502020204030204" pitchFamily="34" charset="0"/>
                <a:cs typeface="Arial" panose="020B0604020202020204" pitchFamily="34" charset="0"/>
              </a:rPr>
              <a:t>In this example, we're using a single table inheritance strategy, which means that all the subclasses are mapped to the same table as the base class. We're also using a discriminator column to identify the subclass for each row in the table.</a:t>
            </a:r>
            <a:endParaRPr lang="en-IL"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4" name="Google Shape;479;p27">
            <a:extLst>
              <a:ext uri="{FF2B5EF4-FFF2-40B4-BE49-F238E27FC236}">
                <a16:creationId xmlns:a16="http://schemas.microsoft.com/office/drawing/2014/main" id="{F7249B58-2649-1D36-47FB-8C7DB2887AE6}"/>
              </a:ext>
            </a:extLst>
          </p:cNvPr>
          <p:cNvSpPr txBox="1">
            <a:spLocks/>
          </p:cNvSpPr>
          <p:nvPr/>
        </p:nvSpPr>
        <p:spPr>
          <a:xfrm>
            <a:off x="269863" y="172490"/>
            <a:ext cx="4159262"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rPr>
              <a:t>Adding a </a:t>
            </a:r>
            <a:r>
              <a:rPr lang="en-US" sz="2400" dirty="0" err="1">
                <a:solidFill>
                  <a:schemeClr val="bg1"/>
                </a:solidFill>
              </a:rPr>
              <a:t>programer</a:t>
            </a:r>
            <a:endParaRPr lang="en-US" sz="2400" dirty="0">
              <a:solidFill>
                <a:schemeClr val="bg1"/>
              </a:solidFill>
            </a:endParaRPr>
          </a:p>
        </p:txBody>
      </p:sp>
    </p:spTree>
    <p:extLst>
      <p:ext uri="{BB962C8B-B14F-4D97-AF65-F5344CB8AC3E}">
        <p14:creationId xmlns:p14="http://schemas.microsoft.com/office/powerpoint/2010/main" val="382898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 for lis</a:t>
            </a:r>
            <a:r>
              <a:rPr lang="en-US" dirty="0"/>
              <a:t>te</a:t>
            </a:r>
            <a:r>
              <a:rPr lang="en" dirty="0"/>
              <a:t>ning</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25938" y="944925"/>
            <a:ext cx="7866900" cy="3786900"/>
          </a:xfrm>
          <a:prstGeom prst="rect">
            <a:avLst/>
          </a:prstGeom>
        </p:spPr>
        <p:txBody>
          <a:bodyPr spcFirstLastPara="1" wrap="square" lIns="91425" tIns="91425" rIns="91425" bIns="91425" anchor="t" anchorCtr="0">
            <a:noAutofit/>
          </a:bodyPr>
          <a:lstStyle/>
          <a:p>
            <a:pPr algn="just">
              <a:spcAft>
                <a:spcPts val="1500"/>
              </a:spcAft>
            </a:pPr>
            <a:r>
              <a:rPr lang="en-IL" sz="1600" dirty="0">
                <a:solidFill>
                  <a:schemeClr val="bg1"/>
                </a:solidFill>
                <a:effectLst/>
                <a:latin typeface="Segoe UI" panose="020B0502040204020203" pitchFamily="34" charset="0"/>
                <a:ea typeface="Times New Roman" panose="02020603050405020304" pitchFamily="18" charset="0"/>
              </a:rPr>
              <a:t>ORM, or Object-Relational Mapping, is a programming technique that allows developers to map data from a relational database to an object-oriented programming language. This allows developers to interact with the database using an object-oriented paradigm, which can make it easier to develop and maintain applications.</a:t>
            </a:r>
            <a:endParaRPr lang="en-IL" sz="1600" dirty="0">
              <a:solidFill>
                <a:schemeClr val="bg1"/>
              </a:solidFill>
              <a:effectLst/>
              <a:latin typeface="Times New Roman" panose="02020603050405020304" pitchFamily="18" charset="0"/>
              <a:ea typeface="Times New Roman" panose="02020603050405020304" pitchFamily="18" charset="0"/>
            </a:endParaRPr>
          </a:p>
          <a:p>
            <a:pPr algn="just">
              <a:spcBef>
                <a:spcPts val="1500"/>
              </a:spcBef>
              <a:spcAft>
                <a:spcPts val="1500"/>
              </a:spcAft>
            </a:pPr>
            <a:r>
              <a:rPr lang="en-IL" sz="1600" dirty="0">
                <a:solidFill>
                  <a:schemeClr val="bg1"/>
                </a:solidFill>
                <a:effectLst/>
                <a:latin typeface="Segoe UI" panose="020B0502040204020203" pitchFamily="34" charset="0"/>
                <a:ea typeface="Times New Roman" panose="02020603050405020304" pitchFamily="18" charset="0"/>
              </a:rPr>
              <a:t>In general, ORM frameworks provide a set of tools and libraries that automate the mapping between the database and the object-oriented programming language. This includes mapping tables and columns to classes and attributes, as well as providing tools for querying and manipulating data in the database.</a:t>
            </a:r>
            <a:endParaRPr lang="en-US" sz="1600" dirty="0">
              <a:solidFill>
                <a:schemeClr val="bg1"/>
              </a:solidFill>
              <a:effectLst/>
              <a:latin typeface="Segoe UI" panose="020B0502040204020203" pitchFamily="34" charset="0"/>
              <a:ea typeface="Times New Roman" panose="02020603050405020304" pitchFamily="18" charset="0"/>
            </a:endParaRPr>
          </a:p>
          <a:p>
            <a:pPr algn="just">
              <a:spcBef>
                <a:spcPts val="1500"/>
              </a:spcBef>
              <a:spcAft>
                <a:spcPts val="1500"/>
              </a:spcAft>
            </a:pPr>
            <a:r>
              <a:rPr lang="en-IL" sz="1600" dirty="0">
                <a:solidFill>
                  <a:schemeClr val="bg1"/>
                </a:solidFill>
                <a:effectLst/>
                <a:latin typeface="Segoe UI" panose="020B0502040204020203" pitchFamily="34" charset="0"/>
                <a:ea typeface="Calibri" panose="020F0502020204030204" pitchFamily="34" charset="0"/>
              </a:rPr>
              <a:t>In the context of Java, there are several popular ORM frameworks available, including Hibernate, </a:t>
            </a:r>
            <a:r>
              <a:rPr lang="en-IL" sz="1600" dirty="0" err="1">
                <a:solidFill>
                  <a:schemeClr val="bg1"/>
                </a:solidFill>
                <a:effectLst/>
                <a:latin typeface="Segoe UI" panose="020B0502040204020203" pitchFamily="34" charset="0"/>
                <a:ea typeface="Calibri" panose="020F0502020204030204" pitchFamily="34" charset="0"/>
              </a:rPr>
              <a:t>EclipseLink</a:t>
            </a:r>
            <a:r>
              <a:rPr lang="en-IL" sz="1600" dirty="0">
                <a:solidFill>
                  <a:schemeClr val="bg1"/>
                </a:solidFill>
                <a:effectLst/>
                <a:latin typeface="Segoe UI" panose="020B0502040204020203" pitchFamily="34" charset="0"/>
                <a:ea typeface="Calibri" panose="020F0502020204030204" pitchFamily="34" charset="0"/>
              </a:rPr>
              <a:t>, and </a:t>
            </a:r>
            <a:r>
              <a:rPr lang="en-IL" sz="1600" dirty="0" err="1">
                <a:solidFill>
                  <a:schemeClr val="bg1"/>
                </a:solidFill>
                <a:effectLst/>
                <a:latin typeface="Segoe UI" panose="020B0502040204020203" pitchFamily="34" charset="0"/>
                <a:ea typeface="Calibri" panose="020F0502020204030204" pitchFamily="34" charset="0"/>
              </a:rPr>
              <a:t>MyBatis</a:t>
            </a:r>
            <a:r>
              <a:rPr lang="en-IL" sz="1600" dirty="0">
                <a:solidFill>
                  <a:schemeClr val="bg1"/>
                </a:solidFill>
                <a:effectLst/>
                <a:latin typeface="Segoe UI" panose="020B0502040204020203" pitchFamily="34" charset="0"/>
                <a:ea typeface="Calibri" panose="020F0502020204030204" pitchFamily="34" charset="0"/>
              </a:rPr>
              <a:t>. These frameworks provide a standardized way of working with databases in Java</a:t>
            </a:r>
            <a:endParaRPr lang="en-IL" sz="1600" dirty="0">
              <a:solidFill>
                <a:schemeClr val="bg1"/>
              </a:solidFill>
              <a:effectLst/>
              <a:latin typeface="Times New Roman" panose="02020603050405020304" pitchFamily="18" charset="0"/>
              <a:ea typeface="Times New Roman" panose="02020603050405020304" pitchFamily="18" charset="0"/>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What is ORM?</a:t>
            </a:r>
            <a:endParaRPr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071" y="1378775"/>
            <a:ext cx="552680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kern="100" dirty="0">
                <a:solidFill>
                  <a:schemeClr val="accent4"/>
                </a:solidFill>
                <a:latin typeface="Segoe UI" panose="020B0502040204020203" pitchFamily="34" charset="0"/>
                <a:ea typeface="Calibri" panose="020F0502020204030204" pitchFamily="34" charset="0"/>
                <a:cs typeface="Arial" panose="020B0604020202020204" pitchFamily="34" charset="0"/>
              </a:rPr>
              <a:t>H</a:t>
            </a:r>
            <a:r>
              <a:rPr lang="en-US" sz="2800" kern="100" dirty="0">
                <a:solidFill>
                  <a:schemeClr val="accent4"/>
                </a:solidFill>
                <a:effectLst/>
                <a:latin typeface="Segoe UI" panose="020B0502040204020203" pitchFamily="34" charset="0"/>
                <a:ea typeface="Calibri" panose="020F0502020204030204" pitchFamily="34" charset="0"/>
                <a:cs typeface="Arial" panose="020B0604020202020204" pitchFamily="34" charset="0"/>
              </a:rPr>
              <a:t>ibernate:</a:t>
            </a:r>
            <a:endParaRPr sz="2800" dirty="0"/>
          </a:p>
        </p:txBody>
      </p:sp>
      <p:sp>
        <p:nvSpPr>
          <p:cNvPr id="688" name="Google Shape;688;p32"/>
          <p:cNvSpPr txBox="1">
            <a:spLocks noGrp="1"/>
          </p:cNvSpPr>
          <p:nvPr>
            <p:ph type="subTitle" idx="1"/>
          </p:nvPr>
        </p:nvSpPr>
        <p:spPr>
          <a:xfrm>
            <a:off x="406750" y="2417450"/>
            <a:ext cx="7679975" cy="1048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he-IL" sz="1600" kern="100" dirty="0">
                <a:solidFill>
                  <a:schemeClr val="bg1"/>
                </a:solidFill>
                <a:effectLst/>
                <a:latin typeface="Segoe UI" panose="020B0502040204020203" pitchFamily="34" charset="0"/>
                <a:ea typeface="Calibri" panose="020F0502020204030204" pitchFamily="34" charset="0"/>
                <a:cs typeface="Arial" panose="020B0604020202020204" pitchFamily="34" charset="0"/>
              </a:rPr>
              <a:t>      </a:t>
            </a:r>
            <a:r>
              <a:rPr lang="en-IL" sz="1600" kern="100" dirty="0">
                <a:solidFill>
                  <a:schemeClr val="bg1"/>
                </a:solidFill>
                <a:effectLst/>
                <a:latin typeface="Segoe UI" panose="020B0502040204020203" pitchFamily="34" charset="0"/>
                <a:ea typeface="Calibri" panose="020F0502020204030204" pitchFamily="34" charset="0"/>
                <a:cs typeface="Arial" panose="020B0604020202020204" pitchFamily="34" charset="0"/>
              </a:rPr>
              <a:t>Hibernate, is a widely used Java ORM framework that provides a rich set of features for working with databases, including support for a wide range of database systems, caching, and transaction management. Hibernate uses an XML configuration file or annotations to map database tables and columns to Java classes and attributes.</a:t>
            </a:r>
            <a:r>
              <a:rPr lang="he-IL" sz="1600" kern="100" dirty="0">
                <a:solidFill>
                  <a:schemeClr val="bg1"/>
                </a:solidFill>
                <a:effectLst/>
                <a:latin typeface="Segoe UI" panose="020B0502040204020203" pitchFamily="34" charset="0"/>
                <a:ea typeface="Calibri" panose="020F0502020204030204" pitchFamily="34" charset="0"/>
                <a:cs typeface="Arial" panose="020B0604020202020204" pitchFamily="34" charset="0"/>
              </a:rPr>
              <a:t>   </a:t>
            </a:r>
            <a:endParaRPr lang="en-IL" sz="16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14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760867" y="234012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solidFill>
                  <a:schemeClr val="accent1"/>
                </a:solidFill>
              </a:rPr>
              <a:t>Querying:</a:t>
            </a:r>
            <a:endParaRPr lang="en-US" dirty="0">
              <a:solidFill>
                <a:schemeClr val="accent1"/>
              </a:solidFill>
            </a:endParaRPr>
          </a:p>
        </p:txBody>
      </p:sp>
      <p:sp>
        <p:nvSpPr>
          <p:cNvPr id="472" name="Google Shape;472;p27"/>
          <p:cNvSpPr txBox="1">
            <a:spLocks noGrp="1"/>
          </p:cNvSpPr>
          <p:nvPr>
            <p:ph type="subTitle" idx="1"/>
          </p:nvPr>
        </p:nvSpPr>
        <p:spPr>
          <a:xfrm>
            <a:off x="6154754" y="2862953"/>
            <a:ext cx="2399354" cy="572400"/>
          </a:xfrm>
          <a:prstGeom prst="rect">
            <a:avLst/>
          </a:prstGeom>
        </p:spPr>
        <p:txBody>
          <a:bodyPr spcFirstLastPara="1" wrap="square" lIns="91425" tIns="91425" rIns="91425" bIns="91425" anchor="t" anchorCtr="0">
            <a:noAutofit/>
          </a:bodyPr>
          <a:lstStyle/>
          <a:p>
            <a:pPr marL="0" lvl="0" indent="0" algn="just" rtl="0">
              <a:tabLst>
                <a:tab pos="408305" algn="l"/>
              </a:tabLst>
            </a:pPr>
            <a:r>
              <a:rPr lang="en-IL" sz="1200" dirty="0">
                <a:solidFill>
                  <a:schemeClr val="bg1"/>
                </a:solidFill>
                <a:effectLst/>
                <a:latin typeface="Segoe UI" panose="020B0502040204020203" pitchFamily="34" charset="0"/>
                <a:ea typeface="Times New Roman" panose="02020603050405020304" pitchFamily="18" charset="0"/>
              </a:rPr>
              <a:t>Hibernate provides a powerful querying language called Hibernate Query Language (HQL), which is similar to SQL but operates on objects instead of tables. HQL can be used to write complex queries that span multiple tables, and supports features such as joins, subqueries, and projections.</a:t>
            </a:r>
            <a:endParaRPr lang="en-IL" sz="1200" dirty="0">
              <a:solidFill>
                <a:schemeClr val="bg1"/>
              </a:solidFill>
              <a:effectLst/>
              <a:latin typeface="Times New Roman" panose="02020603050405020304" pitchFamily="18" charset="0"/>
              <a:ea typeface="Times New Roman" panose="02020603050405020304" pitchFamily="18" charset="0"/>
            </a:endParaRPr>
          </a:p>
        </p:txBody>
      </p:sp>
      <p:sp>
        <p:nvSpPr>
          <p:cNvPr id="473" name="Google Shape;473;p27"/>
          <p:cNvSpPr txBox="1">
            <a:spLocks noGrp="1"/>
          </p:cNvSpPr>
          <p:nvPr>
            <p:ph type="ctrTitle" idx="4"/>
          </p:nvPr>
        </p:nvSpPr>
        <p:spPr>
          <a:xfrm>
            <a:off x="3753997" y="2545547"/>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L" sz="1800" dirty="0">
                <a:solidFill>
                  <a:schemeClr val="accent3"/>
                </a:solidFill>
                <a:effectLst/>
                <a:latin typeface="Advent Pro SemiBold" panose="020B0604020202020204" charset="0"/>
                <a:ea typeface="Calibri" panose="020F0502020204030204" pitchFamily="34" charset="0"/>
              </a:rPr>
              <a:t>Automatic persistence:</a:t>
            </a:r>
            <a:endParaRPr dirty="0">
              <a:solidFill>
                <a:schemeClr val="accent3"/>
              </a:solidFill>
              <a:latin typeface="Advent Pro SemiBold" panose="020B0604020202020204" charset="0"/>
            </a:endParaRPr>
          </a:p>
        </p:txBody>
      </p:sp>
      <p:sp>
        <p:nvSpPr>
          <p:cNvPr id="474" name="Google Shape;474;p27"/>
          <p:cNvSpPr txBox="1">
            <a:spLocks noGrp="1"/>
          </p:cNvSpPr>
          <p:nvPr>
            <p:ph type="ctrTitle"/>
          </p:nvPr>
        </p:nvSpPr>
        <p:spPr>
          <a:xfrm>
            <a:off x="621992" y="2529126"/>
            <a:ext cx="216055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L" sz="1800" dirty="0">
                <a:solidFill>
                  <a:schemeClr val="accent5"/>
                </a:solidFill>
                <a:effectLst/>
                <a:latin typeface="Advent Pro SemiBold" panose="020B0604020202020204" charset="0"/>
                <a:ea typeface="Calibri" panose="020F0502020204030204" pitchFamily="34" charset="0"/>
              </a:rPr>
              <a:t>Object-relational mapping: </a:t>
            </a:r>
            <a:endParaRPr dirty="0">
              <a:solidFill>
                <a:schemeClr val="accent5"/>
              </a:solidFill>
              <a:latin typeface="Advent Pro SemiBold" panose="020B0604020202020204" charset="0"/>
            </a:endParaRPr>
          </a:p>
        </p:txBody>
      </p:sp>
      <p:sp>
        <p:nvSpPr>
          <p:cNvPr id="475" name="Google Shape;475;p27"/>
          <p:cNvSpPr txBox="1">
            <a:spLocks noGrp="1"/>
          </p:cNvSpPr>
          <p:nvPr>
            <p:ph type="subTitle" idx="2"/>
          </p:nvPr>
        </p:nvSpPr>
        <p:spPr>
          <a:xfrm>
            <a:off x="378203" y="2986359"/>
            <a:ext cx="2434725" cy="57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L" sz="1200" dirty="0">
                <a:solidFill>
                  <a:schemeClr val="bg1"/>
                </a:solidFill>
                <a:effectLst/>
                <a:latin typeface="Segoe UI" panose="020B0502040204020203" pitchFamily="34" charset="0"/>
                <a:ea typeface="Calibri" panose="020F0502020204030204" pitchFamily="34" charset="0"/>
              </a:rPr>
              <a:t>Hibernate provides a transparent layer between the application and the database, allowing developers to work with databases in an object-oriented way. This makes it easier to write code that is more maintainable and easier to understand</a:t>
            </a:r>
            <a:endParaRPr sz="1050" dirty="0">
              <a:solidFill>
                <a:schemeClr val="bg1"/>
              </a:solidFill>
            </a:endParaRPr>
          </a:p>
        </p:txBody>
      </p:sp>
      <p:sp>
        <p:nvSpPr>
          <p:cNvPr id="476" name="Google Shape;476;p27"/>
          <p:cNvSpPr txBox="1">
            <a:spLocks noGrp="1"/>
          </p:cNvSpPr>
          <p:nvPr>
            <p:ph type="title" idx="3"/>
          </p:nvPr>
        </p:nvSpPr>
        <p:spPr>
          <a:xfrm>
            <a:off x="999936" y="196613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01</a:t>
            </a:r>
            <a:endParaRPr sz="4000" dirty="0"/>
          </a:p>
        </p:txBody>
      </p:sp>
      <p:sp>
        <p:nvSpPr>
          <p:cNvPr id="477" name="Google Shape;477;p27"/>
          <p:cNvSpPr txBox="1">
            <a:spLocks noGrp="1"/>
          </p:cNvSpPr>
          <p:nvPr>
            <p:ph type="subTitle" idx="5"/>
          </p:nvPr>
        </p:nvSpPr>
        <p:spPr>
          <a:xfrm>
            <a:off x="3138376" y="3025190"/>
            <a:ext cx="2506438" cy="572400"/>
          </a:xfrm>
          <a:prstGeom prst="rect">
            <a:avLst/>
          </a:prstGeom>
        </p:spPr>
        <p:txBody>
          <a:bodyPr spcFirstLastPara="1" wrap="square" lIns="91425" tIns="91425" rIns="91425" bIns="91425" anchor="t" anchorCtr="0">
            <a:noAutofit/>
          </a:bodyPr>
          <a:lstStyle/>
          <a:p>
            <a:pPr marL="0" lvl="0" indent="0" algn="just" rtl="0">
              <a:tabLst>
                <a:tab pos="408305" algn="l"/>
              </a:tabLst>
            </a:pPr>
            <a:r>
              <a:rPr lang="en-IL" sz="1200" dirty="0">
                <a:solidFill>
                  <a:schemeClr val="bg1"/>
                </a:solidFill>
                <a:effectLst/>
                <a:latin typeface="Segoe UI" panose="020B0502040204020203" pitchFamily="34" charset="0"/>
                <a:ea typeface="Times New Roman" panose="02020603050405020304" pitchFamily="18" charset="0"/>
              </a:rPr>
              <a:t>Hibernate provides automatic persistence of objects, meaning that changes to objects are automatically propagated to the database. This makes it easier to manage data consistency, and reduces the amount of boilerplate code that developers need to write.</a:t>
            </a:r>
            <a:endParaRPr lang="en-IL" sz="1200" dirty="0">
              <a:solidFill>
                <a:schemeClr val="bg1"/>
              </a:solidFill>
              <a:effectLst/>
              <a:latin typeface="Times New Roman" panose="02020603050405020304" pitchFamily="18" charset="0"/>
              <a:ea typeface="Times New Roman" panose="02020603050405020304" pitchFamily="18" charset="0"/>
            </a:endParaRPr>
          </a:p>
        </p:txBody>
      </p:sp>
      <p:sp>
        <p:nvSpPr>
          <p:cNvPr id="478" name="Google Shape;478;p27"/>
          <p:cNvSpPr txBox="1">
            <a:spLocks noGrp="1"/>
          </p:cNvSpPr>
          <p:nvPr>
            <p:ph type="title" idx="6"/>
          </p:nvPr>
        </p:nvSpPr>
        <p:spPr>
          <a:xfrm>
            <a:off x="3891014" y="196613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325932" y="83062"/>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features of Hibernte</a:t>
            </a:r>
            <a:endParaRPr dirty="0"/>
          </a:p>
        </p:txBody>
      </p:sp>
      <p:sp>
        <p:nvSpPr>
          <p:cNvPr id="480" name="Google Shape;480;p27"/>
          <p:cNvSpPr txBox="1">
            <a:spLocks noGrp="1"/>
          </p:cNvSpPr>
          <p:nvPr>
            <p:ph type="title" idx="9"/>
          </p:nvPr>
        </p:nvSpPr>
        <p:spPr>
          <a:xfrm>
            <a:off x="6899879" y="193832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999936" y="882993"/>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891014" y="882993"/>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59639" y="882993"/>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999936" y="129504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891014" y="129504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p:cNvCxnSpPr>
          <p:nvPr/>
        </p:nvCxnSpPr>
        <p:spPr>
          <a:xfrm>
            <a:off x="6859639" y="129504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5007254" y="6449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95217" y="1015669"/>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04501" y="1013201"/>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983103" y="1004890"/>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3" name="Google Shape;473;p27"/>
          <p:cNvSpPr txBox="1">
            <a:spLocks noGrp="1"/>
          </p:cNvSpPr>
          <p:nvPr>
            <p:ph type="ctrTitle" idx="4"/>
          </p:nvPr>
        </p:nvSpPr>
        <p:spPr>
          <a:xfrm>
            <a:off x="5368493" y="2545547"/>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L" sz="1800" dirty="0">
                <a:solidFill>
                  <a:schemeClr val="accent3"/>
                </a:solidFill>
                <a:effectLst/>
                <a:latin typeface="Advent Pro SemiBold" panose="020B0604020202020204" charset="0"/>
                <a:ea typeface="Calibri" panose="020F0502020204030204" pitchFamily="34" charset="0"/>
              </a:rPr>
              <a:t>Transaction management: </a:t>
            </a:r>
            <a:endParaRPr dirty="0">
              <a:solidFill>
                <a:schemeClr val="accent3"/>
              </a:solidFill>
              <a:latin typeface="Advent Pro SemiBold" panose="020B0604020202020204" charset="0"/>
            </a:endParaRPr>
          </a:p>
        </p:txBody>
      </p:sp>
      <p:sp>
        <p:nvSpPr>
          <p:cNvPr id="474" name="Google Shape;474;p27"/>
          <p:cNvSpPr txBox="1">
            <a:spLocks noGrp="1"/>
          </p:cNvSpPr>
          <p:nvPr>
            <p:ph type="ctrTitle"/>
          </p:nvPr>
        </p:nvSpPr>
        <p:spPr>
          <a:xfrm>
            <a:off x="1997901" y="2327841"/>
            <a:ext cx="216055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L" sz="1800" dirty="0">
                <a:solidFill>
                  <a:schemeClr val="accent2"/>
                </a:solidFill>
                <a:effectLst/>
                <a:latin typeface="Advent Pro SemiBold" panose="020B0604020202020204" charset="0"/>
                <a:ea typeface="Calibri" panose="020F0502020204030204" pitchFamily="34" charset="0"/>
              </a:rPr>
              <a:t>Caching: </a:t>
            </a:r>
            <a:endParaRPr dirty="0">
              <a:solidFill>
                <a:schemeClr val="accent2"/>
              </a:solidFill>
              <a:latin typeface="Advent Pro SemiBold" panose="020B0604020202020204" charset="0"/>
            </a:endParaRPr>
          </a:p>
        </p:txBody>
      </p:sp>
      <p:sp>
        <p:nvSpPr>
          <p:cNvPr id="475" name="Google Shape;475;p27"/>
          <p:cNvSpPr txBox="1">
            <a:spLocks noGrp="1"/>
          </p:cNvSpPr>
          <p:nvPr>
            <p:ph type="subTitle" idx="2"/>
          </p:nvPr>
        </p:nvSpPr>
        <p:spPr>
          <a:xfrm>
            <a:off x="1492189" y="3010691"/>
            <a:ext cx="2641478" cy="572400"/>
          </a:xfrm>
          <a:prstGeom prst="rect">
            <a:avLst/>
          </a:prstGeom>
        </p:spPr>
        <p:txBody>
          <a:bodyPr spcFirstLastPara="1" wrap="square" lIns="91425" tIns="91425" rIns="91425" bIns="91425" anchor="t" anchorCtr="0">
            <a:noAutofit/>
          </a:bodyPr>
          <a:lstStyle/>
          <a:p>
            <a:pPr marL="0" indent="0" algn="just"/>
            <a:r>
              <a:rPr lang="en-IL" sz="1200" dirty="0">
                <a:solidFill>
                  <a:schemeClr val="bg1"/>
                </a:solidFill>
                <a:effectLst/>
                <a:latin typeface="Segoe UI" panose="020B0502040204020203" pitchFamily="34" charset="0"/>
                <a:ea typeface="Calibri" panose="020F0502020204030204" pitchFamily="34" charset="0"/>
              </a:rPr>
              <a:t>Hibernate provides a range of caching options, including first-level and second-level caching. First-level caching caches objects within a single session, while second-level caching caches objects across multiple sessions. </a:t>
            </a:r>
            <a:r>
              <a:rPr lang="en-IL" sz="1200" dirty="0">
                <a:solidFill>
                  <a:schemeClr val="bg1"/>
                </a:solidFill>
                <a:effectLst/>
                <a:latin typeface="Segoe UI" panose="020B0502040204020203" pitchFamily="34" charset="0"/>
                <a:ea typeface="Times New Roman" panose="02020603050405020304" pitchFamily="18" charset="0"/>
              </a:rPr>
              <a:t>This can help improve performance by reducing the number of database queries that need to be executed.</a:t>
            </a:r>
            <a:endParaRPr lang="en-IL" sz="1200" dirty="0">
              <a:solidFill>
                <a:schemeClr val="bg1"/>
              </a:solidFill>
              <a:effectLst/>
              <a:latin typeface="Times New Roman" panose="02020603050405020304" pitchFamily="18" charset="0"/>
              <a:ea typeface="Times New Roman" panose="02020603050405020304" pitchFamily="18" charset="0"/>
            </a:endParaRPr>
          </a:p>
          <a:p>
            <a:pPr marL="0" lvl="0" indent="0" algn="just" rtl="0">
              <a:spcBef>
                <a:spcPts val="0"/>
              </a:spcBef>
              <a:spcAft>
                <a:spcPts val="0"/>
              </a:spcAft>
              <a:buNone/>
            </a:pPr>
            <a:endParaRPr sz="1200" dirty="0">
              <a:solidFill>
                <a:schemeClr val="bg1"/>
              </a:solidFill>
            </a:endParaRPr>
          </a:p>
        </p:txBody>
      </p:sp>
      <p:sp>
        <p:nvSpPr>
          <p:cNvPr id="476" name="Google Shape;476;p27"/>
          <p:cNvSpPr txBox="1">
            <a:spLocks noGrp="1"/>
          </p:cNvSpPr>
          <p:nvPr>
            <p:ph type="title" idx="3"/>
          </p:nvPr>
        </p:nvSpPr>
        <p:spPr>
          <a:xfrm>
            <a:off x="2345463" y="198330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04</a:t>
            </a:r>
            <a:endParaRPr sz="4000" dirty="0"/>
          </a:p>
        </p:txBody>
      </p:sp>
      <p:sp>
        <p:nvSpPr>
          <p:cNvPr id="477" name="Google Shape;477;p27"/>
          <p:cNvSpPr txBox="1">
            <a:spLocks noGrp="1"/>
          </p:cNvSpPr>
          <p:nvPr>
            <p:ph type="subTitle" idx="5"/>
          </p:nvPr>
        </p:nvSpPr>
        <p:spPr>
          <a:xfrm>
            <a:off x="4752872" y="3025190"/>
            <a:ext cx="2506438" cy="572400"/>
          </a:xfrm>
          <a:prstGeom prst="rect">
            <a:avLst/>
          </a:prstGeom>
        </p:spPr>
        <p:txBody>
          <a:bodyPr spcFirstLastPara="1" wrap="square" lIns="91425" tIns="91425" rIns="91425" bIns="91425" anchor="t" anchorCtr="0">
            <a:noAutofit/>
          </a:bodyPr>
          <a:lstStyle/>
          <a:p>
            <a:pPr marL="0" lvl="0" indent="0" algn="just" rtl="0">
              <a:tabLst>
                <a:tab pos="408305" algn="l"/>
              </a:tabLst>
            </a:pPr>
            <a:r>
              <a:rPr lang="en-IL" sz="1200" dirty="0">
                <a:solidFill>
                  <a:schemeClr val="bg1"/>
                </a:solidFill>
                <a:effectLst/>
                <a:latin typeface="Segoe UI" panose="020B0502040204020203" pitchFamily="34" charset="0"/>
                <a:ea typeface="Times New Roman" panose="02020603050405020304" pitchFamily="18" charset="0"/>
              </a:rPr>
              <a:t>Hibernate provides transaction management, which ensures that database updates are performed atomically and consistently. This helps to prevent data inconsistencies and ensure data integrity.</a:t>
            </a:r>
            <a:endParaRPr lang="en-IL" sz="1200" dirty="0">
              <a:solidFill>
                <a:schemeClr val="bg1"/>
              </a:solidFill>
              <a:effectLst/>
              <a:latin typeface="Times New Roman" panose="02020603050405020304" pitchFamily="18" charset="0"/>
              <a:ea typeface="Times New Roman" panose="02020603050405020304" pitchFamily="18" charset="0"/>
            </a:endParaRPr>
          </a:p>
        </p:txBody>
      </p:sp>
      <p:sp>
        <p:nvSpPr>
          <p:cNvPr id="478" name="Google Shape;478;p27"/>
          <p:cNvSpPr txBox="1">
            <a:spLocks noGrp="1"/>
          </p:cNvSpPr>
          <p:nvPr>
            <p:ph type="title" idx="6"/>
          </p:nvPr>
        </p:nvSpPr>
        <p:spPr>
          <a:xfrm>
            <a:off x="5505510" y="196613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79" name="Google Shape;479;p27"/>
          <p:cNvSpPr txBox="1">
            <a:spLocks noGrp="1"/>
          </p:cNvSpPr>
          <p:nvPr>
            <p:ph type="ctrTitle" idx="7"/>
          </p:nvPr>
        </p:nvSpPr>
        <p:spPr>
          <a:xfrm>
            <a:off x="325932" y="83062"/>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features of Hibernte</a:t>
            </a:r>
            <a:endParaRPr dirty="0"/>
          </a:p>
        </p:txBody>
      </p:sp>
      <p:sp>
        <p:nvSpPr>
          <p:cNvPr id="481" name="Google Shape;481;p27"/>
          <p:cNvSpPr/>
          <p:nvPr/>
        </p:nvSpPr>
        <p:spPr>
          <a:xfrm>
            <a:off x="2363252" y="867431"/>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5505510" y="882993"/>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p:cNvCxnSpPr>
          <p:nvPr/>
        </p:nvCxnSpPr>
        <p:spPr>
          <a:xfrm>
            <a:off x="2341711" y="130192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505510" y="129504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781625" y="1235447"/>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5007254" y="6449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2440744" y="1032839"/>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5603928" y="98934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07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descr="תמונה שמכילה טקסט&#10;&#10;התיאור נוצר באופן אוטומטי">
            <a:extLst>
              <a:ext uri="{FF2B5EF4-FFF2-40B4-BE49-F238E27FC236}">
                <a16:creationId xmlns:a16="http://schemas.microsoft.com/office/drawing/2014/main" id="{7277BBDE-4186-A8F4-590E-51A275741423}"/>
              </a:ext>
            </a:extLst>
          </p:cNvPr>
          <p:cNvPicPr>
            <a:picLocks noChangeAspect="1"/>
          </p:cNvPicPr>
          <p:nvPr/>
        </p:nvPicPr>
        <p:blipFill>
          <a:blip r:embed="rId3"/>
          <a:stretch>
            <a:fillRect/>
          </a:stretch>
        </p:blipFill>
        <p:spPr>
          <a:xfrm>
            <a:off x="173968" y="97426"/>
            <a:ext cx="3512344" cy="4948647"/>
          </a:xfrm>
          <a:prstGeom prst="rect">
            <a:avLst/>
          </a:prstGeom>
        </p:spPr>
      </p:pic>
      <p:pic>
        <p:nvPicPr>
          <p:cNvPr id="5" name="תמונה 4" descr="תמונה שמכילה טקסט&#10;&#10;התיאור נוצר באופן אוטומטי">
            <a:extLst>
              <a:ext uri="{FF2B5EF4-FFF2-40B4-BE49-F238E27FC236}">
                <a16:creationId xmlns:a16="http://schemas.microsoft.com/office/drawing/2014/main" id="{72A69CE3-65DB-C35F-ED58-6AB55ED6EC55}"/>
              </a:ext>
            </a:extLst>
          </p:cNvPr>
          <p:cNvPicPr>
            <a:picLocks noChangeAspect="1"/>
          </p:cNvPicPr>
          <p:nvPr/>
        </p:nvPicPr>
        <p:blipFill rotWithShape="1">
          <a:blip r:embed="rId4"/>
          <a:srcRect b="62004"/>
          <a:stretch/>
        </p:blipFill>
        <p:spPr>
          <a:xfrm>
            <a:off x="3782694" y="97426"/>
            <a:ext cx="3404235" cy="3367753"/>
          </a:xfrm>
          <a:prstGeom prst="rect">
            <a:avLst/>
          </a:prstGeom>
        </p:spPr>
      </p:pic>
      <p:sp>
        <p:nvSpPr>
          <p:cNvPr id="6" name="Google Shape;475;p27">
            <a:extLst>
              <a:ext uri="{FF2B5EF4-FFF2-40B4-BE49-F238E27FC236}">
                <a16:creationId xmlns:a16="http://schemas.microsoft.com/office/drawing/2014/main" id="{51F40CE9-F5D9-2370-348A-1DEA045F31FC}"/>
              </a:ext>
            </a:extLst>
          </p:cNvPr>
          <p:cNvSpPr txBox="1">
            <a:spLocks/>
          </p:cNvSpPr>
          <p:nvPr/>
        </p:nvSpPr>
        <p:spPr>
          <a:xfrm>
            <a:off x="1492189" y="3010691"/>
            <a:ext cx="2641478"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US" sz="1200" dirty="0">
              <a:solidFill>
                <a:schemeClr val="bg1"/>
              </a:solidFill>
            </a:endParaRPr>
          </a:p>
        </p:txBody>
      </p:sp>
      <p:sp>
        <p:nvSpPr>
          <p:cNvPr id="10" name="Rectangle 4">
            <a:extLst>
              <a:ext uri="{FF2B5EF4-FFF2-40B4-BE49-F238E27FC236}">
                <a16:creationId xmlns:a16="http://schemas.microsoft.com/office/drawing/2014/main" id="{693535B2-4AD6-55FF-0959-E155447625A2}"/>
              </a:ext>
            </a:extLst>
          </p:cNvPr>
          <p:cNvSpPr>
            <a:spLocks noChangeArrowheads="1"/>
          </p:cNvSpPr>
          <p:nvPr/>
        </p:nvSpPr>
        <p:spPr bwMode="auto">
          <a:xfrm>
            <a:off x="3782694" y="3577016"/>
            <a:ext cx="536130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The </a:t>
            </a:r>
            <a:r>
              <a:rPr kumimoji="0" lang="en-IL" altLang="en-IL" b="1" i="0" u="none" strike="noStrike" cap="none" normalizeH="0" baseline="0" dirty="0">
                <a:ln>
                  <a:noFill/>
                </a:ln>
                <a:solidFill>
                  <a:schemeClr val="accent3"/>
                </a:solidFill>
                <a:effectLst/>
                <a:latin typeface="Ubuntu Mono" panose="020B0509030602030204" pitchFamily="49" charset="0"/>
                <a:ea typeface="Calibri" panose="020F0502020204030204" pitchFamily="34" charset="0"/>
                <a:cs typeface="Courier New" panose="02070309020205020404" pitchFamily="49" charset="0"/>
              </a:rPr>
              <a:t>@Entity</a:t>
            </a:r>
            <a:r>
              <a:rPr kumimoji="0" lang="en-IL" altLang="en-IL" b="0" i="0" u="none" strike="noStrike" cap="none" normalizeH="0" baseline="0" dirty="0">
                <a:ln>
                  <a:noFill/>
                </a:ln>
                <a:solidFill>
                  <a:schemeClr val="accent3"/>
                </a:solidFill>
                <a:effectLst/>
                <a:latin typeface="Segoe UI" panose="020B0502040204020203" pitchFamily="34" charset="0"/>
                <a:ea typeface="Calibri" panose="020F0502020204030204" pitchFamily="34" charset="0"/>
                <a:cs typeface="Segoe UI" panose="020B0502040204020203" pitchFamily="34" charset="0"/>
              </a:rPr>
              <a:t> </a:t>
            </a:r>
            <a:r>
              <a:rPr kumimoji="0" lang="en-IL" altLang="en-IL" b="0" i="0" u="none" strike="noStrike" cap="none" normalizeH="0" baseline="0" dirty="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annotation in Hibernate is used to indicate that a class is an entity, i.e., it represents a table in a relational database.</a:t>
            </a:r>
            <a:endParaRPr kumimoji="0" lang="en-IL" altLang="en-IL"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The </a:t>
            </a:r>
            <a:r>
              <a:rPr kumimoji="0" lang="en-IL" altLang="en-IL" b="1" i="0" u="none" strike="noStrike" cap="none" normalizeH="0" baseline="0" dirty="0">
                <a:ln>
                  <a:noFill/>
                </a:ln>
                <a:solidFill>
                  <a:schemeClr val="accent2"/>
                </a:solidFill>
                <a:effectLst/>
                <a:latin typeface="Ubuntu Mono" panose="020B0509030602030204" pitchFamily="49" charset="0"/>
                <a:ea typeface="Calibri" panose="020F0502020204030204" pitchFamily="34" charset="0"/>
                <a:cs typeface="Courier New" panose="02070309020205020404" pitchFamily="49" charset="0"/>
              </a:rPr>
              <a:t>@Id</a:t>
            </a:r>
            <a:r>
              <a:rPr kumimoji="0" lang="en-IL" altLang="en-IL" b="0" i="0" u="none" strike="noStrike" cap="none" normalizeH="0" baseline="0" dirty="0">
                <a:ln>
                  <a:noFill/>
                </a:ln>
                <a:solidFill>
                  <a:schemeClr val="accent2"/>
                </a:solidFill>
                <a:effectLst/>
                <a:latin typeface="Segoe UI" panose="020B0502040204020203" pitchFamily="34" charset="0"/>
                <a:ea typeface="Calibri" panose="020F0502020204030204" pitchFamily="34" charset="0"/>
                <a:cs typeface="Segoe UI" panose="020B0502040204020203" pitchFamily="34" charset="0"/>
              </a:rPr>
              <a:t> </a:t>
            </a:r>
            <a:r>
              <a:rPr kumimoji="0" lang="en-IL" altLang="en-IL" b="0" i="0" u="none" strike="noStrike" cap="none" normalizeH="0" baseline="0" dirty="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annotation marks the </a:t>
            </a:r>
            <a:r>
              <a:rPr kumimoji="0" lang="en-IL" altLang="en-IL" b="1" i="0" u="none" strike="noStrike" cap="none" normalizeH="0" baseline="0" dirty="0">
                <a:ln>
                  <a:noFill/>
                </a:ln>
                <a:solidFill>
                  <a:schemeClr val="bg1"/>
                </a:solidFill>
                <a:effectLst/>
                <a:latin typeface="Ubuntu Mono" panose="020B0509030602030204" pitchFamily="49" charset="0"/>
                <a:ea typeface="Calibri" panose="020F0502020204030204" pitchFamily="34" charset="0"/>
                <a:cs typeface="Courier New" panose="02070309020205020404" pitchFamily="49" charset="0"/>
              </a:rPr>
              <a:t>id</a:t>
            </a:r>
            <a:r>
              <a:rPr kumimoji="0" lang="en-IL" altLang="en-IL" b="0" i="0" u="none" strike="noStrike" cap="none" normalizeH="0" baseline="0" dirty="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 field as the primary key</a:t>
            </a:r>
            <a:endParaRPr kumimoji="0" lang="en-IL" altLang="en-IL"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IL" altLang="en-IL" b="1" i="0" u="none" strike="noStrike" cap="none" normalizeH="0" baseline="0" dirty="0">
                <a:ln>
                  <a:noFill/>
                </a:ln>
                <a:solidFill>
                  <a:schemeClr val="accent4"/>
                </a:solidFill>
                <a:effectLst/>
                <a:latin typeface="Ubuntu Mono" panose="020B0509030602030204" pitchFamily="49" charset="0"/>
                <a:ea typeface="Calibri" panose="020F0502020204030204" pitchFamily="34" charset="0"/>
                <a:cs typeface="Courier New" panose="02070309020205020404" pitchFamily="49" charset="0"/>
              </a:rPr>
              <a:t>@GeneratedValue</a:t>
            </a:r>
            <a:r>
              <a:rPr kumimoji="0" lang="en-IL" altLang="en-IL" b="0" i="0" u="none" strike="noStrike" cap="none" normalizeH="0" baseline="0" dirty="0">
                <a:ln>
                  <a:noFill/>
                </a:ln>
                <a:solidFill>
                  <a:schemeClr val="accent4"/>
                </a:solidFill>
                <a:effectLst/>
                <a:latin typeface="Segoe UI" panose="020B0502040204020203" pitchFamily="34" charset="0"/>
                <a:ea typeface="Calibri" panose="020F0502020204030204" pitchFamily="34" charset="0"/>
                <a:cs typeface="Segoe UI" panose="020B0502040204020203" pitchFamily="34" charset="0"/>
              </a:rPr>
              <a:t> </a:t>
            </a:r>
            <a:r>
              <a:rPr kumimoji="0" lang="en-IL" altLang="en-IL" b="0" i="0" u="none" strike="noStrike" cap="none" normalizeH="0" baseline="0" dirty="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annotation specifies that the value for the primary key will be generated automatically by the database system.</a:t>
            </a:r>
            <a:endParaRPr kumimoji="0" lang="en-IL" altLang="en-IL" b="0" i="0" u="none" strike="noStrike" cap="none" normalizeH="0" baseline="0" dirty="0">
              <a:ln>
                <a:noFill/>
              </a:ln>
              <a:solidFill>
                <a:schemeClr val="bg1"/>
              </a:solidFill>
              <a:effectLst/>
              <a:latin typeface="Arial" panose="020B0604020202020204" pitchFamily="34" charset="0"/>
            </a:endParaRPr>
          </a:p>
        </p:txBody>
      </p:sp>
      <p:sp>
        <p:nvSpPr>
          <p:cNvPr id="14" name="Google Shape;479;p27">
            <a:extLst>
              <a:ext uri="{FF2B5EF4-FFF2-40B4-BE49-F238E27FC236}">
                <a16:creationId xmlns:a16="http://schemas.microsoft.com/office/drawing/2014/main" id="{E0C502A1-7510-2AD7-058D-83D235786085}"/>
              </a:ext>
            </a:extLst>
          </p:cNvPr>
          <p:cNvSpPr txBox="1">
            <a:spLocks/>
          </p:cNvSpPr>
          <p:nvPr/>
        </p:nvSpPr>
        <p:spPr>
          <a:xfrm>
            <a:off x="7383957" y="1972709"/>
            <a:ext cx="1674318"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rPr>
              <a:t>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87155" y="1308687"/>
            <a:ext cx="552680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kern="100" dirty="0">
                <a:solidFill>
                  <a:schemeClr val="accent6"/>
                </a:solidFill>
                <a:latin typeface="Segoe UI" panose="020B0502040204020203" pitchFamily="34" charset="0"/>
                <a:ea typeface="Calibri" panose="020F0502020204030204" pitchFamily="34" charset="0"/>
                <a:cs typeface="Arial" panose="020B0604020202020204" pitchFamily="34" charset="0"/>
              </a:rPr>
              <a:t>Transaction support</a:t>
            </a:r>
            <a:endParaRPr sz="2800" dirty="0"/>
          </a:p>
        </p:txBody>
      </p:sp>
      <p:sp>
        <p:nvSpPr>
          <p:cNvPr id="688" name="Google Shape;688;p32"/>
          <p:cNvSpPr txBox="1">
            <a:spLocks noGrp="1"/>
          </p:cNvSpPr>
          <p:nvPr>
            <p:ph type="subTitle" idx="1"/>
          </p:nvPr>
        </p:nvSpPr>
        <p:spPr>
          <a:xfrm>
            <a:off x="463901" y="2303151"/>
            <a:ext cx="7537100" cy="1048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he-IL" sz="1600" dirty="0">
                <a:solidFill>
                  <a:schemeClr val="bg1"/>
                </a:solidFill>
                <a:latin typeface="Segoe UI" panose="020B0502040204020203" pitchFamily="34" charset="0"/>
                <a:ea typeface="Calibri" panose="020F0502020204030204" pitchFamily="34" charset="0"/>
              </a:rPr>
              <a:t>      </a:t>
            </a:r>
            <a:r>
              <a:rPr lang="en-IL" sz="1600" dirty="0">
                <a:solidFill>
                  <a:schemeClr val="bg1"/>
                </a:solidFill>
                <a:effectLst/>
                <a:latin typeface="Segoe UI" panose="020B0502040204020203" pitchFamily="34" charset="0"/>
                <a:ea typeface="Calibri" panose="020F0502020204030204" pitchFamily="34" charset="0"/>
              </a:rPr>
              <a:t>Hibernate supports transactions, which are fundamental to implementing a database</a:t>
            </a:r>
            <a:r>
              <a:rPr lang="he-IL" sz="1600" dirty="0">
                <a:solidFill>
                  <a:schemeClr val="bg1"/>
                </a:solidFill>
                <a:effectLst/>
                <a:latin typeface="Segoe UI" panose="020B0502040204020203" pitchFamily="34" charset="0"/>
                <a:ea typeface="Calibri" panose="020F0502020204030204" pitchFamily="34" charset="0"/>
              </a:rPr>
              <a:t> </a:t>
            </a:r>
            <a:r>
              <a:rPr lang="en-IL" sz="1600" dirty="0">
                <a:solidFill>
                  <a:schemeClr val="bg1"/>
                </a:solidFill>
                <a:effectLst/>
                <a:latin typeface="Segoe UI" panose="020B0502040204020203" pitchFamily="34" charset="0"/>
                <a:ea typeface="Calibri" panose="020F0502020204030204" pitchFamily="34" charset="0"/>
              </a:rPr>
              <a:t>system. Transactions allow a sequence of database operations to be treated as a single, atomic unit of work. In other words, a transaction ensures that all operations within the transaction are either committed or rolled back as a single operation.</a:t>
            </a:r>
            <a:endParaRPr lang="en-IL" sz="16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170986" y="174229"/>
            <a:ext cx="8232220" cy="577800"/>
          </a:xfrm>
          <a:prstGeom prst="rect">
            <a:avLst/>
          </a:prstGeom>
        </p:spPr>
        <p:txBody>
          <a:bodyPr spcFirstLastPara="1" wrap="square" lIns="91425" tIns="91425" rIns="91425" bIns="91425"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800" b="0" i="0" u="none" strike="noStrike" cap="none" normalizeH="0" baseline="0" dirty="0">
                <a:ln>
                  <a:noFill/>
                </a:ln>
                <a:solidFill>
                  <a:schemeClr val="bg1"/>
                </a:solidFill>
                <a:effectLst/>
                <a:latin typeface="inherit"/>
              </a:rPr>
              <a:t>The library works for situations of incompatibility </a:t>
            </a:r>
            <a:endParaRPr kumimoji="0" lang="en-IL" altLang="en-IL" sz="2000" b="0" i="0" u="none" strike="noStrike" cap="none" normalizeH="0" baseline="0" dirty="0">
              <a:ln>
                <a:noFill/>
              </a:ln>
              <a:solidFill>
                <a:schemeClr val="bg1"/>
              </a:solidFill>
              <a:effectLst/>
              <a:latin typeface="Arial" panose="020B0604020202020204" pitchFamily="34" charset="0"/>
            </a:endParaRPr>
          </a:p>
        </p:txBody>
      </p:sp>
      <p:sp>
        <p:nvSpPr>
          <p:cNvPr id="572" name="Google Shape;572;p29"/>
          <p:cNvSpPr txBox="1">
            <a:spLocks noGrp="1"/>
          </p:cNvSpPr>
          <p:nvPr>
            <p:ph type="ctrTitle"/>
          </p:nvPr>
        </p:nvSpPr>
        <p:spPr>
          <a:xfrm>
            <a:off x="607919" y="727645"/>
            <a:ext cx="383364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L" sz="1400" dirty="0">
                <a:solidFill>
                  <a:schemeClr val="accent5"/>
                </a:solidFill>
                <a:effectLst/>
                <a:latin typeface="Segoe UI" panose="020B0502040204020203" pitchFamily="34" charset="0"/>
                <a:ea typeface="Times New Roman" panose="02020603050405020304" pitchFamily="18" charset="0"/>
              </a:rPr>
              <a:t>Coping with the hierarchy of classes: </a:t>
            </a:r>
            <a:endParaRPr sz="1400" dirty="0">
              <a:solidFill>
                <a:schemeClr val="accent5"/>
              </a:solidFill>
            </a:endParaRPr>
          </a:p>
        </p:txBody>
      </p:sp>
      <p:sp>
        <p:nvSpPr>
          <p:cNvPr id="573" name="Google Shape;573;p29"/>
          <p:cNvSpPr txBox="1">
            <a:spLocks noGrp="1"/>
          </p:cNvSpPr>
          <p:nvPr>
            <p:ph type="subTitle" idx="1"/>
          </p:nvPr>
        </p:nvSpPr>
        <p:spPr>
          <a:xfrm>
            <a:off x="88251" y="1071039"/>
            <a:ext cx="4134420" cy="1112400"/>
          </a:xfrm>
          <a:prstGeom prst="rect">
            <a:avLst/>
          </a:prstGeom>
        </p:spPr>
        <p:txBody>
          <a:bodyPr spcFirstLastPara="1" wrap="square" lIns="91425" tIns="91425" rIns="91425" bIns="91425" anchor="t" anchorCtr="0">
            <a:noAutofit/>
          </a:bodyPr>
          <a:lstStyle/>
          <a:p>
            <a:pPr algn="just">
              <a:spcBef>
                <a:spcPts val="1500"/>
              </a:spcBef>
              <a:spcAft>
                <a:spcPts val="1500"/>
              </a:spcAft>
            </a:pPr>
            <a:r>
              <a:rPr lang="en-US" sz="1200" dirty="0">
                <a:solidFill>
                  <a:schemeClr val="bg1"/>
                </a:solidFill>
                <a:effectLst/>
                <a:latin typeface="Segoe UI" panose="020B0502040204020203" pitchFamily="34" charset="0"/>
                <a:ea typeface="Times New Roman" panose="02020603050405020304" pitchFamily="18" charset="0"/>
              </a:rPr>
              <a:t>        </a:t>
            </a:r>
            <a:r>
              <a:rPr lang="en-IL" sz="1200" dirty="0">
                <a:solidFill>
                  <a:schemeClr val="bg1"/>
                </a:solidFill>
                <a:effectLst/>
                <a:latin typeface="Segoe UI" panose="020B0502040204020203" pitchFamily="34" charset="0"/>
                <a:ea typeface="Times New Roman" panose="02020603050405020304" pitchFamily="18" charset="0"/>
              </a:rPr>
              <a:t>Hibernate supports inheritance and polymorphism in object-oriented programming. It can handle complex class hierarchies by mapping them to database tables using inheritance strategies. Hibernate provides different inheritance strategies that help in handling complex class hierarchies, such as single table, joined table, and table per class hierarchy.</a:t>
            </a:r>
            <a:endParaRPr lang="en-IL" sz="1200" dirty="0">
              <a:solidFill>
                <a:schemeClr val="bg1"/>
              </a:solidFill>
              <a:effectLst/>
              <a:latin typeface="Times New Roman" panose="02020603050405020304" pitchFamily="18" charset="0"/>
              <a:ea typeface="Times New Roman" panose="02020603050405020304" pitchFamily="18" charset="0"/>
            </a:endParaRPr>
          </a:p>
        </p:txBody>
      </p:sp>
      <p:sp>
        <p:nvSpPr>
          <p:cNvPr id="574" name="Google Shape;574;p29"/>
          <p:cNvSpPr txBox="1">
            <a:spLocks noGrp="1"/>
          </p:cNvSpPr>
          <p:nvPr>
            <p:ph type="ctrTitle" idx="2"/>
          </p:nvPr>
        </p:nvSpPr>
        <p:spPr>
          <a:xfrm>
            <a:off x="5266033" y="734175"/>
            <a:ext cx="459912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L" sz="1400" dirty="0">
                <a:solidFill>
                  <a:schemeClr val="accent3"/>
                </a:solidFill>
                <a:effectLst/>
                <a:latin typeface="Segoe UI" panose="020B0502040204020203" pitchFamily="34" charset="0"/>
                <a:ea typeface="Calibri" panose="020F0502020204030204" pitchFamily="34" charset="0"/>
              </a:rPr>
              <a:t>Coping with the context of objects:</a:t>
            </a:r>
            <a:endParaRPr sz="1800" dirty="0">
              <a:solidFill>
                <a:schemeClr val="accent3"/>
              </a:solidFill>
            </a:endParaRPr>
          </a:p>
        </p:txBody>
      </p:sp>
      <p:sp>
        <p:nvSpPr>
          <p:cNvPr id="575" name="Google Shape;575;p29"/>
          <p:cNvSpPr txBox="1">
            <a:spLocks noGrp="1"/>
          </p:cNvSpPr>
          <p:nvPr>
            <p:ph type="subTitle" idx="3"/>
          </p:nvPr>
        </p:nvSpPr>
        <p:spPr>
          <a:xfrm>
            <a:off x="4811460" y="1027030"/>
            <a:ext cx="3964995" cy="1112400"/>
          </a:xfrm>
          <a:prstGeom prst="rect">
            <a:avLst/>
          </a:prstGeom>
        </p:spPr>
        <p:txBody>
          <a:bodyPr spcFirstLastPara="1" wrap="square" lIns="91425" tIns="91425" rIns="91425" bIns="91425" anchor="t" anchorCtr="0">
            <a:noAutofit/>
          </a:bodyPr>
          <a:lstStyle/>
          <a:p>
            <a:pPr algn="just">
              <a:spcBef>
                <a:spcPts val="1500"/>
              </a:spcBef>
              <a:spcAft>
                <a:spcPts val="1500"/>
              </a:spcAft>
            </a:pPr>
            <a:r>
              <a:rPr lang="en-US" sz="1200" dirty="0">
                <a:solidFill>
                  <a:schemeClr val="bg1"/>
                </a:solidFill>
                <a:effectLst/>
                <a:latin typeface="Segoe UI" panose="020B0502040204020203" pitchFamily="34" charset="0"/>
                <a:ea typeface="Times New Roman" panose="02020603050405020304" pitchFamily="18" charset="0"/>
              </a:rPr>
              <a:t>        </a:t>
            </a:r>
            <a:r>
              <a:rPr lang="en-IL" sz="1200" dirty="0">
                <a:solidFill>
                  <a:schemeClr val="bg1"/>
                </a:solidFill>
                <a:effectLst/>
                <a:latin typeface="Segoe UI" panose="020B0502040204020203" pitchFamily="34" charset="0"/>
                <a:ea typeface="Times New Roman" panose="02020603050405020304" pitchFamily="18" charset="0"/>
              </a:rPr>
              <a:t>Hibernate uses the concept of a session to maintain the relationship of an object with its environment. A session is a context in which objects are loaded, saved, updated, and deleted. Hibernate manages the state of an object and tracks any changes made to it during a session. Hibernate supports transaction management, which provides a mechanism for grouping a set of database operations into a single unit of work. Hibernate provides APIs for creating, committing, and rolling back transactions.</a:t>
            </a:r>
            <a:endParaRPr lang="en-IL" sz="1200" dirty="0">
              <a:solidFill>
                <a:schemeClr val="bg1"/>
              </a:solidFill>
              <a:effectLst/>
              <a:latin typeface="Times New Roman" panose="02020603050405020304" pitchFamily="18" charset="0"/>
              <a:ea typeface="Times New Roman" panose="02020603050405020304" pitchFamily="18" charset="0"/>
            </a:endParaRPr>
          </a:p>
        </p:txBody>
      </p:sp>
      <p:grpSp>
        <p:nvGrpSpPr>
          <p:cNvPr id="576" name="Google Shape;576;p29"/>
          <p:cNvGrpSpPr/>
          <p:nvPr/>
        </p:nvGrpSpPr>
        <p:grpSpPr>
          <a:xfrm>
            <a:off x="2368951" y="3151152"/>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607918" y="1016545"/>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rot="10800000" flipV="1">
            <a:off x="6092133" y="1093211"/>
            <a:ext cx="2573768" cy="2355560"/>
          </a:xfrm>
          <a:prstGeom prst="bentConnector3">
            <a:avLst>
              <a:gd name="adj1" fmla="val -9953"/>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067602" y="4619772"/>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75;p27">
            <a:extLst>
              <a:ext uri="{FF2B5EF4-FFF2-40B4-BE49-F238E27FC236}">
                <a16:creationId xmlns:a16="http://schemas.microsoft.com/office/drawing/2014/main" id="{51F40CE9-F5D9-2370-348A-1DEA045F31FC}"/>
              </a:ext>
            </a:extLst>
          </p:cNvPr>
          <p:cNvSpPr txBox="1">
            <a:spLocks/>
          </p:cNvSpPr>
          <p:nvPr/>
        </p:nvSpPr>
        <p:spPr>
          <a:xfrm>
            <a:off x="1492189" y="3010691"/>
            <a:ext cx="2641478"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US" sz="1200" dirty="0">
              <a:solidFill>
                <a:schemeClr val="bg1"/>
              </a:solidFill>
            </a:endParaRPr>
          </a:p>
        </p:txBody>
      </p:sp>
      <p:sp>
        <p:nvSpPr>
          <p:cNvPr id="10" name="Rectangle 4">
            <a:extLst>
              <a:ext uri="{FF2B5EF4-FFF2-40B4-BE49-F238E27FC236}">
                <a16:creationId xmlns:a16="http://schemas.microsoft.com/office/drawing/2014/main" id="{693535B2-4AD6-55FF-0959-E155447625A2}"/>
              </a:ext>
            </a:extLst>
          </p:cNvPr>
          <p:cNvSpPr>
            <a:spLocks noChangeArrowheads="1"/>
          </p:cNvSpPr>
          <p:nvPr/>
        </p:nvSpPr>
        <p:spPr bwMode="auto">
          <a:xfrm>
            <a:off x="85726" y="2887365"/>
            <a:ext cx="4171950"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lang="en-IL" dirty="0">
                <a:solidFill>
                  <a:schemeClr val="bg1"/>
                </a:solidFill>
                <a:effectLst/>
                <a:latin typeface="Segoe UI" panose="020B0502040204020203" pitchFamily="34" charset="0"/>
                <a:ea typeface="Calibri" panose="020F0502020204030204" pitchFamily="34" charset="0"/>
              </a:rPr>
              <a:t>Let's say we have a class hierarchy for a system that manages employees in a company. The hierarchy looks like this:</a:t>
            </a:r>
            <a:endParaRPr lang="en-US" dirty="0">
              <a:solidFill>
                <a:schemeClr val="bg1"/>
              </a:solidFill>
              <a:effectLst/>
              <a:latin typeface="Segoe UI" panose="020B0502040204020203" pitchFamily="34" charset="0"/>
              <a:ea typeface="Calibri" panose="020F0502020204030204" pitchFamily="34" charset="0"/>
            </a:endParaRPr>
          </a:p>
          <a:p>
            <a:pPr marL="342900" lvl="0" indent="-342900" algn="just">
              <a:buSzPts val="1000"/>
              <a:buFont typeface="Symbol" panose="05050102010706020507" pitchFamily="18" charset="2"/>
              <a:buChar char=""/>
              <a:tabLst>
                <a:tab pos="457200" algn="l"/>
              </a:tabLst>
            </a:pPr>
            <a:r>
              <a:rPr lang="en-IL" kern="0" dirty="0">
                <a:solidFill>
                  <a:schemeClr val="bg1"/>
                </a:solidFill>
                <a:effectLst/>
                <a:latin typeface="Segoe UI" panose="020B0502040204020203" pitchFamily="34" charset="0"/>
                <a:ea typeface="Times New Roman" panose="02020603050405020304" pitchFamily="18" charset="0"/>
                <a:cs typeface="Arial" panose="020B0604020202020204" pitchFamily="34" charset="0"/>
              </a:rPr>
              <a:t>Employee (base class)</a:t>
            </a:r>
            <a:endParaRPr lang="en-IL"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n-IL" kern="0" dirty="0">
                <a:solidFill>
                  <a:schemeClr val="bg1"/>
                </a:solidFill>
                <a:effectLst/>
                <a:latin typeface="Segoe UI" panose="020B0502040204020203" pitchFamily="34" charset="0"/>
                <a:ea typeface="Times New Roman" panose="02020603050405020304" pitchFamily="18" charset="0"/>
                <a:cs typeface="Arial" panose="020B0604020202020204" pitchFamily="34" charset="0"/>
              </a:rPr>
              <a:t>Manager (subclass of Employee)</a:t>
            </a:r>
            <a:endParaRPr lang="en-IL"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n-IL" kern="0" dirty="0">
                <a:solidFill>
                  <a:schemeClr val="bg1"/>
                </a:solidFill>
                <a:effectLst/>
                <a:latin typeface="Segoe UI" panose="020B0502040204020203" pitchFamily="34" charset="0"/>
                <a:ea typeface="Times New Roman" panose="02020603050405020304" pitchFamily="18" charset="0"/>
                <a:cs typeface="Arial" panose="020B0604020202020204" pitchFamily="34" charset="0"/>
              </a:rPr>
              <a:t>Programmer (subclass of Employee)</a:t>
            </a:r>
            <a:endParaRPr lang="en-IL"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endParaRPr kumimoji="0" lang="en-IL" altLang="en-IL" sz="1100" b="0" i="0" u="none" strike="noStrike" cap="none" normalizeH="0" baseline="0" dirty="0">
              <a:ln>
                <a:noFill/>
              </a:ln>
              <a:solidFill>
                <a:schemeClr val="bg1"/>
              </a:solidFill>
              <a:effectLst/>
              <a:latin typeface="Arial" panose="020B0604020202020204" pitchFamily="34" charset="0"/>
            </a:endParaRPr>
          </a:p>
        </p:txBody>
      </p:sp>
      <p:pic>
        <p:nvPicPr>
          <p:cNvPr id="2" name="תמונה 1" descr="תמונה שמכילה טקסט&#10;&#10;התיאור נוצר באופן אוטומטי">
            <a:extLst>
              <a:ext uri="{FF2B5EF4-FFF2-40B4-BE49-F238E27FC236}">
                <a16:creationId xmlns:a16="http://schemas.microsoft.com/office/drawing/2014/main" id="{54C80B3E-B9C1-87A9-DF9E-E5884F99520A}"/>
              </a:ext>
            </a:extLst>
          </p:cNvPr>
          <p:cNvPicPr>
            <a:picLocks noChangeAspect="1"/>
          </p:cNvPicPr>
          <p:nvPr/>
        </p:nvPicPr>
        <p:blipFill rotWithShape="1">
          <a:blip r:embed="rId3"/>
          <a:srcRect b="56075"/>
          <a:stretch/>
        </p:blipFill>
        <p:spPr>
          <a:xfrm>
            <a:off x="85725" y="107475"/>
            <a:ext cx="5731510" cy="2685732"/>
          </a:xfrm>
          <a:prstGeom prst="rect">
            <a:avLst/>
          </a:prstGeom>
          <a:ln w="28575">
            <a:solidFill>
              <a:schemeClr val="accent1"/>
            </a:solidFill>
          </a:ln>
        </p:spPr>
      </p:pic>
      <p:pic>
        <p:nvPicPr>
          <p:cNvPr id="3" name="תמונה 2" descr="תמונה שמכילה טקסט&#10;&#10;התיאור נוצר באופן אוטומטי">
            <a:extLst>
              <a:ext uri="{FF2B5EF4-FFF2-40B4-BE49-F238E27FC236}">
                <a16:creationId xmlns:a16="http://schemas.microsoft.com/office/drawing/2014/main" id="{81F8BEA6-F73C-0F54-0459-BA53D212AF76}"/>
              </a:ext>
            </a:extLst>
          </p:cNvPr>
          <p:cNvPicPr>
            <a:picLocks noChangeAspect="1"/>
          </p:cNvPicPr>
          <p:nvPr/>
        </p:nvPicPr>
        <p:blipFill rotWithShape="1">
          <a:blip r:embed="rId3"/>
          <a:srcRect t="44122" r="40029"/>
          <a:stretch/>
        </p:blipFill>
        <p:spPr>
          <a:xfrm>
            <a:off x="4532196" y="1084909"/>
            <a:ext cx="3437255" cy="3416595"/>
          </a:xfrm>
          <a:prstGeom prst="rect">
            <a:avLst/>
          </a:prstGeom>
          <a:ln w="28575">
            <a:solidFill>
              <a:schemeClr val="accent1"/>
            </a:solidFill>
          </a:ln>
        </p:spPr>
      </p:pic>
      <p:sp>
        <p:nvSpPr>
          <p:cNvPr id="8" name="Google Shape;479;p27">
            <a:extLst>
              <a:ext uri="{FF2B5EF4-FFF2-40B4-BE49-F238E27FC236}">
                <a16:creationId xmlns:a16="http://schemas.microsoft.com/office/drawing/2014/main" id="{FDEE20CD-7D6E-199C-6C08-C095168B3F5D}"/>
              </a:ext>
            </a:extLst>
          </p:cNvPr>
          <p:cNvSpPr txBox="1">
            <a:spLocks/>
          </p:cNvSpPr>
          <p:nvPr/>
        </p:nvSpPr>
        <p:spPr>
          <a:xfrm>
            <a:off x="7349319" y="307651"/>
            <a:ext cx="1674318"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rPr>
              <a:t>Example</a:t>
            </a:r>
          </a:p>
        </p:txBody>
      </p:sp>
    </p:spTree>
    <p:extLst>
      <p:ext uri="{BB962C8B-B14F-4D97-AF65-F5344CB8AC3E}">
        <p14:creationId xmlns:p14="http://schemas.microsoft.com/office/powerpoint/2010/main" val="385497001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823</Words>
  <Application>Microsoft Office PowerPoint</Application>
  <PresentationFormat>‫הצגה על המסך (16:9)</PresentationFormat>
  <Paragraphs>44</Paragraphs>
  <Slides>11</Slides>
  <Notes>11</Notes>
  <HiddenSlides>0</HiddenSlides>
  <MMClips>0</MMClips>
  <ScaleCrop>false</ScaleCrop>
  <HeadingPairs>
    <vt:vector size="6" baseType="variant">
      <vt:variant>
        <vt:lpstr>גופנים בשימוש</vt:lpstr>
      </vt:variant>
      <vt:variant>
        <vt:i4>14</vt:i4>
      </vt:variant>
      <vt:variant>
        <vt:lpstr>ערכת נושא</vt:lpstr>
      </vt:variant>
      <vt:variant>
        <vt:i4>1</vt:i4>
      </vt:variant>
      <vt:variant>
        <vt:lpstr>כותרות שקופיות</vt:lpstr>
      </vt:variant>
      <vt:variant>
        <vt:i4>11</vt:i4>
      </vt:variant>
    </vt:vector>
  </HeadingPairs>
  <TitlesOfParts>
    <vt:vector size="26" baseType="lpstr">
      <vt:lpstr>Maven Pro</vt:lpstr>
      <vt:lpstr>Advent Pro SemiBold</vt:lpstr>
      <vt:lpstr>Fira Sans Extra Condensed Medium</vt:lpstr>
      <vt:lpstr>Arial</vt:lpstr>
      <vt:lpstr>inherit</vt:lpstr>
      <vt:lpstr>Calibri</vt:lpstr>
      <vt:lpstr>Segoe UI</vt:lpstr>
      <vt:lpstr>Nunito Light</vt:lpstr>
      <vt:lpstr>Fira Sans Condensed Medium</vt:lpstr>
      <vt:lpstr>Symbol</vt:lpstr>
      <vt:lpstr>Ubuntu Mono</vt:lpstr>
      <vt:lpstr>Share Tech</vt:lpstr>
      <vt:lpstr>Livvic Light</vt:lpstr>
      <vt:lpstr>Times New Roman</vt:lpstr>
      <vt:lpstr>Data Science Consulting by Slidesgo</vt:lpstr>
      <vt:lpstr>ORM Consistency and data retention over time</vt:lpstr>
      <vt:lpstr>What is ORM?</vt:lpstr>
      <vt:lpstr>Hibernate:</vt:lpstr>
      <vt:lpstr>Querying:</vt:lpstr>
      <vt:lpstr>Transaction management: </vt:lpstr>
      <vt:lpstr>מצגת של PowerPoint‏</vt:lpstr>
      <vt:lpstr>Transaction support</vt:lpstr>
      <vt:lpstr>The library works for situations of incompatibility </vt:lpstr>
      <vt:lpstr>מצגת של PowerPoint‏</vt:lpstr>
      <vt:lpstr>מצגת של PowerPoint‏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 Consistency and data retention over time</dc:title>
  <cp:lastModifiedBy>amit ganon</cp:lastModifiedBy>
  <cp:revision>1</cp:revision>
  <dcterms:modified xsi:type="dcterms:W3CDTF">2023-04-22T12:43:45Z</dcterms:modified>
</cp:coreProperties>
</file>