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sldIdLst>
    <p:sldId id="256" r:id="rId2"/>
    <p:sldId id="265" r:id="rId3"/>
    <p:sldId id="266" r:id="rId4"/>
    <p:sldId id="257" r:id="rId5"/>
    <p:sldId id="258" r:id="rId6"/>
    <p:sldId id="259" r:id="rId7"/>
    <p:sldId id="267" r:id="rId8"/>
    <p:sldId id="264" r:id="rId9"/>
    <p:sldId id="268" r:id="rId10"/>
    <p:sldId id="261" r:id="rId11"/>
    <p:sldId id="263"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956" autoAdjust="0"/>
    <p:restoredTop sz="94660"/>
  </p:normalViewPr>
  <p:slideViewPr>
    <p:cSldViewPr snapToGrid="0">
      <p:cViewPr varScale="1">
        <p:scale>
          <a:sx n="73" d="100"/>
          <a:sy n="73" d="100"/>
        </p:scale>
        <p:origin x="61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E8CAEEE8-A66A-42A9-AFBE-6347F3B9CEAB}" type="datetimeFigureOut">
              <a:rPr lang="he-IL" smtClean="0"/>
              <a:t>ט"ו/אדר א/תשפ"ב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4DCE24E-436D-4C85-9CB5-DCD8BF0C9BBE}" type="slidenum">
              <a:rPr lang="he-IL" smtClean="0"/>
              <a:t>‹#›</a:t>
            </a:fld>
            <a:endParaRPr lang="he-IL"/>
          </a:p>
        </p:txBody>
      </p:sp>
    </p:spTree>
    <p:extLst>
      <p:ext uri="{BB962C8B-B14F-4D97-AF65-F5344CB8AC3E}">
        <p14:creationId xmlns:p14="http://schemas.microsoft.com/office/powerpoint/2010/main" val="334229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E8CAEEE8-A66A-42A9-AFBE-6347F3B9CEAB}" type="datetimeFigureOut">
              <a:rPr lang="he-IL" smtClean="0"/>
              <a:t>ט"ו/אדר א/תשפ"ב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4DCE24E-436D-4C85-9CB5-DCD8BF0C9BBE}" type="slidenum">
              <a:rPr lang="he-IL" smtClean="0"/>
              <a:t>‹#›</a:t>
            </a:fld>
            <a:endParaRPr lang="he-IL"/>
          </a:p>
        </p:txBody>
      </p:sp>
    </p:spTree>
    <p:extLst>
      <p:ext uri="{BB962C8B-B14F-4D97-AF65-F5344CB8AC3E}">
        <p14:creationId xmlns:p14="http://schemas.microsoft.com/office/powerpoint/2010/main" val="3870761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E8CAEEE8-A66A-42A9-AFBE-6347F3B9CEAB}" type="datetimeFigureOut">
              <a:rPr lang="he-IL" smtClean="0"/>
              <a:t>ט"ו/אדר א/תשפ"ב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4DCE24E-436D-4C85-9CB5-DCD8BF0C9BBE}"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03324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E8CAEEE8-A66A-42A9-AFBE-6347F3B9CEAB}" type="datetimeFigureOut">
              <a:rPr lang="he-IL" smtClean="0"/>
              <a:t>ט"ו/אדר א/תשפ"ב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4DCE24E-436D-4C85-9CB5-DCD8BF0C9BBE}" type="slidenum">
              <a:rPr lang="he-IL" smtClean="0"/>
              <a:t>‹#›</a:t>
            </a:fld>
            <a:endParaRPr lang="he-IL"/>
          </a:p>
        </p:txBody>
      </p:sp>
    </p:spTree>
    <p:extLst>
      <p:ext uri="{BB962C8B-B14F-4D97-AF65-F5344CB8AC3E}">
        <p14:creationId xmlns:p14="http://schemas.microsoft.com/office/powerpoint/2010/main" val="2502347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E8CAEEE8-A66A-42A9-AFBE-6347F3B9CEAB}" type="datetimeFigureOut">
              <a:rPr lang="he-IL" smtClean="0"/>
              <a:t>ט"ו/אדר א/תשפ"ב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4DCE24E-436D-4C85-9CB5-DCD8BF0C9BBE}"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1391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E8CAEEE8-A66A-42A9-AFBE-6347F3B9CEAB}" type="datetimeFigureOut">
              <a:rPr lang="he-IL" smtClean="0"/>
              <a:t>ט"ו/אדר א/תשפ"ב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4DCE24E-436D-4C85-9CB5-DCD8BF0C9BBE}" type="slidenum">
              <a:rPr lang="he-IL" smtClean="0"/>
              <a:t>‹#›</a:t>
            </a:fld>
            <a:endParaRPr lang="he-IL"/>
          </a:p>
        </p:txBody>
      </p:sp>
    </p:spTree>
    <p:extLst>
      <p:ext uri="{BB962C8B-B14F-4D97-AF65-F5344CB8AC3E}">
        <p14:creationId xmlns:p14="http://schemas.microsoft.com/office/powerpoint/2010/main" val="57484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8CAEEE8-A66A-42A9-AFBE-6347F3B9CEAB}" type="datetimeFigureOut">
              <a:rPr lang="he-IL" smtClean="0"/>
              <a:t>ט"ו/אדר א/תשפ"ב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4DCE24E-436D-4C85-9CB5-DCD8BF0C9BBE}" type="slidenum">
              <a:rPr lang="he-IL" smtClean="0"/>
              <a:t>‹#›</a:t>
            </a:fld>
            <a:endParaRPr lang="he-IL"/>
          </a:p>
        </p:txBody>
      </p:sp>
    </p:spTree>
    <p:extLst>
      <p:ext uri="{BB962C8B-B14F-4D97-AF65-F5344CB8AC3E}">
        <p14:creationId xmlns:p14="http://schemas.microsoft.com/office/powerpoint/2010/main" val="228699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8CAEEE8-A66A-42A9-AFBE-6347F3B9CEAB}" type="datetimeFigureOut">
              <a:rPr lang="he-IL" smtClean="0"/>
              <a:t>ט"ו/אדר א/תשפ"ב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4DCE24E-436D-4C85-9CB5-DCD8BF0C9BBE}" type="slidenum">
              <a:rPr lang="he-IL" smtClean="0"/>
              <a:t>‹#›</a:t>
            </a:fld>
            <a:endParaRPr lang="he-IL"/>
          </a:p>
        </p:txBody>
      </p:sp>
    </p:spTree>
    <p:extLst>
      <p:ext uri="{BB962C8B-B14F-4D97-AF65-F5344CB8AC3E}">
        <p14:creationId xmlns:p14="http://schemas.microsoft.com/office/powerpoint/2010/main" val="163190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8CAEEE8-A66A-42A9-AFBE-6347F3B9CEAB}" type="datetimeFigureOut">
              <a:rPr lang="he-IL" smtClean="0"/>
              <a:t>ט"ו/אדר א/תשפ"ב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4DCE24E-436D-4C85-9CB5-DCD8BF0C9BBE}" type="slidenum">
              <a:rPr lang="he-IL" smtClean="0"/>
              <a:t>‹#›</a:t>
            </a:fld>
            <a:endParaRPr lang="he-IL"/>
          </a:p>
        </p:txBody>
      </p:sp>
    </p:spTree>
    <p:extLst>
      <p:ext uri="{BB962C8B-B14F-4D97-AF65-F5344CB8AC3E}">
        <p14:creationId xmlns:p14="http://schemas.microsoft.com/office/powerpoint/2010/main" val="87219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E8CAEEE8-A66A-42A9-AFBE-6347F3B9CEAB}" type="datetimeFigureOut">
              <a:rPr lang="he-IL" smtClean="0"/>
              <a:t>ט"ו/אדר א/תשפ"ב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4DCE24E-436D-4C85-9CB5-DCD8BF0C9BBE}" type="slidenum">
              <a:rPr lang="he-IL" smtClean="0"/>
              <a:t>‹#›</a:t>
            </a:fld>
            <a:endParaRPr lang="he-IL"/>
          </a:p>
        </p:txBody>
      </p:sp>
    </p:spTree>
    <p:extLst>
      <p:ext uri="{BB962C8B-B14F-4D97-AF65-F5344CB8AC3E}">
        <p14:creationId xmlns:p14="http://schemas.microsoft.com/office/powerpoint/2010/main" val="31732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E8CAEEE8-A66A-42A9-AFBE-6347F3B9CEAB}" type="datetimeFigureOut">
              <a:rPr lang="he-IL" smtClean="0"/>
              <a:t>ט"ו/אדר א/תשפ"ב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4DCE24E-436D-4C85-9CB5-DCD8BF0C9BBE}" type="slidenum">
              <a:rPr lang="he-IL" smtClean="0"/>
              <a:t>‹#›</a:t>
            </a:fld>
            <a:endParaRPr lang="he-IL"/>
          </a:p>
        </p:txBody>
      </p:sp>
    </p:spTree>
    <p:extLst>
      <p:ext uri="{BB962C8B-B14F-4D97-AF65-F5344CB8AC3E}">
        <p14:creationId xmlns:p14="http://schemas.microsoft.com/office/powerpoint/2010/main" val="66618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8CAEEE8-A66A-42A9-AFBE-6347F3B9CEAB}" type="datetimeFigureOut">
              <a:rPr lang="he-IL" smtClean="0"/>
              <a:t>ט"ו/אדר א/תשפ"ב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54DCE24E-436D-4C85-9CB5-DCD8BF0C9BBE}" type="slidenum">
              <a:rPr lang="he-IL" smtClean="0"/>
              <a:t>‹#›</a:t>
            </a:fld>
            <a:endParaRPr lang="he-IL"/>
          </a:p>
        </p:txBody>
      </p:sp>
    </p:spTree>
    <p:extLst>
      <p:ext uri="{BB962C8B-B14F-4D97-AF65-F5344CB8AC3E}">
        <p14:creationId xmlns:p14="http://schemas.microsoft.com/office/powerpoint/2010/main" val="1814852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E8CAEEE8-A66A-42A9-AFBE-6347F3B9CEAB}" type="datetimeFigureOut">
              <a:rPr lang="he-IL" smtClean="0"/>
              <a:t>ט"ו/אדר א/תשפ"ב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4DCE24E-436D-4C85-9CB5-DCD8BF0C9BBE}" type="slidenum">
              <a:rPr lang="he-IL" smtClean="0"/>
              <a:t>‹#›</a:t>
            </a:fld>
            <a:endParaRPr lang="he-IL"/>
          </a:p>
        </p:txBody>
      </p:sp>
    </p:spTree>
    <p:extLst>
      <p:ext uri="{BB962C8B-B14F-4D97-AF65-F5344CB8AC3E}">
        <p14:creationId xmlns:p14="http://schemas.microsoft.com/office/powerpoint/2010/main" val="2068657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CAEEE8-A66A-42A9-AFBE-6347F3B9CEAB}" type="datetimeFigureOut">
              <a:rPr lang="he-IL" smtClean="0"/>
              <a:t>ט"ו/אדר א/תשפ"ב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54DCE24E-436D-4C85-9CB5-DCD8BF0C9BBE}" type="slidenum">
              <a:rPr lang="he-IL" smtClean="0"/>
              <a:t>‹#›</a:t>
            </a:fld>
            <a:endParaRPr lang="he-IL"/>
          </a:p>
        </p:txBody>
      </p:sp>
    </p:spTree>
    <p:extLst>
      <p:ext uri="{BB962C8B-B14F-4D97-AF65-F5344CB8AC3E}">
        <p14:creationId xmlns:p14="http://schemas.microsoft.com/office/powerpoint/2010/main" val="3610631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8CAEEE8-A66A-42A9-AFBE-6347F3B9CEAB}" type="datetimeFigureOut">
              <a:rPr lang="he-IL" smtClean="0"/>
              <a:t>ט"ו/אדר א/תשפ"ב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4DCE24E-436D-4C85-9CB5-DCD8BF0C9BBE}" type="slidenum">
              <a:rPr lang="he-IL" smtClean="0"/>
              <a:t>‹#›</a:t>
            </a:fld>
            <a:endParaRPr lang="he-IL"/>
          </a:p>
        </p:txBody>
      </p:sp>
    </p:spTree>
    <p:extLst>
      <p:ext uri="{BB962C8B-B14F-4D97-AF65-F5344CB8AC3E}">
        <p14:creationId xmlns:p14="http://schemas.microsoft.com/office/powerpoint/2010/main" val="1719978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8CAEEE8-A66A-42A9-AFBE-6347F3B9CEAB}" type="datetimeFigureOut">
              <a:rPr lang="he-IL" smtClean="0"/>
              <a:t>ט"ו/אדר א/תשפ"ב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4DCE24E-436D-4C85-9CB5-DCD8BF0C9BBE}" type="slidenum">
              <a:rPr lang="he-IL" smtClean="0"/>
              <a:t>‹#›</a:t>
            </a:fld>
            <a:endParaRPr lang="he-IL"/>
          </a:p>
        </p:txBody>
      </p:sp>
    </p:spTree>
    <p:extLst>
      <p:ext uri="{BB962C8B-B14F-4D97-AF65-F5344CB8AC3E}">
        <p14:creationId xmlns:p14="http://schemas.microsoft.com/office/powerpoint/2010/main" val="3612273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CAEEE8-A66A-42A9-AFBE-6347F3B9CEAB}" type="datetimeFigureOut">
              <a:rPr lang="he-IL" smtClean="0"/>
              <a:t>ט"ו/אדר א/תשפ"ב</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DCE24E-436D-4C85-9CB5-DCD8BF0C9BBE}" type="slidenum">
              <a:rPr lang="he-IL" smtClean="0"/>
              <a:t>‹#›</a:t>
            </a:fld>
            <a:endParaRPr lang="he-IL"/>
          </a:p>
        </p:txBody>
      </p:sp>
    </p:spTree>
    <p:extLst>
      <p:ext uri="{BB962C8B-B14F-4D97-AF65-F5344CB8AC3E}">
        <p14:creationId xmlns:p14="http://schemas.microsoft.com/office/powerpoint/2010/main" val="31019118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he.wikipedia.org/wiki/%D7%A1%D7%9E%D7%90%D7%A8%D7%98%D7%A4%D7%95%D7%9F" TargetMode="External"/><Relationship Id="rId2" Type="http://schemas.openxmlformats.org/officeDocument/2006/relationships/hyperlink" Target="https://he.wikipedia.org/wiki/%D7%9E%D7%97%D7%A9%D7%91" TargetMode="External"/><Relationship Id="rId1" Type="http://schemas.openxmlformats.org/officeDocument/2006/relationships/slideLayout" Target="../slideLayouts/slideLayout2.xml"/><Relationship Id="rId5" Type="http://schemas.openxmlformats.org/officeDocument/2006/relationships/hyperlink" Target="https://he.wikipedia.org/wiki/%D7%90%D7%99%D7%A0%D7%98%D7%A8%D7%A0%D7%98" TargetMode="External"/><Relationship Id="rId4" Type="http://schemas.openxmlformats.org/officeDocument/2006/relationships/hyperlink" Target="https://he.wikipedia.org/wiki/%D7%97%D7%A9%D7%9E%D7%9C" TargetMode="Externa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hyperlink" Target="https://www.investopedia.com/terms/b/blockchain.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he.wikipedia.org/wiki/%D7%A2%D7%9E%D7%99%D7%AA_%D7%9C%D7%A2%D7%9E%D7%99%D7%AA" TargetMode="External"/><Relationship Id="rId3" Type="http://schemas.openxmlformats.org/officeDocument/2006/relationships/hyperlink" Target="https://he.wikipedia.org/wiki/%D7%99%D7%95%D7%9E%D7%9F_%D7%9E%D7%91%D7%95%D7%96%D7%A8" TargetMode="External"/><Relationship Id="rId7" Type="http://schemas.openxmlformats.org/officeDocument/2006/relationships/hyperlink" Target="https://he.wikipedia.org/wiki/%D7%A7%D7%A8%D7%99%D7%A4%D7%98%D7%95%D7%92%D7%A8%D7%A4%D7%99%D7%94" TargetMode="External"/><Relationship Id="rId2" Type="http://schemas.openxmlformats.org/officeDocument/2006/relationships/hyperlink" Target="https://he.wikipedia.org/wiki/%D7%91%D7%9C%D7%95%D7%A7%D7%A6%27%D7%99%D7%99%D7%9F" TargetMode="External"/><Relationship Id="rId1" Type="http://schemas.openxmlformats.org/officeDocument/2006/relationships/slideLayout" Target="../slideLayouts/slideLayout2.xml"/><Relationship Id="rId6" Type="http://schemas.openxmlformats.org/officeDocument/2006/relationships/hyperlink" Target="https://he.wikipedia.org/wiki/%D7%91%D7%A0%D7%A7_%D7%9E%D7%A8%D7%9B%D7%96%D7%99" TargetMode="External"/><Relationship Id="rId5" Type="http://schemas.openxmlformats.org/officeDocument/2006/relationships/hyperlink" Target="https://he.wikipedia.org/wiki/%D7%9E%D7%9E%D7%A9%D7%9C%D7%94" TargetMode="External"/><Relationship Id="rId10" Type="http://schemas.openxmlformats.org/officeDocument/2006/relationships/hyperlink" Target="https://he.wikipedia.org/wiki/%D7%96%D7%94%D7%91" TargetMode="External"/><Relationship Id="rId4" Type="http://schemas.openxmlformats.org/officeDocument/2006/relationships/hyperlink" Target="https://he.wikipedia.org/wiki/%D7%AA%D7%A9%D7%9C%D7%95%D7%9D" TargetMode="External"/><Relationship Id="rId9" Type="http://schemas.openxmlformats.org/officeDocument/2006/relationships/hyperlink" Target="https://he.wikipedia.org/wiki/%D7%9B%D7%A8%D7%99%D7%99%D7%94"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he.wikipedia.org/wiki/%D7%9B%D7%A1%D7%A3_%D7%A4%D7%99%D7%90%D7%98" TargetMode="External"/><Relationship Id="rId2" Type="http://schemas.openxmlformats.org/officeDocument/2006/relationships/hyperlink" Target="https://he.wikipedia.org/wiki/%D7%94%D7%9E%D7%90%D7%94_%D7%94-11" TargetMode="External"/><Relationship Id="rId1" Type="http://schemas.openxmlformats.org/officeDocument/2006/relationships/slideLayout" Target="../slideLayouts/slideLayout2.xml"/><Relationship Id="rId4" Type="http://schemas.openxmlformats.org/officeDocument/2006/relationships/hyperlink" Target="https://he.wikipedia.org/wiki/%D7%90%D7%99%D7%A0%D7%A4%D7%9C%D7%A6%D7%99%D7%9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investopedia.com/news/running-full-bitcoin-node-investo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6600ED7-4988-4959-9F68-353CE9D2174A}"/>
              </a:ext>
            </a:extLst>
          </p:cNvPr>
          <p:cNvSpPr>
            <a:spLocks noGrp="1"/>
          </p:cNvSpPr>
          <p:nvPr>
            <p:ph type="ctrTitle"/>
          </p:nvPr>
        </p:nvSpPr>
        <p:spPr/>
        <p:txBody>
          <a:bodyPr/>
          <a:lstStyle/>
          <a:p>
            <a:pPr algn="l"/>
            <a:r>
              <a:rPr lang="en-US" sz="7200" dirty="0">
                <a:effectLst/>
                <a:latin typeface="Calibri" panose="020F0502020204030204" pitchFamily="34" charset="0"/>
                <a:ea typeface="Calibri" panose="020F0502020204030204" pitchFamily="34" charset="0"/>
                <a:cs typeface="Arial" panose="020B0604020202020204" pitchFamily="34" charset="0"/>
              </a:rPr>
              <a:t>BITCOIN</a:t>
            </a:r>
            <a:endParaRPr lang="he-IL" dirty="0"/>
          </a:p>
        </p:txBody>
      </p:sp>
      <p:sp>
        <p:nvSpPr>
          <p:cNvPr id="3" name="כותרת משנה 2">
            <a:extLst>
              <a:ext uri="{FF2B5EF4-FFF2-40B4-BE49-F238E27FC236}">
                <a16:creationId xmlns:a16="http://schemas.microsoft.com/office/drawing/2014/main" id="{7F241C84-A784-44CC-9F99-C5B6F642A680}"/>
              </a:ext>
            </a:extLst>
          </p:cNvPr>
          <p:cNvSpPr>
            <a:spLocks noGrp="1"/>
          </p:cNvSpPr>
          <p:nvPr>
            <p:ph type="subTitle" idx="1"/>
          </p:nvPr>
        </p:nvSpPr>
        <p:spPr/>
        <p:txBody>
          <a:bodyPr>
            <a:normAutofit/>
          </a:bodyPr>
          <a:lstStyle/>
          <a:p>
            <a:pPr algn="r" rtl="1">
              <a:lnSpc>
                <a:spcPct val="107000"/>
              </a:lnSpc>
              <a:spcAft>
                <a:spcPts val="800"/>
              </a:spcAft>
            </a:pPr>
            <a:r>
              <a:rPr lang="he-IL" sz="1800" dirty="0" err="1">
                <a:effectLst/>
                <a:latin typeface="Calibri" panose="020F0502020204030204" pitchFamily="34" charset="0"/>
                <a:ea typeface="Calibri" panose="020F0502020204030204" pitchFamily="34" charset="0"/>
                <a:cs typeface="Arial" panose="020B0604020202020204" pitchFamily="34" charset="0"/>
              </a:rPr>
              <a:t>שם:שירה</a:t>
            </a:r>
            <a:r>
              <a:rPr lang="he-IL" sz="1800" dirty="0">
                <a:effectLst/>
                <a:latin typeface="Calibri" panose="020F0502020204030204" pitchFamily="34" charset="0"/>
                <a:ea typeface="Calibri" panose="020F0502020204030204" pitchFamily="34" charset="0"/>
                <a:cs typeface="Arial" panose="020B0604020202020204" pitchFamily="34" charset="0"/>
              </a:rPr>
              <a:t> קרמר  </a:t>
            </a:r>
            <a:r>
              <a:rPr lang="he-IL" sz="1800" dirty="0" err="1">
                <a:effectLst/>
                <a:latin typeface="Calibri" panose="020F0502020204030204" pitchFamily="34" charset="0"/>
                <a:ea typeface="Calibri" panose="020F0502020204030204" pitchFamily="34" charset="0"/>
                <a:cs typeface="Arial" panose="020B0604020202020204" pitchFamily="34" charset="0"/>
              </a:rPr>
              <a:t>תז</a:t>
            </a:r>
            <a:r>
              <a:rPr lang="he-IL" sz="1800" dirty="0">
                <a:effectLst/>
                <a:latin typeface="Calibri" panose="020F0502020204030204" pitchFamily="34" charset="0"/>
                <a:ea typeface="Calibri" panose="020F0502020204030204" pitchFamily="34" charset="0"/>
                <a:cs typeface="Arial" panose="020B0604020202020204" pitchFamily="34" charset="0"/>
              </a:rPr>
              <a:t> 209929835</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he-IL" dirty="0"/>
          </a:p>
        </p:txBody>
      </p:sp>
    </p:spTree>
    <p:extLst>
      <p:ext uri="{BB962C8B-B14F-4D97-AF65-F5344CB8AC3E}">
        <p14:creationId xmlns:p14="http://schemas.microsoft.com/office/powerpoint/2010/main" val="706350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09CD83-3E59-49F5-8230-EC0CEEB707E9}"/>
              </a:ext>
            </a:extLst>
          </p:cNvPr>
          <p:cNvSpPr>
            <a:spLocks noGrp="1"/>
          </p:cNvSpPr>
          <p:nvPr>
            <p:ph type="title"/>
          </p:nvPr>
        </p:nvSpPr>
        <p:spPr/>
        <p:txBody>
          <a:bodyPr/>
          <a:lstStyle/>
          <a:p>
            <a:r>
              <a:rPr lang="he-IL" dirty="0"/>
              <a:t>איומים</a:t>
            </a:r>
          </a:p>
        </p:txBody>
      </p:sp>
      <p:pic>
        <p:nvPicPr>
          <p:cNvPr id="9" name="מציין מיקום תוכן 8">
            <a:extLst>
              <a:ext uri="{FF2B5EF4-FFF2-40B4-BE49-F238E27FC236}">
                <a16:creationId xmlns:a16="http://schemas.microsoft.com/office/drawing/2014/main" id="{DE1FEB29-28DD-4801-90A8-C866DBAEDB77}"/>
              </a:ext>
            </a:extLst>
          </p:cNvPr>
          <p:cNvPicPr>
            <a:picLocks noGrp="1" noChangeAspect="1"/>
          </p:cNvPicPr>
          <p:nvPr>
            <p:ph idx="1"/>
          </p:nvPr>
        </p:nvPicPr>
        <p:blipFill rotWithShape="1">
          <a:blip r:embed="rId2"/>
          <a:srcRect l="34877" t="27463" r="14603" b="15661"/>
          <a:stretch/>
        </p:blipFill>
        <p:spPr>
          <a:xfrm>
            <a:off x="677334" y="1270000"/>
            <a:ext cx="8213832" cy="5199017"/>
          </a:xfrm>
        </p:spPr>
      </p:pic>
    </p:spTree>
    <p:extLst>
      <p:ext uri="{BB962C8B-B14F-4D97-AF65-F5344CB8AC3E}">
        <p14:creationId xmlns:p14="http://schemas.microsoft.com/office/powerpoint/2010/main" val="2865299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B6B3D2-4D6A-47AE-A4B6-2641DBC9B2F7}"/>
              </a:ext>
            </a:extLst>
          </p:cNvPr>
          <p:cNvSpPr>
            <a:spLocks noGrp="1"/>
          </p:cNvSpPr>
          <p:nvPr>
            <p:ph type="title"/>
          </p:nvPr>
        </p:nvSpPr>
        <p:spPr/>
        <p:txBody>
          <a:bodyPr/>
          <a:lstStyle/>
          <a:p>
            <a:r>
              <a:rPr lang="he-IL" dirty="0"/>
              <a:t>הרחבת </a:t>
            </a:r>
            <a:r>
              <a:rPr lang="he-IL" dirty="0" err="1"/>
              <a:t>הפרוייקט</a:t>
            </a:r>
            <a:endParaRPr lang="he-IL" dirty="0"/>
          </a:p>
        </p:txBody>
      </p:sp>
      <p:sp>
        <p:nvSpPr>
          <p:cNvPr id="3" name="מציין מיקום תוכן 2">
            <a:extLst>
              <a:ext uri="{FF2B5EF4-FFF2-40B4-BE49-F238E27FC236}">
                <a16:creationId xmlns:a16="http://schemas.microsoft.com/office/drawing/2014/main" id="{535135CB-5CE6-44E2-A18B-51A721D3C885}"/>
              </a:ext>
            </a:extLst>
          </p:cNvPr>
          <p:cNvSpPr>
            <a:spLocks noGrp="1"/>
          </p:cNvSpPr>
          <p:nvPr>
            <p:ph idx="1"/>
          </p:nvPr>
        </p:nvSpPr>
        <p:spPr/>
        <p:txBody>
          <a:bodyPr/>
          <a:lstStyle/>
          <a:p>
            <a:r>
              <a:rPr lang="he-IL" b="0" i="0" dirty="0">
                <a:solidFill>
                  <a:srgbClr val="202122"/>
                </a:solidFill>
                <a:effectLst/>
                <a:latin typeface="Arial" panose="020B0604020202020204" pitchFamily="34" charset="0"/>
              </a:rPr>
              <a:t>ניתן לשימוש באמצעות </a:t>
            </a:r>
            <a:r>
              <a:rPr lang="he-IL" b="0" i="0" u="none" strike="noStrike" dirty="0">
                <a:solidFill>
                  <a:srgbClr val="0645AD"/>
                </a:solidFill>
                <a:effectLst/>
                <a:latin typeface="Arial" panose="020B0604020202020204" pitchFamily="34" charset="0"/>
                <a:hlinkClick r:id="rId2" tooltip="מחשב"/>
              </a:rPr>
              <a:t>מחשב</a:t>
            </a:r>
            <a:r>
              <a:rPr lang="he-IL" b="0" i="0" dirty="0">
                <a:solidFill>
                  <a:srgbClr val="202122"/>
                </a:solidFill>
                <a:effectLst/>
                <a:latin typeface="Arial" panose="020B0604020202020204" pitchFamily="34" charset="0"/>
              </a:rPr>
              <a:t> או </a:t>
            </a:r>
            <a:r>
              <a:rPr lang="he-IL" b="0" i="0" u="none" strike="noStrike" dirty="0" err="1">
                <a:solidFill>
                  <a:srgbClr val="0645AD"/>
                </a:solidFill>
                <a:effectLst/>
                <a:latin typeface="Arial" panose="020B0604020202020204" pitchFamily="34" charset="0"/>
                <a:hlinkClick r:id="rId3" tooltip="סמארטפון"/>
              </a:rPr>
              <a:t>סמארטפון</a:t>
            </a:r>
            <a:r>
              <a:rPr lang="he-IL" b="0" i="0" dirty="0">
                <a:solidFill>
                  <a:srgbClr val="202122"/>
                </a:solidFill>
                <a:effectLst/>
                <a:latin typeface="Arial" panose="020B0604020202020204" pitchFamily="34" charset="0"/>
              </a:rPr>
              <a:t>, ולכן זקוק למקור אנרגיה </a:t>
            </a:r>
            <a:r>
              <a:rPr lang="he-IL" b="0" i="0" u="none" strike="noStrike" dirty="0">
                <a:solidFill>
                  <a:srgbClr val="0645AD"/>
                </a:solidFill>
                <a:effectLst/>
                <a:latin typeface="Arial" panose="020B0604020202020204" pitchFamily="34" charset="0"/>
                <a:hlinkClick r:id="rId4" tooltip="חשמל"/>
              </a:rPr>
              <a:t>חשמלי</a:t>
            </a:r>
            <a:r>
              <a:rPr lang="he-IL" b="0" i="0" dirty="0">
                <a:solidFill>
                  <a:srgbClr val="202122"/>
                </a:solidFill>
                <a:effectLst/>
                <a:latin typeface="Arial" panose="020B0604020202020204" pitchFamily="34" charset="0"/>
              </a:rPr>
              <a:t> ולחיבור ל</a:t>
            </a:r>
            <a:r>
              <a:rPr lang="he-IL" b="0" i="0" u="none" strike="noStrike" dirty="0">
                <a:solidFill>
                  <a:srgbClr val="0645AD"/>
                </a:solidFill>
                <a:effectLst/>
                <a:latin typeface="Arial" panose="020B0604020202020204" pitchFamily="34" charset="0"/>
                <a:hlinkClick r:id="rId5" tooltip="אינטרנט"/>
              </a:rPr>
              <a:t>אינטרנט</a:t>
            </a:r>
            <a:r>
              <a:rPr lang="he-IL" b="0" i="0" dirty="0">
                <a:solidFill>
                  <a:srgbClr val="202122"/>
                </a:solidFill>
                <a:effectLst/>
                <a:latin typeface="Arial" panose="020B0604020202020204" pitchFamily="34" charset="0"/>
              </a:rPr>
              <a:t> כדי לבצע כל פעולה של העברת כספים.</a:t>
            </a:r>
          </a:p>
          <a:p>
            <a:r>
              <a:rPr lang="he-IL" b="0" i="0" dirty="0">
                <a:solidFill>
                  <a:srgbClr val="202122"/>
                </a:solidFill>
                <a:effectLst/>
                <a:latin typeface="Arial" panose="020B0604020202020204" pitchFamily="34" charset="0"/>
              </a:rPr>
              <a:t>התברר כי ישנו קושי של ממש לתמוך במספר רב של עסקאות בו זמנית, מה שגרם לעיכובים של ממש בביצוען. קצב הביצוע של </a:t>
            </a:r>
            <a:r>
              <a:rPr lang="he-IL" b="0" i="0" dirty="0" err="1">
                <a:solidFill>
                  <a:srgbClr val="202122"/>
                </a:solidFill>
                <a:effectLst/>
                <a:latin typeface="Arial" panose="020B0604020202020204" pitchFamily="34" charset="0"/>
              </a:rPr>
              <a:t>טרנזאקציות</a:t>
            </a:r>
            <a:r>
              <a:rPr lang="he-IL" b="0" i="0" dirty="0">
                <a:solidFill>
                  <a:srgbClr val="202122"/>
                </a:solidFill>
                <a:effectLst/>
                <a:latin typeface="Arial" panose="020B0604020202020204" pitchFamily="34" charset="0"/>
              </a:rPr>
              <a:t> </a:t>
            </a:r>
            <a:r>
              <a:rPr lang="he-IL" b="0" i="0" dirty="0" err="1">
                <a:solidFill>
                  <a:srgbClr val="202122"/>
                </a:solidFill>
                <a:effectLst/>
                <a:latin typeface="Arial" panose="020B0604020202020204" pitchFamily="34" charset="0"/>
              </a:rPr>
              <a:t>ביטקוין</a:t>
            </a:r>
            <a:r>
              <a:rPr lang="he-IL" b="0" i="0" dirty="0">
                <a:solidFill>
                  <a:srgbClr val="202122"/>
                </a:solidFill>
                <a:effectLst/>
                <a:latin typeface="Arial" panose="020B0604020202020204" pitchFamily="34" charset="0"/>
              </a:rPr>
              <a:t> אינו מתקרב ליכולות הקיימות של מערכות כרטיסי האשראי, או של התשלומים הדיגיטליים במערכת הבנקאות המסורתית.</a:t>
            </a:r>
            <a:endParaRPr lang="he-IL" dirty="0"/>
          </a:p>
          <a:p>
            <a:endParaRPr lang="he-IL" dirty="0"/>
          </a:p>
        </p:txBody>
      </p:sp>
    </p:spTree>
    <p:extLst>
      <p:ext uri="{BB962C8B-B14F-4D97-AF65-F5344CB8AC3E}">
        <p14:creationId xmlns:p14="http://schemas.microsoft.com/office/powerpoint/2010/main" val="2093670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43B9B19-9F6E-4867-930C-6DA250AA85CE}"/>
              </a:ext>
            </a:extLst>
          </p:cNvPr>
          <p:cNvSpPr>
            <a:spLocks noGrp="1"/>
          </p:cNvSpPr>
          <p:nvPr>
            <p:ph type="title"/>
          </p:nvPr>
        </p:nvSpPr>
        <p:spPr/>
        <p:txBody>
          <a:bodyPr/>
          <a:lstStyle/>
          <a:p>
            <a:r>
              <a:rPr lang="he-IL" dirty="0"/>
              <a:t>דוגמת הרצה של הקוד </a:t>
            </a:r>
            <a:r>
              <a:rPr lang="he-IL" dirty="0">
                <a:sym typeface="Wingdings" panose="05000000000000000000" pitchFamily="2" charset="2"/>
              </a:rPr>
              <a:t></a:t>
            </a:r>
            <a:endParaRPr lang="he-IL" dirty="0"/>
          </a:p>
        </p:txBody>
      </p:sp>
      <p:pic>
        <p:nvPicPr>
          <p:cNvPr id="4" name="WhatsApp Video 2022-03-08 at 10.52.44">
            <a:hlinkClick r:id="" action="ppaction://media"/>
            <a:extLst>
              <a:ext uri="{FF2B5EF4-FFF2-40B4-BE49-F238E27FC236}">
                <a16:creationId xmlns:a16="http://schemas.microsoft.com/office/drawing/2014/main" id="{4BD69ED2-5792-4CD2-A879-8CFCBB82F46F}"/>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547812" y="1358538"/>
            <a:ext cx="8275121" cy="4683488"/>
          </a:xfrm>
        </p:spPr>
      </p:pic>
    </p:spTree>
    <p:extLst>
      <p:ext uri="{BB962C8B-B14F-4D97-AF65-F5344CB8AC3E}">
        <p14:creationId xmlns:p14="http://schemas.microsoft.com/office/powerpoint/2010/main" val="118709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740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0DBC262-FF4F-47EB-95B7-0207A90BE360}"/>
              </a:ext>
            </a:extLst>
          </p:cNvPr>
          <p:cNvSpPr>
            <a:spLocks noGrp="1"/>
          </p:cNvSpPr>
          <p:nvPr>
            <p:ph type="title"/>
          </p:nvPr>
        </p:nvSpPr>
        <p:spPr/>
        <p:txBody>
          <a:bodyPr/>
          <a:lstStyle/>
          <a:p>
            <a:r>
              <a:rPr lang="he-IL" dirty="0"/>
              <a:t>קצת רקע</a:t>
            </a:r>
          </a:p>
        </p:txBody>
      </p:sp>
      <p:sp>
        <p:nvSpPr>
          <p:cNvPr id="3" name="מציין מיקום תוכן 2">
            <a:extLst>
              <a:ext uri="{FF2B5EF4-FFF2-40B4-BE49-F238E27FC236}">
                <a16:creationId xmlns:a16="http://schemas.microsoft.com/office/drawing/2014/main" id="{1EA2FBD0-2D23-42B6-A33F-623D53118789}"/>
              </a:ext>
            </a:extLst>
          </p:cNvPr>
          <p:cNvSpPr>
            <a:spLocks noGrp="1"/>
          </p:cNvSpPr>
          <p:nvPr>
            <p:ph idx="1"/>
          </p:nvPr>
        </p:nvSpPr>
        <p:spPr/>
        <p:txBody>
          <a:bodyPr/>
          <a:lstStyle/>
          <a:p>
            <a:pPr marL="0" indent="0">
              <a:buNone/>
            </a:pPr>
            <a:br>
              <a:rPr lang="he-IL" b="0" i="0" dirty="0">
                <a:solidFill>
                  <a:srgbClr val="111111"/>
                </a:solidFill>
                <a:effectLst/>
                <a:latin typeface="Cabin-semi-bold"/>
              </a:rPr>
            </a:br>
            <a:r>
              <a:rPr lang="he-IL" b="0" i="0" dirty="0">
                <a:solidFill>
                  <a:srgbClr val="111111"/>
                </a:solidFill>
                <a:effectLst/>
                <a:latin typeface="Cabin-semi-bold"/>
              </a:rPr>
              <a:t>מהו ארנק </a:t>
            </a:r>
            <a:r>
              <a:rPr lang="he-IL" b="0" i="0" dirty="0" err="1">
                <a:solidFill>
                  <a:srgbClr val="111111"/>
                </a:solidFill>
                <a:effectLst/>
                <a:latin typeface="Cabin-semi-bold"/>
              </a:rPr>
              <a:t>ביטקוין</a:t>
            </a:r>
            <a:r>
              <a:rPr lang="he-IL" b="0" i="0" dirty="0">
                <a:solidFill>
                  <a:srgbClr val="111111"/>
                </a:solidFill>
                <a:effectLst/>
                <a:latin typeface="Cabin-semi-bold"/>
              </a:rPr>
              <a:t>?</a:t>
            </a:r>
          </a:p>
          <a:p>
            <a:br>
              <a:rPr lang="he-IL" b="0" i="0" dirty="0">
                <a:solidFill>
                  <a:srgbClr val="111111"/>
                </a:solidFill>
                <a:effectLst/>
                <a:latin typeface="SourceSansPro"/>
              </a:rPr>
            </a:br>
            <a:r>
              <a:rPr lang="he-IL" b="0" i="0" dirty="0">
                <a:solidFill>
                  <a:srgbClr val="111111"/>
                </a:solidFill>
                <a:effectLst/>
                <a:latin typeface="SourceSansPro"/>
              </a:rPr>
              <a:t>ארנק </a:t>
            </a:r>
            <a:r>
              <a:rPr lang="he-IL" b="0" i="0" dirty="0" err="1">
                <a:solidFill>
                  <a:srgbClr val="111111"/>
                </a:solidFill>
                <a:effectLst/>
                <a:latin typeface="SourceSansPro"/>
              </a:rPr>
              <a:t>ביטקוין</a:t>
            </a:r>
            <a:r>
              <a:rPr lang="he-IL" b="0" i="0" dirty="0">
                <a:solidFill>
                  <a:srgbClr val="111111"/>
                </a:solidFill>
                <a:effectLst/>
                <a:latin typeface="SourceSansPro"/>
              </a:rPr>
              <a:t> הוא מכשיר או תוכנית שיכולים ליצור אינטראקציה עם </a:t>
            </a:r>
            <a:r>
              <a:rPr lang="he-IL" b="0" i="0" dirty="0" err="1">
                <a:solidFill>
                  <a:srgbClr val="111111"/>
                </a:solidFill>
                <a:effectLst/>
                <a:latin typeface="SourceSansPro"/>
              </a:rPr>
              <a:t>הבלוקצ'יין</a:t>
            </a:r>
            <a:r>
              <a:rPr lang="he-IL" b="0" i="0" dirty="0">
                <a:solidFill>
                  <a:srgbClr val="111111"/>
                </a:solidFill>
                <a:effectLst/>
                <a:latin typeface="SourceSansPro"/>
              </a:rPr>
              <a:t> של </a:t>
            </a:r>
            <a:r>
              <a:rPr lang="he-IL" b="0" i="0" dirty="0" err="1">
                <a:solidFill>
                  <a:srgbClr val="111111"/>
                </a:solidFill>
                <a:effectLst/>
                <a:latin typeface="SourceSansPro"/>
              </a:rPr>
              <a:t>ביטקוין</a:t>
            </a:r>
            <a:r>
              <a:rPr lang="he-IL" b="0" i="0" dirty="0">
                <a:solidFill>
                  <a:srgbClr val="111111"/>
                </a:solidFill>
                <a:effectLst/>
                <a:latin typeface="SourceSansPro"/>
              </a:rPr>
              <a:t>. למרות שמקובל לחשוב על ארנקים אלו "מאחסנים" </a:t>
            </a:r>
            <a:r>
              <a:rPr lang="he-IL" b="0" i="0" dirty="0" err="1">
                <a:solidFill>
                  <a:srgbClr val="111111"/>
                </a:solidFill>
                <a:effectLst/>
                <a:latin typeface="SourceSansPro"/>
              </a:rPr>
              <a:t>ביטקוינים</a:t>
            </a:r>
            <a:r>
              <a:rPr lang="he-IL" b="0" i="0" dirty="0">
                <a:solidFill>
                  <a:srgbClr val="111111"/>
                </a:solidFill>
                <a:effectLst/>
                <a:latin typeface="SourceSansPro"/>
              </a:rPr>
              <a:t>, ארנק </a:t>
            </a:r>
            <a:r>
              <a:rPr lang="he-IL" b="0" i="0" dirty="0" err="1">
                <a:solidFill>
                  <a:srgbClr val="111111"/>
                </a:solidFill>
                <a:effectLst/>
                <a:latin typeface="SourceSansPro"/>
              </a:rPr>
              <a:t>ביטקוין</a:t>
            </a:r>
            <a:r>
              <a:rPr lang="he-IL" b="0" i="0" dirty="0">
                <a:solidFill>
                  <a:srgbClr val="111111"/>
                </a:solidFill>
                <a:effectLst/>
                <a:latin typeface="SourceSansPro"/>
              </a:rPr>
              <a:t> מייצג למעשה שליטה </a:t>
            </a:r>
            <a:r>
              <a:rPr lang="he-IL" b="0" i="0" dirty="0" err="1">
                <a:solidFill>
                  <a:srgbClr val="111111"/>
                </a:solidFill>
                <a:effectLst/>
                <a:latin typeface="SourceSansPro"/>
              </a:rPr>
              <a:t>קריפטוגרפית</a:t>
            </a:r>
            <a:r>
              <a:rPr lang="he-IL" b="0" i="0" dirty="0">
                <a:solidFill>
                  <a:srgbClr val="111111"/>
                </a:solidFill>
                <a:effectLst/>
                <a:latin typeface="SourceSansPro"/>
              </a:rPr>
              <a:t> על כתובת </a:t>
            </a:r>
            <a:r>
              <a:rPr lang="he-IL" b="0" i="0" u="sng" dirty="0" err="1">
                <a:solidFill>
                  <a:srgbClr val="2C40D0"/>
                </a:solidFill>
                <a:effectLst/>
                <a:latin typeface="SourceSansPro"/>
                <a:hlinkClick r:id="rId2"/>
              </a:rPr>
              <a:t>בלוקצ'יין</a:t>
            </a:r>
            <a:r>
              <a:rPr lang="he-IL" b="0" i="0" dirty="0">
                <a:solidFill>
                  <a:srgbClr val="111111"/>
                </a:solidFill>
                <a:effectLst/>
                <a:latin typeface="SourceSansPro"/>
              </a:rPr>
              <a:t> .</a:t>
            </a:r>
          </a:p>
          <a:p>
            <a:r>
              <a:rPr lang="he-IL" b="0" i="0" dirty="0">
                <a:solidFill>
                  <a:srgbClr val="111111"/>
                </a:solidFill>
                <a:effectLst/>
                <a:latin typeface="SourceSansPro"/>
              </a:rPr>
              <a:t>כל ארנק </a:t>
            </a:r>
            <a:r>
              <a:rPr lang="he-IL" b="0" i="0" dirty="0" err="1">
                <a:solidFill>
                  <a:srgbClr val="111111"/>
                </a:solidFill>
                <a:effectLst/>
                <a:latin typeface="SourceSansPro"/>
              </a:rPr>
              <a:t>ביטקוין</a:t>
            </a:r>
            <a:r>
              <a:rPr lang="he-IL" b="0" i="0" dirty="0">
                <a:solidFill>
                  <a:srgbClr val="111111"/>
                </a:solidFill>
                <a:effectLst/>
                <a:latin typeface="SourceSansPro"/>
              </a:rPr>
              <a:t> מכיל קבוצה של מספרים סודיים, או מפתחות פרטיים, התואמים את ספר הכתובות של </a:t>
            </a:r>
            <a:r>
              <a:rPr lang="he-IL" b="0" i="0" dirty="0" err="1">
                <a:solidFill>
                  <a:srgbClr val="111111"/>
                </a:solidFill>
                <a:effectLst/>
                <a:latin typeface="SourceSansPro"/>
              </a:rPr>
              <a:t>הבלוקצ'יין</a:t>
            </a:r>
            <a:r>
              <a:rPr lang="he-IL" b="0" i="0" dirty="0">
                <a:solidFill>
                  <a:srgbClr val="111111"/>
                </a:solidFill>
                <a:effectLst/>
                <a:latin typeface="SourceSansPro"/>
              </a:rPr>
              <a:t> של המשתמש. מפתחות אלו משמשים לחתימה על עסקאות </a:t>
            </a:r>
            <a:r>
              <a:rPr lang="he-IL" b="0" i="0" dirty="0" err="1">
                <a:solidFill>
                  <a:srgbClr val="111111"/>
                </a:solidFill>
                <a:effectLst/>
                <a:latin typeface="SourceSansPro"/>
              </a:rPr>
              <a:t>ביטקוין</a:t>
            </a:r>
            <a:r>
              <a:rPr lang="he-IL" b="0" i="0" dirty="0">
                <a:solidFill>
                  <a:srgbClr val="111111"/>
                </a:solidFill>
                <a:effectLst/>
                <a:latin typeface="SourceSansPro"/>
              </a:rPr>
              <a:t>, מה שמעניק למעשה למשתמש שליטה על </a:t>
            </a:r>
            <a:r>
              <a:rPr lang="he-IL" b="0" i="0" dirty="0" err="1">
                <a:solidFill>
                  <a:srgbClr val="111111"/>
                </a:solidFill>
                <a:effectLst/>
                <a:latin typeface="SourceSansPro"/>
              </a:rPr>
              <a:t>הביטקוינים</a:t>
            </a:r>
            <a:r>
              <a:rPr lang="he-IL" b="0" i="0" dirty="0">
                <a:solidFill>
                  <a:srgbClr val="111111"/>
                </a:solidFill>
                <a:effectLst/>
                <a:latin typeface="SourceSansPro"/>
              </a:rPr>
              <a:t> בכתובת זו. אם תוקף יכול לגנוב מפתחות פרטיים של ארנק, הוא יכול להעביר את </a:t>
            </a:r>
            <a:r>
              <a:rPr lang="he-IL" b="0" i="0" dirty="0" err="1">
                <a:solidFill>
                  <a:srgbClr val="111111"/>
                </a:solidFill>
                <a:effectLst/>
                <a:latin typeface="SourceSansPro"/>
              </a:rPr>
              <a:t>הביטקוינים</a:t>
            </a:r>
            <a:r>
              <a:rPr lang="he-IL" b="0" i="0" dirty="0">
                <a:solidFill>
                  <a:srgbClr val="111111"/>
                </a:solidFill>
                <a:effectLst/>
                <a:latin typeface="SourceSansPro"/>
              </a:rPr>
              <a:t> בכתובת הזו לארנק שלו.</a:t>
            </a:r>
          </a:p>
          <a:p>
            <a:r>
              <a:rPr lang="he-IL" b="0" i="0" dirty="0">
                <a:solidFill>
                  <a:srgbClr val="111111"/>
                </a:solidFill>
                <a:effectLst/>
                <a:latin typeface="SourceSansPro"/>
              </a:rPr>
              <a:t>הסוגים העיקריים הם ארנקים </a:t>
            </a:r>
            <a:r>
              <a:rPr lang="he-IL" b="0" i="0" dirty="0" err="1">
                <a:solidFill>
                  <a:srgbClr val="111111"/>
                </a:solidFill>
                <a:effectLst/>
                <a:latin typeface="SourceSansPro"/>
              </a:rPr>
              <a:t>שולחניים</a:t>
            </a:r>
            <a:r>
              <a:rPr lang="he-IL" b="0" i="0" dirty="0">
                <a:solidFill>
                  <a:srgbClr val="111111"/>
                </a:solidFill>
                <a:effectLst/>
                <a:latin typeface="SourceSansPro"/>
              </a:rPr>
              <a:t>, ארנקים ניידים, ארנקי אינטרנט וארנקי חומרה.</a:t>
            </a:r>
          </a:p>
          <a:p>
            <a:endParaRPr lang="he-IL" dirty="0"/>
          </a:p>
        </p:txBody>
      </p:sp>
    </p:spTree>
    <p:extLst>
      <p:ext uri="{BB962C8B-B14F-4D97-AF65-F5344CB8AC3E}">
        <p14:creationId xmlns:p14="http://schemas.microsoft.com/office/powerpoint/2010/main" val="144545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25F14E-C3EC-42A0-9BC8-5FE77EE43B7A}"/>
              </a:ext>
            </a:extLst>
          </p:cNvPr>
          <p:cNvSpPr>
            <a:spLocks noGrp="1"/>
          </p:cNvSpPr>
          <p:nvPr>
            <p:ph type="title"/>
          </p:nvPr>
        </p:nvSpPr>
        <p:spPr/>
        <p:txBody>
          <a:bodyPr/>
          <a:lstStyle/>
          <a:p>
            <a:r>
              <a:rPr lang="he-IL" dirty="0"/>
              <a:t>נקודות עיקריות:</a:t>
            </a:r>
            <a:br>
              <a:rPr lang="he-IL" dirty="0"/>
            </a:br>
            <a:endParaRPr lang="he-IL" dirty="0"/>
          </a:p>
        </p:txBody>
      </p:sp>
      <p:sp>
        <p:nvSpPr>
          <p:cNvPr id="3" name="מציין מיקום תוכן 2">
            <a:extLst>
              <a:ext uri="{FF2B5EF4-FFF2-40B4-BE49-F238E27FC236}">
                <a16:creationId xmlns:a16="http://schemas.microsoft.com/office/drawing/2014/main" id="{A2C73898-E7B2-41A6-841D-77DA3F902E04}"/>
              </a:ext>
            </a:extLst>
          </p:cNvPr>
          <p:cNvSpPr>
            <a:spLocks noGrp="1"/>
          </p:cNvSpPr>
          <p:nvPr>
            <p:ph idx="1"/>
          </p:nvPr>
        </p:nvSpPr>
        <p:spPr/>
        <p:txBody>
          <a:bodyPr/>
          <a:lstStyle/>
          <a:p>
            <a:pPr>
              <a:buFont typeface="Arial" panose="020B0604020202020204" pitchFamily="34" charset="0"/>
              <a:buChar char="•"/>
            </a:pPr>
            <a:r>
              <a:rPr lang="he-IL" b="0" i="0" dirty="0">
                <a:solidFill>
                  <a:srgbClr val="111111"/>
                </a:solidFill>
                <a:effectLst/>
                <a:latin typeface="SourceSansPro"/>
              </a:rPr>
              <a:t>ארנק </a:t>
            </a:r>
            <a:r>
              <a:rPr lang="he-IL" b="0" i="0" dirty="0" err="1">
                <a:solidFill>
                  <a:srgbClr val="111111"/>
                </a:solidFill>
                <a:effectLst/>
                <a:latin typeface="SourceSansPro"/>
              </a:rPr>
              <a:t>ביטקוין</a:t>
            </a:r>
            <a:r>
              <a:rPr lang="he-IL" b="0" i="0" dirty="0">
                <a:solidFill>
                  <a:srgbClr val="111111"/>
                </a:solidFill>
                <a:effectLst/>
                <a:latin typeface="SourceSansPro"/>
              </a:rPr>
              <a:t> הוא מכשיר או תוכנית להחזקה ושליחה של </a:t>
            </a:r>
            <a:r>
              <a:rPr lang="he-IL" b="0" i="0" dirty="0" err="1">
                <a:solidFill>
                  <a:srgbClr val="111111"/>
                </a:solidFill>
                <a:effectLst/>
                <a:latin typeface="SourceSansPro"/>
              </a:rPr>
              <a:t>ביטקוין</a:t>
            </a:r>
            <a:r>
              <a:rPr lang="he-IL" b="0" i="0" dirty="0">
                <a:solidFill>
                  <a:srgbClr val="111111"/>
                </a:solidFill>
                <a:effectLst/>
                <a:latin typeface="SourceSansPro"/>
              </a:rPr>
              <a:t>.</a:t>
            </a:r>
          </a:p>
          <a:p>
            <a:pPr>
              <a:buFont typeface="Arial" panose="020B0604020202020204" pitchFamily="34" charset="0"/>
              <a:buChar char="•"/>
            </a:pPr>
            <a:r>
              <a:rPr lang="he-IL" b="0" i="0" dirty="0">
                <a:solidFill>
                  <a:srgbClr val="111111"/>
                </a:solidFill>
                <a:effectLst/>
                <a:latin typeface="SourceSansPro"/>
              </a:rPr>
              <a:t>ארנקי </a:t>
            </a:r>
            <a:r>
              <a:rPr lang="he-IL" b="0" i="0" dirty="0" err="1">
                <a:solidFill>
                  <a:srgbClr val="111111"/>
                </a:solidFill>
                <a:effectLst/>
                <a:latin typeface="SourceSansPro"/>
              </a:rPr>
              <a:t>ביטקוין</a:t>
            </a:r>
            <a:r>
              <a:rPr lang="he-IL" b="0" i="0" dirty="0">
                <a:solidFill>
                  <a:srgbClr val="111111"/>
                </a:solidFill>
                <a:effectLst/>
                <a:latin typeface="SourceSansPro"/>
              </a:rPr>
              <a:t> מכילים את המפתחות הפרטיים הדרושים לחתימה על עסקאות </a:t>
            </a:r>
            <a:r>
              <a:rPr lang="he-IL" b="0" i="0" dirty="0" err="1">
                <a:solidFill>
                  <a:srgbClr val="111111"/>
                </a:solidFill>
                <a:effectLst/>
                <a:latin typeface="SourceSansPro"/>
              </a:rPr>
              <a:t>ביטקוין</a:t>
            </a:r>
            <a:r>
              <a:rPr lang="he-IL" b="0" i="0" dirty="0">
                <a:solidFill>
                  <a:srgbClr val="111111"/>
                </a:solidFill>
                <a:effectLst/>
                <a:latin typeface="SourceSansPro"/>
              </a:rPr>
              <a:t>. כל מי שמכיר את המפתח הפרטי יכול לשלוט במטבעות הקשורים לכתובת זו.</a:t>
            </a:r>
          </a:p>
          <a:p>
            <a:pPr>
              <a:buFont typeface="Arial" panose="020B0604020202020204" pitchFamily="34" charset="0"/>
              <a:buChar char="•"/>
            </a:pPr>
            <a:r>
              <a:rPr lang="he-IL" b="0" i="0" dirty="0">
                <a:solidFill>
                  <a:srgbClr val="111111"/>
                </a:solidFill>
                <a:effectLst/>
                <a:latin typeface="SourceSansPro"/>
              </a:rPr>
              <a:t>ארנקי </a:t>
            </a:r>
            <a:r>
              <a:rPr lang="he-IL" b="0" i="0" dirty="0" err="1">
                <a:solidFill>
                  <a:srgbClr val="111111"/>
                </a:solidFill>
                <a:effectLst/>
                <a:latin typeface="SourceSansPro"/>
              </a:rPr>
              <a:t>הביטקוין</a:t>
            </a:r>
            <a:r>
              <a:rPr lang="he-IL" b="0" i="0" dirty="0">
                <a:solidFill>
                  <a:srgbClr val="111111"/>
                </a:solidFill>
                <a:effectLst/>
                <a:latin typeface="SourceSansPro"/>
              </a:rPr>
              <a:t> המאובטחים ביותר הם ארנקי חומרה. ארנקי אינטרנט הם הכי פחות מאובטחים.</a:t>
            </a:r>
          </a:p>
          <a:p>
            <a:pPr>
              <a:buFont typeface="Arial" panose="020B0604020202020204" pitchFamily="34" charset="0"/>
              <a:buChar char="•"/>
            </a:pPr>
            <a:r>
              <a:rPr lang="he-IL" b="0" i="0" dirty="0">
                <a:solidFill>
                  <a:srgbClr val="111111"/>
                </a:solidFill>
                <a:effectLst/>
                <a:latin typeface="SourceSansPro"/>
              </a:rPr>
              <a:t>חלק מארנקי </a:t>
            </a:r>
            <a:r>
              <a:rPr lang="he-IL" b="0" i="0" dirty="0" err="1">
                <a:solidFill>
                  <a:srgbClr val="111111"/>
                </a:solidFill>
                <a:effectLst/>
                <a:latin typeface="SourceSansPro"/>
              </a:rPr>
              <a:t>ביטקוין</a:t>
            </a:r>
            <a:r>
              <a:rPr lang="he-IL" b="0" i="0" dirty="0">
                <a:solidFill>
                  <a:srgbClr val="111111"/>
                </a:solidFill>
                <a:effectLst/>
                <a:latin typeface="SourceSansPro"/>
              </a:rPr>
              <a:t> יכולים לשמש עבור מטבעות </a:t>
            </a:r>
            <a:r>
              <a:rPr lang="he-IL" b="0" i="0" dirty="0" err="1">
                <a:solidFill>
                  <a:srgbClr val="111111"/>
                </a:solidFill>
                <a:effectLst/>
                <a:latin typeface="SourceSansPro"/>
              </a:rPr>
              <a:t>קריפטוגרפיים</a:t>
            </a:r>
            <a:r>
              <a:rPr lang="he-IL" b="0" i="0" dirty="0">
                <a:solidFill>
                  <a:srgbClr val="111111"/>
                </a:solidFill>
                <a:effectLst/>
                <a:latin typeface="SourceSansPro"/>
              </a:rPr>
              <a:t> מרובים.</a:t>
            </a:r>
          </a:p>
          <a:p>
            <a:endParaRPr lang="he-IL" dirty="0"/>
          </a:p>
        </p:txBody>
      </p:sp>
    </p:spTree>
    <p:extLst>
      <p:ext uri="{BB962C8B-B14F-4D97-AF65-F5344CB8AC3E}">
        <p14:creationId xmlns:p14="http://schemas.microsoft.com/office/powerpoint/2010/main" val="3462899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4856491-0AE9-4D0E-83E5-E5C54C9985BC}"/>
              </a:ext>
            </a:extLst>
          </p:cNvPr>
          <p:cNvSpPr>
            <a:spLocks noGrp="1"/>
          </p:cNvSpPr>
          <p:nvPr>
            <p:ph type="title"/>
          </p:nvPr>
        </p:nvSpPr>
        <p:spPr/>
        <p:txBody>
          <a:bodyPr/>
          <a:lstStyle/>
          <a:p>
            <a:r>
              <a:rPr lang="he-IL" dirty="0"/>
              <a:t>מטרת </a:t>
            </a:r>
            <a:r>
              <a:rPr lang="he-IL" dirty="0" err="1"/>
              <a:t>הביטקויין</a:t>
            </a:r>
            <a:endParaRPr lang="he-IL" dirty="0"/>
          </a:p>
        </p:txBody>
      </p:sp>
      <p:sp>
        <p:nvSpPr>
          <p:cNvPr id="3" name="מציין מיקום תוכן 2">
            <a:extLst>
              <a:ext uri="{FF2B5EF4-FFF2-40B4-BE49-F238E27FC236}">
                <a16:creationId xmlns:a16="http://schemas.microsoft.com/office/drawing/2014/main" id="{0C419F4F-77BF-4E13-89D9-99F601C74DAF}"/>
              </a:ext>
            </a:extLst>
          </p:cNvPr>
          <p:cNvSpPr>
            <a:spLocks noGrp="1"/>
          </p:cNvSpPr>
          <p:nvPr>
            <p:ph idx="1"/>
          </p:nvPr>
        </p:nvSpPr>
        <p:spPr/>
        <p:txBody>
          <a:bodyPr/>
          <a:lstStyle/>
          <a:p>
            <a:r>
              <a:rPr lang="he-IL" b="0" i="0" dirty="0">
                <a:solidFill>
                  <a:srgbClr val="202122"/>
                </a:solidFill>
                <a:effectLst/>
                <a:latin typeface="Arial" panose="020B0604020202020204" pitchFamily="34" charset="0"/>
              </a:rPr>
              <a:t>להבדיל מכסף מסורתי, </a:t>
            </a:r>
            <a:r>
              <a:rPr lang="he-IL" b="0" i="0" dirty="0" err="1">
                <a:solidFill>
                  <a:srgbClr val="202122"/>
                </a:solidFill>
                <a:effectLst/>
                <a:latin typeface="Arial" panose="020B0604020202020204" pitchFamily="34" charset="0"/>
              </a:rPr>
              <a:t>הביטקוין</a:t>
            </a:r>
            <a:r>
              <a:rPr lang="he-IL" b="0" i="0" dirty="0">
                <a:solidFill>
                  <a:srgbClr val="202122"/>
                </a:solidFill>
                <a:effectLst/>
                <a:latin typeface="Arial" panose="020B0604020202020204" pitchFamily="34" charset="0"/>
              </a:rPr>
              <a:t> הוא מטבע שאינו תלוי בגוף מרכזי. במקום זאת, </a:t>
            </a:r>
            <a:r>
              <a:rPr lang="he-IL" b="0" i="0" dirty="0" err="1">
                <a:solidFill>
                  <a:srgbClr val="202122"/>
                </a:solidFill>
                <a:effectLst/>
                <a:latin typeface="Arial" panose="020B0604020202020204" pitchFamily="34" charset="0"/>
              </a:rPr>
              <a:t>ביטקוין</a:t>
            </a:r>
            <a:r>
              <a:rPr lang="he-IL" b="0" i="0" dirty="0">
                <a:solidFill>
                  <a:srgbClr val="202122"/>
                </a:solidFill>
                <a:effectLst/>
                <a:latin typeface="Arial" panose="020B0604020202020204" pitchFamily="34" charset="0"/>
              </a:rPr>
              <a:t> הוא רשומה בקובץ ציבורי המכונה "שרשרת בלוקים" (</a:t>
            </a:r>
            <a:r>
              <a:rPr lang="he-IL" b="0" i="0" u="none" strike="noStrike" dirty="0" err="1">
                <a:solidFill>
                  <a:srgbClr val="0645AD"/>
                </a:solidFill>
                <a:effectLst/>
                <a:latin typeface="Arial" panose="020B0604020202020204" pitchFamily="34" charset="0"/>
                <a:hlinkClick r:id="rId2" tooltip="בלוקצ'יין"/>
              </a:rPr>
              <a:t>בלוקצ'יין</a:t>
            </a:r>
            <a:r>
              <a:rPr lang="he-IL" b="0" i="0" dirty="0">
                <a:solidFill>
                  <a:srgbClr val="202122"/>
                </a:solidFill>
                <a:effectLst/>
                <a:latin typeface="Arial" panose="020B0604020202020204" pitchFamily="34" charset="0"/>
              </a:rPr>
              <a:t>), וניתן לנהל אותו או להשתמש בו בעזרת תוכנה המכונה "</a:t>
            </a:r>
            <a:r>
              <a:rPr lang="he-IL" b="1" i="0" dirty="0">
                <a:solidFill>
                  <a:srgbClr val="202122"/>
                </a:solidFill>
                <a:effectLst/>
                <a:latin typeface="Arial" panose="020B0604020202020204" pitchFamily="34" charset="0"/>
              </a:rPr>
              <a:t>ארנק</a:t>
            </a:r>
            <a:r>
              <a:rPr lang="he-IL" b="0" i="0" dirty="0">
                <a:solidFill>
                  <a:srgbClr val="202122"/>
                </a:solidFill>
                <a:effectLst/>
                <a:latin typeface="Arial" panose="020B0604020202020204" pitchFamily="34" charset="0"/>
              </a:rPr>
              <a:t>" תוך שימוש ב</a:t>
            </a:r>
            <a:r>
              <a:rPr lang="he-IL" b="0" i="0" u="none" strike="noStrike" dirty="0">
                <a:solidFill>
                  <a:srgbClr val="0645AD"/>
                </a:solidFill>
                <a:effectLst/>
                <a:latin typeface="Arial" panose="020B0604020202020204" pitchFamily="34" charset="0"/>
                <a:hlinkClick r:id="rId3" tooltip="יומן מבוזר"/>
              </a:rPr>
              <a:t>יומן מבוזר</a:t>
            </a:r>
            <a:r>
              <a:rPr lang="he-IL" b="0" i="0" dirty="0">
                <a:solidFill>
                  <a:srgbClr val="202122"/>
                </a:solidFill>
                <a:effectLst/>
                <a:latin typeface="Arial" panose="020B0604020202020204" pitchFamily="34" charset="0"/>
              </a:rPr>
              <a:t>. מערכת </a:t>
            </a:r>
            <a:r>
              <a:rPr lang="he-IL" b="0" i="0" dirty="0" err="1">
                <a:solidFill>
                  <a:srgbClr val="202122"/>
                </a:solidFill>
                <a:effectLst/>
                <a:latin typeface="Arial" panose="020B0604020202020204" pitchFamily="34" charset="0"/>
              </a:rPr>
              <a:t>הביטקוין</a:t>
            </a:r>
            <a:r>
              <a:rPr lang="he-IL" b="0" i="0" dirty="0">
                <a:solidFill>
                  <a:srgbClr val="202122"/>
                </a:solidFill>
                <a:effectLst/>
                <a:latin typeface="Arial" panose="020B0604020202020204" pitchFamily="34" charset="0"/>
              </a:rPr>
              <a:t> היא מערכת המבטיחה שה</a:t>
            </a:r>
            <a:r>
              <a:rPr lang="he-IL" b="0" i="0" u="none" strike="noStrike" dirty="0">
                <a:solidFill>
                  <a:srgbClr val="0645AD"/>
                </a:solidFill>
                <a:effectLst/>
                <a:latin typeface="Arial" panose="020B0604020202020204" pitchFamily="34" charset="0"/>
                <a:hlinkClick r:id="rId4" tooltip="תשלום"/>
              </a:rPr>
              <a:t>תשלומים</a:t>
            </a:r>
            <a:r>
              <a:rPr lang="he-IL" b="0" i="0" dirty="0">
                <a:solidFill>
                  <a:srgbClr val="202122"/>
                </a:solidFill>
                <a:effectLst/>
                <a:latin typeface="Arial" panose="020B0604020202020204" pitchFamily="34" charset="0"/>
              </a:rPr>
              <a:t> יתבצעו באופן תקין כך שסכום שהועבר בתשלום אכן נגרע מארנק המקור והתווסף לארנק היעד.</a:t>
            </a:r>
          </a:p>
          <a:p>
            <a:r>
              <a:rPr lang="he-IL" b="0" i="0" dirty="0" err="1">
                <a:solidFill>
                  <a:srgbClr val="202122"/>
                </a:solidFill>
                <a:effectLst/>
                <a:latin typeface="Arial" panose="020B0604020202020204" pitchFamily="34" charset="0"/>
              </a:rPr>
              <a:t>הביטקוין</a:t>
            </a:r>
            <a:r>
              <a:rPr lang="he-IL" b="0" i="0" dirty="0">
                <a:solidFill>
                  <a:srgbClr val="202122"/>
                </a:solidFill>
                <a:effectLst/>
                <a:latin typeface="Arial" panose="020B0604020202020204" pitchFamily="34" charset="0"/>
              </a:rPr>
              <a:t> אינו מופק או מנוהל על ידי </a:t>
            </a:r>
            <a:r>
              <a:rPr lang="he-IL" b="0" i="0" u="none" strike="noStrike" dirty="0">
                <a:solidFill>
                  <a:srgbClr val="0645AD"/>
                </a:solidFill>
                <a:effectLst/>
                <a:latin typeface="Arial" panose="020B0604020202020204" pitchFamily="34" charset="0"/>
                <a:hlinkClick r:id="rId5" tooltip="ממשלה"/>
              </a:rPr>
              <a:t>ממשלה</a:t>
            </a:r>
            <a:r>
              <a:rPr lang="he-IL" b="0" i="0" dirty="0">
                <a:solidFill>
                  <a:srgbClr val="202122"/>
                </a:solidFill>
                <a:effectLst/>
                <a:latin typeface="Arial" panose="020B0604020202020204" pitchFamily="34" charset="0"/>
              </a:rPr>
              <a:t> או </a:t>
            </a:r>
            <a:r>
              <a:rPr lang="he-IL" b="0" i="0" u="none" strike="noStrike" dirty="0">
                <a:solidFill>
                  <a:srgbClr val="0645AD"/>
                </a:solidFill>
                <a:effectLst/>
                <a:latin typeface="Arial" panose="020B0604020202020204" pitchFamily="34" charset="0"/>
                <a:hlinkClick r:id="rId6" tooltip="בנק מרכזי"/>
              </a:rPr>
              <a:t>בנק מרכזי</a:t>
            </a:r>
            <a:r>
              <a:rPr lang="he-IL" b="0" i="0" dirty="0">
                <a:solidFill>
                  <a:srgbClr val="202122"/>
                </a:solidFill>
                <a:effectLst/>
                <a:latin typeface="Arial" panose="020B0604020202020204" pitchFamily="34" charset="0"/>
              </a:rPr>
              <a:t> של מדינה כלשהי. במקום זאת, הוא מבוסס על מנגנוני </a:t>
            </a:r>
            <a:r>
              <a:rPr lang="he-IL" b="0" i="0" u="none" strike="noStrike" dirty="0">
                <a:solidFill>
                  <a:srgbClr val="0645AD"/>
                </a:solidFill>
                <a:effectLst/>
                <a:latin typeface="Arial" panose="020B0604020202020204" pitchFamily="34" charset="0"/>
                <a:hlinkClick r:id="rId7" tooltip="קריפטוגרפיה"/>
              </a:rPr>
              <a:t>קריפטוגרפיה</a:t>
            </a:r>
            <a:r>
              <a:rPr lang="he-IL" b="0" i="0" dirty="0">
                <a:solidFill>
                  <a:srgbClr val="202122"/>
                </a:solidFill>
                <a:effectLst/>
                <a:latin typeface="Arial" panose="020B0604020202020204" pitchFamily="34" charset="0"/>
              </a:rPr>
              <a:t> ורשת תקשורת </a:t>
            </a:r>
            <a:r>
              <a:rPr lang="he-IL" b="0" i="0" u="none" strike="noStrike" dirty="0">
                <a:solidFill>
                  <a:srgbClr val="0645AD"/>
                </a:solidFill>
                <a:effectLst/>
                <a:latin typeface="Arial" panose="020B0604020202020204" pitchFamily="34" charset="0"/>
                <a:hlinkClick r:id="rId8" tooltip="עמית לעמית"/>
              </a:rPr>
              <a:t>עמית לעמית</a:t>
            </a:r>
            <a:r>
              <a:rPr lang="he-IL" b="0" i="0" dirty="0">
                <a:solidFill>
                  <a:srgbClr val="202122"/>
                </a:solidFill>
                <a:effectLst/>
                <a:latin typeface="Arial" panose="020B0604020202020204" pitchFamily="34" charset="0"/>
              </a:rPr>
              <a:t>. תהליך הנפקת מטבעות חדשים למחזור מכונה "כרייה" באנלוגיה ל</a:t>
            </a:r>
            <a:r>
              <a:rPr lang="he-IL" b="0" i="0" u="none" strike="noStrike" dirty="0">
                <a:solidFill>
                  <a:srgbClr val="0645AD"/>
                </a:solidFill>
                <a:effectLst/>
                <a:latin typeface="Arial" panose="020B0604020202020204" pitchFamily="34" charset="0"/>
                <a:hlinkClick r:id="rId9" tooltip="כרייה"/>
              </a:rPr>
              <a:t>כריית</a:t>
            </a:r>
            <a:r>
              <a:rPr lang="he-IL" b="0" i="0" dirty="0">
                <a:solidFill>
                  <a:srgbClr val="202122"/>
                </a:solidFill>
                <a:effectLst/>
                <a:latin typeface="Arial" panose="020B0604020202020204" pitchFamily="34" charset="0"/>
              </a:rPr>
              <a:t> </a:t>
            </a:r>
            <a:r>
              <a:rPr lang="he-IL" b="0" i="0" u="none" strike="noStrike" dirty="0">
                <a:solidFill>
                  <a:srgbClr val="0645AD"/>
                </a:solidFill>
                <a:effectLst/>
                <a:latin typeface="Arial" panose="020B0604020202020204" pitchFamily="34" charset="0"/>
                <a:hlinkClick r:id="rId10" tooltip="זהב"/>
              </a:rPr>
              <a:t>זהב</a:t>
            </a:r>
            <a:r>
              <a:rPr lang="he-IL" b="0" i="0" dirty="0">
                <a:solidFill>
                  <a:srgbClr val="202122"/>
                </a:solidFill>
                <a:effectLst/>
                <a:latin typeface="Arial" panose="020B0604020202020204" pitchFamily="34" charset="0"/>
              </a:rPr>
              <a:t>. בתהליך זה יש להקדיש כוח חישוב רב בו מונפקים מטבעות חדשים הניתנים לשימוש.</a:t>
            </a:r>
          </a:p>
          <a:p>
            <a:endParaRPr lang="he-IL" dirty="0"/>
          </a:p>
        </p:txBody>
      </p:sp>
    </p:spTree>
    <p:extLst>
      <p:ext uri="{BB962C8B-B14F-4D97-AF65-F5344CB8AC3E}">
        <p14:creationId xmlns:p14="http://schemas.microsoft.com/office/powerpoint/2010/main" val="4046449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5D3821-8D4A-4E55-A3AF-40B811C82906}"/>
              </a:ext>
            </a:extLst>
          </p:cNvPr>
          <p:cNvSpPr>
            <a:spLocks noGrp="1"/>
          </p:cNvSpPr>
          <p:nvPr>
            <p:ph type="title"/>
          </p:nvPr>
        </p:nvSpPr>
        <p:spPr/>
        <p:txBody>
          <a:bodyPr/>
          <a:lstStyle/>
          <a:p>
            <a:r>
              <a:rPr lang="he-IL" dirty="0" err="1"/>
              <a:t>תאור</a:t>
            </a:r>
            <a:r>
              <a:rPr lang="he-IL" dirty="0"/>
              <a:t> הבעיה </a:t>
            </a:r>
          </a:p>
        </p:txBody>
      </p:sp>
      <p:sp>
        <p:nvSpPr>
          <p:cNvPr id="3" name="מציין מיקום תוכן 2">
            <a:extLst>
              <a:ext uri="{FF2B5EF4-FFF2-40B4-BE49-F238E27FC236}">
                <a16:creationId xmlns:a16="http://schemas.microsoft.com/office/drawing/2014/main" id="{8BB49319-D31F-4639-A5CB-AF46A9932DEE}"/>
              </a:ext>
            </a:extLst>
          </p:cNvPr>
          <p:cNvSpPr>
            <a:spLocks noGrp="1"/>
          </p:cNvSpPr>
          <p:nvPr>
            <p:ph idx="1"/>
          </p:nvPr>
        </p:nvSpPr>
        <p:spPr/>
        <p:txBody>
          <a:bodyPr/>
          <a:lstStyle/>
          <a:p>
            <a:pPr marL="0" indent="0">
              <a:lnSpc>
                <a:spcPct val="107000"/>
              </a:lnSpc>
              <a:spcAft>
                <a:spcPts val="800"/>
              </a:spcAft>
              <a:buNone/>
            </a:pPr>
            <a:r>
              <a:rPr lang="he-IL" b="0" i="0" dirty="0">
                <a:solidFill>
                  <a:srgbClr val="202122"/>
                </a:solidFill>
                <a:effectLst/>
                <a:latin typeface="Arial" panose="020B0604020202020204" pitchFamily="34" charset="0"/>
              </a:rPr>
              <a:t>אמצעי התשלום של היום פחות נגישים –במיוחד בהעברות בין מדינות שונות</a:t>
            </a:r>
          </a:p>
          <a:p>
            <a:pPr marL="0" indent="0">
              <a:lnSpc>
                <a:spcPct val="107000"/>
              </a:lnSpc>
              <a:spcAft>
                <a:spcPts val="800"/>
              </a:spcAft>
              <a:buNone/>
            </a:pPr>
            <a:r>
              <a:rPr lang="he-IL" b="0" i="0" dirty="0">
                <a:solidFill>
                  <a:srgbClr val="202122"/>
                </a:solidFill>
                <a:effectLst/>
                <a:latin typeface="Arial" panose="020B0604020202020204" pitchFamily="34" charset="0"/>
              </a:rPr>
              <a:t>החל מ</a:t>
            </a:r>
            <a:r>
              <a:rPr lang="he-IL" b="0" i="0" u="none" strike="noStrike" dirty="0">
                <a:solidFill>
                  <a:srgbClr val="0645AD"/>
                </a:solidFill>
                <a:effectLst/>
                <a:latin typeface="Arial" panose="020B0604020202020204" pitchFamily="34" charset="0"/>
                <a:hlinkClick r:id="rId2" tooltip="המאה ה-11"/>
              </a:rPr>
              <a:t>המאה ה-11</a:t>
            </a:r>
            <a:r>
              <a:rPr lang="he-IL" b="0" i="0" dirty="0">
                <a:solidFill>
                  <a:srgbClr val="202122"/>
                </a:solidFill>
                <a:effectLst/>
                <a:latin typeface="Arial" panose="020B0604020202020204" pitchFamily="34" charset="0"/>
              </a:rPr>
              <a:t> נעשה שימוש ב</a:t>
            </a:r>
            <a:r>
              <a:rPr lang="he-IL" b="0" i="0" u="none" strike="noStrike" dirty="0">
                <a:solidFill>
                  <a:srgbClr val="0645AD"/>
                </a:solidFill>
                <a:effectLst/>
                <a:latin typeface="Arial" panose="020B0604020202020204" pitchFamily="34" charset="0"/>
                <a:hlinkClick r:id="rId3" tooltip="כסף פיאט"/>
              </a:rPr>
              <a:t>כסף פיאט</a:t>
            </a:r>
            <a:r>
              <a:rPr lang="he-IL" b="0" i="0" dirty="0">
                <a:solidFill>
                  <a:srgbClr val="202122"/>
                </a:solidFill>
                <a:effectLst/>
                <a:latin typeface="Arial" panose="020B0604020202020204" pitchFamily="34" charset="0"/>
              </a:rPr>
              <a:t> - שטרות ומטבעות שלא רק שערכם של המטבעות אינו קשור לערך החומר שממנו הוכנו, כמו בכסף ייצוגי, אלא אין כנגדם שום עתודה של זהב אצל המנפיק. כסף פיאט חשוף לסכנה שהמנפיק יגדיל את סכומי המטבע שבמחזור ובכך יגרום ל</a:t>
            </a:r>
            <a:r>
              <a:rPr lang="he-IL" b="0" i="0" u="none" strike="noStrike" dirty="0">
                <a:solidFill>
                  <a:srgbClr val="0645AD"/>
                </a:solidFill>
                <a:effectLst/>
                <a:latin typeface="Arial" panose="020B0604020202020204" pitchFamily="34" charset="0"/>
                <a:hlinkClick r:id="rId4" tooltip="אינפלציה"/>
              </a:rPr>
              <a:t>אינפלציה</a:t>
            </a:r>
            <a:endParaRPr lang="he-IL" u="none" strike="noStrike" dirty="0">
              <a:solidFill>
                <a:srgbClr val="202122"/>
              </a:solidFill>
              <a:latin typeface="Arial" panose="020B0604020202020204" pitchFamily="34" charset="0"/>
            </a:endParaRPr>
          </a:p>
          <a:p>
            <a:pPr marL="0" indent="0">
              <a:lnSpc>
                <a:spcPct val="107000"/>
              </a:lnSpc>
              <a:spcAft>
                <a:spcPts val="800"/>
              </a:spcAft>
              <a:buNone/>
            </a:pPr>
            <a:r>
              <a:rPr lang="he-IL" b="0" i="0" dirty="0">
                <a:solidFill>
                  <a:srgbClr val="202122"/>
                </a:solidFill>
                <a:effectLst/>
                <a:latin typeface="Arial" panose="020B0604020202020204" pitchFamily="34" charset="0"/>
              </a:rPr>
              <a:t>יתרונו המרכזי של </a:t>
            </a:r>
            <a:r>
              <a:rPr lang="he-IL" b="0" i="0" dirty="0" err="1">
                <a:solidFill>
                  <a:srgbClr val="202122"/>
                </a:solidFill>
                <a:effectLst/>
                <a:latin typeface="Arial" panose="020B0604020202020204" pitchFamily="34" charset="0"/>
              </a:rPr>
              <a:t>הביטקוין</a:t>
            </a:r>
            <a:r>
              <a:rPr lang="he-IL" b="0" i="0" dirty="0">
                <a:solidFill>
                  <a:srgbClr val="202122"/>
                </a:solidFill>
                <a:effectLst/>
                <a:latin typeface="Arial" panose="020B0604020202020204" pitchFamily="34" charset="0"/>
              </a:rPr>
              <a:t> הוא שבשונה מהמטבעות "המסורתיים" - הוא מתוכנן כך שלא יסבול מ</a:t>
            </a:r>
            <a:r>
              <a:rPr lang="he-IL" b="0" i="0" u="none" strike="noStrike" dirty="0">
                <a:solidFill>
                  <a:srgbClr val="0645AD"/>
                </a:solidFill>
                <a:effectLst/>
                <a:latin typeface="Arial" panose="020B0604020202020204" pitchFamily="34" charset="0"/>
                <a:hlinkClick r:id="rId4" tooltip="אינפלציה"/>
              </a:rPr>
              <a:t>אינפלציה</a:t>
            </a:r>
            <a:r>
              <a:rPr lang="he-IL" b="0" i="0" dirty="0">
                <a:solidFill>
                  <a:srgbClr val="202122"/>
                </a:solidFill>
                <a:effectLst/>
                <a:latin typeface="Arial" panose="020B0604020202020204" pitchFamily="34" charset="0"/>
              </a:rPr>
              <a:t>. זאת מאחר שמספר מטבעות </a:t>
            </a:r>
            <a:r>
              <a:rPr lang="he-IL" b="0" i="0" dirty="0" err="1">
                <a:solidFill>
                  <a:srgbClr val="202122"/>
                </a:solidFill>
                <a:effectLst/>
                <a:latin typeface="Arial" panose="020B0604020202020204" pitchFamily="34" charset="0"/>
              </a:rPr>
              <a:t>הביטקוין</a:t>
            </a:r>
            <a:r>
              <a:rPr lang="he-IL" b="0" i="0" dirty="0">
                <a:solidFill>
                  <a:srgbClr val="202122"/>
                </a:solidFill>
                <a:effectLst/>
                <a:latin typeface="Arial" panose="020B0604020202020204" pitchFamily="34" charset="0"/>
              </a:rPr>
              <a:t> בעולם יהיה מוגבל, ואין שום ישות שתוכל "להדפיס" יותר מטבעות </a:t>
            </a:r>
            <a:r>
              <a:rPr lang="he-IL" b="0" i="0" dirty="0" err="1">
                <a:solidFill>
                  <a:srgbClr val="202122"/>
                </a:solidFill>
                <a:effectLst/>
                <a:latin typeface="Arial" panose="020B0604020202020204" pitchFamily="34" charset="0"/>
              </a:rPr>
              <a:t>ביטקוין</a:t>
            </a:r>
            <a:r>
              <a:rPr lang="he-IL" b="0" i="0" dirty="0">
                <a:solidFill>
                  <a:srgbClr val="202122"/>
                </a:solidFill>
                <a:effectLst/>
                <a:latin typeface="Arial" panose="020B0604020202020204" pitchFamily="34" charset="0"/>
              </a:rPr>
              <a:t> מהכמות הסופית שנקבעה, אפילו לא יוצריו. עם זאת, עד להשלמת הכרייה בעתיד הרחוק, </a:t>
            </a:r>
            <a:r>
              <a:rPr lang="he-IL" b="0" i="0" dirty="0" err="1">
                <a:solidFill>
                  <a:srgbClr val="202122"/>
                </a:solidFill>
                <a:effectLst/>
                <a:latin typeface="Arial" panose="020B0604020202020204" pitchFamily="34" charset="0"/>
              </a:rPr>
              <a:t>הביטקוין</a:t>
            </a:r>
            <a:r>
              <a:rPr lang="he-IL" b="0" i="0" dirty="0">
                <a:solidFill>
                  <a:srgbClr val="202122"/>
                </a:solidFill>
                <a:effectLst/>
                <a:latin typeface="Arial" panose="020B0604020202020204" pitchFamily="34" charset="0"/>
              </a:rPr>
              <a:t> אכן סובל מאינפלציה.</a:t>
            </a:r>
          </a:p>
          <a:p>
            <a:pPr marL="0" indent="0" algn="r" rtl="1">
              <a:lnSpc>
                <a:spcPct val="107000"/>
              </a:lnSpc>
              <a:spcAft>
                <a:spcPts val="800"/>
              </a:spcAft>
              <a:buNone/>
            </a:pPr>
            <a:endParaRPr lang="he-IL" dirty="0"/>
          </a:p>
        </p:txBody>
      </p:sp>
    </p:spTree>
    <p:extLst>
      <p:ext uri="{BB962C8B-B14F-4D97-AF65-F5344CB8AC3E}">
        <p14:creationId xmlns:p14="http://schemas.microsoft.com/office/powerpoint/2010/main" val="4238508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A1D9B9A-F9CD-40B1-858F-C50FA0B41E07}"/>
              </a:ext>
            </a:extLst>
          </p:cNvPr>
          <p:cNvSpPr>
            <a:spLocks noGrp="1"/>
          </p:cNvSpPr>
          <p:nvPr>
            <p:ph type="title"/>
          </p:nvPr>
        </p:nvSpPr>
        <p:spPr/>
        <p:txBody>
          <a:bodyPr/>
          <a:lstStyle/>
          <a:p>
            <a:r>
              <a:rPr lang="he-IL" dirty="0" err="1"/>
              <a:t>תאור</a:t>
            </a:r>
            <a:r>
              <a:rPr lang="he-IL" dirty="0"/>
              <a:t> הפתרון</a:t>
            </a:r>
          </a:p>
        </p:txBody>
      </p:sp>
      <p:sp>
        <p:nvSpPr>
          <p:cNvPr id="3" name="מציין מיקום תוכן 2">
            <a:extLst>
              <a:ext uri="{FF2B5EF4-FFF2-40B4-BE49-F238E27FC236}">
                <a16:creationId xmlns:a16="http://schemas.microsoft.com/office/drawing/2014/main" id="{AA0B85D3-CF83-4269-A3C4-DFC582120DB5}"/>
              </a:ext>
            </a:extLst>
          </p:cNvPr>
          <p:cNvSpPr>
            <a:spLocks noGrp="1"/>
          </p:cNvSpPr>
          <p:nvPr>
            <p:ph idx="1"/>
          </p:nvPr>
        </p:nvSpPr>
        <p:spPr/>
        <p:txBody>
          <a:bodyPr>
            <a:normAutofit/>
          </a:bodyPr>
          <a:lstStyle/>
          <a:p>
            <a:r>
              <a:rPr lang="he-IL" b="0" i="0" dirty="0">
                <a:solidFill>
                  <a:srgbClr val="202122"/>
                </a:solidFill>
                <a:effectLst/>
                <a:latin typeface="Arial" panose="020B0604020202020204" pitchFamily="34" charset="0"/>
              </a:rPr>
              <a:t>יתרון חשוב של </a:t>
            </a:r>
            <a:r>
              <a:rPr lang="he-IL" b="0" i="0" dirty="0" err="1">
                <a:solidFill>
                  <a:srgbClr val="202122"/>
                </a:solidFill>
                <a:effectLst/>
                <a:latin typeface="Arial" panose="020B0604020202020204" pitchFamily="34" charset="0"/>
              </a:rPr>
              <a:t>הביטקוין</a:t>
            </a:r>
            <a:r>
              <a:rPr lang="he-IL" b="0" i="0" dirty="0">
                <a:solidFill>
                  <a:srgbClr val="202122"/>
                </a:solidFill>
                <a:effectLst/>
                <a:latin typeface="Arial" panose="020B0604020202020204" pitchFamily="34" charset="0"/>
              </a:rPr>
              <a:t> כאמצעי תשלום הוא הנגישות לשימוש בו ברחבי העולם: ניתן להעביר כספים ממדינה למדינה תוך דקות ספורות. </a:t>
            </a:r>
            <a:endParaRPr lang="he-IL" dirty="0">
              <a:solidFill>
                <a:srgbClr val="202122"/>
              </a:solidFill>
              <a:latin typeface="Arial" panose="020B0604020202020204" pitchFamily="34" charset="0"/>
            </a:endParaRPr>
          </a:p>
          <a:p>
            <a:r>
              <a:rPr lang="he-IL" dirty="0">
                <a:solidFill>
                  <a:srgbClr val="202122"/>
                </a:solidFill>
                <a:latin typeface="Arial" panose="020B0604020202020204" pitchFamily="34" charset="0"/>
              </a:rPr>
              <a:t>כמו כן ל</a:t>
            </a:r>
            <a:r>
              <a:rPr lang="he-IL" b="0" i="0" dirty="0">
                <a:solidFill>
                  <a:srgbClr val="202122"/>
                </a:solidFill>
                <a:effectLst/>
                <a:latin typeface="Arial" panose="020B0604020202020204" pitchFamily="34" charset="0"/>
              </a:rPr>
              <a:t>תיעוד העברות הכספים תפקיד מרכזי ביותר במנגנון הפעולה של </a:t>
            </a:r>
            <a:r>
              <a:rPr lang="he-IL" b="0" i="0" dirty="0" err="1">
                <a:solidFill>
                  <a:srgbClr val="202122"/>
                </a:solidFill>
                <a:effectLst/>
                <a:latin typeface="Arial" panose="020B0604020202020204" pitchFamily="34" charset="0"/>
              </a:rPr>
              <a:t>הביטקוין</a:t>
            </a:r>
            <a:r>
              <a:rPr lang="he-IL" b="0" i="0" dirty="0">
                <a:solidFill>
                  <a:srgbClr val="202122"/>
                </a:solidFill>
                <a:effectLst/>
                <a:latin typeface="Arial" panose="020B0604020202020204" pitchFamily="34" charset="0"/>
              </a:rPr>
              <a:t>, מצד אחד הוא מונע כל אפשרות ל'זיוף' כספים, כלומר לייצור של כסף חדש יש מאין במערכת, משום שכל העברה של כסף שאין לו תיעוד קודם במערכת העולמית נפסלת ואינה מוכרת כהעברת כספים מאושרת. כל בלוק של העברות כספים נוצר בממוצע כל עשר דקות, זאת בגלל הגדרה שרירותית של קוד התוכנה שנקבע בעת המצאת </a:t>
            </a:r>
            <a:r>
              <a:rPr lang="he-IL" b="0" i="0" dirty="0" err="1">
                <a:solidFill>
                  <a:srgbClr val="202122"/>
                </a:solidFill>
                <a:effectLst/>
                <a:latin typeface="Arial" panose="020B0604020202020204" pitchFamily="34" charset="0"/>
              </a:rPr>
              <a:t>הביטקוין</a:t>
            </a:r>
            <a:r>
              <a:rPr lang="he-IL" b="0" i="0" dirty="0">
                <a:solidFill>
                  <a:srgbClr val="202122"/>
                </a:solidFill>
                <a:effectLst/>
                <a:latin typeface="Arial" panose="020B0604020202020204" pitchFamily="34" charset="0"/>
              </a:rPr>
              <a:t>. זו גם הסיבה שלוקח עשר דקות בממוצע לאשר סופית העברת כספים, בזמן שכל הארנקים ברשת ממתינים לבניית הבלוק שיוודא שאכן העברת הכספים מתאימה לבלוק הקודם וכך למנוע זיופים. הבלוק מוצפן ברמה גבוהה ביותר, כך שקשה מאוד לזייף אותו. </a:t>
            </a:r>
            <a:endParaRPr lang="he-IL" dirty="0"/>
          </a:p>
        </p:txBody>
      </p:sp>
    </p:spTree>
    <p:extLst>
      <p:ext uri="{BB962C8B-B14F-4D97-AF65-F5344CB8AC3E}">
        <p14:creationId xmlns:p14="http://schemas.microsoft.com/office/powerpoint/2010/main" val="261944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4B7F139-7115-4C2D-978B-A20799EC17B5}"/>
              </a:ext>
            </a:extLst>
          </p:cNvPr>
          <p:cNvSpPr>
            <a:spLocks noGrp="1"/>
          </p:cNvSpPr>
          <p:nvPr>
            <p:ph type="title"/>
          </p:nvPr>
        </p:nvSpPr>
        <p:spPr/>
        <p:txBody>
          <a:bodyPr/>
          <a:lstStyle/>
          <a:p>
            <a:r>
              <a:rPr lang="he-IL" dirty="0"/>
              <a:t>ארנקים </a:t>
            </a:r>
            <a:r>
              <a:rPr lang="he-IL" dirty="0" err="1"/>
              <a:t>שולחניים</a:t>
            </a:r>
            <a:br>
              <a:rPr lang="he-IL" b="0" i="0" dirty="0">
                <a:solidFill>
                  <a:srgbClr val="111111"/>
                </a:solidFill>
                <a:effectLst/>
                <a:latin typeface="Cabin-semi-bold"/>
              </a:rPr>
            </a:br>
            <a:endParaRPr lang="he-IL" dirty="0"/>
          </a:p>
        </p:txBody>
      </p:sp>
      <p:sp>
        <p:nvSpPr>
          <p:cNvPr id="3" name="מציין מיקום תוכן 2">
            <a:extLst>
              <a:ext uri="{FF2B5EF4-FFF2-40B4-BE49-F238E27FC236}">
                <a16:creationId xmlns:a16="http://schemas.microsoft.com/office/drawing/2014/main" id="{90B2C32F-04B6-4081-BA12-9323F8DA9ABC}"/>
              </a:ext>
            </a:extLst>
          </p:cNvPr>
          <p:cNvSpPr>
            <a:spLocks noGrp="1"/>
          </p:cNvSpPr>
          <p:nvPr>
            <p:ph idx="1"/>
          </p:nvPr>
        </p:nvSpPr>
        <p:spPr/>
        <p:txBody>
          <a:bodyPr/>
          <a:lstStyle/>
          <a:p>
            <a:r>
              <a:rPr lang="he-IL" b="0" i="0" dirty="0">
                <a:solidFill>
                  <a:srgbClr val="111111"/>
                </a:solidFill>
                <a:effectLst/>
                <a:latin typeface="SourceSansPro"/>
              </a:rPr>
              <a:t>ארנקים </a:t>
            </a:r>
            <a:r>
              <a:rPr lang="he-IL" b="0" i="0" dirty="0" err="1">
                <a:solidFill>
                  <a:srgbClr val="111111"/>
                </a:solidFill>
                <a:effectLst/>
                <a:latin typeface="SourceSansPro"/>
              </a:rPr>
              <a:t>שולחניים</a:t>
            </a:r>
            <a:r>
              <a:rPr lang="he-IL" b="0" i="0" dirty="0">
                <a:solidFill>
                  <a:srgbClr val="111111"/>
                </a:solidFill>
                <a:effectLst/>
                <a:latin typeface="SourceSansPro"/>
              </a:rPr>
              <a:t> מותקנים על מחשב נייח או נייד ומספקים למשתמש שליטה מלאה על הארנק. חלק מארנקי שולחן העבודה כוללים גם פונקציונליות נוספת, כגון </a:t>
            </a:r>
            <a:r>
              <a:rPr lang="he-IL" b="0" i="0" u="sng" dirty="0">
                <a:solidFill>
                  <a:srgbClr val="2C40D0"/>
                </a:solidFill>
                <a:effectLst/>
                <a:latin typeface="SourceSansPro"/>
                <a:hlinkClick r:id="rId2"/>
              </a:rPr>
              <a:t>תוכנת צומת</a:t>
            </a:r>
            <a:r>
              <a:rPr lang="he-IL" b="0" i="0" dirty="0">
                <a:solidFill>
                  <a:srgbClr val="111111"/>
                </a:solidFill>
                <a:effectLst/>
                <a:latin typeface="SourceSansPro"/>
              </a:rPr>
              <a:t> או אינטגרציה של חליפין.</a:t>
            </a:r>
          </a:p>
          <a:p>
            <a:r>
              <a:rPr lang="he-IL" b="0" i="0" dirty="0">
                <a:solidFill>
                  <a:srgbClr val="111111"/>
                </a:solidFill>
                <a:effectLst/>
                <a:latin typeface="SourceSansPro"/>
              </a:rPr>
              <a:t>עם זאת, ארנקים </a:t>
            </a:r>
            <a:r>
              <a:rPr lang="he-IL" b="0" i="0" dirty="0" err="1">
                <a:solidFill>
                  <a:srgbClr val="111111"/>
                </a:solidFill>
                <a:effectLst/>
                <a:latin typeface="SourceSansPro"/>
              </a:rPr>
              <a:t>שולחניים</a:t>
            </a:r>
            <a:r>
              <a:rPr lang="he-IL" b="0" i="0" dirty="0">
                <a:solidFill>
                  <a:srgbClr val="111111"/>
                </a:solidFill>
                <a:effectLst/>
                <a:latin typeface="SourceSansPro"/>
              </a:rPr>
              <a:t> נחשבים לא בטוחים יחסית, בשל הסכנה שהמחשב עלול להיפגע. כמה ארנקים </a:t>
            </a:r>
            <a:r>
              <a:rPr lang="he-IL" b="0" i="0" dirty="0" err="1">
                <a:solidFill>
                  <a:srgbClr val="111111"/>
                </a:solidFill>
                <a:effectLst/>
                <a:latin typeface="SourceSansPro"/>
              </a:rPr>
              <a:t>שולחניים</a:t>
            </a:r>
            <a:r>
              <a:rPr lang="he-IL" b="0" i="0" dirty="0">
                <a:solidFill>
                  <a:srgbClr val="111111"/>
                </a:solidFill>
                <a:effectLst/>
                <a:latin typeface="SourceSansPro"/>
              </a:rPr>
              <a:t> ידועים הם </a:t>
            </a:r>
            <a:r>
              <a:rPr lang="en-US" b="0" i="0" dirty="0">
                <a:solidFill>
                  <a:srgbClr val="111111"/>
                </a:solidFill>
                <a:effectLst/>
                <a:latin typeface="SourceSansPro"/>
              </a:rPr>
              <a:t>Bitcoin Core, Armory, Hive OS X </a:t>
            </a:r>
            <a:r>
              <a:rPr lang="he-IL" b="0" i="0" dirty="0">
                <a:solidFill>
                  <a:srgbClr val="111111"/>
                </a:solidFill>
                <a:effectLst/>
                <a:latin typeface="SourceSansPro"/>
              </a:rPr>
              <a:t>ו-</a:t>
            </a:r>
            <a:r>
              <a:rPr lang="en-US" b="0" i="0" dirty="0">
                <a:solidFill>
                  <a:srgbClr val="111111"/>
                </a:solidFill>
                <a:effectLst/>
                <a:latin typeface="SourceSansPro"/>
              </a:rPr>
              <a:t>Electrum.</a:t>
            </a:r>
          </a:p>
          <a:p>
            <a:r>
              <a:rPr lang="he-IL" dirty="0" err="1">
                <a:solidFill>
                  <a:srgbClr val="111111"/>
                </a:solidFill>
                <a:latin typeface="SourceSansPro"/>
              </a:rPr>
              <a:t>בפרוייקט</a:t>
            </a:r>
            <a:r>
              <a:rPr lang="he-IL" dirty="0">
                <a:solidFill>
                  <a:srgbClr val="111111"/>
                </a:solidFill>
                <a:latin typeface="SourceSansPro"/>
              </a:rPr>
              <a:t> שלי מימשתי ארנק שולחני!</a:t>
            </a:r>
          </a:p>
          <a:p>
            <a:r>
              <a:rPr lang="he-IL" dirty="0">
                <a:solidFill>
                  <a:srgbClr val="111111"/>
                </a:solidFill>
                <a:latin typeface="SourceSansPro"/>
              </a:rPr>
              <a:t>ישנם גם ארנקים נוספים כגון ארנק </a:t>
            </a:r>
            <a:r>
              <a:rPr lang="he-IL" dirty="0" err="1">
                <a:solidFill>
                  <a:srgbClr val="111111"/>
                </a:solidFill>
                <a:latin typeface="SourceSansPro"/>
              </a:rPr>
              <a:t>חומרה.ארנק</a:t>
            </a:r>
            <a:r>
              <a:rPr lang="he-IL" dirty="0">
                <a:solidFill>
                  <a:srgbClr val="111111"/>
                </a:solidFill>
                <a:latin typeface="SourceSansPro"/>
              </a:rPr>
              <a:t> </a:t>
            </a:r>
            <a:r>
              <a:rPr lang="he-IL" dirty="0" err="1">
                <a:solidFill>
                  <a:srgbClr val="111111"/>
                </a:solidFill>
                <a:latin typeface="SourceSansPro"/>
              </a:rPr>
              <a:t>נייד.ארנק</a:t>
            </a:r>
            <a:r>
              <a:rPr lang="he-IL" dirty="0">
                <a:solidFill>
                  <a:srgbClr val="111111"/>
                </a:solidFill>
                <a:latin typeface="SourceSansPro"/>
              </a:rPr>
              <a:t> אינטרנט...</a:t>
            </a:r>
          </a:p>
        </p:txBody>
      </p:sp>
    </p:spTree>
    <p:extLst>
      <p:ext uri="{BB962C8B-B14F-4D97-AF65-F5344CB8AC3E}">
        <p14:creationId xmlns:p14="http://schemas.microsoft.com/office/powerpoint/2010/main" val="2488297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2A4489-B9E9-46F2-9FD1-6ED5B1672572}"/>
              </a:ext>
            </a:extLst>
          </p:cNvPr>
          <p:cNvSpPr>
            <a:spLocks noGrp="1"/>
          </p:cNvSpPr>
          <p:nvPr>
            <p:ph type="title"/>
          </p:nvPr>
        </p:nvSpPr>
        <p:spPr/>
        <p:txBody>
          <a:bodyPr/>
          <a:lstStyle/>
          <a:p>
            <a:r>
              <a:rPr lang="he-IL" dirty="0"/>
              <a:t>אופן העבודה</a:t>
            </a:r>
          </a:p>
        </p:txBody>
      </p:sp>
      <p:sp>
        <p:nvSpPr>
          <p:cNvPr id="3" name="מציין מיקום תוכן 2">
            <a:extLst>
              <a:ext uri="{FF2B5EF4-FFF2-40B4-BE49-F238E27FC236}">
                <a16:creationId xmlns:a16="http://schemas.microsoft.com/office/drawing/2014/main" id="{B4F60EC4-CDAC-4AB8-8757-0994413E5B10}"/>
              </a:ext>
            </a:extLst>
          </p:cNvPr>
          <p:cNvSpPr>
            <a:spLocks noGrp="1"/>
          </p:cNvSpPr>
          <p:nvPr>
            <p:ph idx="1"/>
          </p:nvPr>
        </p:nvSpPr>
        <p:spPr/>
        <p:txBody>
          <a:bodyPr>
            <a:normAutofit lnSpcReduction="10000"/>
          </a:bodyPr>
          <a:lstStyle/>
          <a:p>
            <a:r>
              <a:rPr lang="he-IL" dirty="0"/>
              <a:t>1:ליצור ארנק​ . לשלוח </a:t>
            </a:r>
            <a:r>
              <a:rPr lang="he-IL" dirty="0" err="1"/>
              <a:t>לאפלט</a:t>
            </a:r>
            <a:r>
              <a:rPr lang="he-IL" dirty="0"/>
              <a:t> שם משתמש </a:t>
            </a:r>
            <a:r>
              <a:rPr lang="he-IL" dirty="0" err="1"/>
              <a:t>וססמא</a:t>
            </a:r>
            <a:r>
              <a:rPr lang="he-IL" dirty="0"/>
              <a:t>. ​לשמור שם משתמש </a:t>
            </a:r>
            <a:r>
              <a:rPr lang="he-IL" dirty="0" err="1"/>
              <a:t>וססמא</a:t>
            </a:r>
            <a:r>
              <a:rPr lang="he-IL" dirty="0"/>
              <a:t> בפלאש 1​. ליצור 2 מפתחות , פרטי וציבורי ולשמור בפלאש 2​(אפשר לשלוח </a:t>
            </a:r>
            <a:r>
              <a:rPr lang="he-IL" dirty="0" err="1"/>
              <a:t>להוסט</a:t>
            </a:r>
            <a:r>
              <a:rPr lang="he-IL" dirty="0"/>
              <a:t> לשמור )​</a:t>
            </a:r>
          </a:p>
          <a:p>
            <a:r>
              <a:rPr lang="he-IL" dirty="0"/>
              <a:t>2:​לשלוח </a:t>
            </a:r>
            <a:r>
              <a:rPr lang="he-IL" dirty="0" err="1"/>
              <a:t>לאפלט</a:t>
            </a:r>
            <a:r>
              <a:rPr lang="he-IL" dirty="0"/>
              <a:t> שם משתמש </a:t>
            </a:r>
            <a:r>
              <a:rPr lang="he-IL" dirty="0" err="1"/>
              <a:t>וססמא</a:t>
            </a:r>
            <a:r>
              <a:rPr lang="he-IL" dirty="0"/>
              <a:t>​. </a:t>
            </a:r>
            <a:r>
              <a:rPr lang="he-IL" dirty="0" err="1"/>
              <a:t>אפלט</a:t>
            </a:r>
            <a:r>
              <a:rPr lang="he-IL" dirty="0"/>
              <a:t> בודק בפלאש1 אם תקין ​.</a:t>
            </a:r>
          </a:p>
          <a:p>
            <a:pPr marL="0" indent="0">
              <a:buNone/>
            </a:pPr>
            <a:r>
              <a:rPr lang="he-IL" dirty="0"/>
              <a:t>אם תקין:​ </a:t>
            </a:r>
            <a:r>
              <a:rPr lang="en-US" dirty="0"/>
              <a:t>MYFLAG = TRUE​</a:t>
            </a:r>
            <a:endParaRPr lang="he-IL" dirty="0"/>
          </a:p>
          <a:p>
            <a:r>
              <a:rPr lang="he-IL" dirty="0"/>
              <a:t>	3:להכניס כסף: ​לקחת מחרוזת שהיא </a:t>
            </a:r>
            <a:r>
              <a:rPr lang="he-IL" dirty="0" err="1"/>
              <a:t>ביטקוין</a:t>
            </a:r>
            <a:r>
              <a:rPr lang="he-IL" dirty="0"/>
              <a:t> נקי(המשתמש מקליד </a:t>
            </a:r>
            <a:r>
              <a:rPr lang="he-IL" dirty="0" err="1"/>
              <a:t>אתהמחרוזת</a:t>
            </a:r>
            <a:r>
              <a:rPr lang="he-IL" dirty="0"/>
              <a:t>)​ המחרוזת נשלחת </a:t>
            </a:r>
            <a:r>
              <a:rPr lang="he-IL" dirty="0" err="1"/>
              <a:t>מההוסט</a:t>
            </a:r>
            <a:r>
              <a:rPr lang="he-IL" dirty="0"/>
              <a:t> </a:t>
            </a:r>
            <a:r>
              <a:rPr lang="he-IL" dirty="0" err="1"/>
              <a:t>לאפלט</a:t>
            </a:r>
            <a:r>
              <a:rPr lang="he-IL" dirty="0"/>
              <a:t>​. </a:t>
            </a:r>
            <a:r>
              <a:rPr lang="he-IL" dirty="0" err="1"/>
              <a:t>אפלט</a:t>
            </a:r>
            <a:r>
              <a:rPr lang="he-IL" dirty="0"/>
              <a:t> מצפין מחרוזת של כסף במפתח ציבורי של עצמי ולשמור את המידע​(לשמור את המידע המוצפן בקובץ טקסט או בפלאש)​</a:t>
            </a:r>
          </a:p>
          <a:p>
            <a:r>
              <a:rPr lang="he-IL" dirty="0"/>
              <a:t>4:לשלוח כסף למישהו​​. לקבל מפתח ציבורי </a:t>
            </a:r>
            <a:r>
              <a:rPr lang="he-IL" dirty="0" err="1"/>
              <a:t>מההוסט</a:t>
            </a:r>
            <a:r>
              <a:rPr lang="he-IL" dirty="0"/>
              <a:t> (לשלוח </a:t>
            </a:r>
            <a:r>
              <a:rPr lang="he-IL" dirty="0" err="1"/>
              <a:t>לאפלט</a:t>
            </a:r>
            <a:r>
              <a:rPr lang="he-IL" dirty="0"/>
              <a:t> מפתח ציבורי של מי ששולחים לו את הכסף)​. לקחת מהקובץ ששומר את </a:t>
            </a:r>
            <a:r>
              <a:rPr lang="he-IL" dirty="0" err="1"/>
              <a:t>הביטקוין</a:t>
            </a:r>
            <a:r>
              <a:rPr lang="he-IL" dirty="0"/>
              <a:t> המוצפנים את </a:t>
            </a:r>
            <a:r>
              <a:rPr lang="he-IL" dirty="0" err="1"/>
              <a:t>הביטקון</a:t>
            </a:r>
            <a:r>
              <a:rPr lang="he-IL" dirty="0"/>
              <a:t> שרוצים להעביר ולשלוח </a:t>
            </a:r>
            <a:r>
              <a:rPr lang="he-IL" dirty="0" err="1"/>
              <a:t>לאפלט</a:t>
            </a:r>
            <a:r>
              <a:rPr lang="he-IL" dirty="0"/>
              <a:t>​. </a:t>
            </a:r>
            <a:r>
              <a:rPr lang="he-IL" dirty="0" err="1"/>
              <a:t>האפלט</a:t>
            </a:r>
            <a:r>
              <a:rPr lang="he-IL" dirty="0"/>
              <a:t> מפענח עם המפתח הפרטי שלי את </a:t>
            </a:r>
            <a:r>
              <a:rPr lang="he-IL" dirty="0" err="1"/>
              <a:t>הביטקוין</a:t>
            </a:r>
            <a:r>
              <a:rPr lang="he-IL" dirty="0"/>
              <a:t> ומצפין עם המפתח הציבורי של מי ששולחים לו.​ את </a:t>
            </a:r>
            <a:r>
              <a:rPr lang="he-IL" dirty="0" err="1"/>
              <a:t>הביטקוין</a:t>
            </a:r>
            <a:r>
              <a:rPr lang="he-IL" dirty="0"/>
              <a:t> המוצפן שולחים </a:t>
            </a:r>
            <a:r>
              <a:rPr lang="he-IL" dirty="0" err="1"/>
              <a:t>להוסט</a:t>
            </a:r>
            <a:r>
              <a:rPr lang="he-IL" dirty="0"/>
              <a:t>​. הוסט מעביר למי שצריך את החבילה המוצפנת​</a:t>
            </a:r>
          </a:p>
        </p:txBody>
      </p:sp>
    </p:spTree>
    <p:extLst>
      <p:ext uri="{BB962C8B-B14F-4D97-AF65-F5344CB8AC3E}">
        <p14:creationId xmlns:p14="http://schemas.microsoft.com/office/powerpoint/2010/main" val="373895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מציין מיקום תוכן 4">
            <a:extLst>
              <a:ext uri="{FF2B5EF4-FFF2-40B4-BE49-F238E27FC236}">
                <a16:creationId xmlns:a16="http://schemas.microsoft.com/office/drawing/2014/main" id="{2A5DC5DC-7FC3-47C3-BD78-9AF63DC4377A}"/>
              </a:ext>
            </a:extLst>
          </p:cNvPr>
          <p:cNvPicPr>
            <a:picLocks noGrp="1" noChangeAspect="1"/>
          </p:cNvPicPr>
          <p:nvPr>
            <p:ph idx="1"/>
          </p:nvPr>
        </p:nvPicPr>
        <p:blipFill rotWithShape="1">
          <a:blip r:embed="rId2"/>
          <a:srcRect l="12439" t="16948" r="14531" b="29201"/>
          <a:stretch/>
        </p:blipFill>
        <p:spPr>
          <a:xfrm>
            <a:off x="875210" y="1293223"/>
            <a:ext cx="10398035" cy="4310743"/>
          </a:xfrm>
        </p:spPr>
      </p:pic>
      <p:pic>
        <p:nvPicPr>
          <p:cNvPr id="2050" name="Picture 2" descr="בובספוג – פרקים חדשים | חצרים: אתר ההורדות הישירות הגדול בארץ!">
            <a:extLst>
              <a:ext uri="{FF2B5EF4-FFF2-40B4-BE49-F238E27FC236}">
                <a16:creationId xmlns:a16="http://schemas.microsoft.com/office/drawing/2014/main" id="{83710700-1176-47FF-8204-0440BC7E22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7379" y="470262"/>
            <a:ext cx="2444689" cy="2024743"/>
          </a:xfrm>
          <a:prstGeom prst="rect">
            <a:avLst/>
          </a:prstGeom>
          <a:noFill/>
          <a:extLst>
            <a:ext uri="{909E8E84-426E-40DD-AFC4-6F175D3DCCD1}">
              <a14:hiddenFill xmlns:a14="http://schemas.microsoft.com/office/drawing/2010/main">
                <a:solidFill>
                  <a:srgbClr val="FFFFFF"/>
                </a:solidFill>
              </a14:hiddenFill>
            </a:ext>
          </a:extLst>
        </p:spPr>
      </p:pic>
      <p:pic>
        <p:nvPicPr>
          <p:cNvPr id="12" name="תמונה 11">
            <a:extLst>
              <a:ext uri="{FF2B5EF4-FFF2-40B4-BE49-F238E27FC236}">
                <a16:creationId xmlns:a16="http://schemas.microsoft.com/office/drawing/2014/main" id="{0742CAF4-279E-44C8-B3E7-844025008947}"/>
              </a:ext>
            </a:extLst>
          </p:cNvPr>
          <p:cNvPicPr>
            <a:picLocks noChangeAspect="1"/>
          </p:cNvPicPr>
          <p:nvPr/>
        </p:nvPicPr>
        <p:blipFill>
          <a:blip r:embed="rId4"/>
          <a:stretch>
            <a:fillRect/>
          </a:stretch>
        </p:blipFill>
        <p:spPr>
          <a:xfrm>
            <a:off x="1679932" y="600891"/>
            <a:ext cx="2143125" cy="2143125"/>
          </a:xfrm>
          <a:prstGeom prst="rect">
            <a:avLst/>
          </a:prstGeom>
        </p:spPr>
      </p:pic>
    </p:spTree>
    <p:extLst>
      <p:ext uri="{BB962C8B-B14F-4D97-AF65-F5344CB8AC3E}">
        <p14:creationId xmlns:p14="http://schemas.microsoft.com/office/powerpoint/2010/main" val="1175807630"/>
      </p:ext>
    </p:extLst>
  </p:cSld>
  <p:clrMapOvr>
    <a:masterClrMapping/>
  </p:clrMapOvr>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28848</TotalTime>
  <Words>917</Words>
  <Application>Microsoft Office PowerPoint</Application>
  <PresentationFormat>מסך רחב</PresentationFormat>
  <Paragraphs>38</Paragraphs>
  <Slides>12</Slides>
  <Notes>0</Notes>
  <HiddenSlides>0</HiddenSlides>
  <MMClips>1</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12</vt:i4>
      </vt:variant>
    </vt:vector>
  </HeadingPairs>
  <TitlesOfParts>
    <vt:vector size="19" baseType="lpstr">
      <vt:lpstr>Arial</vt:lpstr>
      <vt:lpstr>Cabin-semi-bold</vt:lpstr>
      <vt:lpstr>Calibri</vt:lpstr>
      <vt:lpstr>SourceSansPro</vt:lpstr>
      <vt:lpstr>Trebuchet MS</vt:lpstr>
      <vt:lpstr>Wingdings 3</vt:lpstr>
      <vt:lpstr>פיאה</vt:lpstr>
      <vt:lpstr>BITCOIN</vt:lpstr>
      <vt:lpstr>קצת רקע</vt:lpstr>
      <vt:lpstr>נקודות עיקריות: </vt:lpstr>
      <vt:lpstr>מטרת הביטקויין</vt:lpstr>
      <vt:lpstr>תאור הבעיה </vt:lpstr>
      <vt:lpstr>תאור הפתרון</vt:lpstr>
      <vt:lpstr>ארנקים שולחניים </vt:lpstr>
      <vt:lpstr>אופן העבודה</vt:lpstr>
      <vt:lpstr>מצגת של PowerPoint‏</vt:lpstr>
      <vt:lpstr>איומים</vt:lpstr>
      <vt:lpstr>הרחבת הפרוייקט</vt:lpstr>
      <vt:lpstr>דוגמת הרצה של הקוד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GreenPASS</dc:title>
  <dc:creator>DELL</dc:creator>
  <cp:lastModifiedBy>DELL</cp:lastModifiedBy>
  <cp:revision>8</cp:revision>
  <dcterms:created xsi:type="dcterms:W3CDTF">2022-02-16T10:18:41Z</dcterms:created>
  <dcterms:modified xsi:type="dcterms:W3CDTF">2022-03-08T11:06:50Z</dcterms:modified>
</cp:coreProperties>
</file>