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81"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7EEF1-6F9E-4E39-98B1-CDBEFE6B7B39}" type="datetimeFigureOut">
              <a:rPr lang="en-IN" smtClean="0"/>
              <a:t>23-10-2020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6C41E-F930-4356-9026-882B2C2DFE7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56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7EEF1-6F9E-4E39-98B1-CDBEFE6B7B39}" type="datetimeFigureOut">
              <a:rPr lang="en-IN" smtClean="0"/>
              <a:t>23-10-2020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6C41E-F930-4356-9026-882B2C2DFE7E}" type="slidenum">
              <a:rPr lang="en-IN" smtClean="0"/>
              <a:t>‹#›</a:t>
            </a:fld>
            <a:endParaRPr lang="en-IN"/>
          </a:p>
        </p:txBody>
      </p:sp>
    </p:spTree>
    <p:extLst>
      <p:ext uri="{BB962C8B-B14F-4D97-AF65-F5344CB8AC3E}">
        <p14:creationId xmlns:p14="http://schemas.microsoft.com/office/powerpoint/2010/main" val="230832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7EEF1-6F9E-4E39-98B1-CDBEFE6B7B39}" type="datetimeFigureOut">
              <a:rPr lang="en-IN" smtClean="0"/>
              <a:t>23-10-2020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6C41E-F930-4356-9026-882B2C2DFE7E}" type="slidenum">
              <a:rPr lang="en-IN" smtClean="0"/>
              <a:t>‹#›</a:t>
            </a:fld>
            <a:endParaRPr lang="en-IN"/>
          </a:p>
        </p:txBody>
      </p:sp>
    </p:spTree>
    <p:extLst>
      <p:ext uri="{BB962C8B-B14F-4D97-AF65-F5344CB8AC3E}">
        <p14:creationId xmlns:p14="http://schemas.microsoft.com/office/powerpoint/2010/main" val="262751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7EEF1-6F9E-4E39-98B1-CDBEFE6B7B39}" type="datetimeFigureOut">
              <a:rPr lang="en-IN" smtClean="0"/>
              <a:t>23-10-2020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6C41E-F930-4356-9026-882B2C2DFE7E}" type="slidenum">
              <a:rPr lang="en-IN" smtClean="0"/>
              <a:t>‹#›</a:t>
            </a:fld>
            <a:endParaRPr lang="en-IN"/>
          </a:p>
        </p:txBody>
      </p:sp>
    </p:spTree>
    <p:extLst>
      <p:ext uri="{BB962C8B-B14F-4D97-AF65-F5344CB8AC3E}">
        <p14:creationId xmlns:p14="http://schemas.microsoft.com/office/powerpoint/2010/main" val="74361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7EEF1-6F9E-4E39-98B1-CDBEFE6B7B39}" type="datetimeFigureOut">
              <a:rPr lang="en-IN" smtClean="0"/>
              <a:t>23-10-2020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6C41E-F930-4356-9026-882B2C2DFE7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024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7EEF1-6F9E-4E39-98B1-CDBEFE6B7B39}" type="datetimeFigureOut">
              <a:rPr lang="en-IN" smtClean="0"/>
              <a:t>23-10-2020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E6C41E-F930-4356-9026-882B2C2DFE7E}" type="slidenum">
              <a:rPr lang="en-IN" smtClean="0"/>
              <a:t>‹#›</a:t>
            </a:fld>
            <a:endParaRPr lang="en-IN"/>
          </a:p>
        </p:txBody>
      </p:sp>
    </p:spTree>
    <p:extLst>
      <p:ext uri="{BB962C8B-B14F-4D97-AF65-F5344CB8AC3E}">
        <p14:creationId xmlns:p14="http://schemas.microsoft.com/office/powerpoint/2010/main" val="297237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7EEF1-6F9E-4E39-98B1-CDBEFE6B7B39}" type="datetimeFigureOut">
              <a:rPr lang="en-IN" smtClean="0"/>
              <a:t>23-10-2020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E6C41E-F930-4356-9026-882B2C2DFE7E}" type="slidenum">
              <a:rPr lang="en-IN" smtClean="0"/>
              <a:t>‹#›</a:t>
            </a:fld>
            <a:endParaRPr lang="en-IN"/>
          </a:p>
        </p:txBody>
      </p:sp>
    </p:spTree>
    <p:extLst>
      <p:ext uri="{BB962C8B-B14F-4D97-AF65-F5344CB8AC3E}">
        <p14:creationId xmlns:p14="http://schemas.microsoft.com/office/powerpoint/2010/main" val="13363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7EEF1-6F9E-4E39-98B1-CDBEFE6B7B39}" type="datetimeFigureOut">
              <a:rPr lang="en-IN" smtClean="0"/>
              <a:t>23-10-2020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E6C41E-F930-4356-9026-882B2C2DFE7E}" type="slidenum">
              <a:rPr lang="en-IN" smtClean="0"/>
              <a:t>‹#›</a:t>
            </a:fld>
            <a:endParaRPr lang="en-IN"/>
          </a:p>
        </p:txBody>
      </p:sp>
    </p:spTree>
    <p:extLst>
      <p:ext uri="{BB962C8B-B14F-4D97-AF65-F5344CB8AC3E}">
        <p14:creationId xmlns:p14="http://schemas.microsoft.com/office/powerpoint/2010/main" val="167414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07EEF1-6F9E-4E39-98B1-CDBEFE6B7B39}" type="datetimeFigureOut">
              <a:rPr lang="en-IN" smtClean="0"/>
              <a:t>23-10-2020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EE6C41E-F930-4356-9026-882B2C2DFE7E}" type="slidenum">
              <a:rPr lang="en-IN" smtClean="0"/>
              <a:t>‹#›</a:t>
            </a:fld>
            <a:endParaRPr lang="en-IN"/>
          </a:p>
        </p:txBody>
      </p:sp>
    </p:spTree>
    <p:extLst>
      <p:ext uri="{BB962C8B-B14F-4D97-AF65-F5344CB8AC3E}">
        <p14:creationId xmlns:p14="http://schemas.microsoft.com/office/powerpoint/2010/main" val="369985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07EEF1-6F9E-4E39-98B1-CDBEFE6B7B39}" type="datetimeFigureOut">
              <a:rPr lang="en-IN" smtClean="0"/>
              <a:t>23-10-2020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E6C41E-F930-4356-9026-882B2C2DFE7E}" type="slidenum">
              <a:rPr lang="en-IN" smtClean="0"/>
              <a:t>‹#›</a:t>
            </a:fld>
            <a:endParaRPr lang="en-IN"/>
          </a:p>
        </p:txBody>
      </p:sp>
    </p:spTree>
    <p:extLst>
      <p:ext uri="{BB962C8B-B14F-4D97-AF65-F5344CB8AC3E}">
        <p14:creationId xmlns:p14="http://schemas.microsoft.com/office/powerpoint/2010/main" val="265172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7EEF1-6F9E-4E39-98B1-CDBEFE6B7B39}" type="datetimeFigureOut">
              <a:rPr lang="en-IN" smtClean="0"/>
              <a:t>23-10-2020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E6C41E-F930-4356-9026-882B2C2DFE7E}" type="slidenum">
              <a:rPr lang="en-IN" smtClean="0"/>
              <a:t>‹#›</a:t>
            </a:fld>
            <a:endParaRPr lang="en-IN"/>
          </a:p>
        </p:txBody>
      </p:sp>
    </p:spTree>
    <p:extLst>
      <p:ext uri="{BB962C8B-B14F-4D97-AF65-F5344CB8AC3E}">
        <p14:creationId xmlns:p14="http://schemas.microsoft.com/office/powerpoint/2010/main" val="597270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07EEF1-6F9E-4E39-98B1-CDBEFE6B7B39}" type="datetimeFigureOut">
              <a:rPr lang="en-IN" smtClean="0"/>
              <a:t>23-10-2020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E6C41E-F930-4356-9026-882B2C2DFE7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152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cale_(measurement)" TargetMode="External"/><Relationship Id="rId2" Type="http://schemas.openxmlformats.org/officeDocument/2006/relationships/hyperlink" Target="https://en.wikipedia.org/wiki/Greek_language"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en.wikipedia.org/wiki/Coordinate_axi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geeksforgeeks.org/difference-between-parallel-and-perspective-projection-in-computer-graphic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2E8D29-2E84-44CF-AF69-31F012D29333}"/>
              </a:ext>
            </a:extLst>
          </p:cNvPr>
          <p:cNvSpPr/>
          <p:nvPr/>
        </p:nvSpPr>
        <p:spPr>
          <a:xfrm>
            <a:off x="3444240" y="1477107"/>
            <a:ext cx="5303520" cy="3319975"/>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MODULE 4</a:t>
            </a:r>
          </a:p>
          <a:p>
            <a:pPr algn="ctr"/>
            <a:r>
              <a:rPr lang="en-IN" sz="3200" dirty="0">
                <a:solidFill>
                  <a:schemeClr val="tx1"/>
                </a:solidFill>
              </a:rPr>
              <a:t>PROJECTION</a:t>
            </a:r>
          </a:p>
        </p:txBody>
      </p:sp>
    </p:spTree>
    <p:extLst>
      <p:ext uri="{BB962C8B-B14F-4D97-AF65-F5344CB8AC3E}">
        <p14:creationId xmlns:p14="http://schemas.microsoft.com/office/powerpoint/2010/main" val="1978571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474887-2797-4437-9F32-9ED4112798E7}"/>
              </a:ext>
            </a:extLst>
          </p:cNvPr>
          <p:cNvSpPr/>
          <p:nvPr/>
        </p:nvSpPr>
        <p:spPr>
          <a:xfrm>
            <a:off x="560364" y="312212"/>
            <a:ext cx="3167575" cy="1237958"/>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ORTHOGRAPHIC PROJECTION</a:t>
            </a:r>
          </a:p>
        </p:txBody>
      </p:sp>
      <p:sp>
        <p:nvSpPr>
          <p:cNvPr id="8" name="TextBox 7">
            <a:extLst>
              <a:ext uri="{FF2B5EF4-FFF2-40B4-BE49-F238E27FC236}">
                <a16:creationId xmlns:a16="http://schemas.microsoft.com/office/drawing/2014/main" id="{875A893A-4DD1-4ABF-AD0F-1777E2EBC879}"/>
              </a:ext>
            </a:extLst>
          </p:cNvPr>
          <p:cNvSpPr txBox="1"/>
          <p:nvPr/>
        </p:nvSpPr>
        <p:spPr>
          <a:xfrm>
            <a:off x="560364" y="2087266"/>
            <a:ext cx="6098344" cy="369332"/>
          </a:xfrm>
          <a:prstGeom prst="rect">
            <a:avLst/>
          </a:prstGeom>
          <a:noFill/>
        </p:spPr>
        <p:txBody>
          <a:bodyPr wrap="square">
            <a:spAutoFit/>
          </a:bodyPr>
          <a:lstStyle/>
          <a:p>
            <a:r>
              <a:rPr lang="en-US" dirty="0"/>
              <a:t>Using matrix multiplication, the equations become:</a:t>
            </a:r>
            <a:endParaRPr lang="en-IN" dirty="0"/>
          </a:p>
        </p:txBody>
      </p:sp>
      <p:pic>
        <p:nvPicPr>
          <p:cNvPr id="6" name="Picture 5">
            <a:extLst>
              <a:ext uri="{FF2B5EF4-FFF2-40B4-BE49-F238E27FC236}">
                <a16:creationId xmlns:a16="http://schemas.microsoft.com/office/drawing/2014/main" id="{807037D3-36B2-440F-85B8-D344ABACE2ED}"/>
              </a:ext>
            </a:extLst>
          </p:cNvPr>
          <p:cNvPicPr>
            <a:picLocks noChangeAspect="1"/>
          </p:cNvPicPr>
          <p:nvPr/>
        </p:nvPicPr>
        <p:blipFill>
          <a:blip r:embed="rId2"/>
          <a:stretch>
            <a:fillRect/>
          </a:stretch>
        </p:blipFill>
        <p:spPr>
          <a:xfrm>
            <a:off x="3248025" y="2641269"/>
            <a:ext cx="4959141" cy="1227346"/>
          </a:xfrm>
          <a:prstGeom prst="rect">
            <a:avLst/>
          </a:prstGeom>
        </p:spPr>
      </p:pic>
      <p:sp>
        <p:nvSpPr>
          <p:cNvPr id="12" name="TextBox 11">
            <a:extLst>
              <a:ext uri="{FF2B5EF4-FFF2-40B4-BE49-F238E27FC236}">
                <a16:creationId xmlns:a16="http://schemas.microsoft.com/office/drawing/2014/main" id="{8C5E50AA-3897-4102-A60E-8AA3CB66333B}"/>
              </a:ext>
            </a:extLst>
          </p:cNvPr>
          <p:cNvSpPr txBox="1"/>
          <p:nvPr/>
        </p:nvSpPr>
        <p:spPr>
          <a:xfrm>
            <a:off x="560364" y="4184527"/>
            <a:ext cx="11298701" cy="1477328"/>
          </a:xfrm>
          <a:prstGeom prst="rect">
            <a:avLst/>
          </a:prstGeom>
          <a:noFill/>
        </p:spPr>
        <p:txBody>
          <a:bodyPr wrap="square">
            <a:spAutoFit/>
          </a:bodyPr>
          <a:lstStyle/>
          <a:p>
            <a:r>
              <a:rPr lang="en-US" dirty="0"/>
              <a:t>While orthographically projected images represent the three dimensional nature of the object projected, they do not represent the object as it would be recorded photographically or perceived by a viewer observing it directly. </a:t>
            </a:r>
          </a:p>
          <a:p>
            <a:r>
              <a:rPr lang="en-US" dirty="0"/>
              <a:t>In particular, parallel lengths at all points in an orthographically projected image are of the same scale regardless of whether they are far away or near to the virtual viewer. </a:t>
            </a:r>
          </a:p>
          <a:p>
            <a:r>
              <a:rPr lang="en-US" dirty="0"/>
              <a:t>As a result, lengths are not foreshortened as they would be in a perspective projection.</a:t>
            </a:r>
            <a:endParaRPr lang="en-IN" dirty="0"/>
          </a:p>
        </p:txBody>
      </p:sp>
    </p:spTree>
    <p:extLst>
      <p:ext uri="{BB962C8B-B14F-4D97-AF65-F5344CB8AC3E}">
        <p14:creationId xmlns:p14="http://schemas.microsoft.com/office/powerpoint/2010/main" val="193825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BB7826-F78A-408E-9D95-C4DAB96C9D37}"/>
              </a:ext>
            </a:extLst>
          </p:cNvPr>
          <p:cNvSpPr/>
          <p:nvPr/>
        </p:nvSpPr>
        <p:spPr>
          <a:xfrm>
            <a:off x="560364" y="255942"/>
            <a:ext cx="3167575" cy="1237958"/>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ORTHOGRAPHIC PROJECTION</a:t>
            </a:r>
          </a:p>
        </p:txBody>
      </p:sp>
      <p:sp>
        <p:nvSpPr>
          <p:cNvPr id="5" name="TextBox 4">
            <a:extLst>
              <a:ext uri="{FF2B5EF4-FFF2-40B4-BE49-F238E27FC236}">
                <a16:creationId xmlns:a16="http://schemas.microsoft.com/office/drawing/2014/main" id="{DD9151D3-6484-4153-9FA2-7996EBAF6DCF}"/>
              </a:ext>
            </a:extLst>
          </p:cNvPr>
          <p:cNvSpPr txBox="1"/>
          <p:nvPr/>
        </p:nvSpPr>
        <p:spPr>
          <a:xfrm>
            <a:off x="678766" y="2015926"/>
            <a:ext cx="11095891" cy="2123658"/>
          </a:xfrm>
          <a:prstGeom prst="rect">
            <a:avLst/>
          </a:prstGeom>
          <a:noFill/>
        </p:spPr>
        <p:txBody>
          <a:bodyPr wrap="square">
            <a:spAutoFit/>
          </a:bodyPr>
          <a:lstStyle/>
          <a:p>
            <a:r>
              <a:rPr lang="en-US" sz="2400" b="1" dirty="0"/>
              <a:t>Multiview Orthographic Projection: </a:t>
            </a:r>
          </a:p>
          <a:p>
            <a:r>
              <a:rPr lang="en-US" dirty="0"/>
              <a:t>In Multiview Orthographic Projection, we can represent the two-dimensional Orthographic image into a three-dimensional object. </a:t>
            </a:r>
          </a:p>
          <a:p>
            <a:r>
              <a:rPr lang="en-US" dirty="0"/>
              <a:t>The Multiview Orthographic Projection Includes-</a:t>
            </a:r>
          </a:p>
          <a:p>
            <a:r>
              <a:rPr lang="en-US" dirty="0"/>
              <a:t>Front View</a:t>
            </a:r>
          </a:p>
          <a:p>
            <a:r>
              <a:rPr lang="en-US" dirty="0"/>
              <a:t>Top View</a:t>
            </a:r>
          </a:p>
          <a:p>
            <a:r>
              <a:rPr lang="en-US" dirty="0"/>
              <a:t>Side View</a:t>
            </a:r>
            <a:endParaRPr lang="en-IN" dirty="0"/>
          </a:p>
        </p:txBody>
      </p:sp>
      <p:pic>
        <p:nvPicPr>
          <p:cNvPr id="6" name="Picture 5">
            <a:extLst>
              <a:ext uri="{FF2B5EF4-FFF2-40B4-BE49-F238E27FC236}">
                <a16:creationId xmlns:a16="http://schemas.microsoft.com/office/drawing/2014/main" id="{6954B604-AC01-46FF-AE5A-F92C5F588876}"/>
              </a:ext>
            </a:extLst>
          </p:cNvPr>
          <p:cNvPicPr>
            <a:picLocks noChangeAspect="1"/>
          </p:cNvPicPr>
          <p:nvPr/>
        </p:nvPicPr>
        <p:blipFill>
          <a:blip r:embed="rId2"/>
          <a:stretch>
            <a:fillRect/>
          </a:stretch>
        </p:blipFill>
        <p:spPr>
          <a:xfrm>
            <a:off x="5247193" y="2968282"/>
            <a:ext cx="3471257" cy="2985281"/>
          </a:xfrm>
          <a:prstGeom prst="rect">
            <a:avLst/>
          </a:prstGeom>
        </p:spPr>
      </p:pic>
    </p:spTree>
    <p:extLst>
      <p:ext uri="{BB962C8B-B14F-4D97-AF65-F5344CB8AC3E}">
        <p14:creationId xmlns:p14="http://schemas.microsoft.com/office/powerpoint/2010/main" val="1462047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C18DBE-A3D2-462B-804D-2EFADBBCAF57}"/>
              </a:ext>
            </a:extLst>
          </p:cNvPr>
          <p:cNvSpPr/>
          <p:nvPr/>
        </p:nvSpPr>
        <p:spPr>
          <a:xfrm>
            <a:off x="560364" y="199671"/>
            <a:ext cx="3167575" cy="1237958"/>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AXONOMETRIC PROJECTION</a:t>
            </a:r>
          </a:p>
        </p:txBody>
      </p:sp>
      <p:sp>
        <p:nvSpPr>
          <p:cNvPr id="4" name="TextBox 3">
            <a:extLst>
              <a:ext uri="{FF2B5EF4-FFF2-40B4-BE49-F238E27FC236}">
                <a16:creationId xmlns:a16="http://schemas.microsoft.com/office/drawing/2014/main" id="{2282E034-2CA0-42BC-A592-7AA7C23DCF59}"/>
              </a:ext>
            </a:extLst>
          </p:cNvPr>
          <p:cNvSpPr txBox="1"/>
          <p:nvPr/>
        </p:nvSpPr>
        <p:spPr>
          <a:xfrm>
            <a:off x="560364" y="2349304"/>
            <a:ext cx="8510954" cy="2677656"/>
          </a:xfrm>
          <a:prstGeom prst="rect">
            <a:avLst/>
          </a:prstGeom>
          <a:noFill/>
        </p:spPr>
        <p:txBody>
          <a:bodyPr wrap="square" rtlCol="0">
            <a:spAutoFit/>
          </a:bodyPr>
          <a:lstStyle/>
          <a:p>
            <a:pPr algn="just"/>
            <a:r>
              <a:rPr lang="en-IN" sz="2400" dirty="0"/>
              <a:t>A  types of orthographic projection.</a:t>
            </a:r>
          </a:p>
          <a:p>
            <a:pPr algn="just"/>
            <a:endParaRPr lang="en-IN" sz="2400" dirty="0"/>
          </a:p>
          <a:p>
            <a:pPr algn="just"/>
            <a:r>
              <a:rPr lang="en-IN" sz="2400" dirty="0"/>
              <a:t>Used for creating a pictorial drawing of an object, where lines of sight are perpendicular to the plane of projection.</a:t>
            </a:r>
          </a:p>
          <a:p>
            <a:pPr algn="just"/>
            <a:endParaRPr lang="en-IN" sz="2400" dirty="0"/>
          </a:p>
          <a:p>
            <a:pPr algn="just"/>
            <a:r>
              <a:rPr lang="en-IN" sz="2400" dirty="0"/>
              <a:t>The object is rotated around one or more of its axes to reveal multiple sides.</a:t>
            </a:r>
          </a:p>
        </p:txBody>
      </p:sp>
      <p:pic>
        <p:nvPicPr>
          <p:cNvPr id="6" name="Picture 5">
            <a:extLst>
              <a:ext uri="{FF2B5EF4-FFF2-40B4-BE49-F238E27FC236}">
                <a16:creationId xmlns:a16="http://schemas.microsoft.com/office/drawing/2014/main" id="{6E369245-7534-41F6-8750-E392AC624DD7}"/>
              </a:ext>
            </a:extLst>
          </p:cNvPr>
          <p:cNvPicPr>
            <a:picLocks noChangeAspect="1"/>
          </p:cNvPicPr>
          <p:nvPr/>
        </p:nvPicPr>
        <p:blipFill>
          <a:blip r:embed="rId2"/>
          <a:stretch>
            <a:fillRect/>
          </a:stretch>
        </p:blipFill>
        <p:spPr>
          <a:xfrm>
            <a:off x="7791671" y="223734"/>
            <a:ext cx="2990375" cy="26776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3574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658024-022F-485C-93C2-747C7C734F1D}"/>
              </a:ext>
            </a:extLst>
          </p:cNvPr>
          <p:cNvSpPr/>
          <p:nvPr/>
        </p:nvSpPr>
        <p:spPr>
          <a:xfrm>
            <a:off x="560364" y="143401"/>
            <a:ext cx="3167575" cy="1237958"/>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AXONOMETRIC PROJECTION</a:t>
            </a:r>
          </a:p>
        </p:txBody>
      </p:sp>
      <p:sp>
        <p:nvSpPr>
          <p:cNvPr id="5" name="TextBox 4">
            <a:extLst>
              <a:ext uri="{FF2B5EF4-FFF2-40B4-BE49-F238E27FC236}">
                <a16:creationId xmlns:a16="http://schemas.microsoft.com/office/drawing/2014/main" id="{3CF118DC-2B2B-4B71-86A7-6F12395A25E8}"/>
              </a:ext>
            </a:extLst>
          </p:cNvPr>
          <p:cNvSpPr txBox="1"/>
          <p:nvPr/>
        </p:nvSpPr>
        <p:spPr>
          <a:xfrm>
            <a:off x="560364" y="2078447"/>
            <a:ext cx="6098344" cy="369332"/>
          </a:xfrm>
          <a:prstGeom prst="rect">
            <a:avLst/>
          </a:prstGeom>
          <a:noFill/>
        </p:spPr>
        <p:txBody>
          <a:bodyPr wrap="square">
            <a:spAutoFit/>
          </a:bodyPr>
          <a:lstStyle/>
          <a:p>
            <a:r>
              <a:rPr lang="en-US" b="0" i="0" dirty="0">
                <a:solidFill>
                  <a:srgbClr val="202122"/>
                </a:solidFill>
                <a:effectLst/>
                <a:latin typeface="Arial" panose="020B0604020202020204" pitchFamily="34" charset="0"/>
              </a:rPr>
              <a:t>"Axonometry" means "to measure along axes"</a:t>
            </a:r>
            <a:endParaRPr lang="en-IN" dirty="0"/>
          </a:p>
        </p:txBody>
      </p:sp>
      <p:sp>
        <p:nvSpPr>
          <p:cNvPr id="7" name="TextBox 6">
            <a:extLst>
              <a:ext uri="{FF2B5EF4-FFF2-40B4-BE49-F238E27FC236}">
                <a16:creationId xmlns:a16="http://schemas.microsoft.com/office/drawing/2014/main" id="{63EE1B14-EBA7-4400-A451-B917DF1E108C}"/>
              </a:ext>
            </a:extLst>
          </p:cNvPr>
          <p:cNvSpPr txBox="1"/>
          <p:nvPr/>
        </p:nvSpPr>
        <p:spPr>
          <a:xfrm>
            <a:off x="560363" y="3218777"/>
            <a:ext cx="10299895" cy="2308324"/>
          </a:xfrm>
          <a:prstGeom prst="rect">
            <a:avLst/>
          </a:prstGeom>
          <a:noFill/>
        </p:spPr>
        <p:txBody>
          <a:bodyPr wrap="square">
            <a:spAutoFit/>
          </a:bodyPr>
          <a:lstStyle>
            <a:defPPr>
              <a:defRPr lang="en-US"/>
            </a:defPPr>
            <a:lvl1pPr>
              <a:defRPr b="0" i="0">
                <a:solidFill>
                  <a:srgbClr val="202122"/>
                </a:solidFill>
                <a:effectLst/>
                <a:latin typeface="Arial" panose="020B0604020202020204" pitchFamily="34" charset="0"/>
              </a:defRPr>
            </a:lvl1pPr>
          </a:lstStyle>
          <a:p>
            <a:r>
              <a:rPr lang="en-US" dirty="0"/>
              <a:t>The three types of axonometric projection are isometric projection, dimetric projection, and trimetric projection, depending on the exact angle at which the view deviates from the orthogonal.</a:t>
            </a:r>
          </a:p>
          <a:p>
            <a:endParaRPr lang="en-US" dirty="0"/>
          </a:p>
          <a:p>
            <a:endParaRPr lang="en-US" dirty="0"/>
          </a:p>
          <a:p>
            <a:endParaRPr lang="en-US" dirty="0"/>
          </a:p>
          <a:p>
            <a:r>
              <a:rPr lang="en-US" dirty="0"/>
              <a:t>Typically in axonometric drawing, as in other types of pictorials, one axis of space is shown as the vertical.</a:t>
            </a:r>
          </a:p>
          <a:p>
            <a:endParaRPr lang="en-US" dirty="0"/>
          </a:p>
        </p:txBody>
      </p:sp>
    </p:spTree>
    <p:extLst>
      <p:ext uri="{BB962C8B-B14F-4D97-AF65-F5344CB8AC3E}">
        <p14:creationId xmlns:p14="http://schemas.microsoft.com/office/powerpoint/2010/main" val="4122989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B635A7-4C83-43C5-A807-4D09CF9649AA}"/>
              </a:ext>
            </a:extLst>
          </p:cNvPr>
          <p:cNvSpPr txBox="1"/>
          <p:nvPr/>
        </p:nvSpPr>
        <p:spPr>
          <a:xfrm>
            <a:off x="0" y="1944756"/>
            <a:ext cx="12192000" cy="738664"/>
          </a:xfrm>
          <a:prstGeom prst="rect">
            <a:avLst/>
          </a:prstGeom>
          <a:noFill/>
        </p:spPr>
        <p:txBody>
          <a:bodyPr wrap="square">
            <a:spAutoFit/>
          </a:bodyPr>
          <a:lstStyle/>
          <a:p>
            <a:pPr algn="just"/>
            <a:r>
              <a:rPr lang="en-US" sz="2400" b="1" dirty="0"/>
              <a:t>In isometric projection, </a:t>
            </a:r>
            <a:r>
              <a:rPr lang="en-US" b="0" i="0" dirty="0">
                <a:solidFill>
                  <a:srgbClr val="202122"/>
                </a:solidFill>
                <a:effectLst/>
                <a:latin typeface="Arial" panose="020B0604020202020204" pitchFamily="34" charset="0"/>
              </a:rPr>
              <a:t>The term "isometric" comes from the </a:t>
            </a:r>
            <a:r>
              <a:rPr lang="en-US" b="0" i="0" u="none" strike="noStrike" dirty="0">
                <a:solidFill>
                  <a:srgbClr val="0B0080"/>
                </a:solidFill>
                <a:effectLst/>
                <a:latin typeface="Arial" panose="020B0604020202020204" pitchFamily="34" charset="0"/>
                <a:hlinkClick r:id="rId2" tooltip="Greek language"/>
              </a:rPr>
              <a:t>Greek</a:t>
            </a:r>
            <a:r>
              <a:rPr lang="en-US" b="0" i="0" dirty="0">
                <a:solidFill>
                  <a:srgbClr val="202122"/>
                </a:solidFill>
                <a:effectLst/>
                <a:latin typeface="Arial" panose="020B0604020202020204" pitchFamily="34" charset="0"/>
              </a:rPr>
              <a:t> for "equal measure", reflecting that the </a:t>
            </a:r>
            <a:r>
              <a:rPr lang="en-US" b="0" i="0" u="none" strike="noStrike" dirty="0">
                <a:solidFill>
                  <a:srgbClr val="0B0080"/>
                </a:solidFill>
                <a:effectLst/>
                <a:latin typeface="Arial" panose="020B0604020202020204" pitchFamily="34" charset="0"/>
                <a:hlinkClick r:id="rId3" tooltip="Scale (measurement)"/>
              </a:rPr>
              <a:t>scale</a:t>
            </a:r>
            <a:r>
              <a:rPr lang="en-US" b="0" i="0" dirty="0">
                <a:solidFill>
                  <a:srgbClr val="202122"/>
                </a:solidFill>
                <a:effectLst/>
                <a:latin typeface="Arial" panose="020B0604020202020204" pitchFamily="34" charset="0"/>
              </a:rPr>
              <a:t> along each axis of the projection is the same</a:t>
            </a:r>
            <a:endParaRPr lang="en-US" sz="1800" dirty="0"/>
          </a:p>
        </p:txBody>
      </p:sp>
      <p:sp>
        <p:nvSpPr>
          <p:cNvPr id="5" name="Rectangle 4">
            <a:extLst>
              <a:ext uri="{FF2B5EF4-FFF2-40B4-BE49-F238E27FC236}">
                <a16:creationId xmlns:a16="http://schemas.microsoft.com/office/drawing/2014/main" id="{0B26366F-49A4-4B73-BF8E-8FA87AE81ED5}"/>
              </a:ext>
            </a:extLst>
          </p:cNvPr>
          <p:cNvSpPr/>
          <p:nvPr/>
        </p:nvSpPr>
        <p:spPr>
          <a:xfrm>
            <a:off x="560364" y="143401"/>
            <a:ext cx="3167575" cy="1237958"/>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AXONOMETRIC PROJECTION</a:t>
            </a:r>
          </a:p>
        </p:txBody>
      </p:sp>
      <p:sp>
        <p:nvSpPr>
          <p:cNvPr id="7" name="TextBox 6">
            <a:extLst>
              <a:ext uri="{FF2B5EF4-FFF2-40B4-BE49-F238E27FC236}">
                <a16:creationId xmlns:a16="http://schemas.microsoft.com/office/drawing/2014/main" id="{80179DD2-7B87-46C6-9D6C-E7729FD0EB2F}"/>
              </a:ext>
            </a:extLst>
          </p:cNvPr>
          <p:cNvSpPr txBox="1"/>
          <p:nvPr/>
        </p:nvSpPr>
        <p:spPr>
          <a:xfrm>
            <a:off x="98474" y="2825319"/>
            <a:ext cx="7518302" cy="3139321"/>
          </a:xfrm>
          <a:prstGeom prst="rect">
            <a:avLst/>
          </a:prstGeom>
          <a:noFill/>
        </p:spPr>
        <p:txBody>
          <a:bodyPr wrap="square">
            <a:spAutoFit/>
          </a:bodyPr>
          <a:lstStyle/>
          <a:p>
            <a:r>
              <a:rPr lang="en-US" b="0" i="0" dirty="0">
                <a:solidFill>
                  <a:srgbClr val="202122"/>
                </a:solidFill>
                <a:effectLst/>
                <a:latin typeface="Arial" panose="020B0604020202020204" pitchFamily="34" charset="0"/>
              </a:rPr>
              <a:t>An isometric view of an object can be obtained by choosing the viewing direction such that the angles between the projections of the </a:t>
            </a:r>
            <a:r>
              <a:rPr lang="en-US" b="0" i="1" dirty="0">
                <a:solidFill>
                  <a:srgbClr val="202122"/>
                </a:solidFill>
                <a:effectLst/>
                <a:latin typeface="Arial" panose="020B0604020202020204" pitchFamily="34" charset="0"/>
              </a:rPr>
              <a:t>x</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y</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z</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4" tooltip="Coordinate axis"/>
              </a:rPr>
              <a:t>axes</a:t>
            </a:r>
            <a:r>
              <a:rPr lang="en-US" b="0" i="0" dirty="0">
                <a:solidFill>
                  <a:srgbClr val="202122"/>
                </a:solidFill>
                <a:effectLst/>
                <a:latin typeface="Arial" panose="020B0604020202020204" pitchFamily="34" charset="0"/>
              </a:rPr>
              <a:t> are all the same, or 120°. </a:t>
            </a:r>
          </a:p>
          <a:p>
            <a:endParaRPr lang="en-US" dirty="0">
              <a:solidFill>
                <a:srgbClr val="202122"/>
              </a:solidFill>
              <a:latin typeface="Arial" panose="020B0604020202020204" pitchFamily="34" charset="0"/>
            </a:endParaRPr>
          </a:p>
          <a:p>
            <a:r>
              <a:rPr lang="en-US" dirty="0">
                <a:solidFill>
                  <a:srgbClr val="202122"/>
                </a:solidFill>
                <a:latin typeface="Arial" panose="020B0604020202020204" pitchFamily="34" charset="0"/>
              </a:rPr>
              <a:t>Line of sight are parallel to each other and perpendicular to the plane of projection.</a:t>
            </a:r>
          </a:p>
          <a:p>
            <a:endParaRPr lang="en-US" dirty="0">
              <a:solidFill>
                <a:srgbClr val="202122"/>
              </a:solidFill>
              <a:latin typeface="Arial" panose="020B0604020202020204" pitchFamily="34" charset="0"/>
            </a:endParaRPr>
          </a:p>
          <a:p>
            <a:r>
              <a:rPr lang="en-US" dirty="0">
                <a:solidFill>
                  <a:srgbClr val="202122"/>
                </a:solidFill>
                <a:latin typeface="Arial" panose="020B0604020202020204" pitchFamily="34" charset="0"/>
              </a:rPr>
              <a:t>Distance between object and observer is infinite.</a:t>
            </a:r>
          </a:p>
          <a:p>
            <a:endParaRPr lang="en-US" dirty="0">
              <a:solidFill>
                <a:srgbClr val="202122"/>
              </a:solidFill>
              <a:latin typeface="Arial" panose="020B0604020202020204" pitchFamily="34" charset="0"/>
            </a:endParaRPr>
          </a:p>
          <a:p>
            <a:r>
              <a:rPr lang="en-US" dirty="0">
                <a:solidFill>
                  <a:srgbClr val="202122"/>
                </a:solidFill>
                <a:latin typeface="Arial" panose="020B0604020202020204" pitchFamily="34" charset="0"/>
              </a:rPr>
              <a:t>Object is rotated along its axis relative to the plane of projection to show all three dimensions in only one view..</a:t>
            </a:r>
            <a:endParaRPr lang="en-IN" dirty="0"/>
          </a:p>
        </p:txBody>
      </p:sp>
      <p:pic>
        <p:nvPicPr>
          <p:cNvPr id="9" name="Picture 8">
            <a:extLst>
              <a:ext uri="{FF2B5EF4-FFF2-40B4-BE49-F238E27FC236}">
                <a16:creationId xmlns:a16="http://schemas.microsoft.com/office/drawing/2014/main" id="{6E50EAAB-D52B-4EDC-AD8E-C1845F9C3126}"/>
              </a:ext>
            </a:extLst>
          </p:cNvPr>
          <p:cNvPicPr>
            <a:picLocks noChangeAspect="1"/>
          </p:cNvPicPr>
          <p:nvPr/>
        </p:nvPicPr>
        <p:blipFill>
          <a:blip r:embed="rId5"/>
          <a:stretch>
            <a:fillRect/>
          </a:stretch>
        </p:blipFill>
        <p:spPr>
          <a:xfrm>
            <a:off x="7616776" y="2885266"/>
            <a:ext cx="4476750" cy="3019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3243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26366F-49A4-4B73-BF8E-8FA87AE81ED5}"/>
              </a:ext>
            </a:extLst>
          </p:cNvPr>
          <p:cNvSpPr/>
          <p:nvPr/>
        </p:nvSpPr>
        <p:spPr>
          <a:xfrm>
            <a:off x="560364" y="143401"/>
            <a:ext cx="3167575" cy="1237958"/>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AXONOMETRIC PROJECTION</a:t>
            </a:r>
          </a:p>
        </p:txBody>
      </p:sp>
      <p:sp>
        <p:nvSpPr>
          <p:cNvPr id="6" name="TextBox 5">
            <a:extLst>
              <a:ext uri="{FF2B5EF4-FFF2-40B4-BE49-F238E27FC236}">
                <a16:creationId xmlns:a16="http://schemas.microsoft.com/office/drawing/2014/main" id="{994A6E36-F161-42DB-8757-CBB2577E2AA8}"/>
              </a:ext>
            </a:extLst>
          </p:cNvPr>
          <p:cNvSpPr txBox="1"/>
          <p:nvPr/>
        </p:nvSpPr>
        <p:spPr>
          <a:xfrm>
            <a:off x="560364" y="2413172"/>
            <a:ext cx="10482774" cy="1508105"/>
          </a:xfrm>
          <a:prstGeom prst="rect">
            <a:avLst/>
          </a:prstGeom>
          <a:noFill/>
        </p:spPr>
        <p:txBody>
          <a:bodyPr wrap="square">
            <a:spAutoFit/>
          </a:bodyPr>
          <a:lstStyle/>
          <a:p>
            <a:pPr algn="just"/>
            <a:r>
              <a:rPr lang="en-US" sz="2000" b="1" dirty="0"/>
              <a:t>In dimetric projection, </a:t>
            </a:r>
            <a:r>
              <a:rPr lang="en-US" sz="1800" dirty="0"/>
              <a:t>the direction of viewing is such that two of the three axes of space appear equally foreshortened, of which the attendant scale and angles of presentation are determined according to the angle of viewing; the scale of the third direction is determined separately. Dimensional approximations are common in dimetric drawings.</a:t>
            </a:r>
          </a:p>
          <a:p>
            <a:pPr algn="just"/>
            <a:endParaRPr lang="en-US" sz="1800" dirty="0"/>
          </a:p>
        </p:txBody>
      </p:sp>
    </p:spTree>
    <p:extLst>
      <p:ext uri="{BB962C8B-B14F-4D97-AF65-F5344CB8AC3E}">
        <p14:creationId xmlns:p14="http://schemas.microsoft.com/office/powerpoint/2010/main" val="316298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26366F-49A4-4B73-BF8E-8FA87AE81ED5}"/>
              </a:ext>
            </a:extLst>
          </p:cNvPr>
          <p:cNvSpPr/>
          <p:nvPr/>
        </p:nvSpPr>
        <p:spPr>
          <a:xfrm>
            <a:off x="560364" y="30859"/>
            <a:ext cx="3167575" cy="1237958"/>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AXONOMETRIC PROJECTION</a:t>
            </a:r>
          </a:p>
        </p:txBody>
      </p:sp>
      <p:sp>
        <p:nvSpPr>
          <p:cNvPr id="7" name="TextBox 6">
            <a:extLst>
              <a:ext uri="{FF2B5EF4-FFF2-40B4-BE49-F238E27FC236}">
                <a16:creationId xmlns:a16="http://schemas.microsoft.com/office/drawing/2014/main" id="{254AD221-3E74-4D51-91EC-AEC596BC457A}"/>
              </a:ext>
            </a:extLst>
          </p:cNvPr>
          <p:cNvSpPr txBox="1"/>
          <p:nvPr/>
        </p:nvSpPr>
        <p:spPr>
          <a:xfrm>
            <a:off x="560364" y="2409821"/>
            <a:ext cx="11228362" cy="1200329"/>
          </a:xfrm>
          <a:prstGeom prst="rect">
            <a:avLst/>
          </a:prstGeom>
          <a:noFill/>
        </p:spPr>
        <p:txBody>
          <a:bodyPr wrap="square">
            <a:spAutoFit/>
          </a:bodyPr>
          <a:lstStyle/>
          <a:p>
            <a:pPr algn="just"/>
            <a:r>
              <a:rPr lang="en-US" sz="1800" b="1" dirty="0"/>
              <a:t>In trimetric projection</a:t>
            </a:r>
            <a:r>
              <a:rPr lang="en-US" sz="1800" dirty="0"/>
              <a:t>, the direction of viewing is such that all of the three axes of space appear unequally foreshortened. The scale along each of the three axes and the angles among them are determined separately as dictated by the angle of viewing. Dimensional approximations in trimetric drawings are common and trimetric perspective is seldom used in technical drawings. </a:t>
            </a:r>
            <a:endParaRPr lang="en-IN" sz="1800" dirty="0"/>
          </a:p>
        </p:txBody>
      </p:sp>
    </p:spTree>
    <p:extLst>
      <p:ext uri="{BB962C8B-B14F-4D97-AF65-F5344CB8AC3E}">
        <p14:creationId xmlns:p14="http://schemas.microsoft.com/office/powerpoint/2010/main" val="296951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8E9BD7-94BD-4656-8FF2-3CDC25CCD14A}"/>
              </a:ext>
            </a:extLst>
          </p:cNvPr>
          <p:cNvPicPr>
            <a:picLocks noChangeAspect="1"/>
          </p:cNvPicPr>
          <p:nvPr/>
        </p:nvPicPr>
        <p:blipFill>
          <a:blip r:embed="rId2"/>
          <a:stretch>
            <a:fillRect/>
          </a:stretch>
        </p:blipFill>
        <p:spPr>
          <a:xfrm>
            <a:off x="590696" y="721042"/>
            <a:ext cx="11043286" cy="5525013"/>
          </a:xfrm>
          <a:prstGeom prst="rect">
            <a:avLst/>
          </a:prstGeom>
        </p:spPr>
      </p:pic>
    </p:spTree>
    <p:extLst>
      <p:ext uri="{BB962C8B-B14F-4D97-AF65-F5344CB8AC3E}">
        <p14:creationId xmlns:p14="http://schemas.microsoft.com/office/powerpoint/2010/main" val="704005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DE4814-B65B-4CD4-80C0-8600485E3174}"/>
              </a:ext>
            </a:extLst>
          </p:cNvPr>
          <p:cNvSpPr/>
          <p:nvPr/>
        </p:nvSpPr>
        <p:spPr>
          <a:xfrm>
            <a:off x="335281" y="199671"/>
            <a:ext cx="3167575" cy="1237958"/>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OBLIQUE PROJECTION</a:t>
            </a:r>
          </a:p>
        </p:txBody>
      </p:sp>
      <p:sp>
        <p:nvSpPr>
          <p:cNvPr id="5" name="TextBox 4">
            <a:extLst>
              <a:ext uri="{FF2B5EF4-FFF2-40B4-BE49-F238E27FC236}">
                <a16:creationId xmlns:a16="http://schemas.microsoft.com/office/drawing/2014/main" id="{9A1DBEAC-10AB-4966-9290-63E783CC79AE}"/>
              </a:ext>
            </a:extLst>
          </p:cNvPr>
          <p:cNvSpPr txBox="1"/>
          <p:nvPr/>
        </p:nvSpPr>
        <p:spPr>
          <a:xfrm>
            <a:off x="-1" y="1633089"/>
            <a:ext cx="12192001" cy="4801314"/>
          </a:xfrm>
          <a:prstGeom prst="rect">
            <a:avLst/>
          </a:prstGeom>
          <a:noFill/>
        </p:spPr>
        <p:txBody>
          <a:bodyPr wrap="square">
            <a:spAutoFit/>
          </a:bodyPr>
          <a:lstStyle/>
          <a:p>
            <a:pPr marL="285750" indent="-285750">
              <a:buFont typeface="Arial" panose="020B0604020202020204" pitchFamily="34" charset="0"/>
              <a:buChar char="•"/>
            </a:pPr>
            <a:r>
              <a:rPr lang="en-US" dirty="0"/>
              <a:t>Oblique projection is a simple type of technical drawing of graphical projection used for producing two-dimensional images of three-dimensional objects.</a:t>
            </a:r>
          </a:p>
          <a:p>
            <a:pPr marL="285750" indent="-285750">
              <a:buFont typeface="Arial" panose="020B0604020202020204" pitchFamily="34" charset="0"/>
              <a:buChar char="•"/>
            </a:pPr>
            <a:r>
              <a:rPr lang="en-US" dirty="0"/>
              <a:t>Oblique projection can also be described as a parallel projection in which the projection lines are not orthogonal to the projection line.</a:t>
            </a:r>
          </a:p>
          <a:p>
            <a:pPr marL="285750" indent="-285750">
              <a:buFont typeface="Arial" panose="020B0604020202020204" pitchFamily="34" charset="0"/>
              <a:buChar char="•"/>
            </a:pPr>
            <a:r>
              <a:rPr lang="en-US" dirty="0"/>
              <a:t>Oblique projection is a form of parallel projection.</a:t>
            </a:r>
          </a:p>
          <a:p>
            <a:pPr marL="285750" indent="-285750">
              <a:buFont typeface="Arial" panose="020B0604020202020204" pitchFamily="34" charset="0"/>
              <a:buChar char="•"/>
            </a:pPr>
            <a:r>
              <a:rPr lang="en-US" dirty="0"/>
              <a:t>Usually, the presence of one or more 90 angles within a pictorial image is usually a good indication that the perspective is oblique.</a:t>
            </a:r>
          </a:p>
          <a:p>
            <a:pPr marL="285750" indent="-285750">
              <a:buFont typeface="Arial" panose="020B0604020202020204" pitchFamily="34" charset="0"/>
              <a:buChar char="•"/>
            </a:pPr>
            <a:r>
              <a:rPr lang="en-US" dirty="0"/>
              <a:t>In oblique projection, the projector lines form oblique angles (non-right angles) with the projection plane.</a:t>
            </a:r>
          </a:p>
          <a:p>
            <a:pPr marL="285750" indent="-285750">
              <a:buFont typeface="Arial" panose="020B0604020202020204" pitchFamily="34" charset="0"/>
              <a:buChar char="•"/>
            </a:pPr>
            <a:r>
              <a:rPr lang="en-US" dirty="0"/>
              <a:t>There are two types of oblique projections: Cavalier and Cabinet. The </a:t>
            </a:r>
            <a:r>
              <a:rPr lang="en-US" dirty="0" err="1"/>
              <a:t>Cavelier</a:t>
            </a:r>
            <a:r>
              <a:rPr lang="en-US" dirty="0"/>
              <a:t> projection makes 45 angle with projection plane whereas In Cabinet projection, the projection of a line perpendicular to the view plane has the same length as the line itself.</a:t>
            </a:r>
          </a:p>
          <a:p>
            <a:pPr marL="285750" indent="-285750">
              <a:buFont typeface="Arial" panose="020B0604020202020204" pitchFamily="34" charset="0"/>
              <a:buChar char="•"/>
            </a:pPr>
            <a:r>
              <a:rPr lang="en-US" dirty="0"/>
              <a:t>Usually when drawing, all the three axes of the oblique drawing are constructed in which one axis is horizontal and the other is vertical while the third axis is from 30  to 60  to the horizontal line. At least two views of orthographic projection are selected.</a:t>
            </a:r>
          </a:p>
          <a:p>
            <a:pPr marL="285750" indent="-285750">
              <a:buFont typeface="Arial" panose="020B0604020202020204" pitchFamily="34" charset="0"/>
              <a:buChar char="•"/>
            </a:pPr>
            <a:r>
              <a:rPr lang="en-US" dirty="0"/>
              <a:t>Oblique projection is commonly used in technical drawing.</a:t>
            </a:r>
          </a:p>
          <a:p>
            <a:pPr marL="285750" indent="-285750">
              <a:buFont typeface="Arial" panose="020B0604020202020204" pitchFamily="34" charset="0"/>
              <a:buChar char="•"/>
            </a:pPr>
            <a:r>
              <a:rPr lang="en-US" dirty="0"/>
              <a:t>Oblique drawings are also used in engineering and design. The object is drawn with the most distinguishing features facing towards the observer, showing true shape of these features.</a:t>
            </a:r>
            <a:endParaRPr lang="en-IN" dirty="0"/>
          </a:p>
        </p:txBody>
      </p:sp>
    </p:spTree>
    <p:extLst>
      <p:ext uri="{BB962C8B-B14F-4D97-AF65-F5344CB8AC3E}">
        <p14:creationId xmlns:p14="http://schemas.microsoft.com/office/powerpoint/2010/main" val="996503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859C6C-47B5-4061-AF2F-12FF286916C2}"/>
              </a:ext>
            </a:extLst>
          </p:cNvPr>
          <p:cNvGraphicFramePr>
            <a:graphicFrameLocks noGrp="1"/>
          </p:cNvGraphicFramePr>
          <p:nvPr>
            <p:extLst>
              <p:ext uri="{D42A27DB-BD31-4B8C-83A1-F6EECF244321}">
                <p14:modId xmlns:p14="http://schemas.microsoft.com/office/powerpoint/2010/main" val="4250468570"/>
              </p:ext>
            </p:extLst>
          </p:nvPr>
        </p:nvGraphicFramePr>
        <p:xfrm>
          <a:off x="1674055" y="492369"/>
          <a:ext cx="9791115" cy="5854546"/>
        </p:xfrm>
        <a:graphic>
          <a:graphicData uri="http://schemas.openxmlformats.org/drawingml/2006/table">
            <a:tbl>
              <a:tblPr/>
              <a:tblGrid>
                <a:gridCol w="1919142">
                  <a:extLst>
                    <a:ext uri="{9D8B030D-6E8A-4147-A177-3AD203B41FA5}">
                      <a16:colId xmlns:a16="http://schemas.microsoft.com/office/drawing/2014/main" val="2809630649"/>
                    </a:ext>
                  </a:extLst>
                </a:gridCol>
                <a:gridCol w="4608268">
                  <a:extLst>
                    <a:ext uri="{9D8B030D-6E8A-4147-A177-3AD203B41FA5}">
                      <a16:colId xmlns:a16="http://schemas.microsoft.com/office/drawing/2014/main" val="1670163953"/>
                    </a:ext>
                  </a:extLst>
                </a:gridCol>
                <a:gridCol w="3263705">
                  <a:extLst>
                    <a:ext uri="{9D8B030D-6E8A-4147-A177-3AD203B41FA5}">
                      <a16:colId xmlns:a16="http://schemas.microsoft.com/office/drawing/2014/main" val="1146877017"/>
                    </a:ext>
                  </a:extLst>
                </a:gridCol>
              </a:tblGrid>
              <a:tr h="350254">
                <a:tc>
                  <a:txBody>
                    <a:bodyPr/>
                    <a:lstStyle/>
                    <a:p>
                      <a:r>
                        <a:rPr lang="en-IN" sz="2000" b="1">
                          <a:effectLst/>
                        </a:rPr>
                        <a:t>BASIS OF COMPARISON</a:t>
                      </a:r>
                      <a:endParaRPr lang="en-IN" sz="2000">
                        <a:effectLst/>
                      </a:endParaRP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en-IN" sz="2000" b="1">
                          <a:effectLst/>
                        </a:rPr>
                        <a:t>ORTHOGRAPHIC PROJECTION</a:t>
                      </a:r>
                      <a:endParaRPr lang="en-IN" sz="2000">
                        <a:effectLst/>
                      </a:endParaRP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en-IN" sz="2000" b="1">
                          <a:effectLst/>
                        </a:rPr>
                        <a:t>OBLIQUE PROJECTION</a:t>
                      </a:r>
                      <a:endParaRPr lang="en-IN" sz="2000">
                        <a:effectLst/>
                      </a:endParaRP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499778840"/>
                  </a:ext>
                </a:extLst>
              </a:tr>
              <a:tr h="1824047">
                <a:tc>
                  <a:txBody>
                    <a:bodyPr/>
                    <a:lstStyle/>
                    <a:p>
                      <a:r>
                        <a:rPr lang="en-IN" sz="2000" b="1">
                          <a:effectLst/>
                        </a:rPr>
                        <a:t>Description</a:t>
                      </a:r>
                      <a:endParaRPr lang="en-IN" sz="2000">
                        <a:effectLst/>
                      </a:endParaRP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en-US" sz="2000">
                          <a:effectLst/>
                        </a:rPr>
                        <a:t>Orthographic projection can also be described as a two-dimensional graphic representation of an object in which the projecting lines are at right angles to the plane of the projection.  </a:t>
                      </a: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en-US" sz="2000">
                          <a:effectLst/>
                        </a:rPr>
                        <a:t>Oblique projection can also be described as a parallel projection in which the projection lines are not orthogonal to the projection line.  </a:t>
                      </a: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763323454"/>
                  </a:ext>
                </a:extLst>
              </a:tr>
              <a:tr h="514008">
                <a:tc>
                  <a:txBody>
                    <a:bodyPr/>
                    <a:lstStyle/>
                    <a:p>
                      <a:r>
                        <a:rPr lang="en-IN" sz="2000" b="1">
                          <a:effectLst/>
                        </a:rPr>
                        <a:t>Form</a:t>
                      </a:r>
                      <a:endParaRPr lang="en-IN" sz="2000">
                        <a:effectLst/>
                      </a:endParaRP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en-US" sz="2000">
                          <a:effectLst/>
                        </a:rPr>
                        <a:t>It is a form of parallel projection  </a:t>
                      </a: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en-US" sz="2000">
                          <a:effectLst/>
                        </a:rPr>
                        <a:t>Oblique projection is a form of parallel projection.  </a:t>
                      </a: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742218126"/>
                  </a:ext>
                </a:extLst>
              </a:tr>
              <a:tr h="841518">
                <a:tc>
                  <a:txBody>
                    <a:bodyPr/>
                    <a:lstStyle/>
                    <a:p>
                      <a:r>
                        <a:rPr lang="en-IN" sz="2000" b="1">
                          <a:effectLst/>
                        </a:rPr>
                        <a:t>Types</a:t>
                      </a:r>
                      <a:endParaRPr lang="en-IN" sz="2000">
                        <a:effectLst/>
                      </a:endParaRP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en-US" sz="2000">
                          <a:effectLst/>
                        </a:rPr>
                        <a:t> Isometric Projection  Diametric Projection  Trimetric projection  </a:t>
                      </a: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en-IN" sz="2000">
                          <a:effectLst/>
                        </a:rPr>
                        <a:t>Cavalier  Projection  Cabinet Projection</a:t>
                      </a: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669212592"/>
                  </a:ext>
                </a:extLst>
              </a:tr>
              <a:tr h="1169028">
                <a:tc>
                  <a:txBody>
                    <a:bodyPr/>
                    <a:lstStyle/>
                    <a:p>
                      <a:r>
                        <a:rPr lang="en-IN" sz="2000" b="1">
                          <a:effectLst/>
                        </a:rPr>
                        <a:t>Projector Lines</a:t>
                      </a:r>
                      <a:endParaRPr lang="en-IN" sz="2000">
                        <a:effectLst/>
                      </a:endParaRP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en-US" sz="2000">
                          <a:effectLst/>
                        </a:rPr>
                        <a:t>The projector lines intersect the plane being projected on to at a perpendicular angle (thus, they are orthogonal).</a:t>
                      </a: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en-US" sz="2000">
                          <a:effectLst/>
                        </a:rPr>
                        <a:t>The projector lines form oblique angles (non-right angles) with the projection plane.  </a:t>
                      </a: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375086997"/>
                  </a:ext>
                </a:extLst>
              </a:tr>
              <a:tr h="677764">
                <a:tc>
                  <a:txBody>
                    <a:bodyPr/>
                    <a:lstStyle/>
                    <a:p>
                      <a:r>
                        <a:rPr lang="en-IN" sz="2000" b="1">
                          <a:effectLst/>
                        </a:rPr>
                        <a:t>Application</a:t>
                      </a:r>
                      <a:endParaRPr lang="en-IN" sz="2000">
                        <a:effectLst/>
                      </a:endParaRP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en-US" sz="2000">
                          <a:effectLst/>
                        </a:rPr>
                        <a:t>Used by engineers, designers, architects and technical artists.</a:t>
                      </a: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en-US" sz="2000" dirty="0">
                          <a:effectLst/>
                        </a:rPr>
                        <a:t>Commonly used in technical drawing. </a:t>
                      </a:r>
                    </a:p>
                  </a:txBody>
                  <a:tcPr marL="34033" marR="34033" marT="8508" marB="85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22649411"/>
                  </a:ext>
                </a:extLst>
              </a:tr>
            </a:tbl>
          </a:graphicData>
        </a:graphic>
      </p:graphicFrame>
    </p:spTree>
    <p:extLst>
      <p:ext uri="{BB962C8B-B14F-4D97-AF65-F5344CB8AC3E}">
        <p14:creationId xmlns:p14="http://schemas.microsoft.com/office/powerpoint/2010/main" val="411148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780F8C-AB04-4CEA-AE57-1C4CCE56757F}"/>
              </a:ext>
            </a:extLst>
          </p:cNvPr>
          <p:cNvSpPr txBox="1"/>
          <p:nvPr/>
        </p:nvSpPr>
        <p:spPr>
          <a:xfrm>
            <a:off x="812408" y="1838739"/>
            <a:ext cx="9344466" cy="3539430"/>
          </a:xfrm>
          <a:prstGeom prst="rect">
            <a:avLst/>
          </a:prstGeom>
          <a:noFill/>
        </p:spPr>
        <p:txBody>
          <a:bodyPr wrap="square">
            <a:spAutoFit/>
          </a:bodyPr>
          <a:lstStyle/>
          <a:p>
            <a:pPr marL="285750" indent="-285750">
              <a:buFont typeface="Arial" panose="020B0604020202020204" pitchFamily="34" charset="0"/>
              <a:buChar char="•"/>
            </a:pPr>
            <a:r>
              <a:rPr lang="en-US" sz="2800" dirty="0"/>
              <a:t>Introducing the idea of projecting 3D object on to 2D plane; </a:t>
            </a:r>
          </a:p>
          <a:p>
            <a:pPr marL="285750" indent="-285750">
              <a:buFont typeface="Arial" panose="020B0604020202020204" pitchFamily="34" charset="0"/>
              <a:buChar char="•"/>
            </a:pPr>
            <a:r>
              <a:rPr lang="en-US" sz="2800" dirty="0"/>
              <a:t>broad classification – parallel &amp; perspective projection; different types of parallel projection &amp; examples of each; </a:t>
            </a:r>
          </a:p>
          <a:p>
            <a:pPr marL="285750" indent="-285750">
              <a:buFont typeface="Arial" panose="020B0604020202020204" pitchFamily="34" charset="0"/>
              <a:buChar char="•"/>
            </a:pPr>
            <a:r>
              <a:rPr lang="en-US" sz="2800" dirty="0"/>
              <a:t>formal definition of 3D to 2D projection and derivation of projection matrix; </a:t>
            </a:r>
          </a:p>
          <a:p>
            <a:pPr marL="285750" indent="-285750">
              <a:buFont typeface="Arial" panose="020B0604020202020204" pitchFamily="34" charset="0"/>
              <a:buChar char="•"/>
            </a:pPr>
            <a:r>
              <a:rPr lang="en-US" sz="2800" dirty="0"/>
              <a:t>1-point, 2-point &amp;3-point perspective projection;</a:t>
            </a:r>
          </a:p>
          <a:p>
            <a:pPr marL="285750" indent="-285750">
              <a:buFont typeface="Arial" panose="020B0604020202020204" pitchFamily="34" charset="0"/>
              <a:buChar char="•"/>
            </a:pPr>
            <a:r>
              <a:rPr lang="en-US" sz="2800" dirty="0"/>
              <a:t>formal derivation of vanishing point(s) and physical implication of the same.</a:t>
            </a:r>
          </a:p>
        </p:txBody>
      </p:sp>
      <p:sp>
        <p:nvSpPr>
          <p:cNvPr id="7" name="Rectangle 6">
            <a:extLst>
              <a:ext uri="{FF2B5EF4-FFF2-40B4-BE49-F238E27FC236}">
                <a16:creationId xmlns:a16="http://schemas.microsoft.com/office/drawing/2014/main" id="{6A3015EE-8AD0-46DC-8A62-98E81BFACECF}"/>
              </a:ext>
            </a:extLst>
          </p:cNvPr>
          <p:cNvSpPr/>
          <p:nvPr/>
        </p:nvSpPr>
        <p:spPr>
          <a:xfrm>
            <a:off x="630702" y="241873"/>
            <a:ext cx="3167575" cy="1237958"/>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CONTENTS</a:t>
            </a:r>
          </a:p>
        </p:txBody>
      </p:sp>
    </p:spTree>
    <p:extLst>
      <p:ext uri="{BB962C8B-B14F-4D97-AF65-F5344CB8AC3E}">
        <p14:creationId xmlns:p14="http://schemas.microsoft.com/office/powerpoint/2010/main" val="158654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B7776E-2F9F-4DB5-9EC2-3B0267F3BA3E}"/>
              </a:ext>
            </a:extLst>
          </p:cNvPr>
          <p:cNvPicPr>
            <a:picLocks noChangeAspect="1"/>
          </p:cNvPicPr>
          <p:nvPr/>
        </p:nvPicPr>
        <p:blipFill>
          <a:blip r:embed="rId2"/>
          <a:stretch>
            <a:fillRect/>
          </a:stretch>
        </p:blipFill>
        <p:spPr>
          <a:xfrm>
            <a:off x="457419" y="681842"/>
            <a:ext cx="11145011" cy="3932361"/>
          </a:xfrm>
          <a:prstGeom prst="rect">
            <a:avLst/>
          </a:prstGeom>
        </p:spPr>
      </p:pic>
    </p:spTree>
    <p:extLst>
      <p:ext uri="{BB962C8B-B14F-4D97-AF65-F5344CB8AC3E}">
        <p14:creationId xmlns:p14="http://schemas.microsoft.com/office/powerpoint/2010/main" val="4062239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99D0EF-AD7A-4683-8946-1E242677DA49}"/>
              </a:ext>
            </a:extLst>
          </p:cNvPr>
          <p:cNvSpPr/>
          <p:nvPr/>
        </p:nvSpPr>
        <p:spPr>
          <a:xfrm>
            <a:off x="560364" y="382551"/>
            <a:ext cx="3167575" cy="1237958"/>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PERSPECTIVE PROJECTION</a:t>
            </a:r>
          </a:p>
        </p:txBody>
      </p:sp>
      <p:sp>
        <p:nvSpPr>
          <p:cNvPr id="5" name="TextBox 4">
            <a:extLst>
              <a:ext uri="{FF2B5EF4-FFF2-40B4-BE49-F238E27FC236}">
                <a16:creationId xmlns:a16="http://schemas.microsoft.com/office/drawing/2014/main" id="{20F595FA-9FF4-465E-A489-2E12F5F6A922}"/>
              </a:ext>
            </a:extLst>
          </p:cNvPr>
          <p:cNvSpPr txBox="1"/>
          <p:nvPr/>
        </p:nvSpPr>
        <p:spPr>
          <a:xfrm>
            <a:off x="4090182" y="382551"/>
            <a:ext cx="6098344" cy="2585323"/>
          </a:xfrm>
          <a:prstGeom prst="rect">
            <a:avLst/>
          </a:prstGeom>
          <a:noFill/>
        </p:spPr>
        <p:txBody>
          <a:bodyPr wrap="square">
            <a:spAutoFit/>
          </a:bodyPr>
          <a:lstStyle/>
          <a:p>
            <a:pPr algn="just" fontAlgn="base"/>
            <a:r>
              <a:rPr lang="en-US" b="0" i="0" dirty="0">
                <a:effectLst/>
                <a:latin typeface="Roboto"/>
              </a:rPr>
              <a:t>In </a:t>
            </a:r>
            <a:r>
              <a:rPr lang="en-US" b="0" i="0" u="none" strike="noStrike" dirty="0">
                <a:solidFill>
                  <a:srgbClr val="EC4E20"/>
                </a:solidFill>
                <a:effectLst/>
                <a:latin typeface="Roboto"/>
                <a:hlinkClick r:id="rId2"/>
              </a:rPr>
              <a:t>Perspective Projection</a:t>
            </a:r>
            <a:r>
              <a:rPr lang="en-US" b="0" i="0" dirty="0">
                <a:effectLst/>
                <a:latin typeface="Roboto"/>
              </a:rPr>
              <a:t> the </a:t>
            </a:r>
            <a:r>
              <a:rPr lang="en-US" b="1" i="0" dirty="0">
                <a:effectLst/>
                <a:latin typeface="Roboto"/>
              </a:rPr>
              <a:t>center of projection</a:t>
            </a:r>
            <a:r>
              <a:rPr lang="en-US" b="0" i="0" dirty="0">
                <a:effectLst/>
                <a:latin typeface="Roboto"/>
              </a:rPr>
              <a:t> is at finite distance from </a:t>
            </a:r>
            <a:r>
              <a:rPr lang="en-US" b="1" i="0" dirty="0">
                <a:effectLst/>
                <a:latin typeface="Roboto"/>
              </a:rPr>
              <a:t>projection plane</a:t>
            </a:r>
            <a:r>
              <a:rPr lang="en-US" b="0" i="0" dirty="0">
                <a:effectLst/>
                <a:latin typeface="Roboto"/>
              </a:rPr>
              <a:t>. This projection produces realistic views but does not preserve relative proportions of an object dimensions. Projections of distant object are smaller than projections of objects of same size that are closer to projection plane. The perspective projection can be easily described by following figure :</a:t>
            </a:r>
          </a:p>
          <a:p>
            <a:pPr algn="just"/>
            <a:br>
              <a:rPr lang="en-US" dirty="0"/>
            </a:br>
            <a:endParaRPr lang="en-IN" dirty="0"/>
          </a:p>
        </p:txBody>
      </p:sp>
      <p:pic>
        <p:nvPicPr>
          <p:cNvPr id="7" name="Picture 6">
            <a:extLst>
              <a:ext uri="{FF2B5EF4-FFF2-40B4-BE49-F238E27FC236}">
                <a16:creationId xmlns:a16="http://schemas.microsoft.com/office/drawing/2014/main" id="{25CA95EA-E787-4795-A4C9-318BDD616B86}"/>
              </a:ext>
            </a:extLst>
          </p:cNvPr>
          <p:cNvPicPr>
            <a:picLocks noChangeAspect="1"/>
          </p:cNvPicPr>
          <p:nvPr/>
        </p:nvPicPr>
        <p:blipFill>
          <a:blip r:embed="rId3"/>
          <a:stretch>
            <a:fillRect/>
          </a:stretch>
        </p:blipFill>
        <p:spPr>
          <a:xfrm>
            <a:off x="6093656" y="2528300"/>
            <a:ext cx="6098344" cy="3759959"/>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80E8BD51-3203-4BCD-936C-5ABFA37A8659}"/>
              </a:ext>
            </a:extLst>
          </p:cNvPr>
          <p:cNvSpPr txBox="1"/>
          <p:nvPr/>
        </p:nvSpPr>
        <p:spPr>
          <a:xfrm>
            <a:off x="109024" y="2542037"/>
            <a:ext cx="6295292" cy="1477328"/>
          </a:xfrm>
          <a:prstGeom prst="rect">
            <a:avLst/>
          </a:prstGeom>
          <a:noFill/>
        </p:spPr>
        <p:txBody>
          <a:bodyPr wrap="square">
            <a:spAutoFit/>
          </a:bodyPr>
          <a:lstStyle/>
          <a:p>
            <a:r>
              <a:rPr lang="en-US" dirty="0"/>
              <a:t>Center of Projection –</a:t>
            </a:r>
          </a:p>
          <a:p>
            <a:r>
              <a:rPr lang="en-US" dirty="0"/>
              <a:t>It is a point where lines or projection that are not parallel to projection plane appear to meet.</a:t>
            </a:r>
          </a:p>
          <a:p>
            <a:r>
              <a:rPr lang="en-US" dirty="0"/>
              <a:t>View Plane or Projection Plane –</a:t>
            </a:r>
          </a:p>
          <a:p>
            <a:r>
              <a:rPr lang="en-US" dirty="0"/>
              <a:t>The view plane is determined by :</a:t>
            </a:r>
            <a:endParaRPr lang="en-IN" dirty="0"/>
          </a:p>
        </p:txBody>
      </p:sp>
      <p:sp>
        <p:nvSpPr>
          <p:cNvPr id="13" name="TextBox 12">
            <a:extLst>
              <a:ext uri="{FF2B5EF4-FFF2-40B4-BE49-F238E27FC236}">
                <a16:creationId xmlns:a16="http://schemas.microsoft.com/office/drawing/2014/main" id="{A06D6C39-1CFA-4E3C-9BC2-A37E1656A852}"/>
              </a:ext>
            </a:extLst>
          </p:cNvPr>
          <p:cNvSpPr txBox="1"/>
          <p:nvPr/>
        </p:nvSpPr>
        <p:spPr>
          <a:xfrm>
            <a:off x="109024" y="3889402"/>
            <a:ext cx="5984632" cy="2585323"/>
          </a:xfrm>
          <a:prstGeom prst="rect">
            <a:avLst/>
          </a:prstGeom>
          <a:noFill/>
        </p:spPr>
        <p:txBody>
          <a:bodyPr wrap="square">
            <a:spAutoFit/>
          </a:bodyPr>
          <a:lstStyle/>
          <a:p>
            <a:r>
              <a:rPr lang="en-US" dirty="0"/>
              <a:t>View reference point R0(x0, y0, z0)</a:t>
            </a:r>
          </a:p>
          <a:p>
            <a:r>
              <a:rPr lang="en-US" dirty="0"/>
              <a:t>View plane normal.</a:t>
            </a:r>
          </a:p>
          <a:p>
            <a:endParaRPr lang="en-US" dirty="0"/>
          </a:p>
          <a:p>
            <a:endParaRPr lang="en-US" dirty="0"/>
          </a:p>
          <a:p>
            <a:r>
              <a:rPr lang="en-US" dirty="0"/>
              <a:t>Location of an Object –</a:t>
            </a:r>
          </a:p>
          <a:p>
            <a:r>
              <a:rPr lang="en-US" dirty="0"/>
              <a:t>It is specified by a point P that is located in world coordinates at (x, y, z) location. The objective of perspective projection is to determine the image point P’ whose coordinates are (x’, y’, z’)</a:t>
            </a:r>
            <a:endParaRPr lang="en-IN" dirty="0"/>
          </a:p>
        </p:txBody>
      </p:sp>
    </p:spTree>
    <p:extLst>
      <p:ext uri="{BB962C8B-B14F-4D97-AF65-F5344CB8AC3E}">
        <p14:creationId xmlns:p14="http://schemas.microsoft.com/office/powerpoint/2010/main" val="8417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9F5AFC-902B-4F4E-B8D8-63735C1E31E4}"/>
              </a:ext>
            </a:extLst>
          </p:cNvPr>
          <p:cNvSpPr txBox="1"/>
          <p:nvPr/>
        </p:nvSpPr>
        <p:spPr>
          <a:xfrm>
            <a:off x="249700" y="318090"/>
            <a:ext cx="11942299" cy="2585323"/>
          </a:xfrm>
          <a:prstGeom prst="rect">
            <a:avLst/>
          </a:prstGeom>
          <a:noFill/>
        </p:spPr>
        <p:txBody>
          <a:bodyPr wrap="square">
            <a:spAutoFit/>
          </a:bodyPr>
          <a:lstStyle/>
          <a:p>
            <a:pPr algn="l" fontAlgn="base"/>
            <a:r>
              <a:rPr lang="en-US" b="1" i="0" dirty="0">
                <a:effectLst/>
                <a:latin typeface="Roboto"/>
              </a:rPr>
              <a:t>Types of Perspective Projection :</a:t>
            </a:r>
          </a:p>
          <a:p>
            <a:pPr algn="l" fontAlgn="base"/>
            <a:endParaRPr lang="en-US" b="1" dirty="0">
              <a:latin typeface="Roboto"/>
            </a:endParaRPr>
          </a:p>
          <a:p>
            <a:pPr algn="just" fontAlgn="base"/>
            <a:br>
              <a:rPr lang="en-US" b="0" i="0" dirty="0">
                <a:effectLst/>
                <a:latin typeface="Roboto"/>
              </a:rPr>
            </a:br>
            <a:r>
              <a:rPr lang="en-US" b="0" i="0" dirty="0">
                <a:effectLst/>
                <a:latin typeface="Roboto"/>
              </a:rPr>
              <a:t>Classification of perspective projection is on basis of vanishing points (It is a point in image where a parallel line through center of projection intersects view plane.). We can say that a vanishing point is a point where projection line intersects view plane.</a:t>
            </a:r>
          </a:p>
          <a:p>
            <a:pPr algn="l" fontAlgn="base"/>
            <a:r>
              <a:rPr lang="en-US" b="0" i="0" dirty="0">
                <a:effectLst/>
                <a:latin typeface="Roboto"/>
              </a:rPr>
              <a:t>The classification is as follows :</a:t>
            </a:r>
          </a:p>
          <a:p>
            <a:br>
              <a:rPr lang="en-US" dirty="0"/>
            </a:br>
            <a:endParaRPr lang="en-IN" dirty="0"/>
          </a:p>
        </p:txBody>
      </p:sp>
      <p:pic>
        <p:nvPicPr>
          <p:cNvPr id="4" name="Picture 3">
            <a:extLst>
              <a:ext uri="{FF2B5EF4-FFF2-40B4-BE49-F238E27FC236}">
                <a16:creationId xmlns:a16="http://schemas.microsoft.com/office/drawing/2014/main" id="{37D74963-95DC-4B35-AB30-89046B6A33AA}"/>
              </a:ext>
            </a:extLst>
          </p:cNvPr>
          <p:cNvPicPr>
            <a:picLocks noChangeAspect="1"/>
          </p:cNvPicPr>
          <p:nvPr/>
        </p:nvPicPr>
        <p:blipFill>
          <a:blip r:embed="rId2"/>
          <a:stretch>
            <a:fillRect/>
          </a:stretch>
        </p:blipFill>
        <p:spPr>
          <a:xfrm>
            <a:off x="2616149" y="2603328"/>
            <a:ext cx="7540724" cy="3383878"/>
          </a:xfrm>
          <a:prstGeom prst="rect">
            <a:avLst/>
          </a:prstGeom>
        </p:spPr>
      </p:pic>
    </p:spTree>
    <p:extLst>
      <p:ext uri="{BB962C8B-B14F-4D97-AF65-F5344CB8AC3E}">
        <p14:creationId xmlns:p14="http://schemas.microsoft.com/office/powerpoint/2010/main" val="101981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DDB430-D791-455E-A649-EC527B5E9807}"/>
              </a:ext>
            </a:extLst>
          </p:cNvPr>
          <p:cNvSpPr txBox="1"/>
          <p:nvPr/>
        </p:nvSpPr>
        <p:spPr>
          <a:xfrm>
            <a:off x="193430" y="295311"/>
            <a:ext cx="11609364" cy="923330"/>
          </a:xfrm>
          <a:prstGeom prst="rect">
            <a:avLst/>
          </a:prstGeom>
          <a:noFill/>
        </p:spPr>
        <p:txBody>
          <a:bodyPr wrap="square">
            <a:spAutoFit/>
          </a:bodyPr>
          <a:lstStyle/>
          <a:p>
            <a:r>
              <a:rPr lang="en-US" b="1" i="0" dirty="0">
                <a:effectLst/>
                <a:latin typeface="Roboto"/>
              </a:rPr>
              <a:t>One Point Perspective Projection –</a:t>
            </a:r>
            <a:br>
              <a:rPr lang="en-US" dirty="0"/>
            </a:br>
            <a:r>
              <a:rPr lang="en-US" b="0" i="0" dirty="0">
                <a:effectLst/>
                <a:latin typeface="Roboto"/>
              </a:rPr>
              <a:t>One point perspective projection occurs when any of principal axes intersects with projection plane or we can say when projection plane is perpendicular to principal axis.</a:t>
            </a:r>
            <a:endParaRPr lang="en-IN" dirty="0"/>
          </a:p>
        </p:txBody>
      </p:sp>
      <p:pic>
        <p:nvPicPr>
          <p:cNvPr id="5" name="Picture 4">
            <a:extLst>
              <a:ext uri="{FF2B5EF4-FFF2-40B4-BE49-F238E27FC236}">
                <a16:creationId xmlns:a16="http://schemas.microsoft.com/office/drawing/2014/main" id="{9A188C93-4507-40F1-B934-98EE97E093EC}"/>
              </a:ext>
            </a:extLst>
          </p:cNvPr>
          <p:cNvPicPr>
            <a:picLocks noChangeAspect="1"/>
          </p:cNvPicPr>
          <p:nvPr/>
        </p:nvPicPr>
        <p:blipFill>
          <a:blip r:embed="rId2"/>
          <a:stretch>
            <a:fillRect/>
          </a:stretch>
        </p:blipFill>
        <p:spPr>
          <a:xfrm>
            <a:off x="3152775" y="1704975"/>
            <a:ext cx="5886450" cy="344805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95F2D984-FAC2-4C2F-B264-178FAEBDDF49}"/>
              </a:ext>
            </a:extLst>
          </p:cNvPr>
          <p:cNvSpPr txBox="1"/>
          <p:nvPr/>
        </p:nvSpPr>
        <p:spPr>
          <a:xfrm>
            <a:off x="193429" y="5437555"/>
            <a:ext cx="11454619" cy="369332"/>
          </a:xfrm>
          <a:prstGeom prst="rect">
            <a:avLst/>
          </a:prstGeom>
          <a:noFill/>
        </p:spPr>
        <p:txBody>
          <a:bodyPr wrap="square">
            <a:spAutoFit/>
          </a:bodyPr>
          <a:lstStyle/>
          <a:p>
            <a:r>
              <a:rPr lang="en-US" b="0" i="0" dirty="0">
                <a:effectLst/>
                <a:latin typeface="Roboto"/>
              </a:rPr>
              <a:t>In the above figure, z axis intersects projection plane whereas x and y axis remain parallel to projection plane.</a:t>
            </a:r>
            <a:endParaRPr lang="en-IN" dirty="0"/>
          </a:p>
        </p:txBody>
      </p:sp>
    </p:spTree>
    <p:extLst>
      <p:ext uri="{BB962C8B-B14F-4D97-AF65-F5344CB8AC3E}">
        <p14:creationId xmlns:p14="http://schemas.microsoft.com/office/powerpoint/2010/main" val="4056430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DFA18-14B0-4D30-A9A2-2CEF2A2FBB47}"/>
              </a:ext>
            </a:extLst>
          </p:cNvPr>
          <p:cNvSpPr txBox="1"/>
          <p:nvPr/>
        </p:nvSpPr>
        <p:spPr>
          <a:xfrm>
            <a:off x="291905" y="544175"/>
            <a:ext cx="11454618" cy="646331"/>
          </a:xfrm>
          <a:prstGeom prst="rect">
            <a:avLst/>
          </a:prstGeom>
          <a:noFill/>
        </p:spPr>
        <p:txBody>
          <a:bodyPr wrap="square">
            <a:spAutoFit/>
          </a:bodyPr>
          <a:lstStyle/>
          <a:p>
            <a:r>
              <a:rPr lang="en-US" b="1" i="0" dirty="0">
                <a:effectLst/>
                <a:latin typeface="Roboto"/>
              </a:rPr>
              <a:t>Two Point Perspective Projection –</a:t>
            </a:r>
            <a:br>
              <a:rPr lang="en-US" dirty="0"/>
            </a:br>
            <a:r>
              <a:rPr lang="en-US" b="0" i="0" dirty="0">
                <a:effectLst/>
                <a:latin typeface="Roboto"/>
              </a:rPr>
              <a:t>Two point perspective projection occurs when projection plane intersects two of principal axis.</a:t>
            </a:r>
            <a:endParaRPr lang="en-IN" dirty="0"/>
          </a:p>
        </p:txBody>
      </p:sp>
      <p:pic>
        <p:nvPicPr>
          <p:cNvPr id="5" name="Picture 4">
            <a:extLst>
              <a:ext uri="{FF2B5EF4-FFF2-40B4-BE49-F238E27FC236}">
                <a16:creationId xmlns:a16="http://schemas.microsoft.com/office/drawing/2014/main" id="{6A0CD60C-E5D1-4631-9948-184778E2C9B7}"/>
              </a:ext>
            </a:extLst>
          </p:cNvPr>
          <p:cNvPicPr>
            <a:picLocks noChangeAspect="1"/>
          </p:cNvPicPr>
          <p:nvPr/>
        </p:nvPicPr>
        <p:blipFill>
          <a:blip r:embed="rId2"/>
          <a:stretch>
            <a:fillRect/>
          </a:stretch>
        </p:blipFill>
        <p:spPr>
          <a:xfrm>
            <a:off x="2971214" y="1838691"/>
            <a:ext cx="6096000" cy="191452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58E695A3-27C8-4807-B9E4-F95AE70B57DF}"/>
              </a:ext>
            </a:extLst>
          </p:cNvPr>
          <p:cNvSpPr txBox="1"/>
          <p:nvPr/>
        </p:nvSpPr>
        <p:spPr>
          <a:xfrm>
            <a:off x="587325" y="4874847"/>
            <a:ext cx="9597683" cy="646331"/>
          </a:xfrm>
          <a:prstGeom prst="rect">
            <a:avLst/>
          </a:prstGeom>
          <a:noFill/>
        </p:spPr>
        <p:txBody>
          <a:bodyPr wrap="square">
            <a:spAutoFit/>
          </a:bodyPr>
          <a:lstStyle/>
          <a:p>
            <a:r>
              <a:rPr lang="en-US" b="0" i="0" dirty="0">
                <a:effectLst/>
                <a:latin typeface="Roboto"/>
              </a:rPr>
              <a:t>In the above figure, projection plane intersects x and y axis </a:t>
            </a:r>
            <a:r>
              <a:rPr lang="en-US" b="0" i="0" dirty="0" err="1">
                <a:effectLst/>
                <a:latin typeface="Roboto"/>
              </a:rPr>
              <a:t>wheres</a:t>
            </a:r>
            <a:r>
              <a:rPr lang="en-US" b="0" i="0" dirty="0">
                <a:effectLst/>
                <a:latin typeface="Roboto"/>
              </a:rPr>
              <a:t> z axis remains parallel to projection plane.</a:t>
            </a:r>
            <a:endParaRPr lang="en-IN" dirty="0"/>
          </a:p>
        </p:txBody>
      </p:sp>
    </p:spTree>
    <p:extLst>
      <p:ext uri="{BB962C8B-B14F-4D97-AF65-F5344CB8AC3E}">
        <p14:creationId xmlns:p14="http://schemas.microsoft.com/office/powerpoint/2010/main" val="3626454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8CC589-3975-4B3C-A68F-7DBA18DD2A1F}"/>
              </a:ext>
            </a:extLst>
          </p:cNvPr>
          <p:cNvSpPr txBox="1"/>
          <p:nvPr/>
        </p:nvSpPr>
        <p:spPr>
          <a:xfrm>
            <a:off x="418514" y="450056"/>
            <a:ext cx="11285806" cy="1200329"/>
          </a:xfrm>
          <a:prstGeom prst="rect">
            <a:avLst/>
          </a:prstGeom>
          <a:noFill/>
        </p:spPr>
        <p:txBody>
          <a:bodyPr wrap="square">
            <a:spAutoFit/>
          </a:bodyPr>
          <a:lstStyle/>
          <a:p>
            <a:r>
              <a:rPr lang="en-US" b="1" i="0" dirty="0">
                <a:effectLst/>
                <a:latin typeface="Roboto"/>
              </a:rPr>
              <a:t>Three Point Perspective Projection –</a:t>
            </a:r>
            <a:br>
              <a:rPr lang="en-US" dirty="0"/>
            </a:br>
            <a:r>
              <a:rPr lang="en-US" b="0" i="0" dirty="0">
                <a:effectLst/>
                <a:latin typeface="Roboto"/>
              </a:rPr>
              <a:t>Three point perspective projection occurs when all three axis intersects with projection plane. There is no any principle axis which is parallel to projection plane.</a:t>
            </a:r>
            <a:br>
              <a:rPr lang="en-US" dirty="0"/>
            </a:br>
            <a:endParaRPr lang="en-IN" dirty="0"/>
          </a:p>
        </p:txBody>
      </p:sp>
      <p:pic>
        <p:nvPicPr>
          <p:cNvPr id="4" name="Picture 3">
            <a:extLst>
              <a:ext uri="{FF2B5EF4-FFF2-40B4-BE49-F238E27FC236}">
                <a16:creationId xmlns:a16="http://schemas.microsoft.com/office/drawing/2014/main" id="{89160842-29EE-4314-A10C-FD9D0C3A47CC}"/>
              </a:ext>
            </a:extLst>
          </p:cNvPr>
          <p:cNvPicPr>
            <a:picLocks noChangeAspect="1"/>
          </p:cNvPicPr>
          <p:nvPr/>
        </p:nvPicPr>
        <p:blipFill>
          <a:blip r:embed="rId2"/>
          <a:stretch>
            <a:fillRect/>
          </a:stretch>
        </p:blipFill>
        <p:spPr>
          <a:xfrm>
            <a:off x="5484935" y="1526930"/>
            <a:ext cx="4457700" cy="4648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1515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E79586-BA27-4026-9453-D6C9A24CB59B}"/>
              </a:ext>
            </a:extLst>
          </p:cNvPr>
          <p:cNvSpPr txBox="1"/>
          <p:nvPr/>
        </p:nvSpPr>
        <p:spPr>
          <a:xfrm>
            <a:off x="545122" y="340475"/>
            <a:ext cx="10357339" cy="923330"/>
          </a:xfrm>
          <a:prstGeom prst="rect">
            <a:avLst/>
          </a:prstGeom>
          <a:noFill/>
        </p:spPr>
        <p:txBody>
          <a:bodyPr wrap="square">
            <a:spAutoFit/>
          </a:bodyPr>
          <a:lstStyle/>
          <a:p>
            <a:r>
              <a:rPr lang="en-US" b="1" i="0" dirty="0">
                <a:effectLst/>
                <a:latin typeface="Roboto"/>
              </a:rPr>
              <a:t>Application of Perspective Projection :</a:t>
            </a:r>
            <a:br>
              <a:rPr lang="en-US" dirty="0"/>
            </a:br>
            <a:r>
              <a:rPr lang="en-US" b="0" i="0" dirty="0">
                <a:effectLst/>
                <a:latin typeface="Roboto"/>
              </a:rPr>
              <a:t>The perspective projection technique is used by artists in preparing drawings of three-dimensional objects and scenes.</a:t>
            </a:r>
            <a:endParaRPr lang="en-IN" dirty="0"/>
          </a:p>
        </p:txBody>
      </p:sp>
      <p:pic>
        <p:nvPicPr>
          <p:cNvPr id="5" name="Picture 4">
            <a:extLst>
              <a:ext uri="{FF2B5EF4-FFF2-40B4-BE49-F238E27FC236}">
                <a16:creationId xmlns:a16="http://schemas.microsoft.com/office/drawing/2014/main" id="{BA01845D-B041-4A6F-9E68-B212486ED955}"/>
              </a:ext>
            </a:extLst>
          </p:cNvPr>
          <p:cNvPicPr>
            <a:picLocks noChangeAspect="1"/>
          </p:cNvPicPr>
          <p:nvPr/>
        </p:nvPicPr>
        <p:blipFill>
          <a:blip r:embed="rId2"/>
          <a:stretch>
            <a:fillRect/>
          </a:stretch>
        </p:blipFill>
        <p:spPr>
          <a:xfrm>
            <a:off x="424742" y="1417703"/>
            <a:ext cx="10956021" cy="4699375"/>
          </a:xfrm>
          <a:prstGeom prst="rect">
            <a:avLst/>
          </a:prstGeom>
        </p:spPr>
      </p:pic>
    </p:spTree>
    <p:extLst>
      <p:ext uri="{BB962C8B-B14F-4D97-AF65-F5344CB8AC3E}">
        <p14:creationId xmlns:p14="http://schemas.microsoft.com/office/powerpoint/2010/main" val="49518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655779-C3CD-43C1-BD4E-85E966CF7815}"/>
              </a:ext>
            </a:extLst>
          </p:cNvPr>
          <p:cNvSpPr txBox="1"/>
          <p:nvPr/>
        </p:nvSpPr>
        <p:spPr>
          <a:xfrm>
            <a:off x="460717" y="638294"/>
            <a:ext cx="6098344" cy="369332"/>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sz="1800" b="1" dirty="0"/>
              <a:t>Introducing the idea of projecting 3D object on to 2D plane</a:t>
            </a:r>
            <a:endParaRPr lang="en-IN" b="1" dirty="0"/>
          </a:p>
        </p:txBody>
      </p:sp>
      <p:sp>
        <p:nvSpPr>
          <p:cNvPr id="5" name="TextBox 4">
            <a:extLst>
              <a:ext uri="{FF2B5EF4-FFF2-40B4-BE49-F238E27FC236}">
                <a16:creationId xmlns:a16="http://schemas.microsoft.com/office/drawing/2014/main" id="{C905094D-6826-4037-876A-C92627CF2F91}"/>
              </a:ext>
            </a:extLst>
          </p:cNvPr>
          <p:cNvSpPr txBox="1"/>
          <p:nvPr/>
        </p:nvSpPr>
        <p:spPr>
          <a:xfrm>
            <a:off x="2301825" y="1730216"/>
            <a:ext cx="8514471"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t>It is the process of converting a 3D object into a 2D object.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Leonhard Euler Around in 1756</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Episcope – first projection system.</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It is also defined as mapping or transformation of the object in projection plane or view plane.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 view plane is displayed surface.</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146527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2C3EAB-838F-4054-89E7-83741D74ED92}"/>
              </a:ext>
            </a:extLst>
          </p:cNvPr>
          <p:cNvPicPr>
            <a:picLocks noChangeAspect="1"/>
          </p:cNvPicPr>
          <p:nvPr/>
        </p:nvPicPr>
        <p:blipFill>
          <a:blip r:embed="rId2"/>
          <a:stretch>
            <a:fillRect/>
          </a:stretch>
        </p:blipFill>
        <p:spPr>
          <a:xfrm>
            <a:off x="982393" y="180975"/>
            <a:ext cx="10227213" cy="6121351"/>
          </a:xfrm>
          <a:prstGeom prst="rect">
            <a:avLst/>
          </a:prstGeom>
        </p:spPr>
      </p:pic>
    </p:spTree>
    <p:extLst>
      <p:ext uri="{BB962C8B-B14F-4D97-AF65-F5344CB8AC3E}">
        <p14:creationId xmlns:p14="http://schemas.microsoft.com/office/powerpoint/2010/main" val="228251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14C715-3FEB-4D0B-8E3C-78301BF37A04}"/>
              </a:ext>
            </a:extLst>
          </p:cNvPr>
          <p:cNvSpPr/>
          <p:nvPr/>
        </p:nvSpPr>
        <p:spPr>
          <a:xfrm>
            <a:off x="630702" y="241873"/>
            <a:ext cx="3167575" cy="1237958"/>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PARALLEL PROJECTION</a:t>
            </a:r>
          </a:p>
        </p:txBody>
      </p:sp>
      <p:sp>
        <p:nvSpPr>
          <p:cNvPr id="5" name="TextBox 4">
            <a:extLst>
              <a:ext uri="{FF2B5EF4-FFF2-40B4-BE49-F238E27FC236}">
                <a16:creationId xmlns:a16="http://schemas.microsoft.com/office/drawing/2014/main" id="{28F584BE-4DFE-4CD4-9C55-FD16210748CE}"/>
              </a:ext>
            </a:extLst>
          </p:cNvPr>
          <p:cNvSpPr txBox="1"/>
          <p:nvPr/>
        </p:nvSpPr>
        <p:spPr>
          <a:xfrm>
            <a:off x="3049172" y="1855823"/>
            <a:ext cx="8556674" cy="4093428"/>
          </a:xfrm>
          <a:prstGeom prst="rect">
            <a:avLst/>
          </a:prstGeom>
          <a:noFill/>
        </p:spPr>
        <p:txBody>
          <a:bodyPr wrap="square">
            <a:spAutoFit/>
          </a:bodyPr>
          <a:lstStyle/>
          <a:p>
            <a:pPr marL="285750" indent="-285750" algn="just">
              <a:buFont typeface="Arial" panose="020B0604020202020204" pitchFamily="34" charset="0"/>
              <a:buChar char="•"/>
            </a:pPr>
            <a:r>
              <a:rPr lang="en-US" sz="2000" b="1" dirty="0"/>
              <a:t>Parallel Projection use to display picture in its true shape and size. </a:t>
            </a:r>
          </a:p>
          <a:p>
            <a:pPr marL="285750" indent="-285750" algn="just">
              <a:buFont typeface="Arial" panose="020B0604020202020204" pitchFamily="34" charset="0"/>
              <a:buChar char="•"/>
            </a:pPr>
            <a:endParaRPr lang="en-US" sz="2000" b="1" dirty="0"/>
          </a:p>
          <a:p>
            <a:pPr marL="285750" indent="-285750" algn="just">
              <a:buFont typeface="Arial" panose="020B0604020202020204" pitchFamily="34" charset="0"/>
              <a:buChar char="•"/>
            </a:pPr>
            <a:r>
              <a:rPr lang="en-US" sz="2000" b="1" dirty="0"/>
              <a:t>When projectors are perpendicular to view plane then is called orthographic projection. </a:t>
            </a:r>
          </a:p>
          <a:p>
            <a:pPr marL="285750" indent="-285750" algn="just">
              <a:buFont typeface="Arial" panose="020B0604020202020204" pitchFamily="34" charset="0"/>
              <a:buChar char="•"/>
            </a:pPr>
            <a:endParaRPr lang="en-US" sz="2000" b="1" dirty="0"/>
          </a:p>
          <a:p>
            <a:pPr marL="285750" indent="-285750" algn="just">
              <a:buFont typeface="Arial" panose="020B0604020202020204" pitchFamily="34" charset="0"/>
              <a:buChar char="•"/>
            </a:pPr>
            <a:r>
              <a:rPr lang="en-US" sz="2000" b="1" dirty="0"/>
              <a:t>The parallel projection is formed by extending parallel lines from each vertex on the object until they intersect the plane of the screen. </a:t>
            </a:r>
          </a:p>
          <a:p>
            <a:pPr marL="285750" indent="-285750" algn="just">
              <a:buFont typeface="Arial" panose="020B0604020202020204" pitchFamily="34" charset="0"/>
              <a:buChar char="•"/>
            </a:pPr>
            <a:endParaRPr lang="en-US" sz="2000" b="1" dirty="0"/>
          </a:p>
          <a:p>
            <a:pPr marL="285750" indent="-285750" algn="just">
              <a:buFont typeface="Arial" panose="020B0604020202020204" pitchFamily="34" charset="0"/>
              <a:buChar char="•"/>
            </a:pPr>
            <a:r>
              <a:rPr lang="en-US" sz="2000" b="1" dirty="0"/>
              <a:t>The point of intersection is the projection of vertex.</a:t>
            </a:r>
          </a:p>
          <a:p>
            <a:pPr marL="285750" indent="-285750" algn="just">
              <a:buFont typeface="Arial" panose="020B0604020202020204" pitchFamily="34" charset="0"/>
              <a:buChar char="•"/>
            </a:pPr>
            <a:endParaRPr lang="en-US" sz="2000" b="1" dirty="0"/>
          </a:p>
          <a:p>
            <a:pPr marL="285750" indent="-285750" algn="just">
              <a:buFont typeface="Arial" panose="020B0604020202020204" pitchFamily="34" charset="0"/>
              <a:buChar char="•"/>
            </a:pPr>
            <a:r>
              <a:rPr lang="en-US" sz="2000" b="1" dirty="0"/>
              <a:t>Parallel projections are used by architects and engineers for creating working drawing of the object, for complete representations require two or more views of an object using different planes.</a:t>
            </a:r>
            <a:endParaRPr lang="en-IN" sz="2000" b="1" dirty="0"/>
          </a:p>
        </p:txBody>
      </p:sp>
    </p:spTree>
    <p:extLst>
      <p:ext uri="{BB962C8B-B14F-4D97-AF65-F5344CB8AC3E}">
        <p14:creationId xmlns:p14="http://schemas.microsoft.com/office/powerpoint/2010/main" val="62659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FF2785-59C3-4A22-B2AE-3DC6EA89106D}"/>
              </a:ext>
            </a:extLst>
          </p:cNvPr>
          <p:cNvSpPr txBox="1"/>
          <p:nvPr/>
        </p:nvSpPr>
        <p:spPr>
          <a:xfrm>
            <a:off x="798340" y="566678"/>
            <a:ext cx="10244797" cy="3477875"/>
          </a:xfrm>
          <a:prstGeom prst="rect">
            <a:avLst/>
          </a:prstGeom>
          <a:noFill/>
        </p:spPr>
        <p:txBody>
          <a:bodyPr wrap="square">
            <a:spAutoFit/>
          </a:bodyPr>
          <a:lstStyle/>
          <a:p>
            <a:pPr marL="285750" indent="-285750">
              <a:buFont typeface="Arial" panose="020B0604020202020204" pitchFamily="34" charset="0"/>
              <a:buChar char="•"/>
            </a:pPr>
            <a:r>
              <a:rPr lang="en-US" sz="2000" b="1" dirty="0"/>
              <a:t>In the 2D system, we use only two coordinates X and Y but in 3D, an extra coordinate Z is added.</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3D graphics techniques and their application are fundamental to the entertainment, games, and computer-aided design industries. </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It is a continuing area of research in scientific visualization.</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Furthermore, 3D graphics components are now a part of almost every personal computer and, although traditionally intended for graphics-intensive software such as games, they are increasingly being used by other applications.</a:t>
            </a:r>
            <a:endParaRPr lang="en-IN" sz="2000" b="1" dirty="0"/>
          </a:p>
        </p:txBody>
      </p:sp>
      <p:pic>
        <p:nvPicPr>
          <p:cNvPr id="4" name="Picture 3">
            <a:extLst>
              <a:ext uri="{FF2B5EF4-FFF2-40B4-BE49-F238E27FC236}">
                <a16:creationId xmlns:a16="http://schemas.microsoft.com/office/drawing/2014/main" id="{5380E652-CB71-4C08-B868-48572D767F28}"/>
              </a:ext>
            </a:extLst>
          </p:cNvPr>
          <p:cNvPicPr>
            <a:picLocks noChangeAspect="1"/>
          </p:cNvPicPr>
          <p:nvPr/>
        </p:nvPicPr>
        <p:blipFill>
          <a:blip r:embed="rId2"/>
          <a:stretch>
            <a:fillRect/>
          </a:stretch>
        </p:blipFill>
        <p:spPr>
          <a:xfrm>
            <a:off x="6865033" y="3722675"/>
            <a:ext cx="2672861" cy="2618313"/>
          </a:xfrm>
          <a:prstGeom prst="rect">
            <a:avLst/>
          </a:prstGeom>
        </p:spPr>
      </p:pic>
    </p:spTree>
    <p:extLst>
      <p:ext uri="{BB962C8B-B14F-4D97-AF65-F5344CB8AC3E}">
        <p14:creationId xmlns:p14="http://schemas.microsoft.com/office/powerpoint/2010/main" val="108642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8890DA-995C-45B1-8EA9-D52D39DC6FF2}"/>
              </a:ext>
            </a:extLst>
          </p:cNvPr>
          <p:cNvPicPr>
            <a:picLocks noChangeAspect="1"/>
          </p:cNvPicPr>
          <p:nvPr/>
        </p:nvPicPr>
        <p:blipFill>
          <a:blip r:embed="rId2"/>
          <a:stretch>
            <a:fillRect/>
          </a:stretch>
        </p:blipFill>
        <p:spPr>
          <a:xfrm>
            <a:off x="1631265" y="537283"/>
            <a:ext cx="9003909" cy="5765044"/>
          </a:xfrm>
          <a:prstGeom prst="rect">
            <a:avLst/>
          </a:prstGeom>
        </p:spPr>
      </p:pic>
    </p:spTree>
    <p:extLst>
      <p:ext uri="{BB962C8B-B14F-4D97-AF65-F5344CB8AC3E}">
        <p14:creationId xmlns:p14="http://schemas.microsoft.com/office/powerpoint/2010/main" val="154519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A5522-4432-4C97-928D-95F83BBE3A70}"/>
              </a:ext>
            </a:extLst>
          </p:cNvPr>
          <p:cNvSpPr txBox="1"/>
          <p:nvPr/>
        </p:nvSpPr>
        <p:spPr>
          <a:xfrm>
            <a:off x="460715" y="613511"/>
            <a:ext cx="9541413" cy="4524315"/>
          </a:xfrm>
          <a:prstGeom prst="rect">
            <a:avLst/>
          </a:prstGeom>
          <a:noFill/>
        </p:spPr>
        <p:txBody>
          <a:bodyPr wrap="square">
            <a:spAutoFit/>
          </a:bodyPr>
          <a:lstStyle/>
          <a:p>
            <a:pPr algn="just"/>
            <a:r>
              <a:rPr lang="en-US" sz="2400" b="1" dirty="0"/>
              <a:t>Characteristic of parallel Projection:</a:t>
            </a:r>
          </a:p>
          <a:p>
            <a:pPr algn="just"/>
            <a:endParaRPr lang="en-US" sz="2400" b="1" dirty="0"/>
          </a:p>
          <a:p>
            <a:pPr marL="342900" indent="-342900" algn="just">
              <a:buFont typeface="Arial" panose="020B0604020202020204" pitchFamily="34" charset="0"/>
              <a:buChar char="•"/>
            </a:pPr>
            <a:r>
              <a:rPr lang="en-US" sz="2400" dirty="0"/>
              <a:t>In parallel Projection, the projection lines are parallel to each other.</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There is the least amount of distortion within the object.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 lines that are parallel to the object are also parallel to the drawing.</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 view of Parallel Projection is the less realistic cause of no foreshortening.</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 Parallel Projections are good for accurate measurements.</a:t>
            </a:r>
            <a:endParaRPr lang="en-IN" sz="2400" dirty="0"/>
          </a:p>
        </p:txBody>
      </p:sp>
    </p:spTree>
    <p:extLst>
      <p:ext uri="{BB962C8B-B14F-4D97-AF65-F5344CB8AC3E}">
        <p14:creationId xmlns:p14="http://schemas.microsoft.com/office/powerpoint/2010/main" val="43175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474887-2797-4437-9F32-9ED4112798E7}"/>
              </a:ext>
            </a:extLst>
          </p:cNvPr>
          <p:cNvSpPr/>
          <p:nvPr/>
        </p:nvSpPr>
        <p:spPr>
          <a:xfrm>
            <a:off x="560364" y="312212"/>
            <a:ext cx="3167575" cy="1237958"/>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ORTHOGRAPHIC PROJECTION</a:t>
            </a:r>
          </a:p>
        </p:txBody>
      </p:sp>
      <p:sp>
        <p:nvSpPr>
          <p:cNvPr id="5" name="TextBox 4">
            <a:extLst>
              <a:ext uri="{FF2B5EF4-FFF2-40B4-BE49-F238E27FC236}">
                <a16:creationId xmlns:a16="http://schemas.microsoft.com/office/drawing/2014/main" id="{3D594569-1D62-4A9A-8976-D14A7A90BE04}"/>
              </a:ext>
            </a:extLst>
          </p:cNvPr>
          <p:cNvSpPr txBox="1"/>
          <p:nvPr/>
        </p:nvSpPr>
        <p:spPr>
          <a:xfrm>
            <a:off x="560364" y="1929341"/>
            <a:ext cx="10947008" cy="1200329"/>
          </a:xfrm>
          <a:prstGeom prst="rect">
            <a:avLst/>
          </a:prstGeom>
          <a:noFill/>
        </p:spPr>
        <p:txBody>
          <a:bodyPr wrap="square">
            <a:spAutoFit/>
          </a:bodyPr>
          <a:lstStyle/>
          <a:p>
            <a:pPr marL="285750" indent="-285750" algn="just">
              <a:buFont typeface="Arial" panose="020B0604020202020204" pitchFamily="34" charset="0"/>
              <a:buChar char="•"/>
            </a:pPr>
            <a:r>
              <a:rPr lang="en-US" dirty="0"/>
              <a:t>The orthographic projection is derived from the principles of descriptive geometry and is a two-dimensional representation of a three-dimensional object. </a:t>
            </a:r>
          </a:p>
          <a:p>
            <a:pPr marL="285750" indent="-285750" algn="just">
              <a:buFont typeface="Arial" panose="020B0604020202020204" pitchFamily="34" charset="0"/>
              <a:buChar char="•"/>
            </a:pPr>
            <a:r>
              <a:rPr lang="en-US" dirty="0"/>
              <a:t>It is a parallel projection (the lines of projection are parallel both in reality and in the projection plane). </a:t>
            </a:r>
          </a:p>
          <a:p>
            <a:pPr marL="285750" indent="-285750" algn="just">
              <a:buFont typeface="Arial" panose="020B0604020202020204" pitchFamily="34" charset="0"/>
              <a:buChar char="•"/>
            </a:pPr>
            <a:r>
              <a:rPr lang="en-US" dirty="0"/>
              <a:t>It is the projection type of choice for working drawings.</a:t>
            </a:r>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A0818C-D18D-4C43-81F3-14BE9B7F86C3}"/>
                  </a:ext>
                </a:extLst>
              </p:cNvPr>
              <p:cNvSpPr txBox="1"/>
              <p:nvPr/>
            </p:nvSpPr>
            <p:spPr>
              <a:xfrm>
                <a:off x="560363" y="3328575"/>
                <a:ext cx="10947007" cy="1499257"/>
              </a:xfrm>
              <a:prstGeom prst="rect">
                <a:avLst/>
              </a:prstGeom>
              <a:noFill/>
            </p:spPr>
            <p:txBody>
              <a:bodyPr wrap="square">
                <a:spAutoFit/>
              </a:bodyPr>
              <a:lstStyle>
                <a:defPPr>
                  <a:defRPr lang="en-US"/>
                </a:defPPr>
                <a:lvl1pPr marL="285750" indent="-285750" algn="just">
                  <a:buFont typeface="Arial" panose="020B0604020202020204" pitchFamily="34" charset="0"/>
                  <a:buChar char="•"/>
                </a:lvl1pPr>
              </a:lstStyle>
              <a:p>
                <a:r>
                  <a:rPr lang="en-US" dirty="0"/>
                  <a:t>If the normal of the viewing plane (the camera direction) is parallel to one of the primary axes (which is the x, y, or z axis), </a:t>
                </a:r>
              </a:p>
              <a:p>
                <a:r>
                  <a:rPr lang="en-US" dirty="0"/>
                  <a:t>the mathematical transformation is as follows; To project the 3D </a:t>
                </a: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𝑥</m:t>
                        </m:r>
                      </m:sub>
                    </m:sSub>
                    <m:sSub>
                      <m:sSubPr>
                        <m:ctrlPr>
                          <a:rPr lang="en-US" i="1" dirty="0" smtClean="0">
                            <a:solidFill>
                              <a:srgbClr val="836967"/>
                            </a:solidFill>
                            <a:latin typeface="Cambria Math" panose="02040503050406030204" pitchFamily="18" charset="0"/>
                          </a:rPr>
                        </m:ctrlPr>
                      </m:sSubPr>
                      <m:e>
                        <m:r>
                          <a:rPr lang="en-IN" b="0" i="1" dirty="0" smtClean="0">
                            <a:solidFill>
                              <a:srgbClr val="836967"/>
                            </a:solidFill>
                            <a:latin typeface="Cambria Math" panose="02040503050406030204" pitchFamily="18" charset="0"/>
                          </a:rPr>
                          <m:t>,</m:t>
                        </m:r>
                        <m:r>
                          <a:rPr lang="en-US" i="1" dirty="0" smtClean="0">
                            <a:latin typeface="Cambria Math" panose="02040503050406030204" pitchFamily="18" charset="0"/>
                          </a:rPr>
                          <m:t>𝑎</m:t>
                        </m:r>
                      </m:e>
                      <m:sub>
                        <m:r>
                          <a:rPr lang="en-US" i="1" dirty="0" smtClean="0">
                            <a:latin typeface="Cambria Math" panose="02040503050406030204" pitchFamily="18" charset="0"/>
                          </a:rPr>
                          <m:t>𝑦</m:t>
                        </m:r>
                      </m:sub>
                    </m:sSub>
                  </m:oMath>
                </a14:m>
                <a:r>
                  <a:rPr lang="en-US" dirty="0"/>
                  <a:t>,</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𝑧</m:t>
                        </m:r>
                      </m:sub>
                    </m:sSub>
                  </m:oMath>
                </a14:m>
                <a:r>
                  <a:rPr lang="en-US" dirty="0"/>
                  <a:t>  onto the 2D point</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IN" b="0" i="1" dirty="0" smtClean="0">
                            <a:solidFill>
                              <a:srgbClr val="836967"/>
                            </a:solidFill>
                            <a:latin typeface="Cambria Math" panose="02040503050406030204" pitchFamily="18" charset="0"/>
                          </a:rPr>
                          <m:t> </m:t>
                        </m:r>
                        <m:r>
                          <a:rPr lang="en-US" i="1" dirty="0">
                            <a:latin typeface="Cambria Math" panose="02040503050406030204" pitchFamily="18" charset="0"/>
                          </a:rPr>
                          <m:t>𝑏</m:t>
                        </m:r>
                      </m:e>
                      <m:sub>
                        <m:r>
                          <a:rPr lang="en-US" i="1" dirty="0">
                            <a:latin typeface="Cambria Math" panose="02040503050406030204" pitchFamily="18" charset="0"/>
                          </a:rPr>
                          <m:t>𝑥</m:t>
                        </m:r>
                      </m:sub>
                    </m:sSub>
                    <m:r>
                      <a:rPr lang="en-IN" b="0" i="1" dirty="0" smtClean="0">
                        <a:latin typeface="Cambria Math" panose="02040503050406030204" pitchFamily="18" charset="0"/>
                      </a:rPr>
                      <m:t>,</m:t>
                    </m:r>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𝑦</m:t>
                        </m:r>
                      </m:sub>
                    </m:sSub>
                  </m:oMath>
                </a14:m>
                <a:r>
                  <a:rPr lang="en-US" dirty="0"/>
                  <a:t> using an orthographic projection parallel to the y axis (where positive y represents forward direction - profile view), the following equations can be used:</a:t>
                </a:r>
                <a:endParaRPr lang="en-IN" dirty="0"/>
              </a:p>
            </p:txBody>
          </p:sp>
        </mc:Choice>
        <mc:Fallback xmlns="">
          <p:sp>
            <p:nvSpPr>
              <p:cNvPr id="7" name="TextBox 6">
                <a:extLst>
                  <a:ext uri="{FF2B5EF4-FFF2-40B4-BE49-F238E27FC236}">
                    <a16:creationId xmlns:a16="http://schemas.microsoft.com/office/drawing/2014/main" id="{A9A0818C-D18D-4C43-81F3-14BE9B7F86C3}"/>
                  </a:ext>
                </a:extLst>
              </p:cNvPr>
              <p:cNvSpPr txBox="1">
                <a:spLocks noRot="1" noChangeAspect="1" noMove="1" noResize="1" noEditPoints="1" noAdjustHandles="1" noChangeArrowheads="1" noChangeShapeType="1" noTextEdit="1"/>
              </p:cNvSpPr>
              <p:nvPr/>
            </p:nvSpPr>
            <p:spPr>
              <a:xfrm>
                <a:off x="560363" y="3328575"/>
                <a:ext cx="10947007" cy="1499257"/>
              </a:xfrm>
              <a:prstGeom prst="rect">
                <a:avLst/>
              </a:prstGeom>
              <a:blipFill>
                <a:blip r:embed="rId2"/>
                <a:stretch>
                  <a:fillRect l="-390" t="-2033" r="-445" b="-5691"/>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5CDB96D5-ABAC-4566-AF64-541360D700C9}"/>
              </a:ext>
            </a:extLst>
          </p:cNvPr>
          <p:cNvPicPr>
            <a:picLocks noChangeAspect="1"/>
          </p:cNvPicPr>
          <p:nvPr/>
        </p:nvPicPr>
        <p:blipFill>
          <a:blip r:embed="rId3"/>
          <a:stretch>
            <a:fillRect/>
          </a:stretch>
        </p:blipFill>
        <p:spPr>
          <a:xfrm>
            <a:off x="4365527" y="4827832"/>
            <a:ext cx="1238250" cy="523875"/>
          </a:xfrm>
          <a:prstGeom prst="rect">
            <a:avLst/>
          </a:prstGeom>
        </p:spPr>
      </p:pic>
      <p:sp>
        <p:nvSpPr>
          <p:cNvPr id="11" name="TextBox 10">
            <a:extLst>
              <a:ext uri="{FF2B5EF4-FFF2-40B4-BE49-F238E27FC236}">
                <a16:creationId xmlns:a16="http://schemas.microsoft.com/office/drawing/2014/main" id="{EACAA37D-DCF3-4238-90DB-0FBEF2CF1AAF}"/>
              </a:ext>
            </a:extLst>
          </p:cNvPr>
          <p:cNvSpPr txBox="1"/>
          <p:nvPr/>
        </p:nvSpPr>
        <p:spPr>
          <a:xfrm>
            <a:off x="749106" y="5351707"/>
            <a:ext cx="11053688" cy="646331"/>
          </a:xfrm>
          <a:prstGeom prst="rect">
            <a:avLst/>
          </a:prstGeom>
          <a:noFill/>
        </p:spPr>
        <p:txBody>
          <a:bodyPr wrap="square">
            <a:spAutoFit/>
          </a:bodyPr>
          <a:lstStyle/>
          <a:p>
            <a:r>
              <a:rPr lang="en-US" dirty="0"/>
              <a:t>where the vector s is an arbitrary scale factor, and c is an arbitrary offset. These constants are optional, and can be used to properly align the viewport. </a:t>
            </a:r>
            <a:endParaRPr lang="en-IN" dirty="0"/>
          </a:p>
        </p:txBody>
      </p:sp>
    </p:spTree>
    <p:extLst>
      <p:ext uri="{BB962C8B-B14F-4D97-AF65-F5344CB8AC3E}">
        <p14:creationId xmlns:p14="http://schemas.microsoft.com/office/powerpoint/2010/main" val="9030277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218</TotalTime>
  <Words>1786</Words>
  <Application>Microsoft Office PowerPoint</Application>
  <PresentationFormat>Widescreen</PresentationFormat>
  <Paragraphs>143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Roboto</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Adhira</dc:creator>
  <cp:lastModifiedBy>Adhira</cp:lastModifiedBy>
  <cp:revision>34</cp:revision>
  <dcterms:created xsi:type="dcterms:W3CDTF">2020-10-16T01:39:13Z</dcterms:created>
  <dcterms:modified xsi:type="dcterms:W3CDTF">2020-10-23T03:17:49Z</dcterms:modified>
</cp:coreProperties>
</file>