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06" r:id="rId6"/>
    <p:sldId id="307" r:id="rId7"/>
    <p:sldId id="259" r:id="rId8"/>
    <p:sldId id="30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hyperlink" Target="100%25%20procedural%20animation%20for%20next%20generation%20of%20Mixed%20Reality%20&amp;%20VR%20applications.mp4" TargetMode="Externa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hyperlink" Target="2D%20Morph.mp4" TargetMode="Externa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6" Type="http://schemas.openxmlformats.org/officeDocument/2006/relationships/hyperlink" Target="New%20age%20Morph.mp4" TargetMode="External"/><Relationship Id="rId5" Type="http://schemas.openxmlformats.org/officeDocument/2006/relationships/hyperlink" Target="3D%20Morph.mp4" TargetMode="External"/><Relationship Id="rId4" Type="http://schemas.openxmlformats.org/officeDocument/2006/relationships/image" Target="../media/image4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Computer Graphics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MODULE 5 – Computer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Squash and Stretch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Teaches basic mechanics of animation.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Defines rigidity of material.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Important in facial animation.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1577975"/>
            <a:ext cx="38163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75250" y="4110037"/>
            <a:ext cx="3657600" cy="25193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Timing and Motion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Gives meaning to movement.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 timing is critical to making ideas readable.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Timing: tiny characters move quicker than larger ones.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Motion: can define weights of objects.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Anticipation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Preparation for an action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Goofy prepares to hit a baseball.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5535" y="3429000"/>
            <a:ext cx="278826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4. Staging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clear presentation of an idea.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Some Techniques:</a:t>
            </a:r>
          </a:p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Use motion in a still scene or use of  static movement in a busy scene.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silhouettes (to the side)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406900"/>
            <a:ext cx="2760813" cy="207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5. Follow Through and Overlapping Action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Follow Through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Termination part of an action.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after throwing a ball</a:t>
            </a:r>
          </a:p>
          <a:p>
            <a:pPr marL="457200" indent="-457200">
              <a:spcBef>
                <a:spcPct val="50000"/>
              </a:spcBef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Overlapping Action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Starting a second action before the first has completed.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Luxo Jr.’s hop with overlapping action on chord.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963738"/>
            <a:ext cx="2106613" cy="1890712"/>
          </a:xfrm>
          <a:prstGeom prst="rect">
            <a:avLst/>
          </a:prstGeom>
          <a:noFill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4572000"/>
            <a:ext cx="192024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6. Straight Ahead Action and Pose-to-Pose Action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Straight Ahead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Animator start from first drawing in the scene  and draw all subsequent frames until the end of scene.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Pose-to-Pose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Animator plans actions, draws a sequence of poses, in between frames etc.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7. Slow in and Out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057400"/>
            <a:ext cx="3657600" cy="121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Spacing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inbetween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frames to achieve subtlety of timing and movement.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495800" y="2057400"/>
            <a:ext cx="434340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3d keyframe comp. Systems uses spline interpolation to control the path of an object. </a:t>
            </a:r>
          </a:p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tendency to overshoot at extremes (small # of frames). </a:t>
            </a:r>
          </a:p>
          <a:p>
            <a:pPr marL="457200" indent="-457200">
              <a:spcBef>
                <a:spcPct val="50000"/>
              </a:spcBef>
            </a:pP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33800"/>
            <a:ext cx="3819457" cy="2820988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86200"/>
            <a:ext cx="4073236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8. Arcs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path of action for natural movement.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Makes animation much smoother and less stiff than a straight line.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9. Exaggeration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Making noticeable through an idea, design and the action.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Needs to be used carefully.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Luxo Jr. made smaller to give idea of a child.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140200"/>
            <a:ext cx="2895600" cy="241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10. Secondary Action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Action that results directly from another action.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Used to increase the complexity and interest of a scene.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movement is the primary action, facial expression is the secondary action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114800"/>
            <a:ext cx="22479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Points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Animation Techniques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Keyframing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Construction of Animation Sequence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Motion Control Methods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Procedural 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Key-frame animation vs. procedural 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Warping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11. Appeal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Refers to what an audience would like to see.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Character cannot be too simple (boring) or too complex.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Avoid mirror symmetry, assymmetry is interesting. </a:t>
            </a:r>
          </a:p>
          <a:p>
            <a:pPr>
              <a:buFontTx/>
              <a:buChar char="•"/>
            </a:pPr>
            <a:endParaRPr lang="en-US" sz="2000" dirty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572000"/>
            <a:ext cx="2151063" cy="1612900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572000"/>
            <a:ext cx="2151063" cy="161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Keyframing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original way to animate, and still the most common form for feature animation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has shifted to computers, but basic approach is the same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Underlying technique is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in-between frames are interpolated from the keyframes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Originally done by armies of underpaid animators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done with computers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The Rapid E-Learning Blog - keyframe animation fo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95800"/>
            <a:ext cx="80978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Construction of animation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Storyline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definition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frame specification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Tweening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Motion Control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It specifies how an actor is animated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may be characterized according to the type of information to which it is privileged in animating the synthetic actor</a:t>
            </a:r>
          </a:p>
          <a:p>
            <a:pPr algn="just"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MCM methods based on  Following information</a:t>
            </a:r>
          </a:p>
          <a:p>
            <a:pPr lvl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Geometric and kinematics </a:t>
            </a:r>
          </a:p>
          <a:p>
            <a:pPr lvl="1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Typically the animator provides a lot of geometric data corresponding to a local definition of the motion. Inverse kinematic methods may be also considered as being in this category.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Physical</a:t>
            </a:r>
          </a:p>
          <a:p>
            <a:pPr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guarantees a realistic motion by using kinematics and dynamics</a:t>
            </a:r>
          </a:p>
          <a:p>
            <a:pPr lvl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Behavioral</a:t>
            </a:r>
          </a:p>
          <a:p>
            <a:pPr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takes into account the relationship between each object and the other objects.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Motion Control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Methods based on Geometric and Kinematics information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heavily relied upon the animator. Motion is locally controlled and defined in terms of coordinates, angles, velocities, or accelerations.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Methods based on Physical information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the animator provides physical data and the motion is obtained by solving the dynamic equations.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distinguish methods based 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parameter adjustment and constraint-based  methods, where the animator states in terms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constraints the properties the model is supposed to have, without needing to adjust parameters.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Methods based on Behavioral information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 behavioral motion control method consists of driving the behavior of autonomous creatures by providing high-level directives indicating a specific behavior without any other stimulus.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procedural animation objects are animated by a procedure -- a set of rules -- not by keyframing.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animator specifies rules and initial conditions and runs simulation.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 are often based on physical rules of the real world expressed by mathematical equations.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Categories of procedural animation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large categories of procedural animation are 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1. Physics-based modeling/animation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Particle systems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Flexible dynamics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Rigid body dynamics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Fluid dynamics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Fur/hair dynamics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Alife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(artificial life)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Behavioral animation 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Artificial evolution 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Branching object generation 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Physics-based modeling/animation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deals with things that are not alive.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Physics-based modeling/animation refers to techniques that include various physical parameters, as well as geometrical information, into models.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behavior of the models is simulated using well-know natural physical laws.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Physics-based modeling/animation can be considered as a sub-set of procedural animation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A. Particle systems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imulates behaviors of fuzzy objects, such as clouds, smokes, fire, and water.</a:t>
            </a:r>
          </a:p>
        </p:txBody>
      </p:sp>
      <p:pic>
        <p:nvPicPr>
          <p:cNvPr id="4" name="Picture 3" descr="http://www.utdallas.edu/atec/midori/Handouts/procedural_animation_files/genesi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971800"/>
            <a:ext cx="4114800" cy="25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5638800"/>
            <a:ext cx="281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"Star Trek II" Genesis Effect"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B. Flexible dynamics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simulates behaviors of flexible objects, such as clothes.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model is built from triangles, with point masses at the triangles’ vertices.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Triangles are joined at edges with hinges; the hinges open and close in resistance to springs holding the two hinge halves together.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Parameters are: point masses, positions, velocities, accelerations, spring constants, wind force, etc</a:t>
            </a:r>
          </a:p>
        </p:txBody>
      </p:sp>
      <p:pic>
        <p:nvPicPr>
          <p:cNvPr id="4" name="Picture 3" descr="http://www.utdallas.edu/atec/midori/Handouts/procedural_animation_files/shrek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886200"/>
            <a:ext cx="3200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6400800"/>
            <a:ext cx="106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"Shrek 2"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technique in which the illusion of movement is created  by displaying on a screen or recording on a device ,individual states of dynamic scene.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Animation is about bringing things to life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Technically: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 a sequence of images that, when played one after the other, make things move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image is called 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24 frames per second for film, resolution approx 1600x1200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 frames per second for NTSC video, resolution less than 640x480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60+ frames per second for “twitch” computer games, 640x480 or higher resolution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C. Rigid body dynamics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simulates dynamic interaction among rigid objects, such as rocks and metals, taking account various physical characteristics, such as elasticity, friction, and mass, to produce rolling, sliding, and collisions.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Parameters for “classical” rigid body dynamics are masses, positions, orientations, forces, torques, linear and angular velocities, linear and angular moment, rotational inertia tensors, etc. </a:t>
            </a:r>
          </a:p>
        </p:txBody>
      </p:sp>
      <p:pic>
        <p:nvPicPr>
          <p:cNvPr id="4" name="Picture 3" descr="http://www.utdallas.edu/atec/midori/Handouts/procedural_animation_files/rigid_dynamic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9970" y="3976370"/>
            <a:ext cx="2881630" cy="288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6488668"/>
            <a:ext cx="392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Fast frictional dynamics for rigid bodies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D. Fluid dynamics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simulates flows, waves, and turbulence of water and other liquids.</a:t>
            </a:r>
          </a:p>
        </p:txBody>
      </p:sp>
      <p:pic>
        <p:nvPicPr>
          <p:cNvPr id="4" name="Picture 3" descr="http://www.utdallas.edu/atec/midori/Handouts/procedural_animation_files/fluid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40075"/>
            <a:ext cx="38862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6172200"/>
            <a:ext cx="304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Computational fluid dynamics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E. Fur &amp; hair dynamics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generates realistic fur and hair and simulates behaviors of fur and hair. Often it is tied into a rendering method.</a:t>
            </a:r>
          </a:p>
        </p:txBody>
      </p:sp>
      <p:pic>
        <p:nvPicPr>
          <p:cNvPr id="4" name="Picture 3" descr="http://www.utdallas.edu/atec/midori/Handouts/procedural_animation_files/monsters_inc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26130"/>
            <a:ext cx="4020820" cy="246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5867400"/>
            <a:ext cx="170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"Monsters, Inc."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Alife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(artificial life) deals with things are virtually alive.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A. Behavioral animation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simulates interactions of artificial lives. Examples: flocking, predator-prey, virtual human behaviors</a:t>
            </a:r>
          </a:p>
        </p:txBody>
      </p:sp>
      <p:pic>
        <p:nvPicPr>
          <p:cNvPr id="4" name="Picture 3" descr="http://www.utdallas.edu/atec/midori/Handouts/procedural_animation_files/mula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407924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648866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Mulan</a:t>
            </a:r>
            <a:r>
              <a:rPr lang="en-US" dirty="0"/>
              <a:t>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B. Artificial evolution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the evolution of artificial life forms.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animator plays the role of God.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artificial life forms reproduce and mutate over time, the survival of the fittest is prescribed by the animator's definition of "fittest" (that is artificial 'natural' selection). </a:t>
            </a:r>
          </a:p>
        </p:txBody>
      </p:sp>
      <p:pic>
        <p:nvPicPr>
          <p:cNvPr id="4" name="Picture 3" descr="http://www.utdallas.edu/atec/midori/Handouts/procedural_animation_files/Panspermia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91000"/>
            <a:ext cx="2932748" cy="228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19600" y="6488668"/>
            <a:ext cx="26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Panspermia</a:t>
            </a:r>
            <a:r>
              <a:rPr lang="en-US" dirty="0"/>
              <a:t>" by Karl Sims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C. Branching object generation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generates plants, trees, and other objects with branching structures and simulate their behaviors.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Without a procedural method, building a model of a branching object, such as a tree with a number of branches, requires a lot of time and effort.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Branching object generation methods (L-systems &amp; BOGAS) employ user defined rules to generate such objects.</a:t>
            </a:r>
          </a:p>
        </p:txBody>
      </p:sp>
      <p:pic>
        <p:nvPicPr>
          <p:cNvPr id="2052" name="Picture 16" descr="http://www.utdallas.edu/atec/midori/Handouts/procedural_animation_files/i_have.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943476"/>
            <a:ext cx="2044699" cy="1533524"/>
          </a:xfrm>
          <a:prstGeom prst="rect">
            <a:avLst/>
          </a:prstGeom>
          <a:noFill/>
        </p:spPr>
      </p:pic>
      <p:pic>
        <p:nvPicPr>
          <p:cNvPr id="2051" name="Picture 17" descr="http://www.utdallas.edu/atec/midori/Handouts/procedural_animation_files/i_have.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2352" y="4953000"/>
            <a:ext cx="2097248" cy="1524000"/>
          </a:xfrm>
          <a:prstGeom prst="rect">
            <a:avLst/>
          </a:prstGeom>
          <a:noFill/>
        </p:spPr>
      </p:pic>
      <p:pic>
        <p:nvPicPr>
          <p:cNvPr id="2050" name="Picture 18" descr="http://www.utdallas.edu/atec/midori/Handouts/procedural_animation_files/i_have.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3365" y="4953000"/>
            <a:ext cx="1996035" cy="1524000"/>
          </a:xfrm>
          <a:prstGeom prst="rect">
            <a:avLst/>
          </a:prstGeom>
          <a:noFill/>
        </p:spPr>
      </p:pic>
      <p:pic>
        <p:nvPicPr>
          <p:cNvPr id="2049" name="Picture 19" descr="http://www.utdallas.edu/atec/midori/Handouts/procedural_animation_files/i_have.4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3165" y="4953000"/>
            <a:ext cx="1996035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553200" y="651944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Procedural Animation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Key-frame animation vs. procedural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produce a keyframe animation, the animator creates the behavior of a model manually by using an intuitive “put that there” methodology.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animator has direct control over the positions, shapes, and motions of models at any moment in the animation.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other hand, to produce a procedural animation the animator provides initial conditions and adjust rather abstract physical parameters, such as forces and torques, in order to control positions, shapes, and motions of models.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effect of changing a parameter value is often unpredictable in procedural animation. The animator has to run a simulation to see the result.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Morphing – derived from the word metamorphosis.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Metamorphosis means to change shape, appearance or form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Example: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Documents and Settings\student\Desktop\chair_tabl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399" y="3429000"/>
            <a:ext cx="3502891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What is morphing?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Morphing can be defined as: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-  Transition from one object to another.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-  Process of transforming one image into another.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An animation technique that allows you to blend two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still images, creating a sequence of in – between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pictures that when played in Quick Time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metamorphoses the first image into the second.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</a:rPr>
              <a:t>How is morphing done?</a:t>
            </a:r>
          </a:p>
          <a:p>
            <a:pPr algn="just"/>
            <a:endParaRPr lang="en-US" sz="2000" b="1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As the metamorphosis proceeds , 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The first image is gradually distorted and is faded out.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The second image starts out totally distorted toward the first and is faded in.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cdn7.staztic.com/app/a/4246/4246648/zooface-gif-animal-morph-4-0-s-307x5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295775"/>
            <a:ext cx="48768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26F0-E966-4060-9F25-CA3BC574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Computer Animation: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389388-60A5-490C-AAA5-2B9FA5224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975028"/>
              </p:ext>
            </p:extLst>
          </p:nvPr>
        </p:nvGraphicFramePr>
        <p:xfrm>
          <a:off x="304800" y="1417638"/>
          <a:ext cx="8839200" cy="494353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012203592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3704812096"/>
                    </a:ext>
                  </a:extLst>
                </a:gridCol>
              </a:tblGrid>
              <a:tr h="13972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cap="all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</a:p>
                  </a:txBody>
                  <a:tcPr marL="24950" marR="24950" marT="24950" marB="24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cap="all">
                          <a:solidFill>
                            <a:srgbClr val="000000"/>
                          </a:solidFill>
                          <a:effectLst/>
                        </a:rPr>
                        <a:t>DEVELOPMENTS</a:t>
                      </a:r>
                    </a:p>
                  </a:txBody>
                  <a:tcPr marL="24950" marR="24950" marT="24950" marB="24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874235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1906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“Humorous phase of funny faces” – 1st animated movie/film.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53761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1909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“Gertie the trained Dinosaur” – Cartoon was developed.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41668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1913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Felix the cat” and “Old doc Yak” – Cartoon series was developed.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03139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1923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Cartoon movie Alice’s Wonderland was created.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9380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1926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“Prince Achmed” – 1st full length animated movie.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12612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1928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“Mickey Mouse” – First cartoon with sound (developed by Walt Disney).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1584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1970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“Scanimate” – 1st analog video synthesizer.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01291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1977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“Star War” – First popular movie using animation.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980295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1993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“Jurassic Park”, movie using VFX and animation.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88908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1995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“Disney Pixar’s Toy Story” – 1st computer animation featuring film.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72683"/>
                  </a:ext>
                </a:extLst>
              </a:tr>
              <a:tr h="58258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2003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Movies like: “The Matrix Reloaded” and “The Matrix Revolutions”, used virtual cinematography.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64795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2006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Video Game named “Play Station 3” was developed.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9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</a:rPr>
              <a:t>Steps in morphing 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The morph process consists of :- 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1. Warping two images so that they have the same “shape’’.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2. Cross dissolving the resulting images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Warping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A warp is a 2-D geometric transformation and generates a  distorted image when it is applied to an image.</a:t>
            </a:r>
            <a:br>
              <a:rPr lang="en-US" sz="2000" dirty="0">
                <a:latin typeface="Times New Roman" pitchFamily="18" charset="0"/>
              </a:rPr>
            </a:b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Warping</a:t>
            </a:r>
            <a:r>
              <a:rPr lang="en-US" sz="2000" dirty="0">
                <a:latin typeface="Times New Roman" pitchFamily="18" charset="0"/>
              </a:rPr>
              <a:t> an image means : apply a given deformation to it.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Two ways to warp an image:-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 Forward mapping.</a:t>
            </a:r>
            <a:br>
              <a:rPr lang="en-US" sz="2000" dirty="0"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latin typeface="Times New Roman" pitchFamily="18" charset="0"/>
                <a:sym typeface="Wingdings" pitchFamily="2" charset="2"/>
              </a:rPr>
              <a:t>    Reverse mapping.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Warping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Forward Warping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Each pixel in source image is mapped to an appropriate pixel in destination image.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Some pixels in the destination image may not be mapped.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sz="2000" dirty="0">
              <a:latin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</a:rPr>
              <a:t>Reverse Warping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This method goes through each pixel in the destination image and samples an appropriate source image pixel.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 All destination image pixels are mapped to some source image pixel.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 This mapping is used in the Beier/Neely line morphing method.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Cross Dissolving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A cross-dissolve is a sequence of images which implements a gradual fade from one to the other.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uns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62400"/>
            <a:ext cx="2794000" cy="2095500"/>
          </a:xfrm>
          <a:prstGeom prst="rect">
            <a:avLst/>
          </a:prstGeom>
        </p:spPr>
      </p:pic>
      <p:pic>
        <p:nvPicPr>
          <p:cNvPr id="5" name="Picture 4" descr="Water lil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962400"/>
            <a:ext cx="2819400" cy="21145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00400" y="4953000"/>
            <a:ext cx="2514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</a:rPr>
              <a:t>THE MORPHING PROCESS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b="1" dirty="0">
                <a:latin typeface="Times New Roman" pitchFamily="18" charset="0"/>
              </a:rPr>
              <a:t>Step I</a:t>
            </a:r>
            <a:r>
              <a:rPr lang="en-US" sz="2000" dirty="0">
                <a:latin typeface="Times New Roman" pitchFamily="18" charset="0"/>
              </a:rPr>
              <a:t> : </a:t>
            </a:r>
            <a:r>
              <a:rPr lang="en-US" sz="2000" b="1" dirty="0">
                <a:latin typeface="Times New Roman" pitchFamily="18" charset="0"/>
              </a:rPr>
              <a:t> Interpolating the lines: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</a:rPr>
              <a:t> Interpolate the coordinates of the end points of every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   pair of lines. 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  Step II : Warping the Images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Each of the source images has to be deformed towards the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    needed frame.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 The deformation works pixel by pixel is based on the  </a:t>
            </a:r>
            <a:br>
              <a:rPr lang="en-US" sz="2000" dirty="0"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 reverse mapping. This algorithm is called </a:t>
            </a:r>
            <a:r>
              <a:rPr lang="en-US" sz="2000" i="1" dirty="0">
                <a:latin typeface="Times New Roman" pitchFamily="18" charset="0"/>
                <a:sym typeface="Wingdings" pitchFamily="2" charset="2"/>
              </a:rPr>
              <a:t>Beier-Neely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</a:t>
            </a:r>
            <a:br>
              <a:rPr lang="en-US" sz="2000" dirty="0"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 Algorithm.</a:t>
            </a:r>
            <a:endParaRPr lang="en-US" sz="2000" dirty="0">
              <a:latin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4400" y="2209800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3" imgW="5315692" imgH="4571429" progId="">
                  <p:embed/>
                </p:oleObj>
              </mc:Choice>
              <mc:Fallback>
                <p:oleObj name="Photo Editor Photo" r:id="rId3" imgW="5315692" imgH="45714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5438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62000" y="2362200"/>
          <a:ext cx="7924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hoto Editor Photo" r:id="rId3" imgW="4761905" imgH="2133898" progId="">
                  <p:embed/>
                </p:oleObj>
              </mc:Choice>
              <mc:Fallback>
                <p:oleObj name="Photo Editor Photo" r:id="rId3" imgW="4761905" imgH="213389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9248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5200" y="65194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2D Morphing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3D morphing ?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3D model of the object is transformed from one shape into another.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Why 3D morphing ?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Morphs are independent of viewing and lighting parameters.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View-dependent effects possible e.g., shadows, highlights, camera can be animated during the morph.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Traditional 2D morphs are inherently “flat” looking.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Features of a Good 3D morphing algorithm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Conceptually Simple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Minimal topological restrictions.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Easy to use user-control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pic>
        <p:nvPicPr>
          <p:cNvPr id="4" name="Picture 50" descr="Z:\anurag\new_overview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676400"/>
            <a:ext cx="8039100" cy="446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217863"/>
            <a:ext cx="3200400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4775" y="1905000"/>
            <a:ext cx="8467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03500" y="1752600"/>
            <a:ext cx="113524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Polygons</a:t>
            </a:r>
          </a:p>
          <a:p>
            <a:pPr algn="ctr"/>
            <a:r>
              <a:rPr lang="en-US" dirty="0"/>
              <a:t>(triangles)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191000" y="1905000"/>
            <a:ext cx="9149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vertices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562600" y="1752600"/>
            <a:ext cx="192687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 parameters</a:t>
            </a:r>
          </a:p>
          <a:p>
            <a:pPr algn="ctr"/>
            <a:r>
              <a:rPr lang="en-US" dirty="0"/>
              <a:t>(normal, textures)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86000" y="21034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038600" y="21034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334000" y="21034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3"/>
          <a:srcRect l="20503" t="20503" r="20503" b="20503"/>
          <a:stretch>
            <a:fillRect/>
          </a:stretch>
        </p:blipFill>
        <p:spPr bwMode="auto">
          <a:xfrm>
            <a:off x="1066800" y="3200400"/>
            <a:ext cx="3235325" cy="3235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419600" y="481806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9866-136F-4F1F-8B2E-5E69797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urw-din"/>
              </a:rPr>
              <a:t>Applications of Computer Animation: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6DF60F-4465-489E-8039-320967E2A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558" y="1600200"/>
            <a:ext cx="41928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6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19200" y="2667000"/>
            <a:ext cx="1327150" cy="12811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3425" y="2971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ht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55750" y="2895600"/>
            <a:ext cx="92075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268413" y="3276600"/>
            <a:ext cx="74612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954213" y="3124200"/>
            <a:ext cx="74612" cy="76200"/>
          </a:xfrm>
          <a:prstGeom prst="rect">
            <a:avLst/>
          </a:prstGeom>
          <a:solidFill>
            <a:srgbClr val="00279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1292225" y="2895600"/>
            <a:ext cx="279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1323975" y="3124200"/>
            <a:ext cx="62865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1603375" y="2895600"/>
            <a:ext cx="34925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2667000" y="1371600"/>
            <a:ext cx="34734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Convert model vertices from (</a:t>
            </a:r>
            <a:r>
              <a:rPr lang="en-US" sz="1800" dirty="0" err="1"/>
              <a:t>x,y,z</a:t>
            </a:r>
            <a:r>
              <a:rPr lang="en-US" sz="1800" dirty="0"/>
              <a:t>)</a:t>
            </a:r>
          </a:p>
          <a:p>
            <a:pPr algn="ctr"/>
            <a:r>
              <a:rPr lang="en-US" sz="1800" dirty="0"/>
              <a:t>to (ht, theta, radius) space.</a:t>
            </a:r>
          </a:p>
          <a:p>
            <a:pPr algn="ctr"/>
            <a:r>
              <a:rPr lang="en-US" sz="1800" dirty="0"/>
              <a:t>Scan convert each triangle.</a:t>
            </a:r>
            <a:endParaRPr lang="en-US" dirty="0"/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1447800" y="5029200"/>
            <a:ext cx="838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1447800" y="5715000"/>
            <a:ext cx="838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1447800" y="51054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2286000" y="51054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828800" y="6567488"/>
            <a:ext cx="673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Axis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743200"/>
            <a:ext cx="2057400" cy="187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6781800" y="1965325"/>
            <a:ext cx="1676400" cy="3429000"/>
            <a:chOff x="5280" y="336"/>
            <a:chExt cx="1056" cy="2160"/>
          </a:xfrm>
        </p:grpSpPr>
        <p:pic>
          <p:nvPicPr>
            <p:cNvPr id="20" name="Picture 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0" y="336"/>
              <a:ext cx="1056" cy="10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80" y="1440"/>
              <a:ext cx="1056" cy="10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6477000" y="36798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2133600" y="51816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6553200" y="5486400"/>
            <a:ext cx="2436813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“Radius” Images</a:t>
            </a:r>
          </a:p>
          <a:p>
            <a:r>
              <a:rPr lang="en-US" sz="1600" dirty="0"/>
              <a:t>(brighter = farther</a:t>
            </a:r>
          </a:p>
          <a:p>
            <a:r>
              <a:rPr lang="en-US" sz="1600" dirty="0"/>
              <a:t> darker = closer to axis</a:t>
            </a:r>
          </a:p>
          <a:p>
            <a:r>
              <a:rPr lang="en-US" sz="1600" dirty="0"/>
              <a:t> black = no point on object)</a:t>
            </a:r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4572000" y="4572000"/>
            <a:ext cx="146084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3D model</a:t>
            </a:r>
          </a:p>
          <a:p>
            <a:pPr algn="ctr"/>
            <a:r>
              <a:rPr lang="en-US" dirty="0"/>
              <a:t>(Axis = green)</a:t>
            </a: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1874838" y="4533900"/>
            <a:ext cx="1587" cy="2247900"/>
          </a:xfrm>
          <a:prstGeom prst="line">
            <a:avLst/>
          </a:prstGeom>
          <a:noFill/>
          <a:ln w="12700">
            <a:solidFill>
              <a:srgbClr val="31650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43"/>
          <p:cNvSpPr>
            <a:spLocks noChangeArrowheads="1"/>
          </p:cNvSpPr>
          <p:nvPr/>
        </p:nvSpPr>
        <p:spPr bwMode="auto">
          <a:xfrm rot="10800000">
            <a:off x="152400" y="3124200"/>
            <a:ext cx="3352800" cy="3429000"/>
          </a:xfrm>
          <a:custGeom>
            <a:avLst/>
            <a:gdLst>
              <a:gd name="G0" fmla="+- 9624 0 0"/>
              <a:gd name="G1" fmla="+- -11765268 0 0"/>
              <a:gd name="G2" fmla="+- 0 0 -11765268"/>
              <a:gd name="T0" fmla="*/ 0 256 1"/>
              <a:gd name="T1" fmla="*/ 180 256 1"/>
              <a:gd name="G3" fmla="+- -11765268 T0 T1"/>
              <a:gd name="T2" fmla="*/ 0 256 1"/>
              <a:gd name="T3" fmla="*/ 90 256 1"/>
              <a:gd name="G4" fmla="+- -11765268 T2 T3"/>
              <a:gd name="G5" fmla="*/ G4 2 1"/>
              <a:gd name="T4" fmla="*/ 90 256 1"/>
              <a:gd name="T5" fmla="*/ 0 256 1"/>
              <a:gd name="G6" fmla="+- -11765268 T4 T5"/>
              <a:gd name="G7" fmla="*/ G6 2 1"/>
              <a:gd name="G8" fmla="abs -1176526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624"/>
              <a:gd name="G18" fmla="*/ 9624 1 2"/>
              <a:gd name="G19" fmla="+- G18 5400 0"/>
              <a:gd name="G20" fmla="cos G19 -11765268"/>
              <a:gd name="G21" fmla="sin G19 -11765268"/>
              <a:gd name="G22" fmla="+- G20 10800 0"/>
              <a:gd name="G23" fmla="+- G21 10800 0"/>
              <a:gd name="G24" fmla="+- 10800 0 G20"/>
              <a:gd name="G25" fmla="+- 9624 10800 0"/>
              <a:gd name="G26" fmla="?: G9 G17 G25"/>
              <a:gd name="G27" fmla="?: G9 0 21600"/>
              <a:gd name="G28" fmla="cos 10800 -11765268"/>
              <a:gd name="G29" fmla="sin 10800 -11765268"/>
              <a:gd name="G30" fmla="sin 9624 -11765268"/>
              <a:gd name="G31" fmla="+- G28 10800 0"/>
              <a:gd name="G32" fmla="+- G29 10800 0"/>
              <a:gd name="G33" fmla="+- G30 10800 0"/>
              <a:gd name="G34" fmla="?: G4 0 G31"/>
              <a:gd name="G35" fmla="?: -11765268 G34 0"/>
              <a:gd name="G36" fmla="?: G6 G35 G31"/>
              <a:gd name="G37" fmla="+- 21600 0 G36"/>
              <a:gd name="G38" fmla="?: G4 0 G33"/>
              <a:gd name="G39" fmla="?: -1176526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88 w 21600"/>
              <a:gd name="T15" fmla="*/ 10715 h 21600"/>
              <a:gd name="T16" fmla="*/ 10800 w 21600"/>
              <a:gd name="T17" fmla="*/ 1176 h 21600"/>
              <a:gd name="T18" fmla="*/ 21012 w 21600"/>
              <a:gd name="T19" fmla="*/ 1071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176" y="10720"/>
                </a:moveTo>
                <a:cubicBezTo>
                  <a:pt x="1220" y="5436"/>
                  <a:pt x="5516" y="1175"/>
                  <a:pt x="10800" y="1176"/>
                </a:cubicBezTo>
                <a:cubicBezTo>
                  <a:pt x="16083" y="1176"/>
                  <a:pt x="20379" y="5436"/>
                  <a:pt x="20423" y="10720"/>
                </a:cubicBezTo>
                <a:lnTo>
                  <a:pt x="21599" y="10710"/>
                </a:lnTo>
                <a:cubicBezTo>
                  <a:pt x="21550" y="4780"/>
                  <a:pt x="16729" y="-1"/>
                  <a:pt x="10799" y="0"/>
                </a:cubicBezTo>
                <a:cubicBezTo>
                  <a:pt x="4870" y="0"/>
                  <a:pt x="49" y="4780"/>
                  <a:pt x="0" y="10710"/>
                </a:cubicBezTo>
                <a:close/>
              </a:path>
            </a:pathLst>
          </a:custGeom>
          <a:solidFill>
            <a:schemeClr val="folHlink"/>
          </a:solidFill>
          <a:ln w="12700">
            <a:solidFill>
              <a:srgbClr val="47474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>
            <a:off x="1905000" y="5410200"/>
            <a:ext cx="2057400" cy="381000"/>
          </a:xfrm>
          <a:prstGeom prst="line">
            <a:avLst/>
          </a:prstGeom>
          <a:noFill/>
          <a:ln w="12700">
            <a:solidFill>
              <a:srgbClr val="00279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1003300" y="3429000"/>
            <a:ext cx="628650" cy="685800"/>
            <a:chOff x="768" y="1536"/>
            <a:chExt cx="384" cy="336"/>
          </a:xfrm>
        </p:grpSpPr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V="1">
              <a:off x="768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768" y="18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1839913" y="3886200"/>
            <a:ext cx="68236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theta</a:t>
            </a: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1981200" y="2819400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r1,r2</a:t>
            </a: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2819400" y="51816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3352800" y="53340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066800" y="5181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ht</a:t>
            </a:r>
          </a:p>
        </p:txBody>
      </p:sp>
      <p:sp>
        <p:nvSpPr>
          <p:cNvPr id="37" name="Text Box 56"/>
          <p:cNvSpPr txBox="1">
            <a:spLocks noChangeArrowheads="1"/>
          </p:cNvSpPr>
          <p:nvPr/>
        </p:nvSpPr>
        <p:spPr bwMode="auto">
          <a:xfrm>
            <a:off x="1828800" y="5791200"/>
            <a:ext cx="6762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theta</a:t>
            </a:r>
          </a:p>
        </p:txBody>
      </p: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3048000" y="5562600"/>
            <a:ext cx="74613" cy="76200"/>
          </a:xfrm>
          <a:prstGeom prst="rect">
            <a:avLst/>
          </a:prstGeom>
          <a:solidFill>
            <a:srgbClr val="00279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3276600" y="5638800"/>
            <a:ext cx="74613" cy="76200"/>
          </a:xfrm>
          <a:prstGeom prst="rect">
            <a:avLst/>
          </a:prstGeom>
          <a:solidFill>
            <a:srgbClr val="00279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advantages of 3D over 2D morphing are inherited.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Complexity of 3D morphing is not there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Works for different topologies, as opposed to some existing methods.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other parameters (textures, normal, colors,...) can be morphed similarly.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Z__anurag_ANIM20~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19600"/>
            <a:ext cx="2438400" cy="2438400"/>
          </a:xfrm>
          <a:prstGeom prst="rect">
            <a:avLst/>
          </a:prstGeom>
        </p:spPr>
      </p:pic>
      <p:pic>
        <p:nvPicPr>
          <p:cNvPr id="5" name="Picture 4" descr="Z__anurag_ANIM20~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419600"/>
            <a:ext cx="2438400" cy="2438400"/>
          </a:xfrm>
          <a:prstGeom prst="rect">
            <a:avLst/>
          </a:prstGeom>
        </p:spPr>
      </p:pic>
      <p:pic>
        <p:nvPicPr>
          <p:cNvPr id="6" name="Picture 5" descr="Z__anurag_ANIM20~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419600"/>
            <a:ext cx="24384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762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3D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5943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NA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EA68-7715-4168-BDA9-E936CE2A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Methods/Techniques: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3479-E07A-4108-AD1D-DEF4F40A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urw-din"/>
              </a:rPr>
              <a:t>Frame by Frame (Traditional Method)</a:t>
            </a:r>
          </a:p>
          <a:p>
            <a:r>
              <a:rPr lang="en-IN" b="1" i="0" dirty="0">
                <a:effectLst/>
                <a:latin typeface="urw-din"/>
              </a:rPr>
              <a:t>Procedural</a:t>
            </a:r>
          </a:p>
          <a:p>
            <a:r>
              <a:rPr lang="en-IN" b="1" i="0" dirty="0" err="1">
                <a:effectLst/>
                <a:latin typeface="urw-din"/>
              </a:rPr>
              <a:t>Behavioral</a:t>
            </a:r>
            <a:endParaRPr lang="en-IN" b="1" dirty="0">
              <a:latin typeface="urw-din"/>
            </a:endParaRPr>
          </a:p>
          <a:p>
            <a:r>
              <a:rPr lang="en-IN" b="1" i="0" dirty="0">
                <a:effectLst/>
                <a:latin typeface="urw-din"/>
              </a:rPr>
              <a:t>Key Framing</a:t>
            </a:r>
          </a:p>
          <a:p>
            <a:r>
              <a:rPr lang="en-IN" b="1" i="0" dirty="0">
                <a:effectLst/>
                <a:latin typeface="urw-din"/>
              </a:rPr>
              <a:t>Motion Capture</a:t>
            </a:r>
          </a:p>
          <a:p>
            <a:r>
              <a:rPr lang="en-IN" b="1" i="0" dirty="0">
                <a:effectLst/>
                <a:latin typeface="urw-din"/>
              </a:rPr>
              <a:t>Dynamics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7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Basic Animation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Keyframe animation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Consists of automatic generation of intermediate frames based on the set of the key frames ,supplied by an animator.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Animator specifies important positions throughout the animation –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keyframes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Someone or something fills in the intermediate frames –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inbetweening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or just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tweening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Motion capture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captures motion data from a real enactment of the animation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 then drives a virtual character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Procedural animation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set of equations or rules are evaluated to determine how the animation behaves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8FC8-254D-4B70-BE7F-5494CE17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B8AD-5EAC-414D-AAA9-72BBC250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Cell Animation</a:t>
            </a:r>
          </a:p>
          <a:p>
            <a:r>
              <a:rPr lang="en-IN" dirty="0"/>
              <a:t>2D Animation</a:t>
            </a:r>
          </a:p>
          <a:p>
            <a:r>
              <a:rPr lang="en-IN" dirty="0"/>
              <a:t>3D Animation</a:t>
            </a:r>
          </a:p>
          <a:p>
            <a:r>
              <a:rPr lang="en-IN" dirty="0"/>
              <a:t>Motion Graphics</a:t>
            </a:r>
          </a:p>
          <a:p>
            <a:r>
              <a:rPr lang="en-IN" dirty="0"/>
              <a:t>Stop Animation</a:t>
            </a:r>
          </a:p>
        </p:txBody>
      </p:sp>
    </p:spTree>
    <p:extLst>
      <p:ext uri="{BB962C8B-B14F-4D97-AF65-F5344CB8AC3E}">
        <p14:creationId xmlns:p14="http://schemas.microsoft.com/office/powerpoint/2010/main" val="390481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Early 2D Animation: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Used traditional techniques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Early 3D Animation: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Neglected traditional techniques.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Understanding the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11 Fundamental principles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traditional animation techniques is essential to producing good computer animation.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2500</Words>
  <Application>Microsoft Office PowerPoint</Application>
  <PresentationFormat>On-screen Show (4:3)</PresentationFormat>
  <Paragraphs>382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Times</vt:lpstr>
      <vt:lpstr>Times New Roman</vt:lpstr>
      <vt:lpstr>urw-din</vt:lpstr>
      <vt:lpstr>Office Theme</vt:lpstr>
      <vt:lpstr>Photo Editor Photo</vt:lpstr>
      <vt:lpstr>Computer Graphics MODULE 5 – Computer Animation</vt:lpstr>
      <vt:lpstr>Points to be covered</vt:lpstr>
      <vt:lpstr>Animation</vt:lpstr>
      <vt:lpstr>History of Computer Animation:</vt:lpstr>
      <vt:lpstr>Applications of Computer Animation:</vt:lpstr>
      <vt:lpstr>Methods/Techniques:</vt:lpstr>
      <vt:lpstr>Basic Animation Techniques</vt:lpstr>
      <vt:lpstr>Types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Keyframing</vt:lpstr>
      <vt:lpstr>Construction of animation sequence</vt:lpstr>
      <vt:lpstr>Motion Control Methods</vt:lpstr>
      <vt:lpstr>Motion Control Methods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Key-frame animation vs. procedural animation</vt:lpstr>
      <vt:lpstr>Morphing</vt:lpstr>
      <vt:lpstr>Morphing</vt:lpstr>
      <vt:lpstr>Morphing</vt:lpstr>
      <vt:lpstr>Morphing</vt:lpstr>
      <vt:lpstr>Warping</vt:lpstr>
      <vt:lpstr>Warping</vt:lpstr>
      <vt:lpstr>Cross Dissolving</vt:lpstr>
      <vt:lpstr>Morphing</vt:lpstr>
      <vt:lpstr>Morphing</vt:lpstr>
      <vt:lpstr>Morphing</vt:lpstr>
      <vt:lpstr>3D Morphing</vt:lpstr>
      <vt:lpstr>3D Morphing</vt:lpstr>
      <vt:lpstr>3D Morphing</vt:lpstr>
      <vt:lpstr>3D Morphing</vt:lpstr>
      <vt:lpstr>3D Morphing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CHP 5 – Computer Animation</dc:title>
  <dc:creator>ITCO</dc:creator>
  <cp:lastModifiedBy>Adhira</cp:lastModifiedBy>
  <cp:revision>135</cp:revision>
  <dcterms:created xsi:type="dcterms:W3CDTF">2006-08-16T00:00:00Z</dcterms:created>
  <dcterms:modified xsi:type="dcterms:W3CDTF">2020-11-20T02:30:43Z</dcterms:modified>
</cp:coreProperties>
</file>