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57" r:id="rId6"/>
    <p:sldId id="260" r:id="rId7"/>
    <p:sldId id="261" r:id="rId8"/>
    <p:sldId id="268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 userDrawn="1">
            <p:ph type="ctrTitle"/>
          </p:nvPr>
        </p:nvSpPr>
        <p:spPr>
          <a:xfrm>
            <a:off x="1123952" y="2914653"/>
            <a:ext cx="6848475" cy="65721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单击此处编辑母版标题样式</a:t>
            </a:r>
            <a:endParaRPr lang="zh-CN" sz="4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副标题 3"/>
          <p:cNvSpPr>
            <a:spLocks noGrp="1"/>
          </p:cNvSpPr>
          <p:nvPr userDrawn="1">
            <p:ph type="subTitle" idx="1"/>
          </p:nvPr>
        </p:nvSpPr>
        <p:spPr>
          <a:xfrm>
            <a:off x="1066800" y="4431949"/>
            <a:ext cx="10058400" cy="365760"/>
          </a:xfrm>
        </p:spPr>
        <p:txBody>
          <a:bodyPr/>
          <a:lstStyle/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单击此处编辑母版副标题样式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3" descr="C:\Users\doalp_000\Desktop\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9148" y="2995603"/>
            <a:ext cx="1724025" cy="504825"/>
          </a:xfrm>
          <a:prstGeom prst="rect">
            <a:avLst/>
          </a:prstGeom>
          <a:noFill/>
        </p:spPr>
      </p:pic>
      <p:cxnSp>
        <p:nvCxnSpPr>
          <p:cNvPr id="11" name="直接连接符 10"/>
          <p:cNvCxnSpPr/>
          <p:nvPr userDrawn="1"/>
        </p:nvCxnSpPr>
        <p:spPr>
          <a:xfrm>
            <a:off x="1114425" y="3643313"/>
            <a:ext cx="910113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420838" y="1631852"/>
            <a:ext cx="6991643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 latinLnBrk="0">
              <a:lnSpc>
                <a:spcPct val="100000"/>
              </a:lnSpc>
              <a:defRPr lang="zh-CN"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20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784776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schemeClr val="bg1">
                <a:lumMod val="6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1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721152" y="0"/>
            <a:ext cx="54864" cy="6858000"/>
          </a:xfrm>
          <a:prstGeom prst="rect">
            <a:avLst/>
          </a:prstGeom>
          <a:solidFill>
            <a:srgbClr val="1962AC"/>
          </a:solidFill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162900"/>
            <a:ext cx="3474720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3991700"/>
            <a:ext cx="3474720" cy="1188720"/>
          </a:xfrm>
        </p:spPr>
        <p:txBody>
          <a:bodyPr>
            <a:normAutofit/>
          </a:bodyPr>
          <a:lstStyle>
            <a:lvl1pPr marL="0" indent="0" latinLnBrk="0">
              <a:spcBef>
                <a:spcPts val="8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-16" y="2686929"/>
            <a:ext cx="6232004" cy="1814733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LOGO整体终稿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54729" y="0"/>
            <a:ext cx="1149264" cy="115355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6257036"/>
            <a:ext cx="12192000" cy="600964"/>
          </a:xfrm>
          <a:prstGeom prst="rect">
            <a:avLst/>
          </a:prstGeom>
          <a:solidFill>
            <a:srgbClr val="1962AC"/>
          </a:solidFill>
          <a:ln>
            <a:solidFill>
              <a:srgbClr val="1962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85110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10635175" y="6457071"/>
            <a:ext cx="11676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rgbClr val="196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由曾乐设计，使用需征得许可。</a:t>
            </a:r>
            <a:endParaRPr lang="zh-CN" altLang="en-US" sz="100" dirty="0">
              <a:solidFill>
                <a:srgbClr val="196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random/>
    <p:sndAc>
      <p:endSnd/>
    </p:sndAc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 cap="all" baseline="0">
          <a:solidFill>
            <a:srgbClr val="1962AC"/>
          </a:solidFill>
          <a:effectLst/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1962AC"/>
        </a:buClr>
        <a:buFont typeface="Arial" panose="020B0604020202020204" pitchFamily="34" charset="0"/>
        <a:buChar char="•"/>
        <a:defRPr lang="zh-CN" sz="20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962AC"/>
        </a:buClr>
        <a:buFont typeface="Arial" panose="020B0604020202020204" pitchFamily="34" charset="0"/>
        <a:buChar char="•"/>
        <a:defRPr lang="zh-CN" sz="18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rgbClr val="1962AC"/>
        </a:buClr>
        <a:buFont typeface="Arial" panose="020B0604020202020204" pitchFamily="34" charset="0"/>
        <a:buChar char="•"/>
        <a:defRPr lang="zh-CN" sz="1400" kern="1200">
          <a:solidFill>
            <a:schemeClr val="tx1">
              <a:lumMod val="75000"/>
              <a:lumOff val="25000"/>
            </a:schemeClr>
          </a:solidFill>
          <a:latin typeface="+mn-lt"/>
          <a:ea typeface="Microsoft YaHei UI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C8E1-E693-4807-83D4-F07E62E9DDB2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AC493-C033-4FE8-A9FE-9549338DC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random/>
    <p:sndAc>
      <p:endSnd/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hyperlink" Target="https://blog.csdn.net/weixin_44175258/article/details/1073416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atch.mit.edu/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弹球游戏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主讲人：</a:t>
            </a:r>
            <a:r>
              <a:rPr lang="zh-CN" altLang="en-US"/>
              <a:t>徐尚瑞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77943"/>
      </p:ext>
    </p:extLst>
  </p:cSld>
  <p:clrMapOvr>
    <a:masterClrMapping/>
  </p:clrMapOvr>
  <p:transition spd="med">
    <p:random/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0056" y="2708920"/>
            <a:ext cx="3432448" cy="1143000"/>
          </a:xfrm>
        </p:spPr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738986"/>
      </p:ext>
    </p:extLst>
  </p:cSld>
  <p:clrMapOvr>
    <a:masterClrMapping/>
  </p:clrMapOvr>
  <p:transition spd="med">
    <p:random/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Scratch</a:t>
            </a:r>
            <a:r>
              <a:rPr lang="zh-CN" altLang="en-US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2024" y="2276872"/>
            <a:ext cx="3792488" cy="4114800"/>
          </a:xfrm>
        </p:spPr>
        <p:txBody>
          <a:bodyPr/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en-US" altLang="zh-CN" smtClean="0"/>
              <a:t>Scratch</a:t>
            </a:r>
            <a:r>
              <a:rPr lang="zh-CN" altLang="en-US"/>
              <a:t>可以说是编程软件，更可以说是创作软件，还可以当作机器人软件来用，教师应该重点培养学生思维能力、解决问题能力和创新能力。本节课位于新章节的起始位置。在联系旧识、生成新知、激发学生学习兴趣等方面起到了承上启下的重要作用。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98" b="8400"/>
          <a:stretch/>
        </p:blipFill>
        <p:spPr bwMode="auto">
          <a:xfrm>
            <a:off x="1487488" y="2276872"/>
            <a:ext cx="4608512" cy="314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76879"/>
      </p:ext>
    </p:extLst>
  </p:cSld>
  <p:clrMapOvr>
    <a:masterClrMapping/>
  </p:clrMapOvr>
  <p:transition spd="med">
    <p:random/>
    <p:sndAc>
      <p:endSnd/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34480"/>
            <a:ext cx="9601200" cy="4114800"/>
          </a:xfrm>
        </p:spPr>
        <p:txBody>
          <a:bodyPr/>
          <a:lstStyle/>
          <a:p>
            <a:pPr marL="45720" indent="0">
              <a:buNone/>
            </a:pPr>
            <a:endParaRPr lang="en-US" altLang="zh-CN" smtClean="0">
              <a:hlinkClick r:id="rId2"/>
            </a:endParaRPr>
          </a:p>
          <a:p>
            <a:pPr marL="45720" indent="0">
              <a:lnSpc>
                <a:spcPts val="0"/>
              </a:lnSpc>
              <a:buNone/>
            </a:pPr>
            <a:r>
              <a:rPr lang="zh-CN" altLang="en-US" smtClean="0"/>
              <a:t>官</a:t>
            </a:r>
            <a:r>
              <a:rPr lang="zh-CN" altLang="en-US"/>
              <a:t>网地址是：</a:t>
            </a:r>
            <a:r>
              <a:rPr lang="en-US" altLang="zh-CN">
                <a:hlinkClick r:id="rId3"/>
              </a:rPr>
              <a:t>https</a:t>
            </a:r>
            <a:r>
              <a:rPr lang="en-US" altLang="zh-CN">
                <a:hlinkClick r:id="rId3"/>
              </a:rPr>
              <a:t>://</a:t>
            </a:r>
            <a:r>
              <a:rPr lang="en-US" altLang="zh-CN" smtClean="0">
                <a:hlinkClick r:id="rId3"/>
              </a:rPr>
              <a:t>scratch.mit.edu</a:t>
            </a:r>
            <a:endParaRPr lang="en-US" altLang="zh-CN" smtClean="0"/>
          </a:p>
          <a:p>
            <a:pPr marL="45720" indent="0">
              <a:lnSpc>
                <a:spcPts val="0"/>
              </a:lnSpc>
              <a:buNone/>
            </a:pPr>
            <a:endParaRPr lang="en-US" altLang="zh-CN"/>
          </a:p>
          <a:p>
            <a:pPr marL="45720" indent="0">
              <a:lnSpc>
                <a:spcPts val="0"/>
              </a:lnSpc>
              <a:buNone/>
            </a:pPr>
            <a:r>
              <a:rPr lang="zh-CN" altLang="en-US"/>
              <a:t>软件下载地址是：</a:t>
            </a:r>
            <a:r>
              <a:rPr lang="en-US" altLang="zh-CN">
                <a:hlinkClick r:id="rId4"/>
              </a:rPr>
              <a:t>https</a:t>
            </a:r>
            <a:r>
              <a:rPr lang="en-US" altLang="zh-CN">
                <a:hlinkClick r:id="rId4"/>
              </a:rPr>
              <a:t>://</a:t>
            </a:r>
            <a:r>
              <a:rPr lang="en-US" altLang="zh-CN" smtClean="0">
                <a:hlinkClick r:id="rId4"/>
              </a:rPr>
              <a:t>scratch.mit.edu/download</a:t>
            </a:r>
            <a:endParaRPr lang="en-US" altLang="zh-CN" smtClean="0"/>
          </a:p>
          <a:p>
            <a:pPr marL="45720" indent="0">
              <a:buNone/>
            </a:pPr>
            <a:endParaRPr lang="en-US" altLang="zh-CN"/>
          </a:p>
          <a:p>
            <a:pPr marL="45720" indent="0">
              <a:buNone/>
            </a:pPr>
            <a:endParaRPr lang="en-US" altLang="zh-CN">
              <a:hlinkClick r:id="rId2"/>
            </a:endParaRPr>
          </a:p>
          <a:p>
            <a:pPr marL="45720" indent="0">
              <a:buNone/>
            </a:pP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://blog.csdn.net/weixin_44175258/article/details/107341686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472" y="353294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/>
              <a:t>具体安装步骤及安装问题见如下链接</a:t>
            </a:r>
            <a:r>
              <a:rPr lang="zh-CN" altLang="en-US" sz="2000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96492"/>
      </p:ext>
    </p:extLst>
  </p:cSld>
  <p:clrMapOvr>
    <a:masterClrMapping/>
  </p:clrMapOvr>
  <p:transition spd="med">
    <p:random/>
    <p:sndAc>
      <p:endSnd/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任务分析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2024" y="2132856"/>
            <a:ext cx="3528392" cy="411480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下方</a:t>
            </a:r>
            <a:r>
              <a:rPr lang="zh-CN" altLang="en-US"/>
              <a:t>设置一块球拍，画面中有一个球进行移动，小球打到砖块得分，达到一定分数进入下一关。左中上三面墙会反弹，但碰到下方墙壁游戏结束。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4485714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3139"/>
      </p:ext>
    </p:extLst>
  </p:cSld>
  <p:clrMapOvr>
    <a:masterClrMapping/>
  </p:clrMapOvr>
  <p:transition spd="med">
    <p:random/>
    <p:sndAc>
      <p:endSnd/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15480" y="1988840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1、游戏至少设计5个关卡（界面），难度依次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递增</a:t>
            </a: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、难度递增方式：提升球的移动速度，降低球拍的移动速度，减短球拍的长度，障碍物数量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增加</a:t>
            </a: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、画面上方设计若干障碍物，用球击打障碍物，障碍物会消失，当障碍物全部消失则进入下一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</a:t>
            </a: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、每次击中障碍物会有积分，界面显示当前积分和历史积分前5名最高分排行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榜</a:t>
            </a: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、基本规则：球拍在画面下方，只能通过键盘控制，只能左右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移动</a:t>
            </a: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、背景、角色等道具素材选材新颖，需要合适的背景音乐和游戏操作相关声音（如击球声，拾取道具声，射击声等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  <a:endParaRPr lang="en-US" altLang="zh-CN" sz="2000" smtClean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、附加功能：障碍物消失时会出现道具，道具降落被球拍捡到后会有两种效果：（1）增加一个弹球 （2）球拍可以发射子弹</a:t>
            </a:r>
            <a:r>
              <a:rPr lang="zh-CN" altLang="en-US" sz="2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击打</a:t>
            </a:r>
            <a:r>
              <a:rPr lang="zh-CN" altLang="en-US" sz="200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障碍物</a:t>
            </a:r>
            <a:endParaRPr lang="zh-CN" altLang="en-US" sz="2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537718"/>
      </p:ext>
    </p:extLst>
  </p:cSld>
  <p:clrMapOvr>
    <a:masterClrMapping/>
  </p:clrMapOvr>
  <p:transition spd="med">
    <p:random/>
    <p:sndAc>
      <p:endSnd/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项目介绍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879976" y="2708920"/>
            <a:ext cx="4392488" cy="1584176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      </a:t>
            </a:r>
            <a:r>
              <a:rPr lang="zh-CN" altLang="en-US" smtClean="0"/>
              <a:t>按下“</a:t>
            </a:r>
            <a:r>
              <a:rPr lang="en-US" altLang="zh-CN" smtClean="0"/>
              <a:t>space</a:t>
            </a:r>
            <a:r>
              <a:rPr lang="zh-CN" altLang="en-US" smtClean="0"/>
              <a:t>”空格键即可开始游戏，右上角显示当前得分和当前关卡。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132856"/>
            <a:ext cx="4523809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3690"/>
      </p:ext>
    </p:extLst>
  </p:cSld>
  <p:clrMapOvr>
    <a:masterClrMapping/>
  </p:clrMapOvr>
  <p:transition spd="med">
    <p:random/>
    <p:sndAc>
      <p:endSnd/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项目介绍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879976" y="1988840"/>
            <a:ext cx="4392488" cy="3400000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      </a:t>
            </a:r>
            <a:r>
              <a:rPr lang="zh-CN" altLang="en-US" smtClean="0"/>
              <a:t>球击到砖块，砖块变色后消失并得分，到达固定分数进入下一关，并会触发额外道具“苹果”。</a:t>
            </a:r>
            <a:endParaRPr lang="en-US" altLang="zh-CN" smtClean="0"/>
          </a:p>
          <a:p>
            <a:pPr marL="45720" indent="0">
              <a:lnSpc>
                <a:spcPct val="10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      </a:t>
            </a:r>
            <a:r>
              <a:rPr lang="zh-CN" altLang="en-US" smtClean="0"/>
              <a:t>小球触碰上左右三面会反弹，触碰下端及红线位置游戏结束。</a:t>
            </a:r>
            <a:endParaRPr lang="en-US" altLang="zh-CN" smtClean="0"/>
          </a:p>
          <a:p>
            <a:pPr>
              <a:lnSpc>
                <a:spcPts val="500"/>
              </a:lnSpc>
              <a:buFont typeface="Wingdings" panose="05000000000000000000" pitchFamily="2" charset="2"/>
              <a:buChar char="Ø"/>
            </a:pPr>
            <a:endParaRPr lang="en-US" altLang="zh-CN" smtClean="0"/>
          </a:p>
          <a:p>
            <a:pPr lvl="1">
              <a:lnSpc>
                <a:spcPts val="13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小球会随关数增加速度变快。      </a:t>
            </a:r>
            <a:r>
              <a:rPr lang="en-US" altLang="zh-CN" smtClean="0"/>
              <a:t>           </a:t>
            </a:r>
          </a:p>
          <a:p>
            <a:pPr lvl="1">
              <a:lnSpc>
                <a:spcPts val="13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砖块会随关数增加数量变多。</a:t>
            </a:r>
            <a:endParaRPr lang="en-US" altLang="zh-CN" smtClean="0"/>
          </a:p>
          <a:p>
            <a:pPr lvl="1">
              <a:lnSpc>
                <a:spcPts val="13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挡板会随关数增加长度变短。</a:t>
            </a:r>
            <a:endParaRPr lang="en-US" altLang="zh-CN" smtClean="0"/>
          </a:p>
          <a:p>
            <a:pPr lvl="1">
              <a:lnSpc>
                <a:spcPts val="13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挡板会随关数增加速度变慢。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8" y="1988840"/>
            <a:ext cx="4552381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42961"/>
      </p:ext>
    </p:extLst>
  </p:cSld>
  <p:clrMapOvr>
    <a:masterClrMapping/>
  </p:clrMapOvr>
  <p:transition spd="med">
    <p:random/>
    <p:sndAc>
      <p:endSnd/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项目介绍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01774" y="2708920"/>
            <a:ext cx="4392488" cy="1584176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      </a:t>
            </a:r>
            <a:r>
              <a:rPr lang="zh-CN" altLang="en-US" smtClean="0"/>
              <a:t>如游戏失败显示“</a:t>
            </a:r>
            <a:r>
              <a:rPr lang="en-US" altLang="zh-CN" smtClean="0"/>
              <a:t>jiuzhe</a:t>
            </a:r>
            <a:r>
              <a:rPr lang="zh-CN" altLang="en-US" smtClean="0"/>
              <a:t>”失败页面右边显示得分排行，点击右下角红心重新开始游戏。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916832"/>
            <a:ext cx="4514286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20483"/>
      </p:ext>
    </p:extLst>
  </p:cSld>
  <p:clrMapOvr>
    <a:masterClrMapping/>
  </p:clrMapOvr>
  <p:transition spd="med">
    <p:random/>
    <p:sndAc>
      <p:endSnd/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黑体" pitchFamily="49" charset="-122"/>
              </a:rPr>
              <a:t>项目介绍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879976" y="2708920"/>
            <a:ext cx="4392488" cy="1584176"/>
          </a:xfrm>
        </p:spPr>
        <p:txBody>
          <a:bodyPr/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       </a:t>
            </a:r>
            <a:r>
              <a:rPr lang="zh-CN" altLang="en-US" smtClean="0"/>
              <a:t>游戏通关显示“</a:t>
            </a:r>
            <a:r>
              <a:rPr lang="en-US" altLang="zh-CN" smtClean="0"/>
              <a:t>good</a:t>
            </a:r>
            <a:r>
              <a:rPr lang="zh-CN" altLang="en-US" smtClean="0"/>
              <a:t>”页面，并显示得分排行榜与再来一次红心按钮。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060848"/>
            <a:ext cx="4590476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973"/>
      </p:ext>
    </p:extLst>
  </p:cSld>
  <p:clrMapOvr>
    <a:masterClrMapping/>
  </p:clrMapOvr>
  <p:transition spd="med">
    <p:random/>
    <p:sndAc>
      <p:endSnd/>
    </p:sndAc>
  </p:transition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391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 Unicode MS</vt:lpstr>
      <vt:lpstr>Microsoft YaHei UI</vt:lpstr>
      <vt:lpstr>黑体</vt:lpstr>
      <vt:lpstr>宋体</vt:lpstr>
      <vt:lpstr>微软雅黑</vt:lpstr>
      <vt:lpstr>幼圆</vt:lpstr>
      <vt:lpstr>Arial</vt:lpstr>
      <vt:lpstr>Calibri</vt:lpstr>
      <vt:lpstr>Cambria</vt:lpstr>
      <vt:lpstr>Wingdings</vt:lpstr>
      <vt:lpstr>主题1</vt:lpstr>
      <vt:lpstr>自定义设计方案</vt:lpstr>
      <vt:lpstr>弹球游戏</vt:lpstr>
      <vt:lpstr>Scratch介绍</vt:lpstr>
      <vt:lpstr>软件安装</vt:lpstr>
      <vt:lpstr>任务分析</vt:lpstr>
      <vt:lpstr>需求分析</vt:lpstr>
      <vt:lpstr>项目介绍</vt:lpstr>
      <vt:lpstr>项目介绍</vt:lpstr>
      <vt:lpstr>项目介绍</vt:lpstr>
      <vt:lpstr>项目介绍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2018-07-19T00:37:04Z</dcterms:created>
  <dcterms:modified xsi:type="dcterms:W3CDTF">2020-07-27T08:00:22Z</dcterms:modified>
</cp:coreProperties>
</file>