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5470-07C9-44E4-A8C6-A42D424BE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000CC-8EF6-4AD3-9913-8B0CBD294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EEF9E-12B5-4D53-9C76-E865D60DB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B36C-25E1-451B-A166-8C27091025D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61073-C05F-465A-B7D0-86129C09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E152C-E8AA-4D31-A8E9-F6E49A43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DAD0-FE38-4A27-A53B-1FB76C903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5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26212-0BC2-4B64-9F29-102D156F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1657A-67C8-4B70-89F8-9948A648A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F2648-96EB-45CB-9EAA-306F7E2C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B36C-25E1-451B-A166-8C27091025D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91177-EB0F-4164-9411-11290CD71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E8751-6BA8-4FF6-A5C6-7BD7BD24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DAD0-FE38-4A27-A53B-1FB76C903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89183A-EE71-4527-92BF-C3C8C4B46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DD7B1-B956-4FA9-AF2D-125283D98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EFAA6-4B80-476B-A0F2-43D26CFA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B36C-25E1-451B-A166-8C27091025D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3902B-DD7A-460E-915A-8ED8C8727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7435F-2C55-49EC-9605-B3F15537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DAD0-FE38-4A27-A53B-1FB76C903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0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5A6D-437F-40B6-AD9A-B69C7B36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C1977-0DAB-40C4-A584-77CF9F983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7514C-58E9-4739-8FDE-677BC17F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B36C-25E1-451B-A166-8C27091025D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2FA8D-7685-483D-A9B9-9F84DA02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B8BA7-3B3B-4D6A-BCC6-5716C53E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DAD0-FE38-4A27-A53B-1FB76C903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1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64BC-5489-4EDA-92B9-59EAB4CA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AE1AD-355A-4548-8AFE-4A1510EA6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E23E7-CEC0-4B1F-B318-5A0CBA86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B36C-25E1-451B-A166-8C27091025D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4BAA6-3BCF-4357-BAAD-A39480D8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F6F3A-4CB0-4009-AAD3-CA3A85A4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DAD0-FE38-4A27-A53B-1FB76C903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3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9522-F4E1-49C7-91D5-8DD8FB27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82DA9-8344-4AFC-BA87-E5B81A6D5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6B008-F737-47EB-AEE1-F98A72E68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28312-3D17-41F2-913E-B31130981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B36C-25E1-451B-A166-8C27091025D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539DC-B50D-4DB4-964A-C266A32DF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ABB2B-A663-4675-A727-ECF5BC6E9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DAD0-FE38-4A27-A53B-1FB76C903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0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69B9D-328E-4CD6-8CF2-A114C682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92379-33D4-412D-BB92-CCE3D717B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C8D4E-7588-45F8-872D-5549C10C4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6FF18-1C21-482A-AA2A-4D0DF6A75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08591-C217-417F-A718-411C6A4C7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732978-B530-4E08-A3F5-947CBD4E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B36C-25E1-451B-A166-8C27091025D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06674C-D60E-4F14-BA88-4EAF0263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0BD9DE-72CA-4485-B1B5-17705CD4F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DAD0-FE38-4A27-A53B-1FB76C903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2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6789-C6A2-4E15-B0EC-065C01D2A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07263-97DB-4802-9B38-4D9A4122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B36C-25E1-451B-A166-8C27091025D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8E3B7-EC0E-4FA9-85C3-892A04EC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59E82-DAA0-4651-B046-8591EA10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DAD0-FE38-4A27-A53B-1FB76C903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6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B00FA5-982B-404B-ABC9-4BDAF1B47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B36C-25E1-451B-A166-8C27091025D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6321-16F2-45A1-951E-F610BAFE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40504-0AE6-45AE-A213-3814372F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DAD0-FE38-4A27-A53B-1FB76C903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7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2244-D818-4EC7-9209-904ED447F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D43B6-6D35-45FA-8436-BBB5EE6EA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09601-4CC2-4657-8358-71D8A9781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4CF2F-839A-4BE3-8839-CD2874B9C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B36C-25E1-451B-A166-8C27091025D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777B5-8344-486F-B473-9CD4AB77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0477C-056E-49BD-BA82-47EA690F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DAD0-FE38-4A27-A53B-1FB76C903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9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4403-F5CA-48C6-BF48-0AC22D90A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1F59F-EFE9-4184-BE8A-671A89086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8D47E-8A59-4B52-99E0-6FE2200BE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AF079-111F-41CB-A3CD-CB8766794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B36C-25E1-451B-A166-8C27091025D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DD61C-600F-4B16-9771-8CD6991B6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FBC3E-AF55-41F4-8228-A0F391DB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DAD0-FE38-4A27-A53B-1FB76C903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0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7BDE1-F6B8-4897-A368-9620A634A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62588-453D-46A7-96A2-BF473D819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8588B-A5CD-46FB-99B7-869162637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6B36C-25E1-451B-A166-8C27091025D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C718A-4141-49B4-AFD3-254AE19B9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793A4-209B-461F-AD0E-375CDDB3B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3DAD0-FE38-4A27-A53B-1FB76C903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8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9EAE0B-8D54-44BB-B5F8-3BB3B52F8D10}"/>
              </a:ext>
            </a:extLst>
          </p:cNvPr>
          <p:cNvCxnSpPr>
            <a:cxnSpLocks/>
          </p:cNvCxnSpPr>
          <p:nvPr/>
        </p:nvCxnSpPr>
        <p:spPr>
          <a:xfrm>
            <a:off x="4476458" y="1486527"/>
            <a:ext cx="151433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B0FF11-63F2-46AA-AF9D-517D6DEEA589}"/>
              </a:ext>
            </a:extLst>
          </p:cNvPr>
          <p:cNvCxnSpPr>
            <a:cxnSpLocks/>
          </p:cNvCxnSpPr>
          <p:nvPr/>
        </p:nvCxnSpPr>
        <p:spPr>
          <a:xfrm flipV="1">
            <a:off x="5990794" y="1486528"/>
            <a:ext cx="0" cy="4974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284F5AD-BDB1-43FD-8B18-F6C5427FAA7A}"/>
              </a:ext>
            </a:extLst>
          </p:cNvPr>
          <p:cNvCxnSpPr>
            <a:cxnSpLocks/>
          </p:cNvCxnSpPr>
          <p:nvPr/>
        </p:nvCxnSpPr>
        <p:spPr>
          <a:xfrm flipV="1">
            <a:off x="5638369" y="1486527"/>
            <a:ext cx="0" cy="4974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0ED3DB-93DA-42A6-9D6F-A8930845FF75}"/>
              </a:ext>
            </a:extLst>
          </p:cNvPr>
          <p:cNvCxnSpPr>
            <a:cxnSpLocks/>
          </p:cNvCxnSpPr>
          <p:nvPr/>
        </p:nvCxnSpPr>
        <p:spPr>
          <a:xfrm flipV="1">
            <a:off x="5309757" y="1486527"/>
            <a:ext cx="0" cy="4974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7A29FB-29BC-46C1-AFF8-4798CD0B609A}"/>
              </a:ext>
            </a:extLst>
          </p:cNvPr>
          <p:cNvCxnSpPr>
            <a:cxnSpLocks/>
          </p:cNvCxnSpPr>
          <p:nvPr/>
        </p:nvCxnSpPr>
        <p:spPr>
          <a:xfrm flipV="1">
            <a:off x="4966857" y="1486527"/>
            <a:ext cx="0" cy="4974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6D2126-8C73-4EF7-BEF5-9AB36AED511E}"/>
              </a:ext>
            </a:extLst>
          </p:cNvPr>
          <p:cNvCxnSpPr>
            <a:cxnSpLocks/>
          </p:cNvCxnSpPr>
          <p:nvPr/>
        </p:nvCxnSpPr>
        <p:spPr>
          <a:xfrm>
            <a:off x="5990794" y="1728516"/>
            <a:ext cx="55218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6686D09-714C-4DB6-A4DF-8C8D38930E1E}"/>
              </a:ext>
            </a:extLst>
          </p:cNvPr>
          <p:cNvSpPr/>
          <p:nvPr/>
        </p:nvSpPr>
        <p:spPr>
          <a:xfrm>
            <a:off x="6542975" y="1340374"/>
            <a:ext cx="804861" cy="7762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CADC51-4821-4717-9533-903CBF186F9D}"/>
              </a:ext>
            </a:extLst>
          </p:cNvPr>
          <p:cNvCxnSpPr>
            <a:cxnSpLocks/>
          </p:cNvCxnSpPr>
          <p:nvPr/>
        </p:nvCxnSpPr>
        <p:spPr>
          <a:xfrm>
            <a:off x="4190638" y="1728511"/>
            <a:ext cx="25724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ctagon 48">
            <a:extLst>
              <a:ext uri="{FF2B5EF4-FFF2-40B4-BE49-F238E27FC236}">
                <a16:creationId xmlns:a16="http://schemas.microsoft.com/office/drawing/2014/main" id="{0B1B9155-C5E9-41DE-8B01-011079BCE6BC}"/>
              </a:ext>
            </a:extLst>
          </p:cNvPr>
          <p:cNvSpPr/>
          <p:nvPr/>
        </p:nvSpPr>
        <p:spPr>
          <a:xfrm>
            <a:off x="6665922" y="1461397"/>
            <a:ext cx="548640" cy="548640"/>
          </a:xfrm>
          <a:prstGeom prst="octagon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CB3A646-6A9C-4A30-89C5-FB66CF958D74}"/>
              </a:ext>
            </a:extLst>
          </p:cNvPr>
          <p:cNvSpPr/>
          <p:nvPr/>
        </p:nvSpPr>
        <p:spPr>
          <a:xfrm>
            <a:off x="6737787" y="1529814"/>
            <a:ext cx="411480" cy="4114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E3DE4A1-3E2A-4231-AC52-ED480C4CEC2C}"/>
              </a:ext>
            </a:extLst>
          </p:cNvPr>
          <p:cNvSpPr/>
          <p:nvPr/>
        </p:nvSpPr>
        <p:spPr>
          <a:xfrm>
            <a:off x="6830972" y="1620955"/>
            <a:ext cx="228600" cy="2286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C7DE095-FB46-4171-BF05-8EBCF34EB7B9}"/>
              </a:ext>
            </a:extLst>
          </p:cNvPr>
          <p:cNvSpPr/>
          <p:nvPr/>
        </p:nvSpPr>
        <p:spPr>
          <a:xfrm>
            <a:off x="5700282" y="1620955"/>
            <a:ext cx="228600" cy="2286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4383BDD-5434-4D39-8F70-CB8DF84F9C42}"/>
              </a:ext>
            </a:extLst>
          </p:cNvPr>
          <p:cNvSpPr/>
          <p:nvPr/>
        </p:nvSpPr>
        <p:spPr>
          <a:xfrm>
            <a:off x="5347857" y="1620955"/>
            <a:ext cx="228600" cy="2286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A294A3E-3314-4B21-AB24-1D8CF7D2223F}"/>
                  </a:ext>
                </a:extLst>
              </p:cNvPr>
              <p:cNvSpPr/>
              <p:nvPr/>
            </p:nvSpPr>
            <p:spPr>
              <a:xfrm>
                <a:off x="4047836" y="555505"/>
                <a:ext cx="3383927" cy="646331"/>
              </a:xfrm>
              <a:prstGeom prst="rect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u="sng" dirty="0"/>
                  <a:t>Event-Driven Dynamics</a:t>
                </a:r>
                <a:endParaRPr lang="en-US" b="0" i="1" u="sng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A294A3E-3314-4B21-AB24-1D8CF7D22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836" y="555505"/>
                <a:ext cx="3383927" cy="646331"/>
              </a:xfrm>
              <a:prstGeom prst="rect">
                <a:avLst/>
              </a:prstGeom>
              <a:blipFill>
                <a:blip r:embed="rId2"/>
                <a:stretch>
                  <a:fillRect t="-3704" b="-6481"/>
                </a:stretch>
              </a:blipFill>
              <a:ln>
                <a:solidFill>
                  <a:srgbClr val="FF000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35F74B1-B8F0-40C6-908A-0EC75BA01DE3}"/>
              </a:ext>
            </a:extLst>
          </p:cNvPr>
          <p:cNvCxnSpPr>
            <a:cxnSpLocks/>
          </p:cNvCxnSpPr>
          <p:nvPr/>
        </p:nvCxnSpPr>
        <p:spPr>
          <a:xfrm>
            <a:off x="4476458" y="1979847"/>
            <a:ext cx="151433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8834C38-2876-43F4-8AF8-52F6ADD7F4BF}"/>
              </a:ext>
            </a:extLst>
          </p:cNvPr>
          <p:cNvCxnSpPr>
            <a:cxnSpLocks/>
          </p:cNvCxnSpPr>
          <p:nvPr/>
        </p:nvCxnSpPr>
        <p:spPr>
          <a:xfrm>
            <a:off x="7386275" y="1735255"/>
            <a:ext cx="25724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224EAF3-C6BE-4447-88A9-A20FD7CC2E13}"/>
                  </a:ext>
                </a:extLst>
              </p:cNvPr>
              <p:cNvSpPr/>
              <p:nvPr/>
            </p:nvSpPr>
            <p:spPr>
              <a:xfrm>
                <a:off x="7158558" y="2671230"/>
                <a:ext cx="2294213" cy="673005"/>
              </a:xfrm>
              <a:prstGeom prst="rect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u="sng" dirty="0"/>
                  <a:t>Time-Driven Dynamics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224EAF3-C6BE-4447-88A9-A20FD7CC2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558" y="2671230"/>
                <a:ext cx="2294213" cy="673005"/>
              </a:xfrm>
              <a:prstGeom prst="rect">
                <a:avLst/>
              </a:prstGeom>
              <a:blipFill>
                <a:blip r:embed="rId3"/>
                <a:stretch>
                  <a:fillRect l="-1583" t="-3540" r="-1319" b="-3540"/>
                </a:stretch>
              </a:blipFill>
              <a:ln>
                <a:solidFill>
                  <a:srgbClr val="FF000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BFC97CA-235F-46E5-9AC0-2C04C3FA4DC5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7431763" y="878671"/>
            <a:ext cx="135148" cy="74228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58B7707-0AF5-4E77-85AB-7838BA8CE41C}"/>
              </a:ext>
            </a:extLst>
          </p:cNvPr>
          <p:cNvCxnSpPr>
            <a:cxnSpLocks/>
            <a:stCxn id="43" idx="0"/>
            <a:endCxn id="50" idx="4"/>
          </p:cNvCxnSpPr>
          <p:nvPr/>
        </p:nvCxnSpPr>
        <p:spPr>
          <a:xfrm rot="16200000" flipV="1">
            <a:off x="7259628" y="1625193"/>
            <a:ext cx="729936" cy="136213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FFADE23-2E6B-4699-9C3E-3D7E11C0410A}"/>
                  </a:ext>
                </a:extLst>
              </p:cNvPr>
              <p:cNvSpPr/>
              <p:nvPr/>
            </p:nvSpPr>
            <p:spPr>
              <a:xfrm>
                <a:off x="2654836" y="2196607"/>
                <a:ext cx="3128777" cy="1148263"/>
              </a:xfrm>
              <a:prstGeom prst="rect">
                <a:avLst/>
              </a:prstGeom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justLow"/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justLow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FFADE23-2E6B-4699-9C3E-3D7E11C041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836" y="2196607"/>
                <a:ext cx="3128777" cy="1148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B05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>
            <a:extLst>
              <a:ext uri="{FF2B5EF4-FFF2-40B4-BE49-F238E27FC236}">
                <a16:creationId xmlns:a16="http://schemas.microsoft.com/office/drawing/2014/main" id="{04A82B6C-F3E0-47E6-AA92-5199E382F4E4}"/>
              </a:ext>
            </a:extLst>
          </p:cNvPr>
          <p:cNvSpPr/>
          <p:nvPr/>
        </p:nvSpPr>
        <p:spPr>
          <a:xfrm>
            <a:off x="3752928" y="2148068"/>
            <a:ext cx="1073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u="sng" dirty="0"/>
              <a:t>Objective</a:t>
            </a:r>
            <a:endParaRPr lang="en-US" u="sng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1EFF923-DCFB-4D90-83FC-982B4A0987A3}"/>
              </a:ext>
            </a:extLst>
          </p:cNvPr>
          <p:cNvGrpSpPr/>
          <p:nvPr/>
        </p:nvGrpSpPr>
        <p:grpSpPr>
          <a:xfrm>
            <a:off x="2609455" y="1412088"/>
            <a:ext cx="1569343" cy="646331"/>
            <a:chOff x="1152525" y="2876100"/>
            <a:chExt cx="1569343" cy="646331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04D83C4-10DE-4F2E-9271-8B4A6CFD202C}"/>
                </a:ext>
              </a:extLst>
            </p:cNvPr>
            <p:cNvSpPr txBox="1"/>
            <p:nvPr/>
          </p:nvSpPr>
          <p:spPr>
            <a:xfrm>
              <a:off x="1191320" y="2906131"/>
              <a:ext cx="1447105" cy="58626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08F0A9B-FBFE-4DC4-BD72-E1E22DA64792}"/>
                </a:ext>
              </a:extLst>
            </p:cNvPr>
            <p:cNvSpPr/>
            <p:nvPr/>
          </p:nvSpPr>
          <p:spPr>
            <a:xfrm>
              <a:off x="1152525" y="2876100"/>
              <a:ext cx="79521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dirty="0"/>
                <a:t>Arrival</a:t>
              </a:r>
            </a:p>
            <a:p>
              <a:r>
                <a:rPr lang="en-US" b="0" dirty="0"/>
                <a:t>Times </a:t>
              </a:r>
              <a:endParaRPr lang="en-US" dirty="0"/>
            </a:p>
          </p:txBody>
        </p:sp>
        <p:sp>
          <p:nvSpPr>
            <p:cNvPr id="78" name="Left Brace 77">
              <a:extLst>
                <a:ext uri="{FF2B5EF4-FFF2-40B4-BE49-F238E27FC236}">
                  <a16:creationId xmlns:a16="http://schemas.microsoft.com/office/drawing/2014/main" id="{F7699E59-7EF4-4825-9C37-D73C067E07CA}"/>
                </a:ext>
              </a:extLst>
            </p:cNvPr>
            <p:cNvSpPr/>
            <p:nvPr/>
          </p:nvSpPr>
          <p:spPr>
            <a:xfrm flipH="1">
              <a:off x="1875523" y="2972192"/>
              <a:ext cx="144440" cy="454146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DEEF016C-B3B7-4ED6-8F34-71B55124AFD0}"/>
                    </a:ext>
                  </a:extLst>
                </p:cNvPr>
                <p:cNvSpPr/>
                <p:nvPr/>
              </p:nvSpPr>
              <p:spPr>
                <a:xfrm>
                  <a:off x="2052197" y="3014599"/>
                  <a:ext cx="6696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DEEF016C-B3B7-4ED6-8F34-71B55124AF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2197" y="3014599"/>
                  <a:ext cx="66967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F57C495-0215-49AF-98CA-CD4E755DC042}"/>
              </a:ext>
            </a:extLst>
          </p:cNvPr>
          <p:cNvGrpSpPr/>
          <p:nvPr/>
        </p:nvGrpSpPr>
        <p:grpSpPr>
          <a:xfrm>
            <a:off x="7673984" y="1412088"/>
            <a:ext cx="1784634" cy="646331"/>
            <a:chOff x="1152525" y="2876100"/>
            <a:chExt cx="1403079" cy="646331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0B755D9-82A0-4AF1-BE74-0E782305852A}"/>
                </a:ext>
              </a:extLst>
            </p:cNvPr>
            <p:cNvSpPr txBox="1"/>
            <p:nvPr/>
          </p:nvSpPr>
          <p:spPr>
            <a:xfrm>
              <a:off x="1191320" y="2906131"/>
              <a:ext cx="1364284" cy="58626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A62E494-89CA-49CD-AA93-BA89E39D7557}"/>
                </a:ext>
              </a:extLst>
            </p:cNvPr>
            <p:cNvSpPr/>
            <p:nvPr/>
          </p:nvSpPr>
          <p:spPr>
            <a:xfrm>
              <a:off x="1152525" y="2876100"/>
              <a:ext cx="114666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Departure</a:t>
              </a:r>
              <a:endParaRPr lang="en-US" b="0" dirty="0"/>
            </a:p>
            <a:p>
              <a:r>
                <a:rPr lang="en-US" b="0" dirty="0"/>
                <a:t>Times </a:t>
              </a:r>
              <a:endParaRPr lang="en-US" dirty="0"/>
            </a:p>
          </p:txBody>
        </p:sp>
        <p:sp>
          <p:nvSpPr>
            <p:cNvPr id="86" name="Left Brace 85">
              <a:extLst>
                <a:ext uri="{FF2B5EF4-FFF2-40B4-BE49-F238E27FC236}">
                  <a16:creationId xmlns:a16="http://schemas.microsoft.com/office/drawing/2014/main" id="{41790EC6-BEBF-4099-91AC-35A62B8376D5}"/>
                </a:ext>
              </a:extLst>
            </p:cNvPr>
            <p:cNvSpPr/>
            <p:nvPr/>
          </p:nvSpPr>
          <p:spPr>
            <a:xfrm flipH="1">
              <a:off x="1949390" y="2972192"/>
              <a:ext cx="144440" cy="454146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BDA26B20-19C1-4EB4-A775-494CBEFCF5DD}"/>
                    </a:ext>
                  </a:extLst>
                </p:cNvPr>
                <p:cNvSpPr/>
                <p:nvPr/>
              </p:nvSpPr>
              <p:spPr>
                <a:xfrm>
                  <a:off x="2116508" y="3014599"/>
                  <a:ext cx="40642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BDA26B20-19C1-4EB4-A775-494CBEFCF5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6508" y="3014599"/>
                  <a:ext cx="406423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0112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670E971-ADDA-4EB0-8D19-253707D03490}"/>
                  </a:ext>
                </a:extLst>
              </p:cNvPr>
              <p:cNvSpPr/>
              <p:nvPr/>
            </p:nvSpPr>
            <p:spPr>
              <a:xfrm>
                <a:off x="1239572" y="1075645"/>
                <a:ext cx="4103526" cy="646331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r"/>
                <a:r>
                  <a:rPr lang="en-US" i="1" dirty="0"/>
                  <a:t>Given arrival times: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i="1" dirty="0"/>
                  <a:t>   </a:t>
                </a:r>
              </a:p>
              <a:p>
                <a:pPr algn="r"/>
                <a:r>
                  <a:rPr lang="en-US" i="1" dirty="0"/>
                  <a:t>Need to find control inputs: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670E971-ADDA-4EB0-8D19-253707D034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72" y="1075645"/>
                <a:ext cx="4103526" cy="646331"/>
              </a:xfrm>
              <a:prstGeom prst="rect">
                <a:avLst/>
              </a:prstGeom>
              <a:blipFill>
                <a:blip r:embed="rId2"/>
                <a:stretch>
                  <a:fillRect l="-889" t="-3704" b="-12963"/>
                </a:stretch>
              </a:blipFill>
              <a:ln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C7A8EE1B-5FFD-4235-8DBC-3A7A11FE16C1}"/>
              </a:ext>
            </a:extLst>
          </p:cNvPr>
          <p:cNvGrpSpPr/>
          <p:nvPr/>
        </p:nvGrpSpPr>
        <p:grpSpPr>
          <a:xfrm>
            <a:off x="910533" y="1824339"/>
            <a:ext cx="4761603" cy="871264"/>
            <a:chOff x="6753226" y="1155143"/>
            <a:chExt cx="4761603" cy="871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99E05ED-F1D5-4A96-BDB3-67D8ADE75FAB}"/>
                    </a:ext>
                  </a:extLst>
                </p:cNvPr>
                <p:cNvSpPr/>
                <p:nvPr/>
              </p:nvSpPr>
              <p:spPr>
                <a:xfrm>
                  <a:off x="6753226" y="1155143"/>
                  <a:ext cx="4761603" cy="871264"/>
                </a:xfrm>
                <a:prstGeom prst="rect">
                  <a:avLst/>
                </a:prstGeom>
                <a:ln>
                  <a:solidFill>
                    <a:srgbClr val="00B050"/>
                  </a:solidFill>
                  <a:prstDash val="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,⋯,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nary>
                          </m:e>
                        </m:func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99E05ED-F1D5-4A96-BDB3-67D8ADE75F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3226" y="1155143"/>
                  <a:ext cx="4761603" cy="87126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00B050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C76F086-BEBC-425A-9BDF-086AB2957BCD}"/>
                </a:ext>
              </a:extLst>
            </p:cNvPr>
            <p:cNvSpPr txBox="1"/>
            <p:nvPr/>
          </p:nvSpPr>
          <p:spPr>
            <a:xfrm>
              <a:off x="6753226" y="1411497"/>
              <a:ext cx="1167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Such that:   </a:t>
              </a:r>
            </a:p>
          </p:txBody>
        </p:sp>
        <p:sp>
          <p:nvSpPr>
            <p:cNvPr id="35" name="Left Brace 34">
              <a:extLst>
                <a:ext uri="{FF2B5EF4-FFF2-40B4-BE49-F238E27FC236}">
                  <a16:creationId xmlns:a16="http://schemas.microsoft.com/office/drawing/2014/main" id="{6D3BFF5A-58E9-4090-80CB-A67246954F8B}"/>
                </a:ext>
              </a:extLst>
            </p:cNvPr>
            <p:cNvSpPr/>
            <p:nvPr/>
          </p:nvSpPr>
          <p:spPr>
            <a:xfrm>
              <a:off x="7835741" y="1213091"/>
              <a:ext cx="170498" cy="758798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8DC618C-537E-4E95-827A-220AFAC8ACD9}"/>
              </a:ext>
            </a:extLst>
          </p:cNvPr>
          <p:cNvGrpSpPr/>
          <p:nvPr/>
        </p:nvGrpSpPr>
        <p:grpSpPr>
          <a:xfrm>
            <a:off x="793850" y="2821295"/>
            <a:ext cx="4994967" cy="777264"/>
            <a:chOff x="6519862" y="2212532"/>
            <a:chExt cx="4994967" cy="777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D6A57EF-F0B4-422E-8A7F-2699658EEFBF}"/>
                    </a:ext>
                  </a:extLst>
                </p:cNvPr>
                <p:cNvSpPr/>
                <p:nvPr/>
              </p:nvSpPr>
              <p:spPr>
                <a:xfrm>
                  <a:off x="6519862" y="2212532"/>
                  <a:ext cx="4994967" cy="777264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dirty="0"/>
                    <a:t>Event-Driven Dynamics </a:t>
                  </a:r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:pPr algn="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i="1" dirty="0"/>
                    <a:t>   with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i="1" dirty="0"/>
                    <a:t> </a:t>
                  </a: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D6A57EF-F0B4-422E-8A7F-2699658EEF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862" y="2212532"/>
                  <a:ext cx="4994967" cy="777264"/>
                </a:xfrm>
                <a:prstGeom prst="rect">
                  <a:avLst/>
                </a:prstGeom>
                <a:blipFill>
                  <a:blip r:embed="rId4"/>
                  <a:stretch>
                    <a:fillRect t="-3876" r="-1703"/>
                  </a:stretch>
                </a:blipFill>
                <a:ln>
                  <a:solidFill>
                    <a:srgbClr val="FF0000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00DBD39-7372-4082-AD04-A0A12C944A6C}"/>
                </a:ext>
              </a:extLst>
            </p:cNvPr>
            <p:cNvSpPr txBox="1"/>
            <p:nvPr/>
          </p:nvSpPr>
          <p:spPr>
            <a:xfrm>
              <a:off x="6519862" y="2416498"/>
              <a:ext cx="1030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Under: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B44CE54B-5150-41B5-A7B0-9759F4FFD524}"/>
                </a:ext>
              </a:extLst>
            </p:cNvPr>
            <p:cNvSpPr/>
            <p:nvPr/>
          </p:nvSpPr>
          <p:spPr>
            <a:xfrm>
              <a:off x="7602377" y="2280025"/>
              <a:ext cx="161925" cy="64633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BE9FA96-C192-40EE-955B-CEBC2E9A9355}"/>
              </a:ext>
            </a:extLst>
          </p:cNvPr>
          <p:cNvGrpSpPr/>
          <p:nvPr/>
        </p:nvGrpSpPr>
        <p:grpSpPr>
          <a:xfrm>
            <a:off x="677171" y="3724252"/>
            <a:ext cx="5228329" cy="673005"/>
            <a:chOff x="6286500" y="3133911"/>
            <a:chExt cx="5228329" cy="6730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F366E44-192E-4308-ADC3-E7209E741CD4}"/>
                    </a:ext>
                  </a:extLst>
                </p:cNvPr>
                <p:cNvSpPr/>
                <p:nvPr/>
              </p:nvSpPr>
              <p:spPr>
                <a:xfrm>
                  <a:off x="6286500" y="3133911"/>
                  <a:ext cx="5228329" cy="673005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dirty="0"/>
                    <a:t>Time-Driven Dynamics</a:t>
                  </a:r>
                </a:p>
                <a:p>
                  <a:pPr algn="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i="1" dirty="0"/>
                    <a:t>   with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i="1" dirty="0"/>
                    <a:t>   and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F366E44-192E-4308-ADC3-E7209E741C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0" y="3133911"/>
                  <a:ext cx="5228329" cy="673005"/>
                </a:xfrm>
                <a:prstGeom prst="rect">
                  <a:avLst/>
                </a:prstGeom>
                <a:blipFill>
                  <a:blip r:embed="rId5"/>
                  <a:stretch>
                    <a:fillRect t="-4464" r="-930" b="-9821"/>
                  </a:stretch>
                </a:blipFill>
                <a:ln>
                  <a:solidFill>
                    <a:srgbClr val="FF0000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6C20AF9-6563-4FFB-9189-D0BDCF1DFB0E}"/>
                </a:ext>
              </a:extLst>
            </p:cNvPr>
            <p:cNvSpPr txBox="1"/>
            <p:nvPr/>
          </p:nvSpPr>
          <p:spPr>
            <a:xfrm>
              <a:off x="6286500" y="3285747"/>
              <a:ext cx="1068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and:</a:t>
              </a:r>
            </a:p>
          </p:txBody>
        </p:sp>
        <p:sp>
          <p:nvSpPr>
            <p:cNvPr id="37" name="Left Brace 36">
              <a:extLst>
                <a:ext uri="{FF2B5EF4-FFF2-40B4-BE49-F238E27FC236}">
                  <a16:creationId xmlns:a16="http://schemas.microsoft.com/office/drawing/2014/main" id="{EFB560B2-0997-4EB8-AD72-1D7F60E69D2C}"/>
                </a:ext>
              </a:extLst>
            </p:cNvPr>
            <p:cNvSpPr/>
            <p:nvPr/>
          </p:nvSpPr>
          <p:spPr>
            <a:xfrm>
              <a:off x="6832048" y="3193762"/>
              <a:ext cx="149777" cy="558403"/>
            </a:xfrm>
            <a:prstGeom prst="leftBrac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AADD9D28-3BA6-4439-9D2B-889D8B7C45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0148034"/>
                  </p:ext>
                </p:extLst>
              </p:nvPr>
            </p:nvGraphicFramePr>
            <p:xfrm>
              <a:off x="6286502" y="1212243"/>
              <a:ext cx="3812094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3224">
                      <a:extLst>
                        <a:ext uri="{9D8B030D-6E8A-4147-A177-3AD203B41FA5}">
                          <a16:colId xmlns:a16="http://schemas.microsoft.com/office/drawing/2014/main" val="1158251242"/>
                        </a:ext>
                      </a:extLst>
                    </a:gridCol>
                    <a:gridCol w="3318870">
                      <a:extLst>
                        <a:ext uri="{9D8B030D-6E8A-4147-A177-3AD203B41FA5}">
                          <a16:colId xmlns:a16="http://schemas.microsoft.com/office/drawing/2014/main" val="2450982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cs typeface="Calibri" panose="020F0502020204030204" pitchFamily="34" charset="0"/>
                            </a:rPr>
                            <a:t>Number</a:t>
                          </a:r>
                          <a:r>
                            <a:rPr lang="en-US" b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of jobs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417644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Penalty on departure times</a:t>
                          </a:r>
                          <a:endParaRPr lang="en-US" b="0" i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63213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Penalty on control inputs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589137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Penalty on waiting times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25918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Departure time (of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baseline="30000" dirty="0" err="1"/>
                            <a:t>th</a:t>
                          </a:r>
                          <a:r>
                            <a:rPr lang="en-US" dirty="0"/>
                            <a:t> job)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66699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Physical state (of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baseline="30000" dirty="0" err="1"/>
                            <a:t>th</a:t>
                          </a:r>
                          <a:r>
                            <a:rPr lang="en-US" dirty="0"/>
                            <a:t> job)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564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Required quality level (of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baseline="30000" dirty="0" err="1"/>
                            <a:t>th</a:t>
                          </a:r>
                          <a:r>
                            <a:rPr lang="en-US" dirty="0"/>
                            <a:t> job)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16268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Waiting time (of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baseline="30000" dirty="0" err="1"/>
                            <a:t>th</a:t>
                          </a:r>
                          <a:r>
                            <a:rPr lang="en-US" dirty="0"/>
                            <a:t> job)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55365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AADD9D28-3BA6-4439-9D2B-889D8B7C45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0148034"/>
                  </p:ext>
                </p:extLst>
              </p:nvPr>
            </p:nvGraphicFramePr>
            <p:xfrm>
              <a:off x="6286502" y="1212243"/>
              <a:ext cx="3812094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3224">
                      <a:extLst>
                        <a:ext uri="{9D8B030D-6E8A-4147-A177-3AD203B41FA5}">
                          <a16:colId xmlns:a16="http://schemas.microsoft.com/office/drawing/2014/main" val="1158251242"/>
                        </a:ext>
                      </a:extLst>
                    </a:gridCol>
                    <a:gridCol w="3318870">
                      <a:extLst>
                        <a:ext uri="{9D8B030D-6E8A-4147-A177-3AD203B41FA5}">
                          <a16:colId xmlns:a16="http://schemas.microsoft.com/office/drawing/2014/main" val="2450982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235" t="-8197" r="-675309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cs typeface="Calibri" panose="020F0502020204030204" pitchFamily="34" charset="0"/>
                            </a:rPr>
                            <a:t>Number</a:t>
                          </a:r>
                          <a:r>
                            <a:rPr lang="en-US" b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of jobs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417644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235" t="-108197" r="-675309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Penalty on departure times</a:t>
                          </a:r>
                          <a:endParaRPr lang="en-US" b="0" i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63213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235" t="-208197" r="-675309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Penalty on control inputs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589137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235" t="-308197" r="-67530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Penalty on waiting times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25918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235" t="-408197" r="-67530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5046" t="-408197" r="-367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66699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235" t="-508197" r="-67530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5046" t="-508197" r="-367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64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235" t="-608197" r="-67530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5046" t="-608197" r="-367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16268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235" t="-708197" r="-67530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5046" t="-708197" r="-36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536500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79D6865-2455-4F6A-86A9-51CD5C01CEAD}"/>
              </a:ext>
            </a:extLst>
          </p:cNvPr>
          <p:cNvCxnSpPr>
            <a:cxnSpLocks/>
          </p:cNvCxnSpPr>
          <p:nvPr/>
        </p:nvCxnSpPr>
        <p:spPr>
          <a:xfrm>
            <a:off x="6096000" y="1000125"/>
            <a:ext cx="0" cy="3406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1787366-D506-4B86-A2F9-BB4C26895535}"/>
              </a:ext>
            </a:extLst>
          </p:cNvPr>
          <p:cNvCxnSpPr>
            <a:cxnSpLocks/>
          </p:cNvCxnSpPr>
          <p:nvPr/>
        </p:nvCxnSpPr>
        <p:spPr>
          <a:xfrm>
            <a:off x="523875" y="1000677"/>
            <a:ext cx="0" cy="3406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55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0F855BD-0D42-47A1-AEFB-5FC473ADF8B4}"/>
              </a:ext>
            </a:extLst>
          </p:cNvPr>
          <p:cNvSpPr/>
          <p:nvPr/>
        </p:nvSpPr>
        <p:spPr>
          <a:xfrm>
            <a:off x="8666416" y="435427"/>
            <a:ext cx="1558835" cy="592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Title and a summary of the related theory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7DCB62-A1B2-4F17-8B97-92432F018201}"/>
              </a:ext>
            </a:extLst>
          </p:cNvPr>
          <p:cNvSpPr/>
          <p:nvPr/>
        </p:nvSpPr>
        <p:spPr>
          <a:xfrm>
            <a:off x="7981406" y="1045029"/>
            <a:ext cx="1558835" cy="592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Console Display</a:t>
            </a:r>
          </a:p>
          <a:p>
            <a:pPr algn="ctr"/>
            <a:r>
              <a:rPr lang="en-US" sz="1200" dirty="0"/>
              <a:t>(See for useful messages related)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0B46F8E-C604-4AC1-856D-5D567D5F1074}"/>
              </a:ext>
            </a:extLst>
          </p:cNvPr>
          <p:cNvGrpSpPr/>
          <p:nvPr/>
        </p:nvGrpSpPr>
        <p:grpSpPr>
          <a:xfrm>
            <a:off x="1602377" y="114877"/>
            <a:ext cx="4509941" cy="6438323"/>
            <a:chOff x="1602377" y="114877"/>
            <a:chExt cx="4509941" cy="643832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9585289-74CE-4821-9F6F-E6D757330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2377" y="114877"/>
              <a:ext cx="3563193" cy="643832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207DD1-990B-4089-9864-361283058AC6}"/>
                </a:ext>
              </a:extLst>
            </p:cNvPr>
            <p:cNvSpPr/>
            <p:nvPr/>
          </p:nvSpPr>
          <p:spPr>
            <a:xfrm>
              <a:off x="5326776" y="448490"/>
              <a:ext cx="769224" cy="59218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Title and Information Box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6575119-7E86-46FB-8CA4-BD29300DE980}"/>
                </a:ext>
              </a:extLst>
            </p:cNvPr>
            <p:cNvSpPr/>
            <p:nvPr/>
          </p:nvSpPr>
          <p:spPr>
            <a:xfrm>
              <a:off x="5316583" y="1262741"/>
              <a:ext cx="775349" cy="59218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Console Display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958F0D-5000-4A6F-8804-EE413F056334}"/>
                </a:ext>
              </a:extLst>
            </p:cNvPr>
            <p:cNvSpPr/>
            <p:nvPr/>
          </p:nvSpPr>
          <p:spPr>
            <a:xfrm>
              <a:off x="5316583" y="1920231"/>
              <a:ext cx="775349" cy="59218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Arrival Time Menu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A8D08F-3291-4670-8C71-BBB42630DDD2}"/>
                </a:ext>
              </a:extLst>
            </p:cNvPr>
            <p:cNvSpPr/>
            <p:nvPr/>
          </p:nvSpPr>
          <p:spPr>
            <a:xfrm>
              <a:off x="5326776" y="2794361"/>
              <a:ext cx="775349" cy="59218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Quality Level Menu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F5D7D03-4926-4B8B-9371-3A1AA42D0C27}"/>
                </a:ext>
              </a:extLst>
            </p:cNvPr>
            <p:cNvSpPr/>
            <p:nvPr/>
          </p:nvSpPr>
          <p:spPr>
            <a:xfrm>
              <a:off x="5336969" y="3499748"/>
              <a:ext cx="769224" cy="59218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Penalty Parameter Menu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978EB7-CEEA-4302-8683-ED940C31B4F4}"/>
                </a:ext>
              </a:extLst>
            </p:cNvPr>
            <p:cNvSpPr/>
            <p:nvPr/>
          </p:nvSpPr>
          <p:spPr>
            <a:xfrm>
              <a:off x="5336969" y="4205135"/>
              <a:ext cx="775349" cy="59218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Control Input Menu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09BB33-EFAE-417C-A0D0-B362D65F0F78}"/>
                </a:ext>
              </a:extLst>
            </p:cNvPr>
            <p:cNvSpPr/>
            <p:nvPr/>
          </p:nvSpPr>
          <p:spPr>
            <a:xfrm>
              <a:off x="5326776" y="5410193"/>
              <a:ext cx="775349" cy="59218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Simulation Menu</a:t>
              </a:r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295AF80F-E7A8-4EED-890D-8E23E2ECA572}"/>
                </a:ext>
              </a:extLst>
            </p:cNvPr>
            <p:cNvSpPr/>
            <p:nvPr/>
          </p:nvSpPr>
          <p:spPr>
            <a:xfrm>
              <a:off x="5103223" y="200297"/>
              <a:ext cx="148046" cy="1062444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BB2FE9AA-8FAF-4AA8-AC82-772D4D7AA30A}"/>
                </a:ext>
              </a:extLst>
            </p:cNvPr>
            <p:cNvSpPr/>
            <p:nvPr/>
          </p:nvSpPr>
          <p:spPr>
            <a:xfrm>
              <a:off x="5105400" y="1389009"/>
              <a:ext cx="145869" cy="361414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E57E6FC0-EC6D-4BFE-B57C-4A4B3549A5F6}"/>
                </a:ext>
              </a:extLst>
            </p:cNvPr>
            <p:cNvSpPr/>
            <p:nvPr/>
          </p:nvSpPr>
          <p:spPr>
            <a:xfrm>
              <a:off x="5105400" y="1854908"/>
              <a:ext cx="145869" cy="731538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A7D1D952-651D-4BBA-9C7A-85F19B8DC631}"/>
                </a:ext>
              </a:extLst>
            </p:cNvPr>
            <p:cNvSpPr/>
            <p:nvPr/>
          </p:nvSpPr>
          <p:spPr>
            <a:xfrm>
              <a:off x="5100303" y="2724682"/>
              <a:ext cx="145869" cy="775065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19822289-A1F4-49EE-A1F2-6541754C7BC0}"/>
                </a:ext>
              </a:extLst>
            </p:cNvPr>
            <p:cNvSpPr/>
            <p:nvPr/>
          </p:nvSpPr>
          <p:spPr>
            <a:xfrm>
              <a:off x="5100303" y="3585164"/>
              <a:ext cx="145869" cy="385946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08D59C77-600A-4445-96BF-8331969850E6}"/>
                </a:ext>
              </a:extLst>
            </p:cNvPr>
            <p:cNvSpPr/>
            <p:nvPr/>
          </p:nvSpPr>
          <p:spPr>
            <a:xfrm>
              <a:off x="5094515" y="4056527"/>
              <a:ext cx="156754" cy="837690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135C1155-113D-4115-AD76-2A6ED87C7632}"/>
                </a:ext>
              </a:extLst>
            </p:cNvPr>
            <p:cNvSpPr/>
            <p:nvPr/>
          </p:nvSpPr>
          <p:spPr>
            <a:xfrm>
              <a:off x="5127494" y="4991348"/>
              <a:ext cx="118678" cy="1444286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395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8A3E53A3-BDC8-4D95-A1CA-A30E81401D02}"/>
              </a:ext>
            </a:extLst>
          </p:cNvPr>
          <p:cNvGrpSpPr/>
          <p:nvPr/>
        </p:nvGrpSpPr>
        <p:grpSpPr>
          <a:xfrm>
            <a:off x="2003515" y="1514386"/>
            <a:ext cx="6918419" cy="3525484"/>
            <a:chOff x="1851115" y="91986"/>
            <a:chExt cx="6918419" cy="352548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BB6088A-C9FC-45D0-86BF-09545A7FE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1115" y="1402487"/>
              <a:ext cx="6918419" cy="15475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9B297B-0B4B-43B7-ABB3-A5A19E9DC879}"/>
                </a:ext>
              </a:extLst>
            </p:cNvPr>
            <p:cNvSpPr/>
            <p:nvPr/>
          </p:nvSpPr>
          <p:spPr>
            <a:xfrm>
              <a:off x="1851115" y="613532"/>
              <a:ext cx="1423307" cy="6440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 Number of arrivals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12CAA30-E53F-4D08-80A8-668A920B0CB7}"/>
                </a:ext>
              </a:extLst>
            </p:cNvPr>
            <p:cNvSpPr/>
            <p:nvPr/>
          </p:nvSpPr>
          <p:spPr>
            <a:xfrm>
              <a:off x="3369294" y="91986"/>
              <a:ext cx="1784003" cy="116557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 Arrival time generation methods:</a:t>
              </a:r>
            </a:p>
            <a:p>
              <a:pPr marL="228600" indent="-228600">
                <a:buAutoNum type="arabicPeriod"/>
              </a:pPr>
              <a:r>
                <a:rPr lang="en-US" sz="1200" dirty="0"/>
                <a:t>Deterministic</a:t>
              </a:r>
            </a:p>
            <a:p>
              <a:pPr marL="228600" indent="-228600">
                <a:buAutoNum type="arabicPeriod"/>
              </a:pPr>
              <a:r>
                <a:rPr lang="en-US" sz="1200" dirty="0"/>
                <a:t>Uniformly Random</a:t>
              </a:r>
            </a:p>
            <a:p>
              <a:pPr marL="228600" indent="-228600">
                <a:buAutoNum type="arabicPeriod"/>
              </a:pPr>
              <a:r>
                <a:rPr lang="en-US" sz="1200" dirty="0"/>
                <a:t>Poisson Distributed</a:t>
              </a:r>
            </a:p>
            <a:p>
              <a:pPr marL="228600" indent="-228600">
                <a:buAutoNum type="arabicPeriod"/>
              </a:pPr>
              <a:r>
                <a:rPr lang="en-US" sz="1200" dirty="0"/>
                <a:t>Custom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AA9E41-DB11-4F07-A104-3E5D03E8F920}"/>
                </a:ext>
              </a:extLst>
            </p:cNvPr>
            <p:cNvSpPr/>
            <p:nvPr/>
          </p:nvSpPr>
          <p:spPr>
            <a:xfrm>
              <a:off x="5320458" y="613531"/>
              <a:ext cx="1551084" cy="6305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Parameters of the arrival time generation method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DE48A5-A5BB-461A-8F6B-BD946A4B817E}"/>
                </a:ext>
              </a:extLst>
            </p:cNvPr>
            <p:cNvSpPr/>
            <p:nvPr/>
          </p:nvSpPr>
          <p:spPr>
            <a:xfrm>
              <a:off x="6957191" y="613531"/>
              <a:ext cx="1551084" cy="63718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Re-generate a set of arrival times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13979E-07EF-4847-9FAF-6691297714AB}"/>
                </a:ext>
              </a:extLst>
            </p:cNvPr>
            <p:cNvSpPr/>
            <p:nvPr/>
          </p:nvSpPr>
          <p:spPr>
            <a:xfrm>
              <a:off x="6723498" y="3053884"/>
              <a:ext cx="2046036" cy="56358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Update the custom entered arrival times from the table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3C8282-062B-464A-87C0-8B162619510A}"/>
                </a:ext>
              </a:extLst>
            </p:cNvPr>
            <p:cNvSpPr/>
            <p:nvPr/>
          </p:nvSpPr>
          <p:spPr>
            <a:xfrm>
              <a:off x="1851115" y="3053884"/>
              <a:ext cx="2046036" cy="56358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Generated arrival time values (Also editable)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DF88E02-3D3A-4AE1-B4DE-E5A52BA50A1D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2562768" y="1257560"/>
              <a:ext cx="1" cy="588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5FF0392-7EB8-4F9B-A843-78F4656AE476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4261296" y="1257559"/>
              <a:ext cx="1" cy="388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5484C231-EB51-49E6-8F2F-B239DF405DD6}"/>
                </a:ext>
              </a:extLst>
            </p:cNvPr>
            <p:cNvSpPr/>
            <p:nvPr/>
          </p:nvSpPr>
          <p:spPr>
            <a:xfrm rot="5400000">
              <a:off x="6048983" y="792380"/>
              <a:ext cx="94032" cy="1613049"/>
            </a:xfrm>
            <a:prstGeom prst="lef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BCFAB89-0694-4819-8AF3-09EE8CF9C47E}"/>
                </a:ext>
              </a:extLst>
            </p:cNvPr>
            <p:cNvCxnSpPr>
              <a:cxnSpLocks/>
              <a:stCxn id="10" idx="2"/>
              <a:endCxn id="19" idx="1"/>
            </p:cNvCxnSpPr>
            <p:nvPr/>
          </p:nvCxnSpPr>
          <p:spPr>
            <a:xfrm flipH="1">
              <a:off x="6095999" y="1244073"/>
              <a:ext cx="1" cy="307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B242B08-2FB9-4F59-9931-145D1A9B7742}"/>
                </a:ext>
              </a:extLst>
            </p:cNvPr>
            <p:cNvCxnSpPr>
              <a:stCxn id="11" idx="2"/>
            </p:cNvCxnSpPr>
            <p:nvPr/>
          </p:nvCxnSpPr>
          <p:spPr>
            <a:xfrm flipH="1">
              <a:off x="7486650" y="1250717"/>
              <a:ext cx="246083" cy="46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771A231-245F-42C6-99F3-6646360041B4}"/>
                </a:ext>
              </a:extLst>
            </p:cNvPr>
            <p:cNvCxnSpPr>
              <a:stCxn id="12" idx="0"/>
            </p:cNvCxnSpPr>
            <p:nvPr/>
          </p:nvCxnSpPr>
          <p:spPr>
            <a:xfrm flipV="1">
              <a:off x="7746516" y="1920240"/>
              <a:ext cx="467844" cy="1133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0DAF5981-CD22-4F07-838C-D917074B6ECF}"/>
                </a:ext>
              </a:extLst>
            </p:cNvPr>
            <p:cNvCxnSpPr/>
            <p:nvPr/>
          </p:nvCxnSpPr>
          <p:spPr>
            <a:xfrm flipV="1">
              <a:off x="3897151" y="2606040"/>
              <a:ext cx="1543529" cy="729637"/>
            </a:xfrm>
            <a:prstGeom prst="bentConnector3">
              <a:avLst>
                <a:gd name="adj1" fmla="val 1003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539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D6D8ADF-D99C-40F6-B210-76CD44D9BC45}"/>
              </a:ext>
            </a:extLst>
          </p:cNvPr>
          <p:cNvGrpSpPr/>
          <p:nvPr/>
        </p:nvGrpSpPr>
        <p:grpSpPr>
          <a:xfrm>
            <a:off x="2459664" y="1130301"/>
            <a:ext cx="7052991" cy="3749912"/>
            <a:chOff x="2459664" y="1130301"/>
            <a:chExt cx="7052991" cy="37499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DB1565-9EB0-4F33-83CC-0FB862F8B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9664" y="2563281"/>
              <a:ext cx="7052991" cy="16966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12CAA30-E53F-4D08-80A8-668A920B0CB7}"/>
                </a:ext>
              </a:extLst>
            </p:cNvPr>
            <p:cNvSpPr/>
            <p:nvPr/>
          </p:nvSpPr>
          <p:spPr>
            <a:xfrm>
              <a:off x="4177262" y="1130301"/>
              <a:ext cx="1754232" cy="139000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 Required quality level of a job  generation methods:</a:t>
              </a:r>
            </a:p>
            <a:p>
              <a:pPr marL="228600" indent="-228600">
                <a:buAutoNum type="arabicPeriod"/>
              </a:pPr>
              <a:r>
                <a:rPr lang="en-US" sz="1200" dirty="0"/>
                <a:t>Deterministic</a:t>
              </a:r>
            </a:p>
            <a:p>
              <a:pPr marL="228600" indent="-228600">
                <a:buAutoNum type="arabicPeriod"/>
              </a:pPr>
              <a:r>
                <a:rPr lang="en-US" sz="1200" dirty="0"/>
                <a:t>Uniformly Random</a:t>
              </a:r>
            </a:p>
            <a:p>
              <a:pPr marL="228600" indent="-228600">
                <a:buAutoNum type="arabicPeriod"/>
              </a:pPr>
              <a:r>
                <a:rPr lang="en-US" sz="1200" dirty="0"/>
                <a:t>Custom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AA9E41-DB11-4F07-A104-3E5D03E8F920}"/>
                </a:ext>
              </a:extLst>
            </p:cNvPr>
            <p:cNvSpPr/>
            <p:nvPr/>
          </p:nvSpPr>
          <p:spPr>
            <a:xfrm>
              <a:off x="6017144" y="1876274"/>
              <a:ext cx="1551084" cy="6305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Parameters of the required quality level generation method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DE48A5-A5BB-461A-8F6B-BD946A4B817E}"/>
                </a:ext>
              </a:extLst>
            </p:cNvPr>
            <p:cNvSpPr/>
            <p:nvPr/>
          </p:nvSpPr>
          <p:spPr>
            <a:xfrm>
              <a:off x="7653877" y="1876274"/>
              <a:ext cx="1551084" cy="63718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Re-generate a set of quality level values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13979E-07EF-4847-9FAF-6691297714AB}"/>
                </a:ext>
              </a:extLst>
            </p:cNvPr>
            <p:cNvSpPr/>
            <p:nvPr/>
          </p:nvSpPr>
          <p:spPr>
            <a:xfrm>
              <a:off x="7420184" y="4316627"/>
              <a:ext cx="2046036" cy="56358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Update the custom entered quality levels from the table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3C8282-062B-464A-87C0-8B162619510A}"/>
                </a:ext>
              </a:extLst>
            </p:cNvPr>
            <p:cNvSpPr/>
            <p:nvPr/>
          </p:nvSpPr>
          <p:spPr>
            <a:xfrm>
              <a:off x="2547801" y="4316627"/>
              <a:ext cx="2046036" cy="56358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Generated quality level values (Also editable)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5FF0392-7EB8-4F9B-A843-78F4656AE476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5054378" y="2520303"/>
              <a:ext cx="0" cy="388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5484C231-EB51-49E6-8F2F-B239DF405DD6}"/>
                </a:ext>
              </a:extLst>
            </p:cNvPr>
            <p:cNvSpPr/>
            <p:nvPr/>
          </p:nvSpPr>
          <p:spPr>
            <a:xfrm rot="5400000">
              <a:off x="6745669" y="2055123"/>
              <a:ext cx="94032" cy="1613049"/>
            </a:xfrm>
            <a:prstGeom prst="lef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BCFAB89-0694-4819-8AF3-09EE8CF9C47E}"/>
                </a:ext>
              </a:extLst>
            </p:cNvPr>
            <p:cNvCxnSpPr>
              <a:cxnSpLocks/>
              <a:stCxn id="10" idx="2"/>
              <a:endCxn id="19" idx="1"/>
            </p:cNvCxnSpPr>
            <p:nvPr/>
          </p:nvCxnSpPr>
          <p:spPr>
            <a:xfrm flipH="1">
              <a:off x="6792685" y="2506816"/>
              <a:ext cx="1" cy="307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B242B08-2FB9-4F59-9931-145D1A9B7742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8204200" y="2513460"/>
              <a:ext cx="225219" cy="395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771A231-245F-42C6-99F3-6646360041B4}"/>
                </a:ext>
              </a:extLst>
            </p:cNvPr>
            <p:cNvCxnSpPr>
              <a:stCxn id="12" idx="0"/>
            </p:cNvCxnSpPr>
            <p:nvPr/>
          </p:nvCxnSpPr>
          <p:spPr>
            <a:xfrm flipV="1">
              <a:off x="8443202" y="3182983"/>
              <a:ext cx="467844" cy="1133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0DAF5981-CD22-4F07-838C-D917074B6E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3837" y="4165600"/>
              <a:ext cx="1543528" cy="432821"/>
            </a:xfrm>
            <a:prstGeom prst="bentConnector3">
              <a:avLst>
                <a:gd name="adj1" fmla="val 10019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836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F11F79EE-5B8F-4C6D-A214-44A7E8D3E860}"/>
              </a:ext>
            </a:extLst>
          </p:cNvPr>
          <p:cNvGrpSpPr/>
          <p:nvPr/>
        </p:nvGrpSpPr>
        <p:grpSpPr>
          <a:xfrm>
            <a:off x="1849073" y="501690"/>
            <a:ext cx="8236716" cy="4120716"/>
            <a:chOff x="1849073" y="501690"/>
            <a:chExt cx="8236716" cy="412071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8F06129-DE29-4FD7-A3DB-86B3B79B7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9074" y="2028826"/>
              <a:ext cx="8236715" cy="19422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34128BC-BE83-4848-BAB1-47A8D1DE9035}"/>
                </a:ext>
              </a:extLst>
            </p:cNvPr>
            <p:cNvSpPr/>
            <p:nvPr/>
          </p:nvSpPr>
          <p:spPr>
            <a:xfrm>
              <a:off x="1849073" y="501690"/>
              <a:ext cx="2046035" cy="143218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 Control input generation methods:</a:t>
              </a:r>
            </a:p>
            <a:p>
              <a:pPr marL="228600" indent="-228600">
                <a:buAutoNum type="arabicPeriod"/>
              </a:pPr>
              <a:r>
                <a:rPr lang="en-US" sz="1200" dirty="0"/>
                <a:t>Optimal control (By Forward Algorithm)</a:t>
              </a:r>
            </a:p>
            <a:p>
              <a:pPr marL="228600" indent="-228600">
                <a:buAutoNum type="arabicPeriod"/>
              </a:pPr>
              <a:r>
                <a:rPr lang="en-US" sz="1200" dirty="0"/>
                <a:t>Deterministic</a:t>
              </a:r>
            </a:p>
            <a:p>
              <a:pPr marL="228600" indent="-228600">
                <a:buAutoNum type="arabicPeriod"/>
              </a:pPr>
              <a:r>
                <a:rPr lang="en-US" sz="1200" dirty="0"/>
                <a:t>Uniformly Random</a:t>
              </a:r>
            </a:p>
            <a:p>
              <a:pPr marL="228600" indent="-228600">
                <a:buAutoNum type="arabicPeriod"/>
              </a:pPr>
              <a:r>
                <a:rPr lang="en-US" sz="1200" dirty="0"/>
                <a:t>Custom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F47413-8776-42E5-A7AC-DE53CD1BE3E8}"/>
                </a:ext>
              </a:extLst>
            </p:cNvPr>
            <p:cNvSpPr/>
            <p:nvPr/>
          </p:nvSpPr>
          <p:spPr>
            <a:xfrm>
              <a:off x="4118612" y="1303928"/>
              <a:ext cx="1551084" cy="6305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Parameters of the arrival time generation method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F4083B-2951-460C-BC54-98F7AACF7A51}"/>
                </a:ext>
              </a:extLst>
            </p:cNvPr>
            <p:cNvSpPr/>
            <p:nvPr/>
          </p:nvSpPr>
          <p:spPr>
            <a:xfrm>
              <a:off x="5938888" y="1303928"/>
              <a:ext cx="1551084" cy="63718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Re-generate/compute a set of control input values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BC8EEEE-A999-4B08-8451-C509183419D9}"/>
                </a:ext>
              </a:extLst>
            </p:cNvPr>
            <p:cNvSpPr/>
            <p:nvPr/>
          </p:nvSpPr>
          <p:spPr>
            <a:xfrm>
              <a:off x="5691412" y="4058820"/>
              <a:ext cx="2046036" cy="56358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Update the custom entered control input values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2C2A56-4C30-4F1E-A3AC-85D022A95702}"/>
                </a:ext>
              </a:extLst>
            </p:cNvPr>
            <p:cNvSpPr/>
            <p:nvPr/>
          </p:nvSpPr>
          <p:spPr>
            <a:xfrm>
              <a:off x="1849074" y="4058820"/>
              <a:ext cx="2046036" cy="56358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Generated control input values (Also editable)</a:t>
              </a:r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6C089F9C-2F38-41F8-B74A-0B4C68B46A0E}"/>
                </a:ext>
              </a:extLst>
            </p:cNvPr>
            <p:cNvSpPr/>
            <p:nvPr/>
          </p:nvSpPr>
          <p:spPr>
            <a:xfrm rot="5400000">
              <a:off x="4841145" y="1480068"/>
              <a:ext cx="106019" cy="1813139"/>
            </a:xfrm>
            <a:prstGeom prst="lef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DF94ED3-E8F2-4B8A-9CD6-47626829B8F5}"/>
                </a:ext>
              </a:extLst>
            </p:cNvPr>
            <p:cNvCxnSpPr>
              <a:cxnSpLocks/>
              <a:stCxn id="7" idx="2"/>
              <a:endCxn id="11" idx="1"/>
            </p:cNvCxnSpPr>
            <p:nvPr/>
          </p:nvCxnSpPr>
          <p:spPr>
            <a:xfrm>
              <a:off x="4894154" y="1934470"/>
              <a:ext cx="0" cy="399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0F75B94-85B1-4BAC-A1B1-9CF4A972147F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2795179" y="1933874"/>
              <a:ext cx="76912" cy="742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77C097E-6027-4B23-8357-6733E70A8FFB}"/>
                </a:ext>
              </a:extLst>
            </p:cNvPr>
            <p:cNvSpPr/>
            <p:nvPr/>
          </p:nvSpPr>
          <p:spPr>
            <a:xfrm>
              <a:off x="8039753" y="4058820"/>
              <a:ext cx="2046036" cy="56358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The objective function value achieved by the control input values generated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DFAE208-CE30-4B14-9EBE-D1CDF9B1DF3A}"/>
                </a:ext>
              </a:extLst>
            </p:cNvPr>
            <p:cNvCxnSpPr>
              <a:stCxn id="17" idx="0"/>
            </p:cNvCxnSpPr>
            <p:nvPr/>
          </p:nvCxnSpPr>
          <p:spPr>
            <a:xfrm flipV="1">
              <a:off x="9062771" y="2924175"/>
              <a:ext cx="0" cy="1134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A52BD32-C51F-4103-8966-364BFF92677E}"/>
                </a:ext>
              </a:extLst>
            </p:cNvPr>
            <p:cNvCxnSpPr>
              <a:stCxn id="9" idx="0"/>
            </p:cNvCxnSpPr>
            <p:nvPr/>
          </p:nvCxnSpPr>
          <p:spPr>
            <a:xfrm flipH="1" flipV="1">
              <a:off x="6343650" y="2999967"/>
              <a:ext cx="370780" cy="10588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CA5C6427-4EFF-4968-AC31-3C6617175FFE}"/>
                </a:ext>
              </a:extLst>
            </p:cNvPr>
            <p:cNvCxnSpPr>
              <a:stCxn id="10" idx="3"/>
            </p:cNvCxnSpPr>
            <p:nvPr/>
          </p:nvCxnSpPr>
          <p:spPr>
            <a:xfrm flipV="1">
              <a:off x="3895110" y="3876675"/>
              <a:ext cx="1493997" cy="463938"/>
            </a:xfrm>
            <a:prstGeom prst="bentConnector3">
              <a:avLst>
                <a:gd name="adj1" fmla="val 10100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682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525D7E7A-A4EB-4C68-BE10-3081B422C98C}"/>
              </a:ext>
            </a:extLst>
          </p:cNvPr>
          <p:cNvGrpSpPr/>
          <p:nvPr/>
        </p:nvGrpSpPr>
        <p:grpSpPr>
          <a:xfrm>
            <a:off x="1877044" y="802273"/>
            <a:ext cx="8638557" cy="5693678"/>
            <a:chOff x="1877044" y="802273"/>
            <a:chExt cx="8638557" cy="569367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281B5EE-9C06-4BFA-B70F-E00AE994293D}"/>
                </a:ext>
              </a:extLst>
            </p:cNvPr>
            <p:cNvGrpSpPr/>
            <p:nvPr/>
          </p:nvGrpSpPr>
          <p:grpSpPr>
            <a:xfrm>
              <a:off x="1877044" y="802273"/>
              <a:ext cx="8638557" cy="5693678"/>
              <a:chOff x="1877044" y="802273"/>
              <a:chExt cx="8638557" cy="569367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0B12940-21B9-4E7E-BEA3-514CD716D930}"/>
                  </a:ext>
                </a:extLst>
              </p:cNvPr>
              <p:cNvSpPr/>
              <p:nvPr/>
            </p:nvSpPr>
            <p:spPr>
              <a:xfrm>
                <a:off x="1957319" y="1303928"/>
                <a:ext cx="1776481" cy="77664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 Selection dropdown menu to select one of the already added simulations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5EBEEAC-75C6-4583-89E0-F90F23D0202A}"/>
                  </a:ext>
                </a:extLst>
              </p:cNvPr>
              <p:cNvSpPr/>
              <p:nvPr/>
            </p:nvSpPr>
            <p:spPr>
              <a:xfrm>
                <a:off x="4209339" y="802273"/>
                <a:ext cx="3076414" cy="56563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Add the current simulation parameters to the memory (For graphing and real-time simulation purposes)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6501A6D-C2BB-4B37-8B81-11FF4591BD60}"/>
                  </a:ext>
                </a:extLst>
              </p:cNvPr>
              <p:cNvSpPr/>
              <p:nvPr/>
            </p:nvSpPr>
            <p:spPr>
              <a:xfrm>
                <a:off x="5734669" y="1507373"/>
                <a:ext cx="1551084" cy="56563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Objective function value of the selected simulation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BF61E38-9796-430E-A091-257C7DCDCEA4}"/>
                  </a:ext>
                </a:extLst>
              </p:cNvPr>
              <p:cNvSpPr/>
              <p:nvPr/>
            </p:nvSpPr>
            <p:spPr>
              <a:xfrm>
                <a:off x="4209339" y="1507373"/>
                <a:ext cx="1396363" cy="56563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Delete the data related to the selected simulation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A8D9F1F-AC56-48FF-BA9C-5A634831D69B}"/>
                  </a:ext>
                </a:extLst>
              </p:cNvPr>
              <p:cNvSpPr/>
              <p:nvPr/>
            </p:nvSpPr>
            <p:spPr>
              <a:xfrm>
                <a:off x="2719319" y="5913020"/>
                <a:ext cx="2309881" cy="56563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 Graph generated for each simulation: Queue Length Vs Simulation Time</a:t>
                </a: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82E77E7-CEF6-489D-8012-1886C4B045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77044" y="2191451"/>
                <a:ext cx="8638556" cy="3603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66741B1-BB21-47DA-BA01-AB520B3D78BD}"/>
                  </a:ext>
                </a:extLst>
              </p:cNvPr>
              <p:cNvSpPr/>
              <p:nvPr/>
            </p:nvSpPr>
            <p:spPr>
              <a:xfrm>
                <a:off x="5143896" y="5899689"/>
                <a:ext cx="1671764" cy="56563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Real-time illustration of the selected simulation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913A2D9-00DB-418B-B3BE-C76F928B6E05}"/>
                  </a:ext>
                </a:extLst>
              </p:cNvPr>
              <p:cNvSpPr/>
              <p:nvPr/>
            </p:nvSpPr>
            <p:spPr>
              <a:xfrm>
                <a:off x="6930356" y="5913020"/>
                <a:ext cx="956657" cy="56563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Jobs in que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6AF3397-486C-42AB-9E23-9D31F72F4DF3}"/>
                  </a:ext>
                </a:extLst>
              </p:cNvPr>
              <p:cNvSpPr/>
              <p:nvPr/>
            </p:nvSpPr>
            <p:spPr>
              <a:xfrm>
                <a:off x="7941376" y="1473021"/>
                <a:ext cx="2309881" cy="61332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Run / Pause / Restart / Refresh all Menu for the real-time illustration of the selected simulation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0AAD2B12-7073-4B98-95CC-CC31512116FC}"/>
                      </a:ext>
                    </a:extLst>
                  </p:cNvPr>
                  <p:cNvSpPr/>
                  <p:nvPr/>
                </p:nvSpPr>
                <p:spPr>
                  <a:xfrm>
                    <a:off x="8001709" y="5930314"/>
                    <a:ext cx="1314449" cy="565637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Job in the server (Radius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oMath>
                    </a14:m>
                    <a:r>
                      <a:rPr lang="en-US" sz="1200" dirty="0"/>
                      <a:t> Physical State)</a:t>
                    </a:r>
                  </a:p>
                </p:txBody>
              </p:sp>
            </mc:Choice>
            <mc:Fallback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0AAD2B12-7073-4B98-95CC-CC31512116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1709" y="5930314"/>
                    <a:ext cx="1314449" cy="56563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63" t="-7447" r="-1389" b="-138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D671ACBC-D3B6-4849-A8A0-BED33421DB99}"/>
                      </a:ext>
                    </a:extLst>
                  </p:cNvPr>
                  <p:cNvSpPr/>
                  <p:nvPr/>
                </p:nvSpPr>
                <p:spPr>
                  <a:xfrm>
                    <a:off x="9430855" y="5930314"/>
                    <a:ext cx="1084746" cy="565637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Required quality level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~ </m:t>
                        </m:r>
                      </m:oMath>
                    </a14:m>
                    <a:r>
                      <a:rPr lang="en-US" sz="1200" dirty="0"/>
                      <a:t>Radius</a:t>
                    </a:r>
                  </a:p>
                </p:txBody>
              </p:sp>
            </mc:Choice>
            <mc:Fallback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D671ACBC-D3B6-4849-A8A0-BED33421DB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0855" y="5930314"/>
                    <a:ext cx="1084746" cy="5656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7447" b="-138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D45DB82C-DA58-4B99-A5F4-F1ECFC1F4005}"/>
                  </a:ext>
                </a:extLst>
              </p:cNvPr>
              <p:cNvCxnSpPr>
                <a:stCxn id="6" idx="2"/>
              </p:cNvCxnSpPr>
              <p:nvPr/>
            </p:nvCxnSpPr>
            <p:spPr>
              <a:xfrm>
                <a:off x="2845560" y="2080576"/>
                <a:ext cx="11940" cy="7578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46425A26-D7DC-443C-8E00-8A51D79FF913}"/>
                  </a:ext>
                </a:extLst>
              </p:cNvPr>
              <p:cNvCxnSpPr>
                <a:cxnSpLocks/>
                <a:stCxn id="7" idx="1"/>
              </p:cNvCxnSpPr>
              <p:nvPr/>
            </p:nvCxnSpPr>
            <p:spPr>
              <a:xfrm rot="10800000" flipV="1">
                <a:off x="3971925" y="1085092"/>
                <a:ext cx="237414" cy="145808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7EDB73D-1FA0-428A-8FFA-C78180400CC7}"/>
                  </a:ext>
                </a:extLst>
              </p:cNvPr>
              <p:cNvCxnSpPr>
                <a:stCxn id="10" idx="2"/>
              </p:cNvCxnSpPr>
              <p:nvPr/>
            </p:nvCxnSpPr>
            <p:spPr>
              <a:xfrm flipH="1">
                <a:off x="4495800" y="2073010"/>
                <a:ext cx="411721" cy="489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B9A19947-8263-430F-B797-2C069884FCBC}"/>
                  </a:ext>
                </a:extLst>
              </p:cNvPr>
              <p:cNvCxnSpPr>
                <a:stCxn id="8" idx="2"/>
              </p:cNvCxnSpPr>
              <p:nvPr/>
            </p:nvCxnSpPr>
            <p:spPr>
              <a:xfrm flipH="1">
                <a:off x="6419850" y="2073010"/>
                <a:ext cx="90361" cy="6892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Left Brace 25">
                <a:extLst>
                  <a:ext uri="{FF2B5EF4-FFF2-40B4-BE49-F238E27FC236}">
                    <a16:creationId xmlns:a16="http://schemas.microsoft.com/office/drawing/2014/main" id="{4917985C-26C3-405B-91A3-8DAEFE6A04BD}"/>
                  </a:ext>
                </a:extLst>
              </p:cNvPr>
              <p:cNvSpPr/>
              <p:nvPr/>
            </p:nvSpPr>
            <p:spPr>
              <a:xfrm rot="5400000">
                <a:off x="9104552" y="1611071"/>
                <a:ext cx="169255" cy="1766761"/>
              </a:xfrm>
              <a:prstGeom prst="leftBrac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4C767F3F-376B-44F1-AA27-1580B88AE08F}"/>
                  </a:ext>
                </a:extLst>
              </p:cNvPr>
              <p:cNvCxnSpPr>
                <a:cxnSpLocks/>
                <a:stCxn id="26" idx="1"/>
                <a:endCxn id="15" idx="2"/>
              </p:cNvCxnSpPr>
              <p:nvPr/>
            </p:nvCxnSpPr>
            <p:spPr>
              <a:xfrm flipH="1" flipV="1">
                <a:off x="9096317" y="2086341"/>
                <a:ext cx="92862" cy="323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6A0B6094-ED97-4723-BAC8-3AC1C4B03C35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V="1">
                <a:off x="3874260" y="5686425"/>
                <a:ext cx="2415" cy="2265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B6347EB5-CE38-4CF0-A2B7-424D14163D4D}"/>
                  </a:ext>
                </a:extLst>
              </p:cNvPr>
              <p:cNvCxnSpPr>
                <a:stCxn id="13" idx="0"/>
              </p:cNvCxnSpPr>
              <p:nvPr/>
            </p:nvCxnSpPr>
            <p:spPr>
              <a:xfrm flipV="1">
                <a:off x="5979778" y="4867275"/>
                <a:ext cx="1497347" cy="10324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2C675592-96B8-4D00-95E3-4F313875AFA5}"/>
                  </a:ext>
                </a:extLst>
              </p:cNvPr>
              <p:cNvCxnSpPr>
                <a:stCxn id="14" idx="0"/>
              </p:cNvCxnSpPr>
              <p:nvPr/>
            </p:nvCxnSpPr>
            <p:spPr>
              <a:xfrm flipV="1">
                <a:off x="7408685" y="4591050"/>
                <a:ext cx="1592440" cy="13219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CD72A94-F9A9-4512-B8CA-D3D5344DD0A8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 flipV="1">
                <a:off x="8658934" y="4591050"/>
                <a:ext cx="994654" cy="13392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ADC92B70-7E80-4A32-82B6-8E62764F6B96}"/>
                  </a:ext>
                </a:extLst>
              </p:cNvPr>
              <p:cNvCxnSpPr>
                <a:stCxn id="17" idx="0"/>
              </p:cNvCxnSpPr>
              <p:nvPr/>
            </p:nvCxnSpPr>
            <p:spPr>
              <a:xfrm flipH="1" flipV="1">
                <a:off x="9758363" y="4648200"/>
                <a:ext cx="214865" cy="1282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0BC8A1A-C503-4939-9499-8E282AAA7AC4}"/>
                </a:ext>
              </a:extLst>
            </p:cNvPr>
            <p:cNvSpPr/>
            <p:nvPr/>
          </p:nvSpPr>
          <p:spPr>
            <a:xfrm>
              <a:off x="7941376" y="807280"/>
              <a:ext cx="1374782" cy="56563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Time resolution of the real-time illustration</a:t>
              </a:r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8C8EB5D0-D35C-4C90-A221-4D4B5F073DC2}"/>
                </a:ext>
              </a:extLst>
            </p:cNvPr>
            <p:cNvCxnSpPr>
              <a:cxnSpLocks/>
              <a:stCxn id="49" idx="1"/>
            </p:cNvCxnSpPr>
            <p:nvPr/>
          </p:nvCxnSpPr>
          <p:spPr>
            <a:xfrm rot="10800000" flipV="1">
              <a:off x="7477126" y="1090098"/>
              <a:ext cx="464250" cy="145307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665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Application>Microsoft Office PowerPoint</Application>
  <PresentationFormat>Widescreen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Shirantha Welikala</dc:creator>
  <cp:lastModifiedBy>Shirantha Welikala</cp:lastModifiedBy>
  <cp:revision>72</cp:revision>
  <dcterms:created xsi:type="dcterms:W3CDTF">2019-05-16T01:58:15Z</dcterms:created>
  <dcterms:modified xsi:type="dcterms:W3CDTF">2019-05-24T03:46:05Z</dcterms:modified>
</cp:coreProperties>
</file>