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4" r:id="rId1"/>
    <p:sldMasterId id="2147483687" r:id="rId2"/>
  </p:sldMasterIdLst>
  <p:notesMasterIdLst>
    <p:notesMasterId r:id="rId56"/>
  </p:notesMasterIdLst>
  <p:handoutMasterIdLst>
    <p:handoutMasterId r:id="rId57"/>
  </p:handoutMasterIdLst>
  <p:sldIdLst>
    <p:sldId id="392" r:id="rId3"/>
    <p:sldId id="310" r:id="rId4"/>
    <p:sldId id="452" r:id="rId5"/>
    <p:sldId id="445" r:id="rId6"/>
    <p:sldId id="443" r:id="rId7"/>
    <p:sldId id="454" r:id="rId8"/>
    <p:sldId id="451" r:id="rId9"/>
    <p:sldId id="456" r:id="rId10"/>
    <p:sldId id="433" r:id="rId11"/>
    <p:sldId id="434" r:id="rId12"/>
    <p:sldId id="435" r:id="rId13"/>
    <p:sldId id="359" r:id="rId14"/>
    <p:sldId id="360" r:id="rId15"/>
    <p:sldId id="436" r:id="rId16"/>
    <p:sldId id="437" r:id="rId17"/>
    <p:sldId id="438" r:id="rId18"/>
    <p:sldId id="439" r:id="rId19"/>
    <p:sldId id="453" r:id="rId20"/>
    <p:sldId id="441" r:id="rId21"/>
    <p:sldId id="446" r:id="rId22"/>
    <p:sldId id="447" r:id="rId23"/>
    <p:sldId id="402" r:id="rId24"/>
    <p:sldId id="459" r:id="rId25"/>
    <p:sldId id="455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2" r:id="rId34"/>
    <p:sldId id="414" r:id="rId35"/>
    <p:sldId id="448" r:id="rId36"/>
    <p:sldId id="415" r:id="rId37"/>
    <p:sldId id="416" r:id="rId38"/>
    <p:sldId id="417" r:id="rId39"/>
    <p:sldId id="418" r:id="rId40"/>
    <p:sldId id="419" r:id="rId41"/>
    <p:sldId id="420" r:id="rId42"/>
    <p:sldId id="422" r:id="rId43"/>
    <p:sldId id="457" r:id="rId44"/>
    <p:sldId id="423" r:id="rId45"/>
    <p:sldId id="424" r:id="rId46"/>
    <p:sldId id="458" r:id="rId47"/>
    <p:sldId id="449" r:id="rId48"/>
    <p:sldId id="450" r:id="rId49"/>
    <p:sldId id="425" r:id="rId50"/>
    <p:sldId id="426" r:id="rId51"/>
    <p:sldId id="427" r:id="rId52"/>
    <p:sldId id="428" r:id="rId53"/>
    <p:sldId id="431" r:id="rId54"/>
    <p:sldId id="432" r:id="rId55"/>
  </p:sldIdLst>
  <p:sldSz cx="9144000" cy="6858000" type="screen4x3"/>
  <p:notesSz cx="9874250" cy="6797675"/>
  <p:embeddedFontLst>
    <p:embeddedFont>
      <p:font typeface="Bookman Old Style" panose="02050604050505020204" pitchFamily="18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David" panose="020E0502060401010101" pitchFamily="34" charset="-79"/>
      <p:regular r:id="rId66"/>
      <p:bold r:id="rId67"/>
    </p:embeddedFont>
    <p:embeddedFont>
      <p:font typeface="Gill Sans MT" panose="020B0502020104020203" pitchFamily="34" charset="0"/>
      <p:regular r:id="rId68"/>
      <p:bold r:id="rId69"/>
      <p:italic r:id="rId70"/>
      <p:boldItalic r:id="rId71"/>
    </p:embeddedFont>
    <p:embeddedFont>
      <p:font typeface="Segoe UI Symbol" panose="020B0502040204020203" pitchFamily="34" charset="0"/>
      <p:regular r:id="rId72"/>
    </p:embeddedFont>
    <p:embeddedFont>
      <p:font typeface="Tahoma" panose="020B0604030504040204" pitchFamily="34" charset="0"/>
      <p:regular r:id="rId73"/>
      <p:bold r:id="rId74"/>
    </p:embeddedFont>
    <p:embeddedFont>
      <p:font typeface="Wingdings 3" panose="05040102010807070707" pitchFamily="18" charset="2"/>
      <p:regular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E501FDA5-0AE5-4D64-A564-C48335F4AF83}">
          <p14:sldIdLst>
            <p14:sldId id="392"/>
            <p14:sldId id="310"/>
            <p14:sldId id="452"/>
            <p14:sldId id="445"/>
            <p14:sldId id="443"/>
            <p14:sldId id="454"/>
            <p14:sldId id="451"/>
            <p14:sldId id="456"/>
            <p14:sldId id="433"/>
            <p14:sldId id="434"/>
            <p14:sldId id="435"/>
            <p14:sldId id="359"/>
            <p14:sldId id="360"/>
            <p14:sldId id="436"/>
            <p14:sldId id="437"/>
            <p14:sldId id="438"/>
            <p14:sldId id="439"/>
            <p14:sldId id="453"/>
            <p14:sldId id="441"/>
            <p14:sldId id="446"/>
            <p14:sldId id="447"/>
            <p14:sldId id="402"/>
            <p14:sldId id="459"/>
            <p14:sldId id="455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4"/>
            <p14:sldId id="448"/>
            <p14:sldId id="415"/>
            <p14:sldId id="416"/>
            <p14:sldId id="417"/>
            <p14:sldId id="418"/>
            <p14:sldId id="419"/>
            <p14:sldId id="420"/>
            <p14:sldId id="422"/>
            <p14:sldId id="457"/>
            <p14:sldId id="423"/>
            <p14:sldId id="424"/>
            <p14:sldId id="458"/>
            <p14:sldId id="449"/>
            <p14:sldId id="450"/>
            <p14:sldId id="425"/>
            <p14:sldId id="426"/>
            <p14:sldId id="427"/>
            <p14:sldId id="428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44"/>
    <a:srgbClr val="14A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8D2C58-42A2-402F-BDCD-0D925AF2D68E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A44D7B4-3238-43CF-9FA2-EF2A1D4B14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57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45EC6-2FF1-4F70-90CF-9B50D340DB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69AA-9439-471E-9578-E8A340D4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</a:t>
            </a:r>
            <a:r>
              <a:rPr lang="en-US" baseline="0" dirty="0"/>
              <a:t> this example there are no objects, and “Default” package is not displayed in the </a:t>
            </a:r>
            <a:r>
              <a:rPr lang="en-US" baseline="0"/>
              <a:t>class diagram, </a:t>
            </a:r>
            <a:r>
              <a:rPr lang="en-US" baseline="0" dirty="0"/>
              <a:t>although it could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D23A9-A8DE-4587-AB66-D7BC3B0496B0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BD9A3-BFCB-44BE-9CA0-9916E35F4166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0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dirty="0"/>
              <a:t>Just highlights,</a:t>
            </a:r>
            <a:r>
              <a:rPr lang="en-US" baseline="0" dirty="0"/>
              <a:t> perhaps just to mention difference between directional and bi-directional association, and difference between association and composition. Unfortunately did not have time to update slides following with Rhapsody 7.6.</a:t>
            </a:r>
            <a:endParaRPr lang="en-US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9FF02-EE89-4D9E-B71A-0110739ED8DE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13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dirty="0"/>
              <a:t>Just show these 2 slides, and explain some of the relations in following slides.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80CB-2B4C-4D40-BDE5-D99A3A7B2610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1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dirty="0"/>
              <a:t>Good idea</a:t>
            </a:r>
            <a:r>
              <a:rPr lang="en-US" baseline="0" dirty="0"/>
              <a:t> to show one of source code examples  to show difference between pointer and member variable, lack of </a:t>
            </a:r>
            <a:r>
              <a:rPr lang="en-US" baseline="0" dirty="0" err="1"/>
              <a:t>setItsDialer</a:t>
            </a:r>
            <a:r>
              <a:rPr lang="en-US" baseline="0" dirty="0"/>
              <a:t>, and casting in </a:t>
            </a:r>
            <a:r>
              <a:rPr lang="en-US" baseline="0" dirty="0" err="1"/>
              <a:t>getItsDialer</a:t>
            </a:r>
            <a:endParaRPr lang="en-US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EBAB5-F5D6-46C9-A753-B008562EDE73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98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DA647-EE52-4CA2-A817-A6FA489632D2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3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 added</a:t>
            </a:r>
            <a:r>
              <a:rPr lang="en-US" baseline="0" dirty="0"/>
              <a:t> this section to help students understand what they are doing in lab when performing “Generate” and “Build”, and </a:t>
            </a:r>
            <a:r>
              <a:rPr lang="en-US" baseline="0"/>
              <a:t>to alleviate </a:t>
            </a:r>
            <a:r>
              <a:rPr lang="en-US" baseline="0" dirty="0"/>
              <a:t>confusion between component scope and configuration initial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D23A9-A8DE-4587-AB66-D7BC3B0496B0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901FB5-CAC6-4FA3-9A4E-034EE67A59C2}" type="datetime13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09.09.2023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5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 hasCustomPrompt="1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l" rtl="0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 hasCustomPrompt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l" rtl="0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dirty="0"/>
              <a:t>לחץ כדי לערוך סגנון כותרת משנה של תבנית בסיס</a:t>
            </a:r>
            <a:endParaRPr kumimoji="0" lang="en-US" dirty="0"/>
          </a:p>
        </p:txBody>
      </p:sp>
      <p:sp>
        <p:nvSpPr>
          <p:cNvPr id="21" name="מלבן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מלבן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מלבן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תמונה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15590"/>
            <a:ext cx="1638300" cy="7810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E0FB714-E327-4A3A-9693-FEC1302DC319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AA5C25-C331-4463-8C8A-8688515DB6E2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3F66D7-DA02-4111-8AC5-54A8343DC916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שולש שווה שוקיים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E1E45B0B-1030-4975-96FD-E628DDCBBA11}" type="datetime3">
              <a:rPr lang="en-US" sz="1600" smtClean="0"/>
              <a:t>9 September 2023</a:t>
            </a:fld>
            <a:endParaRPr lang="en-US" sz="1600" dirty="0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/>
              <a:t>Advanced OOP&amp;D</a:t>
            </a:r>
            <a:endParaRPr kumimoji="0"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מלבן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מלבן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מלבן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867025"/>
            <a:ext cx="1638300" cy="781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תמונה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867025"/>
            <a:ext cx="1638300" cy="7810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820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EC582659-3F4D-43AC-9207-501DF2D9A56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+mn-cs"/>
              </a:defRPr>
            </a:lvl2pPr>
            <a:lvl3pPr>
              <a:spcBef>
                <a:spcPts val="0"/>
              </a:spcBef>
              <a:defRPr>
                <a:latin typeface="Times New Roman" panose="02020603050405020304" pitchFamily="18" charset="0"/>
                <a:cs typeface="+mn-cs"/>
              </a:defRPr>
            </a:lvl3pPr>
            <a:lvl4pPr>
              <a:defRPr>
                <a:latin typeface="Times New Roman" panose="02020603050405020304" pitchFamily="18" charset="0"/>
                <a:cs typeface="+mn-cs"/>
              </a:defRPr>
            </a:lvl4pPr>
            <a:lvl5pPr>
              <a:defRPr>
                <a:latin typeface="Times New Roman" panose="02020603050405020304" pitchFamily="18" charset="0"/>
                <a:cs typeface="+mn-cs"/>
              </a:defRPr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761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EB63096-89D7-4E4B-9BD6-6F3F5AD3A470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5346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6989C505-4DD6-409F-BFCE-6F4D8FB80279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/>
              <a:t>Advanced OOP&amp;D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מלבן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928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DB846-83C7-42A9-9394-C878CCE49E62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2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5B27D603-F0AB-4E73-9C05-B70871913D98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Advanced OOP&amp;D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8639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רק תת-כותרת במרכ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5EDE0E-E3CD-4B74-8295-4E41B64DF99C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/>
              <a:t>Advanced OOP&amp;D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מחבר ישר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457200" y="2586608"/>
            <a:ext cx="8229600" cy="914400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>
            <a:lvl1pPr algn="ctr">
              <a:defRPr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4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cs typeface="+mj-cs"/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FB38598-CF78-4BBF-A6E1-4C8805C56D19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/>
            </a:lvl1pPr>
          </a:lstStyle>
          <a:p>
            <a:pPr rtl="0"/>
            <a:r>
              <a:rPr lang="en-US"/>
              <a:t>Advanced OOP&amp;D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 algn="l" rtl="0">
              <a:lnSpc>
                <a:spcPts val="312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he-IL" sz="2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he-IL" sz="2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22960" indent="-228600" algn="l" rtl="0">
              <a:spcBef>
                <a:spcPts val="0"/>
              </a:spcBef>
              <a:buFont typeface="Arial" panose="020B0604020202020204" pitchFamily="34" charset="0"/>
              <a:buChar char="•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97280" indent="-228600" algn="l" rtl="0">
              <a:buFont typeface="Arial" panose="020B0604020202020204" pitchFamily="34" charset="0"/>
              <a:buChar char="•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71600" indent="-228600" algn="l" rtl="0">
              <a:buFont typeface="Arial" panose="020B0604020202020204" pitchFamily="34" charset="0"/>
              <a:buChar char="•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marL="548640" lvl="1" indent="-274320" algn="r" rtl="1" eaLnBrk="1" latinLnBrk="0" hangingPunct="1">
              <a:lnSpc>
                <a:spcPts val="3120"/>
              </a:lnSpc>
              <a:spcBef>
                <a:spcPts val="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</a:pPr>
            <a:r>
              <a:rPr lang="he-IL" dirty="0"/>
              <a:t>רמה שניה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844BD2-E3E6-4520-80DF-18A05AE04799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מחבר ישר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010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FC4D40-2FDA-4BD0-B25C-4DD79F3C9D73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תוכן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385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37DA8B-1230-4575-B160-8EA02B6D9C48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093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6D27CB9-9F19-48BF-B442-04DC20FD1656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895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3B2E74-3C27-40A7-9123-42B8E91E3BB1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שולש שווה שוקיים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9702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F144FFC-9ABE-4703-B177-F5176ED74AAF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Advanced OOP&amp;D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A8A3C41-D597-403C-97F0-0AF046A3223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A7A34B3-9582-4BE7-869A-3637209417E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/>
              <a:t>Advanced OOP&amp;D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87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FA762AA-6B69-4D4D-AF59-3FAAB03E7B4D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/>
              <a:t>Advanced OOP&amp;D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מלבן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7E30002-7218-4092-A2B8-55191A8CBE54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07E844D-26C5-4CFB-9EEB-40D9A7073B7A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Advanced OOP&amp;D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רק תת-כותרת במרכ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0085F70-C833-4382-8C3C-CEB69A81E2C5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מחבר ישר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כותרת 1"/>
          <p:cNvSpPr>
            <a:spLocks noGrp="1"/>
          </p:cNvSpPr>
          <p:nvPr>
            <p:ph type="title" hasCustomPrompt="1"/>
          </p:nvPr>
        </p:nvSpPr>
        <p:spPr>
          <a:xfrm>
            <a:off x="457200" y="2586608"/>
            <a:ext cx="8229600" cy="914400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>
            <a:lvl1pPr algn="ctr" rtl="0">
              <a:defRPr b="1"/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4284AEF-374C-4516-85DD-122DEEA4C1F2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מחבר ישר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72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790870F-506E-4F00-B327-6E57741F439B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Advanced OOP&amp;D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תוכן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D57E92-8625-46F2-AF7B-825C027D49F3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מחבר ישר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מחבר ישר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שולש שווה שוקיים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spcAft>
          <a:spcPts val="240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rgbClr val="002060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E04AF3-3E7B-464B-AE77-1E6640BAA057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מחבר ישר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מחבר ישר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שולש שווה שוקיים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" y="8389"/>
            <a:ext cx="1113676" cy="5309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82254" y="9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b="1" dirty="0">
                <a:solidFill>
                  <a:srgbClr val="0070C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US" sz="1400" b="1" dirty="0">
              <a:solidFill>
                <a:srgbClr val="0070C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81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/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spcAft>
          <a:spcPts val="240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rgbClr val="002060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olansh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18E2-16BA-4622-9B82-4ABAEAF74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OO Programming and Design</a:t>
            </a:r>
            <a:b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number: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157109</a:t>
            </a:r>
            <a: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ECA9442-7A29-4CB2-9FE8-DFBD462C2587}"/>
              </a:ext>
            </a:extLst>
          </p:cNvPr>
          <p:cNvSpPr txBox="1"/>
          <p:nvPr/>
        </p:nvSpPr>
        <p:spPr>
          <a:xfrm>
            <a:off x="251520" y="3717032"/>
            <a:ext cx="8229600" cy="57606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344E5-41F7-49BD-BFDC-89F94DDE4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overview, Intro to UML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70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6448" y="476672"/>
            <a:ext cx="8229600" cy="72008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motivation behind OO design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400584"/>
          </a:xfrm>
        </p:spPr>
        <p:txBody>
          <a:bodyPr>
            <a:noAutofit/>
          </a:bodyPr>
          <a:lstStyle/>
          <a:p>
            <a:pPr marL="342900" lvl="1" indent="-342900" algn="l" rtl="0">
              <a:buFontTx/>
              <a:buChar char="•"/>
            </a:pPr>
            <a:r>
              <a:rPr lang="en-US" sz="3200" dirty="0"/>
              <a:t>The human ability to understand many details is limited</a:t>
            </a:r>
          </a:p>
          <a:p>
            <a:pPr marL="342900" lvl="1" indent="-342900" algn="l" rtl="0">
              <a:buFontTx/>
              <a:buChar char="•"/>
            </a:pPr>
            <a:r>
              <a:rPr lang="en-US" sz="3200" dirty="0"/>
              <a:t>People tend to make mistakes, especially when repetitive, technical tasks are involved</a:t>
            </a:r>
          </a:p>
          <a:p>
            <a:pPr marL="342900" lvl="1" indent="-342900" algn="l" rtl="0">
              <a:buFontTx/>
              <a:buChar char="•"/>
            </a:pPr>
            <a:r>
              <a:rPr lang="en-US" sz="3200" dirty="0"/>
              <a:t>People are good at grasping abstract concepts</a:t>
            </a:r>
            <a:endParaRPr lang="en-US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1530A3-5CC6-4A4B-9EAF-3B0CB4C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D94-7761-4CCC-B968-149D92FF9D6B}" type="datetime3">
              <a:rPr lang="en-US" smtClean="0">
                <a:solidFill>
                  <a:schemeClr val="tx1"/>
                </a:solidFill>
              </a:rPr>
              <a:t>9 September 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79E5E-9C2E-4531-8D27-47EBDCE7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6FADF-E041-410C-A62F-14D3B3DB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817" y="6365166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>
                <a:solidFill>
                  <a:schemeClr val="tx1"/>
                </a:solidFill>
              </a:rPr>
              <a:pPr eaLnBrk="1" latinLnBrk="0" hangingPunct="1"/>
              <a:t>10</a:t>
            </a:fld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7" name="תיבת טקסט 2">
            <a:extLst>
              <a:ext uri="{FF2B5EF4-FFF2-40B4-BE49-F238E27FC236}">
                <a16:creationId xmlns:a16="http://schemas.microsoft.com/office/drawing/2014/main" id="{3C3F375D-24D0-4947-960B-35750E6CA99B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background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299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6448" y="692696"/>
            <a:ext cx="8229600" cy="50405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goal: quality code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5D91-7FC7-44DA-A6BD-31A84367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F00-2E6D-48DE-92F5-96F86D6AEFC4}" type="datetime3">
              <a:rPr lang="en-US" smtClean="0">
                <a:solidFill>
                  <a:schemeClr val="tx1"/>
                </a:solidFill>
              </a:rPr>
              <a:t>9 September 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635F-5875-4561-BA6A-EE3B055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21759"/>
            <a:ext cx="8229600" cy="4530690"/>
          </a:xfrm>
        </p:spPr>
        <p:txBody>
          <a:bodyPr>
            <a:noAutofit/>
          </a:bodyPr>
          <a:lstStyle/>
          <a:p>
            <a:r>
              <a:rPr lang="en-US" dirty="0"/>
              <a:t>Easy to write*</a:t>
            </a:r>
          </a:p>
          <a:p>
            <a:r>
              <a:rPr lang="en-US" dirty="0"/>
              <a:t>Easy to understand*</a:t>
            </a:r>
          </a:p>
          <a:p>
            <a:r>
              <a:rPr lang="en-US" dirty="0"/>
              <a:t>Easy to change*</a:t>
            </a:r>
          </a:p>
          <a:p>
            <a:r>
              <a:rPr lang="en-US" dirty="0"/>
              <a:t>Easy to re-use*</a:t>
            </a:r>
          </a:p>
          <a:p>
            <a:r>
              <a:rPr lang="en-US" dirty="0"/>
              <a:t>Easy for cooperative work*</a:t>
            </a:r>
          </a:p>
          <a:p>
            <a:r>
              <a:rPr lang="en-US" dirty="0"/>
              <a:t>Reliable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* Easy = not a nightmare</a:t>
            </a:r>
            <a:endParaRPr lang="he-IL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B1A3D3-3D04-4722-B590-44726346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4C5256B5-F9D5-4E55-A8F4-81E6484E3F88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background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9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means: OO programming and design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8537"/>
            <a:ext cx="8229600" cy="43786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UML: </a:t>
            </a:r>
            <a:r>
              <a:rPr lang="he-IL" sz="2400" dirty="0"/>
              <a:t>U</a:t>
            </a:r>
            <a:r>
              <a:rPr lang="en-US" sz="2400" dirty="0" err="1"/>
              <a:t>nified</a:t>
            </a:r>
            <a:r>
              <a:rPr lang="en-US" sz="2400" dirty="0"/>
              <a:t> Modeling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Class design principles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Generic programming</a:t>
            </a:r>
            <a:endParaRPr lang="he-IL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Packages design principles</a:t>
            </a:r>
            <a:endParaRPr lang="he-IL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Design patterns</a:t>
            </a:r>
            <a:endParaRPr lang="he-IL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Using Frameworks based on design patterns</a:t>
            </a:r>
            <a:endParaRPr lang="he-IL" sz="24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DA184FA-BBED-4011-BFA2-732F3AD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A79-61D5-4809-B6FB-953AD1C6E092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ECD8BC-8B68-4F90-966D-FE860E72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169EB9-99BE-4752-930B-70D54B93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185E89EC-56EA-4FD5-8DD0-8395AEE0F462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background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05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96752"/>
            <a:ext cx="8150296" cy="5112568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Precise understanding of the UML language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Correct “translation” from UML to code and back</a:t>
            </a:r>
            <a:r>
              <a:rPr lang="en-US" sz="3200" dirty="0"/>
              <a:t> </a:t>
            </a: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Class diagram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Interaction diagrams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diagram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diagram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Statecharts</a:t>
            </a:r>
            <a:endParaRPr lang="en-US" sz="2400" dirty="0"/>
          </a:p>
          <a:p>
            <a:pPr marL="0" indent="0" algn="l">
              <a:buFontTx/>
              <a:buNone/>
              <a:defRPr/>
            </a:pPr>
            <a:endParaRPr lang="he-IL" sz="2400" b="1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15E855-432D-47D7-BAE9-770EC4F1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37" y="3212976"/>
            <a:ext cx="4304959" cy="2088232"/>
          </a:xfrm>
          <a:prstGeom prst="rect">
            <a:avLst/>
          </a:prstGeom>
        </p:spPr>
      </p:pic>
      <p:pic>
        <p:nvPicPr>
          <p:cNvPr id="38" name="Picture 14">
            <a:extLst>
              <a:ext uri="{FF2B5EF4-FFF2-40B4-BE49-F238E27FC236}">
                <a16:creationId xmlns:a16="http://schemas.microsoft.com/office/drawing/2014/main" id="{140F477A-9466-4F6F-A255-862BAB6BD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330" r="2691" b="973"/>
          <a:stretch/>
        </p:blipFill>
        <p:spPr bwMode="auto">
          <a:xfrm>
            <a:off x="4654311" y="2802654"/>
            <a:ext cx="4454193" cy="319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Title 4" hidden="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/>
              <a:t>UML</a:t>
            </a:r>
            <a:r>
              <a:rPr lang="he-IL" dirty="0"/>
              <a:t>:</a:t>
            </a:r>
            <a:r>
              <a:rPr lang="en-US" dirty="0"/>
              <a:t> Unified Modeling Language</a:t>
            </a:r>
            <a:endParaRPr lang="he-IL" dirty="0"/>
          </a:p>
        </p:txBody>
      </p:sp>
      <p:sp>
        <p:nvSpPr>
          <p:cNvPr id="9" name="Date Placeholder 8" hidden="1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923-53E3-440B-A2C4-B0A9D7F235B9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pic>
        <p:nvPicPr>
          <p:cNvPr id="7" name="Picture 155">
            <a:extLst>
              <a:ext uri="{FF2B5EF4-FFF2-40B4-BE49-F238E27FC236}">
                <a16:creationId xmlns:a16="http://schemas.microsoft.com/office/drawing/2014/main" id="{12C4F28D-ECE0-43C5-A969-F7AF3206C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15472" cy="26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33F780-053D-4718-88F6-29281C94B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962" y="3156570"/>
            <a:ext cx="4918534" cy="2720702"/>
          </a:xfrm>
          <a:prstGeom prst="rect">
            <a:avLst/>
          </a:prstGeom>
        </p:spPr>
      </p:pic>
      <p:sp>
        <p:nvSpPr>
          <p:cNvPr id="5" name="תיבת טקסט 2" hidden="1">
            <a:extLst>
              <a:ext uri="{FF2B5EF4-FFF2-40B4-BE49-F238E27FC236}">
                <a16:creationId xmlns:a16="http://schemas.microsoft.com/office/drawing/2014/main" id="{569AFE4E-7CA2-4C7B-A995-E85477BA0B09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B072FFF0-89F6-494E-8F44-1B3304C7B600}"/>
              </a:ext>
            </a:extLst>
          </p:cNvPr>
          <p:cNvSpPr txBox="1">
            <a:spLocks/>
          </p:cNvSpPr>
          <p:nvPr/>
        </p:nvSpPr>
        <p:spPr>
          <a:xfrm>
            <a:off x="691952" y="692696"/>
            <a:ext cx="8060432" cy="461963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ctr" rtl="1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/>
              <a:t>UML</a:t>
            </a:r>
            <a:r>
              <a:rPr lang="he-IL"/>
              <a:t>:</a:t>
            </a:r>
            <a:r>
              <a:rPr lang="en-US"/>
              <a:t> Unified Modeling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32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design principles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772816"/>
            <a:ext cx="8150296" cy="4536504"/>
          </a:xfrm>
        </p:spPr>
        <p:txBody>
          <a:bodyPr/>
          <a:lstStyle/>
          <a:p>
            <a:pPr marL="0" indent="0" algn="l" rtl="0"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ingle Responsibility Principle</a:t>
            </a:r>
          </a:p>
          <a:p>
            <a:pPr marL="0" indent="0" algn="l" rtl="0"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 Closed Principle</a:t>
            </a:r>
          </a:p>
          <a:p>
            <a:pPr marL="0" indent="0" algn="l" rtl="0">
              <a:buFontTx/>
              <a:buNone/>
              <a:defRPr/>
            </a:pP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iskov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Substitution Principle</a:t>
            </a:r>
          </a:p>
          <a:p>
            <a:pPr marL="0" indent="0" algn="l" rtl="0"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nterface Segregation Principle</a:t>
            </a:r>
          </a:p>
          <a:p>
            <a:pPr marL="0" indent="0" algn="l" rtl="0"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2400" dirty="0"/>
              <a:t>ependency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Inversion Principle</a:t>
            </a:r>
          </a:p>
          <a:p>
            <a:pPr marL="0" indent="0" algn="l" rtl="0">
              <a:buFontTx/>
              <a:buNone/>
              <a:defRPr/>
            </a:pP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9F18-0C9B-483D-986C-B5FE05E16962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BADBDA6-AE3E-4EAB-95B4-C7C6577B4264}"/>
              </a:ext>
            </a:extLst>
          </p:cNvPr>
          <p:cNvSpPr txBox="1"/>
          <p:nvPr/>
        </p:nvSpPr>
        <p:spPr>
          <a:xfrm>
            <a:off x="3131840" y="1268760"/>
            <a:ext cx="29523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“SOLID”</a:t>
            </a: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128FBCAE-AE78-4ED1-B277-2AD64DB19AE4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79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41784" y="764704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 programming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52D1-BBCD-48E1-B48A-9678A60530FC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5626784-AAFD-4E73-9F65-C68FBF3557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784350"/>
            <a:ext cx="5408712" cy="49377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 class definition &amp; usage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expressions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dirty="0"/>
              <a:t>sing Java streams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he-IL" dirty="0"/>
          </a:p>
        </p:txBody>
      </p:sp>
      <p:pic>
        <p:nvPicPr>
          <p:cNvPr id="7" name="Picture 2" descr="Java Generics Introduction - Javapapers">
            <a:extLst>
              <a:ext uri="{FF2B5EF4-FFF2-40B4-BE49-F238E27FC236}">
                <a16:creationId xmlns:a16="http://schemas.microsoft.com/office/drawing/2014/main" id="{5E758107-C50A-4C87-97B3-04FD12B5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3" b="92021" l="4400" r="98400">
                        <a14:foregroundMark x1="35200" y1="21809" x2="35200" y2="21809"/>
                        <a14:foregroundMark x1="46800" y1="15426" x2="46800" y2="15426"/>
                        <a14:foregroundMark x1="48000" y1="16489" x2="48000" y2="16489"/>
                        <a14:foregroundMark x1="50400" y1="18085" x2="68400" y2="21277"/>
                        <a14:foregroundMark x1="25200" y1="34043" x2="35600" y2="60106"/>
                        <a14:foregroundMark x1="35600" y1="60106" x2="25600" y2="36170"/>
                        <a14:foregroundMark x1="25600" y1="36170" x2="24000" y2="50000"/>
                        <a14:foregroundMark x1="26000" y1="40426" x2="36400" y2="16489"/>
                        <a14:foregroundMark x1="36400" y1="16489" x2="34800" y2="33511"/>
                        <a14:foregroundMark x1="73200" y1="19681" x2="75600" y2="46277"/>
                        <a14:foregroundMark x1="75600" y1="46277" x2="75200" y2="47340"/>
                        <a14:foregroundMark x1="93200" y1="36170" x2="94000" y2="45745"/>
                        <a14:foregroundMark x1="76400" y1="52128" x2="93600" y2="50000"/>
                        <a14:foregroundMark x1="78800" y1="32447" x2="92400" y2="38298"/>
                        <a14:foregroundMark x1="94000" y1="36702" x2="93600" y2="36702"/>
                        <a14:foregroundMark x1="93600" y1="42021" x2="79200" y2="23404"/>
                        <a14:foregroundMark x1="79200" y1="23404" x2="98400" y2="31915"/>
                        <a14:foregroundMark x1="98400" y1="31915" x2="80000" y2="32447"/>
                        <a14:foregroundMark x1="17600" y1="53191" x2="6000" y2="75532"/>
                        <a14:foregroundMark x1="6000" y1="75532" x2="23600" y2="92021"/>
                        <a14:foregroundMark x1="23600" y1="92021" x2="58000" y2="94681"/>
                        <a14:foregroundMark x1="58000" y1="94681" x2="88800" y2="92553"/>
                        <a14:foregroundMark x1="88800" y1="92553" x2="97200" y2="64894"/>
                        <a14:foregroundMark x1="97200" y1="64894" x2="80000" y2="45745"/>
                        <a14:foregroundMark x1="80000" y1="45745" x2="38000" y2="34574"/>
                        <a14:foregroundMark x1="38000" y1="34574" x2="18800" y2="43617"/>
                        <a14:foregroundMark x1="18800" y1="43617" x2="11600" y2="58511"/>
                        <a14:foregroundMark x1="6800" y1="54787" x2="5200" y2="81383"/>
                        <a14:foregroundMark x1="5200" y1="81383" x2="25600" y2="89362"/>
                        <a14:foregroundMark x1="25600" y1="89362" x2="26400" y2="62766"/>
                        <a14:foregroundMark x1="26400" y1="62766" x2="6400" y2="55319"/>
                        <a14:foregroundMark x1="6400" y1="55319" x2="4400" y2="55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91" y="1556792"/>
            <a:ext cx="1601957" cy="12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java lambda">
            <a:extLst>
              <a:ext uri="{FF2B5EF4-FFF2-40B4-BE49-F238E27FC236}">
                <a16:creationId xmlns:a16="http://schemas.microsoft.com/office/drawing/2014/main" id="{50908555-42A2-453D-8324-86999088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4" y="2986040"/>
            <a:ext cx="2016224" cy="11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java streams">
            <a:extLst>
              <a:ext uri="{FF2B5EF4-FFF2-40B4-BE49-F238E27FC236}">
                <a16:creationId xmlns:a16="http://schemas.microsoft.com/office/drawing/2014/main" id="{299A430D-C282-4D17-8174-E68159B6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39" y="4235736"/>
            <a:ext cx="4097009" cy="1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BF7947FE-CE22-4D9B-954E-8AA3B9A3F93F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498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41784" y="764704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/>
              <a:t>Package design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45A-F1AB-447C-B2E6-DBB672CF31B6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25F85CA-5487-4185-8349-D2FF4DA81D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6448" y="1418590"/>
            <a:ext cx="8229600" cy="23704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What is the definition of a software package?</a:t>
            </a:r>
          </a:p>
          <a:p>
            <a:pPr algn="l" rtl="0"/>
            <a:r>
              <a:rPr lang="en-US" dirty="0"/>
              <a:t>What are the concepts which affect package design?</a:t>
            </a:r>
          </a:p>
          <a:p>
            <a:pPr lvl="1" algn="l" rtl="0"/>
            <a:r>
              <a:rPr lang="en-US" dirty="0"/>
              <a:t>Responsibility, independence, abstraction, stability</a:t>
            </a:r>
          </a:p>
          <a:p>
            <a:pPr algn="l" rtl="0"/>
            <a:r>
              <a:rPr lang="en-US" dirty="0"/>
              <a:t>Measures for evaluating package design quality</a:t>
            </a:r>
          </a:p>
        </p:txBody>
      </p:sp>
      <p:pic>
        <p:nvPicPr>
          <p:cNvPr id="6" name="Picture 2" descr="Image result for packages">
            <a:extLst>
              <a:ext uri="{FF2B5EF4-FFF2-40B4-BE49-F238E27FC236}">
                <a16:creationId xmlns:a16="http://schemas.microsoft.com/office/drawing/2014/main" id="{FD734A55-277A-4E12-B4AE-296B624F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3538571"/>
            <a:ext cx="3579600" cy="25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B65F9941-5504-44F5-AFDD-81D40266AE1A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098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41784" y="692696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/>
              <a:t>Package design principles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375B-91B8-49A0-9A8E-F8FE67D0C723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4FE7F59-4CAA-42BC-AFFF-3F56684DA3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393235"/>
            <a:ext cx="8366320" cy="4340021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600" dirty="0"/>
              <a:t>Cohesion-related principles</a:t>
            </a:r>
            <a:endParaRPr lang="he-IL" sz="8600" dirty="0"/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Reuse/Release Equivalence Principle (REP)</a:t>
            </a:r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Common Reuse Principle (CRP)</a:t>
            </a:r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Common Closure Principle (CCP)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600" dirty="0"/>
              <a:t>Coupling-related principles</a:t>
            </a:r>
            <a:endParaRPr lang="he-IL" sz="8600" dirty="0"/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Acyclic Dependencies Principle (ADP)</a:t>
            </a:r>
            <a:endParaRPr lang="he-IL" sz="7400" dirty="0"/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Stable Dependencies Principle (SDP)</a:t>
            </a:r>
          </a:p>
          <a:p>
            <a:pPr lvl="1" algn="l" rtl="0">
              <a:lnSpc>
                <a:spcPct val="120000"/>
              </a:lnSpc>
            </a:pPr>
            <a:r>
              <a:rPr lang="en-US" sz="7400" dirty="0"/>
              <a:t>Stable Abstractions Principle (SAP)</a:t>
            </a:r>
          </a:p>
          <a:p>
            <a:pPr lvl="1" algn="l" rtl="0"/>
            <a:endParaRPr lang="en-US" sz="7400" dirty="0"/>
          </a:p>
          <a:p>
            <a:pPr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F23ADA47-D0FC-40D2-8CD6-4C3293CA3608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413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41784" y="692696"/>
            <a:ext cx="8060432" cy="461963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AA1-7CCC-43B4-B547-7EA6C8D2B7AF}" type="datetime3">
              <a:rPr lang="en-US" smtClean="0">
                <a:solidFill>
                  <a:schemeClr val="tx1"/>
                </a:solidFill>
              </a:rPr>
              <a:t>9 September 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Advanced OOP&amp;D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>
                <a:solidFill>
                  <a:schemeClr val="tx1"/>
                </a:solidFill>
              </a:rPr>
              <a:pPr eaLnBrk="1" latinLnBrk="0" hangingPunct="1"/>
              <a:t>18</a:t>
            </a:fld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AD5CE-198E-4420-8360-D8D29D7BFD42}"/>
              </a:ext>
            </a:extLst>
          </p:cNvPr>
          <p:cNvSpPr txBox="1">
            <a:spLocks/>
          </p:cNvSpPr>
          <p:nvPr/>
        </p:nvSpPr>
        <p:spPr>
          <a:xfrm>
            <a:off x="3404993" y="1340768"/>
            <a:ext cx="3124726" cy="3312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48640" indent="-274320" algn="r" rtl="1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en-US" sz="2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Creational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Singleton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Factory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Factory method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3757EEB-F5B9-4F4C-8D7F-33BABE3D22C3}"/>
              </a:ext>
            </a:extLst>
          </p:cNvPr>
          <p:cNvSpPr txBox="1">
            <a:spLocks/>
          </p:cNvSpPr>
          <p:nvPr/>
        </p:nvSpPr>
        <p:spPr>
          <a:xfrm>
            <a:off x="6140135" y="1299592"/>
            <a:ext cx="2810378" cy="1913384"/>
          </a:xfrm>
          <a:prstGeom prst="rect">
            <a:avLst/>
          </a:prstGeom>
        </p:spPr>
        <p:txBody>
          <a:bodyPr/>
          <a:lstStyle>
            <a:lvl1pPr marL="274320" indent="-274320" algn="r" rtl="1" eaLnBrk="1" latinLnBrk="0" hangingPunct="1"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Behavioral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Memento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Visitor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method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497426-1321-4C87-A74D-DF6C292D0F1D}"/>
              </a:ext>
            </a:extLst>
          </p:cNvPr>
          <p:cNvSpPr txBox="1">
            <a:spLocks/>
          </p:cNvSpPr>
          <p:nvPr/>
        </p:nvSpPr>
        <p:spPr bwMode="auto">
          <a:xfrm>
            <a:off x="448440" y="1340768"/>
            <a:ext cx="282741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None/>
            </a:pPr>
            <a:r>
              <a:rPr lang="en-US" sz="2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Structural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Adapter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Composite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Decorator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Flyweight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</a:t>
            </a:r>
          </a:p>
        </p:txBody>
      </p:sp>
      <p:pic>
        <p:nvPicPr>
          <p:cNvPr id="21" name="Picture 2" descr="Image result for design patterns">
            <a:extLst>
              <a:ext uri="{FF2B5EF4-FFF2-40B4-BE49-F238E27FC236}">
                <a16:creationId xmlns:a16="http://schemas.microsoft.com/office/drawing/2014/main" id="{1D4B84D1-EA05-4463-AF68-8F8E5A6F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09120"/>
            <a:ext cx="3283963" cy="184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F15F8B66-2DB5-42C0-B2D8-1945DEFF1620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9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1ED9312-C5B5-4E96-A950-3878282C44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Inversion of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 Oriented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</a:t>
            </a: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52446" y="509032"/>
            <a:ext cx="9061772" cy="627059"/>
          </a:xfrm>
        </p:spPr>
        <p:txBody>
          <a:bodyPr>
            <a:noAutofit/>
          </a:bodyPr>
          <a:lstStyle/>
          <a:p>
            <a:pPr algn="ctr" rt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Frameworks usage based on design patterns </a:t>
            </a: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BC561A-01FE-4CB5-8005-DB9B54A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CC5-D0E4-41A1-94E7-37802E676367}" type="datetime3">
              <a:rPr lang="en-US" smtClean="0">
                <a:solidFill>
                  <a:schemeClr val="tx1"/>
                </a:solidFill>
              </a:rPr>
              <a:t>9 September 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2A955D-A0E7-4BB8-B07C-F9FB846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E5B09B-D794-4ED6-A3F0-73F12AD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>
                <a:solidFill>
                  <a:schemeClr val="tx1"/>
                </a:solidFill>
              </a:rPr>
              <a:pPr eaLnBrk="1" latinLnBrk="0" hangingPunct="1"/>
              <a:t>19</a:t>
            </a:fld>
            <a:endParaRPr kumimoji="0"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Spring - Aspect Oriented Programming (AOP) | Perfomatix | Full ...">
            <a:extLst>
              <a:ext uri="{FF2B5EF4-FFF2-40B4-BE49-F238E27FC236}">
                <a16:creationId xmlns:a16="http://schemas.microsoft.com/office/drawing/2014/main" id="{9FE2892E-F2A1-4A80-95EB-D32EE7472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t="26375" r="19288" b="21650"/>
          <a:stretch/>
        </p:blipFill>
        <p:spPr bwMode="auto">
          <a:xfrm>
            <a:off x="82228" y="4077073"/>
            <a:ext cx="3921637" cy="16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pendency Injections">
            <a:extLst>
              <a:ext uri="{FF2B5EF4-FFF2-40B4-BE49-F238E27FC236}">
                <a16:creationId xmlns:a16="http://schemas.microsoft.com/office/drawing/2014/main" id="{AED02ED2-5A4F-491F-9CBA-D77B76EB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12" y="4077073"/>
            <a:ext cx="3566032" cy="178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11CD077F-C693-49D2-BF9A-7B81DA9E763A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3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</a:t>
            </a:r>
            <a:r>
              <a:rPr lang="en-US"/>
              <a:t>meet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Shahar</a:t>
            </a:r>
            <a:r>
              <a:rPr lang="en-US" dirty="0"/>
              <a:t> Golan</a:t>
            </a:r>
          </a:p>
          <a:p>
            <a:r>
              <a:rPr lang="en-US" dirty="0">
                <a:hlinkClick r:id="rId2"/>
              </a:rPr>
              <a:t>golansha@gmail.com</a:t>
            </a:r>
            <a:endParaRPr lang="en-US" dirty="0"/>
          </a:p>
          <a:p>
            <a:r>
              <a:rPr lang="en-US" dirty="0"/>
              <a:t>Office: </a:t>
            </a:r>
            <a:r>
              <a:rPr lang="en-US" dirty="0" err="1"/>
              <a:t>Weiler</a:t>
            </a:r>
            <a:r>
              <a:rPr lang="en-US" dirty="0"/>
              <a:t> Building, 21</a:t>
            </a:r>
            <a:r>
              <a:rPr lang="he-IL" dirty="0"/>
              <a:t>7</a:t>
            </a:r>
            <a:endParaRPr lang="en-US" dirty="0"/>
          </a:p>
          <a:p>
            <a:r>
              <a:rPr lang="en-US" dirty="0"/>
              <a:t>Office hours: Coordinate by email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6D6C-5842-4841-8AF4-AA7CCD5F75B6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37A-AF00-47FB-877F-1F7EDBC99F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4583806"/>
            <a:ext cx="2123986" cy="7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yahoo l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24" y="4371509"/>
            <a:ext cx="171107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hp lab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47" y="4367421"/>
            <a:ext cx="2217179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6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630A1D-3D68-47A0-8717-226EEFDE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OO Programming and design</a:t>
            </a:r>
            <a:b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number: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157109</a:t>
            </a:r>
            <a: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403B3-E7E4-41C3-97B4-40D1B4E5B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with Unified Modeling Language (UML) </a:t>
            </a:r>
          </a:p>
        </p:txBody>
      </p:sp>
    </p:spTree>
    <p:extLst>
      <p:ext uri="{BB962C8B-B14F-4D97-AF65-F5344CB8AC3E}">
        <p14:creationId xmlns:p14="http://schemas.microsoft.com/office/powerpoint/2010/main" val="268869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DB42-E887-45FB-971D-E6267AF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86608"/>
            <a:ext cx="8229600" cy="1418456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structure modeling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Diagrams</a:t>
            </a:r>
            <a:endParaRPr lang="he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52ED5-B0B5-4AC3-B945-EB33073B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4040B1-AE62-4FEB-A358-CB4DFED01ED1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5E5A-D1C8-4BCE-8CA3-E59E7FF7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kumimoji="0" lang="en-US"/>
              <a:t>Advanced OOP&amp;D</a:t>
            </a:r>
            <a:endParaRPr kumimoji="0"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8D33-8EF1-455D-B6FE-1CD1FCA0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99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2ACCB-63D7-4BD5-BDFE-A48FBABB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60" y="2442025"/>
            <a:ext cx="5504680" cy="19739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6BDC6E-678F-4854-BDE2-AF80960A0064}"/>
              </a:ext>
            </a:extLst>
          </p:cNvPr>
          <p:cNvCxnSpPr/>
          <p:nvPr/>
        </p:nvCxnSpPr>
        <p:spPr bwMode="auto">
          <a:xfrm flipH="1">
            <a:off x="3191069" y="1752600"/>
            <a:ext cx="429209" cy="953278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כותרת 6">
            <a:extLst>
              <a:ext uri="{FF2B5EF4-FFF2-40B4-BE49-F238E27FC236}">
                <a16:creationId xmlns:a16="http://schemas.microsoft.com/office/drawing/2014/main" id="{3BA12FDA-13F9-4A38-820F-557DB51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simple Class Diagram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FC901E1-A756-4A50-9AA1-721D32CFF0BC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D9A4A-062D-481E-B177-316D000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A885-71BE-4E65-87D0-DBE15057DD7B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5F75-8505-4DE2-9E5B-1AEC5E9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A5CABE-AE48-45B2-939B-6617CFD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543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2B47064-9EA1-4EAF-97E8-C786086E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40" y="2420888"/>
            <a:ext cx="2896028" cy="2383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DD7E6-08A9-404F-B97B-F4EED7C8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01" y="620688"/>
            <a:ext cx="8229600" cy="56191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253E1-71EF-4216-9BB3-9D05DF5FB561}"/>
              </a:ext>
            </a:extLst>
          </p:cNvPr>
          <p:cNvSpPr txBox="1"/>
          <p:nvPr/>
        </p:nvSpPr>
        <p:spPr>
          <a:xfrm>
            <a:off x="6998945" y="2547257"/>
            <a:ext cx="11985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Name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54116-0FE2-43C7-9983-214B16336C68}"/>
              </a:ext>
            </a:extLst>
          </p:cNvPr>
          <p:cNvSpPr txBox="1"/>
          <p:nvPr/>
        </p:nvSpPr>
        <p:spPr>
          <a:xfrm>
            <a:off x="6998945" y="3121292"/>
            <a:ext cx="15835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Attributes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55221-94CD-47D5-98DF-5F53DFA1DD97}"/>
              </a:ext>
            </a:extLst>
          </p:cNvPr>
          <p:cNvSpPr txBox="1"/>
          <p:nvPr/>
        </p:nvSpPr>
        <p:spPr>
          <a:xfrm>
            <a:off x="6998945" y="3725146"/>
            <a:ext cx="17961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Operations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2BF37-8A56-4F06-B74D-05313138B0FC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6019229" y="2778090"/>
            <a:ext cx="97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2CB8DD-5930-4372-96BC-2622DFD7D8E0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6019229" y="3352125"/>
            <a:ext cx="97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BDABB0-51F2-47F4-9B72-8D279BBC47DC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019229" y="3955979"/>
            <a:ext cx="97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0E0B71-4B2D-405F-821F-F8F1912EBC4F}"/>
              </a:ext>
            </a:extLst>
          </p:cNvPr>
          <p:cNvSpPr/>
          <p:nvPr/>
        </p:nvSpPr>
        <p:spPr bwMode="auto">
          <a:xfrm>
            <a:off x="3453305" y="2900106"/>
            <a:ext cx="271131" cy="43457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97938-61E8-43CA-8C56-B87A0C938A9D}"/>
              </a:ext>
            </a:extLst>
          </p:cNvPr>
          <p:cNvCxnSpPr/>
          <p:nvPr/>
        </p:nvCxnSpPr>
        <p:spPr bwMode="auto">
          <a:xfrm>
            <a:off x="2072379" y="3008922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C07865-6F1E-44DE-A733-8FF17C7B996D}"/>
              </a:ext>
            </a:extLst>
          </p:cNvPr>
          <p:cNvSpPr txBox="1"/>
          <p:nvPr/>
        </p:nvSpPr>
        <p:spPr>
          <a:xfrm>
            <a:off x="407828" y="2797313"/>
            <a:ext cx="12534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Access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D7B7D6-0A6B-477C-A492-B178D3A8891E}"/>
              </a:ext>
            </a:extLst>
          </p:cNvPr>
          <p:cNvSpPr/>
          <p:nvPr/>
        </p:nvSpPr>
        <p:spPr bwMode="auto">
          <a:xfrm>
            <a:off x="3419872" y="3627171"/>
            <a:ext cx="345232" cy="377893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2D7EEC-D47D-4994-AA80-2F8A7C55B35D}"/>
              </a:ext>
            </a:extLst>
          </p:cNvPr>
          <p:cNvCxnSpPr/>
          <p:nvPr/>
        </p:nvCxnSpPr>
        <p:spPr bwMode="auto">
          <a:xfrm>
            <a:off x="2075486" y="3861123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A02B6A-DAAD-42D4-8B27-B490B41E5B02}"/>
              </a:ext>
            </a:extLst>
          </p:cNvPr>
          <p:cNvSpPr txBox="1"/>
          <p:nvPr/>
        </p:nvSpPr>
        <p:spPr>
          <a:xfrm>
            <a:off x="410935" y="3649514"/>
            <a:ext cx="19786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Constructor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CAEC11-8968-4A0C-B344-90E94A29285B}"/>
              </a:ext>
            </a:extLst>
          </p:cNvPr>
          <p:cNvCxnSpPr>
            <a:cxnSpLocks/>
          </p:cNvCxnSpPr>
          <p:nvPr/>
        </p:nvCxnSpPr>
        <p:spPr bwMode="auto">
          <a:xfrm>
            <a:off x="4035761" y="2172693"/>
            <a:ext cx="80019" cy="83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C349F6-99D2-4C6D-B2FD-AA45E70CCB23}"/>
              </a:ext>
            </a:extLst>
          </p:cNvPr>
          <p:cNvSpPr txBox="1"/>
          <p:nvPr/>
        </p:nvSpPr>
        <p:spPr>
          <a:xfrm>
            <a:off x="2389617" y="1765672"/>
            <a:ext cx="22266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Attribute name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C298DF-9009-477D-8AFE-DBB03C6074DD}"/>
              </a:ext>
            </a:extLst>
          </p:cNvPr>
          <p:cNvCxnSpPr>
            <a:cxnSpLocks/>
            <a:stCxn id="34" idx="2"/>
          </p:cNvCxnSpPr>
          <p:nvPr/>
        </p:nvCxnSpPr>
        <p:spPr bwMode="auto">
          <a:xfrm flipH="1">
            <a:off x="5131452" y="2286428"/>
            <a:ext cx="1005844" cy="7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DA9A8-675E-4290-8A84-F6D661BD2846}"/>
              </a:ext>
            </a:extLst>
          </p:cNvPr>
          <p:cNvSpPr txBox="1"/>
          <p:nvPr/>
        </p:nvSpPr>
        <p:spPr>
          <a:xfrm>
            <a:off x="5023960" y="1824763"/>
            <a:ext cx="22266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Attribute type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EE947E-143E-4E8D-B935-91AE29C1C9B0}"/>
              </a:ext>
            </a:extLst>
          </p:cNvPr>
          <p:cNvCxnSpPr>
            <a:cxnSpLocks/>
            <a:stCxn id="40" idx="0"/>
          </p:cNvCxnSpPr>
          <p:nvPr/>
        </p:nvCxnSpPr>
        <p:spPr bwMode="auto">
          <a:xfrm flipV="1">
            <a:off x="1811507" y="4238035"/>
            <a:ext cx="2041186" cy="77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FEFA5C-176F-4FDA-8C29-F07A4E2191C5}"/>
              </a:ext>
            </a:extLst>
          </p:cNvPr>
          <p:cNvSpPr txBox="1"/>
          <p:nvPr/>
        </p:nvSpPr>
        <p:spPr>
          <a:xfrm>
            <a:off x="539552" y="5015837"/>
            <a:ext cx="25439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Operation name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D706A3-ADE3-4E38-83EB-7EFBF3A845CC}"/>
              </a:ext>
            </a:extLst>
          </p:cNvPr>
          <p:cNvCxnSpPr>
            <a:cxnSpLocks/>
            <a:stCxn id="42" idx="0"/>
          </p:cNvCxnSpPr>
          <p:nvPr/>
        </p:nvCxnSpPr>
        <p:spPr bwMode="auto">
          <a:xfrm flipH="1" flipV="1">
            <a:off x="5531155" y="4238035"/>
            <a:ext cx="1464638" cy="77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C481D1-2283-46DB-830E-69790032D44E}"/>
              </a:ext>
            </a:extLst>
          </p:cNvPr>
          <p:cNvSpPr txBox="1"/>
          <p:nvPr/>
        </p:nvSpPr>
        <p:spPr>
          <a:xfrm>
            <a:off x="5531154" y="5015837"/>
            <a:ext cx="29292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Return value type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F966EBD-8130-46D7-9321-AB7874A79093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20F29-3DA3-4C27-BDAE-296E2EC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CC041-E4FA-4ACB-B2EC-5BE6153DCF07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E1A5EE0-95BE-46FD-B118-1D64790D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CE6A6-9FD6-402A-A973-7937A0D9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OOP&amp;D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E19D90-4288-440C-B261-6B805081E3D6}"/>
              </a:ext>
            </a:extLst>
          </p:cNvPr>
          <p:cNvCxnSpPr>
            <a:cxnSpLocks/>
            <a:stCxn id="38" idx="0"/>
          </p:cNvCxnSpPr>
          <p:nvPr/>
        </p:nvCxnSpPr>
        <p:spPr bwMode="auto">
          <a:xfrm flipV="1">
            <a:off x="4500290" y="4304959"/>
            <a:ext cx="71710" cy="70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30C4AE-5556-463A-B332-44017C30E9B1}"/>
              </a:ext>
            </a:extLst>
          </p:cNvPr>
          <p:cNvSpPr txBox="1"/>
          <p:nvPr/>
        </p:nvSpPr>
        <p:spPr>
          <a:xfrm>
            <a:off x="3612846" y="5010780"/>
            <a:ext cx="17748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arguments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 animBg="1"/>
      <p:bldP spid="21" grpId="0"/>
      <p:bldP spid="23" grpId="0" animBg="1"/>
      <p:bldP spid="25" grpId="0"/>
      <p:bldP spid="30" grpId="0"/>
      <p:bldP spid="34" grpId="0"/>
      <p:bldP spid="40" grpId="0"/>
      <p:bldP spid="42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F52-8273-47A0-AC0B-946AA692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Access modifiers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15ADE-B68E-4718-99AF-4A0DEFA4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B02753-851B-4BC7-9714-585422A76E3D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43EC-27FA-46C7-8180-D54837B6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C6A008-6D65-4353-8E04-C7F965B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CB5C-D9BB-4F45-A43A-38C0F2D08A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public: ‘+’</a:t>
            </a:r>
          </a:p>
          <a:p>
            <a:pPr algn="l" rtl="0"/>
            <a:r>
              <a:rPr lang="en-US" sz="3200" dirty="0"/>
              <a:t>protected: ‘#’ (sometimes denoted by </a:t>
            </a:r>
            <a:r>
              <a:rPr lang="en-US" sz="3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ahoma" panose="020B0604030504040204" pitchFamily="34" charset="0"/>
              </a:rPr>
              <a:t>🔑</a:t>
            </a:r>
            <a:r>
              <a:rPr lang="en-US" sz="3200" dirty="0"/>
              <a:t>)</a:t>
            </a:r>
          </a:p>
          <a:p>
            <a:pPr algn="l" rtl="0"/>
            <a:r>
              <a:rPr lang="en-US" sz="3200" dirty="0"/>
              <a:t>private: ‘-’ (sometimes denoted by </a:t>
            </a:r>
            <a:r>
              <a:rPr lang="en-US" sz="3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ahoma" panose="020B0604030504040204" pitchFamily="34" charset="0"/>
              </a:rPr>
              <a:t>🔒</a:t>
            </a:r>
            <a:r>
              <a:rPr lang="he-IL" sz="3200" dirty="0"/>
              <a:t>(</a:t>
            </a:r>
            <a:endParaRPr lang="en-US" sz="3200" dirty="0"/>
          </a:p>
          <a:p>
            <a:pPr algn="l" rtl="0"/>
            <a:r>
              <a:rPr lang="en-US" sz="3200" dirty="0"/>
              <a:t>static: underlined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05C3511-63B3-44E3-A7FB-BCCB7082488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F52-8273-47A0-AC0B-946AA692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620688"/>
            <a:ext cx="8229600" cy="5869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Interface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05C3511-63B3-44E3-A7FB-BCCB7082488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15ADE-B68E-4718-99AF-4A0DEFA4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477592-1415-448A-B3DE-8D3C67771E53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43EC-27FA-46C7-8180-D54837B6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1" y="6356350"/>
            <a:ext cx="3660647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C6A008-6D65-4353-8E04-C7F965B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322CA-942D-4393-9DBC-AD750B4B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84877"/>
            <a:ext cx="2357637" cy="2306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46ABC-C656-4512-A09A-96C0CAD8FC53}"/>
              </a:ext>
            </a:extLst>
          </p:cNvPr>
          <p:cNvSpPr txBox="1"/>
          <p:nvPr/>
        </p:nvSpPr>
        <p:spPr>
          <a:xfrm>
            <a:off x="5940152" y="3397344"/>
            <a:ext cx="17961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Abstract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peration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4D892-7F77-4441-8BA4-D2F69693200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4716016" y="3812843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ECFB-4F50-417E-8306-2563E5B5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569111"/>
            <a:ext cx="7772400" cy="627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From UML to code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8318-107B-4D55-B4F4-E810BF074456}"/>
              </a:ext>
            </a:extLst>
          </p:cNvPr>
          <p:cNvSpPr txBox="1"/>
          <p:nvPr/>
        </p:nvSpPr>
        <p:spPr>
          <a:xfrm>
            <a:off x="483460" y="1926473"/>
            <a:ext cx="18847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Movie.java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A3C818-5851-468D-9B56-1AD970E2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9" y="2388138"/>
            <a:ext cx="1981201" cy="3968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E073C0-4CF6-4AAB-B5A1-EE33DF30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3323646"/>
            <a:ext cx="1728192" cy="29266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03736-4161-42FB-8364-EC28F3AB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90" y="3323646"/>
            <a:ext cx="2007410" cy="2272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44CBFB-ED3F-4B98-BAF0-F1380E9163D6}"/>
              </a:ext>
            </a:extLst>
          </p:cNvPr>
          <p:cNvSpPr txBox="1"/>
          <p:nvPr/>
        </p:nvSpPr>
        <p:spPr>
          <a:xfrm>
            <a:off x="4061078" y="2578125"/>
            <a:ext cx="18847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Movie.h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510C9-60D2-40F9-A7CA-4F5B35BCEEED}"/>
              </a:ext>
            </a:extLst>
          </p:cNvPr>
          <p:cNvSpPr txBox="1"/>
          <p:nvPr/>
        </p:nvSpPr>
        <p:spPr>
          <a:xfrm>
            <a:off x="6400800" y="2578125"/>
            <a:ext cx="18847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Movie.cpp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D95AE8-41D1-4AB0-B2F0-591F4D11EABA}"/>
              </a:ext>
            </a:extLst>
          </p:cNvPr>
          <p:cNvSpPr/>
          <p:nvPr/>
        </p:nvSpPr>
        <p:spPr bwMode="auto">
          <a:xfrm>
            <a:off x="167983" y="1745207"/>
            <a:ext cx="2168011" cy="7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21750-EA9A-4237-9114-695F05A5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249" y="1282740"/>
            <a:ext cx="1613502" cy="12874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10C9D-A176-4754-A2AF-B00B2708587F}"/>
              </a:ext>
            </a:extLst>
          </p:cNvPr>
          <p:cNvCxnSpPr/>
          <p:nvPr/>
        </p:nvCxnSpPr>
        <p:spPr bwMode="auto">
          <a:xfrm flipH="1">
            <a:off x="3007170" y="2160551"/>
            <a:ext cx="706561" cy="2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E1C28A-92E6-4756-8717-BE0512830EBB}"/>
              </a:ext>
            </a:extLst>
          </p:cNvPr>
          <p:cNvCxnSpPr>
            <a:cxnSpLocks/>
          </p:cNvCxnSpPr>
          <p:nvPr/>
        </p:nvCxnSpPr>
        <p:spPr bwMode="auto">
          <a:xfrm>
            <a:off x="5462456" y="2116825"/>
            <a:ext cx="765728" cy="3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9819AFE-AE31-41C2-B864-EF171D5D7E68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66D5-A58F-49DF-9424-1D8B3A3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7F68D-1DED-4610-8B1E-9463DA5FBFCA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95BB-9009-4868-BADD-A2330D51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1" y="6356350"/>
            <a:ext cx="3660647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11448C-C14D-4AA8-BF56-0B6EA08C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3BA0E-7D24-4C40-B756-4A2AF9B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3" y="1340768"/>
            <a:ext cx="8229600" cy="4937760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855913" algn="l"/>
              </a:tabLst>
            </a:pPr>
            <a:r>
              <a:rPr lang="en-US" sz="2800" dirty="0"/>
              <a:t>UML doesn’t fully define the implementation in every language 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855913" algn="l"/>
              </a:tabLst>
            </a:pPr>
            <a:r>
              <a:rPr lang="en-US" sz="2100" dirty="0"/>
              <a:t>Are there getters? Setters?</a:t>
            </a:r>
          </a:p>
          <a:p>
            <a:pPr lvl="1" algn="l" rtl="0">
              <a:buFont typeface="Arial" panose="020B0604020202020204" pitchFamily="34" charset="0"/>
              <a:buChar char="•"/>
              <a:tabLst>
                <a:tab pos="2855913" algn="l"/>
              </a:tabLst>
            </a:pPr>
            <a:r>
              <a:rPr lang="en-US" sz="2400" dirty="0"/>
              <a:t>Each language has its own mechanisms/constraints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855913" algn="l"/>
              </a:tabLst>
            </a:pPr>
            <a:r>
              <a:rPr lang="en-US" sz="2800" dirty="0"/>
              <a:t>The diagram describes the structure, composition and relationships between classes. At times there is no mechanism in a language which “enforces” the correct realization.</a:t>
            </a:r>
          </a:p>
          <a:p>
            <a:pPr lvl="1" algn="l" rtl="0">
              <a:buFont typeface="Arial" panose="020B0604020202020204" pitchFamily="34" charset="0"/>
              <a:buChar char="•"/>
              <a:tabLst>
                <a:tab pos="2855913" algn="l"/>
              </a:tabLst>
            </a:pPr>
            <a:r>
              <a:rPr lang="en-US" sz="3200" b="1" dirty="0"/>
              <a:t>It is the </a:t>
            </a:r>
            <a:r>
              <a:rPr lang="en-US" sz="3200" b="1" u="sng" dirty="0"/>
              <a:t>responsibility of the developer</a:t>
            </a:r>
            <a:r>
              <a:rPr lang="en-US" sz="3200" b="1" dirty="0"/>
              <a:t> to implement according to the diagram</a:t>
            </a:r>
            <a:endParaRPr lang="he-IL" sz="3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FE1C2A-473C-4A29-8B00-1C74A072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692696"/>
            <a:ext cx="7772400" cy="502168"/>
          </a:xfrm>
        </p:spPr>
        <p:txBody>
          <a:bodyPr>
            <a:noAutofit/>
          </a:bodyPr>
          <a:lstStyle/>
          <a:p>
            <a:pPr algn="ctr" rtl="0"/>
            <a:r>
              <a:rPr lang="en-US" dirty="0"/>
              <a:t>From UML to code: Important note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CA44EE6-5524-4F7C-9170-C9EC2F02D087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2AFA9-E002-4B71-9D8D-2AA967D8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73B5-3E3C-4BDB-831C-F09E233ED1DB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75BD7-1EB2-49F9-AEAF-AD21E126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91B74-C71B-4392-9692-EA7E819F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074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C0F2D-0ECC-4EB1-87FA-5B067E65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Diagram – Relations</a:t>
            </a:r>
            <a:endParaRPr lang="he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912E-03F2-4867-9817-9BC446AD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022B7A1-20BD-463B-9AE7-00810E0D4430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74C2C-8078-4385-B81F-2CCFD97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kumimoji="0" lang="en-US"/>
              <a:t>Advanced OOP&amp;D</a:t>
            </a:r>
            <a:endParaRPr kumimoji="0"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E3BE-08ED-45EB-82C0-8410FA5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134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61" y="580931"/>
            <a:ext cx="8229600" cy="615821"/>
          </a:xfrm>
        </p:spPr>
        <p:txBody>
          <a:bodyPr/>
          <a:lstStyle/>
          <a:p>
            <a:pPr algn="ctr" rtl="0" eaLnBrk="1" hangingPunct="1"/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Relations: Overview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DA6B8-A888-4BB8-AEE0-A1E7A084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5" y="2463283"/>
            <a:ext cx="7661922" cy="17914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E0B71-5608-4427-8899-AFC6F5A89D3A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2516974" y="3429002"/>
            <a:ext cx="982006" cy="11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E90B48-22F5-4662-92D8-6E250C1934C9}"/>
              </a:ext>
            </a:extLst>
          </p:cNvPr>
          <p:cNvSpPr txBox="1"/>
          <p:nvPr/>
        </p:nvSpPr>
        <p:spPr>
          <a:xfrm>
            <a:off x="764374" y="4601376"/>
            <a:ext cx="350519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defRPr/>
            </a:pPr>
            <a:r>
              <a:rPr lang="en-US" sz="2000" dirty="0"/>
              <a:t>relationship type </a:t>
            </a:r>
            <a:endParaRPr lang="he-IL" sz="20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2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</a:t>
            </a:r>
            <a:r>
              <a:rPr lang="en-US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nds</a:t>
            </a:r>
            <a:r>
              <a:rPr lang="en-US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</a:t>
            </a:r>
            <a:endParaRPr kumimoji="0" lang="he-I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41DA0A-D465-4466-BF69-EDCB997FA081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5393046" y="3674709"/>
            <a:ext cx="533450" cy="91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0E3580-EC27-491E-BF92-20D99FE92B4B}"/>
              </a:ext>
            </a:extLst>
          </p:cNvPr>
          <p:cNvSpPr txBox="1"/>
          <p:nvPr/>
        </p:nvSpPr>
        <p:spPr>
          <a:xfrm>
            <a:off x="4268399" y="4585075"/>
            <a:ext cx="224929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F47E0-63F5-4DCD-AC47-134957A8A370}"/>
              </a:ext>
            </a:extLst>
          </p:cNvPr>
          <p:cNvCxnSpPr/>
          <p:nvPr/>
        </p:nvCxnSpPr>
        <p:spPr bwMode="auto">
          <a:xfrm>
            <a:off x="5442862" y="2977243"/>
            <a:ext cx="967269" cy="20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0ED677-9C79-440D-8795-0BA698944BBC}"/>
              </a:ext>
            </a:extLst>
          </p:cNvPr>
          <p:cNvSpPr txBox="1"/>
          <p:nvPr/>
        </p:nvSpPr>
        <p:spPr>
          <a:xfrm>
            <a:off x="4004258" y="2682246"/>
            <a:ext cx="2249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2000" dirty="0"/>
              <a:t>Multiplicity</a:t>
            </a:r>
            <a:endParaRPr kumimoji="0" lang="he-I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9F9E48-A768-43BA-9DA9-8A1C3F9FBC2D}"/>
              </a:ext>
            </a:extLst>
          </p:cNvPr>
          <p:cNvSpPr/>
          <p:nvPr/>
        </p:nvSpPr>
        <p:spPr bwMode="auto">
          <a:xfrm>
            <a:off x="6587362" y="3158413"/>
            <a:ext cx="270069" cy="40121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38921-D7B1-4208-A346-38093D13989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H="1" flipV="1">
            <a:off x="6722397" y="3559629"/>
            <a:ext cx="169152" cy="102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F20AA5-4679-4420-8F6A-11A340C669D7}"/>
              </a:ext>
            </a:extLst>
          </p:cNvPr>
          <p:cNvSpPr txBox="1"/>
          <p:nvPr/>
        </p:nvSpPr>
        <p:spPr>
          <a:xfrm>
            <a:off x="6596526" y="4601376"/>
            <a:ext cx="1177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Direction</a:t>
            </a:r>
            <a:endParaRPr lang="he-IL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E89F8-BFFB-4217-8523-71E8B5D858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2816" y="2090058"/>
            <a:ext cx="2062071" cy="61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DD1484-52FA-4696-94E5-FF2B181E3617}"/>
              </a:ext>
            </a:extLst>
          </p:cNvPr>
          <p:cNvCxnSpPr>
            <a:cxnSpLocks/>
          </p:cNvCxnSpPr>
          <p:nvPr/>
        </p:nvCxnSpPr>
        <p:spPr bwMode="auto">
          <a:xfrm>
            <a:off x="5180377" y="2024999"/>
            <a:ext cx="1637436" cy="64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0D9E1A-CA23-44B5-8E0E-BDF4D17B82E5}"/>
              </a:ext>
            </a:extLst>
          </p:cNvPr>
          <p:cNvSpPr txBox="1"/>
          <p:nvPr/>
        </p:nvSpPr>
        <p:spPr>
          <a:xfrm>
            <a:off x="3023701" y="1671587"/>
            <a:ext cx="30965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endParaRPr kumimoji="0" lang="he-I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C96AEA-BAF1-4FDB-B719-B5C83B5A5420}"/>
              </a:ext>
            </a:extLst>
          </p:cNvPr>
          <p:cNvSpPr/>
          <p:nvPr/>
        </p:nvSpPr>
        <p:spPr bwMode="auto">
          <a:xfrm>
            <a:off x="6382658" y="3027784"/>
            <a:ext cx="270069" cy="40121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4A0478B-5F63-49E4-BA7E-4C4E7519C774}"/>
              </a:ext>
            </a:extLst>
          </p:cNvPr>
          <p:cNvSpPr/>
          <p:nvPr/>
        </p:nvSpPr>
        <p:spPr>
          <a:xfrm>
            <a:off x="1731254" y="3297510"/>
            <a:ext cx="566936" cy="186514"/>
          </a:xfrm>
          <a:prstGeom prst="diamond">
            <a:avLst/>
          </a:pr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BFF1E74-C406-4C25-974D-C28C91C0B114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543F286-D183-402F-A21F-08E96908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95A0-A158-44E0-BB92-0A3159236967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E79C254-0451-40BC-9B75-5B5E1DD2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53DDD63-811B-4900-ACC4-84499AEC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486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 animBg="1"/>
      <p:bldP spid="21" grpId="0"/>
      <p:bldP spid="26" grpId="0"/>
      <p:bldP spid="13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14BE-8DB5-4527-B03A-0841831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47672-E198-4C59-96B0-3E664BA5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F059-CF3C-45B1-AFF5-7FCEC04FEB5D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2CBFB-2EE5-415B-854F-A4A6ADF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Advanced OOP&amp;D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7F417-F7B3-4CE9-B278-1E05A49B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FF5A-72E1-48B7-B58E-75562CB9AE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Syllabus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342900" indent="-342900"/>
            <a:r>
              <a:rPr lang="en-US" dirty="0"/>
              <a:t>Static structure modeling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UML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Class, Interface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Relationship types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18D5-CE54-41EC-81A4-E2253F08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568719"/>
            <a:ext cx="8229600" cy="628033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Multiplicity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391-AED9-439B-9512-208313CB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727942"/>
          </a:xfrm>
        </p:spPr>
        <p:txBody>
          <a:bodyPr/>
          <a:lstStyle/>
          <a:p>
            <a:pPr algn="l" rtl="0"/>
            <a:r>
              <a:rPr lang="en-US" dirty="0"/>
              <a:t>The default (if it does not appear): 1</a:t>
            </a:r>
          </a:p>
          <a:p>
            <a:pPr algn="l" rtl="0"/>
            <a:r>
              <a:rPr lang="en-US" dirty="0"/>
              <a:t>3: fixed number</a:t>
            </a:r>
          </a:p>
          <a:p>
            <a:pPr algn="l" rtl="0"/>
            <a:r>
              <a:rPr lang="en-US" dirty="0"/>
              <a:t>3..5: between 3 and 5</a:t>
            </a:r>
          </a:p>
          <a:p>
            <a:pPr algn="l" rtl="0"/>
            <a:r>
              <a:rPr lang="en-US" dirty="0"/>
              <a:t>*: zero or more</a:t>
            </a:r>
          </a:p>
          <a:p>
            <a:pPr algn="l" rtl="0"/>
            <a:r>
              <a:rPr lang="en-US" dirty="0"/>
              <a:t>2..*: two or more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01FDA2-87C3-4E1C-957E-C9E1E3F18BC6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FBB3-57D5-4E2E-9194-C04F499C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CA02-5525-4975-8074-7AC37A1B60D2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81D75-036F-48DB-9B47-50970F28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A820AC-1A23-49F7-9EDD-C4CE0C22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0505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692696"/>
            <a:ext cx="8077200" cy="50323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dirty="0"/>
              <a:t>Types of relationships between objects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23" y="1584655"/>
            <a:ext cx="2289049" cy="4407959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Composite</a:t>
            </a: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Realization</a:t>
            </a: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650365" y="3770190"/>
            <a:ext cx="286226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A033A45-2C10-4323-9FB7-3C4A16257E06}"/>
              </a:ext>
            </a:extLst>
          </p:cNvPr>
          <p:cNvCxnSpPr/>
          <p:nvPr/>
        </p:nvCxnSpPr>
        <p:spPr>
          <a:xfrm>
            <a:off x="3491880" y="1753767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AB9E7016-E1BF-47A5-80BE-D9E663951FB5}"/>
              </a:ext>
            </a:extLst>
          </p:cNvPr>
          <p:cNvCxnSpPr/>
          <p:nvPr/>
        </p:nvCxnSpPr>
        <p:spPr>
          <a:xfrm>
            <a:off x="3491880" y="2401839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B73D07F5-0DCA-41B7-B6FF-2FB9DE3FA1C5}"/>
              </a:ext>
            </a:extLst>
          </p:cNvPr>
          <p:cNvCxnSpPr>
            <a:cxnSpLocks/>
          </p:cNvCxnSpPr>
          <p:nvPr/>
        </p:nvCxnSpPr>
        <p:spPr>
          <a:xfrm>
            <a:off x="3707904" y="3049911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רשים זרימה: החלטה 17">
            <a:extLst>
              <a:ext uri="{FF2B5EF4-FFF2-40B4-BE49-F238E27FC236}">
                <a16:creationId xmlns:a16="http://schemas.microsoft.com/office/drawing/2014/main" id="{FC8AFF8F-4A80-45EA-8562-8655DC999B2B}"/>
              </a:ext>
            </a:extLst>
          </p:cNvPr>
          <p:cNvSpPr/>
          <p:nvPr/>
        </p:nvSpPr>
        <p:spPr>
          <a:xfrm>
            <a:off x="3491880" y="2977903"/>
            <a:ext cx="216024" cy="144016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E017980-F330-4E1B-A46C-4EDD7CBFD094}"/>
              </a:ext>
            </a:extLst>
          </p:cNvPr>
          <p:cNvCxnSpPr>
            <a:cxnSpLocks/>
          </p:cNvCxnSpPr>
          <p:nvPr/>
        </p:nvCxnSpPr>
        <p:spPr>
          <a:xfrm>
            <a:off x="3707904" y="36262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תרשים זרימה: החלטה 34">
            <a:extLst>
              <a:ext uri="{FF2B5EF4-FFF2-40B4-BE49-F238E27FC236}">
                <a16:creationId xmlns:a16="http://schemas.microsoft.com/office/drawing/2014/main" id="{822E411C-E513-43BC-8544-BD190DEE0983}"/>
              </a:ext>
            </a:extLst>
          </p:cNvPr>
          <p:cNvSpPr/>
          <p:nvPr/>
        </p:nvSpPr>
        <p:spPr>
          <a:xfrm>
            <a:off x="3491880" y="3554212"/>
            <a:ext cx="216024" cy="14401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B563F7A6-CE08-44EB-A381-3D098493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44" y="3826312"/>
            <a:ext cx="1067999" cy="84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102C69BF-7A44-422A-99DB-323FC8D29822}"/>
              </a:ext>
            </a:extLst>
          </p:cNvPr>
          <p:cNvCxnSpPr>
            <a:cxnSpLocks/>
          </p:cNvCxnSpPr>
          <p:nvPr/>
        </p:nvCxnSpPr>
        <p:spPr>
          <a:xfrm>
            <a:off x="3527884" y="4994127"/>
            <a:ext cx="169218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שולש שווה-שוקיים 25">
            <a:extLst>
              <a:ext uri="{FF2B5EF4-FFF2-40B4-BE49-F238E27FC236}">
                <a16:creationId xmlns:a16="http://schemas.microsoft.com/office/drawing/2014/main" id="{55E31984-D8F5-4EE2-BFF5-4677FD0F56C6}"/>
              </a:ext>
            </a:extLst>
          </p:cNvPr>
          <p:cNvSpPr/>
          <p:nvPr/>
        </p:nvSpPr>
        <p:spPr>
          <a:xfrm rot="5400000">
            <a:off x="5184946" y="4959000"/>
            <a:ext cx="142261" cy="72008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264FC014-C6BD-4D05-A18A-5B50B7C1018B}"/>
              </a:ext>
            </a:extLst>
          </p:cNvPr>
          <p:cNvCxnSpPr>
            <a:cxnSpLocks/>
          </p:cNvCxnSpPr>
          <p:nvPr/>
        </p:nvCxnSpPr>
        <p:spPr>
          <a:xfrm>
            <a:off x="3527884" y="5565955"/>
            <a:ext cx="16921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שולש שווה-שוקיים 43">
            <a:extLst>
              <a:ext uri="{FF2B5EF4-FFF2-40B4-BE49-F238E27FC236}">
                <a16:creationId xmlns:a16="http://schemas.microsoft.com/office/drawing/2014/main" id="{C1C7DDD4-B690-401F-9200-3C89AE65D517}"/>
              </a:ext>
            </a:extLst>
          </p:cNvPr>
          <p:cNvSpPr/>
          <p:nvPr/>
        </p:nvSpPr>
        <p:spPr>
          <a:xfrm rot="5400000">
            <a:off x="5184946" y="5530828"/>
            <a:ext cx="142261" cy="72008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6E85F1E-5DB4-4E37-A984-E0EB1136F32F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43049-D61E-499C-BC7A-D010730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E1C-213C-4DDC-ACEC-AFA251AE24FF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41C8F-CF37-4946-A43E-DB926501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B638-FB44-4971-99A0-186F291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2907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692696"/>
            <a:ext cx="8229600" cy="52665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9336" y="2436504"/>
            <a:ext cx="6540935" cy="3516631"/>
          </a:xfrm>
        </p:spPr>
        <p:txBody>
          <a:bodyPr>
            <a:noAutofit/>
          </a:bodyPr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1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knows</a:t>
            </a: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(A does not have a pointer to B)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is passed to A’s constructor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has a function which creates B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has a function which returns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DA4FF-6AD2-44F9-BF05-F2839408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12" y="1645739"/>
            <a:ext cx="3800801" cy="158153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F7901F5-9592-43F3-87DD-3B8399529673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46DE03-1104-471B-9C47-6E94ED5F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9B66-E5FD-4466-AE94-CF2D9BAFC45E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28987-015E-4280-9C4E-A2334DAF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E6C677-4583-4952-B326-DA85BEE4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113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692696"/>
            <a:ext cx="8229600" cy="5040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4096" y="1964892"/>
            <a:ext cx="4246240" cy="1663824"/>
          </a:xfrm>
        </p:spPr>
        <p:txBody>
          <a:bodyPr>
            <a:normAutofit/>
          </a:bodyPr>
          <a:lstStyle/>
          <a:p>
            <a:pPr marL="274320" lvl="1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Association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Bi-Directional Association</a:t>
            </a:r>
          </a:p>
          <a:p>
            <a:pPr marL="274320" lvl="1" indent="0" algn="l" rtl="0"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4320" lvl="1" indent="0" algn="l" rtl="0">
              <a:buNone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3445E1B0-A50A-40C5-BF55-F98E781FAC83}"/>
              </a:ext>
            </a:extLst>
          </p:cNvPr>
          <p:cNvCxnSpPr/>
          <p:nvPr/>
        </p:nvCxnSpPr>
        <p:spPr>
          <a:xfrm>
            <a:off x="5292080" y="2564904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CB82C566-050A-4167-B553-A69CD129BD28}"/>
              </a:ext>
            </a:extLst>
          </p:cNvPr>
          <p:cNvCxnSpPr/>
          <p:nvPr/>
        </p:nvCxnSpPr>
        <p:spPr>
          <a:xfrm>
            <a:off x="5292080" y="3284984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8B5C8E8-12A7-4314-B46E-6513101D5C1A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0C2-B3F3-4E01-90FB-4E24F66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9A8-8F3F-45FB-A33C-A8234F03F97E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A78-F7A8-4EAB-B372-E69E8809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76EB-2C9D-4295-B849-1FBF5A8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5524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7730" y="548680"/>
            <a:ext cx="8229600" cy="66574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Association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7730" y="1981200"/>
            <a:ext cx="8110470" cy="4114800"/>
          </a:xfrm>
        </p:spPr>
        <p:txBody>
          <a:bodyPr>
            <a:normAutofit/>
          </a:bodyPr>
          <a:lstStyle/>
          <a:p>
            <a:pPr marR="0" lvl="0" algn="l" defTabSz="914400" rtl="0" fontAlgn="base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</a:t>
            </a:r>
          </a:p>
          <a:p>
            <a:pPr marR="0" lvl="0" algn="l" defTabSz="914400" rtl="0" fontAlgn="base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fontAlgn="base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Semantics:</a:t>
            </a:r>
          </a:p>
          <a:p>
            <a:pPr lvl="1" algn="l" rtl="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1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</a:t>
            </a: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(A has a pointer to B)</a:t>
            </a:r>
          </a:p>
          <a:p>
            <a:pPr marR="0" lvl="1" algn="l" defTabSz="914400" rtl="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no ownership, one B can belong to multiple A’s</a:t>
            </a: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</a:p>
          <a:p>
            <a:pPr marR="0" lvl="1" algn="l" defTabSz="914400" rtl="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movies a person has seen</a:t>
            </a:r>
          </a:p>
          <a:p>
            <a:pPr marR="0" lvl="1" algn="l" defTabSz="914400" rtl="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actors appearing in a movie</a:t>
            </a:r>
          </a:p>
          <a:p>
            <a:pPr marR="0" lvl="1" algn="l" defTabSz="914400" rtl="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lang="en-US" sz="2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movie’s director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ahoma" pitchFamily="34" charset="0"/>
            </a:endParaRPr>
          </a:p>
          <a:p>
            <a:pPr lvl="1" algn="l" rtl="0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8756140-69C0-4169-A559-58388C9FE2B8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F534CC-4B8F-4ACD-BDCD-9E71EB80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CD48-427B-4037-A8B5-60CE6C09CC2D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CD91A-13F8-4A86-9F7A-A3E82664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E3E396-5639-442A-BEDE-B293D7C5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34</a:t>
            </a:fld>
            <a:endParaRPr kumimoji="0" 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B27214DE-3953-6F68-CAB0-C1BBB90D96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75794" y="1508678"/>
            <a:ext cx="2792412" cy="1249363"/>
            <a:chOff x="385" y="1197"/>
            <a:chExt cx="1759" cy="787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C1E2D034-284B-6566-BCB1-677F3D6D62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" y="1197"/>
              <a:ext cx="175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1809BE81-88D4-6A8E-5CC5-95F330C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197"/>
              <a:ext cx="1759" cy="78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C9073AB-3D0F-5DEE-1DFA-8BDEE3AD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67"/>
              <a:ext cx="557" cy="6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 dirty="0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261C9292-500E-BA14-BD9D-0C6C9220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95"/>
              <a:ext cx="557" cy="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1362D11-99F7-B5D1-3241-2FC59DB96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89"/>
              <a:ext cx="557" cy="6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1CD0DD44-B388-AB7B-86D9-40A614D7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82"/>
              <a:ext cx="557" cy="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DC16FFB8-B1D1-F1F1-2BA5-163989BB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76"/>
              <a:ext cx="557" cy="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EC62EB1-D540-7248-3124-2D679341B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70"/>
              <a:ext cx="557" cy="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1E4E7ACE-CAAD-F924-B15B-9F542CD7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63"/>
              <a:ext cx="557" cy="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4E07F097-ADA6-FFBB-6863-F6657C3A1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57"/>
              <a:ext cx="557" cy="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6E695F49-8B34-E5D8-A9FA-88AF433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51"/>
              <a:ext cx="557" cy="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3A3A38E5-2FB2-5BAD-73F2-FBE253B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44"/>
              <a:ext cx="557" cy="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95368DE2-D2A7-7903-669D-4C0A3B8F7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38"/>
              <a:ext cx="557" cy="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3482DA29-40C8-8825-E974-018E40AA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32"/>
              <a:ext cx="557" cy="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322F0C1B-372D-9C84-7BE5-7D0B63D7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25"/>
              <a:ext cx="557" cy="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8AC8C5BE-6501-C549-7A68-AEFF2E553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19"/>
              <a:ext cx="557" cy="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D357E5D2-E68E-277A-5FFA-B63B37EA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13"/>
              <a:ext cx="557" cy="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9A87D72-45B2-86EE-1225-936D55829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806"/>
              <a:ext cx="557" cy="7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23355B6E-BBBC-6749-FA10-DCB751D2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67"/>
              <a:ext cx="557" cy="634"/>
            </a:xfrm>
            <a:prstGeom prst="rect">
              <a:avLst/>
            </a:prstGeom>
            <a:noFill/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4A477704-6017-F633-2577-52A34C3B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400"/>
              <a:ext cx="557" cy="6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C98CB163-D0D3-8B34-0049-FC8E39475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94"/>
              <a:ext cx="557" cy="6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36D432D3-711B-3A64-DE9F-BB23FD9E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87"/>
              <a:ext cx="557" cy="7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7CC6F6ED-F7E3-B3A3-9DBE-DFDF8377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81"/>
              <a:ext cx="557" cy="6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1D728386-F745-4576-E521-357E8560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75"/>
              <a:ext cx="557" cy="6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043A85CC-0102-074F-3C3C-3ED0EC884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68"/>
              <a:ext cx="557" cy="7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F1EEFFD4-E61F-1E2D-E4C0-5F5ABB0A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62"/>
              <a:ext cx="557" cy="6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57006BC6-011D-3F39-50B4-46C11800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56"/>
              <a:ext cx="557" cy="6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2" name="Rectangle 31">
              <a:extLst>
                <a:ext uri="{FF2B5EF4-FFF2-40B4-BE49-F238E27FC236}">
                  <a16:creationId xmlns:a16="http://schemas.microsoft.com/office/drawing/2014/main" id="{C429883B-DADB-0A49-8269-97BCA61B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49"/>
              <a:ext cx="557" cy="7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3" name="Rectangle 32">
              <a:extLst>
                <a:ext uri="{FF2B5EF4-FFF2-40B4-BE49-F238E27FC236}">
                  <a16:creationId xmlns:a16="http://schemas.microsoft.com/office/drawing/2014/main" id="{62BBBE58-11C9-94C4-3AEC-E4DBD744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43"/>
              <a:ext cx="557" cy="6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E992A799-B5EA-3564-3A3C-05F82261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37"/>
              <a:ext cx="557" cy="6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CF7EC423-5F4D-1136-3DEB-E9BFC46A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30"/>
              <a:ext cx="557" cy="7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0D95DE6E-4AA0-ACE8-D797-68D18DF0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24"/>
              <a:ext cx="557" cy="6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88992DC4-143B-D612-A7A9-F526C0D6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18"/>
              <a:ext cx="557" cy="6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C6EA2AA1-E639-0E4C-51CB-41D68F05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11"/>
              <a:ext cx="557" cy="7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0CCD24D1-BC48-BD92-78B6-593CB4C6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05"/>
              <a:ext cx="557" cy="6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5BA44ED6-0602-77A6-3527-A51975D4B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99"/>
              <a:ext cx="557" cy="6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ECB2453D-1F5D-2EBD-AA0A-48BED1E0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92"/>
              <a:ext cx="557" cy="7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219722F-BC60-4051-9AB1-82C73F65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86"/>
              <a:ext cx="557" cy="6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3" name="Rectangle 42">
              <a:extLst>
                <a:ext uri="{FF2B5EF4-FFF2-40B4-BE49-F238E27FC236}">
                  <a16:creationId xmlns:a16="http://schemas.microsoft.com/office/drawing/2014/main" id="{C6481B54-62DF-13D1-F476-BA00F2A2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80"/>
              <a:ext cx="557" cy="6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BA8762C1-8ED2-EB94-FF46-59A8F7E2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73"/>
              <a:ext cx="557" cy="7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D14402BF-7DD7-7E0F-8205-E807D0F1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67"/>
              <a:ext cx="557" cy="6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EC33D45-64C1-2269-2125-894FD91D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267"/>
              <a:ext cx="557" cy="634"/>
            </a:xfrm>
            <a:prstGeom prst="rect">
              <a:avLst/>
            </a:prstGeom>
            <a:noFill/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D32D36DD-FAE7-10DA-1AA3-1F6D3BAE1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86"/>
              <a:ext cx="13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8" name="Rectangle 47">
              <a:extLst>
                <a:ext uri="{FF2B5EF4-FFF2-40B4-BE49-F238E27FC236}">
                  <a16:creationId xmlns:a16="http://schemas.microsoft.com/office/drawing/2014/main" id="{C95DF6A9-B332-5073-1EE8-6EBCE2529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286"/>
              <a:ext cx="8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</a:t>
              </a:r>
              <a:endPara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36F3693-1210-FCEF-2453-F125EE8D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" y="1406"/>
              <a:ext cx="557" cy="0"/>
            </a:xfrm>
            <a:custGeom>
              <a:avLst/>
              <a:gdLst>
                <a:gd name="T0" fmla="*/ 557 w 557"/>
                <a:gd name="T1" fmla="*/ 221 w 557"/>
                <a:gd name="T2" fmla="*/ 0 w 5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57">
                  <a:moveTo>
                    <a:pt x="557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79760CE6-4043-CF47-FDFE-1515FE0E6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" y="1654"/>
              <a:ext cx="557" cy="0"/>
            </a:xfrm>
            <a:prstGeom prst="line">
              <a:avLst/>
            </a:prstGeom>
            <a:noFill/>
            <a:ln w="9525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B33EE182-8ACB-EF3B-DD05-1EB3FF04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80"/>
              <a:ext cx="557" cy="634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2" name="Rectangle 51">
              <a:extLst>
                <a:ext uri="{FF2B5EF4-FFF2-40B4-BE49-F238E27FC236}">
                  <a16:creationId xmlns:a16="http://schemas.microsoft.com/office/drawing/2014/main" id="{4BFD9DD2-31DB-7EB7-6F62-43AC8065A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908"/>
              <a:ext cx="557" cy="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8BFF2F9B-8B00-4200-1DC3-0A2FA2B2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901"/>
              <a:ext cx="557" cy="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D1E9D6CE-65C3-1A85-A11D-3762D809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95"/>
              <a:ext cx="557" cy="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F1FCD2C9-3973-4290-DD47-09393FE0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89"/>
              <a:ext cx="557" cy="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9193E9CF-020C-FF4A-AC81-5D788763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82"/>
              <a:ext cx="557" cy="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94323FC6-B1F4-6D6B-B07C-E059B013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76"/>
              <a:ext cx="557" cy="6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B2B1D34A-CD87-972D-1D1A-7D593868A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70"/>
              <a:ext cx="557" cy="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06E9FAB4-5F91-5F23-CFE9-CE9A1932B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63"/>
              <a:ext cx="557" cy="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1B623003-EA04-9480-1013-FDC3AF5C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57"/>
              <a:ext cx="557" cy="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900D2098-49D6-0AC6-AD4A-B7C4E69D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51"/>
              <a:ext cx="557" cy="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2" name="Rectangle 61">
              <a:extLst>
                <a:ext uri="{FF2B5EF4-FFF2-40B4-BE49-F238E27FC236}">
                  <a16:creationId xmlns:a16="http://schemas.microsoft.com/office/drawing/2014/main" id="{DEFFF8E0-D889-CF02-2C51-12BDF3E3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44"/>
              <a:ext cx="557" cy="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1AD38AA1-CC33-FA66-09FB-924DFB6F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38"/>
              <a:ext cx="557" cy="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717AA2B9-70DF-63BA-DA4B-719D330C2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32"/>
              <a:ext cx="557" cy="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E37F6AA0-4141-33C3-0789-3E08D620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25"/>
              <a:ext cx="557" cy="7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717D7B2A-BEC9-404F-E778-43E147A3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819"/>
              <a:ext cx="557" cy="6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229F779C-43AD-DECF-82FD-448B6A5B3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80"/>
              <a:ext cx="557" cy="634"/>
            </a:xfrm>
            <a:prstGeom prst="rect">
              <a:avLst/>
            </a:prstGeom>
            <a:noFill/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8" name="Rectangle 67">
              <a:extLst>
                <a:ext uri="{FF2B5EF4-FFF2-40B4-BE49-F238E27FC236}">
                  <a16:creationId xmlns:a16="http://schemas.microsoft.com/office/drawing/2014/main" id="{169BF146-7153-4EB6-7EA4-07185E886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413"/>
              <a:ext cx="557" cy="6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9" name="Rectangle 68">
              <a:extLst>
                <a:ext uri="{FF2B5EF4-FFF2-40B4-BE49-F238E27FC236}">
                  <a16:creationId xmlns:a16="http://schemas.microsoft.com/office/drawing/2014/main" id="{325BB42E-359A-567C-21CC-C60685CA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406"/>
              <a:ext cx="557" cy="7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0" name="Rectangle 69">
              <a:extLst>
                <a:ext uri="{FF2B5EF4-FFF2-40B4-BE49-F238E27FC236}">
                  <a16:creationId xmlns:a16="http://schemas.microsoft.com/office/drawing/2014/main" id="{074D1B4A-DB3D-6B63-2FEA-CD4C5176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400"/>
              <a:ext cx="557" cy="6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1" name="Rectangle 70">
              <a:extLst>
                <a:ext uri="{FF2B5EF4-FFF2-40B4-BE49-F238E27FC236}">
                  <a16:creationId xmlns:a16="http://schemas.microsoft.com/office/drawing/2014/main" id="{F4040595-0A90-40B4-B0DE-A36040EA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94"/>
              <a:ext cx="557" cy="6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2" name="Rectangle 71">
              <a:extLst>
                <a:ext uri="{FF2B5EF4-FFF2-40B4-BE49-F238E27FC236}">
                  <a16:creationId xmlns:a16="http://schemas.microsoft.com/office/drawing/2014/main" id="{4DCB80F9-332C-A729-82F5-7AB69091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87"/>
              <a:ext cx="557" cy="7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3" name="Rectangle 72">
              <a:extLst>
                <a:ext uri="{FF2B5EF4-FFF2-40B4-BE49-F238E27FC236}">
                  <a16:creationId xmlns:a16="http://schemas.microsoft.com/office/drawing/2014/main" id="{A449F54A-17E6-4CF2-B6AC-4D9B3D04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81"/>
              <a:ext cx="557" cy="6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4" name="Rectangle 73">
              <a:extLst>
                <a:ext uri="{FF2B5EF4-FFF2-40B4-BE49-F238E27FC236}">
                  <a16:creationId xmlns:a16="http://schemas.microsoft.com/office/drawing/2014/main" id="{5AC64865-C52B-3A39-C2FB-837C3129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75"/>
              <a:ext cx="557" cy="6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5" name="Rectangle 74">
              <a:extLst>
                <a:ext uri="{FF2B5EF4-FFF2-40B4-BE49-F238E27FC236}">
                  <a16:creationId xmlns:a16="http://schemas.microsoft.com/office/drawing/2014/main" id="{E24E85E1-4D7C-888F-C1BB-C8F98FBD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68"/>
              <a:ext cx="557" cy="7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6" name="Rectangle 75">
              <a:extLst>
                <a:ext uri="{FF2B5EF4-FFF2-40B4-BE49-F238E27FC236}">
                  <a16:creationId xmlns:a16="http://schemas.microsoft.com/office/drawing/2014/main" id="{80DB378E-92C8-18D2-594D-9034D9E30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62"/>
              <a:ext cx="557" cy="6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7" name="Rectangle 76">
              <a:extLst>
                <a:ext uri="{FF2B5EF4-FFF2-40B4-BE49-F238E27FC236}">
                  <a16:creationId xmlns:a16="http://schemas.microsoft.com/office/drawing/2014/main" id="{FB3ECA33-3B63-212E-3A12-904A38F4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56"/>
              <a:ext cx="557" cy="6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8" name="Rectangle 77">
              <a:extLst>
                <a:ext uri="{FF2B5EF4-FFF2-40B4-BE49-F238E27FC236}">
                  <a16:creationId xmlns:a16="http://schemas.microsoft.com/office/drawing/2014/main" id="{36FED366-B2AD-37C0-1E32-7991507A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49"/>
              <a:ext cx="557" cy="7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9" name="Rectangle 78">
              <a:extLst>
                <a:ext uri="{FF2B5EF4-FFF2-40B4-BE49-F238E27FC236}">
                  <a16:creationId xmlns:a16="http://schemas.microsoft.com/office/drawing/2014/main" id="{2D2D8D3E-B263-7947-3447-87825919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43"/>
              <a:ext cx="557" cy="6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0" name="Rectangle 79">
              <a:extLst>
                <a:ext uri="{FF2B5EF4-FFF2-40B4-BE49-F238E27FC236}">
                  <a16:creationId xmlns:a16="http://schemas.microsoft.com/office/drawing/2014/main" id="{9C15E446-A798-6DF6-CAE8-B35CA94F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37"/>
              <a:ext cx="557" cy="6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1" name="Rectangle 80">
              <a:extLst>
                <a:ext uri="{FF2B5EF4-FFF2-40B4-BE49-F238E27FC236}">
                  <a16:creationId xmlns:a16="http://schemas.microsoft.com/office/drawing/2014/main" id="{B8B959FE-7F24-EFED-4947-6444C72A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30"/>
              <a:ext cx="557" cy="7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2" name="Rectangle 81">
              <a:extLst>
                <a:ext uri="{FF2B5EF4-FFF2-40B4-BE49-F238E27FC236}">
                  <a16:creationId xmlns:a16="http://schemas.microsoft.com/office/drawing/2014/main" id="{E7A48959-701B-AACF-17C7-DC5B625D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24"/>
              <a:ext cx="557" cy="6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3" name="Rectangle 82">
              <a:extLst>
                <a:ext uri="{FF2B5EF4-FFF2-40B4-BE49-F238E27FC236}">
                  <a16:creationId xmlns:a16="http://schemas.microsoft.com/office/drawing/2014/main" id="{7D36656D-31AC-EDD6-23F0-C677A0B37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18"/>
              <a:ext cx="557" cy="6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4" name="Rectangle 83">
              <a:extLst>
                <a:ext uri="{FF2B5EF4-FFF2-40B4-BE49-F238E27FC236}">
                  <a16:creationId xmlns:a16="http://schemas.microsoft.com/office/drawing/2014/main" id="{A35505B2-2707-5149-8DDC-375D627EB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11"/>
              <a:ext cx="557" cy="7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5" name="Rectangle 84">
              <a:extLst>
                <a:ext uri="{FF2B5EF4-FFF2-40B4-BE49-F238E27FC236}">
                  <a16:creationId xmlns:a16="http://schemas.microsoft.com/office/drawing/2014/main" id="{B7DE1D72-6CC4-472C-ECFC-C8BFCD3C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05"/>
              <a:ext cx="557" cy="6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6" name="Rectangle 85">
              <a:extLst>
                <a:ext uri="{FF2B5EF4-FFF2-40B4-BE49-F238E27FC236}">
                  <a16:creationId xmlns:a16="http://schemas.microsoft.com/office/drawing/2014/main" id="{5AC67C99-EE60-2E4B-3C0D-D44278AB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99"/>
              <a:ext cx="557" cy="6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7" name="Rectangle 86">
              <a:extLst>
                <a:ext uri="{FF2B5EF4-FFF2-40B4-BE49-F238E27FC236}">
                  <a16:creationId xmlns:a16="http://schemas.microsoft.com/office/drawing/2014/main" id="{AA42026A-291C-4FCF-F829-0166F43F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92"/>
              <a:ext cx="557" cy="7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447F3846-F265-94A2-40C8-69DB91B6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86"/>
              <a:ext cx="557" cy="6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9" name="Rectangle 88">
              <a:extLst>
                <a:ext uri="{FF2B5EF4-FFF2-40B4-BE49-F238E27FC236}">
                  <a16:creationId xmlns:a16="http://schemas.microsoft.com/office/drawing/2014/main" id="{CD0571F3-DF0F-F296-258D-C3E1E859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80"/>
              <a:ext cx="557" cy="6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0" name="Rectangle 89">
              <a:extLst>
                <a:ext uri="{FF2B5EF4-FFF2-40B4-BE49-F238E27FC236}">
                  <a16:creationId xmlns:a16="http://schemas.microsoft.com/office/drawing/2014/main" id="{C35AA2AC-548E-0148-BC45-E20A828D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80"/>
              <a:ext cx="557" cy="634"/>
            </a:xfrm>
            <a:prstGeom prst="rect">
              <a:avLst/>
            </a:prstGeom>
            <a:noFill/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1" name="Rectangle 90">
              <a:extLst>
                <a:ext uri="{FF2B5EF4-FFF2-40B4-BE49-F238E27FC236}">
                  <a16:creationId xmlns:a16="http://schemas.microsoft.com/office/drawing/2014/main" id="{0BBDB446-BDDE-C5A3-A84C-2FEDC3B1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1299"/>
              <a:ext cx="1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2" name="Rectangle 91">
              <a:extLst>
                <a:ext uri="{FF2B5EF4-FFF2-40B4-BE49-F238E27FC236}">
                  <a16:creationId xmlns:a16="http://schemas.microsoft.com/office/drawing/2014/main" id="{465417F6-4F77-C9CE-364D-CF20AAF5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299"/>
              <a:ext cx="8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B</a:t>
              </a:r>
              <a:endPara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850808EE-EAAE-BE2C-C0EB-C714D991C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419"/>
              <a:ext cx="557" cy="0"/>
            </a:xfrm>
            <a:custGeom>
              <a:avLst/>
              <a:gdLst>
                <a:gd name="T0" fmla="*/ 557 w 557"/>
                <a:gd name="T1" fmla="*/ 221 w 557"/>
                <a:gd name="T2" fmla="*/ 0 w 5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57">
                  <a:moveTo>
                    <a:pt x="557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4" name="Line 93">
              <a:extLst>
                <a:ext uri="{FF2B5EF4-FFF2-40B4-BE49-F238E27FC236}">
                  <a16:creationId xmlns:a16="http://schemas.microsoft.com/office/drawing/2014/main" id="{BA2846B9-7F71-1A02-9915-BE6EDA1A8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1667"/>
              <a:ext cx="557" cy="0"/>
            </a:xfrm>
            <a:prstGeom prst="line">
              <a:avLst/>
            </a:prstGeom>
            <a:noFill/>
            <a:ln w="30163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5" name="Line 94">
              <a:extLst>
                <a:ext uri="{FF2B5EF4-FFF2-40B4-BE49-F238E27FC236}">
                  <a16:creationId xmlns:a16="http://schemas.microsoft.com/office/drawing/2014/main" id="{EDCDEA3C-CE19-E55D-029D-B6E2637B8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1571"/>
              <a:ext cx="50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1B169E29-D92F-D831-B05D-E79F4244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" y="1521"/>
              <a:ext cx="76" cy="101"/>
            </a:xfrm>
            <a:custGeom>
              <a:avLst/>
              <a:gdLst>
                <a:gd name="T0" fmla="*/ 0 w 76"/>
                <a:gd name="T1" fmla="*/ 0 h 101"/>
                <a:gd name="T2" fmla="*/ 76 w 76"/>
                <a:gd name="T3" fmla="*/ 50 h 101"/>
                <a:gd name="T4" fmla="*/ 0 w 76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1">
                  <a:moveTo>
                    <a:pt x="0" y="0"/>
                  </a:moveTo>
                  <a:lnTo>
                    <a:pt x="76" y="50"/>
                  </a:lnTo>
                  <a:lnTo>
                    <a:pt x="0" y="101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7" name="Rectangle 96">
              <a:extLst>
                <a:ext uri="{FF2B5EF4-FFF2-40B4-BE49-F238E27FC236}">
                  <a16:creationId xmlns:a16="http://schemas.microsoft.com/office/drawing/2014/main" id="{022FF542-87FA-4EE6-0A88-970CAA9F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1483"/>
              <a:ext cx="10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8" name="Rectangle 98">
              <a:extLst>
                <a:ext uri="{FF2B5EF4-FFF2-40B4-BE49-F238E27FC236}">
                  <a16:creationId xmlns:a16="http://schemas.microsoft.com/office/drawing/2014/main" id="{2400ECA1-BCA9-9FBC-7B69-8993651F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1571"/>
              <a:ext cx="18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9" name="Rectangle 99">
              <a:extLst>
                <a:ext uri="{FF2B5EF4-FFF2-40B4-BE49-F238E27FC236}">
                  <a16:creationId xmlns:a16="http://schemas.microsoft.com/office/drawing/2014/main" id="{8B186C06-EC08-EC0B-518B-4258B37E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1571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itsB</a:t>
              </a:r>
              <a:endPara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93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58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of Directed Association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67" y="1988840"/>
            <a:ext cx="5616865" cy="258376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267B93B-E152-4F0B-81B4-83DAEDF510FC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4E2A5-A582-4170-94E9-FEF6CBE8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FFE70-AD7D-4E31-8CBB-B805EE6DF6A2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131C6D-2E9C-4449-AA08-28E90A18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1" y="6356350"/>
            <a:ext cx="3660647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291FA9-5B28-4A43-A905-08C2C90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645671"/>
            <a:ext cx="8229600" cy="551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Bi-Directional Association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1752" y="1969671"/>
            <a:ext cx="8229600" cy="3535611"/>
          </a:xfrm>
        </p:spPr>
        <p:txBody>
          <a:bodyPr>
            <a:normAutofit/>
          </a:bodyPr>
          <a:lstStyle/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</a:t>
            </a: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is mutual use between A and B, a change in the association will affect both directions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Examples</a:t>
            </a:r>
          </a:p>
          <a:p>
            <a:pPr lvl="2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Teachers-students</a:t>
            </a:r>
          </a:p>
          <a:p>
            <a:pPr lvl="2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Doctors-patients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D33DFF-9FE3-4FDA-9A7C-7EB9486A341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F6433-AAC0-47E3-90D5-1C75EDBA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A0C-F8E4-4A18-B46D-F2BC8EC9E2F8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0FBE-4FA5-4EC4-AE33-4C7521D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E01638-4B5A-4837-A71F-B2A1782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36</a:t>
            </a:fld>
            <a:endParaRPr kumimoji="0"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70FD60-8FFC-6F64-3B94-7D56CAB7A12F}"/>
              </a:ext>
            </a:extLst>
          </p:cNvPr>
          <p:cNvGrpSpPr/>
          <p:nvPr/>
        </p:nvGrpSpPr>
        <p:grpSpPr>
          <a:xfrm>
            <a:off x="3175794" y="1508678"/>
            <a:ext cx="2792412" cy="1249363"/>
            <a:chOff x="3175794" y="1508678"/>
            <a:chExt cx="2792412" cy="124936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98F3E9F-8A00-CA5E-62BB-6817C6A767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75794" y="1508678"/>
              <a:ext cx="2786062" cy="123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B1A1ED-1316-F106-267C-D8A970B4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794" y="1508678"/>
              <a:ext cx="2792412" cy="124936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F462BAE-0617-1EA9-BD9E-4C3CDA260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19803"/>
              <a:ext cx="884237" cy="1006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6F9A241F-4BD1-956A-9D2E-7A3EC967B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616753"/>
              <a:ext cx="884237" cy="952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A6890D50-DC30-A15E-1C0D-3F61F2BF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607228"/>
              <a:ext cx="884237" cy="9525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E2EC5559-EAE3-9174-0A87-873566C14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96116"/>
              <a:ext cx="884237" cy="111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E2A83876-3FE5-8972-77CD-725169D5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86591"/>
              <a:ext cx="884237" cy="952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447A3AB2-B311-621D-BBF4-DC0B05ED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77066"/>
              <a:ext cx="884237" cy="952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839901BA-2BEC-F210-131C-EE32BB4D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65953"/>
              <a:ext cx="884237" cy="111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DC8BEAF-9EDB-65DC-48EF-5AE6300C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56428"/>
              <a:ext cx="884237" cy="952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EDE31D8A-1920-A4E1-9E37-457E703A5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46903"/>
              <a:ext cx="884237" cy="9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C25030FE-BFE3-933E-0B64-B319DBE9B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35791"/>
              <a:ext cx="884237" cy="1111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611F3763-AAB5-B589-F686-37B8FBEE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26266"/>
              <a:ext cx="884237" cy="952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B91C8FFE-B9D8-B119-4B54-1DF93D9D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16741"/>
              <a:ext cx="884237" cy="95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62EBF21D-BA12-D039-14BC-525F6472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505628"/>
              <a:ext cx="884237" cy="1111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125ED8C6-948F-3E24-E017-2FF51567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496103"/>
              <a:ext cx="884237" cy="952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C66C2A47-69C6-51E0-74D7-33D309BB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486578"/>
              <a:ext cx="884237" cy="9525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F6727C32-5BCF-C6CF-BE6C-B51E8D1A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2475466"/>
              <a:ext cx="884237" cy="11113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A8292E0-45BE-4CBB-9B23-92932674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19803"/>
              <a:ext cx="884237" cy="1006475"/>
            </a:xfrm>
            <a:prstGeom prst="rect">
              <a:avLst/>
            </a:prstGeom>
            <a:noFill/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CE949E4-464C-2B1A-9E36-85E264D7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830941"/>
              <a:ext cx="884237" cy="9525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F11EE9CA-192D-E44D-CF45-3D6458CC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821416"/>
              <a:ext cx="884237" cy="9525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6BCEEC0-C6CD-E171-D11E-1AE5DC00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810303"/>
              <a:ext cx="884237" cy="11113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B3561421-E6F8-F040-BD73-79BAC493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800778"/>
              <a:ext cx="884237" cy="9525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2AD213F0-1438-120B-CA2A-7DE209F1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91253"/>
              <a:ext cx="884237" cy="9525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1645111-41E8-3C3A-FCB1-794CD0E7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80141"/>
              <a:ext cx="884237" cy="11113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708D66F9-F5AF-4751-EC1C-F3D047D9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70616"/>
              <a:ext cx="884237" cy="9525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5FB3CF9B-5709-204F-601B-FAE5BEE2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61091"/>
              <a:ext cx="884237" cy="9525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DCEA18C0-E099-0DE6-8DAD-5B5254CC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49978"/>
              <a:ext cx="884237" cy="11113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1C18F7CB-223D-CA00-26B9-51CD948A0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40453"/>
              <a:ext cx="884237" cy="9525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766F3312-E61D-0F12-0949-DBBC8028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30928"/>
              <a:ext cx="884237" cy="9525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D3547D36-7F93-FED6-DDB1-50793C441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19816"/>
              <a:ext cx="884237" cy="11113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163E18EA-EE59-44B7-C56F-4D070CC15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10291"/>
              <a:ext cx="884237" cy="9525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48D95994-DF65-2ECB-1906-4C5B3296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700766"/>
              <a:ext cx="884237" cy="9525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F3F055A-F7AE-92E3-7253-B4EB737F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89653"/>
              <a:ext cx="884237" cy="11113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76AC4F65-2CC3-AD6F-B1DA-B65ED58C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80128"/>
              <a:ext cx="884237" cy="9525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A6C4085B-4F86-B6A7-04B3-D9367583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70603"/>
              <a:ext cx="884237" cy="9525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2F8E7744-4F3F-8612-6971-69BADF4BC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59491"/>
              <a:ext cx="884237" cy="11113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C3BAFEFC-99F9-85A2-3327-A445E2BC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49966"/>
              <a:ext cx="884237" cy="9525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31B165A3-5919-5EBD-81F1-A22F389D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40441"/>
              <a:ext cx="884237" cy="9525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E7539A5D-8059-F7D1-3FA6-32332252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29328"/>
              <a:ext cx="884237" cy="11113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8A1DD040-9369-F70D-DB89-B9DD0DD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19803"/>
              <a:ext cx="884237" cy="9525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2752DAA9-88C0-FCAE-22CE-5FDD6DA0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919" y="1619803"/>
              <a:ext cx="884237" cy="1006475"/>
            </a:xfrm>
            <a:prstGeom prst="rect">
              <a:avLst/>
            </a:prstGeom>
            <a:noFill/>
            <a:ln w="9525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0053887F-FCA6-22E9-282A-57647E4C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94" y="1649966"/>
              <a:ext cx="220662" cy="14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3345F9E-92E7-5626-67A5-EA5FEC8D4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919" y="1649966"/>
              <a:ext cx="141287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</a:t>
              </a:r>
              <a:endPara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CF2437D3-4494-7413-554A-6C992D6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919" y="1840466"/>
              <a:ext cx="884237" cy="0"/>
            </a:xfrm>
            <a:custGeom>
              <a:avLst/>
              <a:gdLst>
                <a:gd name="T0" fmla="*/ 557 w 557"/>
                <a:gd name="T1" fmla="*/ 221 w 557"/>
                <a:gd name="T2" fmla="*/ 0 w 5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57">
                  <a:moveTo>
                    <a:pt x="557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8697F9F3-FD09-3E07-ADDC-F496127D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6919" y="2234166"/>
              <a:ext cx="884237" cy="0"/>
            </a:xfrm>
            <a:prstGeom prst="line">
              <a:avLst/>
            </a:prstGeom>
            <a:noFill/>
            <a:ln w="9525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2651AFC9-C6AD-02E0-0FB1-3089259B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40441"/>
              <a:ext cx="884237" cy="10064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F1163ABD-C7AF-D149-F7AE-FC899E20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637391"/>
              <a:ext cx="884237" cy="952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182CD69B-25A6-A751-F933-D51269A98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626278"/>
              <a:ext cx="884237" cy="11113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052BD9E0-DF54-2A81-FCDE-55F92588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616753"/>
              <a:ext cx="884237" cy="95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46B8D5AC-2348-926A-DE4A-098B2433E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607228"/>
              <a:ext cx="884237" cy="952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961345C4-3F07-A571-EA98-D5F1B027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96116"/>
              <a:ext cx="884237" cy="1111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F4E7E43E-9D1A-8E24-E89A-531C8D609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86591"/>
              <a:ext cx="884237" cy="9525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7E0E62AB-E7D3-B775-2058-17B7D3A8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77066"/>
              <a:ext cx="884237" cy="952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14172C02-ED8E-6625-7D8B-C0A23FB2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65953"/>
              <a:ext cx="884237" cy="111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C611E4F4-0879-FFDB-EB89-39538B5D4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56428"/>
              <a:ext cx="884237" cy="95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74BD61F1-B3F5-D18E-3D6D-2ADCA2CF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46903"/>
              <a:ext cx="884237" cy="952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846EBC1B-6544-74E9-CA79-1272F1C8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35791"/>
              <a:ext cx="884237" cy="1111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D6EE200A-5E54-B6D5-FD23-AEA2F09E0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26266"/>
              <a:ext cx="884237" cy="952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10406814-53F6-F573-21C8-1A4180B6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16741"/>
              <a:ext cx="884237" cy="952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3A0ECDC9-8AA9-6573-566C-9D5711A1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505628"/>
              <a:ext cx="884237" cy="1111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3" name="Rectangle 65">
              <a:extLst>
                <a:ext uri="{FF2B5EF4-FFF2-40B4-BE49-F238E27FC236}">
                  <a16:creationId xmlns:a16="http://schemas.microsoft.com/office/drawing/2014/main" id="{A3E9FC9A-0B3B-A49D-FCC3-921588E0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2496103"/>
              <a:ext cx="884237" cy="952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98CBE0E6-5CDE-CC53-77D5-AB12EA78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40441"/>
              <a:ext cx="884237" cy="1006475"/>
            </a:xfrm>
            <a:prstGeom prst="rect">
              <a:avLst/>
            </a:prstGeom>
            <a:noFill/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73ADC063-50E1-9F23-FD20-3D4ACC1E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51578"/>
              <a:ext cx="884237" cy="9525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6" name="Rectangle 68">
              <a:extLst>
                <a:ext uri="{FF2B5EF4-FFF2-40B4-BE49-F238E27FC236}">
                  <a16:creationId xmlns:a16="http://schemas.microsoft.com/office/drawing/2014/main" id="{9614AEE0-8807-80E1-4D08-7729EDEC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40466"/>
              <a:ext cx="884237" cy="11113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0E5B31BB-81F5-AA73-29A3-2832BFF7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30941"/>
              <a:ext cx="884237" cy="9525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86A58A5C-D2A6-BFA5-00C8-61BDFBBC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21416"/>
              <a:ext cx="884237" cy="9525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9" name="Rectangle 71">
              <a:extLst>
                <a:ext uri="{FF2B5EF4-FFF2-40B4-BE49-F238E27FC236}">
                  <a16:creationId xmlns:a16="http://schemas.microsoft.com/office/drawing/2014/main" id="{50BEFABA-658F-DE18-AFCF-BADD3C90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10303"/>
              <a:ext cx="884237" cy="11113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0" name="Rectangle 72">
              <a:extLst>
                <a:ext uri="{FF2B5EF4-FFF2-40B4-BE49-F238E27FC236}">
                  <a16:creationId xmlns:a16="http://schemas.microsoft.com/office/drawing/2014/main" id="{576A11DF-7769-5200-94CE-D6BEC572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800778"/>
              <a:ext cx="884237" cy="9525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54CE6F17-0104-37FC-D688-C0F32B44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91253"/>
              <a:ext cx="884237" cy="9525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073C5166-5A2C-AA50-86C2-D19DE269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80141"/>
              <a:ext cx="884237" cy="11113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E36B3111-F56B-E23F-D59C-B3609C75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70616"/>
              <a:ext cx="884237" cy="9525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09508C62-A7F5-63B0-E8E6-BEC30660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61091"/>
              <a:ext cx="884237" cy="9525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35BFF459-CCC9-0D49-AD57-85E742F8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49978"/>
              <a:ext cx="884237" cy="11113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D2CF27B9-CC74-EAC9-8D04-D262D874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40453"/>
              <a:ext cx="884237" cy="9525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B1E2ED6D-4E12-C642-ED78-6175F909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30928"/>
              <a:ext cx="884237" cy="9525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3214E0BD-7497-060D-E06D-7538F0E5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19816"/>
              <a:ext cx="884237" cy="11113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FA3767E8-87FD-5066-D3D6-22FEAC93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10291"/>
              <a:ext cx="884237" cy="9525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0" name="Rectangle 82">
              <a:extLst>
                <a:ext uri="{FF2B5EF4-FFF2-40B4-BE49-F238E27FC236}">
                  <a16:creationId xmlns:a16="http://schemas.microsoft.com/office/drawing/2014/main" id="{27BBBD99-FA49-4BB7-23B5-D37043790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700766"/>
              <a:ext cx="884237" cy="9525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1" name="Rectangle 83">
              <a:extLst>
                <a:ext uri="{FF2B5EF4-FFF2-40B4-BE49-F238E27FC236}">
                  <a16:creationId xmlns:a16="http://schemas.microsoft.com/office/drawing/2014/main" id="{1A8921C0-E3CC-6655-FF8E-0E5F69AD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89653"/>
              <a:ext cx="884237" cy="11113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00B7914B-4886-C8BA-183F-0C37216F7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80128"/>
              <a:ext cx="884237" cy="9525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3B0B3C51-46AA-D47E-9C40-DFF67261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70603"/>
              <a:ext cx="884237" cy="9525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0B464A9C-F7AC-DC84-F85F-3E2F6B05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59491"/>
              <a:ext cx="884237" cy="11113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024A08A2-8D05-F579-5A7B-E768D1A1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49966"/>
              <a:ext cx="884237" cy="9525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6" name="Rectangle 88">
              <a:extLst>
                <a:ext uri="{FF2B5EF4-FFF2-40B4-BE49-F238E27FC236}">
                  <a16:creationId xmlns:a16="http://schemas.microsoft.com/office/drawing/2014/main" id="{EBC6F327-7884-537E-FA71-BC6EB9FC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40441"/>
              <a:ext cx="884237" cy="9525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7" name="Rectangle 89">
              <a:extLst>
                <a:ext uri="{FF2B5EF4-FFF2-40B4-BE49-F238E27FC236}">
                  <a16:creationId xmlns:a16="http://schemas.microsoft.com/office/drawing/2014/main" id="{C9F546B2-00D3-3C44-BA52-6D486796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431" y="1640441"/>
              <a:ext cx="884237" cy="1006475"/>
            </a:xfrm>
            <a:prstGeom prst="rect">
              <a:avLst/>
            </a:prstGeom>
            <a:noFill/>
            <a:ln w="30163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8" name="Rectangle 90">
              <a:extLst>
                <a:ext uri="{FF2B5EF4-FFF2-40B4-BE49-F238E27FC236}">
                  <a16:creationId xmlns:a16="http://schemas.microsoft.com/office/drawing/2014/main" id="{CA4FDFA7-9C43-E016-C226-94D7EE58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219" y="1670603"/>
              <a:ext cx="211137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9" name="Rectangle 91">
              <a:extLst>
                <a:ext uri="{FF2B5EF4-FFF2-40B4-BE49-F238E27FC236}">
                  <a16:creationId xmlns:a16="http://schemas.microsoft.com/office/drawing/2014/main" id="{156FE639-B7F1-C999-EEB2-6119A8D64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544" y="1670603"/>
              <a:ext cx="141287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B</a:t>
              </a:r>
              <a:endPara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DA8020F7-02E5-54CA-7E00-61CBBB2EA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431" y="1861103"/>
              <a:ext cx="884237" cy="0"/>
            </a:xfrm>
            <a:custGeom>
              <a:avLst/>
              <a:gdLst>
                <a:gd name="T0" fmla="*/ 557 w 557"/>
                <a:gd name="T1" fmla="*/ 221 w 557"/>
                <a:gd name="T2" fmla="*/ 0 w 5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57">
                  <a:moveTo>
                    <a:pt x="557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832A735B-DEDA-9A3C-D2AB-96C31EAF8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431" y="2254803"/>
              <a:ext cx="884237" cy="0"/>
            </a:xfrm>
            <a:prstGeom prst="line">
              <a:avLst/>
            </a:prstGeom>
            <a:noFill/>
            <a:ln w="30163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165C6A14-1EFF-C66C-CCF4-0675B2E96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156" y="2102403"/>
              <a:ext cx="80327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25D6176A-304F-3B37-EFD4-B637C16E7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656" y="1962703"/>
              <a:ext cx="1619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7293B940-4C2A-2DE4-9FA2-146DC363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481" y="2102403"/>
              <a:ext cx="292100" cy="14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C1079BE-20A1-249D-55C3-56F1FB2C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81" y="2102403"/>
              <a:ext cx="231775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itsB</a:t>
              </a:r>
              <a:endPara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B86CB924-093A-15E2-43A6-15891B5C4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638" y="2102403"/>
              <a:ext cx="18434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its</a:t>
              </a:r>
              <a:r>
                <a:rPr kumimoji="0" lang="en-US" altLang="LID4096" sz="9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A</a:t>
              </a:r>
              <a:endPara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62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58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Bi-Directional Association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6" y="2276872"/>
            <a:ext cx="6726307" cy="24939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DE77858-A39F-4A89-B469-80DC56FFE264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FAA7F-3EA0-4D19-884F-3EC3A37D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5E700-EAB7-41BB-8CF5-D48D856A4DE5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AA13-85DF-4D79-8534-9A91FA85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1" y="6356350"/>
            <a:ext cx="3660647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468D2-1BE6-4C74-BF93-254989D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C7D-6D4E-461B-836B-86CF3F8C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2696"/>
            <a:ext cx="9108504" cy="46166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The difference between ‘directed’ and ‘bi-directional’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A14349C-EDB2-4864-AFD9-8C7BD69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95" y="1916832"/>
            <a:ext cx="3910422" cy="8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124F0B-D412-47C1-836E-A48AF78A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06" y="4306878"/>
            <a:ext cx="3864541" cy="9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6FDE7-2C7A-4D73-82E0-846A930F7260}"/>
              </a:ext>
            </a:extLst>
          </p:cNvPr>
          <p:cNvSpPr txBox="1"/>
          <p:nvPr/>
        </p:nvSpPr>
        <p:spPr>
          <a:xfrm>
            <a:off x="1501728" y="3293690"/>
            <a:ext cx="64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vs.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A235441-956E-47A1-B879-EB57E4EFA240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F0190-AC99-4B56-8AA4-77FCD41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F21-4D3D-4160-AA46-B3F95B23B6D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FBEF-0438-43FB-AB5E-B3EA6391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FC00DA-C239-410B-B425-457837E6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84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97E2-49C5-4161-95B2-F124B706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9" y="3037815"/>
            <a:ext cx="8229600" cy="55855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will be done when running the following code?</a:t>
            </a:r>
            <a:endParaRPr lang="he-IL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7382-EDE0-4068-880A-B2ED252F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2" y="3567120"/>
            <a:ext cx="3488701" cy="300789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a.setItsB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(b);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a1 =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b.setItsA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(a1);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11554-B2F5-46FE-885E-02B22DCF1728}"/>
              </a:ext>
            </a:extLst>
          </p:cNvPr>
          <p:cNvSpPr/>
          <p:nvPr/>
        </p:nvSpPr>
        <p:spPr bwMode="auto">
          <a:xfrm>
            <a:off x="4795023" y="3667260"/>
            <a:ext cx="802127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a:A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5FEF1-FD20-4CC8-A6EA-00CB23A188FD}"/>
              </a:ext>
            </a:extLst>
          </p:cNvPr>
          <p:cNvSpPr/>
          <p:nvPr/>
        </p:nvSpPr>
        <p:spPr bwMode="auto">
          <a:xfrm>
            <a:off x="6156176" y="3667260"/>
            <a:ext cx="875556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b:B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E5A6-64C2-4120-873D-CDC89B0D6A9A}"/>
              </a:ext>
            </a:extLst>
          </p:cNvPr>
          <p:cNvSpPr/>
          <p:nvPr/>
        </p:nvSpPr>
        <p:spPr bwMode="auto">
          <a:xfrm>
            <a:off x="7389644" y="3667260"/>
            <a:ext cx="1076670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a1:A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41F7D-6E1B-4F7B-A6A5-C3135DB93F93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5597150" y="4061479"/>
            <a:ext cx="559026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E6E11B-8BB7-4210-AB7A-331F9619B85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7031732" y="4061479"/>
            <a:ext cx="35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ABC5C-A074-4154-A4E4-1EB841D15F51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593954" y="4455697"/>
            <a:ext cx="0" cy="69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F6EDDB-3C2A-4226-AB58-4AC0D27817D5}"/>
              </a:ext>
            </a:extLst>
          </p:cNvPr>
          <p:cNvGrpSpPr/>
          <p:nvPr/>
        </p:nvGrpSpPr>
        <p:grpSpPr>
          <a:xfrm>
            <a:off x="6372200" y="5206529"/>
            <a:ext cx="391885" cy="192828"/>
            <a:chOff x="5756988" y="4236098"/>
            <a:chExt cx="391885" cy="19282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92DE7A-A79E-4E92-B977-F4A84D4CCD77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816E54-3115-4BAF-8634-644D4365B1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BFF004-A311-4E54-B9D9-4A384FDD63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6F5F4-6B34-4E3E-830F-36101EE1F75D}"/>
              </a:ext>
            </a:extLst>
          </p:cNvPr>
          <p:cNvCxnSpPr/>
          <p:nvPr/>
        </p:nvCxnSpPr>
        <p:spPr bwMode="auto">
          <a:xfrm flipH="1">
            <a:off x="7944785" y="4455697"/>
            <a:ext cx="233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E76764-4781-4122-BA6F-4B9BE48F6AEC}"/>
              </a:ext>
            </a:extLst>
          </p:cNvPr>
          <p:cNvGrpSpPr/>
          <p:nvPr/>
        </p:nvGrpSpPr>
        <p:grpSpPr>
          <a:xfrm>
            <a:off x="7740352" y="5228295"/>
            <a:ext cx="391885" cy="192828"/>
            <a:chOff x="5756988" y="4236098"/>
            <a:chExt cx="391885" cy="19282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F133AB-2162-4B2E-9178-E4E98752D1E5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9241FB-F7C8-4FDA-AB15-D6F0CF75A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276288-AA62-442A-B4B5-1B0AB23989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C31EF7-0119-4D13-9546-5C90BEB68F78}"/>
              </a:ext>
            </a:extLst>
          </p:cNvPr>
          <p:cNvCxnSpPr/>
          <p:nvPr/>
        </p:nvCxnSpPr>
        <p:spPr bwMode="auto">
          <a:xfrm flipH="1">
            <a:off x="5180382" y="4468132"/>
            <a:ext cx="233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065594-95CB-42CF-99F7-26F15BE498BB}"/>
              </a:ext>
            </a:extLst>
          </p:cNvPr>
          <p:cNvGrpSpPr/>
          <p:nvPr/>
        </p:nvGrpSpPr>
        <p:grpSpPr>
          <a:xfrm>
            <a:off x="4984439" y="5218964"/>
            <a:ext cx="391885" cy="192828"/>
            <a:chOff x="5756988" y="4236098"/>
            <a:chExt cx="391885" cy="19282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310B61-0962-4615-96B0-10FD1493B124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F6B360-0B0E-428A-AEAB-DC73B2F865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856B30-479C-493E-A467-48B0EAFEA6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F48A66A4-4F41-4A15-AE37-1E8E43F9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90" y="1778116"/>
            <a:ext cx="5517297" cy="132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38AA17F-6EEA-4613-AEE1-51E2D94DFE62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כותרת 1">
            <a:extLst>
              <a:ext uri="{FF2B5EF4-FFF2-40B4-BE49-F238E27FC236}">
                <a16:creationId xmlns:a16="http://schemas.microsoft.com/office/drawing/2014/main" id="{37A3868E-7502-418D-86FD-90B9B139E68A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58552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Directed Association</a:t>
            </a:r>
            <a:r>
              <a:rPr kumimoji="0" lang="he-I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C6E7D97-4C75-4E4C-BA06-22126849BBCA}"/>
              </a:ext>
            </a:extLst>
          </p:cNvPr>
          <p:cNvSpPr txBox="1">
            <a:spLocks/>
          </p:cNvSpPr>
          <p:nvPr/>
        </p:nvSpPr>
        <p:spPr>
          <a:xfrm>
            <a:off x="457200" y="1219397"/>
            <a:ext cx="8229600" cy="558553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following model: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DC6A-1424-4AE6-A041-EABA0FF2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258C-593C-4D57-AF4A-52E8F6519AE0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12C3C5-F828-4EB9-80F6-1D5A1A64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7C3B092-3487-4001-9B85-B42BA455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755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C9A3F-16B2-4869-8C2D-CAF18535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29E6-1623-4964-9F7D-C7D3F199CD9C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73E5A-95A7-4985-B0B0-3BF634FC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4B8D4-E739-48AB-8E07-83EDE647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EC47E8-5152-412D-A684-FD0AB8B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8960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7382-EDE0-4068-880A-B2ED252F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61048"/>
            <a:ext cx="7772400" cy="249530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a.setItsB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(b);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a1 =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A();</a:t>
            </a:r>
          </a:p>
          <a:p>
            <a:pPr marL="0" indent="0" algn="l" rtl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b.setItsA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(a1);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he-I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11554-B2F5-46FE-885E-02B22DCF1728}"/>
              </a:ext>
            </a:extLst>
          </p:cNvPr>
          <p:cNvSpPr/>
          <p:nvPr/>
        </p:nvSpPr>
        <p:spPr bwMode="auto">
          <a:xfrm>
            <a:off x="4067368" y="3861048"/>
            <a:ext cx="860003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a:A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5FEF1-FD20-4CC8-A6EA-00CB23A188FD}"/>
              </a:ext>
            </a:extLst>
          </p:cNvPr>
          <p:cNvSpPr/>
          <p:nvPr/>
        </p:nvSpPr>
        <p:spPr bwMode="auto">
          <a:xfrm>
            <a:off x="5656214" y="3861048"/>
            <a:ext cx="860002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b:B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E5A6-64C2-4120-873D-CDC89B0D6A9A}"/>
              </a:ext>
            </a:extLst>
          </p:cNvPr>
          <p:cNvSpPr/>
          <p:nvPr/>
        </p:nvSpPr>
        <p:spPr bwMode="auto">
          <a:xfrm>
            <a:off x="7226899" y="3861048"/>
            <a:ext cx="1017509" cy="78843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a1:A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41F7D-6E1B-4F7B-A6A5-C3135DB93F93}"/>
              </a:ext>
            </a:extLst>
          </p:cNvPr>
          <p:cNvCxnSpPr>
            <a:cxnSpLocks/>
          </p:cNvCxnSpPr>
          <p:nvPr/>
        </p:nvCxnSpPr>
        <p:spPr bwMode="auto">
          <a:xfrm>
            <a:off x="4932040" y="4077072"/>
            <a:ext cx="6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E6E11B-8BB7-4210-AB7A-331F9619B851}"/>
              </a:ext>
            </a:extLst>
          </p:cNvPr>
          <p:cNvCxnSpPr>
            <a:cxnSpLocks/>
          </p:cNvCxnSpPr>
          <p:nvPr/>
        </p:nvCxnSpPr>
        <p:spPr bwMode="auto">
          <a:xfrm>
            <a:off x="6538832" y="4115305"/>
            <a:ext cx="6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ABC5C-A074-4154-A4E4-1EB841D15F51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086215" y="4649485"/>
            <a:ext cx="0" cy="69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F6EDDB-3C2A-4226-AB58-4AC0D27817D5}"/>
              </a:ext>
            </a:extLst>
          </p:cNvPr>
          <p:cNvGrpSpPr/>
          <p:nvPr/>
        </p:nvGrpSpPr>
        <p:grpSpPr>
          <a:xfrm>
            <a:off x="5908307" y="5400317"/>
            <a:ext cx="391885" cy="192828"/>
            <a:chOff x="5756988" y="4236098"/>
            <a:chExt cx="391885" cy="19282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92DE7A-A79E-4E92-B977-F4A84D4CCD77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816E54-3115-4BAF-8634-644D4365B1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BFF004-A311-4E54-B9D9-4A384FDD63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6F5F4-6B34-4E3E-830F-36101EE1F75D}"/>
              </a:ext>
            </a:extLst>
          </p:cNvPr>
          <p:cNvCxnSpPr/>
          <p:nvPr/>
        </p:nvCxnSpPr>
        <p:spPr bwMode="auto">
          <a:xfrm flipH="1">
            <a:off x="7738019" y="4671251"/>
            <a:ext cx="233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E76764-4781-4122-BA6F-4B9BE48F6AEC}"/>
              </a:ext>
            </a:extLst>
          </p:cNvPr>
          <p:cNvGrpSpPr/>
          <p:nvPr/>
        </p:nvGrpSpPr>
        <p:grpSpPr>
          <a:xfrm>
            <a:off x="7564491" y="5422083"/>
            <a:ext cx="391885" cy="192828"/>
            <a:chOff x="5756988" y="4236098"/>
            <a:chExt cx="391885" cy="19282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F133AB-2162-4B2E-9178-E4E98752D1E5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9241FB-F7C8-4FDA-AB15-D6F0CF75A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276288-AA62-442A-B4B5-1B0AB23989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C31EF7-0119-4D13-9546-5C90BEB68F78}"/>
              </a:ext>
            </a:extLst>
          </p:cNvPr>
          <p:cNvCxnSpPr/>
          <p:nvPr/>
        </p:nvCxnSpPr>
        <p:spPr bwMode="auto">
          <a:xfrm flipH="1">
            <a:off x="4387719" y="4661920"/>
            <a:ext cx="233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065594-95CB-42CF-99F7-26F15BE498BB}"/>
              </a:ext>
            </a:extLst>
          </p:cNvPr>
          <p:cNvGrpSpPr/>
          <p:nvPr/>
        </p:nvGrpSpPr>
        <p:grpSpPr>
          <a:xfrm>
            <a:off x="4191776" y="5412752"/>
            <a:ext cx="391885" cy="192828"/>
            <a:chOff x="5756988" y="4236098"/>
            <a:chExt cx="391885" cy="19282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310B61-0962-4615-96B0-10FD1493B124}"/>
                </a:ext>
              </a:extLst>
            </p:cNvPr>
            <p:cNvCxnSpPr/>
            <p:nvPr/>
          </p:nvCxnSpPr>
          <p:spPr bwMode="auto">
            <a:xfrm>
              <a:off x="5756988" y="4236098"/>
              <a:ext cx="3918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F6B360-0B0E-428A-AEAB-DC73B2F865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3188" y="4332512"/>
              <a:ext cx="2394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856B30-479C-493E-A467-48B0EAFEA6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09388" y="4428926"/>
              <a:ext cx="8708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F0FF4818-F54F-43B0-BD8C-05BBEE1A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81" y="1698737"/>
            <a:ext cx="5765411" cy="13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1A55F-59A2-48CC-89F8-20859FD0B8C9}"/>
              </a:ext>
            </a:extLst>
          </p:cNvPr>
          <p:cNvCxnSpPr/>
          <p:nvPr/>
        </p:nvCxnSpPr>
        <p:spPr bwMode="auto">
          <a:xfrm flipH="1">
            <a:off x="4932040" y="4476866"/>
            <a:ext cx="6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DD2FDD-0819-47C4-B11C-CEBB4BF9CD17}"/>
              </a:ext>
            </a:extLst>
          </p:cNvPr>
          <p:cNvCxnSpPr/>
          <p:nvPr/>
        </p:nvCxnSpPr>
        <p:spPr bwMode="auto">
          <a:xfrm flipH="1">
            <a:off x="6516216" y="4504861"/>
            <a:ext cx="69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כותרת 1">
            <a:extLst>
              <a:ext uri="{FF2B5EF4-FFF2-40B4-BE49-F238E27FC236}">
                <a16:creationId xmlns:a16="http://schemas.microsoft.com/office/drawing/2014/main" id="{27ED412B-A4EA-4115-8D88-C453A264028A}"/>
              </a:ext>
            </a:extLst>
          </p:cNvPr>
          <p:cNvSpPr txBox="1">
            <a:spLocks/>
          </p:cNvSpPr>
          <p:nvPr/>
        </p:nvSpPr>
        <p:spPr>
          <a:xfrm>
            <a:off x="457200" y="692696"/>
            <a:ext cx="8229600" cy="558552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example of Bi-Directional Association</a:t>
            </a:r>
            <a:r>
              <a:rPr kumimoji="0" lang="he-I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E27844D-3556-499A-BD3B-22C09DB43472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CDAFD29-EE6D-4C96-862C-4EE5B50FEE2C}"/>
              </a:ext>
            </a:extLst>
          </p:cNvPr>
          <p:cNvSpPr txBox="1">
            <a:spLocks/>
          </p:cNvSpPr>
          <p:nvPr/>
        </p:nvSpPr>
        <p:spPr>
          <a:xfrm>
            <a:off x="457200" y="1219397"/>
            <a:ext cx="8229600" cy="558553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following model: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5FCBB84-CAB6-44E5-B424-AB2D3C42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9" y="3037815"/>
            <a:ext cx="8229600" cy="55855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will be done when running the following code?</a:t>
            </a:r>
            <a:endParaRPr lang="he-IL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9D5AB-4E9C-4361-8062-672E57C4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5B2-4729-4E23-97D4-EBF649F7D1C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B5E6DC-6D9F-45B0-AB01-971B776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0C3791-904C-4E3C-A37B-1CEA2C26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62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0EA747-1DCF-A8F5-CF58-E63F6FDF816D}"/>
              </a:ext>
            </a:extLst>
          </p:cNvPr>
          <p:cNvGrpSpPr/>
          <p:nvPr/>
        </p:nvGrpSpPr>
        <p:grpSpPr>
          <a:xfrm>
            <a:off x="3175794" y="1484784"/>
            <a:ext cx="2792412" cy="1249363"/>
            <a:chOff x="3175794" y="1508678"/>
            <a:chExt cx="2792412" cy="12493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8E1554-C161-DB3C-C813-010A4BB6558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75794" y="1508678"/>
              <a:ext cx="2792412" cy="1249363"/>
              <a:chOff x="385" y="1197"/>
              <a:chExt cx="1759" cy="787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2370C1F2-D160-B43D-CAFB-7BA9A6EEC8F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85" y="1197"/>
                <a:ext cx="1755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010CA304-F1D9-89DE-704E-41E0A640D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197"/>
                <a:ext cx="1759" cy="787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C706677A-8101-A71C-18DB-EBEA82998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90A1DBA7-31A6-1149-1DDE-83396643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95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FE65EB2A-514D-79AE-AA2C-AED19C12F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9"/>
                <a:ext cx="557" cy="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D27A4271-0AE2-EB39-21B1-9B2A264F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2"/>
                <a:ext cx="557" cy="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831382C7-5393-961B-BE8B-1241BE489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6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EBF964FE-3B35-8383-B7D9-8499FB523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0"/>
                <a:ext cx="557" cy="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A4E03B62-C76E-5C87-1596-ABB7E721F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63"/>
                <a:ext cx="557" cy="7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6A51086C-48AE-2B3C-0F68-17D80DF50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7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7636B57C-01E3-4F52-3A43-8EC7F17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1"/>
                <a:ext cx="557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77CEC7A0-BDD0-E7DC-1AEF-1198FB558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44"/>
                <a:ext cx="557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E14B220E-AB90-D43D-0B19-FCA84CD37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8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BFFE1A5F-6448-25D2-F495-B8040C590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2"/>
                <a:ext cx="557" cy="6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BEC70DA7-A2E7-DFDE-AD62-86010723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25"/>
                <a:ext cx="557" cy="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D70BDB0F-5F79-3B62-2CC0-19A1198CE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9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115028DA-E9F4-A614-B961-AAC1410E5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3"/>
                <a:ext cx="557" cy="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465A1718-67BE-9B5E-5785-B0917FD13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06"/>
                <a:ext cx="557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55C6CE0A-CA08-237B-EDE6-12C16F3A7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0CEE1807-7C05-EDA8-AA7D-197AE4A55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400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09E8EF59-0CC5-3877-A77F-3B7862B23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94"/>
                <a:ext cx="557" cy="6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702481DB-D297-6303-2CD7-370F3D364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7"/>
                <a:ext cx="557" cy="7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4AEB32F2-8241-D182-25AC-7E792D722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1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1" name="Rectangle 27">
                <a:extLst>
                  <a:ext uri="{FF2B5EF4-FFF2-40B4-BE49-F238E27FC236}">
                    <a16:creationId xmlns:a16="http://schemas.microsoft.com/office/drawing/2014/main" id="{05B888EC-EB8F-23E1-36C0-05B5A2CCB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75"/>
                <a:ext cx="557" cy="6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6AD2EC28-3FA1-016B-8269-E70D03650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8"/>
                <a:ext cx="557" cy="7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E875DC69-A66A-6399-5808-6F3037C3F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2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E341305D-430C-50B5-BF5E-40C53EB1D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56"/>
                <a:ext cx="557" cy="6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36EFD22C-1148-9935-73DD-CD6A32B67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9"/>
                <a:ext cx="557" cy="7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6" name="Rectangle 32">
                <a:extLst>
                  <a:ext uri="{FF2B5EF4-FFF2-40B4-BE49-F238E27FC236}">
                    <a16:creationId xmlns:a16="http://schemas.microsoft.com/office/drawing/2014/main" id="{D7B1A0B5-F1FB-1DEE-2E10-3B805CED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3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7" name="Rectangle 33">
                <a:extLst>
                  <a:ext uri="{FF2B5EF4-FFF2-40B4-BE49-F238E27FC236}">
                    <a16:creationId xmlns:a16="http://schemas.microsoft.com/office/drawing/2014/main" id="{2E6CA23F-7CDE-4379-D293-0016B4901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7"/>
                <a:ext cx="557" cy="6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521C5978-02E7-6713-EA00-A089A0B79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0"/>
                <a:ext cx="557" cy="7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9" name="Rectangle 35">
                <a:extLst>
                  <a:ext uri="{FF2B5EF4-FFF2-40B4-BE49-F238E27FC236}">
                    <a16:creationId xmlns:a16="http://schemas.microsoft.com/office/drawing/2014/main" id="{BA72CB06-9891-7770-7230-0FCD4E4F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24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197EDAFC-4252-F29F-1C1D-159569FE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8"/>
                <a:ext cx="557" cy="6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E8CECA12-AFED-470F-9DE7-56D780933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1"/>
                <a:ext cx="557" cy="7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8B4A9599-7CC9-5305-0545-F560C8ED2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05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3" name="Rectangle 39">
                <a:extLst>
                  <a:ext uri="{FF2B5EF4-FFF2-40B4-BE49-F238E27FC236}">
                    <a16:creationId xmlns:a16="http://schemas.microsoft.com/office/drawing/2014/main" id="{41076138-4F38-69B1-1B3A-E77CA5BB9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9"/>
                <a:ext cx="557" cy="6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D3B13946-7E9F-21D5-4AA7-1D720BC88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2"/>
                <a:ext cx="557" cy="7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1C979EEA-6739-0CAD-66A9-0E5F4044F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6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6" name="Rectangle 42">
                <a:extLst>
                  <a:ext uri="{FF2B5EF4-FFF2-40B4-BE49-F238E27FC236}">
                    <a16:creationId xmlns:a16="http://schemas.microsoft.com/office/drawing/2014/main" id="{14DBD263-F3A7-BE88-B242-FBF407BA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0"/>
                <a:ext cx="557" cy="6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7" name="Rectangle 43">
                <a:extLst>
                  <a:ext uri="{FF2B5EF4-FFF2-40B4-BE49-F238E27FC236}">
                    <a16:creationId xmlns:a16="http://schemas.microsoft.com/office/drawing/2014/main" id="{08FC7F10-2560-F5E5-8EE0-B6390674D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73"/>
                <a:ext cx="557" cy="7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B2184F13-9B2D-0F6F-2FEB-C083F6EEC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DA88757-2237-2835-729B-57040733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444A7B8A-BE56-4B9E-4F2E-AF8B029C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286"/>
                <a:ext cx="139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8C210231-9E1F-7577-2CE5-76CD4738A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1286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A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9305868D-D3CB-BF5C-2943-37FAFAEFF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" y="1406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3" name="Line 49">
                <a:extLst>
                  <a:ext uri="{FF2B5EF4-FFF2-40B4-BE49-F238E27FC236}">
                    <a16:creationId xmlns:a16="http://schemas.microsoft.com/office/drawing/2014/main" id="{67F55483-A566-DBC4-7C2E-2B58F1B23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" y="1654"/>
                <a:ext cx="557" cy="0"/>
              </a:xfrm>
              <a:prstGeom prst="line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4" name="Rectangle 50">
                <a:extLst>
                  <a:ext uri="{FF2B5EF4-FFF2-40B4-BE49-F238E27FC236}">
                    <a16:creationId xmlns:a16="http://schemas.microsoft.com/office/drawing/2014/main" id="{7E0AB686-DB3E-F360-A085-AE8FE5B58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5" name="Rectangle 51">
                <a:extLst>
                  <a:ext uri="{FF2B5EF4-FFF2-40B4-BE49-F238E27FC236}">
                    <a16:creationId xmlns:a16="http://schemas.microsoft.com/office/drawing/2014/main" id="{36FBDF29-52D3-2638-5180-57B919ED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8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6" name="Rectangle 52">
                <a:extLst>
                  <a:ext uri="{FF2B5EF4-FFF2-40B4-BE49-F238E27FC236}">
                    <a16:creationId xmlns:a16="http://schemas.microsoft.com/office/drawing/2014/main" id="{D56B5B08-C57B-0B8A-F39A-F63FE3548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1"/>
                <a:ext cx="557" cy="7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7" name="Rectangle 53">
                <a:extLst>
                  <a:ext uri="{FF2B5EF4-FFF2-40B4-BE49-F238E27FC236}">
                    <a16:creationId xmlns:a16="http://schemas.microsoft.com/office/drawing/2014/main" id="{D8D49A8F-6ECA-D79D-840E-CAEBB2364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95"/>
                <a:ext cx="557" cy="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8" name="Rectangle 54">
                <a:extLst>
                  <a:ext uri="{FF2B5EF4-FFF2-40B4-BE49-F238E27FC236}">
                    <a16:creationId xmlns:a16="http://schemas.microsoft.com/office/drawing/2014/main" id="{23FE0950-CB8C-FFF6-F93C-05213AAE7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9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9" name="Rectangle 55">
                <a:extLst>
                  <a:ext uri="{FF2B5EF4-FFF2-40B4-BE49-F238E27FC236}">
                    <a16:creationId xmlns:a16="http://schemas.microsoft.com/office/drawing/2014/main" id="{09D86B14-CE29-7C0E-41D4-1DC06055D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2"/>
                <a:ext cx="557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B12B3FEB-FADC-65C1-54D0-4303580B3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6"/>
                <a:ext cx="557" cy="6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36D15990-B4F7-1280-6A9C-23C109363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0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2" name="Rectangle 58">
                <a:extLst>
                  <a:ext uri="{FF2B5EF4-FFF2-40B4-BE49-F238E27FC236}">
                    <a16:creationId xmlns:a16="http://schemas.microsoft.com/office/drawing/2014/main" id="{4BD473CB-194E-6DD6-7A49-8F36D3E4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63"/>
                <a:ext cx="557" cy="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3" name="Rectangle 59">
                <a:extLst>
                  <a:ext uri="{FF2B5EF4-FFF2-40B4-BE49-F238E27FC236}">
                    <a16:creationId xmlns:a16="http://schemas.microsoft.com/office/drawing/2014/main" id="{4F2F971F-ED57-CC30-343E-924DF3EFB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7"/>
                <a:ext cx="557" cy="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4" name="Rectangle 60">
                <a:extLst>
                  <a:ext uri="{FF2B5EF4-FFF2-40B4-BE49-F238E27FC236}">
                    <a16:creationId xmlns:a16="http://schemas.microsoft.com/office/drawing/2014/main" id="{0D7E32CA-A3FA-9658-3387-4C26621E4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1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5" name="Rectangle 61">
                <a:extLst>
                  <a:ext uri="{FF2B5EF4-FFF2-40B4-BE49-F238E27FC236}">
                    <a16:creationId xmlns:a16="http://schemas.microsoft.com/office/drawing/2014/main" id="{0EF53B30-7EA5-3295-747A-503FE186E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44"/>
                <a:ext cx="557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6" name="Rectangle 62">
                <a:extLst>
                  <a:ext uri="{FF2B5EF4-FFF2-40B4-BE49-F238E27FC236}">
                    <a16:creationId xmlns:a16="http://schemas.microsoft.com/office/drawing/2014/main" id="{42939D9B-EC05-B067-FACE-BA90D8172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8"/>
                <a:ext cx="557" cy="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092E56FF-FBF8-0B99-9468-EECA1133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2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8" name="Rectangle 64">
                <a:extLst>
                  <a:ext uri="{FF2B5EF4-FFF2-40B4-BE49-F238E27FC236}">
                    <a16:creationId xmlns:a16="http://schemas.microsoft.com/office/drawing/2014/main" id="{0FA7A7EB-915A-0DA7-DD05-926E7211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25"/>
                <a:ext cx="557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9" name="Rectangle 65">
                <a:extLst>
                  <a:ext uri="{FF2B5EF4-FFF2-40B4-BE49-F238E27FC236}">
                    <a16:creationId xmlns:a16="http://schemas.microsoft.com/office/drawing/2014/main" id="{2C43D930-48A3-FAC2-7A60-14E89FD8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19"/>
                <a:ext cx="557" cy="6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0" name="Rectangle 66">
                <a:extLst>
                  <a:ext uri="{FF2B5EF4-FFF2-40B4-BE49-F238E27FC236}">
                    <a16:creationId xmlns:a16="http://schemas.microsoft.com/office/drawing/2014/main" id="{57600866-AB8A-B68E-B70E-47C3D023E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1" name="Rectangle 67">
                <a:extLst>
                  <a:ext uri="{FF2B5EF4-FFF2-40B4-BE49-F238E27FC236}">
                    <a16:creationId xmlns:a16="http://schemas.microsoft.com/office/drawing/2014/main" id="{8C82CF37-8D34-0059-2B4E-52B41A105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13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99AD162B-D4E8-CBCE-8893-B928F2A4E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6"/>
                <a:ext cx="557" cy="7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3" name="Rectangle 69">
                <a:extLst>
                  <a:ext uri="{FF2B5EF4-FFF2-40B4-BE49-F238E27FC236}">
                    <a16:creationId xmlns:a16="http://schemas.microsoft.com/office/drawing/2014/main" id="{AE6CFB44-A287-42DA-CCE9-4C6178E4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0"/>
                <a:ext cx="557" cy="6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4" name="Rectangle 70">
                <a:extLst>
                  <a:ext uri="{FF2B5EF4-FFF2-40B4-BE49-F238E27FC236}">
                    <a16:creationId xmlns:a16="http://schemas.microsoft.com/office/drawing/2014/main" id="{4DAC69EA-ABBD-2D43-E0FC-B3347D54D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94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5" name="Rectangle 71">
                <a:extLst>
                  <a:ext uri="{FF2B5EF4-FFF2-40B4-BE49-F238E27FC236}">
                    <a16:creationId xmlns:a16="http://schemas.microsoft.com/office/drawing/2014/main" id="{E1B1BB30-4006-2A24-F48E-B3F64FA26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7"/>
                <a:ext cx="557" cy="7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6" name="Rectangle 72">
                <a:extLst>
                  <a:ext uri="{FF2B5EF4-FFF2-40B4-BE49-F238E27FC236}">
                    <a16:creationId xmlns:a16="http://schemas.microsoft.com/office/drawing/2014/main" id="{B354CA08-4F79-36EB-9E9A-ACB6C5653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1"/>
                <a:ext cx="557" cy="6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7" name="Rectangle 73">
                <a:extLst>
                  <a:ext uri="{FF2B5EF4-FFF2-40B4-BE49-F238E27FC236}">
                    <a16:creationId xmlns:a16="http://schemas.microsoft.com/office/drawing/2014/main" id="{7E45E022-7D86-D71E-CE45-494C054D1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75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8" name="Rectangle 74">
                <a:extLst>
                  <a:ext uri="{FF2B5EF4-FFF2-40B4-BE49-F238E27FC236}">
                    <a16:creationId xmlns:a16="http://schemas.microsoft.com/office/drawing/2014/main" id="{455D4EC0-9D86-95C8-9059-2F929F5F8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8"/>
                <a:ext cx="557" cy="7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9" name="Rectangle 75">
                <a:extLst>
                  <a:ext uri="{FF2B5EF4-FFF2-40B4-BE49-F238E27FC236}">
                    <a16:creationId xmlns:a16="http://schemas.microsoft.com/office/drawing/2014/main" id="{5F067370-637B-31F6-69D6-B65FD5F2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2"/>
                <a:ext cx="557" cy="6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0" name="Rectangle 76">
                <a:extLst>
                  <a:ext uri="{FF2B5EF4-FFF2-40B4-BE49-F238E27FC236}">
                    <a16:creationId xmlns:a16="http://schemas.microsoft.com/office/drawing/2014/main" id="{1B817F17-5C75-885C-7BE3-D4F8EC24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56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1" name="Rectangle 77">
                <a:extLst>
                  <a:ext uri="{FF2B5EF4-FFF2-40B4-BE49-F238E27FC236}">
                    <a16:creationId xmlns:a16="http://schemas.microsoft.com/office/drawing/2014/main" id="{5397A19F-F21B-BE1F-7761-3E6E6105C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9"/>
                <a:ext cx="557" cy="7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2" name="Rectangle 78">
                <a:extLst>
                  <a:ext uri="{FF2B5EF4-FFF2-40B4-BE49-F238E27FC236}">
                    <a16:creationId xmlns:a16="http://schemas.microsoft.com/office/drawing/2014/main" id="{59319EB4-66AD-1162-09A5-6CB83113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3"/>
                <a:ext cx="557" cy="6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3" name="Rectangle 79">
                <a:extLst>
                  <a:ext uri="{FF2B5EF4-FFF2-40B4-BE49-F238E27FC236}">
                    <a16:creationId xmlns:a16="http://schemas.microsoft.com/office/drawing/2014/main" id="{AF859913-051A-0060-14FF-D81C187F6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7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4" name="Rectangle 80">
                <a:extLst>
                  <a:ext uri="{FF2B5EF4-FFF2-40B4-BE49-F238E27FC236}">
                    <a16:creationId xmlns:a16="http://schemas.microsoft.com/office/drawing/2014/main" id="{CDD2D561-0863-1327-8697-A62565C28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0"/>
                <a:ext cx="557" cy="7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5" name="Rectangle 81">
                <a:extLst>
                  <a:ext uri="{FF2B5EF4-FFF2-40B4-BE49-F238E27FC236}">
                    <a16:creationId xmlns:a16="http://schemas.microsoft.com/office/drawing/2014/main" id="{E1398609-856A-2468-300B-423EAE4BD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24"/>
                <a:ext cx="557" cy="6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6" name="Rectangle 82">
                <a:extLst>
                  <a:ext uri="{FF2B5EF4-FFF2-40B4-BE49-F238E27FC236}">
                    <a16:creationId xmlns:a16="http://schemas.microsoft.com/office/drawing/2014/main" id="{5C90D9D2-6902-EF11-D948-07AE00285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8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7" name="Rectangle 83">
                <a:extLst>
                  <a:ext uri="{FF2B5EF4-FFF2-40B4-BE49-F238E27FC236}">
                    <a16:creationId xmlns:a16="http://schemas.microsoft.com/office/drawing/2014/main" id="{C37EDB84-2EDA-D533-F76C-6A0AE48C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1"/>
                <a:ext cx="557" cy="7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3ECBC5FC-25A1-7032-614B-0CDBF4B33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05"/>
                <a:ext cx="557" cy="6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15155059-5851-7C38-1483-846CA1FED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9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0" name="Rectangle 86">
                <a:extLst>
                  <a:ext uri="{FF2B5EF4-FFF2-40B4-BE49-F238E27FC236}">
                    <a16:creationId xmlns:a16="http://schemas.microsoft.com/office/drawing/2014/main" id="{CADD5858-0495-DB8E-E843-94710AF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2"/>
                <a:ext cx="557" cy="7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1" name="Rectangle 87">
                <a:extLst>
                  <a:ext uri="{FF2B5EF4-FFF2-40B4-BE49-F238E27FC236}">
                    <a16:creationId xmlns:a16="http://schemas.microsoft.com/office/drawing/2014/main" id="{0DD293A5-999A-6A95-AFC3-E93EC2958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6"/>
                <a:ext cx="557" cy="6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2" name="Rectangle 88">
                <a:extLst>
                  <a:ext uri="{FF2B5EF4-FFF2-40B4-BE49-F238E27FC236}">
                    <a16:creationId xmlns:a16="http://schemas.microsoft.com/office/drawing/2014/main" id="{96A1660C-6AF5-4DF9-29CD-1FE53252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3" name="Rectangle 89">
                <a:extLst>
                  <a:ext uri="{FF2B5EF4-FFF2-40B4-BE49-F238E27FC236}">
                    <a16:creationId xmlns:a16="http://schemas.microsoft.com/office/drawing/2014/main" id="{0239D31B-E1B1-00FC-4EE3-D6B687F92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4" name="Rectangle 90">
                <a:extLst>
                  <a:ext uri="{FF2B5EF4-FFF2-40B4-BE49-F238E27FC236}">
                    <a16:creationId xmlns:a16="http://schemas.microsoft.com/office/drawing/2014/main" id="{02C9E947-84B2-5E26-320D-E15E30BA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1299"/>
                <a:ext cx="1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5" name="Rectangle 91">
                <a:extLst>
                  <a:ext uri="{FF2B5EF4-FFF2-40B4-BE49-F238E27FC236}">
                    <a16:creationId xmlns:a16="http://schemas.microsoft.com/office/drawing/2014/main" id="{B50D16C9-AD99-64CE-A373-79BC0E8B7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1299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id="{3CC004A6-3D3F-47E6-1AA0-AA0049BF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1419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7" name="Line 93">
                <a:extLst>
                  <a:ext uri="{FF2B5EF4-FFF2-40B4-BE49-F238E27FC236}">
                    <a16:creationId xmlns:a16="http://schemas.microsoft.com/office/drawing/2014/main" id="{818E4A3C-F388-32BC-7C58-E808972BA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8" y="1667"/>
                <a:ext cx="557" cy="0"/>
              </a:xfrm>
              <a:prstGeom prst="line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8" name="Line 94">
                <a:extLst>
                  <a:ext uri="{FF2B5EF4-FFF2-40B4-BE49-F238E27FC236}">
                    <a16:creationId xmlns:a16="http://schemas.microsoft.com/office/drawing/2014/main" id="{F55E10BE-0AFA-2CFA-F8E6-999F2021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1571"/>
                <a:ext cx="390" cy="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id="{D372348F-A52B-02F8-4370-C4D4FC6D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521"/>
                <a:ext cx="76" cy="101"/>
              </a:xfrm>
              <a:custGeom>
                <a:avLst/>
                <a:gdLst>
                  <a:gd name="T0" fmla="*/ 0 w 76"/>
                  <a:gd name="T1" fmla="*/ 0 h 101"/>
                  <a:gd name="T2" fmla="*/ 76 w 76"/>
                  <a:gd name="T3" fmla="*/ 50 h 101"/>
                  <a:gd name="T4" fmla="*/ 0 w 76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1">
                    <a:moveTo>
                      <a:pt x="0" y="0"/>
                    </a:moveTo>
                    <a:lnTo>
                      <a:pt x="76" y="50"/>
                    </a:lnTo>
                    <a:lnTo>
                      <a:pt x="0" y="101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10" name="Rectangle 96">
                <a:extLst>
                  <a:ext uri="{FF2B5EF4-FFF2-40B4-BE49-F238E27FC236}">
                    <a16:creationId xmlns:a16="http://schemas.microsoft.com/office/drawing/2014/main" id="{24ACCBA2-04B1-3334-C415-F4070280F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483"/>
                <a:ext cx="10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11" name="Rectangle 98">
                <a:extLst>
                  <a:ext uri="{FF2B5EF4-FFF2-40B4-BE49-F238E27FC236}">
                    <a16:creationId xmlns:a16="http://schemas.microsoft.com/office/drawing/2014/main" id="{FC3ACAD8-48A5-49FA-12E7-BA08F7F48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1571"/>
                <a:ext cx="184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12" name="Rectangle 99">
                <a:extLst>
                  <a:ext uri="{FF2B5EF4-FFF2-40B4-BE49-F238E27FC236}">
                    <a16:creationId xmlns:a16="http://schemas.microsoft.com/office/drawing/2014/main" id="{F9D69891-F074-5C52-D0C9-374B94290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571"/>
                <a:ext cx="146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0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Tahoma" panose="020B0604030504040204" pitchFamily="34" charset="0"/>
                  </a:rPr>
                  <a:t>itsB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93A5C4D2-020F-0EC4-5C7A-BEF8A379C40C}"/>
                </a:ext>
              </a:extLst>
            </p:cNvPr>
            <p:cNvSpPr/>
            <p:nvPr/>
          </p:nvSpPr>
          <p:spPr>
            <a:xfrm>
              <a:off x="4182730" y="2081254"/>
              <a:ext cx="172576" cy="62979"/>
            </a:xfrm>
            <a:prstGeom prst="diamond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58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5959" y="1627916"/>
            <a:ext cx="8229600" cy="4937760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Model: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special type of Association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/>
              <a:t>has a</a:t>
            </a:r>
            <a:r>
              <a:rPr lang="en-US" sz="2000" dirty="0"/>
              <a:t> B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Ownership: any object of type B belongs to at most one object of type A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is no existence-dependence: if an A is deleted, its B may still exist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List of employees in a department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42EA383-9CE6-4B70-B868-5D217E517C4E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9B57EE-B18C-4D3A-B058-52BB8175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40F9-1358-4FDF-8226-DC50969DFFEC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C985D1-9DD7-4051-B20E-8B906AAF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D4123F-DDC8-4F8E-BB28-E5850FB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34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645671"/>
            <a:ext cx="8229600" cy="551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Bi-Directional Aggregation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1752" y="1969671"/>
            <a:ext cx="8229600" cy="3535611"/>
          </a:xfrm>
        </p:spPr>
        <p:txBody>
          <a:bodyPr>
            <a:normAutofit/>
          </a:bodyPr>
          <a:lstStyle/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</a:t>
            </a: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addition to the ownership between A and B, B has a back-pointer to the A it belongs to.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change in the relationship will affect both directions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D33DFF-9FE3-4FDA-9A7C-7EB9486A341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F6433-AAC0-47E3-90D5-1C75EDBA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FFB1-6C3A-4DE8-95AB-863032676281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0FBE-4FA5-4EC4-AE33-4C7521D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E01638-4B5A-4837-A71F-B2A1782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42</a:t>
            </a:fld>
            <a:endParaRPr kumimoji="0"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8E84E-2BDB-B21E-BF37-438A9A6165D2}"/>
              </a:ext>
            </a:extLst>
          </p:cNvPr>
          <p:cNvGrpSpPr/>
          <p:nvPr/>
        </p:nvGrpSpPr>
        <p:grpSpPr>
          <a:xfrm>
            <a:off x="3175794" y="1508678"/>
            <a:ext cx="2792412" cy="1249363"/>
            <a:chOff x="3175794" y="1508678"/>
            <a:chExt cx="2792412" cy="12493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B6AC49-A2AA-8A19-83ED-85D3C0BBBA4B}"/>
                </a:ext>
              </a:extLst>
            </p:cNvPr>
            <p:cNvGrpSpPr/>
            <p:nvPr/>
          </p:nvGrpSpPr>
          <p:grpSpPr>
            <a:xfrm>
              <a:off x="3175794" y="1508678"/>
              <a:ext cx="2792412" cy="1249363"/>
              <a:chOff x="3175794" y="1508678"/>
              <a:chExt cx="2792412" cy="1249363"/>
            </a:xfrm>
          </p:grpSpPr>
          <p:grpSp>
            <p:nvGrpSpPr>
              <p:cNvPr id="107" name="Group 4">
                <a:extLst>
                  <a:ext uri="{FF2B5EF4-FFF2-40B4-BE49-F238E27FC236}">
                    <a16:creationId xmlns:a16="http://schemas.microsoft.com/office/drawing/2014/main" id="{F120C024-44C2-2573-1DE6-17334729CE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175794" y="1508678"/>
                <a:ext cx="2792412" cy="1249363"/>
                <a:chOff x="385" y="1197"/>
                <a:chExt cx="1759" cy="787"/>
              </a:xfrm>
            </p:grpSpPr>
            <p:sp>
              <p:nvSpPr>
                <p:cNvPr id="109" name="AutoShape 3">
                  <a:extLst>
                    <a:ext uri="{FF2B5EF4-FFF2-40B4-BE49-F238E27FC236}">
                      <a16:creationId xmlns:a16="http://schemas.microsoft.com/office/drawing/2014/main" id="{86B53541-76BE-8B9B-FB94-67B447976A4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85" y="1197"/>
                  <a:ext cx="1755" cy="7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0" name="Rectangle 5">
                  <a:extLst>
                    <a:ext uri="{FF2B5EF4-FFF2-40B4-BE49-F238E27FC236}">
                      <a16:creationId xmlns:a16="http://schemas.microsoft.com/office/drawing/2014/main" id="{222ED036-228C-CCC6-1C49-2E3DD7999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197"/>
                  <a:ext cx="1759" cy="787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1" name="Rectangle 6">
                  <a:extLst>
                    <a:ext uri="{FF2B5EF4-FFF2-40B4-BE49-F238E27FC236}">
                      <a16:creationId xmlns:a16="http://schemas.microsoft.com/office/drawing/2014/main" id="{1393AF73-E7FC-E087-061C-7635AE1B8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67"/>
                  <a:ext cx="557" cy="63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2" name="Rectangle 7">
                  <a:extLst>
                    <a:ext uri="{FF2B5EF4-FFF2-40B4-BE49-F238E27FC236}">
                      <a16:creationId xmlns:a16="http://schemas.microsoft.com/office/drawing/2014/main" id="{A6D6AEA9-5179-3D73-3830-55B0FBDF8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95"/>
                  <a:ext cx="557" cy="6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3" name="Rectangle 8">
                  <a:extLst>
                    <a:ext uri="{FF2B5EF4-FFF2-40B4-BE49-F238E27FC236}">
                      <a16:creationId xmlns:a16="http://schemas.microsoft.com/office/drawing/2014/main" id="{9C622742-060C-5360-ED12-960B27860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89"/>
                  <a:ext cx="557" cy="6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4" name="Rectangle 9">
                  <a:extLst>
                    <a:ext uri="{FF2B5EF4-FFF2-40B4-BE49-F238E27FC236}">
                      <a16:creationId xmlns:a16="http://schemas.microsoft.com/office/drawing/2014/main" id="{636C0A2A-BA23-C62A-6DD3-06927EF36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82"/>
                  <a:ext cx="557" cy="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5" name="Rectangle 10">
                  <a:extLst>
                    <a:ext uri="{FF2B5EF4-FFF2-40B4-BE49-F238E27FC236}">
                      <a16:creationId xmlns:a16="http://schemas.microsoft.com/office/drawing/2014/main" id="{B0F09882-D0C7-CD04-5DA3-DD017DF4C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76"/>
                  <a:ext cx="557" cy="6"/>
                </a:xfrm>
                <a:prstGeom prst="rect">
                  <a:avLst/>
                </a:pr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6" name="Rectangle 11">
                  <a:extLst>
                    <a:ext uri="{FF2B5EF4-FFF2-40B4-BE49-F238E27FC236}">
                      <a16:creationId xmlns:a16="http://schemas.microsoft.com/office/drawing/2014/main" id="{03173414-1A86-53D0-C7BB-2066D0952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70"/>
                  <a:ext cx="557" cy="6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7" name="Rectangle 12">
                  <a:extLst>
                    <a:ext uri="{FF2B5EF4-FFF2-40B4-BE49-F238E27FC236}">
                      <a16:creationId xmlns:a16="http://schemas.microsoft.com/office/drawing/2014/main" id="{9386631B-4E34-6E06-FA98-C3B824E59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63"/>
                  <a:ext cx="557" cy="7"/>
                </a:xfrm>
                <a:prstGeom prst="rect">
                  <a:avLst/>
                </a:pr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8" name="Rectangle 13">
                  <a:extLst>
                    <a:ext uri="{FF2B5EF4-FFF2-40B4-BE49-F238E27FC236}">
                      <a16:creationId xmlns:a16="http://schemas.microsoft.com/office/drawing/2014/main" id="{213B01D4-C518-8C5A-6227-01948F7DB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57"/>
                  <a:ext cx="557" cy="6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19" name="Rectangle 14">
                  <a:extLst>
                    <a:ext uri="{FF2B5EF4-FFF2-40B4-BE49-F238E27FC236}">
                      <a16:creationId xmlns:a16="http://schemas.microsoft.com/office/drawing/2014/main" id="{CC4969BA-336C-92E7-B7BC-3489B98CF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51"/>
                  <a:ext cx="557" cy="6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0" name="Rectangle 15">
                  <a:extLst>
                    <a:ext uri="{FF2B5EF4-FFF2-40B4-BE49-F238E27FC236}">
                      <a16:creationId xmlns:a16="http://schemas.microsoft.com/office/drawing/2014/main" id="{A455ED22-56C8-486D-A360-049AD425C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44"/>
                  <a:ext cx="557" cy="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1" name="Rectangle 16">
                  <a:extLst>
                    <a:ext uri="{FF2B5EF4-FFF2-40B4-BE49-F238E27FC236}">
                      <a16:creationId xmlns:a16="http://schemas.microsoft.com/office/drawing/2014/main" id="{1C523A96-B8EA-83C7-A8AA-25B476A94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38"/>
                  <a:ext cx="557" cy="6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2" name="Rectangle 17">
                  <a:extLst>
                    <a:ext uri="{FF2B5EF4-FFF2-40B4-BE49-F238E27FC236}">
                      <a16:creationId xmlns:a16="http://schemas.microsoft.com/office/drawing/2014/main" id="{F7A281EA-83DC-A732-7740-147920AB0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32"/>
                  <a:ext cx="557" cy="6"/>
                </a:xfrm>
                <a:prstGeom prst="rect">
                  <a:avLst/>
                </a:prstGeom>
                <a:solidFill>
                  <a:srgbClr val="F7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3" name="Rectangle 18">
                  <a:extLst>
                    <a:ext uri="{FF2B5EF4-FFF2-40B4-BE49-F238E27FC236}">
                      <a16:creationId xmlns:a16="http://schemas.microsoft.com/office/drawing/2014/main" id="{9574B4CF-6772-E9BD-4C6D-CEFFB12B7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25"/>
                  <a:ext cx="557" cy="7"/>
                </a:xfrm>
                <a:prstGeom prst="rect">
                  <a:avLst/>
                </a:pr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4" name="Rectangle 19">
                  <a:extLst>
                    <a:ext uri="{FF2B5EF4-FFF2-40B4-BE49-F238E27FC236}">
                      <a16:creationId xmlns:a16="http://schemas.microsoft.com/office/drawing/2014/main" id="{712AAB80-8F0C-A294-6682-F308214C2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19"/>
                  <a:ext cx="557" cy="6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5" name="Rectangle 20">
                  <a:extLst>
                    <a:ext uri="{FF2B5EF4-FFF2-40B4-BE49-F238E27FC236}">
                      <a16:creationId xmlns:a16="http://schemas.microsoft.com/office/drawing/2014/main" id="{72273B4E-D605-0CE8-F582-6973E9B8C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13"/>
                  <a:ext cx="557" cy="6"/>
                </a:xfrm>
                <a:prstGeom prst="rect">
                  <a:avLst/>
                </a:prstGeom>
                <a:solidFill>
                  <a:srgbClr val="FB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6" name="Rectangle 21">
                  <a:extLst>
                    <a:ext uri="{FF2B5EF4-FFF2-40B4-BE49-F238E27FC236}">
                      <a16:creationId xmlns:a16="http://schemas.microsoft.com/office/drawing/2014/main" id="{A77AE3A3-9489-8ACE-8F67-3FA152470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806"/>
                  <a:ext cx="557" cy="7"/>
                </a:xfrm>
                <a:prstGeom prst="rect">
                  <a:avLst/>
                </a:prstGeom>
                <a:solidFill>
                  <a:srgbClr val="FDFD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7" name="Rectangle 22">
                  <a:extLst>
                    <a:ext uri="{FF2B5EF4-FFF2-40B4-BE49-F238E27FC236}">
                      <a16:creationId xmlns:a16="http://schemas.microsoft.com/office/drawing/2014/main" id="{CDEBF765-A19C-BC8E-BF28-C3C99EFE3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67"/>
                  <a:ext cx="557" cy="634"/>
                </a:xfrm>
                <a:prstGeom prst="rect">
                  <a:avLst/>
                </a:prstGeom>
                <a:noFill/>
                <a:ln w="9525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8" name="Rectangle 23">
                  <a:extLst>
                    <a:ext uri="{FF2B5EF4-FFF2-40B4-BE49-F238E27FC236}">
                      <a16:creationId xmlns:a16="http://schemas.microsoft.com/office/drawing/2014/main" id="{E3265FD0-6C26-D6D1-918C-4602EB015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400"/>
                  <a:ext cx="557" cy="6"/>
                </a:xfrm>
                <a:prstGeom prst="rect">
                  <a:avLst/>
                </a:prstGeom>
                <a:solidFill>
                  <a:srgbClr val="BCD3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29" name="Rectangle 24">
                  <a:extLst>
                    <a:ext uri="{FF2B5EF4-FFF2-40B4-BE49-F238E27FC236}">
                      <a16:creationId xmlns:a16="http://schemas.microsoft.com/office/drawing/2014/main" id="{2E5ABA49-0819-66C6-781E-AC0BBF4FD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94"/>
                  <a:ext cx="557" cy="6"/>
                </a:xfrm>
                <a:prstGeom prst="rect">
                  <a:avLst/>
                </a:prstGeom>
                <a:solidFill>
                  <a:srgbClr val="BDD3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0" name="Rectangle 25">
                  <a:extLst>
                    <a:ext uri="{FF2B5EF4-FFF2-40B4-BE49-F238E27FC236}">
                      <a16:creationId xmlns:a16="http://schemas.microsoft.com/office/drawing/2014/main" id="{837A0872-5A11-B6B7-1AE7-8D04E0A35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87"/>
                  <a:ext cx="557" cy="7"/>
                </a:xfrm>
                <a:prstGeom prst="rect">
                  <a:avLst/>
                </a:prstGeom>
                <a:solidFill>
                  <a:srgbClr val="BF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1" name="Rectangle 26">
                  <a:extLst>
                    <a:ext uri="{FF2B5EF4-FFF2-40B4-BE49-F238E27FC236}">
                      <a16:creationId xmlns:a16="http://schemas.microsoft.com/office/drawing/2014/main" id="{C6D063CA-11CD-B833-4782-F6AC373D5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81"/>
                  <a:ext cx="557" cy="6"/>
                </a:xfrm>
                <a:prstGeom prst="rect">
                  <a:avLst/>
                </a:prstGeom>
                <a:solidFill>
                  <a:srgbClr val="C1D6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2" name="Rectangle 27">
                  <a:extLst>
                    <a:ext uri="{FF2B5EF4-FFF2-40B4-BE49-F238E27FC236}">
                      <a16:creationId xmlns:a16="http://schemas.microsoft.com/office/drawing/2014/main" id="{938FA21C-7560-2CAB-2DD0-67986F718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75"/>
                  <a:ext cx="557" cy="6"/>
                </a:xfrm>
                <a:prstGeom prst="rect">
                  <a:avLst/>
                </a:prstGeom>
                <a:solidFill>
                  <a:srgbClr val="C2D7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3" name="Rectangle 28">
                  <a:extLst>
                    <a:ext uri="{FF2B5EF4-FFF2-40B4-BE49-F238E27FC236}">
                      <a16:creationId xmlns:a16="http://schemas.microsoft.com/office/drawing/2014/main" id="{1F1FA384-C81D-19EC-F6DC-ACEA17CB1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68"/>
                  <a:ext cx="557" cy="7"/>
                </a:xfrm>
                <a:prstGeom prst="rect">
                  <a:avLst/>
                </a:prstGeom>
                <a:solidFill>
                  <a:srgbClr val="C4D9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4" name="Rectangle 29">
                  <a:extLst>
                    <a:ext uri="{FF2B5EF4-FFF2-40B4-BE49-F238E27FC236}">
                      <a16:creationId xmlns:a16="http://schemas.microsoft.com/office/drawing/2014/main" id="{AEF514C7-24CA-FC39-84D5-8EDF6E857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62"/>
                  <a:ext cx="557" cy="6"/>
                </a:xfrm>
                <a:prstGeom prst="rect">
                  <a:avLst/>
                </a:prstGeom>
                <a:solidFill>
                  <a:srgbClr val="C6DA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5" name="Rectangle 30">
                  <a:extLst>
                    <a:ext uri="{FF2B5EF4-FFF2-40B4-BE49-F238E27FC236}">
                      <a16:creationId xmlns:a16="http://schemas.microsoft.com/office/drawing/2014/main" id="{323984F0-C9B3-F34C-C467-504104212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56"/>
                  <a:ext cx="557" cy="6"/>
                </a:xfrm>
                <a:prstGeom prst="rect">
                  <a:avLst/>
                </a:prstGeom>
                <a:solidFill>
                  <a:srgbClr val="C7DB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6" name="Rectangle 31">
                  <a:extLst>
                    <a:ext uri="{FF2B5EF4-FFF2-40B4-BE49-F238E27FC236}">
                      <a16:creationId xmlns:a16="http://schemas.microsoft.com/office/drawing/2014/main" id="{E0A9862C-6C6E-DC65-DCFD-EA2E959F1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49"/>
                  <a:ext cx="557" cy="7"/>
                </a:xfrm>
                <a:prstGeom prst="rect">
                  <a:avLst/>
                </a:prstGeom>
                <a:solidFill>
                  <a:srgbClr val="C9DC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7" name="Rectangle 32">
                  <a:extLst>
                    <a:ext uri="{FF2B5EF4-FFF2-40B4-BE49-F238E27FC236}">
                      <a16:creationId xmlns:a16="http://schemas.microsoft.com/office/drawing/2014/main" id="{AF3E0C4F-7473-5874-5D49-356F8E56A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43"/>
                  <a:ext cx="557" cy="6"/>
                </a:xfrm>
                <a:prstGeom prst="rect">
                  <a:avLst/>
                </a:prstGeom>
                <a:solidFill>
                  <a:srgbClr val="CBDE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8" name="Rectangle 33">
                  <a:extLst>
                    <a:ext uri="{FF2B5EF4-FFF2-40B4-BE49-F238E27FC236}">
                      <a16:creationId xmlns:a16="http://schemas.microsoft.com/office/drawing/2014/main" id="{E93E1E4B-8685-1B4A-4FBF-AF87D96DE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37"/>
                  <a:ext cx="557" cy="6"/>
                </a:xfrm>
                <a:prstGeom prst="rect">
                  <a:avLst/>
                </a:prstGeom>
                <a:solidFill>
                  <a:srgbClr val="CCDF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39" name="Rectangle 34">
                  <a:extLst>
                    <a:ext uri="{FF2B5EF4-FFF2-40B4-BE49-F238E27FC236}">
                      <a16:creationId xmlns:a16="http://schemas.microsoft.com/office/drawing/2014/main" id="{02ECF012-331A-B4C2-9B64-18F411E21A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30"/>
                  <a:ext cx="557" cy="7"/>
                </a:xfrm>
                <a:prstGeom prst="rect">
                  <a:avLst/>
                </a:prstGeom>
                <a:solidFill>
                  <a:srgbClr val="CEE0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0" name="Rectangle 35">
                  <a:extLst>
                    <a:ext uri="{FF2B5EF4-FFF2-40B4-BE49-F238E27FC236}">
                      <a16:creationId xmlns:a16="http://schemas.microsoft.com/office/drawing/2014/main" id="{4409E555-58D9-4896-F1AF-0FAED1430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24"/>
                  <a:ext cx="557" cy="6"/>
                </a:xfrm>
                <a:prstGeom prst="rect">
                  <a:avLst/>
                </a:prstGeom>
                <a:solidFill>
                  <a:srgbClr val="D0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1" name="Rectangle 36">
                  <a:extLst>
                    <a:ext uri="{FF2B5EF4-FFF2-40B4-BE49-F238E27FC236}">
                      <a16:creationId xmlns:a16="http://schemas.microsoft.com/office/drawing/2014/main" id="{C6B79C04-8FCE-5421-FEE0-4DC22BF4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18"/>
                  <a:ext cx="557" cy="6"/>
                </a:xfrm>
                <a:prstGeom prst="rect">
                  <a:avLst/>
                </a:prstGeom>
                <a:solidFill>
                  <a:srgbClr val="D1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2" name="Rectangle 37">
                  <a:extLst>
                    <a:ext uri="{FF2B5EF4-FFF2-40B4-BE49-F238E27FC236}">
                      <a16:creationId xmlns:a16="http://schemas.microsoft.com/office/drawing/2014/main" id="{03B504EF-24CD-DD3A-4C38-A83DD1C8B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11"/>
                  <a:ext cx="557" cy="7"/>
                </a:xfrm>
                <a:prstGeom prst="rect">
                  <a:avLst/>
                </a:prstGeom>
                <a:solidFill>
                  <a:srgbClr val="D3E4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3" name="Rectangle 38">
                  <a:extLst>
                    <a:ext uri="{FF2B5EF4-FFF2-40B4-BE49-F238E27FC236}">
                      <a16:creationId xmlns:a16="http://schemas.microsoft.com/office/drawing/2014/main" id="{52A10CAC-F761-99C2-CEC6-555BF0D69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305"/>
                  <a:ext cx="557" cy="6"/>
                </a:xfrm>
                <a:prstGeom prst="rect">
                  <a:avLst/>
                </a:prstGeom>
                <a:solidFill>
                  <a:srgbClr val="D5E5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4" name="Rectangle 39">
                  <a:extLst>
                    <a:ext uri="{FF2B5EF4-FFF2-40B4-BE49-F238E27FC236}">
                      <a16:creationId xmlns:a16="http://schemas.microsoft.com/office/drawing/2014/main" id="{3A683649-21A3-1AD8-F7A5-DDC125BEF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99"/>
                  <a:ext cx="557" cy="6"/>
                </a:xfrm>
                <a:prstGeom prst="rect">
                  <a:avLst/>
                </a:prstGeom>
                <a:solidFill>
                  <a:srgbClr val="D6E6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5" name="Rectangle 40">
                  <a:extLst>
                    <a:ext uri="{FF2B5EF4-FFF2-40B4-BE49-F238E27FC236}">
                      <a16:creationId xmlns:a16="http://schemas.microsoft.com/office/drawing/2014/main" id="{7F2EB08D-0DB8-970F-5645-7F07214AC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92"/>
                  <a:ext cx="557" cy="7"/>
                </a:xfrm>
                <a:prstGeom prst="rect">
                  <a:avLst/>
                </a:prstGeom>
                <a:solidFill>
                  <a:srgbClr val="D8E8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6" name="Rectangle 41">
                  <a:extLst>
                    <a:ext uri="{FF2B5EF4-FFF2-40B4-BE49-F238E27FC236}">
                      <a16:creationId xmlns:a16="http://schemas.microsoft.com/office/drawing/2014/main" id="{52ACB3DC-7E85-75A0-DBC4-28B8458B9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86"/>
                  <a:ext cx="557" cy="6"/>
                </a:xfrm>
                <a:prstGeom prst="rect">
                  <a:avLst/>
                </a:prstGeom>
                <a:solidFill>
                  <a:srgbClr val="DAE9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7" name="Rectangle 42">
                  <a:extLst>
                    <a:ext uri="{FF2B5EF4-FFF2-40B4-BE49-F238E27FC236}">
                      <a16:creationId xmlns:a16="http://schemas.microsoft.com/office/drawing/2014/main" id="{8FBB7FAB-84AB-56B2-6C95-231B11ED7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80"/>
                  <a:ext cx="557" cy="6"/>
                </a:xfrm>
                <a:prstGeom prst="rect">
                  <a:avLst/>
                </a:prstGeom>
                <a:solidFill>
                  <a:srgbClr val="DBEA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8" name="Rectangle 43">
                  <a:extLst>
                    <a:ext uri="{FF2B5EF4-FFF2-40B4-BE49-F238E27FC236}">
                      <a16:creationId xmlns:a16="http://schemas.microsoft.com/office/drawing/2014/main" id="{86126370-C6B1-AB45-B759-E9B3F0DB7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73"/>
                  <a:ext cx="557" cy="7"/>
                </a:xfrm>
                <a:prstGeom prst="rect">
                  <a:avLst/>
                </a:prstGeom>
                <a:solidFill>
                  <a:srgbClr val="DDEB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49" name="Rectangle 44">
                  <a:extLst>
                    <a:ext uri="{FF2B5EF4-FFF2-40B4-BE49-F238E27FC236}">
                      <a16:creationId xmlns:a16="http://schemas.microsoft.com/office/drawing/2014/main" id="{DA613678-2089-35E1-CA6E-6DDA843FA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67"/>
                  <a:ext cx="557" cy="6"/>
                </a:xfrm>
                <a:prstGeom prst="rect">
                  <a:avLst/>
                </a:prstGeom>
                <a:solidFill>
                  <a:srgbClr val="DFE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0" name="Rectangle 45">
                  <a:extLst>
                    <a:ext uri="{FF2B5EF4-FFF2-40B4-BE49-F238E27FC236}">
                      <a16:creationId xmlns:a16="http://schemas.microsoft.com/office/drawing/2014/main" id="{E452F3E9-0E4D-E36A-FD3B-B2C555AE1F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" y="1267"/>
                  <a:ext cx="557" cy="634"/>
                </a:xfrm>
                <a:prstGeom prst="rect">
                  <a:avLst/>
                </a:prstGeom>
                <a:noFill/>
                <a:ln w="9525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1" name="Rectangle 46">
                  <a:extLst>
                    <a:ext uri="{FF2B5EF4-FFF2-40B4-BE49-F238E27FC236}">
                      <a16:creationId xmlns:a16="http://schemas.microsoft.com/office/drawing/2014/main" id="{6AD8C621-5CB2-3B99-EDFE-4390619CB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286"/>
                  <a:ext cx="139" cy="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2" name="Rectangle 47">
                  <a:extLst>
                    <a:ext uri="{FF2B5EF4-FFF2-40B4-BE49-F238E27FC236}">
                      <a16:creationId xmlns:a16="http://schemas.microsoft.com/office/drawing/2014/main" id="{C0BD78D5-56F3-AF08-7DB9-02A06D567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5" y="1286"/>
                  <a:ext cx="89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LID4096" altLang="LID4096" sz="9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ahoma" panose="020B0604030504040204" pitchFamily="34" charset="0"/>
                    </a:rPr>
                    <a:t>A</a:t>
                  </a:r>
                  <a:endParaRPr kumimoji="0" lang="LID4096" altLang="LID4096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" name="Freeform 48">
                  <a:extLst>
                    <a:ext uri="{FF2B5EF4-FFF2-40B4-BE49-F238E27FC236}">
                      <a16:creationId xmlns:a16="http://schemas.microsoft.com/office/drawing/2014/main" id="{053221B2-8C5B-28AE-5821-60F4E81C3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" y="1406"/>
                  <a:ext cx="557" cy="0"/>
                </a:xfrm>
                <a:custGeom>
                  <a:avLst/>
                  <a:gdLst>
                    <a:gd name="T0" fmla="*/ 557 w 557"/>
                    <a:gd name="T1" fmla="*/ 221 w 557"/>
                    <a:gd name="T2" fmla="*/ 0 w 557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57">
                      <a:moveTo>
                        <a:pt x="557" y="0"/>
                      </a:moveTo>
                      <a:lnTo>
                        <a:pt x="22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6DA3D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4" name="Line 49">
                  <a:extLst>
                    <a:ext uri="{FF2B5EF4-FFF2-40B4-BE49-F238E27FC236}">
                      <a16:creationId xmlns:a16="http://schemas.microsoft.com/office/drawing/2014/main" id="{4D0AA754-410C-BF20-93DC-993AC3ECF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" y="1654"/>
                  <a:ext cx="557" cy="0"/>
                </a:xfrm>
                <a:prstGeom prst="line">
                  <a:avLst/>
                </a:prstGeom>
                <a:noFill/>
                <a:ln w="9525">
                  <a:solidFill>
                    <a:srgbClr val="6DA3D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5" name="Rectangle 50">
                  <a:extLst>
                    <a:ext uri="{FF2B5EF4-FFF2-40B4-BE49-F238E27FC236}">
                      <a16:creationId xmlns:a16="http://schemas.microsoft.com/office/drawing/2014/main" id="{80A5D2E7-9DCD-9B37-4F32-CF9496116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80"/>
                  <a:ext cx="557" cy="634"/>
                </a:xfrm>
                <a:prstGeom prst="rect">
                  <a:avLst/>
                </a:prstGeom>
                <a:solidFill>
                  <a:srgbClr val="FFFFFF"/>
                </a:solidFill>
                <a:ln w="30163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6" name="Rectangle 51">
                  <a:extLst>
                    <a:ext uri="{FF2B5EF4-FFF2-40B4-BE49-F238E27FC236}">
                      <a16:creationId xmlns:a16="http://schemas.microsoft.com/office/drawing/2014/main" id="{47E26CAC-CA09-9BC0-82E6-332F4F334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908"/>
                  <a:ext cx="557" cy="6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7" name="Rectangle 52">
                  <a:extLst>
                    <a:ext uri="{FF2B5EF4-FFF2-40B4-BE49-F238E27FC236}">
                      <a16:creationId xmlns:a16="http://schemas.microsoft.com/office/drawing/2014/main" id="{39B13AD3-9D73-C720-AFAB-FDB624629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901"/>
                  <a:ext cx="557" cy="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8" name="Rectangle 53">
                  <a:extLst>
                    <a:ext uri="{FF2B5EF4-FFF2-40B4-BE49-F238E27FC236}">
                      <a16:creationId xmlns:a16="http://schemas.microsoft.com/office/drawing/2014/main" id="{89459E7B-3FEC-336C-22F2-2D88CD834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95"/>
                  <a:ext cx="557" cy="6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59" name="Rectangle 54">
                  <a:extLst>
                    <a:ext uri="{FF2B5EF4-FFF2-40B4-BE49-F238E27FC236}">
                      <a16:creationId xmlns:a16="http://schemas.microsoft.com/office/drawing/2014/main" id="{AC4CF602-D44F-9133-97CF-8393BCD6D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89"/>
                  <a:ext cx="557" cy="6"/>
                </a:xfrm>
                <a:prstGeom prst="rect">
                  <a:avLst/>
                </a:pr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0" name="Rectangle 55">
                  <a:extLst>
                    <a:ext uri="{FF2B5EF4-FFF2-40B4-BE49-F238E27FC236}">
                      <a16:creationId xmlns:a16="http://schemas.microsoft.com/office/drawing/2014/main" id="{8BF1C91E-C447-699F-CE2A-079CA3D6B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82"/>
                  <a:ext cx="557" cy="7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1" name="Rectangle 56">
                  <a:extLst>
                    <a:ext uri="{FF2B5EF4-FFF2-40B4-BE49-F238E27FC236}">
                      <a16:creationId xmlns:a16="http://schemas.microsoft.com/office/drawing/2014/main" id="{4359EF1C-7037-50E9-305A-B15DDE0DB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76"/>
                  <a:ext cx="557" cy="6"/>
                </a:xfrm>
                <a:prstGeom prst="rect">
                  <a:avLst/>
                </a:pr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2" name="Rectangle 57">
                  <a:extLst>
                    <a:ext uri="{FF2B5EF4-FFF2-40B4-BE49-F238E27FC236}">
                      <a16:creationId xmlns:a16="http://schemas.microsoft.com/office/drawing/2014/main" id="{4CC5C538-1482-57AF-20D6-53463D538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70"/>
                  <a:ext cx="557" cy="6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3" name="Rectangle 58">
                  <a:extLst>
                    <a:ext uri="{FF2B5EF4-FFF2-40B4-BE49-F238E27FC236}">
                      <a16:creationId xmlns:a16="http://schemas.microsoft.com/office/drawing/2014/main" id="{732B2299-B9B4-B779-5AB1-B0213C32F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63"/>
                  <a:ext cx="557" cy="7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4" name="Rectangle 59">
                  <a:extLst>
                    <a:ext uri="{FF2B5EF4-FFF2-40B4-BE49-F238E27FC236}">
                      <a16:creationId xmlns:a16="http://schemas.microsoft.com/office/drawing/2014/main" id="{632797BF-5CB9-645F-1A9F-C3F8AE4F1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57"/>
                  <a:ext cx="557" cy="6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5" name="Rectangle 60">
                  <a:extLst>
                    <a:ext uri="{FF2B5EF4-FFF2-40B4-BE49-F238E27FC236}">
                      <a16:creationId xmlns:a16="http://schemas.microsoft.com/office/drawing/2014/main" id="{7AC2ECD7-4495-A7E6-E0B3-B1761BF37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51"/>
                  <a:ext cx="557" cy="6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6" name="Rectangle 61">
                  <a:extLst>
                    <a:ext uri="{FF2B5EF4-FFF2-40B4-BE49-F238E27FC236}">
                      <a16:creationId xmlns:a16="http://schemas.microsoft.com/office/drawing/2014/main" id="{D7AE7507-7670-DA24-84C2-992D044E6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44"/>
                  <a:ext cx="557" cy="7"/>
                </a:xfrm>
                <a:prstGeom prst="rect">
                  <a:avLst/>
                </a:prstGeom>
                <a:solidFill>
                  <a:srgbClr val="F7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7" name="Rectangle 62">
                  <a:extLst>
                    <a:ext uri="{FF2B5EF4-FFF2-40B4-BE49-F238E27FC236}">
                      <a16:creationId xmlns:a16="http://schemas.microsoft.com/office/drawing/2014/main" id="{F65668A2-F0C5-38A5-0486-B397B4E35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38"/>
                  <a:ext cx="557" cy="6"/>
                </a:xfrm>
                <a:prstGeom prst="rect">
                  <a:avLst/>
                </a:pr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8" name="Rectangle 63">
                  <a:extLst>
                    <a:ext uri="{FF2B5EF4-FFF2-40B4-BE49-F238E27FC236}">
                      <a16:creationId xmlns:a16="http://schemas.microsoft.com/office/drawing/2014/main" id="{17172007-9A98-0FA2-E1DE-7AFA60E6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32"/>
                  <a:ext cx="557" cy="6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69" name="Rectangle 64">
                  <a:extLst>
                    <a:ext uri="{FF2B5EF4-FFF2-40B4-BE49-F238E27FC236}">
                      <a16:creationId xmlns:a16="http://schemas.microsoft.com/office/drawing/2014/main" id="{D8EFA104-1175-CC61-DF37-94C5BDF47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25"/>
                  <a:ext cx="557" cy="7"/>
                </a:xfrm>
                <a:prstGeom prst="rect">
                  <a:avLst/>
                </a:prstGeom>
                <a:solidFill>
                  <a:srgbClr val="FBFB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0" name="Rectangle 65">
                  <a:extLst>
                    <a:ext uri="{FF2B5EF4-FFF2-40B4-BE49-F238E27FC236}">
                      <a16:creationId xmlns:a16="http://schemas.microsoft.com/office/drawing/2014/main" id="{B0001E8A-2FBC-A0E2-D65A-32F29278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819"/>
                  <a:ext cx="557" cy="6"/>
                </a:xfrm>
                <a:prstGeom prst="rect">
                  <a:avLst/>
                </a:prstGeom>
                <a:solidFill>
                  <a:srgbClr val="FDFD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1" name="Rectangle 66">
                  <a:extLst>
                    <a:ext uri="{FF2B5EF4-FFF2-40B4-BE49-F238E27FC236}">
                      <a16:creationId xmlns:a16="http://schemas.microsoft.com/office/drawing/2014/main" id="{A2C82E36-B18D-F16F-FA82-C7D317A8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80"/>
                  <a:ext cx="557" cy="634"/>
                </a:xfrm>
                <a:prstGeom prst="rect">
                  <a:avLst/>
                </a:prstGeom>
                <a:noFill/>
                <a:ln w="30163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2" name="Rectangle 67">
                  <a:extLst>
                    <a:ext uri="{FF2B5EF4-FFF2-40B4-BE49-F238E27FC236}">
                      <a16:creationId xmlns:a16="http://schemas.microsoft.com/office/drawing/2014/main" id="{16FD522D-1241-F6D6-8A46-BECC7C4D9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413"/>
                  <a:ext cx="557" cy="6"/>
                </a:xfrm>
                <a:prstGeom prst="rect">
                  <a:avLst/>
                </a:prstGeom>
                <a:solidFill>
                  <a:srgbClr val="BCD3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3" name="Rectangle 68">
                  <a:extLst>
                    <a:ext uri="{FF2B5EF4-FFF2-40B4-BE49-F238E27FC236}">
                      <a16:creationId xmlns:a16="http://schemas.microsoft.com/office/drawing/2014/main" id="{08BDF1E0-EB7F-7155-79E9-B2A94F098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406"/>
                  <a:ext cx="557" cy="7"/>
                </a:xfrm>
                <a:prstGeom prst="rect">
                  <a:avLst/>
                </a:prstGeom>
                <a:solidFill>
                  <a:srgbClr val="BDD3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4" name="Rectangle 69">
                  <a:extLst>
                    <a:ext uri="{FF2B5EF4-FFF2-40B4-BE49-F238E27FC236}">
                      <a16:creationId xmlns:a16="http://schemas.microsoft.com/office/drawing/2014/main" id="{1C4AE30B-FC07-B415-A1F6-DDEE4D38C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400"/>
                  <a:ext cx="557" cy="6"/>
                </a:xfrm>
                <a:prstGeom prst="rect">
                  <a:avLst/>
                </a:prstGeom>
                <a:solidFill>
                  <a:srgbClr val="BF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5" name="Rectangle 70">
                  <a:extLst>
                    <a:ext uri="{FF2B5EF4-FFF2-40B4-BE49-F238E27FC236}">
                      <a16:creationId xmlns:a16="http://schemas.microsoft.com/office/drawing/2014/main" id="{6737495D-5E44-D34A-F540-76BEDF4EE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94"/>
                  <a:ext cx="557" cy="6"/>
                </a:xfrm>
                <a:prstGeom prst="rect">
                  <a:avLst/>
                </a:prstGeom>
                <a:solidFill>
                  <a:srgbClr val="C1D6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6" name="Rectangle 71">
                  <a:extLst>
                    <a:ext uri="{FF2B5EF4-FFF2-40B4-BE49-F238E27FC236}">
                      <a16:creationId xmlns:a16="http://schemas.microsoft.com/office/drawing/2014/main" id="{91F8BBA2-17BB-303B-F442-BCC565972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87"/>
                  <a:ext cx="557" cy="7"/>
                </a:xfrm>
                <a:prstGeom prst="rect">
                  <a:avLst/>
                </a:prstGeom>
                <a:solidFill>
                  <a:srgbClr val="C2D7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7" name="Rectangle 72">
                  <a:extLst>
                    <a:ext uri="{FF2B5EF4-FFF2-40B4-BE49-F238E27FC236}">
                      <a16:creationId xmlns:a16="http://schemas.microsoft.com/office/drawing/2014/main" id="{FF031A46-BF64-7089-940B-F843990B7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81"/>
                  <a:ext cx="557" cy="6"/>
                </a:xfrm>
                <a:prstGeom prst="rect">
                  <a:avLst/>
                </a:prstGeom>
                <a:solidFill>
                  <a:srgbClr val="C4D9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8" name="Rectangle 73">
                  <a:extLst>
                    <a:ext uri="{FF2B5EF4-FFF2-40B4-BE49-F238E27FC236}">
                      <a16:creationId xmlns:a16="http://schemas.microsoft.com/office/drawing/2014/main" id="{FE303BA2-7023-0E1A-685B-DEE47AC2A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75"/>
                  <a:ext cx="557" cy="6"/>
                </a:xfrm>
                <a:prstGeom prst="rect">
                  <a:avLst/>
                </a:prstGeom>
                <a:solidFill>
                  <a:srgbClr val="C6DA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79" name="Rectangle 74">
                  <a:extLst>
                    <a:ext uri="{FF2B5EF4-FFF2-40B4-BE49-F238E27FC236}">
                      <a16:creationId xmlns:a16="http://schemas.microsoft.com/office/drawing/2014/main" id="{5DF08F2D-44A9-08BB-AD82-0D25600F1E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68"/>
                  <a:ext cx="557" cy="7"/>
                </a:xfrm>
                <a:prstGeom prst="rect">
                  <a:avLst/>
                </a:prstGeom>
                <a:solidFill>
                  <a:srgbClr val="C7DB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0" name="Rectangle 75">
                  <a:extLst>
                    <a:ext uri="{FF2B5EF4-FFF2-40B4-BE49-F238E27FC236}">
                      <a16:creationId xmlns:a16="http://schemas.microsoft.com/office/drawing/2014/main" id="{F2C1F5A5-C7DC-3EE4-52CD-4CB02CDD9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62"/>
                  <a:ext cx="557" cy="6"/>
                </a:xfrm>
                <a:prstGeom prst="rect">
                  <a:avLst/>
                </a:prstGeom>
                <a:solidFill>
                  <a:srgbClr val="C9DC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1" name="Rectangle 76">
                  <a:extLst>
                    <a:ext uri="{FF2B5EF4-FFF2-40B4-BE49-F238E27FC236}">
                      <a16:creationId xmlns:a16="http://schemas.microsoft.com/office/drawing/2014/main" id="{7C9EFA88-924E-426A-4D8B-EFF894F2B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56"/>
                  <a:ext cx="557" cy="6"/>
                </a:xfrm>
                <a:prstGeom prst="rect">
                  <a:avLst/>
                </a:prstGeom>
                <a:solidFill>
                  <a:srgbClr val="CBDE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2" name="Rectangle 77">
                  <a:extLst>
                    <a:ext uri="{FF2B5EF4-FFF2-40B4-BE49-F238E27FC236}">
                      <a16:creationId xmlns:a16="http://schemas.microsoft.com/office/drawing/2014/main" id="{781F2DBF-145D-72CD-E8B3-F577E02DD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49"/>
                  <a:ext cx="557" cy="7"/>
                </a:xfrm>
                <a:prstGeom prst="rect">
                  <a:avLst/>
                </a:prstGeom>
                <a:solidFill>
                  <a:srgbClr val="CCDF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3" name="Rectangle 78">
                  <a:extLst>
                    <a:ext uri="{FF2B5EF4-FFF2-40B4-BE49-F238E27FC236}">
                      <a16:creationId xmlns:a16="http://schemas.microsoft.com/office/drawing/2014/main" id="{1272EBDB-1DBC-45C5-174C-99FAF9095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43"/>
                  <a:ext cx="557" cy="6"/>
                </a:xfrm>
                <a:prstGeom prst="rect">
                  <a:avLst/>
                </a:prstGeom>
                <a:solidFill>
                  <a:srgbClr val="CEE0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4" name="Rectangle 79">
                  <a:extLst>
                    <a:ext uri="{FF2B5EF4-FFF2-40B4-BE49-F238E27FC236}">
                      <a16:creationId xmlns:a16="http://schemas.microsoft.com/office/drawing/2014/main" id="{63CA7136-C45B-1047-A7F7-E577A75F2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37"/>
                  <a:ext cx="557" cy="6"/>
                </a:xfrm>
                <a:prstGeom prst="rect">
                  <a:avLst/>
                </a:prstGeom>
                <a:solidFill>
                  <a:srgbClr val="D0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5" name="Rectangle 80">
                  <a:extLst>
                    <a:ext uri="{FF2B5EF4-FFF2-40B4-BE49-F238E27FC236}">
                      <a16:creationId xmlns:a16="http://schemas.microsoft.com/office/drawing/2014/main" id="{2CA2B025-CE24-A14C-D1A1-E691E835A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30"/>
                  <a:ext cx="557" cy="7"/>
                </a:xfrm>
                <a:prstGeom prst="rect">
                  <a:avLst/>
                </a:prstGeom>
                <a:solidFill>
                  <a:srgbClr val="D1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6" name="Rectangle 81">
                  <a:extLst>
                    <a:ext uri="{FF2B5EF4-FFF2-40B4-BE49-F238E27FC236}">
                      <a16:creationId xmlns:a16="http://schemas.microsoft.com/office/drawing/2014/main" id="{A0CFC4C3-F6A4-761F-46FC-919B5DBE2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24"/>
                  <a:ext cx="557" cy="6"/>
                </a:xfrm>
                <a:prstGeom prst="rect">
                  <a:avLst/>
                </a:prstGeom>
                <a:solidFill>
                  <a:srgbClr val="D3E4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7" name="Rectangle 82">
                  <a:extLst>
                    <a:ext uri="{FF2B5EF4-FFF2-40B4-BE49-F238E27FC236}">
                      <a16:creationId xmlns:a16="http://schemas.microsoft.com/office/drawing/2014/main" id="{C56A5ACE-AE39-6F21-AD28-9A6D10A08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18"/>
                  <a:ext cx="557" cy="6"/>
                </a:xfrm>
                <a:prstGeom prst="rect">
                  <a:avLst/>
                </a:prstGeom>
                <a:solidFill>
                  <a:srgbClr val="D5E5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8" name="Rectangle 83">
                  <a:extLst>
                    <a:ext uri="{FF2B5EF4-FFF2-40B4-BE49-F238E27FC236}">
                      <a16:creationId xmlns:a16="http://schemas.microsoft.com/office/drawing/2014/main" id="{3752CC1A-1260-627F-1099-0696FE5E5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11"/>
                  <a:ext cx="557" cy="7"/>
                </a:xfrm>
                <a:prstGeom prst="rect">
                  <a:avLst/>
                </a:prstGeom>
                <a:solidFill>
                  <a:srgbClr val="D6E6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89" name="Rectangle 84">
                  <a:extLst>
                    <a:ext uri="{FF2B5EF4-FFF2-40B4-BE49-F238E27FC236}">
                      <a16:creationId xmlns:a16="http://schemas.microsoft.com/office/drawing/2014/main" id="{38C53896-DD06-52F3-CE95-FF2AF1EFB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305"/>
                  <a:ext cx="557" cy="6"/>
                </a:xfrm>
                <a:prstGeom prst="rect">
                  <a:avLst/>
                </a:prstGeom>
                <a:solidFill>
                  <a:srgbClr val="D8E8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0" name="Rectangle 85">
                  <a:extLst>
                    <a:ext uri="{FF2B5EF4-FFF2-40B4-BE49-F238E27FC236}">
                      <a16:creationId xmlns:a16="http://schemas.microsoft.com/office/drawing/2014/main" id="{F8A7C33F-276E-92FD-D953-DE2D88AFDA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99"/>
                  <a:ext cx="557" cy="6"/>
                </a:xfrm>
                <a:prstGeom prst="rect">
                  <a:avLst/>
                </a:prstGeom>
                <a:solidFill>
                  <a:srgbClr val="DAE9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1" name="Rectangle 86">
                  <a:extLst>
                    <a:ext uri="{FF2B5EF4-FFF2-40B4-BE49-F238E27FC236}">
                      <a16:creationId xmlns:a16="http://schemas.microsoft.com/office/drawing/2014/main" id="{5992A3E0-35A4-5563-AC37-CE9032787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92"/>
                  <a:ext cx="557" cy="7"/>
                </a:xfrm>
                <a:prstGeom prst="rect">
                  <a:avLst/>
                </a:prstGeom>
                <a:solidFill>
                  <a:srgbClr val="DBEA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2" name="Rectangle 87">
                  <a:extLst>
                    <a:ext uri="{FF2B5EF4-FFF2-40B4-BE49-F238E27FC236}">
                      <a16:creationId xmlns:a16="http://schemas.microsoft.com/office/drawing/2014/main" id="{AD532924-BF8B-0322-1F31-CC38E2864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86"/>
                  <a:ext cx="557" cy="6"/>
                </a:xfrm>
                <a:prstGeom prst="rect">
                  <a:avLst/>
                </a:prstGeom>
                <a:solidFill>
                  <a:srgbClr val="DDEB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3" name="Rectangle 88">
                  <a:extLst>
                    <a:ext uri="{FF2B5EF4-FFF2-40B4-BE49-F238E27FC236}">
                      <a16:creationId xmlns:a16="http://schemas.microsoft.com/office/drawing/2014/main" id="{01900931-04DC-9729-A314-949EED638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80"/>
                  <a:ext cx="557" cy="6"/>
                </a:xfrm>
                <a:prstGeom prst="rect">
                  <a:avLst/>
                </a:prstGeom>
                <a:solidFill>
                  <a:srgbClr val="DFE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4" name="Rectangle 89">
                  <a:extLst>
                    <a:ext uri="{FF2B5EF4-FFF2-40B4-BE49-F238E27FC236}">
                      <a16:creationId xmlns:a16="http://schemas.microsoft.com/office/drawing/2014/main" id="{CDF657C6-65AA-EBA1-FB3A-76AD278DB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1280"/>
                  <a:ext cx="557" cy="634"/>
                </a:xfrm>
                <a:prstGeom prst="rect">
                  <a:avLst/>
                </a:prstGeom>
                <a:noFill/>
                <a:ln w="30163">
                  <a:solidFill>
                    <a:srgbClr val="6DA3D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5" name="Rectangle 90">
                  <a:extLst>
                    <a:ext uri="{FF2B5EF4-FFF2-40B4-BE49-F238E27FC236}">
                      <a16:creationId xmlns:a16="http://schemas.microsoft.com/office/drawing/2014/main" id="{9D405A93-CEE5-A80A-7538-8513268F2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1299"/>
                  <a:ext cx="133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6" name="Rectangle 91">
                  <a:extLst>
                    <a:ext uri="{FF2B5EF4-FFF2-40B4-BE49-F238E27FC236}">
                      <a16:creationId xmlns:a16="http://schemas.microsoft.com/office/drawing/2014/main" id="{EBB550E6-6899-CBEB-26AD-1BB230C7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5" y="1299"/>
                  <a:ext cx="89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LID4096" altLang="LID4096" sz="9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ahoma" panose="020B0604030504040204" pitchFamily="34" charset="0"/>
                    </a:rPr>
                    <a:t>B</a:t>
                  </a:r>
                  <a:endParaRPr kumimoji="0" lang="LID4096" altLang="LID4096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Freeform 92">
                  <a:extLst>
                    <a:ext uri="{FF2B5EF4-FFF2-40B4-BE49-F238E27FC236}">
                      <a16:creationId xmlns:a16="http://schemas.microsoft.com/office/drawing/2014/main" id="{0E8D113D-0CE6-2AEB-547A-5F795B433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" y="1419"/>
                  <a:ext cx="557" cy="0"/>
                </a:xfrm>
                <a:custGeom>
                  <a:avLst/>
                  <a:gdLst>
                    <a:gd name="T0" fmla="*/ 557 w 557"/>
                    <a:gd name="T1" fmla="*/ 221 w 557"/>
                    <a:gd name="T2" fmla="*/ 0 w 557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57">
                      <a:moveTo>
                        <a:pt x="557" y="0"/>
                      </a:moveTo>
                      <a:lnTo>
                        <a:pt x="22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0163">
                  <a:solidFill>
                    <a:srgbClr val="6DA3D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8" name="Line 93">
                  <a:extLst>
                    <a:ext uri="{FF2B5EF4-FFF2-40B4-BE49-F238E27FC236}">
                      <a16:creationId xmlns:a16="http://schemas.microsoft.com/office/drawing/2014/main" id="{7CA7FE9C-7458-A659-56E3-D4C4D3288A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8" y="1667"/>
                  <a:ext cx="557" cy="0"/>
                </a:xfrm>
                <a:prstGeom prst="line">
                  <a:avLst/>
                </a:prstGeom>
                <a:noFill/>
                <a:ln w="30163">
                  <a:solidFill>
                    <a:srgbClr val="6DA3D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199" name="Line 94">
                  <a:extLst>
                    <a:ext uri="{FF2B5EF4-FFF2-40B4-BE49-F238E27FC236}">
                      <a16:creationId xmlns:a16="http://schemas.microsoft.com/office/drawing/2014/main" id="{B54BA8B1-C614-8513-2BE9-C3C283263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28" y="1571"/>
                  <a:ext cx="390" cy="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200" name="Rectangle 96">
                  <a:extLst>
                    <a:ext uri="{FF2B5EF4-FFF2-40B4-BE49-F238E27FC236}">
                      <a16:creationId xmlns:a16="http://schemas.microsoft.com/office/drawing/2014/main" id="{8CC6FE96-5D54-09ED-AA77-52EBAE53C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483"/>
                  <a:ext cx="102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201" name="Rectangle 98">
                  <a:extLst>
                    <a:ext uri="{FF2B5EF4-FFF2-40B4-BE49-F238E27FC236}">
                      <a16:creationId xmlns:a16="http://schemas.microsoft.com/office/drawing/2014/main" id="{7247871A-353E-AED1-F709-9AB7925FF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0" y="1571"/>
                  <a:ext cx="184" cy="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LID4096"/>
                </a:p>
              </p:txBody>
            </p:sp>
            <p:sp>
              <p:nvSpPr>
                <p:cNvPr id="202" name="Rectangle 99">
                  <a:extLst>
                    <a:ext uri="{FF2B5EF4-FFF2-40B4-BE49-F238E27FC236}">
                      <a16:creationId xmlns:a16="http://schemas.microsoft.com/office/drawing/2014/main" id="{B918707D-3565-C66E-0BD0-77F9EF6E3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2" y="1571"/>
                  <a:ext cx="146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LID4096" altLang="LID4096" sz="900" b="0" i="0" u="none" strike="noStrike" cap="none" normalizeH="0" baseline="0" dirty="0">
                      <a:ln>
                        <a:noFill/>
                      </a:ln>
                      <a:solidFill>
                        <a:srgbClr val="000080"/>
                      </a:solidFill>
                      <a:effectLst/>
                      <a:latin typeface="Tahoma" panose="020B0604030504040204" pitchFamily="34" charset="0"/>
                    </a:rPr>
                    <a:t>itsB</a:t>
                  </a:r>
                  <a:endParaRPr kumimoji="0" lang="LID4096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26E11A1E-F0FF-3DAE-CB8D-0EFE5FD8BCF3}"/>
                  </a:ext>
                </a:extLst>
              </p:cNvPr>
              <p:cNvSpPr/>
              <p:nvPr/>
            </p:nvSpPr>
            <p:spPr>
              <a:xfrm>
                <a:off x="4182730" y="2081254"/>
                <a:ext cx="172576" cy="62979"/>
              </a:xfrm>
              <a:prstGeom prst="diamond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4" name="Rectangle 99">
              <a:extLst>
                <a:ext uri="{FF2B5EF4-FFF2-40B4-BE49-F238E27FC236}">
                  <a16:creationId xmlns:a16="http://schemas.microsoft.com/office/drawing/2014/main" id="{EF220563-07B2-D71B-F099-0FAFA5B0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46" y="2102403"/>
              <a:ext cx="18434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LID4096" altLang="LID4096" sz="9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its</a:t>
              </a:r>
              <a:r>
                <a:rPr kumimoji="0" lang="en-US" altLang="LID4096" sz="9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Tahoma" panose="020B0604030504040204" pitchFamily="34" charset="0"/>
                </a:rPr>
                <a:t>A</a:t>
              </a:r>
              <a:endPara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39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4083" y="188640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Aggregation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5" y="2370666"/>
            <a:ext cx="7889576" cy="211666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062F3-A282-44F8-B68D-AA959B6D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64E8F-0A46-4E4F-B119-F3615FA97252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990BCA-C7B7-4271-97A2-B615655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1" y="6356350"/>
            <a:ext cx="3660647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CCA77D-C135-4719-B1E3-4507333B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2" name="תיבת טקסט 6">
            <a:extLst>
              <a:ext uri="{FF2B5EF4-FFF2-40B4-BE49-F238E27FC236}">
                <a16:creationId xmlns:a16="http://schemas.microsoft.com/office/drawing/2014/main" id="{C9EF3A96-0857-429E-902A-6EAB57D02D84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98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947983"/>
            <a:ext cx="8229600" cy="4937760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Model: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special type of Aggregation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Ownership: any object of type B belongs to at most one object of type A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Existence-dependence: if A is deleted, its B is deleted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List of apartments in a building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List of departments in an organization</a:t>
            </a:r>
            <a:endParaRPr lang="he-IL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D6108-48E7-451D-AEDB-2D2AE7BE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0-E201-486B-A3DE-81A96C2D648C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740DF8-F558-48B2-A1E9-0CBE2C3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F2F621-F3D6-4A6F-A327-89270D2A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44</a:t>
            </a:fld>
            <a:endParaRPr kumimoji="0" lang="en-US" dirty="0"/>
          </a:p>
        </p:txBody>
      </p:sp>
      <p:sp>
        <p:nvSpPr>
          <p:cNvPr id="13" name="תיבת טקסט 6">
            <a:extLst>
              <a:ext uri="{FF2B5EF4-FFF2-40B4-BE49-F238E27FC236}">
                <a16:creationId xmlns:a16="http://schemas.microsoft.com/office/drawing/2014/main" id="{FA7A43EE-E610-478B-9CFE-B21AE5705F11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88463A-785F-9A1A-7A53-6CA987D6E4D7}"/>
              </a:ext>
            </a:extLst>
          </p:cNvPr>
          <p:cNvGrpSpPr/>
          <p:nvPr/>
        </p:nvGrpSpPr>
        <p:grpSpPr>
          <a:xfrm>
            <a:off x="3175794" y="1508678"/>
            <a:ext cx="2792412" cy="1249363"/>
            <a:chOff x="3175794" y="1508678"/>
            <a:chExt cx="2792412" cy="12493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CB48C-69E5-7B4E-D508-E33FE49EBA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75794" y="1508678"/>
              <a:ext cx="2792412" cy="1249363"/>
              <a:chOff x="385" y="1197"/>
              <a:chExt cx="1759" cy="787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5B99D43C-27E8-53EE-A223-6A8C70FD2A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85" y="1197"/>
                <a:ext cx="1755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F03D785D-7F03-7C26-7674-329375AF0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197"/>
                <a:ext cx="1759" cy="787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B766B8AE-58F6-5AC5-8ABA-43B84819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03BE5F3A-1221-5EE4-D54C-290510DD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95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FE7B661A-410D-1512-ED98-572C7D8D2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9"/>
                <a:ext cx="557" cy="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C0EDAB7F-1ACB-4A66-B76F-C15EA7E3E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2"/>
                <a:ext cx="557" cy="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E9BAF6D2-8110-10CD-1840-98D6732EB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6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0ED3B68-01DE-5FAE-E0F4-BD9AF20DE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0"/>
                <a:ext cx="557" cy="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F49D34E9-55C1-CBA0-072A-A7612C452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63"/>
                <a:ext cx="557" cy="7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91DD22D9-4047-71EF-512D-2A621729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7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88917F79-B26A-DE63-F82F-68EAE567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1"/>
                <a:ext cx="557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9BF2DDD7-AF20-CB39-2366-1F543D45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44"/>
                <a:ext cx="557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6133123A-3DB9-1BAD-E724-771E6FCCA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8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FB563B8E-F8D5-1C2C-B3E8-77D1A680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2"/>
                <a:ext cx="557" cy="6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F2F0E25A-79B7-56A9-8BA9-F9173D183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25"/>
                <a:ext cx="557" cy="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6DE3E3FB-91CE-D435-7838-DED59573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9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92D16BA5-8CD9-5637-A0BA-EEF76FD55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3"/>
                <a:ext cx="557" cy="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11ACEFD0-0CB3-12A5-E723-EEC9A429F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06"/>
                <a:ext cx="557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DCF8BB44-DDC9-F047-F7B7-B347B40E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11B39ACA-FD05-D641-49C9-86E32B075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400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0D96BDDE-3F8C-602C-F8BA-64527D0AE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94"/>
                <a:ext cx="557" cy="6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D7D27B5E-9ADE-0693-D30A-632457BB0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7"/>
                <a:ext cx="557" cy="7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5F95865-B2BB-CFA5-EDA8-B9CF4212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1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7816C292-85CC-3B0F-DD0B-1B6973A6D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75"/>
                <a:ext cx="557" cy="6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049960F5-C375-9B91-96E7-C9AFD8620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8"/>
                <a:ext cx="557" cy="7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2436DB9E-4914-943E-E177-4F14D7282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2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E50095E2-25D3-197C-4E66-E1E91C9A8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56"/>
                <a:ext cx="557" cy="6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2E650571-CD9F-3ADD-0357-1C259726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9"/>
                <a:ext cx="557" cy="7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2D7757-ABC2-FDB4-58ED-6EEA3C3D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3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5A07E44-BC60-C0F4-BB83-82C0911B6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7"/>
                <a:ext cx="557" cy="6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7" name="Rectangle 34">
                <a:extLst>
                  <a:ext uri="{FF2B5EF4-FFF2-40B4-BE49-F238E27FC236}">
                    <a16:creationId xmlns:a16="http://schemas.microsoft.com/office/drawing/2014/main" id="{E88F8D4A-0A91-4632-0535-A5CFE892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0"/>
                <a:ext cx="557" cy="7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8" name="Rectangle 35">
                <a:extLst>
                  <a:ext uri="{FF2B5EF4-FFF2-40B4-BE49-F238E27FC236}">
                    <a16:creationId xmlns:a16="http://schemas.microsoft.com/office/drawing/2014/main" id="{3E2096AD-F422-D853-4723-BCC6D2B81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24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49" name="Rectangle 36">
                <a:extLst>
                  <a:ext uri="{FF2B5EF4-FFF2-40B4-BE49-F238E27FC236}">
                    <a16:creationId xmlns:a16="http://schemas.microsoft.com/office/drawing/2014/main" id="{6AC757A9-3AC0-533F-1C9F-8EEF2230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8"/>
                <a:ext cx="557" cy="6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0" name="Rectangle 37">
                <a:extLst>
                  <a:ext uri="{FF2B5EF4-FFF2-40B4-BE49-F238E27FC236}">
                    <a16:creationId xmlns:a16="http://schemas.microsoft.com/office/drawing/2014/main" id="{046D34C8-5DC4-71CB-1FAD-EC6B469A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1"/>
                <a:ext cx="557" cy="7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1" name="Rectangle 38">
                <a:extLst>
                  <a:ext uri="{FF2B5EF4-FFF2-40B4-BE49-F238E27FC236}">
                    <a16:creationId xmlns:a16="http://schemas.microsoft.com/office/drawing/2014/main" id="{753C8750-668D-6080-CCD7-5EAD76D0A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05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2" name="Rectangle 39">
                <a:extLst>
                  <a:ext uri="{FF2B5EF4-FFF2-40B4-BE49-F238E27FC236}">
                    <a16:creationId xmlns:a16="http://schemas.microsoft.com/office/drawing/2014/main" id="{AE1BC1CD-FC94-38AA-48F2-F3113BE7B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9"/>
                <a:ext cx="557" cy="6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EF01AA99-6F79-D904-F35A-22C6FD4A1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2"/>
                <a:ext cx="557" cy="7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7B01767E-5173-AD63-D447-4BCAA132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6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03D2E6D1-40AF-2221-4619-520563DB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0"/>
                <a:ext cx="557" cy="6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6" name="Rectangle 43">
                <a:extLst>
                  <a:ext uri="{FF2B5EF4-FFF2-40B4-BE49-F238E27FC236}">
                    <a16:creationId xmlns:a16="http://schemas.microsoft.com/office/drawing/2014/main" id="{B48359C8-7B60-3BBA-E5A2-1A1DE92C1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73"/>
                <a:ext cx="557" cy="7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7" name="Rectangle 44">
                <a:extLst>
                  <a:ext uri="{FF2B5EF4-FFF2-40B4-BE49-F238E27FC236}">
                    <a16:creationId xmlns:a16="http://schemas.microsoft.com/office/drawing/2014/main" id="{2457DEF8-7149-181B-138E-22732C1D7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8" name="Rectangle 45">
                <a:extLst>
                  <a:ext uri="{FF2B5EF4-FFF2-40B4-BE49-F238E27FC236}">
                    <a16:creationId xmlns:a16="http://schemas.microsoft.com/office/drawing/2014/main" id="{DFA976A2-6113-2588-6412-6EF9D4240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59" name="Rectangle 46">
                <a:extLst>
                  <a:ext uri="{FF2B5EF4-FFF2-40B4-BE49-F238E27FC236}">
                    <a16:creationId xmlns:a16="http://schemas.microsoft.com/office/drawing/2014/main" id="{CDC4C8C8-E39D-D581-0E7E-BF973C184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286"/>
                <a:ext cx="139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0" name="Rectangle 47">
                <a:extLst>
                  <a:ext uri="{FF2B5EF4-FFF2-40B4-BE49-F238E27FC236}">
                    <a16:creationId xmlns:a16="http://schemas.microsoft.com/office/drawing/2014/main" id="{40EB4260-1564-AC0C-6A41-28AB6D65B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1286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A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48">
                <a:extLst>
                  <a:ext uri="{FF2B5EF4-FFF2-40B4-BE49-F238E27FC236}">
                    <a16:creationId xmlns:a16="http://schemas.microsoft.com/office/drawing/2014/main" id="{6D226BEC-048E-C930-F92E-635A65F9F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" y="1406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2" name="Line 49">
                <a:extLst>
                  <a:ext uri="{FF2B5EF4-FFF2-40B4-BE49-F238E27FC236}">
                    <a16:creationId xmlns:a16="http://schemas.microsoft.com/office/drawing/2014/main" id="{18D0625B-C8F8-0B97-4D22-9F33B1DB2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" y="1654"/>
                <a:ext cx="557" cy="0"/>
              </a:xfrm>
              <a:prstGeom prst="line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3" name="Rectangle 50">
                <a:extLst>
                  <a:ext uri="{FF2B5EF4-FFF2-40B4-BE49-F238E27FC236}">
                    <a16:creationId xmlns:a16="http://schemas.microsoft.com/office/drawing/2014/main" id="{F9800DC8-631A-5112-6075-F809B5918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4" name="Rectangle 51">
                <a:extLst>
                  <a:ext uri="{FF2B5EF4-FFF2-40B4-BE49-F238E27FC236}">
                    <a16:creationId xmlns:a16="http://schemas.microsoft.com/office/drawing/2014/main" id="{3C658D8B-72F1-5FE7-0EA7-13139DE0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8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5" name="Rectangle 52">
                <a:extLst>
                  <a:ext uri="{FF2B5EF4-FFF2-40B4-BE49-F238E27FC236}">
                    <a16:creationId xmlns:a16="http://schemas.microsoft.com/office/drawing/2014/main" id="{89D2E218-C6E3-9AD4-E55A-518B38F4B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1"/>
                <a:ext cx="557" cy="7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6" name="Rectangle 53">
                <a:extLst>
                  <a:ext uri="{FF2B5EF4-FFF2-40B4-BE49-F238E27FC236}">
                    <a16:creationId xmlns:a16="http://schemas.microsoft.com/office/drawing/2014/main" id="{AB207DA7-3603-A067-1007-25A7258D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95"/>
                <a:ext cx="557" cy="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7" name="Rectangle 54">
                <a:extLst>
                  <a:ext uri="{FF2B5EF4-FFF2-40B4-BE49-F238E27FC236}">
                    <a16:creationId xmlns:a16="http://schemas.microsoft.com/office/drawing/2014/main" id="{1C19B04A-8FC5-AF23-9327-D16066216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9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8" name="Rectangle 55">
                <a:extLst>
                  <a:ext uri="{FF2B5EF4-FFF2-40B4-BE49-F238E27FC236}">
                    <a16:creationId xmlns:a16="http://schemas.microsoft.com/office/drawing/2014/main" id="{9E2DDC6B-D3EF-29B8-D2CC-A2EA3C6F4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2"/>
                <a:ext cx="557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EAFD04DC-8140-532F-1950-76BBA57B7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6"/>
                <a:ext cx="557" cy="6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0" name="Rectangle 57">
                <a:extLst>
                  <a:ext uri="{FF2B5EF4-FFF2-40B4-BE49-F238E27FC236}">
                    <a16:creationId xmlns:a16="http://schemas.microsoft.com/office/drawing/2014/main" id="{A511EBE7-05CB-D234-82E4-883FC72E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0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1" name="Rectangle 58">
                <a:extLst>
                  <a:ext uri="{FF2B5EF4-FFF2-40B4-BE49-F238E27FC236}">
                    <a16:creationId xmlns:a16="http://schemas.microsoft.com/office/drawing/2014/main" id="{33778D32-86F8-EFAD-FCCC-BEDF28D04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63"/>
                <a:ext cx="557" cy="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2" name="Rectangle 59">
                <a:extLst>
                  <a:ext uri="{FF2B5EF4-FFF2-40B4-BE49-F238E27FC236}">
                    <a16:creationId xmlns:a16="http://schemas.microsoft.com/office/drawing/2014/main" id="{0109298C-F4CE-E37C-E403-5BF777EB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7"/>
                <a:ext cx="557" cy="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3" name="Rectangle 60">
                <a:extLst>
                  <a:ext uri="{FF2B5EF4-FFF2-40B4-BE49-F238E27FC236}">
                    <a16:creationId xmlns:a16="http://schemas.microsoft.com/office/drawing/2014/main" id="{1C446377-4F08-9B60-605E-57C07613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1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4" name="Rectangle 61">
                <a:extLst>
                  <a:ext uri="{FF2B5EF4-FFF2-40B4-BE49-F238E27FC236}">
                    <a16:creationId xmlns:a16="http://schemas.microsoft.com/office/drawing/2014/main" id="{3685649B-FE6C-272E-E965-56CF3CCAE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44"/>
                <a:ext cx="557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5" name="Rectangle 62">
                <a:extLst>
                  <a:ext uri="{FF2B5EF4-FFF2-40B4-BE49-F238E27FC236}">
                    <a16:creationId xmlns:a16="http://schemas.microsoft.com/office/drawing/2014/main" id="{C45F0CBA-212D-C40D-5DE2-AFAAC5453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8"/>
                <a:ext cx="557" cy="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6" name="Rectangle 63">
                <a:extLst>
                  <a:ext uri="{FF2B5EF4-FFF2-40B4-BE49-F238E27FC236}">
                    <a16:creationId xmlns:a16="http://schemas.microsoft.com/office/drawing/2014/main" id="{0849BA53-2D49-848D-DEA9-06A0F1EC6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2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6FC2E220-E345-FD3B-F7B8-0823452C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25"/>
                <a:ext cx="557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BB682592-34EB-D748-6AA8-AB3782403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19"/>
                <a:ext cx="557" cy="6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79" name="Rectangle 66">
                <a:extLst>
                  <a:ext uri="{FF2B5EF4-FFF2-40B4-BE49-F238E27FC236}">
                    <a16:creationId xmlns:a16="http://schemas.microsoft.com/office/drawing/2014/main" id="{322A962F-42B2-D14E-340F-2FCD3BE4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0" name="Rectangle 67">
                <a:extLst>
                  <a:ext uri="{FF2B5EF4-FFF2-40B4-BE49-F238E27FC236}">
                    <a16:creationId xmlns:a16="http://schemas.microsoft.com/office/drawing/2014/main" id="{E88AD62E-6F32-3C10-B577-E4E82801C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13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1" name="Rectangle 68">
                <a:extLst>
                  <a:ext uri="{FF2B5EF4-FFF2-40B4-BE49-F238E27FC236}">
                    <a16:creationId xmlns:a16="http://schemas.microsoft.com/office/drawing/2014/main" id="{A5E26B4E-A455-91AE-F332-DC2BF6EB6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6"/>
                <a:ext cx="557" cy="7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2" name="Rectangle 69">
                <a:extLst>
                  <a:ext uri="{FF2B5EF4-FFF2-40B4-BE49-F238E27FC236}">
                    <a16:creationId xmlns:a16="http://schemas.microsoft.com/office/drawing/2014/main" id="{EF6486AF-5608-F51C-9A43-422C32974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0"/>
                <a:ext cx="557" cy="6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3" name="Rectangle 70">
                <a:extLst>
                  <a:ext uri="{FF2B5EF4-FFF2-40B4-BE49-F238E27FC236}">
                    <a16:creationId xmlns:a16="http://schemas.microsoft.com/office/drawing/2014/main" id="{B585E0EF-38D9-3168-BA7D-96C2FB0FC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94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4" name="Rectangle 71">
                <a:extLst>
                  <a:ext uri="{FF2B5EF4-FFF2-40B4-BE49-F238E27FC236}">
                    <a16:creationId xmlns:a16="http://schemas.microsoft.com/office/drawing/2014/main" id="{A72A76FF-28A5-1871-9F70-DCDD346CE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7"/>
                <a:ext cx="557" cy="7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5" name="Rectangle 72">
                <a:extLst>
                  <a:ext uri="{FF2B5EF4-FFF2-40B4-BE49-F238E27FC236}">
                    <a16:creationId xmlns:a16="http://schemas.microsoft.com/office/drawing/2014/main" id="{E01371A8-6BC0-B65E-81FC-5EEDB62C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1"/>
                <a:ext cx="557" cy="6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6" name="Rectangle 73">
                <a:extLst>
                  <a:ext uri="{FF2B5EF4-FFF2-40B4-BE49-F238E27FC236}">
                    <a16:creationId xmlns:a16="http://schemas.microsoft.com/office/drawing/2014/main" id="{40455FF2-8F77-6FF3-2197-30BEA23B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75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7" name="Rectangle 74">
                <a:extLst>
                  <a:ext uri="{FF2B5EF4-FFF2-40B4-BE49-F238E27FC236}">
                    <a16:creationId xmlns:a16="http://schemas.microsoft.com/office/drawing/2014/main" id="{D93C5989-F858-7103-A905-560CD4601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8"/>
                <a:ext cx="557" cy="7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8" name="Rectangle 75">
                <a:extLst>
                  <a:ext uri="{FF2B5EF4-FFF2-40B4-BE49-F238E27FC236}">
                    <a16:creationId xmlns:a16="http://schemas.microsoft.com/office/drawing/2014/main" id="{A0C6A124-61C8-8592-12E6-F903FF844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2"/>
                <a:ext cx="557" cy="6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D76493CB-38B0-4C37-E412-917482087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56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0" name="Rectangle 77">
                <a:extLst>
                  <a:ext uri="{FF2B5EF4-FFF2-40B4-BE49-F238E27FC236}">
                    <a16:creationId xmlns:a16="http://schemas.microsoft.com/office/drawing/2014/main" id="{206D6E19-39AE-4CC9-273E-A62329FF9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9"/>
                <a:ext cx="557" cy="7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1" name="Rectangle 78">
                <a:extLst>
                  <a:ext uri="{FF2B5EF4-FFF2-40B4-BE49-F238E27FC236}">
                    <a16:creationId xmlns:a16="http://schemas.microsoft.com/office/drawing/2014/main" id="{9628EA99-2AFC-2687-9977-CBFFB86D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3"/>
                <a:ext cx="557" cy="6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02C4FEF6-DC82-128E-6BBF-8FF7DFB29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7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83077429-7FE3-DC70-FE5F-2F5D58B9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0"/>
                <a:ext cx="557" cy="7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6A2D8317-2EDA-1B4C-9485-88D5C4D8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24"/>
                <a:ext cx="557" cy="6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138AD2E8-3CC5-87EF-B3AF-5AF916C0B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8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6" name="Rectangle 83">
                <a:extLst>
                  <a:ext uri="{FF2B5EF4-FFF2-40B4-BE49-F238E27FC236}">
                    <a16:creationId xmlns:a16="http://schemas.microsoft.com/office/drawing/2014/main" id="{62BD59B4-22B0-DF05-E681-977CCF55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1"/>
                <a:ext cx="557" cy="7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7" name="Rectangle 84">
                <a:extLst>
                  <a:ext uri="{FF2B5EF4-FFF2-40B4-BE49-F238E27FC236}">
                    <a16:creationId xmlns:a16="http://schemas.microsoft.com/office/drawing/2014/main" id="{B1D5634C-DA5D-C4C7-84EC-DBF89FE79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05"/>
                <a:ext cx="557" cy="6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8" name="Rectangle 85">
                <a:extLst>
                  <a:ext uri="{FF2B5EF4-FFF2-40B4-BE49-F238E27FC236}">
                    <a16:creationId xmlns:a16="http://schemas.microsoft.com/office/drawing/2014/main" id="{7816862C-26E7-DCFD-E571-3AD5584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9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99" name="Rectangle 86">
                <a:extLst>
                  <a:ext uri="{FF2B5EF4-FFF2-40B4-BE49-F238E27FC236}">
                    <a16:creationId xmlns:a16="http://schemas.microsoft.com/office/drawing/2014/main" id="{4BABADA2-4C6A-709B-3E62-8970EE2D4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2"/>
                <a:ext cx="557" cy="7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0" name="Rectangle 87">
                <a:extLst>
                  <a:ext uri="{FF2B5EF4-FFF2-40B4-BE49-F238E27FC236}">
                    <a16:creationId xmlns:a16="http://schemas.microsoft.com/office/drawing/2014/main" id="{C3B9E699-0CE4-BB8B-11FC-25949D79C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6"/>
                <a:ext cx="557" cy="6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1" name="Rectangle 88">
                <a:extLst>
                  <a:ext uri="{FF2B5EF4-FFF2-40B4-BE49-F238E27FC236}">
                    <a16:creationId xmlns:a16="http://schemas.microsoft.com/office/drawing/2014/main" id="{49B1C6EC-EBB1-0CB1-EF26-D8FB479E4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2" name="Rectangle 89">
                <a:extLst>
                  <a:ext uri="{FF2B5EF4-FFF2-40B4-BE49-F238E27FC236}">
                    <a16:creationId xmlns:a16="http://schemas.microsoft.com/office/drawing/2014/main" id="{E9CADDFD-32B6-0A8E-6CB7-EB919FBEC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3" name="Rectangle 90">
                <a:extLst>
                  <a:ext uri="{FF2B5EF4-FFF2-40B4-BE49-F238E27FC236}">
                    <a16:creationId xmlns:a16="http://schemas.microsoft.com/office/drawing/2014/main" id="{43743A66-B35B-20B0-E8DE-7E36136A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1299"/>
                <a:ext cx="1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4" name="Rectangle 91">
                <a:extLst>
                  <a:ext uri="{FF2B5EF4-FFF2-40B4-BE49-F238E27FC236}">
                    <a16:creationId xmlns:a16="http://schemas.microsoft.com/office/drawing/2014/main" id="{0469D827-E908-8279-276E-A13C6CF39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1299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92">
                <a:extLst>
                  <a:ext uri="{FF2B5EF4-FFF2-40B4-BE49-F238E27FC236}">
                    <a16:creationId xmlns:a16="http://schemas.microsoft.com/office/drawing/2014/main" id="{E68008D3-819E-3481-BE13-AE6440AF2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1419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6" name="Line 93">
                <a:extLst>
                  <a:ext uri="{FF2B5EF4-FFF2-40B4-BE49-F238E27FC236}">
                    <a16:creationId xmlns:a16="http://schemas.microsoft.com/office/drawing/2014/main" id="{8179FC13-5383-F86F-75A4-7AD61D73C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8" y="1667"/>
                <a:ext cx="557" cy="0"/>
              </a:xfrm>
              <a:prstGeom prst="line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7" name="Line 94">
                <a:extLst>
                  <a:ext uri="{FF2B5EF4-FFF2-40B4-BE49-F238E27FC236}">
                    <a16:creationId xmlns:a16="http://schemas.microsoft.com/office/drawing/2014/main" id="{327A0374-4DC8-0776-B3C8-624B0D4D0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1571"/>
                <a:ext cx="390" cy="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8" name="Freeform 95">
                <a:extLst>
                  <a:ext uri="{FF2B5EF4-FFF2-40B4-BE49-F238E27FC236}">
                    <a16:creationId xmlns:a16="http://schemas.microsoft.com/office/drawing/2014/main" id="{5760C682-B364-7377-8133-24D03BF6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521"/>
                <a:ext cx="76" cy="101"/>
              </a:xfrm>
              <a:custGeom>
                <a:avLst/>
                <a:gdLst>
                  <a:gd name="T0" fmla="*/ 0 w 76"/>
                  <a:gd name="T1" fmla="*/ 0 h 101"/>
                  <a:gd name="T2" fmla="*/ 76 w 76"/>
                  <a:gd name="T3" fmla="*/ 50 h 101"/>
                  <a:gd name="T4" fmla="*/ 0 w 76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1">
                    <a:moveTo>
                      <a:pt x="0" y="0"/>
                    </a:moveTo>
                    <a:lnTo>
                      <a:pt x="76" y="50"/>
                    </a:lnTo>
                    <a:lnTo>
                      <a:pt x="0" y="101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09" name="Rectangle 96">
                <a:extLst>
                  <a:ext uri="{FF2B5EF4-FFF2-40B4-BE49-F238E27FC236}">
                    <a16:creationId xmlns:a16="http://schemas.microsoft.com/office/drawing/2014/main" id="{44DA7C8B-38F5-33DD-719E-BFB3DCE32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483"/>
                <a:ext cx="10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10" name="Rectangle 98">
                <a:extLst>
                  <a:ext uri="{FF2B5EF4-FFF2-40B4-BE49-F238E27FC236}">
                    <a16:creationId xmlns:a16="http://schemas.microsoft.com/office/drawing/2014/main" id="{554C067C-2D11-2A9D-B7EE-B149F5158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1571"/>
                <a:ext cx="184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111" name="Rectangle 99">
                <a:extLst>
                  <a:ext uri="{FF2B5EF4-FFF2-40B4-BE49-F238E27FC236}">
                    <a16:creationId xmlns:a16="http://schemas.microsoft.com/office/drawing/2014/main" id="{FC3F169B-5CF6-04AF-482A-DE65A853F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571"/>
                <a:ext cx="146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0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Tahoma" panose="020B0604030504040204" pitchFamily="34" charset="0"/>
                  </a:rPr>
                  <a:t>itsB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B843D9EE-5589-225C-9A13-A085E38C12F5}"/>
                </a:ext>
              </a:extLst>
            </p:cNvPr>
            <p:cNvSpPr/>
            <p:nvPr/>
          </p:nvSpPr>
          <p:spPr>
            <a:xfrm>
              <a:off x="4182730" y="2081254"/>
              <a:ext cx="172576" cy="62979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65678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645671"/>
            <a:ext cx="8229600" cy="551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Bi-Directional Composition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1752" y="1969671"/>
            <a:ext cx="8229600" cy="3535611"/>
          </a:xfrm>
        </p:spPr>
        <p:txBody>
          <a:bodyPr>
            <a:normAutofit/>
          </a:bodyPr>
          <a:lstStyle/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</a:t>
            </a:r>
          </a:p>
          <a:p>
            <a:pPr algn="l" rtl="0" fontAlgn="base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addition to the composition relationship between A and B, B has a back-pointer to the A it belongs to.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change in the relationship will affect both directions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D33DFF-9FE3-4FDA-9A7C-7EB9486A341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F6433-AAC0-47E3-90D5-1C75EDBA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7E68-3846-4682-87F1-40EECD9E8FEE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0FBE-4FA5-4EC4-AE33-4C7521D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E01638-4B5A-4837-A71F-B2A1782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45</a:t>
            </a:fld>
            <a:endParaRPr kumimoji="0"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EE05CD-55CF-4F34-361C-E5F9A4340EE8}"/>
              </a:ext>
            </a:extLst>
          </p:cNvPr>
          <p:cNvGrpSpPr/>
          <p:nvPr/>
        </p:nvGrpSpPr>
        <p:grpSpPr>
          <a:xfrm>
            <a:off x="3175794" y="1508678"/>
            <a:ext cx="2792412" cy="1249363"/>
            <a:chOff x="3175794" y="1508678"/>
            <a:chExt cx="2792412" cy="1249363"/>
          </a:xfrm>
        </p:grpSpPr>
        <p:grpSp>
          <p:nvGrpSpPr>
            <p:cNvPr id="203" name="Group 4">
              <a:extLst>
                <a:ext uri="{FF2B5EF4-FFF2-40B4-BE49-F238E27FC236}">
                  <a16:creationId xmlns:a16="http://schemas.microsoft.com/office/drawing/2014/main" id="{D64C6EB3-772C-C87F-2D4A-6EF8EAB948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75794" y="1508678"/>
              <a:ext cx="2792412" cy="1249363"/>
              <a:chOff x="385" y="1197"/>
              <a:chExt cx="1759" cy="787"/>
            </a:xfrm>
          </p:grpSpPr>
          <p:sp>
            <p:nvSpPr>
              <p:cNvPr id="205" name="AutoShape 3">
                <a:extLst>
                  <a:ext uri="{FF2B5EF4-FFF2-40B4-BE49-F238E27FC236}">
                    <a16:creationId xmlns:a16="http://schemas.microsoft.com/office/drawing/2014/main" id="{73F05713-77D1-AFBF-3FBB-4B0A205FCEB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85" y="1197"/>
                <a:ext cx="1755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BA6D522C-6BEA-9539-3F7E-9A65BDED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197"/>
                <a:ext cx="1759" cy="787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07" name="Rectangle 6">
                <a:extLst>
                  <a:ext uri="{FF2B5EF4-FFF2-40B4-BE49-F238E27FC236}">
                    <a16:creationId xmlns:a16="http://schemas.microsoft.com/office/drawing/2014/main" id="{559C3678-0415-D8E5-561B-E099C32A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08" name="Rectangle 7">
                <a:extLst>
                  <a:ext uri="{FF2B5EF4-FFF2-40B4-BE49-F238E27FC236}">
                    <a16:creationId xmlns:a16="http://schemas.microsoft.com/office/drawing/2014/main" id="{64FE8AB3-4828-2897-F7CA-6F3083F4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95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09" name="Rectangle 8">
                <a:extLst>
                  <a:ext uri="{FF2B5EF4-FFF2-40B4-BE49-F238E27FC236}">
                    <a16:creationId xmlns:a16="http://schemas.microsoft.com/office/drawing/2014/main" id="{6C576873-5B87-A261-B883-E04EEC4B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9"/>
                <a:ext cx="557" cy="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0" name="Rectangle 9">
                <a:extLst>
                  <a:ext uri="{FF2B5EF4-FFF2-40B4-BE49-F238E27FC236}">
                    <a16:creationId xmlns:a16="http://schemas.microsoft.com/office/drawing/2014/main" id="{8F74D5F3-8F2A-94F1-4BC5-4B78FBBB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82"/>
                <a:ext cx="557" cy="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1" name="Rectangle 10">
                <a:extLst>
                  <a:ext uri="{FF2B5EF4-FFF2-40B4-BE49-F238E27FC236}">
                    <a16:creationId xmlns:a16="http://schemas.microsoft.com/office/drawing/2014/main" id="{85094D3D-EC45-FD6F-7239-4CA49D6BA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6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2" name="Rectangle 11">
                <a:extLst>
                  <a:ext uri="{FF2B5EF4-FFF2-40B4-BE49-F238E27FC236}">
                    <a16:creationId xmlns:a16="http://schemas.microsoft.com/office/drawing/2014/main" id="{FA67B401-CBAF-6ED3-F7F0-D8DB84066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70"/>
                <a:ext cx="557" cy="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3" name="Rectangle 12">
                <a:extLst>
                  <a:ext uri="{FF2B5EF4-FFF2-40B4-BE49-F238E27FC236}">
                    <a16:creationId xmlns:a16="http://schemas.microsoft.com/office/drawing/2014/main" id="{2CBEEFAF-00D3-EE75-E278-31A7A6A13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63"/>
                <a:ext cx="557" cy="7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4" name="Rectangle 13">
                <a:extLst>
                  <a:ext uri="{FF2B5EF4-FFF2-40B4-BE49-F238E27FC236}">
                    <a16:creationId xmlns:a16="http://schemas.microsoft.com/office/drawing/2014/main" id="{C40FA592-4F24-C9D7-4FBA-23DCB56F7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7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5" name="Rectangle 14">
                <a:extLst>
                  <a:ext uri="{FF2B5EF4-FFF2-40B4-BE49-F238E27FC236}">
                    <a16:creationId xmlns:a16="http://schemas.microsoft.com/office/drawing/2014/main" id="{8887D2FC-7A34-EE37-C49B-535C0840C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51"/>
                <a:ext cx="557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6" name="Rectangle 15">
                <a:extLst>
                  <a:ext uri="{FF2B5EF4-FFF2-40B4-BE49-F238E27FC236}">
                    <a16:creationId xmlns:a16="http://schemas.microsoft.com/office/drawing/2014/main" id="{66D9AEEB-A7A9-0845-4DF0-9A6B44F58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44"/>
                <a:ext cx="557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7" name="Rectangle 16">
                <a:extLst>
                  <a:ext uri="{FF2B5EF4-FFF2-40B4-BE49-F238E27FC236}">
                    <a16:creationId xmlns:a16="http://schemas.microsoft.com/office/drawing/2014/main" id="{280FD86B-2844-175D-D20E-945EEC08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8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8" name="Rectangle 17">
                <a:extLst>
                  <a:ext uri="{FF2B5EF4-FFF2-40B4-BE49-F238E27FC236}">
                    <a16:creationId xmlns:a16="http://schemas.microsoft.com/office/drawing/2014/main" id="{62246DEF-0909-B971-CB31-25644B26D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32"/>
                <a:ext cx="557" cy="6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19" name="Rectangle 18">
                <a:extLst>
                  <a:ext uri="{FF2B5EF4-FFF2-40B4-BE49-F238E27FC236}">
                    <a16:creationId xmlns:a16="http://schemas.microsoft.com/office/drawing/2014/main" id="{B39FED0B-F27E-71C0-FA43-2117F97D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25"/>
                <a:ext cx="557" cy="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0" name="Rectangle 19">
                <a:extLst>
                  <a:ext uri="{FF2B5EF4-FFF2-40B4-BE49-F238E27FC236}">
                    <a16:creationId xmlns:a16="http://schemas.microsoft.com/office/drawing/2014/main" id="{4414F0BF-C10F-8947-B0A2-1EAF884F1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9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1" name="Rectangle 20">
                <a:extLst>
                  <a:ext uri="{FF2B5EF4-FFF2-40B4-BE49-F238E27FC236}">
                    <a16:creationId xmlns:a16="http://schemas.microsoft.com/office/drawing/2014/main" id="{35922414-1FA8-DCF6-5F59-2FED69FDA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13"/>
                <a:ext cx="557" cy="6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2" name="Rectangle 21">
                <a:extLst>
                  <a:ext uri="{FF2B5EF4-FFF2-40B4-BE49-F238E27FC236}">
                    <a16:creationId xmlns:a16="http://schemas.microsoft.com/office/drawing/2014/main" id="{9A1812A5-0CC9-7080-CB8C-C4C347E7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806"/>
                <a:ext cx="557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3" name="Rectangle 22">
                <a:extLst>
                  <a:ext uri="{FF2B5EF4-FFF2-40B4-BE49-F238E27FC236}">
                    <a16:creationId xmlns:a16="http://schemas.microsoft.com/office/drawing/2014/main" id="{42A948EE-44B1-DE6C-724F-36B97C8E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4" name="Rectangle 23">
                <a:extLst>
                  <a:ext uri="{FF2B5EF4-FFF2-40B4-BE49-F238E27FC236}">
                    <a16:creationId xmlns:a16="http://schemas.microsoft.com/office/drawing/2014/main" id="{49CA26E2-340A-4BDB-5BE2-16D8DB341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400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5" name="Rectangle 24">
                <a:extLst>
                  <a:ext uri="{FF2B5EF4-FFF2-40B4-BE49-F238E27FC236}">
                    <a16:creationId xmlns:a16="http://schemas.microsoft.com/office/drawing/2014/main" id="{A531752B-90D0-69EC-6D36-625128AFC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94"/>
                <a:ext cx="557" cy="6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6" name="Rectangle 25">
                <a:extLst>
                  <a:ext uri="{FF2B5EF4-FFF2-40B4-BE49-F238E27FC236}">
                    <a16:creationId xmlns:a16="http://schemas.microsoft.com/office/drawing/2014/main" id="{860E4D73-D158-6C62-451B-9D95062DF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7"/>
                <a:ext cx="557" cy="7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7" name="Rectangle 26">
                <a:extLst>
                  <a:ext uri="{FF2B5EF4-FFF2-40B4-BE49-F238E27FC236}">
                    <a16:creationId xmlns:a16="http://schemas.microsoft.com/office/drawing/2014/main" id="{0C28BEE3-4188-59C8-839F-F67D49D9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81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8" name="Rectangle 27">
                <a:extLst>
                  <a:ext uri="{FF2B5EF4-FFF2-40B4-BE49-F238E27FC236}">
                    <a16:creationId xmlns:a16="http://schemas.microsoft.com/office/drawing/2014/main" id="{E8C94FCE-F407-ADF3-0CE8-564AE8E23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75"/>
                <a:ext cx="557" cy="6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29" name="Rectangle 28">
                <a:extLst>
                  <a:ext uri="{FF2B5EF4-FFF2-40B4-BE49-F238E27FC236}">
                    <a16:creationId xmlns:a16="http://schemas.microsoft.com/office/drawing/2014/main" id="{A53EF6A3-A6B0-EFC0-CA69-2A9EE1C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8"/>
                <a:ext cx="557" cy="7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0" name="Rectangle 29">
                <a:extLst>
                  <a:ext uri="{FF2B5EF4-FFF2-40B4-BE49-F238E27FC236}">
                    <a16:creationId xmlns:a16="http://schemas.microsoft.com/office/drawing/2014/main" id="{287D91CF-CD32-EBD1-9939-4EEB8ED89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62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1" name="Rectangle 30">
                <a:extLst>
                  <a:ext uri="{FF2B5EF4-FFF2-40B4-BE49-F238E27FC236}">
                    <a16:creationId xmlns:a16="http://schemas.microsoft.com/office/drawing/2014/main" id="{686ECE0C-BE9C-3CBC-A94B-C792E2DB1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56"/>
                <a:ext cx="557" cy="6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2" name="Rectangle 31">
                <a:extLst>
                  <a:ext uri="{FF2B5EF4-FFF2-40B4-BE49-F238E27FC236}">
                    <a16:creationId xmlns:a16="http://schemas.microsoft.com/office/drawing/2014/main" id="{FCE714FE-EC76-7D88-D7C5-549CBA60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9"/>
                <a:ext cx="557" cy="7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28B9BE3A-4DA7-98A3-E895-1BDDC7D6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43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396922BE-D309-13EB-73EE-19537150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7"/>
                <a:ext cx="557" cy="6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EF1FC357-B7FD-CA8A-D148-E68BAEF8B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30"/>
                <a:ext cx="557" cy="7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AE120993-BAA1-0E94-2BCE-DCA779F52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24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693855C2-F5D3-DEC7-D0D6-44BA1AC04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8"/>
                <a:ext cx="557" cy="6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63E3B28C-FB86-5589-C130-56B93594C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11"/>
                <a:ext cx="557" cy="7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95BC79C5-3110-CEE0-8FDC-BF9FA75FE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305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AF6D6DDC-B0DF-76B8-7AC7-7687CEE1F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9"/>
                <a:ext cx="557" cy="6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F970CBED-AF99-36F4-B6F5-0BF9A7086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92"/>
                <a:ext cx="557" cy="7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35F5AEC7-E44D-64CF-1320-2647E33C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6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BBEE8171-D82C-0CB4-1D46-C78231A68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80"/>
                <a:ext cx="557" cy="6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9884CC60-3C9C-70D2-01C3-EF2108FD4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73"/>
                <a:ext cx="557" cy="7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A9DFD7AE-165F-0816-4BA7-91F4DA0D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17C2F4AD-D71F-DD97-0824-21B8D27F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67"/>
                <a:ext cx="557" cy="634"/>
              </a:xfrm>
              <a:prstGeom prst="rect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CB700F6-677F-8D5C-6148-939AD3D72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286"/>
                <a:ext cx="139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FB7FA3FA-F3F0-3917-D9CD-54D6C057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1286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A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Freeform 48">
                <a:extLst>
                  <a:ext uri="{FF2B5EF4-FFF2-40B4-BE49-F238E27FC236}">
                    <a16:creationId xmlns:a16="http://schemas.microsoft.com/office/drawing/2014/main" id="{C2DBB722-8ED2-A4E7-8CD3-894E74F89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" y="1406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0" name="Line 49">
                <a:extLst>
                  <a:ext uri="{FF2B5EF4-FFF2-40B4-BE49-F238E27FC236}">
                    <a16:creationId xmlns:a16="http://schemas.microsoft.com/office/drawing/2014/main" id="{13355774-36D0-9ED7-384E-CF1A4B4F9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" y="1654"/>
                <a:ext cx="557" cy="0"/>
              </a:xfrm>
              <a:prstGeom prst="line">
                <a:avLst/>
              </a:prstGeom>
              <a:noFill/>
              <a:ln w="9525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6CC6AA5B-6125-77DE-E5FB-5ED93DE3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solidFill>
                <a:srgbClr val="FFFFFF"/>
              </a:solidFill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2447D048-F667-E3E1-96F5-A98427956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8"/>
                <a:ext cx="557" cy="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8514EE1B-7C0C-51FF-0C5F-F127184D6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901"/>
                <a:ext cx="557" cy="7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8CDF29A4-B830-FA1E-07B9-E48795A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95"/>
                <a:ext cx="557" cy="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26119936-F0BC-8777-D192-CBEC75A79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9"/>
                <a:ext cx="557" cy="6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59EC56F7-AB25-BE06-9647-48929CFA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82"/>
                <a:ext cx="557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CE6091BF-436D-8E90-E084-8FA4E5B6A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6"/>
                <a:ext cx="557" cy="6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1C970521-7D68-CFCA-29B6-D75ECAA30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70"/>
                <a:ext cx="557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59" name="Rectangle 58">
                <a:extLst>
                  <a:ext uri="{FF2B5EF4-FFF2-40B4-BE49-F238E27FC236}">
                    <a16:creationId xmlns:a16="http://schemas.microsoft.com/office/drawing/2014/main" id="{52E12376-BDAE-121D-FF4E-32C960EA3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63"/>
                <a:ext cx="557" cy="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0" name="Rectangle 59">
                <a:extLst>
                  <a:ext uri="{FF2B5EF4-FFF2-40B4-BE49-F238E27FC236}">
                    <a16:creationId xmlns:a16="http://schemas.microsoft.com/office/drawing/2014/main" id="{EAFCD573-3AF9-C01E-C68E-29C6DC5E1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7"/>
                <a:ext cx="557" cy="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1" name="Rectangle 60">
                <a:extLst>
                  <a:ext uri="{FF2B5EF4-FFF2-40B4-BE49-F238E27FC236}">
                    <a16:creationId xmlns:a16="http://schemas.microsoft.com/office/drawing/2014/main" id="{7C1A0E17-4BBC-D02D-997D-643643BE7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51"/>
                <a:ext cx="557" cy="6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2" name="Rectangle 61">
                <a:extLst>
                  <a:ext uri="{FF2B5EF4-FFF2-40B4-BE49-F238E27FC236}">
                    <a16:creationId xmlns:a16="http://schemas.microsoft.com/office/drawing/2014/main" id="{823D0EB2-E86E-03A6-3241-C643EF6BC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44"/>
                <a:ext cx="557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3" name="Rectangle 62">
                <a:extLst>
                  <a:ext uri="{FF2B5EF4-FFF2-40B4-BE49-F238E27FC236}">
                    <a16:creationId xmlns:a16="http://schemas.microsoft.com/office/drawing/2014/main" id="{EACAB3B6-25EB-5B80-76B2-053399811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8"/>
                <a:ext cx="557" cy="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4" name="Rectangle 63">
                <a:extLst>
                  <a:ext uri="{FF2B5EF4-FFF2-40B4-BE49-F238E27FC236}">
                    <a16:creationId xmlns:a16="http://schemas.microsoft.com/office/drawing/2014/main" id="{EDDADD88-2087-8046-95AA-13C4A2522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32"/>
                <a:ext cx="557" cy="6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5" name="Rectangle 64">
                <a:extLst>
                  <a:ext uri="{FF2B5EF4-FFF2-40B4-BE49-F238E27FC236}">
                    <a16:creationId xmlns:a16="http://schemas.microsoft.com/office/drawing/2014/main" id="{56645867-6826-B2E5-5170-5A558EF14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25"/>
                <a:ext cx="557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6" name="Rectangle 65">
                <a:extLst>
                  <a:ext uri="{FF2B5EF4-FFF2-40B4-BE49-F238E27FC236}">
                    <a16:creationId xmlns:a16="http://schemas.microsoft.com/office/drawing/2014/main" id="{7627B20F-CF95-B7EC-86FD-C872C5976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819"/>
                <a:ext cx="557" cy="6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7" name="Rectangle 66">
                <a:extLst>
                  <a:ext uri="{FF2B5EF4-FFF2-40B4-BE49-F238E27FC236}">
                    <a16:creationId xmlns:a16="http://schemas.microsoft.com/office/drawing/2014/main" id="{7CA53D64-0407-EF33-9C59-9ECF5282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8" name="Rectangle 67">
                <a:extLst>
                  <a:ext uri="{FF2B5EF4-FFF2-40B4-BE49-F238E27FC236}">
                    <a16:creationId xmlns:a16="http://schemas.microsoft.com/office/drawing/2014/main" id="{D3B18E14-6BBF-7010-0DFB-6ACC1208D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13"/>
                <a:ext cx="557" cy="6"/>
              </a:xfrm>
              <a:prstGeom prst="rect">
                <a:avLst/>
              </a:prstGeom>
              <a:solidFill>
                <a:srgbClr val="BC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69" name="Rectangle 68">
                <a:extLst>
                  <a:ext uri="{FF2B5EF4-FFF2-40B4-BE49-F238E27FC236}">
                    <a16:creationId xmlns:a16="http://schemas.microsoft.com/office/drawing/2014/main" id="{40E800E1-3208-B735-03B0-CB1F66716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6"/>
                <a:ext cx="557" cy="7"/>
              </a:xfrm>
              <a:prstGeom prst="rect">
                <a:avLst/>
              </a:prstGeom>
              <a:solidFill>
                <a:srgbClr val="BDD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0" name="Rectangle 69">
                <a:extLst>
                  <a:ext uri="{FF2B5EF4-FFF2-40B4-BE49-F238E27FC236}">
                    <a16:creationId xmlns:a16="http://schemas.microsoft.com/office/drawing/2014/main" id="{D83DE3A8-3B2B-AA10-CD7A-440CE4ABD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400"/>
                <a:ext cx="557" cy="6"/>
              </a:xfrm>
              <a:prstGeom prst="rect">
                <a:avLst/>
              </a:prstGeom>
              <a:solidFill>
                <a:srgbClr val="BF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1" name="Rectangle 70">
                <a:extLst>
                  <a:ext uri="{FF2B5EF4-FFF2-40B4-BE49-F238E27FC236}">
                    <a16:creationId xmlns:a16="http://schemas.microsoft.com/office/drawing/2014/main" id="{C67F7AB9-E519-7C9A-669C-6B05FB819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94"/>
                <a:ext cx="557" cy="6"/>
              </a:xfrm>
              <a:prstGeom prst="rect">
                <a:avLst/>
              </a:prstGeom>
              <a:solidFill>
                <a:srgbClr val="C1D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2" name="Rectangle 71">
                <a:extLst>
                  <a:ext uri="{FF2B5EF4-FFF2-40B4-BE49-F238E27FC236}">
                    <a16:creationId xmlns:a16="http://schemas.microsoft.com/office/drawing/2014/main" id="{73A2D4C1-23FD-2B4F-AC70-8523C61D6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7"/>
                <a:ext cx="557" cy="7"/>
              </a:xfrm>
              <a:prstGeom prst="rect">
                <a:avLst/>
              </a:prstGeom>
              <a:solidFill>
                <a:srgbClr val="C2D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3" name="Rectangle 72">
                <a:extLst>
                  <a:ext uri="{FF2B5EF4-FFF2-40B4-BE49-F238E27FC236}">
                    <a16:creationId xmlns:a16="http://schemas.microsoft.com/office/drawing/2014/main" id="{E846C46F-2B88-4AEB-79EC-663E67C46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81"/>
                <a:ext cx="557" cy="6"/>
              </a:xfrm>
              <a:prstGeom prst="rect">
                <a:avLst/>
              </a:prstGeom>
              <a:solidFill>
                <a:srgbClr val="C4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4" name="Rectangle 73">
                <a:extLst>
                  <a:ext uri="{FF2B5EF4-FFF2-40B4-BE49-F238E27FC236}">
                    <a16:creationId xmlns:a16="http://schemas.microsoft.com/office/drawing/2014/main" id="{19BC69CF-E13F-11F0-5979-735520D70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75"/>
                <a:ext cx="557" cy="6"/>
              </a:xfrm>
              <a:prstGeom prst="rect">
                <a:avLst/>
              </a:prstGeom>
              <a:solidFill>
                <a:srgbClr val="C6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5" name="Rectangle 74">
                <a:extLst>
                  <a:ext uri="{FF2B5EF4-FFF2-40B4-BE49-F238E27FC236}">
                    <a16:creationId xmlns:a16="http://schemas.microsoft.com/office/drawing/2014/main" id="{1E2227EF-75D9-ACAE-A983-35C824055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8"/>
                <a:ext cx="557" cy="7"/>
              </a:xfrm>
              <a:prstGeom prst="rect">
                <a:avLst/>
              </a:prstGeom>
              <a:solidFill>
                <a:srgbClr val="C7D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6" name="Rectangle 75">
                <a:extLst>
                  <a:ext uri="{FF2B5EF4-FFF2-40B4-BE49-F238E27FC236}">
                    <a16:creationId xmlns:a16="http://schemas.microsoft.com/office/drawing/2014/main" id="{96F87E5F-ED34-9165-A14E-A02B2C59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62"/>
                <a:ext cx="557" cy="6"/>
              </a:xfrm>
              <a:prstGeom prst="rect">
                <a:avLst/>
              </a:prstGeom>
              <a:solidFill>
                <a:srgbClr val="C9DC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7" name="Rectangle 76">
                <a:extLst>
                  <a:ext uri="{FF2B5EF4-FFF2-40B4-BE49-F238E27FC236}">
                    <a16:creationId xmlns:a16="http://schemas.microsoft.com/office/drawing/2014/main" id="{49CF47CD-DCA4-A9B6-349C-9627B5C30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56"/>
                <a:ext cx="557" cy="6"/>
              </a:xfrm>
              <a:prstGeom prst="rect">
                <a:avLst/>
              </a:prstGeom>
              <a:solidFill>
                <a:srgbClr val="CBDE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8" name="Rectangle 77">
                <a:extLst>
                  <a:ext uri="{FF2B5EF4-FFF2-40B4-BE49-F238E27FC236}">
                    <a16:creationId xmlns:a16="http://schemas.microsoft.com/office/drawing/2014/main" id="{2813EAE6-5200-DF66-FF48-96E184850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9"/>
                <a:ext cx="557" cy="7"/>
              </a:xfrm>
              <a:prstGeom prst="rect">
                <a:avLst/>
              </a:prstGeom>
              <a:solidFill>
                <a:srgbClr val="CCDF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79" name="Rectangle 78">
                <a:extLst>
                  <a:ext uri="{FF2B5EF4-FFF2-40B4-BE49-F238E27FC236}">
                    <a16:creationId xmlns:a16="http://schemas.microsoft.com/office/drawing/2014/main" id="{BFBAA96E-6DAE-FFB5-82B6-6F9B57F63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43"/>
                <a:ext cx="557" cy="6"/>
              </a:xfrm>
              <a:prstGeom prst="rect">
                <a:avLst/>
              </a:prstGeom>
              <a:solidFill>
                <a:srgbClr val="CEE0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0" name="Rectangle 79">
                <a:extLst>
                  <a:ext uri="{FF2B5EF4-FFF2-40B4-BE49-F238E27FC236}">
                    <a16:creationId xmlns:a16="http://schemas.microsoft.com/office/drawing/2014/main" id="{B9C36A04-E7B4-7527-B01B-AEDC315F1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7"/>
                <a:ext cx="557" cy="6"/>
              </a:xfrm>
              <a:prstGeom prst="rect">
                <a:avLst/>
              </a:prstGeom>
              <a:solidFill>
                <a:srgbClr val="D0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1" name="Rectangle 80">
                <a:extLst>
                  <a:ext uri="{FF2B5EF4-FFF2-40B4-BE49-F238E27FC236}">
                    <a16:creationId xmlns:a16="http://schemas.microsoft.com/office/drawing/2014/main" id="{19C09BCC-557B-0A9C-A07A-DE7BF2BB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30"/>
                <a:ext cx="557" cy="7"/>
              </a:xfrm>
              <a:prstGeom prst="rect">
                <a:avLst/>
              </a:prstGeom>
              <a:solidFill>
                <a:srgbClr val="D1E2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2" name="Rectangle 81">
                <a:extLst>
                  <a:ext uri="{FF2B5EF4-FFF2-40B4-BE49-F238E27FC236}">
                    <a16:creationId xmlns:a16="http://schemas.microsoft.com/office/drawing/2014/main" id="{1DB94CB8-F2E8-5724-BFBA-A3CBED66D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24"/>
                <a:ext cx="557" cy="6"/>
              </a:xfrm>
              <a:prstGeom prst="rect">
                <a:avLst/>
              </a:prstGeom>
              <a:solidFill>
                <a:srgbClr val="D3E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3" name="Rectangle 82">
                <a:extLst>
                  <a:ext uri="{FF2B5EF4-FFF2-40B4-BE49-F238E27FC236}">
                    <a16:creationId xmlns:a16="http://schemas.microsoft.com/office/drawing/2014/main" id="{501573FD-7573-FB6D-05AF-EDA62E2D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8"/>
                <a:ext cx="557" cy="6"/>
              </a:xfrm>
              <a:prstGeom prst="rect">
                <a:avLst/>
              </a:prstGeom>
              <a:solidFill>
                <a:srgbClr val="D5E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4" name="Rectangle 83">
                <a:extLst>
                  <a:ext uri="{FF2B5EF4-FFF2-40B4-BE49-F238E27FC236}">
                    <a16:creationId xmlns:a16="http://schemas.microsoft.com/office/drawing/2014/main" id="{5B654F23-9971-3582-AEFE-65F65C174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11"/>
                <a:ext cx="557" cy="7"/>
              </a:xfrm>
              <a:prstGeom prst="rect">
                <a:avLst/>
              </a:prstGeom>
              <a:solidFill>
                <a:srgbClr val="D6E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5" name="Rectangle 84">
                <a:extLst>
                  <a:ext uri="{FF2B5EF4-FFF2-40B4-BE49-F238E27FC236}">
                    <a16:creationId xmlns:a16="http://schemas.microsoft.com/office/drawing/2014/main" id="{C4AC8A36-128D-AE70-FAA9-23997E117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305"/>
                <a:ext cx="557" cy="6"/>
              </a:xfrm>
              <a:prstGeom prst="rect">
                <a:avLst/>
              </a:prstGeom>
              <a:solidFill>
                <a:srgbClr val="D8E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6" name="Rectangle 85">
                <a:extLst>
                  <a:ext uri="{FF2B5EF4-FFF2-40B4-BE49-F238E27FC236}">
                    <a16:creationId xmlns:a16="http://schemas.microsoft.com/office/drawing/2014/main" id="{02557DD8-2AD2-8076-59BF-DE163EB6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9"/>
                <a:ext cx="557" cy="6"/>
              </a:xfrm>
              <a:prstGeom prst="rect">
                <a:avLst/>
              </a:prstGeom>
              <a:solidFill>
                <a:srgbClr val="DAE9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7" name="Rectangle 86">
                <a:extLst>
                  <a:ext uri="{FF2B5EF4-FFF2-40B4-BE49-F238E27FC236}">
                    <a16:creationId xmlns:a16="http://schemas.microsoft.com/office/drawing/2014/main" id="{6BEBBE53-59DE-03F9-6932-87A9C14D0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92"/>
                <a:ext cx="557" cy="7"/>
              </a:xfrm>
              <a:prstGeom prst="rect">
                <a:avLst/>
              </a:prstGeom>
              <a:solidFill>
                <a:srgbClr val="DBEA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8" name="Rectangle 87">
                <a:extLst>
                  <a:ext uri="{FF2B5EF4-FFF2-40B4-BE49-F238E27FC236}">
                    <a16:creationId xmlns:a16="http://schemas.microsoft.com/office/drawing/2014/main" id="{CB26EDBE-FF75-B4E3-DED9-D91D243CA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6"/>
                <a:ext cx="557" cy="6"/>
              </a:xfrm>
              <a:prstGeom prst="rect">
                <a:avLst/>
              </a:prstGeom>
              <a:solidFill>
                <a:srgbClr val="DDE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89" name="Rectangle 88">
                <a:extLst>
                  <a:ext uri="{FF2B5EF4-FFF2-40B4-BE49-F238E27FC236}">
                    <a16:creationId xmlns:a16="http://schemas.microsoft.com/office/drawing/2014/main" id="{F24C39A4-2FBA-AE35-47BE-1C6006322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"/>
              </a:xfrm>
              <a:prstGeom prst="rect">
                <a:avLst/>
              </a:prstGeom>
              <a:solidFill>
                <a:srgbClr val="DF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0" name="Rectangle 89">
                <a:extLst>
                  <a:ext uri="{FF2B5EF4-FFF2-40B4-BE49-F238E27FC236}">
                    <a16:creationId xmlns:a16="http://schemas.microsoft.com/office/drawing/2014/main" id="{90941EBD-E04E-E7EA-8710-E33AD69D1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1280"/>
                <a:ext cx="557" cy="634"/>
              </a:xfrm>
              <a:prstGeom prst="rect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1" name="Rectangle 90">
                <a:extLst>
                  <a:ext uri="{FF2B5EF4-FFF2-40B4-BE49-F238E27FC236}">
                    <a16:creationId xmlns:a16="http://schemas.microsoft.com/office/drawing/2014/main" id="{5B97C1D9-B3B4-D644-83F3-27133776E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1299"/>
                <a:ext cx="1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2" name="Rectangle 91">
                <a:extLst>
                  <a:ext uri="{FF2B5EF4-FFF2-40B4-BE49-F238E27FC236}">
                    <a16:creationId xmlns:a16="http://schemas.microsoft.com/office/drawing/2014/main" id="{43093379-431D-3840-1F2D-CBEB89D02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1299"/>
                <a:ext cx="89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Freeform 92">
                <a:extLst>
                  <a:ext uri="{FF2B5EF4-FFF2-40B4-BE49-F238E27FC236}">
                    <a16:creationId xmlns:a16="http://schemas.microsoft.com/office/drawing/2014/main" id="{402EE740-0204-78BB-01E5-4CAC977C6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1419"/>
                <a:ext cx="557" cy="0"/>
              </a:xfrm>
              <a:custGeom>
                <a:avLst/>
                <a:gdLst>
                  <a:gd name="T0" fmla="*/ 557 w 557"/>
                  <a:gd name="T1" fmla="*/ 221 w 557"/>
                  <a:gd name="T2" fmla="*/ 0 w 55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7">
                    <a:moveTo>
                      <a:pt x="557" y="0"/>
                    </a:moveTo>
                    <a:lnTo>
                      <a:pt x="221" y="0"/>
                    </a:lnTo>
                    <a:lnTo>
                      <a:pt x="0" y="0"/>
                    </a:lnTo>
                  </a:path>
                </a:pathLst>
              </a:cu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4" name="Line 93">
                <a:extLst>
                  <a:ext uri="{FF2B5EF4-FFF2-40B4-BE49-F238E27FC236}">
                    <a16:creationId xmlns:a16="http://schemas.microsoft.com/office/drawing/2014/main" id="{900059CB-CF20-4F23-9665-B6322578D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8" y="1667"/>
                <a:ext cx="557" cy="0"/>
              </a:xfrm>
              <a:prstGeom prst="line">
                <a:avLst/>
              </a:prstGeom>
              <a:noFill/>
              <a:ln w="30163">
                <a:solidFill>
                  <a:srgbClr val="6DA3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5" name="Line 94">
                <a:extLst>
                  <a:ext uri="{FF2B5EF4-FFF2-40B4-BE49-F238E27FC236}">
                    <a16:creationId xmlns:a16="http://schemas.microsoft.com/office/drawing/2014/main" id="{C4D3FE3B-12C3-A352-092F-A3DDAAB39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1571"/>
                <a:ext cx="390" cy="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6" name="Rectangle 96">
                <a:extLst>
                  <a:ext uri="{FF2B5EF4-FFF2-40B4-BE49-F238E27FC236}">
                    <a16:creationId xmlns:a16="http://schemas.microsoft.com/office/drawing/2014/main" id="{F711A471-3839-A1AF-E3BC-3FAF214EC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483"/>
                <a:ext cx="10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7" name="Rectangle 98">
                <a:extLst>
                  <a:ext uri="{FF2B5EF4-FFF2-40B4-BE49-F238E27FC236}">
                    <a16:creationId xmlns:a16="http://schemas.microsoft.com/office/drawing/2014/main" id="{8B3FBCA6-8CC2-E204-3C20-60DEE6733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1571"/>
                <a:ext cx="184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LID4096"/>
              </a:p>
            </p:txBody>
          </p:sp>
          <p:sp>
            <p:nvSpPr>
              <p:cNvPr id="298" name="Rectangle 99">
                <a:extLst>
                  <a:ext uri="{FF2B5EF4-FFF2-40B4-BE49-F238E27FC236}">
                    <a16:creationId xmlns:a16="http://schemas.microsoft.com/office/drawing/2014/main" id="{16A5410D-950B-526A-33E6-09A57AFC6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571"/>
                <a:ext cx="146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900" b="0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Tahoma" panose="020B0604030504040204" pitchFamily="34" charset="0"/>
                  </a:rPr>
                  <a:t>itsB</a:t>
                </a:r>
                <a:endParaRPr kumimoji="0" lang="LID4096" altLang="LID4096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4" name="Diamond 203">
              <a:extLst>
                <a:ext uri="{FF2B5EF4-FFF2-40B4-BE49-F238E27FC236}">
                  <a16:creationId xmlns:a16="http://schemas.microsoft.com/office/drawing/2014/main" id="{755EDB3F-7EBF-E28F-10EC-A3D951A7C224}"/>
                </a:ext>
              </a:extLst>
            </p:cNvPr>
            <p:cNvSpPr/>
            <p:nvPr/>
          </p:nvSpPr>
          <p:spPr>
            <a:xfrm>
              <a:off x="4182730" y="2081254"/>
              <a:ext cx="172576" cy="62979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" name="Rectangle 99">
            <a:extLst>
              <a:ext uri="{FF2B5EF4-FFF2-40B4-BE49-F238E27FC236}">
                <a16:creationId xmlns:a16="http://schemas.microsoft.com/office/drawing/2014/main" id="{33EBDFB2-5480-EAD0-0A07-0FE81586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646" y="2102403"/>
            <a:ext cx="1843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</a:rPr>
              <a:t>its</a:t>
            </a:r>
            <a:r>
              <a:rPr kumimoji="0" lang="en-US" altLang="LID4096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30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DE0E-392D-481A-B68F-72D5E312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63056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64" y="2492896"/>
            <a:ext cx="3942271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CEB37-7454-4A49-B417-C61D928B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96DF-13BA-4CEA-8FC9-25006F1F73D0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95EB-4DBB-4A4A-9CB6-33AF5D42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3612F-D440-4A81-AFC6-B4BA6BD6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46</a:t>
            </a:fld>
            <a:endParaRPr kumimoji="0" lang="en-US" dirty="0"/>
          </a:p>
        </p:txBody>
      </p:sp>
      <p:sp>
        <p:nvSpPr>
          <p:cNvPr id="10" name="תיבת טקסט 6">
            <a:extLst>
              <a:ext uri="{FF2B5EF4-FFF2-40B4-BE49-F238E27FC236}">
                <a16:creationId xmlns:a16="http://schemas.microsoft.com/office/drawing/2014/main" id="{314C614E-FAAD-4040-9EF8-83DA48304027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93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48" y="548680"/>
            <a:ext cx="7772400" cy="684025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Composite</a:t>
            </a:r>
            <a:r>
              <a:rPr lang="en-US" dirty="0"/>
              <a:t> with links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0" y="1664753"/>
            <a:ext cx="7581099" cy="459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B76D3-7C3A-450D-B334-081FF323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8FA1-6B34-4FEF-BF75-2EAEFAC923D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E1F55-1088-49E0-8FC9-1BE68A1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15EDA2-C2A6-49E6-B9DE-063E5CD7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47</a:t>
            </a:fld>
            <a:endParaRPr kumimoji="0" lang="en-US" dirty="0"/>
          </a:p>
        </p:txBody>
      </p:sp>
      <p:sp>
        <p:nvSpPr>
          <p:cNvPr id="9" name="תיבת טקסט 6">
            <a:extLst>
              <a:ext uri="{FF2B5EF4-FFF2-40B4-BE49-F238E27FC236}">
                <a16:creationId xmlns:a16="http://schemas.microsoft.com/office/drawing/2014/main" id="{B86563CE-EBD6-496C-A3B9-78C7AC736B5B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65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69277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Generalization (Inheritance)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6765" y="2122512"/>
            <a:ext cx="8110470" cy="4114800"/>
          </a:xfrm>
        </p:spPr>
        <p:txBody>
          <a:bodyPr/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Model: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 is a subtype of A, B </a:t>
            </a:r>
            <a:r>
              <a:rPr lang="en-US" sz="2000" i="1" dirty="0"/>
              <a:t>is a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endParaRPr lang="en-US" sz="2000" dirty="0"/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car is a vehicle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dog is an animal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DF3B5-EED7-4BB1-A5FD-E96B4983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EFE6-1513-442E-A8D8-9A83BDE1A95D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FE8DDF8-FB7C-439C-8E19-48DFC2FB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6946AB-B7E9-4579-9B8B-F2C7D6DE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48</a:t>
            </a:fld>
            <a:endParaRPr kumimoji="0" lang="en-US" dirty="0"/>
          </a:p>
        </p:txBody>
      </p:sp>
      <p:sp>
        <p:nvSpPr>
          <p:cNvPr id="18" name="תיבת טקסט 6">
            <a:extLst>
              <a:ext uri="{FF2B5EF4-FFF2-40B4-BE49-F238E27FC236}">
                <a16:creationId xmlns:a16="http://schemas.microsoft.com/office/drawing/2014/main" id="{94791E7D-CDFE-4929-84BF-F0CF0FE566FD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F24D-779C-4D3E-5F44-60F05C4A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708013"/>
            <a:ext cx="1480714" cy="30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6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248" y="501650"/>
            <a:ext cx="8229600" cy="609716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Generalization (Inheritance)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BF647-330B-4D1A-9EF9-0B52FD81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BD9A9-1089-4D73-ABD6-5AA7A533705F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59B79F-1F76-432A-97C2-FE9B81B2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560040" cy="365760"/>
          </a:xfrm>
        </p:spPr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91DDCF-3777-4335-BFEB-F917DFD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12" name="תיבת טקסט 6">
            <a:extLst>
              <a:ext uri="{FF2B5EF4-FFF2-40B4-BE49-F238E27FC236}">
                <a16:creationId xmlns:a16="http://schemas.microsoft.com/office/drawing/2014/main" id="{F875D3EF-06E2-4910-8D0B-0029E915E920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454590D-2CEF-6044-F00C-78D9498F77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63888" y="1596317"/>
            <a:ext cx="1783458" cy="3665365"/>
            <a:chOff x="2290" y="1434"/>
            <a:chExt cx="942" cy="193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C6ACE43-688D-E4E2-C899-050752EA33D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90" y="1434"/>
              <a:ext cx="933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B5844FA-FA5C-CE7E-5365-3A909766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434"/>
              <a:ext cx="942" cy="1936"/>
            </a:xfrm>
            <a:prstGeom prst="rect">
              <a:avLst/>
            </a:prstGeom>
            <a:noFill/>
            <a:ln w="1428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41C7BDB-B5E4-2C4B-1BFA-E48281EA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45"/>
              <a:ext cx="746" cy="628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6D28FEAB-81FF-112A-F81D-CD36B99CC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64"/>
              <a:ext cx="746" cy="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51C93FB-D3F5-2526-FF96-6B59F0CE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55"/>
              <a:ext cx="746" cy="9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922FAE5-2C5A-F8BC-BD15-85605671E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46"/>
              <a:ext cx="746" cy="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A8933B51-778A-F7C9-7E15-4261CDB2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37"/>
              <a:ext cx="746" cy="9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0EA1E232-392E-7348-66D0-6D7057855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28"/>
              <a:ext cx="746" cy="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C0499828-2222-F864-888A-5EA44AE94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19"/>
              <a:ext cx="746" cy="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FC14866F-02DE-5679-71D9-3F2575FC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11"/>
              <a:ext cx="746" cy="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CD4813E3-4291-B1A6-8F1B-8EB76D4B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202"/>
              <a:ext cx="746" cy="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9236491-7D22-61B7-A237-F8FA3929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93"/>
              <a:ext cx="746" cy="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132D458C-F9B2-5F9F-AC4F-2D4F2958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84"/>
              <a:ext cx="746" cy="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1986B116-AF14-71AC-4F03-565A202A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75"/>
              <a:ext cx="746" cy="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F561593E-3D4E-C7BC-2ADD-6F6CD315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66"/>
              <a:ext cx="746" cy="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A812A29D-4399-511C-5849-5C1145BD9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58"/>
              <a:ext cx="746" cy="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CDFEA2FD-9B40-9AF2-0073-CF5244E3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49"/>
              <a:ext cx="746" cy="9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A4B18348-1588-AE09-0F6D-AD772B46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140"/>
              <a:ext cx="746" cy="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268DF96E-1F84-DC53-9A27-1C65A986F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45"/>
              <a:ext cx="746" cy="628"/>
            </a:xfrm>
            <a:prstGeom prst="rect">
              <a:avLst/>
            </a:prstGeom>
            <a:noFill/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BE5FFF2-6067-5AEC-1E46-8EE74691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831"/>
              <a:ext cx="746" cy="8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4939301E-2F2F-7FA4-3205-E660D566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822"/>
              <a:ext cx="746" cy="9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F41375F-E412-F60C-E692-9F27D19C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813"/>
              <a:ext cx="746" cy="9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DDB35BA7-78FF-2680-E139-B08EE938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804"/>
              <a:ext cx="746" cy="9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23774F30-02F3-CB90-F798-A61F237F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95"/>
              <a:ext cx="746" cy="9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A6462E6-6A0A-050C-203F-5E6A8581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86"/>
              <a:ext cx="746" cy="9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A904941-F465-287D-3F4E-6CE307DA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78"/>
              <a:ext cx="746" cy="8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23D73F29-10E1-28F3-67AF-781C00BE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69"/>
              <a:ext cx="746" cy="9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874FD32A-D1AB-7E25-0058-812B6B755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60"/>
              <a:ext cx="746" cy="9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AB2551E6-575D-D26E-1C7A-985C32D24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51"/>
              <a:ext cx="746" cy="9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5628884-C07A-61F6-12F8-AEB8C4D4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42"/>
              <a:ext cx="746" cy="9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975F699B-4A99-9D26-2627-03476217E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33"/>
              <a:ext cx="746" cy="9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0528725A-38B3-D5C2-4D06-2E26D6F98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25"/>
              <a:ext cx="746" cy="8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E25713F7-E754-EF86-5AE4-F1029B20A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16"/>
              <a:ext cx="746" cy="9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D89B8E50-C20E-3C92-57F1-13B97151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07"/>
              <a:ext cx="746" cy="9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9F74EB61-C4FE-5359-6BE8-185B5464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98"/>
              <a:ext cx="746" cy="9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285D6209-CADD-5A89-D06A-26853504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89"/>
              <a:ext cx="746" cy="9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517D4C34-5255-8D51-861F-39475B0D0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80"/>
              <a:ext cx="746" cy="9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01FA2370-D88A-5B07-AEE5-45569C72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71"/>
              <a:ext cx="746" cy="9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E3EF020E-EC56-CA3F-2099-E5C6F914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63"/>
              <a:ext cx="746" cy="8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A8FF749D-AF03-6B58-E275-14963C463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54"/>
              <a:ext cx="746" cy="9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E84D6DD7-121A-AB2B-F099-5EFBA0DD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45"/>
              <a:ext cx="746" cy="9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E10D4F22-487D-17C5-F339-2BE7F70ED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645"/>
              <a:ext cx="746" cy="628"/>
            </a:xfrm>
            <a:prstGeom prst="rect">
              <a:avLst/>
            </a:prstGeom>
            <a:noFill/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A691123E-0C8D-87A4-B9E3-12A64B4B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671"/>
              <a:ext cx="18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9865CD97-0C22-E98E-4657-226123E1D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671"/>
              <a:ext cx="1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LID4096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Car</a:t>
              </a:r>
              <a:endPara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08496EC-D4DA-AAE8-B29A-05FA730BA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2839"/>
              <a:ext cx="746" cy="0"/>
            </a:xfrm>
            <a:custGeom>
              <a:avLst/>
              <a:gdLst>
                <a:gd name="T0" fmla="*/ 746 w 746"/>
                <a:gd name="T1" fmla="*/ 302 w 746"/>
                <a:gd name="T2" fmla="*/ 0 w 7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6">
                  <a:moveTo>
                    <a:pt x="746" y="0"/>
                  </a:moveTo>
                  <a:lnTo>
                    <a:pt x="30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6BD9956E-0833-1443-9097-A17D82600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060"/>
              <a:ext cx="746" cy="0"/>
            </a:xfrm>
            <a:prstGeom prst="line">
              <a:avLst/>
            </a:prstGeom>
            <a:noFill/>
            <a:ln w="14288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1DB2BE3-2AE5-6B7E-ECAE-0C27DBFA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31"/>
              <a:ext cx="746" cy="5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36DF3BC2-016C-12C7-1C13-773377147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44"/>
              <a:ext cx="746" cy="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9603C1CB-DF4F-8787-2583-45806337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35"/>
              <a:ext cx="746" cy="9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81DD57C-04EB-77ED-23FC-B85AEC0AD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26"/>
              <a:ext cx="746" cy="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ED35885D-2218-E8A1-00C0-8736F4A9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17"/>
              <a:ext cx="746" cy="9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1523FBE8-E438-B8BD-FB72-B7247D8E4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09"/>
              <a:ext cx="746" cy="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474BB56-064B-2F19-52CB-E1354111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000"/>
              <a:ext cx="746" cy="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99B8685F-4CE2-4D5A-2652-1D4ACF34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91"/>
              <a:ext cx="746" cy="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7203CE1F-BA57-5B15-1507-1394856D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82"/>
              <a:ext cx="746" cy="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11C319D8-C10E-468A-9B47-99EE6AC4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73"/>
              <a:ext cx="746" cy="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B7CC5B12-AF4D-57E3-5CC3-C332F936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64"/>
              <a:ext cx="746" cy="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9A4FA376-EB20-D37B-EDC1-EE72D7E7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56"/>
              <a:ext cx="746" cy="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58C5C109-ADAF-585A-C59C-87A48D18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47"/>
              <a:ext cx="746" cy="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CE4F70CE-72B3-26DB-F830-C05BB2D2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38"/>
              <a:ext cx="746" cy="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66B1C8BC-4005-E6DF-AC72-EB6F2CAC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29"/>
              <a:ext cx="746" cy="9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9DA35459-E7B3-74F1-EE15-9DA893ED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20"/>
              <a:ext cx="746" cy="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21D2F07-F70D-6D03-8652-DCF36FA8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31"/>
              <a:ext cx="746" cy="522"/>
            </a:xfrm>
            <a:prstGeom prst="rect">
              <a:avLst/>
            </a:prstGeom>
            <a:noFill/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3" name="Rectangle 67">
              <a:extLst>
                <a:ext uri="{FF2B5EF4-FFF2-40B4-BE49-F238E27FC236}">
                  <a16:creationId xmlns:a16="http://schemas.microsoft.com/office/drawing/2014/main" id="{EE7F04D0-355E-EDC7-5AA0-48FCCC77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717"/>
              <a:ext cx="746" cy="9"/>
            </a:xfrm>
            <a:prstGeom prst="rect">
              <a:avLst/>
            </a:prstGeom>
            <a:solidFill>
              <a:srgbClr val="BC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4628FDE4-0B7A-EB60-7475-01AFDF2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708"/>
              <a:ext cx="746" cy="9"/>
            </a:xfrm>
            <a:prstGeom prst="rect">
              <a:avLst/>
            </a:prstGeom>
            <a:solidFill>
              <a:srgbClr val="BDD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2C9F2A26-6D61-61B1-C25A-E5D0C7C80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99"/>
              <a:ext cx="746" cy="9"/>
            </a:xfrm>
            <a:prstGeom prst="rect">
              <a:avLst/>
            </a:prstGeom>
            <a:solidFill>
              <a:srgbClr val="BF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6" name="Rectangle 70">
              <a:extLst>
                <a:ext uri="{FF2B5EF4-FFF2-40B4-BE49-F238E27FC236}">
                  <a16:creationId xmlns:a16="http://schemas.microsoft.com/office/drawing/2014/main" id="{8F18E7AB-1C77-DB99-2A53-B6D0496D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90"/>
              <a:ext cx="746" cy="9"/>
            </a:xfrm>
            <a:prstGeom prst="rect">
              <a:avLst/>
            </a:prstGeom>
            <a:solidFill>
              <a:srgbClr val="C1D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0CF1ED3A-B4CD-48F2-345E-FFF25049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82"/>
              <a:ext cx="746" cy="8"/>
            </a:xfrm>
            <a:prstGeom prst="rect">
              <a:avLst/>
            </a:prstGeom>
            <a:solidFill>
              <a:srgbClr val="C2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B98C3318-F2E8-DD91-E193-2C6089A1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73"/>
              <a:ext cx="746" cy="9"/>
            </a:xfrm>
            <a:prstGeom prst="rect">
              <a:avLst/>
            </a:prstGeom>
            <a:solidFill>
              <a:srgbClr val="C4D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1A43F7FF-01E8-8E36-0AB5-34567C511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64"/>
              <a:ext cx="746" cy="9"/>
            </a:xfrm>
            <a:prstGeom prst="rect">
              <a:avLst/>
            </a:prstGeom>
            <a:solidFill>
              <a:srgbClr val="C6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B7127672-B3FF-A6E5-18EB-15619BF65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55"/>
              <a:ext cx="746" cy="9"/>
            </a:xfrm>
            <a:prstGeom prst="rect">
              <a:avLst/>
            </a:prstGeom>
            <a:solidFill>
              <a:srgbClr val="C7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F9BF1CCB-6201-39AC-3101-AC158C8C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46"/>
              <a:ext cx="746" cy="9"/>
            </a:xfrm>
            <a:prstGeom prst="rect">
              <a:avLst/>
            </a:prstGeom>
            <a:solidFill>
              <a:srgbClr val="C9D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3EEE7659-89AE-8B25-B8DD-DD8744EC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37"/>
              <a:ext cx="746" cy="9"/>
            </a:xfrm>
            <a:prstGeom prst="rect">
              <a:avLst/>
            </a:prstGeom>
            <a:solidFill>
              <a:srgbClr val="CBD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CC010604-B256-F2C5-133D-7F0F4489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28"/>
              <a:ext cx="746" cy="9"/>
            </a:xfrm>
            <a:prstGeom prst="rect">
              <a:avLst/>
            </a:prstGeom>
            <a:solidFill>
              <a:srgbClr val="CC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F64DD380-6C9D-3D25-CCB4-96CA2B84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20"/>
              <a:ext cx="746" cy="8"/>
            </a:xfrm>
            <a:prstGeom prst="rect">
              <a:avLst/>
            </a:prstGeom>
            <a:solidFill>
              <a:srgbClr val="CE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254376EF-B2D4-495E-1784-FCBA2C05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11"/>
              <a:ext cx="746" cy="9"/>
            </a:xfrm>
            <a:prstGeom prst="rect">
              <a:avLst/>
            </a:prstGeom>
            <a:solidFill>
              <a:srgbClr val="D0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17FB27F9-B4B1-4CD9-EB6E-C0D3B0CE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602"/>
              <a:ext cx="746" cy="9"/>
            </a:xfrm>
            <a:prstGeom prst="rect">
              <a:avLst/>
            </a:prstGeom>
            <a:solidFill>
              <a:srgbClr val="D1E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7" name="Rectangle 81">
              <a:extLst>
                <a:ext uri="{FF2B5EF4-FFF2-40B4-BE49-F238E27FC236}">
                  <a16:creationId xmlns:a16="http://schemas.microsoft.com/office/drawing/2014/main" id="{2AB7C075-9E15-DE9A-B792-9EB63DD3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93"/>
              <a:ext cx="746" cy="9"/>
            </a:xfrm>
            <a:prstGeom prst="rect">
              <a:avLst/>
            </a:prstGeom>
            <a:solidFill>
              <a:srgbClr val="D3E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8" name="Rectangle 82">
              <a:extLst>
                <a:ext uri="{FF2B5EF4-FFF2-40B4-BE49-F238E27FC236}">
                  <a16:creationId xmlns:a16="http://schemas.microsoft.com/office/drawing/2014/main" id="{B9FB1662-D3B9-3ECD-258D-FA4F6C3F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84"/>
              <a:ext cx="746" cy="9"/>
            </a:xfrm>
            <a:prstGeom prst="rect">
              <a:avLst/>
            </a:prstGeom>
            <a:solidFill>
              <a:srgbClr val="D5E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89" name="Rectangle 83">
              <a:extLst>
                <a:ext uri="{FF2B5EF4-FFF2-40B4-BE49-F238E27FC236}">
                  <a16:creationId xmlns:a16="http://schemas.microsoft.com/office/drawing/2014/main" id="{20657345-14B2-8BC8-5D4A-AB99C612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75"/>
              <a:ext cx="746" cy="9"/>
            </a:xfrm>
            <a:prstGeom prst="rect">
              <a:avLst/>
            </a:prstGeom>
            <a:solidFill>
              <a:srgbClr val="D6E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0" name="Rectangle 84">
              <a:extLst>
                <a:ext uri="{FF2B5EF4-FFF2-40B4-BE49-F238E27FC236}">
                  <a16:creationId xmlns:a16="http://schemas.microsoft.com/office/drawing/2014/main" id="{CBB4865F-45FE-6A31-DC4E-51C32C37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67"/>
              <a:ext cx="746" cy="8"/>
            </a:xfrm>
            <a:prstGeom prst="rect">
              <a:avLst/>
            </a:prstGeom>
            <a:solidFill>
              <a:srgbClr val="D8E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1" name="Rectangle 85">
              <a:extLst>
                <a:ext uri="{FF2B5EF4-FFF2-40B4-BE49-F238E27FC236}">
                  <a16:creationId xmlns:a16="http://schemas.microsoft.com/office/drawing/2014/main" id="{AEE3E111-FBD7-7C33-E345-0C81BFF27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58"/>
              <a:ext cx="746" cy="9"/>
            </a:xfrm>
            <a:prstGeom prst="rect">
              <a:avLst/>
            </a:prstGeom>
            <a:solidFill>
              <a:srgbClr val="DAE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2" name="Rectangle 86">
              <a:extLst>
                <a:ext uri="{FF2B5EF4-FFF2-40B4-BE49-F238E27FC236}">
                  <a16:creationId xmlns:a16="http://schemas.microsoft.com/office/drawing/2014/main" id="{E5BF23BC-C4F9-FAF7-5A2A-F737F75F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49"/>
              <a:ext cx="746" cy="9"/>
            </a:xfrm>
            <a:prstGeom prst="rect">
              <a:avLst/>
            </a:prstGeom>
            <a:solidFill>
              <a:srgbClr val="DB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3" name="Rectangle 87">
              <a:extLst>
                <a:ext uri="{FF2B5EF4-FFF2-40B4-BE49-F238E27FC236}">
                  <a16:creationId xmlns:a16="http://schemas.microsoft.com/office/drawing/2014/main" id="{AFEFF4B5-8B22-1C0C-DEC4-59EE89AC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40"/>
              <a:ext cx="746" cy="9"/>
            </a:xfrm>
            <a:prstGeom prst="rect">
              <a:avLst/>
            </a:prstGeom>
            <a:solidFill>
              <a:srgbClr val="DDEB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4" name="Rectangle 88">
              <a:extLst>
                <a:ext uri="{FF2B5EF4-FFF2-40B4-BE49-F238E27FC236}">
                  <a16:creationId xmlns:a16="http://schemas.microsoft.com/office/drawing/2014/main" id="{95D36441-D139-952B-6487-D69C3B39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31"/>
              <a:ext cx="746" cy="9"/>
            </a:xfrm>
            <a:prstGeom prst="rect">
              <a:avLst/>
            </a:prstGeom>
            <a:solidFill>
              <a:srgbClr val="DF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5" name="Rectangle 89">
              <a:extLst>
                <a:ext uri="{FF2B5EF4-FFF2-40B4-BE49-F238E27FC236}">
                  <a16:creationId xmlns:a16="http://schemas.microsoft.com/office/drawing/2014/main" id="{0C6E83DD-994B-CCC3-7F67-EC2737CC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31"/>
              <a:ext cx="746" cy="522"/>
            </a:xfrm>
            <a:prstGeom prst="rect">
              <a:avLst/>
            </a:prstGeom>
            <a:noFill/>
            <a:ln w="14288">
              <a:solidFill>
                <a:srgbClr val="6DA3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6" name="Rectangle 90">
              <a:extLst>
                <a:ext uri="{FF2B5EF4-FFF2-40B4-BE49-F238E27FC236}">
                  <a16:creationId xmlns:a16="http://schemas.microsoft.com/office/drawing/2014/main" id="{8AE03DDE-7AA0-69A9-1EE8-BA1F5395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58"/>
              <a:ext cx="19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7" name="Rectangle 91">
              <a:extLst>
                <a:ext uri="{FF2B5EF4-FFF2-40B4-BE49-F238E27FC236}">
                  <a16:creationId xmlns:a16="http://schemas.microsoft.com/office/drawing/2014/main" id="{7033171C-1459-42A7-0235-A4832727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58"/>
              <a:ext cx="3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LID4096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Vehicle</a:t>
              </a:r>
              <a:endPara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1F900EFC-8210-04A4-B22A-B57C6CDF9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1726"/>
              <a:ext cx="746" cy="0"/>
            </a:xfrm>
            <a:custGeom>
              <a:avLst/>
              <a:gdLst>
                <a:gd name="T0" fmla="*/ 746 w 746"/>
                <a:gd name="T1" fmla="*/ 302 w 746"/>
                <a:gd name="T2" fmla="*/ 0 w 7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6">
                  <a:moveTo>
                    <a:pt x="746" y="0"/>
                  </a:moveTo>
                  <a:lnTo>
                    <a:pt x="30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99" name="Line 93">
              <a:extLst>
                <a:ext uri="{FF2B5EF4-FFF2-40B4-BE49-F238E27FC236}">
                  <a16:creationId xmlns:a16="http://schemas.microsoft.com/office/drawing/2014/main" id="{59AE5232-292B-E1AB-FD11-0A87694FC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894"/>
              <a:ext cx="746" cy="0"/>
            </a:xfrm>
            <a:prstGeom prst="line">
              <a:avLst/>
            </a:prstGeom>
            <a:noFill/>
            <a:ln w="14288">
              <a:solidFill>
                <a:srgbClr val="6DA3D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4A26E621-8205-17D1-F895-631A78931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2053"/>
              <a:ext cx="0" cy="592"/>
            </a:xfrm>
            <a:prstGeom prst="line">
              <a:avLst/>
            </a:prstGeom>
            <a:noFill/>
            <a:ln w="14288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A05524F6-5B50-0779-A49E-6BF37989C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053"/>
              <a:ext cx="142" cy="106"/>
            </a:xfrm>
            <a:custGeom>
              <a:avLst/>
              <a:gdLst>
                <a:gd name="T0" fmla="*/ 0 w 142"/>
                <a:gd name="T1" fmla="*/ 106 h 106"/>
                <a:gd name="T2" fmla="*/ 71 w 142"/>
                <a:gd name="T3" fmla="*/ 0 h 106"/>
                <a:gd name="T4" fmla="*/ 142 w 142"/>
                <a:gd name="T5" fmla="*/ 106 h 106"/>
                <a:gd name="T6" fmla="*/ 0 w 142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06">
                  <a:moveTo>
                    <a:pt x="0" y="106"/>
                  </a:moveTo>
                  <a:lnTo>
                    <a:pt x="71" y="0"/>
                  </a:lnTo>
                  <a:lnTo>
                    <a:pt x="142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41F45B2F-32B2-E289-3170-8574471D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053"/>
              <a:ext cx="142" cy="106"/>
            </a:xfrm>
            <a:custGeom>
              <a:avLst/>
              <a:gdLst>
                <a:gd name="T0" fmla="*/ 0 w 142"/>
                <a:gd name="T1" fmla="*/ 106 h 106"/>
                <a:gd name="T2" fmla="*/ 71 w 142"/>
                <a:gd name="T3" fmla="*/ 0 h 106"/>
                <a:gd name="T4" fmla="*/ 142 w 142"/>
                <a:gd name="T5" fmla="*/ 106 h 106"/>
                <a:gd name="T6" fmla="*/ 0 w 142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06">
                  <a:moveTo>
                    <a:pt x="0" y="106"/>
                  </a:moveTo>
                  <a:lnTo>
                    <a:pt x="71" y="0"/>
                  </a:lnTo>
                  <a:lnTo>
                    <a:pt x="142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5875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819D-9EA7-460C-A24B-3C360529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components</a:t>
            </a:r>
            <a:endParaRPr lang="he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00779-14FE-4135-B484-0923C13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4912-32B1-49F0-9B6E-5083186BDE85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453F-2A9A-4477-83FB-2C17FE88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D5D2-E8AE-4D0F-BE93-92A2963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2F98-2F41-419B-9F8D-DB7C26888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Final exam</a:t>
            </a:r>
            <a:r>
              <a:rPr lang="he-IL" sz="2800" dirty="0"/>
              <a:t>:</a:t>
            </a:r>
            <a:r>
              <a:rPr lang="en-US" sz="2800" dirty="0"/>
              <a:t> 70%</a:t>
            </a:r>
            <a:endParaRPr lang="he-IL" dirty="0"/>
          </a:p>
          <a:p>
            <a:r>
              <a:rPr lang="en-US" sz="2800" dirty="0"/>
              <a:t>Homework assignments: 30%</a:t>
            </a:r>
            <a:endParaRPr lang="he-IL" sz="2800" dirty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5/6 programming assignments: 20%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4 theoretical assignments: 10%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Submission in pairs – both partners should submit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No late submissions</a:t>
            </a:r>
          </a:p>
          <a:p>
            <a:pPr marL="891540" lvl="2" indent="-342900"/>
            <a:r>
              <a:rPr lang="en-US" dirty="0"/>
              <a:t>Individual requests – only based on the regulations</a:t>
            </a:r>
          </a:p>
          <a:p>
            <a:pPr marL="891540" lvl="2" indent="-342900"/>
            <a:r>
              <a:rPr lang="en-US" dirty="0"/>
              <a:t>General requests – only from the students’ representative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Special extensions must be documented</a:t>
            </a:r>
          </a:p>
          <a:p>
            <a:pPr marL="342900" indent="-342900"/>
            <a:r>
              <a:rPr lang="en-US" sz="3100" dirty="0"/>
              <a:t>You must pass both the exam and the assignments to pass the course</a:t>
            </a:r>
            <a:endParaRPr lang="he-IL" sz="3100" dirty="0"/>
          </a:p>
          <a:p>
            <a:pPr lvl="1"/>
            <a:endParaRPr lang="he-IL" dirty="0"/>
          </a:p>
          <a:p>
            <a:pPr>
              <a:spcBef>
                <a:spcPts val="2400"/>
              </a:spcBef>
            </a:pPr>
            <a:endParaRPr lang="he-IL" dirty="0"/>
          </a:p>
          <a:p>
            <a:endParaRPr lang="he-IL" dirty="0"/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81812E5C-7C7D-4655-BC2B-633C1F28B2C4}"/>
              </a:ext>
            </a:extLst>
          </p:cNvPr>
          <p:cNvSpPr txBox="1"/>
          <p:nvPr/>
        </p:nvSpPr>
        <p:spPr>
          <a:xfrm>
            <a:off x="2987824" y="-27384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syllabus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404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5591" y="372526"/>
            <a:ext cx="8229600" cy="734706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7730" y="1981200"/>
            <a:ext cx="8110470" cy="4114800"/>
          </a:xfrm>
        </p:spPr>
        <p:txBody>
          <a:bodyPr/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Model: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Semantics: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 implements interface A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lvl="2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Triangle implements the Shape interface</a:t>
            </a:r>
            <a:endParaRPr lang="he-I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6B43B-F5E3-4801-A047-381B7E82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D402-87E1-4C72-8CEE-A263F2F30E34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C1D20A-5F55-42AF-87A7-32EE0A54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15D438-6A67-468E-90A7-6831AB19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50</a:t>
            </a:fld>
            <a:endParaRPr kumimoji="0" lang="en-US" dirty="0"/>
          </a:p>
        </p:txBody>
      </p:sp>
      <p:sp>
        <p:nvSpPr>
          <p:cNvPr id="13" name="תיבת טקסט 6">
            <a:extLst>
              <a:ext uri="{FF2B5EF4-FFF2-40B4-BE49-F238E27FC236}">
                <a16:creationId xmlns:a16="http://schemas.microsoft.com/office/drawing/2014/main" id="{03B4CA1E-97BD-432C-9D0E-B2CD746E6636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D42D-0B14-4900-6312-F0128A6C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81514"/>
            <a:ext cx="1706719" cy="30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2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626A-E97D-4C14-A213-414136A2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57592"/>
            <a:ext cx="8229600" cy="739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Realization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2D412-4A7E-4439-A14B-5E811936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70" y="1640869"/>
            <a:ext cx="2159259" cy="459644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590461-58B9-4F4E-AB33-181C85F3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5411-1CE2-40A9-9B5D-03A5F685FF16}" type="datetime3">
              <a:rPr lang="en-US" smtClean="0"/>
              <a:t>9 September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D83B40-0EA4-4784-994C-FE0609B2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en-US"/>
              <a:t>Advanced OOP&amp;D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155C31-977E-4DC1-A5F9-9EA19192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A3C41-D597-403C-97F0-0AF046A32235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2" name="תיבת טקסט 6">
            <a:extLst>
              <a:ext uri="{FF2B5EF4-FFF2-40B4-BE49-F238E27FC236}">
                <a16:creationId xmlns:a16="http://schemas.microsoft.com/office/drawing/2014/main" id="{375EC324-04EA-4355-900B-6D4B7787C599}"/>
              </a:ext>
            </a:extLst>
          </p:cNvPr>
          <p:cNvSpPr txBox="1"/>
          <p:nvPr/>
        </p:nvSpPr>
        <p:spPr>
          <a:xfrm>
            <a:off x="1825561" y="0"/>
            <a:ext cx="54987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-&gt; Class Diagram -&gt;Relations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45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04850" y="44624"/>
            <a:ext cx="7772400" cy="1143000"/>
          </a:xfrm>
        </p:spPr>
        <p:txBody>
          <a:bodyPr/>
          <a:lstStyle/>
          <a:p>
            <a:pPr algn="l" rtl="0" eaLnBrk="1" hangingPunct="1"/>
            <a:r>
              <a:rPr lang="en-US" dirty="0"/>
              <a:t>Usages of UML</a:t>
            </a:r>
            <a:endParaRPr lang="he-IL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44538" y="1146175"/>
            <a:ext cx="7772400" cy="5057775"/>
          </a:xfrm>
        </p:spPr>
        <p:txBody>
          <a:bodyPr>
            <a:normAutofit lnSpcReduction="10000"/>
          </a:bodyPr>
          <a:lstStyle/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system developer can present the design to stakeholders: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language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possible that a given UML diagram presents only part of a system. It is possible that a single system will be represented by multiple diagrams, each providing a partial description. The diagram does not necessarily contain all the details</a:t>
            </a:r>
          </a:p>
          <a:p>
            <a:pPr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UML diagram can be used to describe the requirements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developer will implement the system to realize the described model</a:t>
            </a:r>
          </a:p>
          <a:p>
            <a:pPr lvl="1" algn="l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Automatic code generation</a:t>
            </a:r>
            <a:endParaRPr lang="he-I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63EFE-B405-4C51-A7DB-10BA056C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3662-4E12-476C-B099-26509D93B007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8E132-2BE1-45B3-B98B-B8569859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1533-48C6-43D2-A00F-8A10EEDB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21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Executable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Stages</a:t>
            </a:r>
          </a:p>
          <a:p>
            <a:pPr lvl="1" algn="l" rtl="0"/>
            <a:r>
              <a:rPr lang="en-US" dirty="0"/>
              <a:t>Code Generation</a:t>
            </a:r>
          </a:p>
          <a:p>
            <a:pPr lvl="1" algn="l" rtl="0"/>
            <a:r>
              <a:rPr lang="en-US" dirty="0"/>
              <a:t>Build</a:t>
            </a:r>
          </a:p>
          <a:p>
            <a:pPr lvl="1" algn="l" rtl="0"/>
            <a:r>
              <a:rPr lang="en-US" dirty="0"/>
              <a:t>Model Simulation (Instrumentation)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410C3A-2F4B-4DA5-B3C8-01EECA1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A55E-941C-4FA0-BEA5-4AC930310CBB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C09A51-000F-413B-BEED-93F70B43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Advanced OOP&amp;D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480426-187B-4EAC-B5A0-8839AC5B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58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819D-9EA7-460C-A24B-3C360529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assignment solution</a:t>
            </a:r>
            <a:endParaRPr lang="he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00779-14FE-4135-B484-0923C13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822E-D8F2-4CCD-A036-CC2C9D67BF46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453F-2A9A-4477-83FB-2C17FE88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D5D2-E8AE-4D0F-BE93-92A2963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2F98-2F41-419B-9F8D-DB7C26888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The goal of the home assignments is to help you gradually assimilate the course material</a:t>
            </a:r>
            <a:endParaRPr lang="he-IL" dirty="0"/>
          </a:p>
          <a:p>
            <a:r>
              <a:rPr lang="en-US" sz="2800" dirty="0"/>
              <a:t>A student who shares a solved exercise </a:t>
            </a:r>
            <a:r>
              <a:rPr lang="en-US" sz="2800" b="1" u="sng" dirty="0"/>
              <a:t>in any form</a:t>
            </a:r>
            <a:r>
              <a:rPr lang="en-US" sz="2800" dirty="0"/>
              <a:t> or uses a shared solution </a:t>
            </a:r>
            <a:r>
              <a:rPr lang="en-US" sz="2800" b="1" u="sng" dirty="0"/>
              <a:t>in any way</a:t>
            </a:r>
            <a:r>
              <a:rPr lang="en-US" sz="2800" dirty="0"/>
              <a:t> will receive a grade of 0 for that exercise and will be sent to the disciplinary committee.</a:t>
            </a:r>
          </a:p>
          <a:p>
            <a:r>
              <a:rPr lang="en-US" sz="2800" dirty="0"/>
              <a:t>General discussion is encouraged. The line passes in sharing a solution with a student who is not your partner. Solving the assignment with anyone or asking anyone about her solution is treated as solution-sharing.</a:t>
            </a:r>
            <a:endParaRPr lang="he-IL" sz="3100" dirty="0"/>
          </a:p>
          <a:p>
            <a:pPr lvl="1"/>
            <a:endParaRPr lang="he-IL" dirty="0"/>
          </a:p>
          <a:p>
            <a:pPr>
              <a:spcBef>
                <a:spcPts val="2400"/>
              </a:spcBef>
            </a:pPr>
            <a:endParaRPr lang="he-IL" dirty="0"/>
          </a:p>
          <a:p>
            <a:endParaRPr lang="he-IL" dirty="0"/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81812E5C-7C7D-4655-BC2B-633C1F28B2C4}"/>
              </a:ext>
            </a:extLst>
          </p:cNvPr>
          <p:cNvSpPr txBox="1"/>
          <p:nvPr/>
        </p:nvSpPr>
        <p:spPr>
          <a:xfrm>
            <a:off x="2987824" y="-27384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syllabus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476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049B-0FD2-4808-9D61-A38B0EF8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Success in the course is not possible without participation and involvement</a:t>
            </a:r>
          </a:p>
          <a:p>
            <a:pPr algn="l" rtl="0"/>
            <a:r>
              <a:rPr lang="en-US" sz="2800" dirty="0"/>
              <a:t>Not everything is detailed in the slides</a:t>
            </a:r>
          </a:p>
          <a:p>
            <a:pPr algn="l" rtl="0"/>
            <a:r>
              <a:rPr lang="en-US" sz="2800" dirty="0"/>
              <a:t>The student is expected to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attend class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ask questions for the sake of elaboration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participate in class discussions</a:t>
            </a:r>
            <a:br>
              <a:rPr lang="en-US" sz="2500" dirty="0"/>
            </a:br>
            <a:endParaRPr lang="he-IL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505"/>
            <a:ext cx="7772400" cy="824239"/>
          </a:xfrm>
        </p:spPr>
        <p:txBody>
          <a:bodyPr>
            <a:normAutofit/>
          </a:bodyPr>
          <a:lstStyle/>
          <a:p>
            <a:r>
              <a:rPr lang="en-US" sz="3200" dirty="0"/>
              <a:t>Active participation in lectures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1"/>
          </p:nvPr>
        </p:nvSpPr>
        <p:spPr>
          <a:xfrm>
            <a:off x="323528" y="6374615"/>
            <a:ext cx="1008112" cy="365760"/>
          </a:xfrm>
        </p:spPr>
        <p:txBody>
          <a:bodyPr/>
          <a:lstStyle/>
          <a:p>
            <a:pPr>
              <a:defRPr/>
            </a:pPr>
            <a:fld id="{0A4EA117-4A38-4762-A490-B21330E940BA}" type="slidenum">
              <a:rPr lang="he-IL" smtClean="0"/>
              <a:pPr>
                <a:defRPr/>
              </a:pPr>
              <a:t>7</a:t>
            </a:fld>
            <a:endParaRPr lang="en-US" dirty="0"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3E48-9AAD-4438-8EA5-46481FAD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A63F-4E3A-426A-83DF-E38889BADC59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AF2D-DB14-4B26-8DDF-F4648D39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398511"/>
            <a:ext cx="3505200" cy="365760"/>
          </a:xfrm>
        </p:spPr>
        <p:txBody>
          <a:bodyPr/>
          <a:lstStyle/>
          <a:p>
            <a:pPr rtl="0"/>
            <a:r>
              <a:rPr lang="en-US"/>
              <a:t>Advanced OOP&amp;D</a:t>
            </a:r>
            <a:endParaRPr lang="en-US" dirty="0"/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29FAC80E-9B51-4720-8FBE-35830C7381EF}"/>
              </a:ext>
            </a:extLst>
          </p:cNvPr>
          <p:cNvSpPr txBox="1"/>
          <p:nvPr/>
        </p:nvSpPr>
        <p:spPr>
          <a:xfrm>
            <a:off x="2987824" y="-27384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syllabus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4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74186-AB89-EB0C-5431-F0FBE487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51D-2EAD-4756-9037-AFA0CBE6C08D}" type="datetime3">
              <a:rPr lang="en-US" smtClean="0"/>
              <a:t>9 September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B343C-91A1-A248-1826-6B622220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Advanced OOP&amp;D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71E68-4533-C62D-FF23-E47A63BD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2316F8-280A-45E0-FC34-271A3D1C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36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780090-D51D-446E-986B-7697B463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188640"/>
            <a:ext cx="8229600" cy="990600"/>
          </a:xfrm>
        </p:spPr>
        <p:txBody>
          <a:bodyPr/>
          <a:lstStyle/>
          <a:p>
            <a:r>
              <a:rPr lang="en-US" dirty="0"/>
              <a:t>Background: Premises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C51D8D1-B75B-4C75-B9FD-F94E9150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659592"/>
            <a:ext cx="8229600" cy="493776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The scope of a software project can be </a:t>
            </a:r>
            <a:r>
              <a:rPr lang="en-US" b="1" dirty="0"/>
              <a:t>huge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A medium-sized project contains tens of thousands of lines of code</a:t>
            </a:r>
          </a:p>
          <a:p>
            <a:pPr marL="342900" indent="-342900"/>
            <a:r>
              <a:rPr lang="en-US" dirty="0"/>
              <a:t>A software project is a </a:t>
            </a:r>
            <a:r>
              <a:rPr lang="en-US" b="1" dirty="0"/>
              <a:t>team effort</a:t>
            </a:r>
          </a:p>
          <a:p>
            <a:pPr marL="342900" indent="-342900"/>
            <a:r>
              <a:rPr lang="en-US" dirty="0"/>
              <a:t>A software project is a </a:t>
            </a:r>
            <a:r>
              <a:rPr lang="en-US" b="1" dirty="0"/>
              <a:t>dynamic</a:t>
            </a:r>
            <a:r>
              <a:rPr lang="en-US" dirty="0"/>
              <a:t> process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Incomplete requirements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Incorrect requirements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Changing requirements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/>
              <a:t>Evolving requirements</a:t>
            </a:r>
            <a:br>
              <a:rPr lang="en-US" dirty="0"/>
            </a:br>
            <a:endParaRPr lang="he-IL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A423FE-8C46-4C0B-8AAB-0489B173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929B-57A2-4EA9-AE2D-58A4EB030F23}" type="datetime3">
              <a:rPr lang="en-US" smtClean="0">
                <a:solidFill>
                  <a:schemeClr val="tx1"/>
                </a:solidFill>
              </a:rPr>
              <a:t>9 September 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0E047-3662-4ECF-BD4D-EC50CE5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OOP&amp;D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988FE-5488-48E7-89EA-13BD9F7D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>
                <a:solidFill>
                  <a:schemeClr val="tx1"/>
                </a:solidFill>
              </a:rPr>
              <a:pPr eaLnBrk="1" latinLnBrk="0" hangingPunct="1"/>
              <a:t>9</a:t>
            </a:fld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FB2FDC-9308-477F-B6A7-C014438266B5}"/>
              </a:ext>
            </a:extLst>
          </p:cNvPr>
          <p:cNvSpPr txBox="1"/>
          <p:nvPr/>
        </p:nvSpPr>
        <p:spPr>
          <a:xfrm>
            <a:off x="2898648" y="-27384"/>
            <a:ext cx="318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Course overview - background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77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חון לב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מקור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קור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מחון לב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מקור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קור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2097</Words>
  <Application>Microsoft Office PowerPoint</Application>
  <PresentationFormat>On-screen Show (4:3)</PresentationFormat>
  <Paragraphs>540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Segoe UI Symbol</vt:lpstr>
      <vt:lpstr>Calibri</vt:lpstr>
      <vt:lpstr>Tahoma</vt:lpstr>
      <vt:lpstr>Gill Sans MT</vt:lpstr>
      <vt:lpstr>Times New Roman</vt:lpstr>
      <vt:lpstr>David</vt:lpstr>
      <vt:lpstr>Wingdings</vt:lpstr>
      <vt:lpstr>Wingdings 3</vt:lpstr>
      <vt:lpstr>Courier New</vt:lpstr>
      <vt:lpstr>Bookman Old Style</vt:lpstr>
      <vt:lpstr>Arial</vt:lpstr>
      <vt:lpstr>מחון לב 2</vt:lpstr>
      <vt:lpstr>1_מחון לב 2</vt:lpstr>
      <vt:lpstr>Advanced OO Programming and Design Course number: 157109  </vt:lpstr>
      <vt:lpstr>Nice to meet you</vt:lpstr>
      <vt:lpstr>Agenda</vt:lpstr>
      <vt:lpstr>Course overview</vt:lpstr>
      <vt:lpstr>Grade components</vt:lpstr>
      <vt:lpstr>Home assignment solution</vt:lpstr>
      <vt:lpstr>Active participation in lectures</vt:lpstr>
      <vt:lpstr>Course Background</vt:lpstr>
      <vt:lpstr>Background: Premises</vt:lpstr>
      <vt:lpstr>The motivation behind OO design</vt:lpstr>
      <vt:lpstr>The goal: quality code</vt:lpstr>
      <vt:lpstr>The means: OO programming and design</vt:lpstr>
      <vt:lpstr>UML: Unified Modeling Language</vt:lpstr>
      <vt:lpstr>Class design principles</vt:lpstr>
      <vt:lpstr>Generic programming</vt:lpstr>
      <vt:lpstr>Package design</vt:lpstr>
      <vt:lpstr>Package design principles</vt:lpstr>
      <vt:lpstr>Design patterns</vt:lpstr>
      <vt:lpstr>Frameworks usage based on design patterns </vt:lpstr>
      <vt:lpstr>Advanced OO Programming and design Course number: 157109  </vt:lpstr>
      <vt:lpstr>Static structure modeling Class Diagrams</vt:lpstr>
      <vt:lpstr>A simple Class Diagram</vt:lpstr>
      <vt:lpstr>Class</vt:lpstr>
      <vt:lpstr>Access modifiers</vt:lpstr>
      <vt:lpstr>Interface</vt:lpstr>
      <vt:lpstr>From UML to code</vt:lpstr>
      <vt:lpstr>From UML to code: Important note</vt:lpstr>
      <vt:lpstr>Class Diagram – Relations</vt:lpstr>
      <vt:lpstr>Relations: Overview</vt:lpstr>
      <vt:lpstr> Multiplicity</vt:lpstr>
      <vt:lpstr>Types of relationships between objects</vt:lpstr>
      <vt:lpstr>Dependency</vt:lpstr>
      <vt:lpstr>Association</vt:lpstr>
      <vt:lpstr>Directed Association</vt:lpstr>
      <vt:lpstr>Example of Directed Association</vt:lpstr>
      <vt:lpstr>Bi-Directional Association</vt:lpstr>
      <vt:lpstr>Example of Bi-Directional Association</vt:lpstr>
      <vt:lpstr>The difference between ‘directed’ and ‘bi-directional’</vt:lpstr>
      <vt:lpstr>What will be done when running the following code?</vt:lpstr>
      <vt:lpstr>What will be done when running the following code?</vt:lpstr>
      <vt:lpstr>Aggregation</vt:lpstr>
      <vt:lpstr>Bi-Directional Aggregation</vt:lpstr>
      <vt:lpstr>Example of Aggregation </vt:lpstr>
      <vt:lpstr>Composition</vt:lpstr>
      <vt:lpstr>Bi-Directional Composition</vt:lpstr>
      <vt:lpstr>Composite</vt:lpstr>
      <vt:lpstr>Composite with links</vt:lpstr>
      <vt:lpstr>Generalization (Inheritance)</vt:lpstr>
      <vt:lpstr>Example of Generalization (Inheritance)</vt:lpstr>
      <vt:lpstr>Realization</vt:lpstr>
      <vt:lpstr>Example of Realization</vt:lpstr>
      <vt:lpstr>Usages of UML</vt:lpstr>
      <vt:lpstr>Executable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יהונתן לויאן</dc:creator>
  <cp:lastModifiedBy>shahar golan</cp:lastModifiedBy>
  <cp:revision>50</cp:revision>
  <dcterms:created xsi:type="dcterms:W3CDTF">2020-08-17T21:27:16Z</dcterms:created>
  <dcterms:modified xsi:type="dcterms:W3CDTF">2023-09-09T13:32:34Z</dcterms:modified>
</cp:coreProperties>
</file>