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60" r:id="rId3"/>
    <p:sldId id="259" r:id="rId4"/>
    <p:sldId id="261" r:id="rId5"/>
    <p:sldId id="262" r:id="rId6"/>
    <p:sldId id="263" r:id="rId7"/>
    <p:sldId id="257" r:id="rId8"/>
    <p:sldId id="265" r:id="rId9"/>
    <p:sldId id="258" r:id="rId10"/>
    <p:sldId id="266" r:id="rId11"/>
    <p:sldId id="275" r:id="rId12"/>
    <p:sldId id="267" r:id="rId13"/>
    <p:sldId id="270" r:id="rId14"/>
    <p:sldId id="271" r:id="rId15"/>
    <p:sldId id="268" r:id="rId16"/>
    <p:sldId id="269" r:id="rId17"/>
    <p:sldId id="274" r:id="rId18"/>
    <p:sldId id="27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3" autoAdjust="0"/>
    <p:restoredTop sz="64921" autoAdjust="0"/>
  </p:normalViewPr>
  <p:slideViewPr>
    <p:cSldViewPr snapToGrid="0">
      <p:cViewPr varScale="1">
        <p:scale>
          <a:sx n="58" d="100"/>
          <a:sy n="58" d="100"/>
        </p:scale>
        <p:origin x="138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E52BD-695E-44A2-AB0A-5B021781A95B}" type="datetimeFigureOut">
              <a:rPr lang="en-US" smtClean="0"/>
              <a:t>2019-08-03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97766-9344-447B-B0C3-4686C67AD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ה-</a:t>
            </a:r>
            <a:r>
              <a:rPr lang="en-US" dirty="0"/>
              <a:t>data</a:t>
            </a:r>
            <a:r>
              <a:rPr lang="he-IL" dirty="0"/>
              <a:t> שנשלח ב-</a:t>
            </a:r>
            <a:r>
              <a:rPr lang="en-US" dirty="0"/>
              <a:t>echo</a:t>
            </a:r>
            <a:r>
              <a:rPr lang="he-IL" dirty="0"/>
              <a:t> חייב להיות מוחזר ב-</a:t>
            </a:r>
            <a:r>
              <a:rPr lang="en-US" dirty="0"/>
              <a:t>echo reply</a:t>
            </a:r>
            <a:br>
              <a:rPr lang="en-US" dirty="0"/>
            </a:br>
            <a:endParaRPr lang="he-IL" dirty="0"/>
          </a:p>
          <a:p>
            <a:pPr algn="r" rtl="1"/>
            <a:r>
              <a:rPr lang="en-US" dirty="0"/>
              <a:t>Identifier</a:t>
            </a:r>
            <a:r>
              <a:rPr lang="he-IL" dirty="0"/>
              <a:t> ו-</a:t>
            </a:r>
            <a:r>
              <a:rPr lang="en-US" dirty="0"/>
              <a:t>sequence</a:t>
            </a:r>
            <a:r>
              <a:rPr lang="he-IL" dirty="0"/>
              <a:t> = נועדו לעזור למקבל להתאים בין </a:t>
            </a:r>
            <a:r>
              <a:rPr lang="en-US" dirty="0"/>
              <a:t>echo</a:t>
            </a:r>
            <a:r>
              <a:rPr lang="he-IL" dirty="0"/>
              <a:t> ל-</a:t>
            </a:r>
            <a:r>
              <a:rPr lang="en-US" dirty="0"/>
              <a:t>reply</a:t>
            </a:r>
            <a:r>
              <a:rPr lang="he-IL" dirty="0"/>
              <a:t>. </a:t>
            </a:r>
          </a:p>
          <a:p>
            <a:pPr algn="r" rtl="1"/>
            <a:r>
              <a:rPr lang="he-IL" dirty="0"/>
              <a:t>למשל, </a:t>
            </a:r>
            <a:r>
              <a:rPr lang="en-US" dirty="0"/>
              <a:t>identifier</a:t>
            </a:r>
            <a:r>
              <a:rPr lang="he-IL" dirty="0"/>
              <a:t> שיהיה כמו פורט ו-</a:t>
            </a:r>
            <a:r>
              <a:rPr lang="en-US" dirty="0"/>
              <a:t>sequence</a:t>
            </a:r>
            <a:r>
              <a:rPr lang="he-IL" dirty="0"/>
              <a:t> שיעלה ב-1 עם כל בקשת </a:t>
            </a:r>
            <a:r>
              <a:rPr lang="en-US" dirty="0"/>
              <a:t>echo</a:t>
            </a:r>
            <a:r>
              <a:rPr lang="he-IL" dirty="0"/>
              <a:t> שנשלחה.</a:t>
            </a:r>
          </a:p>
          <a:p>
            <a:pPr algn="r" rtl="1"/>
            <a:r>
              <a:rPr lang="he-IL" dirty="0"/>
              <a:t>המחשב שעונה מחזיר את אותם הערכים כמו השולח.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36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עשוי להגיע מה-</a:t>
            </a:r>
            <a:r>
              <a:rPr lang="en-US" dirty="0"/>
              <a:t>gateway</a:t>
            </a:r>
            <a:r>
              <a:rPr lang="he-IL" dirty="0"/>
              <a:t> אם הוא מזהה שהיעד לא ברשת, או משרת היעד עצמו אם הוא לא מסוגל לשלוח חזרה הודעות (לדוגמא, פורט לא פעיל).</a:t>
            </a:r>
          </a:p>
          <a:p>
            <a:pPr algn="r" rtl="1"/>
            <a:r>
              <a:rPr lang="he-IL" dirty="0"/>
              <a:t>מקרה נוסף – </a:t>
            </a:r>
            <a:r>
              <a:rPr lang="he-IL" dirty="0" err="1"/>
              <a:t>כשהפקטה</a:t>
            </a:r>
            <a:r>
              <a:rPr lang="he-IL" dirty="0"/>
              <a:t> היא </a:t>
            </a:r>
            <a:r>
              <a:rPr lang="en-US" dirty="0" err="1"/>
              <a:t>fragmanted</a:t>
            </a:r>
            <a:r>
              <a:rPr lang="he-IL" dirty="0"/>
              <a:t> אבל הפלאג של </a:t>
            </a:r>
            <a:r>
              <a:rPr lang="en-US" dirty="0"/>
              <a:t>Don’t Fragment</a:t>
            </a:r>
            <a:r>
              <a:rPr lang="he-IL" dirty="0"/>
              <a:t> דולק – ה</a:t>
            </a:r>
            <a:r>
              <a:rPr lang="en-US" dirty="0"/>
              <a:t>gateway</a:t>
            </a:r>
            <a:r>
              <a:rPr lang="he-IL" dirty="0"/>
              <a:t> יהיה חייב להחזיר </a:t>
            </a:r>
            <a:r>
              <a:rPr lang="en-US" dirty="0"/>
              <a:t>destination unreachable</a:t>
            </a:r>
            <a:r>
              <a:rPr lang="he-IL" dirty="0"/>
              <a:t>.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/>
              <a:t>Codes 0, 1, 4, and 5 may be received from a gateway. Codes 2 and 3 may be received from a host.</a:t>
            </a:r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15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בקשה להאטה בקצב השידור</a:t>
            </a:r>
          </a:p>
          <a:p>
            <a:pPr algn="r" rtl="1"/>
            <a:r>
              <a:rPr lang="he-IL" baseline="0" dirty="0"/>
              <a:t>יכול להישלח </a:t>
            </a:r>
            <a:r>
              <a:rPr lang="he-IL" baseline="0" dirty="0" err="1"/>
              <a:t>מראוטר</a:t>
            </a:r>
            <a:r>
              <a:rPr lang="he-IL" baseline="0" dirty="0"/>
              <a:t> שמבאפר תעבורה ולא עומד בקצב/מ</a:t>
            </a:r>
            <a:r>
              <a:rPr lang="en-US" baseline="0" dirty="0"/>
              <a:t>host</a:t>
            </a:r>
            <a:r>
              <a:rPr lang="he-IL" baseline="0" dirty="0"/>
              <a:t> שמקבל תעבורה.</a:t>
            </a:r>
          </a:p>
          <a:p>
            <a:pPr algn="r" rtl="1"/>
            <a:r>
              <a:rPr lang="he-IL" baseline="0" dirty="0"/>
              <a:t>אפשר לשלוח את הבקשה הזאת לפני שנגמר המקום בחלון הקבלה ולפני שמתחילים להפיל </a:t>
            </a:r>
            <a:r>
              <a:rPr lang="he-IL" baseline="0" dirty="0" err="1"/>
              <a:t>פקטות</a:t>
            </a:r>
            <a:r>
              <a:rPr lang="he-IL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32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err="1"/>
              <a:t>ראוטר</a:t>
            </a:r>
            <a:r>
              <a:rPr lang="he-IL" dirty="0"/>
              <a:t> (</a:t>
            </a:r>
            <a:r>
              <a:rPr lang="en-US" dirty="0"/>
              <a:t>G1</a:t>
            </a:r>
            <a:r>
              <a:rPr lang="he-IL" dirty="0"/>
              <a:t>) מקבל </a:t>
            </a:r>
            <a:r>
              <a:rPr lang="he-IL" dirty="0" err="1"/>
              <a:t>פקטה</a:t>
            </a:r>
            <a:r>
              <a:rPr lang="he-IL" dirty="0"/>
              <a:t> ובודק</a:t>
            </a:r>
            <a:r>
              <a:rPr lang="he-IL" baseline="0" dirty="0"/>
              <a:t> לאן לפי ה</a:t>
            </a:r>
            <a:r>
              <a:rPr lang="en-US" baseline="0" dirty="0"/>
              <a:t>route table</a:t>
            </a:r>
            <a:r>
              <a:rPr lang="he-IL" baseline="0" dirty="0"/>
              <a:t> שלו הוא צריך לשלוח אותה (נניח </a:t>
            </a:r>
            <a:r>
              <a:rPr lang="en-US" baseline="0" dirty="0"/>
              <a:t>G2</a:t>
            </a:r>
            <a:r>
              <a:rPr lang="he-IL" baseline="0" dirty="0"/>
              <a:t>).</a:t>
            </a:r>
          </a:p>
          <a:p>
            <a:pPr algn="r" rtl="1"/>
            <a:r>
              <a:rPr lang="he-IL" baseline="0" dirty="0"/>
              <a:t>אם </a:t>
            </a:r>
            <a:r>
              <a:rPr lang="en-US" baseline="0" dirty="0"/>
              <a:t>G2</a:t>
            </a:r>
            <a:r>
              <a:rPr lang="he-IL" baseline="0" dirty="0"/>
              <a:t> באותה רשת עם ה</a:t>
            </a:r>
            <a:r>
              <a:rPr lang="en-US" baseline="0" dirty="0"/>
              <a:t>sender</a:t>
            </a:r>
            <a:r>
              <a:rPr lang="he-IL" baseline="0" dirty="0"/>
              <a:t> אז </a:t>
            </a:r>
            <a:r>
              <a:rPr lang="he-IL" baseline="0" dirty="0" err="1"/>
              <a:t>הראוטר</a:t>
            </a:r>
            <a:r>
              <a:rPr lang="he-IL" baseline="0" dirty="0"/>
              <a:t> שולח ל</a:t>
            </a:r>
            <a:r>
              <a:rPr lang="en-US" baseline="0" dirty="0"/>
              <a:t>sender</a:t>
            </a:r>
            <a:r>
              <a:rPr lang="he-IL" baseline="0" dirty="0"/>
              <a:t> את ה</a:t>
            </a:r>
            <a:r>
              <a:rPr lang="en-US" baseline="0" dirty="0" err="1"/>
              <a:t>rediret</a:t>
            </a:r>
            <a:r>
              <a:rPr lang="en-US" baseline="0" dirty="0"/>
              <a:t> message</a:t>
            </a:r>
            <a:r>
              <a:rPr lang="he-IL" baseline="0" dirty="0"/>
              <a:t> שאומר לו שיותר מהר לשלוח ל</a:t>
            </a:r>
            <a:r>
              <a:rPr lang="en-US" baseline="0" dirty="0"/>
              <a:t>G2</a:t>
            </a:r>
            <a:r>
              <a:rPr lang="he-IL" baseline="0" dirty="0"/>
              <a:t>.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אם ברמת ה</a:t>
            </a:r>
            <a:r>
              <a:rPr lang="en-US" baseline="0" dirty="0" err="1"/>
              <a:t>ip</a:t>
            </a:r>
            <a:r>
              <a:rPr lang="he-IL" baseline="0" dirty="0"/>
              <a:t> דלוק ה</a:t>
            </a:r>
            <a:r>
              <a:rPr lang="en-US" dirty="0"/>
              <a:t>IP source route options</a:t>
            </a:r>
            <a:r>
              <a:rPr lang="he-IL" dirty="0"/>
              <a:t> אז </a:t>
            </a:r>
            <a:r>
              <a:rPr lang="en-US" dirty="0"/>
              <a:t>G1</a:t>
            </a:r>
            <a:r>
              <a:rPr lang="he-IL" baseline="0" dirty="0"/>
              <a:t> לא ישלח את ה</a:t>
            </a:r>
            <a:r>
              <a:rPr lang="en-US" baseline="0" dirty="0"/>
              <a:t>redirect</a:t>
            </a:r>
            <a:r>
              <a:rPr lang="he-IL" baseline="0" dirty="0"/>
              <a:t> גם אם יש דרך מהירה יותר לשלוח את </a:t>
            </a:r>
            <a:r>
              <a:rPr lang="he-IL" baseline="0" dirty="0" err="1"/>
              <a:t>הפקטה</a:t>
            </a:r>
            <a:r>
              <a:rPr lang="he-IL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0 – נגמר ה-</a:t>
            </a:r>
            <a:r>
              <a:rPr lang="en-US" dirty="0"/>
              <a:t>TTL</a:t>
            </a:r>
            <a:r>
              <a:rPr lang="he-IL" dirty="0"/>
              <a:t> (מתגלה ע"י ה-</a:t>
            </a:r>
            <a:r>
              <a:rPr lang="en-US" dirty="0"/>
              <a:t>gateway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1 – לא התקבלו ב-</a:t>
            </a:r>
            <a:r>
              <a:rPr lang="en-US" dirty="0"/>
              <a:t>host</a:t>
            </a:r>
            <a:r>
              <a:rPr lang="he-IL" dirty="0"/>
              <a:t> כל הפרגמנטים שהיו אמורים להגיע.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Pointer</a:t>
            </a:r>
            <a:r>
              <a:rPr lang="he-IL" dirty="0"/>
              <a:t> = אם הקוד היה 0, זה מציין את המיקום של השגיאה </a:t>
            </a:r>
            <a:r>
              <a:rPr lang="he-IL" dirty="0" err="1"/>
              <a:t>בפקטה</a:t>
            </a:r>
            <a:r>
              <a:rPr lang="he-IL" dirty="0"/>
              <a:t> שנשלחה.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84E41-7B09-4E6C-ABCD-01DD1091CF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80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</a:t>
            </a:r>
            <a:r>
              <a:rPr lang="en-US" dirty="0"/>
              <a:t>Originate Timestamp</a:t>
            </a:r>
            <a:r>
              <a:rPr lang="he-IL" baseline="0" dirty="0"/>
              <a:t> זה הזמן האחרון שבו השולח נגע </a:t>
            </a:r>
            <a:r>
              <a:rPr lang="he-IL" baseline="0" dirty="0" err="1"/>
              <a:t>בפקטה</a:t>
            </a:r>
            <a:endParaRPr lang="he-IL" baseline="0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</a:t>
            </a:r>
            <a:r>
              <a:rPr lang="en-US" dirty="0"/>
              <a:t>Receive Timestamp</a:t>
            </a:r>
            <a:r>
              <a:rPr lang="he-IL" baseline="0" dirty="0"/>
              <a:t> זה הזמן הראשון שבו המקבל נגע </a:t>
            </a:r>
            <a:r>
              <a:rPr lang="he-IL" baseline="0" dirty="0" err="1"/>
              <a:t>בפקטה</a:t>
            </a:r>
            <a:endParaRPr lang="en-US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err="1"/>
              <a:t>וה</a:t>
            </a:r>
            <a:r>
              <a:rPr lang="en-US" dirty="0"/>
              <a:t>Transmit Timestamp</a:t>
            </a:r>
            <a:r>
              <a:rPr lang="he-IL" baseline="0" dirty="0"/>
              <a:t> זה הזמן האחרון שבו המקבל נגע </a:t>
            </a:r>
            <a:r>
              <a:rPr lang="he-IL" baseline="0" dirty="0" err="1"/>
              <a:t>בפקטה</a:t>
            </a:r>
            <a:endParaRPr lang="he-IL" baseline="0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16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השימוש בהודעה</a:t>
            </a:r>
            <a:r>
              <a:rPr lang="he-IL" baseline="0" dirty="0"/>
              <a:t> זו היא לטובת הבנה של הרשת מה נמצא השולח.</a:t>
            </a:r>
          </a:p>
          <a:p>
            <a:pPr algn="r" rtl="1"/>
            <a:r>
              <a:rPr lang="he-IL" baseline="0" dirty="0"/>
              <a:t>את הודעת ה</a:t>
            </a:r>
            <a:r>
              <a:rPr lang="en-US" baseline="0" dirty="0"/>
              <a:t>request</a:t>
            </a:r>
            <a:r>
              <a:rPr lang="he-IL" baseline="0" dirty="0"/>
              <a:t> הוא שולח עם שדה ה</a:t>
            </a:r>
            <a:r>
              <a:rPr lang="en-US" baseline="0" dirty="0" err="1"/>
              <a:t>dst</a:t>
            </a:r>
            <a:r>
              <a:rPr lang="he-IL" baseline="0" dirty="0"/>
              <a:t> ב</a:t>
            </a:r>
            <a:r>
              <a:rPr lang="en-US" baseline="0" dirty="0" err="1"/>
              <a:t>ip</a:t>
            </a:r>
            <a:r>
              <a:rPr lang="he-IL" baseline="0" dirty="0"/>
              <a:t> עם 0ים ומקבל תשובה מלאה, כך הוא יודע מה כתובת הרשת מה הוא נמצא.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7766-9344-447B-B0C3-4686C67AD1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EA931-1349-45FB-A720-BC5E54296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0D19A2E-704C-4387-8230-BA874983C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F4E38A-462C-475D-893A-9D4D8BB2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15DF81-09DF-429B-A78A-40350688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7C14CB-738C-4DF5-A810-C644C7C2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4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2C3849-9FAA-4960-B846-89E9DD6F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A23A670-4231-4756-B799-9AEEDBF3F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3B42D8-E24B-4C5C-9000-C95DBF43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AEEB0C-BF89-4B00-ACF5-1518DC48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C1968B-C554-462A-911E-E42C41C8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5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C219046-EE6F-4F8F-8A9C-5C71CE1D7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F50E0CA-0B02-4FFF-8ACC-ABA82A588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2E40BB-E5D8-4492-A9B5-AF8AE38A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7D9C13-7BD6-485D-8030-0C1B941D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CC56FA-9DD7-4226-8779-E0FC13FB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6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9062E-A576-4C89-83B4-7735374F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3C2A74-2685-4D33-83E3-07FBC983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00208B-45D5-4980-8EAC-6A448BDE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6C8672-D383-4544-B6E3-9DF2D374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098C3B-4D80-48DC-87B6-07908CA6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5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3743E7-92E0-4674-81F0-2BA23A856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447823-22FD-49D3-AE13-831E31E42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8EF0E8-FC70-43D7-8C75-6CDE6BE0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B450F5-8F60-4CDC-93AB-A4CB6A8A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EA8156-894E-4E6B-A746-A435FE9C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2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25E2D8-7C2D-4482-A1D6-AB750EE1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5A9BF4-4D1A-4FBD-A779-0DC28F601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2E76A75-A52A-4EDF-B7B5-29DDA91AF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1CA834-79E6-44FA-BCAF-4F26C92E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70F81F-434E-46DD-A16F-2D20D3C7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7DE443C-6043-4A6F-8B18-03E3E389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9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D1E446-65DF-48FB-9115-348AC297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6DFB35-E70F-4D11-9A37-36FB98621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CF13E95-03BC-4E95-BE41-6E69A20AF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1525712-0278-46B4-8D1A-491E7C205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8F1BECD-D182-4B3B-A460-DF2925735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51E4F83-7272-4D84-852A-C382D02F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0D2CB22-0D2E-4F0C-97B4-DA076B19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15611AF-89FE-4794-B4F6-F985E3DF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0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A9669C-255B-4399-A9E0-9AD3152F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6D472C8-66A7-416E-892E-433D0F25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55BEA24-885E-4862-B843-1DC0AA7E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34FDA84-BEB8-4096-8F12-5179F49A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0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29EF21E-0A8B-491B-BE7F-642E3CF6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342EE23-3452-4E34-8D5F-824562DD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CB9CF3-422F-4F24-9EDF-9801153F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289673-5095-4334-8DB5-DDF5C58A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C684BD-D4F1-4CF0-B351-1132643A9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E0BC37-D116-4F2C-98DA-74E5426C5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FA9A3B-F33B-4649-B7C0-40746F4A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62A181A-E6BE-4B51-9CF0-36661E50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798CB95-CB7A-4985-8B86-90AE7E00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7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46294-DCDB-4990-A5B4-5534E4A5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1AB7A82-CC01-4539-8A5B-85F66FE2C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AEFFB14-2035-4D92-9C83-AB4357373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E5F68F1-6D78-4626-8E21-E48924FC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F40-EC65-4722-BCEC-F5AF12719C12}" type="datetimeFigureOut">
              <a:rPr lang="en-US" smtClean="0"/>
              <a:t>2019-08-03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EC6FA6-7D28-433D-91FF-8610F12F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55159E-254A-4D0D-89E8-E537C07D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6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999BA17-EC81-4422-8EAB-AE587E59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8D8447-27CA-4B93-8469-CD8AAE940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E4A6CA-8AB7-449D-B970-C0EDB7CE3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B6F40-EC65-4722-BCEC-F5AF12719C12}" type="datetimeFigureOut">
              <a:rPr lang="en-US" smtClean="0"/>
              <a:t>2019-08-03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3F01A0-263B-439F-83C0-61B37E34D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A1FAA9-EF8A-4953-83B2-808DC5AAB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62304-94A6-4C2C-87CC-52000042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0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741483-B11E-445B-82D4-F69120BFE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Raw Sockets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543615-085F-4258-A2E2-34551553B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F7D6D0-C3C0-4F7D-85E0-921F9502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Format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A2FBB0DC-C13F-4885-9425-924C452E33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34708464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9907321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1134425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7348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779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Checksum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28593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Unused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19157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Internet Header + 64 bits of Original Data Datagram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46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Types: 8/0 – Echo / Echo Reply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400" dirty="0"/>
              <a:t>Packet Format:</a:t>
            </a:r>
          </a:p>
          <a:p>
            <a:pPr marL="0" indent="0">
              <a:lnSpc>
                <a:spcPct val="70000"/>
              </a:lnSpc>
              <a:buNone/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 marL="457200" lvl="1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>
              <a:lnSpc>
                <a:spcPct val="70000"/>
              </a:lnSpc>
            </a:pPr>
            <a:r>
              <a:rPr lang="en-US" sz="2400" dirty="0"/>
              <a:t>Types: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0 = echo;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8 = echo reply</a:t>
            </a:r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25204249-12E6-4182-A578-16B88125DAD3}"/>
              </a:ext>
            </a:extLst>
          </p:cNvPr>
          <p:cNvGraphicFramePr>
            <a:graphicFrameLocks/>
          </p:cNvGraphicFramePr>
          <p:nvPr/>
        </p:nvGraphicFramePr>
        <p:xfrm>
          <a:off x="838200" y="2296142"/>
          <a:ext cx="10515600" cy="1902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34708464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9907321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1134425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7348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779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28593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Identifier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Sequence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1915796"/>
                  </a:ext>
                </a:extLst>
              </a:tr>
              <a:tr h="790476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19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Types: 3 – Destination Unreachable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Packet Format: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r>
              <a:rPr lang="en-US" sz="2400" dirty="0"/>
              <a:t>Code numbers:</a:t>
            </a:r>
          </a:p>
          <a:p>
            <a:pPr lvl="1"/>
            <a:r>
              <a:rPr lang="en-US" altLang="en-US" dirty="0"/>
              <a:t>0 = net unreachable; </a:t>
            </a:r>
          </a:p>
          <a:p>
            <a:pPr lvl="1"/>
            <a:r>
              <a:rPr lang="en-US" altLang="en-US" dirty="0"/>
              <a:t>1 = host unreachable; </a:t>
            </a:r>
          </a:p>
          <a:p>
            <a:pPr lvl="1"/>
            <a:r>
              <a:rPr lang="en-US" altLang="en-US" dirty="0"/>
              <a:t>2 = protocol unreachable; </a:t>
            </a:r>
          </a:p>
          <a:p>
            <a:pPr lvl="1"/>
            <a:r>
              <a:rPr lang="en-US" altLang="en-US" dirty="0"/>
              <a:t>3 = port unreachable; </a:t>
            </a:r>
          </a:p>
          <a:p>
            <a:pPr lvl="1"/>
            <a:r>
              <a:rPr lang="en-US" altLang="en-US" dirty="0"/>
              <a:t>4 = fragmentation needed and DF set; </a:t>
            </a:r>
          </a:p>
          <a:p>
            <a:pPr lvl="1"/>
            <a:r>
              <a:rPr lang="en-US" altLang="en-US" dirty="0"/>
              <a:t>5 = source route failed.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25204249-12E6-4182-A578-16B88125DAD3}"/>
              </a:ext>
            </a:extLst>
          </p:cNvPr>
          <p:cNvGraphicFramePr>
            <a:graphicFrameLocks/>
          </p:cNvGraphicFramePr>
          <p:nvPr/>
        </p:nvGraphicFramePr>
        <p:xfrm>
          <a:off x="838200" y="2296142"/>
          <a:ext cx="10515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34708464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9907321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1134425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7348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779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Checksum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28593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Unused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19157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Internet Header + 64 bits of Original Data Datagram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59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Types: 4 – Source Quench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400" dirty="0"/>
              <a:t>Packet Format:</a:t>
            </a:r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 marL="457200" lvl="1" indent="0">
              <a:lnSpc>
                <a:spcPct val="70000"/>
              </a:lnSpc>
              <a:buNone/>
            </a:pPr>
            <a:endParaRPr lang="en-US" dirty="0"/>
          </a:p>
          <a:p>
            <a:pPr lvl="1">
              <a:lnSpc>
                <a:spcPct val="70000"/>
              </a:lnSpc>
            </a:pP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25204249-12E6-4182-A578-16B88125DAD3}"/>
              </a:ext>
            </a:extLst>
          </p:cNvPr>
          <p:cNvGraphicFramePr>
            <a:graphicFrameLocks/>
          </p:cNvGraphicFramePr>
          <p:nvPr/>
        </p:nvGraphicFramePr>
        <p:xfrm>
          <a:off x="838200" y="2296142"/>
          <a:ext cx="10515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34708464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9907321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1134425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7348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779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Checksum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28593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Unused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19157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Internet Header + 64 bits of Original Data Datagram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912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Types: 5 – Redirect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400" dirty="0"/>
              <a:t>Packet Format:</a:t>
            </a:r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 marL="457200" lvl="1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>
              <a:lnSpc>
                <a:spcPct val="70000"/>
              </a:lnSpc>
            </a:pPr>
            <a:r>
              <a:rPr lang="en-US" sz="2400" dirty="0"/>
              <a:t>Code numbers: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0 = Redirect datagrams for the Network.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1 = Redirect datagrams for the Host.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2 = Redirect datagrams for the Type of Service and Network.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3 = Redirect datagrams for the Type of Service and Host.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25204249-12E6-4182-A578-16B88125DAD3}"/>
              </a:ext>
            </a:extLst>
          </p:cNvPr>
          <p:cNvGraphicFramePr>
            <a:graphicFrameLocks/>
          </p:cNvGraphicFramePr>
          <p:nvPr/>
        </p:nvGraphicFramePr>
        <p:xfrm>
          <a:off x="838200" y="2296142"/>
          <a:ext cx="10515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34708464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9907321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1134425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7348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779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Checksum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28593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Unused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19157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Internet Header + 64 bits of Original Data Datagram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624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Types: 11 – Time Exceeded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400" dirty="0"/>
              <a:t>Packet Format:</a:t>
            </a:r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>
              <a:lnSpc>
                <a:spcPct val="70000"/>
              </a:lnSpc>
            </a:pPr>
            <a:r>
              <a:rPr lang="en-US" sz="2400" dirty="0"/>
              <a:t>Code numbers:</a:t>
            </a:r>
          </a:p>
          <a:p>
            <a:pPr lvl="1">
              <a:lnSpc>
                <a:spcPct val="70000"/>
              </a:lnSpc>
            </a:pPr>
            <a:r>
              <a:rPr lang="en-US" altLang="en-US" dirty="0"/>
              <a:t>0 = time to live exceeded in transit;</a:t>
            </a:r>
          </a:p>
          <a:p>
            <a:pPr lvl="1">
              <a:lnSpc>
                <a:spcPct val="70000"/>
              </a:lnSpc>
            </a:pPr>
            <a:r>
              <a:rPr lang="en-US" altLang="en-US" dirty="0"/>
              <a:t>1 = fragment reassembly time exceeded. </a:t>
            </a:r>
            <a:br>
              <a:rPr lang="en-US" altLang="en-US" dirty="0"/>
            </a:b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dirty="0"/>
          </a:p>
          <a:p>
            <a:pPr lvl="1">
              <a:lnSpc>
                <a:spcPct val="70000"/>
              </a:lnSpc>
            </a:pP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25204249-12E6-4182-A578-16B88125DAD3}"/>
              </a:ext>
            </a:extLst>
          </p:cNvPr>
          <p:cNvGraphicFramePr>
            <a:graphicFrameLocks/>
          </p:cNvGraphicFramePr>
          <p:nvPr/>
        </p:nvGraphicFramePr>
        <p:xfrm>
          <a:off x="838200" y="2296142"/>
          <a:ext cx="10515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34708464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9907321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1134425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7348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779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Checksum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28593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Unused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19157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Internet Header + 64 bits of Original Data Datagram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805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Types: 12 – Parameter Problem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400" dirty="0"/>
              <a:t>Packet Format:</a:t>
            </a:r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>
              <a:lnSpc>
                <a:spcPct val="70000"/>
              </a:lnSpc>
            </a:pPr>
            <a:r>
              <a:rPr lang="en-US" sz="2400" dirty="0"/>
              <a:t>Code numbers:</a:t>
            </a:r>
          </a:p>
          <a:p>
            <a:pPr lvl="1">
              <a:lnSpc>
                <a:spcPct val="70000"/>
              </a:lnSpc>
            </a:pPr>
            <a:r>
              <a:rPr lang="en-US" altLang="en-US" dirty="0"/>
              <a:t>0 = pointer indicates the error.</a:t>
            </a:r>
            <a:br>
              <a:rPr lang="en-US" altLang="en-US" dirty="0"/>
            </a:br>
            <a:endParaRPr lang="en-US" altLang="en-US" dirty="0"/>
          </a:p>
          <a:p>
            <a:pPr lvl="1">
              <a:lnSpc>
                <a:spcPct val="70000"/>
              </a:lnSpc>
            </a:pPr>
            <a:endParaRPr lang="en-US" dirty="0"/>
          </a:p>
          <a:p>
            <a:pPr lvl="1">
              <a:lnSpc>
                <a:spcPct val="70000"/>
              </a:lnSpc>
            </a:pP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25204249-12E6-4182-A578-16B88125DAD3}"/>
              </a:ext>
            </a:extLst>
          </p:cNvPr>
          <p:cNvGraphicFramePr>
            <a:graphicFrameLocks/>
          </p:cNvGraphicFramePr>
          <p:nvPr/>
        </p:nvGraphicFramePr>
        <p:xfrm>
          <a:off x="838200" y="2296142"/>
          <a:ext cx="10515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34708464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9907321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1134425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7348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779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Checksum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28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19157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Internet Header + 64 bits of Original Data Datagram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934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754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Type: 13 – Timestamp Request Message</a:t>
            </a:r>
            <a:br>
              <a:rPr lang="en-US" dirty="0"/>
            </a:br>
            <a:r>
              <a:rPr lang="en-US" dirty="0"/>
              <a:t>Type: 14 – Timestamp Reply Message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400" dirty="0"/>
              <a:t>Packet Format:</a:t>
            </a:r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25204249-12E6-4182-A578-16B88125DAD3}"/>
              </a:ext>
            </a:extLst>
          </p:cNvPr>
          <p:cNvGraphicFramePr>
            <a:graphicFrameLocks/>
          </p:cNvGraphicFramePr>
          <p:nvPr/>
        </p:nvGraphicFramePr>
        <p:xfrm>
          <a:off x="838200" y="2296142"/>
          <a:ext cx="10515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34708464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9907321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1134425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7348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779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28593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Identifier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Sequence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19157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Originate Timestamp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Receive Timestamp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Transmit Timestamp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297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A4053-83BE-448D-8877-DBBA7D7F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Type: 15 – Information Request Message</a:t>
            </a:r>
            <a:br>
              <a:rPr lang="en-US" dirty="0"/>
            </a:br>
            <a:r>
              <a:rPr lang="en-US" dirty="0"/>
              <a:t>Type: 16 – Information Reply Message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05FB4C-A7FE-45D7-A696-BFFC90E0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400" dirty="0"/>
              <a:t>Packet Format:</a:t>
            </a:r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25204249-12E6-4182-A578-16B88125DAD3}"/>
              </a:ext>
            </a:extLst>
          </p:cNvPr>
          <p:cNvGraphicFramePr>
            <a:graphicFrameLocks/>
          </p:cNvGraphicFramePr>
          <p:nvPr/>
        </p:nvGraphicFramePr>
        <p:xfrm>
          <a:off x="838200" y="2296142"/>
          <a:ext cx="10515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34708464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9907321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1134425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7348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779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28593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Identifier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Sequence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191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303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B268A8-A72C-4737-84E8-60BF2279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Anecdotes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E511E5-8C11-43E6-BF32-6636DE86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Traceroute </a:t>
            </a:r>
          </a:p>
          <a:p>
            <a:pPr lvl="1"/>
            <a:r>
              <a:rPr lang="en-US" dirty="0"/>
              <a:t>On Linux uses UDP</a:t>
            </a:r>
          </a:p>
          <a:p>
            <a:pPr lvl="1"/>
            <a:r>
              <a:rPr lang="en-US" dirty="0"/>
              <a:t>On windows ICMP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9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0538AF-0C23-45AC-8BCF-0FA6D570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Raw Sockets?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5CC124-2E1C-4EA4-AC37-A22CFC30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transport layer protocols, just bytes over IP</a:t>
            </a:r>
          </a:p>
          <a:p>
            <a:r>
              <a:rPr lang="en-US" dirty="0"/>
              <a:t>Supported by IPv4 and IPv6</a:t>
            </a:r>
          </a:p>
          <a:p>
            <a:pPr lvl="1"/>
            <a:r>
              <a:rPr lang="en-US" dirty="0"/>
              <a:t>Amongst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4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A00BFE-4F5D-4B04-914B-F4A4E096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Raw 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A22CB7-8649-493F-845E-A30C6D39B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8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51541-ABFB-4759-AE01-FA3169BE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Datagram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C538DF-22F3-4DF4-9CF3-D9E64047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3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06A4F-0D49-4980-8090-858D92BC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a Datagram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7CEBF4-294E-482B-A1EA-56E3CC9FF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B0FBD8-8A49-435E-8E4F-2E0B4A61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Socket Sniffer [</a:t>
            </a:r>
            <a:r>
              <a:rPr lang="en-US" dirty="0" err="1"/>
              <a:t>scapy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9D0FD2-9C4D-42FC-9343-0F77A20DF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7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741483-B11E-445B-82D4-F69120BFE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Libpcap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543615-085F-4258-A2E2-34551553B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DE641-7FF5-442D-ADF9-35AF2396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0149D8-BF24-4C80-959F-7DF566C80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developed by </a:t>
            </a:r>
          </a:p>
        </p:txBody>
      </p:sp>
    </p:spTree>
    <p:extLst>
      <p:ext uri="{BB962C8B-B14F-4D97-AF65-F5344CB8AC3E}">
        <p14:creationId xmlns:p14="http://schemas.microsoft.com/office/powerpoint/2010/main" val="63988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741483-B11E-445B-82D4-F69120BFE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543615-085F-4258-A2E2-34551553B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1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706</Words>
  <Application>Microsoft Office PowerPoint</Application>
  <PresentationFormat>Widescreen</PresentationFormat>
  <Paragraphs>208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Raw Sockets</vt:lpstr>
      <vt:lpstr>What are Raw Sockets?</vt:lpstr>
      <vt:lpstr>Working with Raw Sockets</vt:lpstr>
      <vt:lpstr>Building a Datagram</vt:lpstr>
      <vt:lpstr>Injecting a Datagram</vt:lpstr>
      <vt:lpstr>Raw Socket Sniffer [scapy]</vt:lpstr>
      <vt:lpstr>Libpcap</vt:lpstr>
      <vt:lpstr>Overview</vt:lpstr>
      <vt:lpstr>ICMP</vt:lpstr>
      <vt:lpstr>Packet Format</vt:lpstr>
      <vt:lpstr>Types: 8/0 – Echo / Echo Reply Message</vt:lpstr>
      <vt:lpstr>Types: 3 – Destination Unreachable Message</vt:lpstr>
      <vt:lpstr>Types: 4 – Source Quench Message</vt:lpstr>
      <vt:lpstr>Types: 5 – Redirect Message</vt:lpstr>
      <vt:lpstr>Types: 11 – Time Exceeded Message</vt:lpstr>
      <vt:lpstr>Types: 12 – Parameter Problem Message</vt:lpstr>
      <vt:lpstr>Type: 13 – Timestamp Request Message Type: 14 – Timestamp Reply Message </vt:lpstr>
      <vt:lpstr>Type: 15 – Information Request Message Type: 16 – Information Reply Message </vt:lpstr>
      <vt:lpstr>Anecdotes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 Sockets</dc:title>
  <dc:creator>שירה עשהאל</dc:creator>
  <cp:lastModifiedBy>itai</cp:lastModifiedBy>
  <cp:revision>32</cp:revision>
  <dcterms:created xsi:type="dcterms:W3CDTF">2019-07-17T13:55:20Z</dcterms:created>
  <dcterms:modified xsi:type="dcterms:W3CDTF">2019-08-03T10:04:48Z</dcterms:modified>
</cp:coreProperties>
</file>