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49"/>
  </p:notesMasterIdLst>
  <p:sldIdLst>
    <p:sldId id="314" r:id="rId2"/>
    <p:sldId id="330" r:id="rId3"/>
    <p:sldId id="291" r:id="rId4"/>
    <p:sldId id="257" r:id="rId5"/>
    <p:sldId id="262" r:id="rId6"/>
    <p:sldId id="281" r:id="rId7"/>
    <p:sldId id="290" r:id="rId8"/>
    <p:sldId id="265" r:id="rId9"/>
    <p:sldId id="275" r:id="rId10"/>
    <p:sldId id="282" r:id="rId11"/>
    <p:sldId id="266" r:id="rId12"/>
    <p:sldId id="283" r:id="rId13"/>
    <p:sldId id="292" r:id="rId14"/>
    <p:sldId id="297" r:id="rId15"/>
    <p:sldId id="293" r:id="rId16"/>
    <p:sldId id="296" r:id="rId17"/>
    <p:sldId id="273" r:id="rId18"/>
    <p:sldId id="309" r:id="rId19"/>
    <p:sldId id="272" r:id="rId20"/>
    <p:sldId id="274" r:id="rId21"/>
    <p:sldId id="284" r:id="rId22"/>
    <p:sldId id="298" r:id="rId23"/>
    <p:sldId id="299" r:id="rId24"/>
    <p:sldId id="300" r:id="rId25"/>
    <p:sldId id="301" r:id="rId26"/>
    <p:sldId id="307" r:id="rId27"/>
    <p:sldId id="310" r:id="rId28"/>
    <p:sldId id="311" r:id="rId29"/>
    <p:sldId id="305" r:id="rId30"/>
    <p:sldId id="308" r:id="rId31"/>
    <p:sldId id="303" r:id="rId32"/>
    <p:sldId id="312" r:id="rId33"/>
    <p:sldId id="280" r:id="rId34"/>
    <p:sldId id="315" r:id="rId35"/>
    <p:sldId id="319" r:id="rId36"/>
    <p:sldId id="316" r:id="rId37"/>
    <p:sldId id="327" r:id="rId38"/>
    <p:sldId id="326" r:id="rId39"/>
    <p:sldId id="325" r:id="rId40"/>
    <p:sldId id="317" r:id="rId41"/>
    <p:sldId id="318" r:id="rId42"/>
    <p:sldId id="320" r:id="rId43"/>
    <p:sldId id="322" r:id="rId44"/>
    <p:sldId id="323" r:id="rId45"/>
    <p:sldId id="328" r:id="rId46"/>
    <p:sldId id="324" r:id="rId47"/>
    <p:sldId id="329" r:id="rId48"/>
  </p:sldIdLst>
  <p:sldSz cx="12192000" cy="6858000"/>
  <p:notesSz cx="6858000" cy="9144000"/>
  <p:defaultTextStyle>
    <a:defPPr>
      <a:defRPr lang="LID4096"/>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0776CF-8FD4-977F-EDFB-71A13F523457}" name="Shira" initials="S" userId="Shi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סגנון ביניים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EB145-8001-4D08-88C5-0944D06B99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64F7814-DFF7-4FC7-8856-5D16307CD63A}">
      <dgm:prSet/>
      <dgm:spPr/>
      <dgm:t>
        <a:bodyPr/>
        <a:lstStyle/>
        <a:p>
          <a:pPr>
            <a:lnSpc>
              <a:spcPct val="100000"/>
            </a:lnSpc>
          </a:pPr>
          <a:r>
            <a:rPr lang="en-US" dirty="0"/>
            <a:t>We don’t have any direct statistics or mathematic tool to solve the problem we want to solve.</a:t>
          </a:r>
        </a:p>
      </dgm:t>
    </dgm:pt>
    <dgm:pt modelId="{41AA0ABE-31BE-493C-AB5A-EEBA0B11DA1A}" type="parTrans" cxnId="{F1F411BC-6DD0-442B-887F-F9CFF9877282}">
      <dgm:prSet/>
      <dgm:spPr/>
      <dgm:t>
        <a:bodyPr/>
        <a:lstStyle/>
        <a:p>
          <a:endParaRPr lang="en-US"/>
        </a:p>
      </dgm:t>
    </dgm:pt>
    <dgm:pt modelId="{526492E4-D588-4527-ADFD-8D7C46D953A9}" type="sibTrans" cxnId="{F1F411BC-6DD0-442B-887F-F9CFF9877282}">
      <dgm:prSet/>
      <dgm:spPr/>
      <dgm:t>
        <a:bodyPr/>
        <a:lstStyle/>
        <a:p>
          <a:endParaRPr lang="en-US"/>
        </a:p>
      </dgm:t>
    </dgm:pt>
    <dgm:pt modelId="{82DB9256-614E-4387-85FB-0E3B68579C07}">
      <dgm:prSet/>
      <dgm:spPr/>
      <dgm:t>
        <a:bodyPr/>
        <a:lstStyle/>
        <a:p>
          <a:pPr>
            <a:lnSpc>
              <a:spcPct val="100000"/>
            </a:lnSpc>
          </a:pPr>
          <a:r>
            <a:rPr lang="en" dirty="0"/>
            <a:t>An ML model can find patterns and teach itself in minutes what would take us years.</a:t>
          </a:r>
          <a:endParaRPr lang="en-US" dirty="0"/>
        </a:p>
      </dgm:t>
    </dgm:pt>
    <dgm:pt modelId="{8EBCF7B1-C6C1-4A3B-B3FE-24084FECAAE1}" type="parTrans" cxnId="{FE5E2C50-94E6-4D08-B405-B504E2643593}">
      <dgm:prSet/>
      <dgm:spPr/>
      <dgm:t>
        <a:bodyPr/>
        <a:lstStyle/>
        <a:p>
          <a:endParaRPr lang="en-US"/>
        </a:p>
      </dgm:t>
    </dgm:pt>
    <dgm:pt modelId="{BD6D35C8-65DD-4168-AAF9-D07ABF563818}" type="sibTrans" cxnId="{FE5E2C50-94E6-4D08-B405-B504E2643593}">
      <dgm:prSet/>
      <dgm:spPr/>
      <dgm:t>
        <a:bodyPr/>
        <a:lstStyle/>
        <a:p>
          <a:endParaRPr lang="en-US"/>
        </a:p>
      </dgm:t>
    </dgm:pt>
    <dgm:pt modelId="{2750B7E8-1649-47B5-AEF3-B898C4500D44}" type="pres">
      <dgm:prSet presAssocID="{CCEEB145-8001-4D08-88C5-0944D06B99DE}" presName="root" presStyleCnt="0">
        <dgm:presLayoutVars>
          <dgm:dir/>
          <dgm:resizeHandles val="exact"/>
        </dgm:presLayoutVars>
      </dgm:prSet>
      <dgm:spPr/>
    </dgm:pt>
    <dgm:pt modelId="{75CC7457-2882-4BAC-A29C-CAC84A8ACA2F}" type="pres">
      <dgm:prSet presAssocID="{664F7814-DFF7-4FC7-8856-5D16307CD63A}" presName="compNode" presStyleCnt="0"/>
      <dgm:spPr/>
    </dgm:pt>
    <dgm:pt modelId="{4DC85FA6-617A-45C0-8766-816E0C950600}" type="pres">
      <dgm:prSet presAssocID="{664F7814-DFF7-4FC7-8856-5D16307CD63A}" presName="bgRect" presStyleLbl="bgShp" presStyleIdx="0" presStyleCnt="2"/>
      <dgm:spPr/>
    </dgm:pt>
    <dgm:pt modelId="{A7702997-3F1F-4539-8614-38B375627C3D}" type="pres">
      <dgm:prSet presAssocID="{664F7814-DFF7-4FC7-8856-5D16307CD6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מחשבון"/>
        </a:ext>
      </dgm:extLst>
    </dgm:pt>
    <dgm:pt modelId="{CD9E8CF3-8A63-4621-82FB-D2498735CAA7}" type="pres">
      <dgm:prSet presAssocID="{664F7814-DFF7-4FC7-8856-5D16307CD63A}" presName="spaceRect" presStyleCnt="0"/>
      <dgm:spPr/>
    </dgm:pt>
    <dgm:pt modelId="{CFA8692E-7727-46D2-BB2A-A5F3ABE1FE70}" type="pres">
      <dgm:prSet presAssocID="{664F7814-DFF7-4FC7-8856-5D16307CD63A}" presName="parTx" presStyleLbl="revTx" presStyleIdx="0" presStyleCnt="2">
        <dgm:presLayoutVars>
          <dgm:chMax val="0"/>
          <dgm:chPref val="0"/>
        </dgm:presLayoutVars>
      </dgm:prSet>
      <dgm:spPr/>
    </dgm:pt>
    <dgm:pt modelId="{D309E318-52AA-4C93-B8A2-B433E80F28EA}" type="pres">
      <dgm:prSet presAssocID="{526492E4-D588-4527-ADFD-8D7C46D953A9}" presName="sibTrans" presStyleCnt="0"/>
      <dgm:spPr/>
    </dgm:pt>
    <dgm:pt modelId="{8F3F5140-5555-40F8-B168-05EC46D2F7B6}" type="pres">
      <dgm:prSet presAssocID="{82DB9256-614E-4387-85FB-0E3B68579C07}" presName="compNode" presStyleCnt="0"/>
      <dgm:spPr/>
    </dgm:pt>
    <dgm:pt modelId="{BABD454F-B3FA-40B7-9538-D4C11D204F1F}" type="pres">
      <dgm:prSet presAssocID="{82DB9256-614E-4387-85FB-0E3B68579C07}" presName="bgRect" presStyleLbl="bgShp" presStyleIdx="1" presStyleCnt="2"/>
      <dgm:spPr/>
    </dgm:pt>
    <dgm:pt modelId="{3D4996A4-065D-4D94-B2A6-A4E9AF1C390A}" type="pres">
      <dgm:prSet presAssocID="{82DB9256-614E-4387-85FB-0E3B68579C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9489F7F5-2F23-4C48-B403-7836D0FCBDDA}" type="pres">
      <dgm:prSet presAssocID="{82DB9256-614E-4387-85FB-0E3B68579C07}" presName="spaceRect" presStyleCnt="0"/>
      <dgm:spPr/>
    </dgm:pt>
    <dgm:pt modelId="{0B7B8B6D-82BE-4A1F-8632-F4C75D1A141A}" type="pres">
      <dgm:prSet presAssocID="{82DB9256-614E-4387-85FB-0E3B68579C07}" presName="parTx" presStyleLbl="revTx" presStyleIdx="1" presStyleCnt="2">
        <dgm:presLayoutVars>
          <dgm:chMax val="0"/>
          <dgm:chPref val="0"/>
        </dgm:presLayoutVars>
      </dgm:prSet>
      <dgm:spPr/>
    </dgm:pt>
  </dgm:ptLst>
  <dgm:cxnLst>
    <dgm:cxn modelId="{B68F343B-2FB3-4E16-B077-F762B2AE9BA3}" type="presOf" srcId="{664F7814-DFF7-4FC7-8856-5D16307CD63A}" destId="{CFA8692E-7727-46D2-BB2A-A5F3ABE1FE70}" srcOrd="0" destOrd="0" presId="urn:microsoft.com/office/officeart/2018/2/layout/IconVerticalSolidList"/>
    <dgm:cxn modelId="{4E35E83E-2D33-48B6-8AC3-D9E411761391}" type="presOf" srcId="{82DB9256-614E-4387-85FB-0E3B68579C07}" destId="{0B7B8B6D-82BE-4A1F-8632-F4C75D1A141A}" srcOrd="0" destOrd="0" presId="urn:microsoft.com/office/officeart/2018/2/layout/IconVerticalSolidList"/>
    <dgm:cxn modelId="{FE5E2C50-94E6-4D08-B405-B504E2643593}" srcId="{CCEEB145-8001-4D08-88C5-0944D06B99DE}" destId="{82DB9256-614E-4387-85FB-0E3B68579C07}" srcOrd="1" destOrd="0" parTransId="{8EBCF7B1-C6C1-4A3B-B3FE-24084FECAAE1}" sibTransId="{BD6D35C8-65DD-4168-AAF9-D07ABF563818}"/>
    <dgm:cxn modelId="{0F6E229F-9ABE-4FAD-A009-206A3CCE1559}" type="presOf" srcId="{CCEEB145-8001-4D08-88C5-0944D06B99DE}" destId="{2750B7E8-1649-47B5-AEF3-B898C4500D44}" srcOrd="0" destOrd="0" presId="urn:microsoft.com/office/officeart/2018/2/layout/IconVerticalSolidList"/>
    <dgm:cxn modelId="{F1F411BC-6DD0-442B-887F-F9CFF9877282}" srcId="{CCEEB145-8001-4D08-88C5-0944D06B99DE}" destId="{664F7814-DFF7-4FC7-8856-5D16307CD63A}" srcOrd="0" destOrd="0" parTransId="{41AA0ABE-31BE-493C-AB5A-EEBA0B11DA1A}" sibTransId="{526492E4-D588-4527-ADFD-8D7C46D953A9}"/>
    <dgm:cxn modelId="{9633E36D-A633-4BEF-8ACA-40CB2EC7E1EA}" type="presParOf" srcId="{2750B7E8-1649-47B5-AEF3-B898C4500D44}" destId="{75CC7457-2882-4BAC-A29C-CAC84A8ACA2F}" srcOrd="0" destOrd="0" presId="urn:microsoft.com/office/officeart/2018/2/layout/IconVerticalSolidList"/>
    <dgm:cxn modelId="{30049B4D-B1A0-4CAA-8456-AE17F6E3A361}" type="presParOf" srcId="{75CC7457-2882-4BAC-A29C-CAC84A8ACA2F}" destId="{4DC85FA6-617A-45C0-8766-816E0C950600}" srcOrd="0" destOrd="0" presId="urn:microsoft.com/office/officeart/2018/2/layout/IconVerticalSolidList"/>
    <dgm:cxn modelId="{9B9067BF-B8F4-432B-B3D0-EB17CDF09A7C}" type="presParOf" srcId="{75CC7457-2882-4BAC-A29C-CAC84A8ACA2F}" destId="{A7702997-3F1F-4539-8614-38B375627C3D}" srcOrd="1" destOrd="0" presId="urn:microsoft.com/office/officeart/2018/2/layout/IconVerticalSolidList"/>
    <dgm:cxn modelId="{1638AF5E-F117-40F5-9972-31A0243B254E}" type="presParOf" srcId="{75CC7457-2882-4BAC-A29C-CAC84A8ACA2F}" destId="{CD9E8CF3-8A63-4621-82FB-D2498735CAA7}" srcOrd="2" destOrd="0" presId="urn:microsoft.com/office/officeart/2018/2/layout/IconVerticalSolidList"/>
    <dgm:cxn modelId="{0ABDCA14-F57E-4ACF-A8D9-FBC855469095}" type="presParOf" srcId="{75CC7457-2882-4BAC-A29C-CAC84A8ACA2F}" destId="{CFA8692E-7727-46D2-BB2A-A5F3ABE1FE70}" srcOrd="3" destOrd="0" presId="urn:microsoft.com/office/officeart/2018/2/layout/IconVerticalSolidList"/>
    <dgm:cxn modelId="{702A98F8-3910-4C9A-9D00-D1106AA33D05}" type="presParOf" srcId="{2750B7E8-1649-47B5-AEF3-B898C4500D44}" destId="{D309E318-52AA-4C93-B8A2-B433E80F28EA}" srcOrd="1" destOrd="0" presId="urn:microsoft.com/office/officeart/2018/2/layout/IconVerticalSolidList"/>
    <dgm:cxn modelId="{CE1CE7DA-353A-4ACA-B877-E83C7B3F0B35}" type="presParOf" srcId="{2750B7E8-1649-47B5-AEF3-B898C4500D44}" destId="{8F3F5140-5555-40F8-B168-05EC46D2F7B6}" srcOrd="2" destOrd="0" presId="urn:microsoft.com/office/officeart/2018/2/layout/IconVerticalSolidList"/>
    <dgm:cxn modelId="{03A8D521-5144-4016-8D5C-E2F92146F27A}" type="presParOf" srcId="{8F3F5140-5555-40F8-B168-05EC46D2F7B6}" destId="{BABD454F-B3FA-40B7-9538-D4C11D204F1F}" srcOrd="0" destOrd="0" presId="urn:microsoft.com/office/officeart/2018/2/layout/IconVerticalSolidList"/>
    <dgm:cxn modelId="{6BA80CFA-8226-44E9-A69A-6C000C04D56F}" type="presParOf" srcId="{8F3F5140-5555-40F8-B168-05EC46D2F7B6}" destId="{3D4996A4-065D-4D94-B2A6-A4E9AF1C390A}" srcOrd="1" destOrd="0" presId="urn:microsoft.com/office/officeart/2018/2/layout/IconVerticalSolidList"/>
    <dgm:cxn modelId="{A91283AF-303C-4568-9EB7-1D51E63F2E0A}" type="presParOf" srcId="{8F3F5140-5555-40F8-B168-05EC46D2F7B6}" destId="{9489F7F5-2F23-4C48-B403-7836D0FCBDDA}" srcOrd="2" destOrd="0" presId="urn:microsoft.com/office/officeart/2018/2/layout/IconVerticalSolidList"/>
    <dgm:cxn modelId="{1FE73F33-CA1F-4848-9DBC-8945FADCAF33}" type="presParOf" srcId="{8F3F5140-5555-40F8-B168-05EC46D2F7B6}" destId="{0B7B8B6D-82BE-4A1F-8632-F4C75D1A14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85FA6-617A-45C0-8766-816E0C950600}">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02997-3F1F-4539-8614-38B375627C3D}">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A8692E-7727-46D2-BB2A-A5F3ABE1FE7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We don’t have any direct statistics or mathematic tool to solve the problem we want to solve.</a:t>
          </a:r>
        </a:p>
      </dsp:txBody>
      <dsp:txXfrm>
        <a:off x="1507738" y="707092"/>
        <a:ext cx="9007861" cy="1305401"/>
      </dsp:txXfrm>
    </dsp:sp>
    <dsp:sp modelId="{BABD454F-B3FA-40B7-9538-D4C11D204F1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996A4-065D-4D94-B2A6-A4E9AF1C390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7B8B6D-82BE-4A1F-8632-F4C75D1A141A}">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 sz="2500" kern="1200" dirty="0"/>
            <a:t>An ML model can find patterns and teach itself in minutes what would take us years.</a:t>
          </a:r>
          <a:endParaRPr lang="en-US" sz="2500" kern="1200" dirty="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LID4096"/>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EFBE280-C4DE-40A0-8DEF-818DE5B85DC9}" type="datetimeFigureOut">
              <a:rPr lang="LID4096" smtClean="0"/>
              <a:t>07/12/2024</a:t>
            </a:fld>
            <a:endParaRPr lang="LID4096"/>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LID4096"/>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LID4096"/>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BC124522-79A0-44F1-83C0-3F285B61B646}" type="slidenum">
              <a:rPr lang="LID4096" smtClean="0"/>
              <a:t>‹#›</a:t>
            </a:fld>
            <a:endParaRPr lang="LID4096"/>
          </a:p>
        </p:txBody>
      </p:sp>
    </p:spTree>
    <p:extLst>
      <p:ext uri="{BB962C8B-B14F-4D97-AF65-F5344CB8AC3E}">
        <p14:creationId xmlns:p14="http://schemas.microsoft.com/office/powerpoint/2010/main" val="218185494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LID4096" dirty="0"/>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5</a:t>
            </a:fld>
            <a:endParaRPr lang="LID4096"/>
          </a:p>
        </p:txBody>
      </p:sp>
    </p:spTree>
    <p:extLst>
      <p:ext uri="{BB962C8B-B14F-4D97-AF65-F5344CB8AC3E}">
        <p14:creationId xmlns:p14="http://schemas.microsoft.com/office/powerpoint/2010/main" val="3344929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47</a:t>
            </a:fld>
            <a:endParaRPr lang="LID4096"/>
          </a:p>
        </p:txBody>
      </p:sp>
    </p:spTree>
    <p:extLst>
      <p:ext uri="{BB962C8B-B14F-4D97-AF65-F5344CB8AC3E}">
        <p14:creationId xmlns:p14="http://schemas.microsoft.com/office/powerpoint/2010/main" val="66304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22</a:t>
            </a:fld>
            <a:endParaRPr lang="LID4096"/>
          </a:p>
        </p:txBody>
      </p:sp>
    </p:spTree>
    <p:extLst>
      <p:ext uri="{BB962C8B-B14F-4D97-AF65-F5344CB8AC3E}">
        <p14:creationId xmlns:p14="http://schemas.microsoft.com/office/powerpoint/2010/main" val="69317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36</a:t>
            </a:fld>
            <a:endParaRPr lang="LID4096"/>
          </a:p>
        </p:txBody>
      </p:sp>
    </p:spTree>
    <p:extLst>
      <p:ext uri="{BB962C8B-B14F-4D97-AF65-F5344CB8AC3E}">
        <p14:creationId xmlns:p14="http://schemas.microsoft.com/office/powerpoint/2010/main" val="277627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39</a:t>
            </a:fld>
            <a:endParaRPr lang="LID4096"/>
          </a:p>
        </p:txBody>
      </p:sp>
    </p:spTree>
    <p:extLst>
      <p:ext uri="{BB962C8B-B14F-4D97-AF65-F5344CB8AC3E}">
        <p14:creationId xmlns:p14="http://schemas.microsoft.com/office/powerpoint/2010/main" val="603636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40</a:t>
            </a:fld>
            <a:endParaRPr lang="LID4096"/>
          </a:p>
        </p:txBody>
      </p:sp>
    </p:spTree>
    <p:extLst>
      <p:ext uri="{BB962C8B-B14F-4D97-AF65-F5344CB8AC3E}">
        <p14:creationId xmlns:p14="http://schemas.microsoft.com/office/powerpoint/2010/main" val="1588986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41</a:t>
            </a:fld>
            <a:endParaRPr lang="LID4096"/>
          </a:p>
        </p:txBody>
      </p:sp>
    </p:spTree>
    <p:extLst>
      <p:ext uri="{BB962C8B-B14F-4D97-AF65-F5344CB8AC3E}">
        <p14:creationId xmlns:p14="http://schemas.microsoft.com/office/powerpoint/2010/main" val="29154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42</a:t>
            </a:fld>
            <a:endParaRPr lang="LID4096"/>
          </a:p>
        </p:txBody>
      </p:sp>
    </p:spTree>
    <p:extLst>
      <p:ext uri="{BB962C8B-B14F-4D97-AF65-F5344CB8AC3E}">
        <p14:creationId xmlns:p14="http://schemas.microsoft.com/office/powerpoint/2010/main" val="318289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44</a:t>
            </a:fld>
            <a:endParaRPr lang="LID4096"/>
          </a:p>
        </p:txBody>
      </p:sp>
    </p:spTree>
    <p:extLst>
      <p:ext uri="{BB962C8B-B14F-4D97-AF65-F5344CB8AC3E}">
        <p14:creationId xmlns:p14="http://schemas.microsoft.com/office/powerpoint/2010/main" val="29977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למה זה קרוב לבעיה - סיקוונס</a:t>
            </a:r>
          </a:p>
        </p:txBody>
      </p:sp>
      <p:sp>
        <p:nvSpPr>
          <p:cNvPr id="4" name="מציין מיקום של מספר שקופית 3"/>
          <p:cNvSpPr>
            <a:spLocks noGrp="1"/>
          </p:cNvSpPr>
          <p:nvPr>
            <p:ph type="sldNum" sz="quarter" idx="5"/>
          </p:nvPr>
        </p:nvSpPr>
        <p:spPr/>
        <p:txBody>
          <a:bodyPr/>
          <a:lstStyle/>
          <a:p>
            <a:fld id="{BC124522-79A0-44F1-83C0-3F285B61B646}" type="slidenum">
              <a:rPr lang="LID4096" smtClean="0"/>
              <a:t>45</a:t>
            </a:fld>
            <a:endParaRPr lang="LID4096"/>
          </a:p>
        </p:txBody>
      </p:sp>
    </p:spTree>
    <p:extLst>
      <p:ext uri="{BB962C8B-B14F-4D97-AF65-F5344CB8AC3E}">
        <p14:creationId xmlns:p14="http://schemas.microsoft.com/office/powerpoint/2010/main" val="95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D35F91-1BE6-2E8D-BD38-4AF2611588E9}"/>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LID4096"/>
          </a:p>
        </p:txBody>
      </p:sp>
      <p:sp>
        <p:nvSpPr>
          <p:cNvPr id="3" name="כותרת משנה 2">
            <a:extLst>
              <a:ext uri="{FF2B5EF4-FFF2-40B4-BE49-F238E27FC236}">
                <a16:creationId xmlns:a16="http://schemas.microsoft.com/office/drawing/2014/main" id="{65AE3746-3E94-3AEB-CD3C-11B13901A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LID4096"/>
          </a:p>
        </p:txBody>
      </p:sp>
      <p:sp>
        <p:nvSpPr>
          <p:cNvPr id="4" name="מציין מיקום של תאריך 3">
            <a:extLst>
              <a:ext uri="{FF2B5EF4-FFF2-40B4-BE49-F238E27FC236}">
                <a16:creationId xmlns:a16="http://schemas.microsoft.com/office/drawing/2014/main" id="{9A4747CE-EE27-CC42-7787-829C4C0BCFC0}"/>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5" name="מציין מיקום של כותרת תחתונה 4">
            <a:extLst>
              <a:ext uri="{FF2B5EF4-FFF2-40B4-BE49-F238E27FC236}">
                <a16:creationId xmlns:a16="http://schemas.microsoft.com/office/drawing/2014/main" id="{CD1C9FFF-DC18-7905-B534-70ADE399BAA0}"/>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6920250E-3D55-B3CE-8368-DAA0E3391FBE}"/>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31762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2D01F-5759-C4A2-B7E9-1EE4A62D8BB4}"/>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של טקסט אנכי 2">
            <a:extLst>
              <a:ext uri="{FF2B5EF4-FFF2-40B4-BE49-F238E27FC236}">
                <a16:creationId xmlns:a16="http://schemas.microsoft.com/office/drawing/2014/main" id="{F72291FF-DFB0-3950-7022-17688556744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27CDEC0E-3B09-DEF4-AF2E-B1B4E65C7E05}"/>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5" name="מציין מיקום של כותרת תחתונה 4">
            <a:extLst>
              <a:ext uri="{FF2B5EF4-FFF2-40B4-BE49-F238E27FC236}">
                <a16:creationId xmlns:a16="http://schemas.microsoft.com/office/drawing/2014/main" id="{5D8C7119-B6A8-8623-95D5-FE19A589F095}"/>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065115E5-C83F-A0CF-B019-70F290A44652}"/>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78840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E014BCF-8804-01DD-E64C-B487B612533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LID4096"/>
          </a:p>
        </p:txBody>
      </p:sp>
      <p:sp>
        <p:nvSpPr>
          <p:cNvPr id="3" name="מציין מיקום של טקסט אנכי 2">
            <a:extLst>
              <a:ext uri="{FF2B5EF4-FFF2-40B4-BE49-F238E27FC236}">
                <a16:creationId xmlns:a16="http://schemas.microsoft.com/office/drawing/2014/main" id="{A2A6F5AC-1C19-B850-E73A-15218C6B1BF4}"/>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2A82D3B7-C02D-588A-B5A9-B82212861617}"/>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5" name="מציין מיקום של כותרת תחתונה 4">
            <a:extLst>
              <a:ext uri="{FF2B5EF4-FFF2-40B4-BE49-F238E27FC236}">
                <a16:creationId xmlns:a16="http://schemas.microsoft.com/office/drawing/2014/main" id="{6BC23BC3-8BA2-BD7B-0256-3F14DB95B745}"/>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74F535C7-E553-2C80-C88A-DEBEB0FFDA60}"/>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368772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0B49B5-772E-B22A-2460-E3E8CC330754}"/>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תוכן 2">
            <a:extLst>
              <a:ext uri="{FF2B5EF4-FFF2-40B4-BE49-F238E27FC236}">
                <a16:creationId xmlns:a16="http://schemas.microsoft.com/office/drawing/2014/main" id="{C84F8357-ABB5-FAB8-881B-4F3CD953202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B9B13674-EEE1-DF8E-D0D3-3BD842A5C0F4}"/>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5" name="מציין מיקום של כותרת תחתונה 4">
            <a:extLst>
              <a:ext uri="{FF2B5EF4-FFF2-40B4-BE49-F238E27FC236}">
                <a16:creationId xmlns:a16="http://schemas.microsoft.com/office/drawing/2014/main" id="{B3CE1561-1948-B399-8A09-86396FFF597F}"/>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2AAEBEA0-6F44-230B-C081-DE110EF50E51}"/>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376216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443E25-BB69-3CA6-7C7B-DDC799332B5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LID4096"/>
          </a:p>
        </p:txBody>
      </p:sp>
      <p:sp>
        <p:nvSpPr>
          <p:cNvPr id="3" name="מציין מיקום טקסט 2">
            <a:extLst>
              <a:ext uri="{FF2B5EF4-FFF2-40B4-BE49-F238E27FC236}">
                <a16:creationId xmlns:a16="http://schemas.microsoft.com/office/drawing/2014/main" id="{7A2CCA5C-C532-7707-C1B2-4950E0D8E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B2CA50C-E7A9-FB10-BB27-0FE5D7B7718E}"/>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5" name="מציין מיקום של כותרת תחתונה 4">
            <a:extLst>
              <a:ext uri="{FF2B5EF4-FFF2-40B4-BE49-F238E27FC236}">
                <a16:creationId xmlns:a16="http://schemas.microsoft.com/office/drawing/2014/main" id="{314B7723-BA75-82AB-4729-5756E5359D7F}"/>
              </a:ext>
            </a:extLst>
          </p:cNvPr>
          <p:cNvSpPr>
            <a:spLocks noGrp="1"/>
          </p:cNvSpPr>
          <p:nvPr>
            <p:ph type="ftr" sz="quarter" idx="11"/>
          </p:nvPr>
        </p:nvSpPr>
        <p:spPr/>
        <p:txBody>
          <a:bodyPr/>
          <a:lstStyle/>
          <a:p>
            <a:endParaRPr lang="LID4096"/>
          </a:p>
        </p:txBody>
      </p:sp>
      <p:sp>
        <p:nvSpPr>
          <p:cNvPr id="6" name="מציין מיקום של מספר שקופית 5">
            <a:extLst>
              <a:ext uri="{FF2B5EF4-FFF2-40B4-BE49-F238E27FC236}">
                <a16:creationId xmlns:a16="http://schemas.microsoft.com/office/drawing/2014/main" id="{7DFD2B7B-DD8C-2013-7FF6-A344D0197192}"/>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426833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7D79A1-8ED6-61C7-9DEC-EC77147EA2C3}"/>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תוכן 2">
            <a:extLst>
              <a:ext uri="{FF2B5EF4-FFF2-40B4-BE49-F238E27FC236}">
                <a16:creationId xmlns:a16="http://schemas.microsoft.com/office/drawing/2014/main" id="{9348A200-6856-903A-78C7-86A83619043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תוכן 3">
            <a:extLst>
              <a:ext uri="{FF2B5EF4-FFF2-40B4-BE49-F238E27FC236}">
                <a16:creationId xmlns:a16="http://schemas.microsoft.com/office/drawing/2014/main" id="{F2F7E7B9-D76F-960D-79B5-995E8F85BB3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5" name="מציין מיקום של תאריך 4">
            <a:extLst>
              <a:ext uri="{FF2B5EF4-FFF2-40B4-BE49-F238E27FC236}">
                <a16:creationId xmlns:a16="http://schemas.microsoft.com/office/drawing/2014/main" id="{F13E1903-E270-3033-CCB4-171147F95898}"/>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6" name="מציין מיקום של כותרת תחתונה 5">
            <a:extLst>
              <a:ext uri="{FF2B5EF4-FFF2-40B4-BE49-F238E27FC236}">
                <a16:creationId xmlns:a16="http://schemas.microsoft.com/office/drawing/2014/main" id="{A3314AA1-56F8-BA43-47A4-E98DE1B431CC}"/>
              </a:ext>
            </a:extLst>
          </p:cNvPr>
          <p:cNvSpPr>
            <a:spLocks noGrp="1"/>
          </p:cNvSpPr>
          <p:nvPr>
            <p:ph type="ftr" sz="quarter" idx="11"/>
          </p:nvPr>
        </p:nvSpPr>
        <p:spPr/>
        <p:txBody>
          <a:bodyPr/>
          <a:lstStyle/>
          <a:p>
            <a:endParaRPr lang="LID4096"/>
          </a:p>
        </p:txBody>
      </p:sp>
      <p:sp>
        <p:nvSpPr>
          <p:cNvPr id="7" name="מציין מיקום של מספר שקופית 6">
            <a:extLst>
              <a:ext uri="{FF2B5EF4-FFF2-40B4-BE49-F238E27FC236}">
                <a16:creationId xmlns:a16="http://schemas.microsoft.com/office/drawing/2014/main" id="{60F7899A-C2C7-8860-C03C-10B71BAC48CB}"/>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122557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9922AC-F3B7-C9AF-7CBC-2E27CD140792}"/>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LID4096"/>
          </a:p>
        </p:txBody>
      </p:sp>
      <p:sp>
        <p:nvSpPr>
          <p:cNvPr id="3" name="מציין מיקום טקסט 2">
            <a:extLst>
              <a:ext uri="{FF2B5EF4-FFF2-40B4-BE49-F238E27FC236}">
                <a16:creationId xmlns:a16="http://schemas.microsoft.com/office/drawing/2014/main" id="{066C0610-0893-C3EA-A54B-810EB3249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57B25A4B-ED01-1D28-0346-98F55A1DC3E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5" name="מציין מיקום טקסט 4">
            <a:extLst>
              <a:ext uri="{FF2B5EF4-FFF2-40B4-BE49-F238E27FC236}">
                <a16:creationId xmlns:a16="http://schemas.microsoft.com/office/drawing/2014/main" id="{43F2979D-952D-6EC5-7514-C6777C458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E23B2EF-498E-5CF7-D96E-2526480524F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7" name="מציין מיקום של תאריך 6">
            <a:extLst>
              <a:ext uri="{FF2B5EF4-FFF2-40B4-BE49-F238E27FC236}">
                <a16:creationId xmlns:a16="http://schemas.microsoft.com/office/drawing/2014/main" id="{0EA92853-E3A6-50D7-4A41-EA175C8997AB}"/>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8" name="מציין מיקום של כותרת תחתונה 7">
            <a:extLst>
              <a:ext uri="{FF2B5EF4-FFF2-40B4-BE49-F238E27FC236}">
                <a16:creationId xmlns:a16="http://schemas.microsoft.com/office/drawing/2014/main" id="{1E09CB40-9BE5-5D03-C28C-816B068A4EFB}"/>
              </a:ext>
            </a:extLst>
          </p:cNvPr>
          <p:cNvSpPr>
            <a:spLocks noGrp="1"/>
          </p:cNvSpPr>
          <p:nvPr>
            <p:ph type="ftr" sz="quarter" idx="11"/>
          </p:nvPr>
        </p:nvSpPr>
        <p:spPr/>
        <p:txBody>
          <a:bodyPr/>
          <a:lstStyle/>
          <a:p>
            <a:endParaRPr lang="LID4096"/>
          </a:p>
        </p:txBody>
      </p:sp>
      <p:sp>
        <p:nvSpPr>
          <p:cNvPr id="9" name="מציין מיקום של מספר שקופית 8">
            <a:extLst>
              <a:ext uri="{FF2B5EF4-FFF2-40B4-BE49-F238E27FC236}">
                <a16:creationId xmlns:a16="http://schemas.microsoft.com/office/drawing/2014/main" id="{0A6AD391-8587-B665-42FA-FCCF691F0ED2}"/>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420932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A1801A-3DBD-D725-1E0E-B2D1A9258271}"/>
              </a:ext>
            </a:extLst>
          </p:cNvPr>
          <p:cNvSpPr>
            <a:spLocks noGrp="1"/>
          </p:cNvSpPr>
          <p:nvPr>
            <p:ph type="title"/>
          </p:nvPr>
        </p:nvSpPr>
        <p:spPr/>
        <p:txBody>
          <a:bodyPr/>
          <a:lstStyle/>
          <a:p>
            <a:r>
              <a:rPr lang="he-IL"/>
              <a:t>לחץ כדי לערוך סגנון כותרת של תבנית בסיס</a:t>
            </a:r>
            <a:endParaRPr lang="LID4096"/>
          </a:p>
        </p:txBody>
      </p:sp>
      <p:sp>
        <p:nvSpPr>
          <p:cNvPr id="3" name="מציין מיקום של תאריך 2">
            <a:extLst>
              <a:ext uri="{FF2B5EF4-FFF2-40B4-BE49-F238E27FC236}">
                <a16:creationId xmlns:a16="http://schemas.microsoft.com/office/drawing/2014/main" id="{975D0E40-EBE9-E11F-43D3-70C4E0CE8160}"/>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4" name="מציין מיקום של כותרת תחתונה 3">
            <a:extLst>
              <a:ext uri="{FF2B5EF4-FFF2-40B4-BE49-F238E27FC236}">
                <a16:creationId xmlns:a16="http://schemas.microsoft.com/office/drawing/2014/main" id="{8702EA35-5B8A-AFA5-F68B-AA6DA109E50E}"/>
              </a:ext>
            </a:extLst>
          </p:cNvPr>
          <p:cNvSpPr>
            <a:spLocks noGrp="1"/>
          </p:cNvSpPr>
          <p:nvPr>
            <p:ph type="ftr" sz="quarter" idx="11"/>
          </p:nvPr>
        </p:nvSpPr>
        <p:spPr/>
        <p:txBody>
          <a:bodyPr/>
          <a:lstStyle/>
          <a:p>
            <a:endParaRPr lang="LID4096"/>
          </a:p>
        </p:txBody>
      </p:sp>
      <p:sp>
        <p:nvSpPr>
          <p:cNvPr id="5" name="מציין מיקום של מספר שקופית 4">
            <a:extLst>
              <a:ext uri="{FF2B5EF4-FFF2-40B4-BE49-F238E27FC236}">
                <a16:creationId xmlns:a16="http://schemas.microsoft.com/office/drawing/2014/main" id="{E7E89AE8-24F8-650C-5F9C-80342A2A637D}"/>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283834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A00F55D-CECD-2060-8750-382B49617B46}"/>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3" name="מציין מיקום של כותרת תחתונה 2">
            <a:extLst>
              <a:ext uri="{FF2B5EF4-FFF2-40B4-BE49-F238E27FC236}">
                <a16:creationId xmlns:a16="http://schemas.microsoft.com/office/drawing/2014/main" id="{ED4DCD71-0DBE-8853-4E7D-87E3A466A812}"/>
              </a:ext>
            </a:extLst>
          </p:cNvPr>
          <p:cNvSpPr>
            <a:spLocks noGrp="1"/>
          </p:cNvSpPr>
          <p:nvPr>
            <p:ph type="ftr" sz="quarter" idx="11"/>
          </p:nvPr>
        </p:nvSpPr>
        <p:spPr/>
        <p:txBody>
          <a:bodyPr/>
          <a:lstStyle/>
          <a:p>
            <a:endParaRPr lang="LID4096"/>
          </a:p>
        </p:txBody>
      </p:sp>
      <p:sp>
        <p:nvSpPr>
          <p:cNvPr id="4" name="מציין מיקום של מספר שקופית 3">
            <a:extLst>
              <a:ext uri="{FF2B5EF4-FFF2-40B4-BE49-F238E27FC236}">
                <a16:creationId xmlns:a16="http://schemas.microsoft.com/office/drawing/2014/main" id="{8EFB4051-1619-59C2-3D85-F884CEAC2714}"/>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367059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205ED4-37A5-D8D1-E550-825430342E7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LID4096"/>
          </a:p>
        </p:txBody>
      </p:sp>
      <p:sp>
        <p:nvSpPr>
          <p:cNvPr id="3" name="מציין מיקום תוכן 2">
            <a:extLst>
              <a:ext uri="{FF2B5EF4-FFF2-40B4-BE49-F238E27FC236}">
                <a16:creationId xmlns:a16="http://schemas.microsoft.com/office/drawing/2014/main" id="{EEECEA76-086C-D4EF-2EB4-93247D502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טקסט 3">
            <a:extLst>
              <a:ext uri="{FF2B5EF4-FFF2-40B4-BE49-F238E27FC236}">
                <a16:creationId xmlns:a16="http://schemas.microsoft.com/office/drawing/2014/main" id="{A94C2ECE-A9C9-D360-8D10-7D76CD479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C0007FE-1A36-3E8D-FF4D-CC54BB954413}"/>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6" name="מציין מיקום של כותרת תחתונה 5">
            <a:extLst>
              <a:ext uri="{FF2B5EF4-FFF2-40B4-BE49-F238E27FC236}">
                <a16:creationId xmlns:a16="http://schemas.microsoft.com/office/drawing/2014/main" id="{04656EC1-3637-0E5D-74ED-86282242E6F8}"/>
              </a:ext>
            </a:extLst>
          </p:cNvPr>
          <p:cNvSpPr>
            <a:spLocks noGrp="1"/>
          </p:cNvSpPr>
          <p:nvPr>
            <p:ph type="ftr" sz="quarter" idx="11"/>
          </p:nvPr>
        </p:nvSpPr>
        <p:spPr/>
        <p:txBody>
          <a:bodyPr/>
          <a:lstStyle/>
          <a:p>
            <a:endParaRPr lang="LID4096"/>
          </a:p>
        </p:txBody>
      </p:sp>
      <p:sp>
        <p:nvSpPr>
          <p:cNvPr id="7" name="מציין מיקום של מספר שקופית 6">
            <a:extLst>
              <a:ext uri="{FF2B5EF4-FFF2-40B4-BE49-F238E27FC236}">
                <a16:creationId xmlns:a16="http://schemas.microsoft.com/office/drawing/2014/main" id="{AB9785FD-274E-5A08-3BF7-3AC1BD765A56}"/>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206224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859E33-5EA4-0241-EF49-3A21094D985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LID4096"/>
          </a:p>
        </p:txBody>
      </p:sp>
      <p:sp>
        <p:nvSpPr>
          <p:cNvPr id="3" name="מציין מיקום של תמונה 2">
            <a:extLst>
              <a:ext uri="{FF2B5EF4-FFF2-40B4-BE49-F238E27FC236}">
                <a16:creationId xmlns:a16="http://schemas.microsoft.com/office/drawing/2014/main" id="{1728F75D-489E-A2BF-3B96-9C06DBC4A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מציין מיקום טקסט 3">
            <a:extLst>
              <a:ext uri="{FF2B5EF4-FFF2-40B4-BE49-F238E27FC236}">
                <a16:creationId xmlns:a16="http://schemas.microsoft.com/office/drawing/2014/main" id="{DBB7C4BC-70CA-AE18-1FDB-FBEFBEAD5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C767847-9DE5-E263-5231-A4A0E904D107}"/>
              </a:ext>
            </a:extLst>
          </p:cNvPr>
          <p:cNvSpPr>
            <a:spLocks noGrp="1"/>
          </p:cNvSpPr>
          <p:nvPr>
            <p:ph type="dt" sz="half" idx="10"/>
          </p:nvPr>
        </p:nvSpPr>
        <p:spPr/>
        <p:txBody>
          <a:bodyPr/>
          <a:lstStyle/>
          <a:p>
            <a:fld id="{24F28681-85DA-4D20-AD28-4FFE2AFBF09A}" type="datetimeFigureOut">
              <a:rPr lang="LID4096" smtClean="0"/>
              <a:t>07/12/2024</a:t>
            </a:fld>
            <a:endParaRPr lang="LID4096"/>
          </a:p>
        </p:txBody>
      </p:sp>
      <p:sp>
        <p:nvSpPr>
          <p:cNvPr id="6" name="מציין מיקום של כותרת תחתונה 5">
            <a:extLst>
              <a:ext uri="{FF2B5EF4-FFF2-40B4-BE49-F238E27FC236}">
                <a16:creationId xmlns:a16="http://schemas.microsoft.com/office/drawing/2014/main" id="{DDCECDBC-249B-6816-C4AB-F5059C082804}"/>
              </a:ext>
            </a:extLst>
          </p:cNvPr>
          <p:cNvSpPr>
            <a:spLocks noGrp="1"/>
          </p:cNvSpPr>
          <p:nvPr>
            <p:ph type="ftr" sz="quarter" idx="11"/>
          </p:nvPr>
        </p:nvSpPr>
        <p:spPr/>
        <p:txBody>
          <a:bodyPr/>
          <a:lstStyle/>
          <a:p>
            <a:endParaRPr lang="LID4096"/>
          </a:p>
        </p:txBody>
      </p:sp>
      <p:sp>
        <p:nvSpPr>
          <p:cNvPr id="7" name="מציין מיקום של מספר שקופית 6">
            <a:extLst>
              <a:ext uri="{FF2B5EF4-FFF2-40B4-BE49-F238E27FC236}">
                <a16:creationId xmlns:a16="http://schemas.microsoft.com/office/drawing/2014/main" id="{532D5AE6-B997-8A61-AE40-46E80C1CBFED}"/>
              </a:ext>
            </a:extLst>
          </p:cNvPr>
          <p:cNvSpPr>
            <a:spLocks noGrp="1"/>
          </p:cNvSpPr>
          <p:nvPr>
            <p:ph type="sldNum" sz="quarter" idx="12"/>
          </p:nvPr>
        </p:nvSpPr>
        <p:spPr/>
        <p:txBody>
          <a:bodyPr/>
          <a:lstStyle/>
          <a:p>
            <a:fld id="{CE2EBC0B-CB2F-4626-AFF8-1E9F6615DAF2}" type="slidenum">
              <a:rPr lang="LID4096" smtClean="0"/>
              <a:t>‹#›</a:t>
            </a:fld>
            <a:endParaRPr lang="LID4096"/>
          </a:p>
        </p:txBody>
      </p:sp>
    </p:spTree>
    <p:extLst>
      <p:ext uri="{BB962C8B-B14F-4D97-AF65-F5344CB8AC3E}">
        <p14:creationId xmlns:p14="http://schemas.microsoft.com/office/powerpoint/2010/main" val="105778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86D5879-B5EA-5DBE-B877-D92EECD928C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LID4096"/>
          </a:p>
        </p:txBody>
      </p:sp>
      <p:sp>
        <p:nvSpPr>
          <p:cNvPr id="3" name="מציין מיקום טקסט 2">
            <a:extLst>
              <a:ext uri="{FF2B5EF4-FFF2-40B4-BE49-F238E27FC236}">
                <a16:creationId xmlns:a16="http://schemas.microsoft.com/office/drawing/2014/main" id="{CCE8108F-CC11-566C-33D3-026733FF571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4" name="מציין מיקום של תאריך 3">
            <a:extLst>
              <a:ext uri="{FF2B5EF4-FFF2-40B4-BE49-F238E27FC236}">
                <a16:creationId xmlns:a16="http://schemas.microsoft.com/office/drawing/2014/main" id="{9046FA8A-AD4B-9AA7-4830-8A16DDE291D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F28681-85DA-4D20-AD28-4FFE2AFBF09A}" type="datetimeFigureOut">
              <a:rPr lang="LID4096" smtClean="0"/>
              <a:t>07/12/2024</a:t>
            </a:fld>
            <a:endParaRPr lang="LID4096"/>
          </a:p>
        </p:txBody>
      </p:sp>
      <p:sp>
        <p:nvSpPr>
          <p:cNvPr id="5" name="מציין מיקום של כותרת תחתונה 4">
            <a:extLst>
              <a:ext uri="{FF2B5EF4-FFF2-40B4-BE49-F238E27FC236}">
                <a16:creationId xmlns:a16="http://schemas.microsoft.com/office/drawing/2014/main" id="{A4E3F830-D928-76E8-8918-0EF9F4D841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LID4096"/>
          </a:p>
        </p:txBody>
      </p:sp>
      <p:sp>
        <p:nvSpPr>
          <p:cNvPr id="6" name="מציין מיקום של מספר שקופית 5">
            <a:extLst>
              <a:ext uri="{FF2B5EF4-FFF2-40B4-BE49-F238E27FC236}">
                <a16:creationId xmlns:a16="http://schemas.microsoft.com/office/drawing/2014/main" id="{8E40D0DF-8D39-F4B3-6636-F3F6F3A9931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E2EBC0B-CB2F-4626-AFF8-1E9F6615DAF2}" type="slidenum">
              <a:rPr lang="LID4096" smtClean="0"/>
              <a:t>‹#›</a:t>
            </a:fld>
            <a:endParaRPr lang="LID4096"/>
          </a:p>
        </p:txBody>
      </p:sp>
    </p:spTree>
    <p:extLst>
      <p:ext uri="{BB962C8B-B14F-4D97-AF65-F5344CB8AC3E}">
        <p14:creationId xmlns:p14="http://schemas.microsoft.com/office/powerpoint/2010/main" val="127323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hiratau/research_worksho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hyperlink" Target="https://www.desmos.com/calculator/0dsckbi0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p:txBody>
          <a:bodyPr/>
          <a:lstStyle/>
          <a:p>
            <a:r>
              <a:rPr lang="en-US" b="1" dirty="0"/>
              <a:t>Research Workshop presentation</a:t>
            </a:r>
            <a:endParaRPr lang="LID4096" b="1" dirty="0"/>
          </a:p>
        </p:txBody>
      </p:sp>
      <p:sp>
        <p:nvSpPr>
          <p:cNvPr id="3" name="כותרת משנה 2">
            <a:extLst>
              <a:ext uri="{FF2B5EF4-FFF2-40B4-BE49-F238E27FC236}">
                <a16:creationId xmlns:a16="http://schemas.microsoft.com/office/drawing/2014/main" id="{B01991FC-A156-830E-03BA-FDC56D269254}"/>
              </a:ext>
            </a:extLst>
          </p:cNvPr>
          <p:cNvSpPr>
            <a:spLocks noGrp="1"/>
          </p:cNvSpPr>
          <p:nvPr>
            <p:ph type="subTitle" idx="1"/>
          </p:nvPr>
        </p:nvSpPr>
        <p:spPr/>
        <p:txBody>
          <a:bodyPr/>
          <a:lstStyle/>
          <a:p>
            <a:r>
              <a:rPr lang="en-US" dirty="0"/>
              <a:t>2023-2024 1</a:t>
            </a:r>
            <a:r>
              <a:rPr lang="en-US" sz="2000" baseline="30000" dirty="0"/>
              <a:t>st</a:t>
            </a:r>
            <a:r>
              <a:rPr lang="en-US" sz="2000" dirty="0"/>
              <a:t> &amp; 2</a:t>
            </a:r>
            <a:r>
              <a:rPr lang="en-US" sz="2000" baseline="30000" dirty="0"/>
              <a:t>nd</a:t>
            </a:r>
            <a:r>
              <a:rPr lang="en-US" dirty="0"/>
              <a:t> semester</a:t>
            </a:r>
          </a:p>
          <a:p>
            <a:r>
              <a:rPr lang="en-US" sz="2800" dirty="0">
                <a:solidFill>
                  <a:schemeClr val="accent1"/>
                </a:solidFill>
              </a:rPr>
              <a:t>Shira </a:t>
            </a:r>
            <a:r>
              <a:rPr lang="en-US" sz="2800" dirty="0" err="1">
                <a:solidFill>
                  <a:schemeClr val="accent1"/>
                </a:solidFill>
              </a:rPr>
              <a:t>Evron</a:t>
            </a:r>
            <a:endParaRPr lang="LID4096" sz="2800" dirty="0">
              <a:solidFill>
                <a:schemeClr val="accent1"/>
              </a:solidFill>
            </a:endParaRPr>
          </a:p>
        </p:txBody>
      </p:sp>
    </p:spTree>
    <p:extLst>
      <p:ext uri="{BB962C8B-B14F-4D97-AF65-F5344CB8AC3E}">
        <p14:creationId xmlns:p14="http://schemas.microsoft.com/office/powerpoint/2010/main" val="291086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a:xfrm>
            <a:off x="1524000" y="1122363"/>
            <a:ext cx="9584602" cy="2387600"/>
          </a:xfrm>
        </p:spPr>
        <p:txBody>
          <a:bodyPr/>
          <a:lstStyle/>
          <a:p>
            <a:r>
              <a:rPr lang="en-US" b="1" dirty="0"/>
              <a:t>The working (research) process</a:t>
            </a:r>
            <a:endParaRPr lang="LID4096" b="1" dirty="0"/>
          </a:p>
        </p:txBody>
      </p:sp>
    </p:spTree>
    <p:extLst>
      <p:ext uri="{BB962C8B-B14F-4D97-AF65-F5344CB8AC3E}">
        <p14:creationId xmlns:p14="http://schemas.microsoft.com/office/powerpoint/2010/main" val="237055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The developing process principles we followed</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p:txBody>
          <a:bodyPr/>
          <a:lstStyle/>
          <a:p>
            <a:pPr algn="l" rtl="0"/>
            <a:r>
              <a:rPr lang="en-US" b="1" dirty="0"/>
              <a:t>Define the problem</a:t>
            </a:r>
          </a:p>
          <a:p>
            <a:pPr lvl="1" algn="l" rtl="0"/>
            <a:r>
              <a:rPr lang="en-US" dirty="0"/>
              <a:t>Input</a:t>
            </a:r>
          </a:p>
          <a:p>
            <a:pPr lvl="1" algn="l" rtl="0"/>
            <a:r>
              <a:rPr lang="en-US" dirty="0"/>
              <a:t>Output</a:t>
            </a:r>
          </a:p>
          <a:p>
            <a:pPr lvl="1" algn="l" rtl="0"/>
            <a:r>
              <a:rPr lang="en-US" dirty="0"/>
              <a:t>Method</a:t>
            </a:r>
          </a:p>
          <a:p>
            <a:pPr algn="l" rtl="0"/>
            <a:r>
              <a:rPr lang="en-US" b="1" dirty="0"/>
              <a:t>Start small and simple and grow</a:t>
            </a:r>
          </a:p>
          <a:p>
            <a:pPr algn="l" rtl="0"/>
            <a:r>
              <a:rPr lang="en-US" b="1" dirty="0"/>
              <a:t>Work in stages</a:t>
            </a:r>
          </a:p>
          <a:p>
            <a:pPr lvl="1" algn="l" rtl="0"/>
            <a:r>
              <a:rPr lang="en-US" dirty="0"/>
              <a:t>Each stage solve a bigger problem closer to the original problem</a:t>
            </a:r>
          </a:p>
          <a:p>
            <a:pPr algn="l" rtl="0"/>
            <a:r>
              <a:rPr lang="en-US" b="1" dirty="0"/>
              <a:t>Adjust process after each stage</a:t>
            </a:r>
          </a:p>
        </p:txBody>
      </p:sp>
    </p:spTree>
    <p:extLst>
      <p:ext uri="{BB962C8B-B14F-4D97-AF65-F5344CB8AC3E}">
        <p14:creationId xmlns:p14="http://schemas.microsoft.com/office/powerpoint/2010/main" val="38833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p:txBody>
          <a:bodyPr/>
          <a:lstStyle/>
          <a:p>
            <a:r>
              <a:rPr lang="en-US" b="1" dirty="0"/>
              <a:t>Define the problem</a:t>
            </a:r>
            <a:endParaRPr lang="LID4096" b="1" dirty="0"/>
          </a:p>
        </p:txBody>
      </p:sp>
    </p:spTree>
    <p:extLst>
      <p:ext uri="{BB962C8B-B14F-4D97-AF65-F5344CB8AC3E}">
        <p14:creationId xmlns:p14="http://schemas.microsoft.com/office/powerpoint/2010/main" val="268454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D2E61-11AE-8456-9939-E9631B2A830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90EF4F2-D68A-2E7D-769C-7D5B398A29A8}"/>
              </a:ext>
            </a:extLst>
          </p:cNvPr>
          <p:cNvSpPr>
            <a:spLocks noGrp="1"/>
          </p:cNvSpPr>
          <p:nvPr>
            <p:ph type="title"/>
          </p:nvPr>
        </p:nvSpPr>
        <p:spPr/>
        <p:txBody>
          <a:bodyPr/>
          <a:lstStyle/>
          <a:p>
            <a:pPr algn="l" rtl="0"/>
            <a:r>
              <a:rPr lang="en-US" b="1" dirty="0"/>
              <a:t>Define the problem</a:t>
            </a:r>
            <a:endParaRPr lang="LID4096" b="1" dirty="0"/>
          </a:p>
        </p:txBody>
      </p:sp>
      <p:graphicFrame>
        <p:nvGraphicFramePr>
          <p:cNvPr id="6" name="טבלה 5">
            <a:extLst>
              <a:ext uri="{FF2B5EF4-FFF2-40B4-BE49-F238E27FC236}">
                <a16:creationId xmlns:a16="http://schemas.microsoft.com/office/drawing/2014/main" id="{7133CBFD-FE26-E67F-7627-94ABDB21791F}"/>
              </a:ext>
            </a:extLst>
          </p:cNvPr>
          <p:cNvGraphicFramePr>
            <a:graphicFrameLocks noGrp="1"/>
          </p:cNvGraphicFramePr>
          <p:nvPr>
            <p:extLst>
              <p:ext uri="{D42A27DB-BD31-4B8C-83A1-F6EECF244321}">
                <p14:modId xmlns:p14="http://schemas.microsoft.com/office/powerpoint/2010/main" val="1707987231"/>
              </p:ext>
            </p:extLst>
          </p:nvPr>
        </p:nvGraphicFramePr>
        <p:xfrm>
          <a:off x="5507271"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3</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5</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6</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7</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8</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9</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10</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11</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12</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13</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14</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7" name="סוגר מסולסל ימני 6">
            <a:extLst>
              <a:ext uri="{FF2B5EF4-FFF2-40B4-BE49-F238E27FC236}">
                <a16:creationId xmlns:a16="http://schemas.microsoft.com/office/drawing/2014/main" id="{C763180F-6BEC-3DD3-5CFC-66547547DED8}"/>
              </a:ext>
            </a:extLst>
          </p:cNvPr>
          <p:cNvSpPr/>
          <p:nvPr/>
        </p:nvSpPr>
        <p:spPr>
          <a:xfrm>
            <a:off x="7091882" y="1983730"/>
            <a:ext cx="232372" cy="4299375"/>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1" name="תיבת טקסט 10">
            <a:extLst>
              <a:ext uri="{FF2B5EF4-FFF2-40B4-BE49-F238E27FC236}">
                <a16:creationId xmlns:a16="http://schemas.microsoft.com/office/drawing/2014/main" id="{2BB3B90E-E7E7-BB5D-FC9D-A7DFF22C77D6}"/>
              </a:ext>
            </a:extLst>
          </p:cNvPr>
          <p:cNvSpPr txBox="1"/>
          <p:nvPr/>
        </p:nvSpPr>
        <p:spPr>
          <a:xfrm>
            <a:off x="7740714" y="3803506"/>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0.3</a:t>
            </a:r>
            <a:endParaRPr lang="LID4096" sz="2400" dirty="0"/>
          </a:p>
        </p:txBody>
      </p:sp>
      <p:sp>
        <p:nvSpPr>
          <p:cNvPr id="12" name="בועת דיבור: אליפסה 11">
            <a:extLst>
              <a:ext uri="{FF2B5EF4-FFF2-40B4-BE49-F238E27FC236}">
                <a16:creationId xmlns:a16="http://schemas.microsoft.com/office/drawing/2014/main" id="{41C43DAA-7812-4677-2822-256F9EAA68D1}"/>
              </a:ext>
            </a:extLst>
          </p:cNvPr>
          <p:cNvSpPr/>
          <p:nvPr/>
        </p:nvSpPr>
        <p:spPr>
          <a:xfrm>
            <a:off x="8824613" y="1876832"/>
            <a:ext cx="2752253" cy="1740529"/>
          </a:xfrm>
          <a:prstGeom prst="wedgeEllipseCallout">
            <a:avLst>
              <a:gd name="adj1" fmla="val -58333"/>
              <a:gd name="adj2" fmla="val 5469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Taking all RT in stage, and extract Tau value using a </a:t>
            </a:r>
            <a:r>
              <a:rPr lang="en-US" b="1" dirty="0"/>
              <a:t>regression model</a:t>
            </a:r>
            <a:r>
              <a:rPr lang="en-US" dirty="0"/>
              <a:t>.</a:t>
            </a:r>
            <a:endParaRPr lang="LID4096" dirty="0"/>
          </a:p>
        </p:txBody>
      </p:sp>
      <p:sp>
        <p:nvSpPr>
          <p:cNvPr id="8" name="מציין מיקום תוכן 2">
            <a:extLst>
              <a:ext uri="{FF2B5EF4-FFF2-40B4-BE49-F238E27FC236}">
                <a16:creationId xmlns:a16="http://schemas.microsoft.com/office/drawing/2014/main" id="{0F4D7D49-A2BB-747B-5E96-96BB0A6B9C2C}"/>
              </a:ext>
            </a:extLst>
          </p:cNvPr>
          <p:cNvSpPr>
            <a:spLocks noGrp="1"/>
          </p:cNvSpPr>
          <p:nvPr>
            <p:ph idx="1"/>
          </p:nvPr>
        </p:nvSpPr>
        <p:spPr>
          <a:xfrm>
            <a:off x="838200" y="1825624"/>
            <a:ext cx="4095939" cy="2818803"/>
          </a:xfrm>
        </p:spPr>
        <p:txBody>
          <a:bodyPr>
            <a:normAutofit/>
          </a:bodyPr>
          <a:lstStyle/>
          <a:p>
            <a:pPr marL="0" indent="0" algn="l" rtl="0">
              <a:buNone/>
            </a:pPr>
            <a:r>
              <a:rPr lang="en-US" b="1" dirty="0">
                <a:solidFill>
                  <a:srgbClr val="FF0000"/>
                </a:solidFill>
              </a:rPr>
              <a:t>What do we have now?</a:t>
            </a:r>
          </a:p>
          <a:p>
            <a:pPr algn="l" rtl="0"/>
            <a:r>
              <a:rPr lang="en-US" sz="2400" dirty="0"/>
              <a:t>~200 trials RT of a participant in some stage of the experiment.</a:t>
            </a:r>
          </a:p>
          <a:p>
            <a:pPr algn="l" rtl="0"/>
            <a:r>
              <a:rPr lang="en-US" sz="2400" dirty="0"/>
              <a:t>~200 trials over ~10 minutes (a stage).</a:t>
            </a:r>
          </a:p>
        </p:txBody>
      </p:sp>
    </p:spTree>
    <p:extLst>
      <p:ext uri="{BB962C8B-B14F-4D97-AF65-F5344CB8AC3E}">
        <p14:creationId xmlns:p14="http://schemas.microsoft.com/office/powerpoint/2010/main" val="215985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24681-C6D2-F97F-5FB0-F4E6D5AE88A5}"/>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6615688A-C645-9335-68E4-A3C0EE337CD3}"/>
              </a:ext>
            </a:extLst>
          </p:cNvPr>
          <p:cNvSpPr>
            <a:spLocks noGrp="1"/>
          </p:cNvSpPr>
          <p:nvPr>
            <p:ph type="title"/>
          </p:nvPr>
        </p:nvSpPr>
        <p:spPr/>
        <p:txBody>
          <a:bodyPr/>
          <a:lstStyle/>
          <a:p>
            <a:pPr algn="l" rtl="0"/>
            <a:r>
              <a:rPr lang="en-US" b="1" dirty="0"/>
              <a:t>Define the problem</a:t>
            </a:r>
            <a:endParaRPr lang="LID4096" b="1" dirty="0"/>
          </a:p>
        </p:txBody>
      </p:sp>
      <p:graphicFrame>
        <p:nvGraphicFramePr>
          <p:cNvPr id="6" name="טבלה 5">
            <a:extLst>
              <a:ext uri="{FF2B5EF4-FFF2-40B4-BE49-F238E27FC236}">
                <a16:creationId xmlns:a16="http://schemas.microsoft.com/office/drawing/2014/main" id="{32025D22-2065-064C-11A7-431DC4E2168B}"/>
              </a:ext>
            </a:extLst>
          </p:cNvPr>
          <p:cNvGraphicFramePr>
            <a:graphicFrameLocks noGrp="1"/>
          </p:cNvGraphicFramePr>
          <p:nvPr/>
        </p:nvGraphicFramePr>
        <p:xfrm>
          <a:off x="5507271"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3</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5</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6</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7</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8</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9</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10</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11</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12</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13</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14</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7" name="סוגר מסולסל ימני 6">
            <a:extLst>
              <a:ext uri="{FF2B5EF4-FFF2-40B4-BE49-F238E27FC236}">
                <a16:creationId xmlns:a16="http://schemas.microsoft.com/office/drawing/2014/main" id="{76197442-447D-F81F-A7F4-FDF3BC1A6280}"/>
              </a:ext>
            </a:extLst>
          </p:cNvPr>
          <p:cNvSpPr/>
          <p:nvPr/>
        </p:nvSpPr>
        <p:spPr>
          <a:xfrm>
            <a:off x="7091882" y="1983730"/>
            <a:ext cx="232372" cy="4299375"/>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1" name="תיבת טקסט 10">
            <a:extLst>
              <a:ext uri="{FF2B5EF4-FFF2-40B4-BE49-F238E27FC236}">
                <a16:creationId xmlns:a16="http://schemas.microsoft.com/office/drawing/2014/main" id="{EE1045FA-374D-52AF-7FBF-33A44EC71846}"/>
              </a:ext>
            </a:extLst>
          </p:cNvPr>
          <p:cNvSpPr txBox="1"/>
          <p:nvPr/>
        </p:nvSpPr>
        <p:spPr>
          <a:xfrm>
            <a:off x="7740714" y="3803506"/>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0.3</a:t>
            </a:r>
            <a:endParaRPr lang="LID4096" sz="2400" dirty="0"/>
          </a:p>
        </p:txBody>
      </p:sp>
      <p:sp>
        <p:nvSpPr>
          <p:cNvPr id="12" name="בועת דיבור: אליפסה 11">
            <a:extLst>
              <a:ext uri="{FF2B5EF4-FFF2-40B4-BE49-F238E27FC236}">
                <a16:creationId xmlns:a16="http://schemas.microsoft.com/office/drawing/2014/main" id="{FDBCC876-D027-F170-636B-D615AABD24DB}"/>
              </a:ext>
            </a:extLst>
          </p:cNvPr>
          <p:cNvSpPr/>
          <p:nvPr/>
        </p:nvSpPr>
        <p:spPr>
          <a:xfrm>
            <a:off x="8824613" y="1876832"/>
            <a:ext cx="2752253" cy="1740529"/>
          </a:xfrm>
          <a:prstGeom prst="wedgeEllipseCallout">
            <a:avLst>
              <a:gd name="adj1" fmla="val -58333"/>
              <a:gd name="adj2" fmla="val 5469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Taking all RT in stage, and extract Tau value using a </a:t>
            </a:r>
            <a:r>
              <a:rPr lang="en-US" b="1" dirty="0"/>
              <a:t>regression model</a:t>
            </a:r>
            <a:r>
              <a:rPr lang="en-US" dirty="0"/>
              <a:t>.</a:t>
            </a:r>
            <a:endParaRPr lang="LID4096" dirty="0"/>
          </a:p>
        </p:txBody>
      </p:sp>
      <p:sp>
        <p:nvSpPr>
          <p:cNvPr id="8" name="מציין מיקום תוכן 2">
            <a:extLst>
              <a:ext uri="{FF2B5EF4-FFF2-40B4-BE49-F238E27FC236}">
                <a16:creationId xmlns:a16="http://schemas.microsoft.com/office/drawing/2014/main" id="{2FBDABB4-0C3A-FE4A-4AF8-F9941B2240CF}"/>
              </a:ext>
            </a:extLst>
          </p:cNvPr>
          <p:cNvSpPr>
            <a:spLocks noGrp="1"/>
          </p:cNvSpPr>
          <p:nvPr>
            <p:ph idx="1"/>
          </p:nvPr>
        </p:nvSpPr>
        <p:spPr>
          <a:xfrm>
            <a:off x="838200" y="1825624"/>
            <a:ext cx="4095939" cy="2818803"/>
          </a:xfrm>
        </p:spPr>
        <p:txBody>
          <a:bodyPr>
            <a:normAutofit/>
          </a:bodyPr>
          <a:lstStyle/>
          <a:p>
            <a:pPr marL="0" indent="0" algn="l" rtl="0">
              <a:buNone/>
            </a:pPr>
            <a:r>
              <a:rPr lang="en-US" b="1" dirty="0">
                <a:solidFill>
                  <a:srgbClr val="FF0000"/>
                </a:solidFill>
              </a:rPr>
              <a:t>What do we have now?</a:t>
            </a:r>
          </a:p>
          <a:p>
            <a:pPr algn="l" rtl="0"/>
            <a:r>
              <a:rPr lang="en-US" sz="2400" dirty="0"/>
              <a:t>~200 trials RT of a participant in some stage of the experiment.</a:t>
            </a:r>
          </a:p>
          <a:p>
            <a:pPr algn="l" rtl="0"/>
            <a:r>
              <a:rPr lang="en-US" sz="2400" dirty="0"/>
              <a:t>~200 trials over ~10 minutes (a stage).</a:t>
            </a:r>
          </a:p>
        </p:txBody>
      </p:sp>
      <p:sp>
        <p:nvSpPr>
          <p:cNvPr id="3" name="אליפסה 2">
            <a:extLst>
              <a:ext uri="{FF2B5EF4-FFF2-40B4-BE49-F238E27FC236}">
                <a16:creationId xmlns:a16="http://schemas.microsoft.com/office/drawing/2014/main" id="{8BE829BD-6B4B-7256-2178-E27E34EC6E32}"/>
              </a:ext>
            </a:extLst>
          </p:cNvPr>
          <p:cNvSpPr/>
          <p:nvPr/>
        </p:nvSpPr>
        <p:spPr>
          <a:xfrm>
            <a:off x="6122847" y="1763300"/>
            <a:ext cx="813049" cy="4754880"/>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4" name="הסבר: קו 3">
            <a:extLst>
              <a:ext uri="{FF2B5EF4-FFF2-40B4-BE49-F238E27FC236}">
                <a16:creationId xmlns:a16="http://schemas.microsoft.com/office/drawing/2014/main" id="{E5784BE9-CF83-C8DD-540E-81386695F2BC}"/>
              </a:ext>
            </a:extLst>
          </p:cNvPr>
          <p:cNvSpPr/>
          <p:nvPr/>
        </p:nvSpPr>
        <p:spPr>
          <a:xfrm>
            <a:off x="3496462" y="4275275"/>
            <a:ext cx="1222218" cy="836094"/>
          </a:xfrm>
          <a:prstGeom prst="borderCallout1">
            <a:avLst>
              <a:gd name="adj1" fmla="val 52739"/>
              <a:gd name="adj2" fmla="val 99588"/>
              <a:gd name="adj3" fmla="val 27072"/>
              <a:gd name="adj4" fmla="val 2120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Input</a:t>
            </a:r>
            <a:endParaRPr lang="LID4096" dirty="0"/>
          </a:p>
        </p:txBody>
      </p:sp>
      <p:sp>
        <p:nvSpPr>
          <p:cNvPr id="5" name="אליפסה 4">
            <a:extLst>
              <a:ext uri="{FF2B5EF4-FFF2-40B4-BE49-F238E27FC236}">
                <a16:creationId xmlns:a16="http://schemas.microsoft.com/office/drawing/2014/main" id="{18DD6E4B-A96E-A607-808A-894F247F1503}"/>
              </a:ext>
            </a:extLst>
          </p:cNvPr>
          <p:cNvSpPr/>
          <p:nvPr/>
        </p:nvSpPr>
        <p:spPr>
          <a:xfrm>
            <a:off x="7658602" y="3673484"/>
            <a:ext cx="1248124" cy="722453"/>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10" name="הסבר: קו 9">
            <a:extLst>
              <a:ext uri="{FF2B5EF4-FFF2-40B4-BE49-F238E27FC236}">
                <a16:creationId xmlns:a16="http://schemas.microsoft.com/office/drawing/2014/main" id="{8775218C-BB5D-374F-DC18-ECDFA8078ABB}"/>
              </a:ext>
            </a:extLst>
          </p:cNvPr>
          <p:cNvSpPr/>
          <p:nvPr/>
        </p:nvSpPr>
        <p:spPr>
          <a:xfrm>
            <a:off x="8824613" y="4944466"/>
            <a:ext cx="1459423" cy="831645"/>
          </a:xfrm>
          <a:prstGeom prst="borderCallout1">
            <a:avLst>
              <a:gd name="adj1" fmla="val -603"/>
              <a:gd name="adj2" fmla="val 30729"/>
              <a:gd name="adj3" fmla="val -65461"/>
              <a:gd name="adj4" fmla="val -3609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Output</a:t>
            </a:r>
            <a:endParaRPr lang="LID4096" dirty="0"/>
          </a:p>
        </p:txBody>
      </p:sp>
      <p:sp>
        <p:nvSpPr>
          <p:cNvPr id="13" name="הסבר: קו 12">
            <a:extLst>
              <a:ext uri="{FF2B5EF4-FFF2-40B4-BE49-F238E27FC236}">
                <a16:creationId xmlns:a16="http://schemas.microsoft.com/office/drawing/2014/main" id="{066C9DB0-84F1-4314-EB1A-97F394A77061}"/>
              </a:ext>
            </a:extLst>
          </p:cNvPr>
          <p:cNvSpPr/>
          <p:nvPr/>
        </p:nvSpPr>
        <p:spPr>
          <a:xfrm>
            <a:off x="8906726" y="795672"/>
            <a:ext cx="1540973" cy="831645"/>
          </a:xfrm>
          <a:prstGeom prst="borderCallout1">
            <a:avLst>
              <a:gd name="adj1" fmla="val 99550"/>
              <a:gd name="adj2" fmla="val 59885"/>
              <a:gd name="adj3" fmla="val 130491"/>
              <a:gd name="adj4" fmla="val 7557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Method</a:t>
            </a:r>
            <a:endParaRPr lang="LID4096" dirty="0"/>
          </a:p>
        </p:txBody>
      </p:sp>
    </p:spTree>
    <p:extLst>
      <p:ext uri="{BB962C8B-B14F-4D97-AF65-F5344CB8AC3E}">
        <p14:creationId xmlns:p14="http://schemas.microsoft.com/office/powerpoint/2010/main" val="288109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4E646-0F8A-E487-7DE7-083CF797D4F6}"/>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2736AB0-5E29-6AB0-0959-E5F718411050}"/>
              </a:ext>
            </a:extLst>
          </p:cNvPr>
          <p:cNvSpPr>
            <a:spLocks noGrp="1"/>
          </p:cNvSpPr>
          <p:nvPr>
            <p:ph type="title"/>
          </p:nvPr>
        </p:nvSpPr>
        <p:spPr/>
        <p:txBody>
          <a:bodyPr/>
          <a:lstStyle/>
          <a:p>
            <a:pPr algn="l" rtl="0"/>
            <a:r>
              <a:rPr lang="en-US" b="1" dirty="0"/>
              <a:t>Define the problem</a:t>
            </a:r>
            <a:endParaRPr lang="LID4096" b="1" dirty="0"/>
          </a:p>
        </p:txBody>
      </p:sp>
      <p:graphicFrame>
        <p:nvGraphicFramePr>
          <p:cNvPr id="6" name="טבלה 5">
            <a:extLst>
              <a:ext uri="{FF2B5EF4-FFF2-40B4-BE49-F238E27FC236}">
                <a16:creationId xmlns:a16="http://schemas.microsoft.com/office/drawing/2014/main" id="{E30CECE9-026B-84D9-4B51-5BB3542ACC30}"/>
              </a:ext>
            </a:extLst>
          </p:cNvPr>
          <p:cNvGraphicFramePr>
            <a:graphicFrameLocks noGrp="1"/>
          </p:cNvGraphicFramePr>
          <p:nvPr>
            <p:extLst>
              <p:ext uri="{D42A27DB-BD31-4B8C-83A1-F6EECF244321}">
                <p14:modId xmlns:p14="http://schemas.microsoft.com/office/powerpoint/2010/main" val="2814477094"/>
              </p:ext>
            </p:extLst>
          </p:nvPr>
        </p:nvGraphicFramePr>
        <p:xfrm>
          <a:off x="3868580"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40</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41</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42</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43</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44</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45</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46</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125</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126</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127</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7" name="סוגר מסולסל ימני 6">
            <a:extLst>
              <a:ext uri="{FF2B5EF4-FFF2-40B4-BE49-F238E27FC236}">
                <a16:creationId xmlns:a16="http://schemas.microsoft.com/office/drawing/2014/main" id="{D6AD1D21-932D-F169-54E3-D67A80B804A0}"/>
              </a:ext>
            </a:extLst>
          </p:cNvPr>
          <p:cNvSpPr/>
          <p:nvPr/>
        </p:nvSpPr>
        <p:spPr>
          <a:xfrm>
            <a:off x="5453191" y="1983731"/>
            <a:ext cx="232372" cy="105823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1" name="תיבת טקסט 10">
            <a:extLst>
              <a:ext uri="{FF2B5EF4-FFF2-40B4-BE49-F238E27FC236}">
                <a16:creationId xmlns:a16="http://schemas.microsoft.com/office/drawing/2014/main" id="{94E78139-B717-5951-C36D-28B2352668F5}"/>
              </a:ext>
            </a:extLst>
          </p:cNvPr>
          <p:cNvSpPr txBox="1"/>
          <p:nvPr/>
        </p:nvSpPr>
        <p:spPr>
          <a:xfrm>
            <a:off x="6102023" y="2282015"/>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0.3</a:t>
            </a:r>
            <a:endParaRPr lang="LID4096" sz="2400" dirty="0"/>
          </a:p>
        </p:txBody>
      </p:sp>
      <p:sp>
        <p:nvSpPr>
          <p:cNvPr id="8" name="מציין מיקום תוכן 2">
            <a:extLst>
              <a:ext uri="{FF2B5EF4-FFF2-40B4-BE49-F238E27FC236}">
                <a16:creationId xmlns:a16="http://schemas.microsoft.com/office/drawing/2014/main" id="{0DA2F984-7372-F996-71BA-096D5C3F5B68}"/>
              </a:ext>
            </a:extLst>
          </p:cNvPr>
          <p:cNvSpPr>
            <a:spLocks noGrp="1"/>
          </p:cNvSpPr>
          <p:nvPr>
            <p:ph idx="1"/>
          </p:nvPr>
        </p:nvSpPr>
        <p:spPr>
          <a:xfrm>
            <a:off x="838200" y="1825625"/>
            <a:ext cx="4014457" cy="836094"/>
          </a:xfrm>
        </p:spPr>
        <p:txBody>
          <a:bodyPr/>
          <a:lstStyle/>
          <a:p>
            <a:pPr marL="0" indent="0" algn="l" rtl="0">
              <a:buNone/>
            </a:pPr>
            <a:r>
              <a:rPr lang="en-US" b="1" dirty="0">
                <a:solidFill>
                  <a:srgbClr val="FF0000"/>
                </a:solidFill>
              </a:rPr>
              <a:t>What do we want?</a:t>
            </a:r>
          </a:p>
        </p:txBody>
      </p:sp>
      <p:sp>
        <p:nvSpPr>
          <p:cNvPr id="3" name="סוגר מסולסל ימני 2">
            <a:extLst>
              <a:ext uri="{FF2B5EF4-FFF2-40B4-BE49-F238E27FC236}">
                <a16:creationId xmlns:a16="http://schemas.microsoft.com/office/drawing/2014/main" id="{D87B3587-E6C5-215B-323C-9D72DB6D4A03}"/>
              </a:ext>
            </a:extLst>
          </p:cNvPr>
          <p:cNvSpPr/>
          <p:nvPr/>
        </p:nvSpPr>
        <p:spPr>
          <a:xfrm>
            <a:off x="5453191" y="3177278"/>
            <a:ext cx="232372" cy="214615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4" name="תיבת טקסט 3">
            <a:extLst>
              <a:ext uri="{FF2B5EF4-FFF2-40B4-BE49-F238E27FC236}">
                <a16:creationId xmlns:a16="http://schemas.microsoft.com/office/drawing/2014/main" id="{E1593D1F-B6C6-D500-B8D5-E7141740535D}"/>
              </a:ext>
            </a:extLst>
          </p:cNvPr>
          <p:cNvSpPr txBox="1"/>
          <p:nvPr/>
        </p:nvSpPr>
        <p:spPr>
          <a:xfrm>
            <a:off x="6102023" y="3475563"/>
            <a:ext cx="1167896" cy="461665"/>
          </a:xfrm>
          <a:prstGeom prst="rect">
            <a:avLst/>
          </a:prstGeom>
          <a:noFill/>
          <a:ln>
            <a:solidFill>
              <a:schemeClr val="tx1"/>
            </a:solidFill>
          </a:ln>
        </p:spPr>
        <p:txBody>
          <a:bodyPr wrap="square" rtlCol="0">
            <a:spAutoFit/>
          </a:bodyPr>
          <a:lstStyle/>
          <a:p>
            <a:pPr algn="ctr"/>
            <a:r>
              <a:rPr lang="el-GR" sz="2400" dirty="0"/>
              <a:t>Τ</a:t>
            </a:r>
            <a:r>
              <a:rPr lang="en-US" sz="2400" dirty="0"/>
              <a:t> = 0.25</a:t>
            </a:r>
            <a:endParaRPr lang="LID4096" sz="2400" dirty="0"/>
          </a:p>
        </p:txBody>
      </p:sp>
      <p:sp>
        <p:nvSpPr>
          <p:cNvPr id="5" name="סוגר מסולסל ימני 4">
            <a:extLst>
              <a:ext uri="{FF2B5EF4-FFF2-40B4-BE49-F238E27FC236}">
                <a16:creationId xmlns:a16="http://schemas.microsoft.com/office/drawing/2014/main" id="{23E98307-0C11-FA77-D507-AD2E99CCD30E}"/>
              </a:ext>
            </a:extLst>
          </p:cNvPr>
          <p:cNvSpPr/>
          <p:nvPr/>
        </p:nvSpPr>
        <p:spPr>
          <a:xfrm>
            <a:off x="5453191" y="5418778"/>
            <a:ext cx="232372" cy="959956"/>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9" name="תיבת טקסט 8">
            <a:extLst>
              <a:ext uri="{FF2B5EF4-FFF2-40B4-BE49-F238E27FC236}">
                <a16:creationId xmlns:a16="http://schemas.microsoft.com/office/drawing/2014/main" id="{9C0E1473-4486-F647-F373-A7B924FDD18B}"/>
              </a:ext>
            </a:extLst>
          </p:cNvPr>
          <p:cNvSpPr txBox="1"/>
          <p:nvPr/>
        </p:nvSpPr>
        <p:spPr>
          <a:xfrm>
            <a:off x="6102023" y="5717062"/>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0.2</a:t>
            </a:r>
            <a:endParaRPr lang="LID4096" sz="2400" dirty="0"/>
          </a:p>
        </p:txBody>
      </p:sp>
      <p:graphicFrame>
        <p:nvGraphicFramePr>
          <p:cNvPr id="14" name="טבלה 13">
            <a:extLst>
              <a:ext uri="{FF2B5EF4-FFF2-40B4-BE49-F238E27FC236}">
                <a16:creationId xmlns:a16="http://schemas.microsoft.com/office/drawing/2014/main" id="{BB3899DA-AE12-C415-EA66-D397E6C9D83E}"/>
              </a:ext>
            </a:extLst>
          </p:cNvPr>
          <p:cNvGraphicFramePr>
            <a:graphicFrameLocks noGrp="1"/>
          </p:cNvGraphicFramePr>
          <p:nvPr>
            <p:extLst>
              <p:ext uri="{D42A27DB-BD31-4B8C-83A1-F6EECF244321}">
                <p14:modId xmlns:p14="http://schemas.microsoft.com/office/powerpoint/2010/main" val="2293692470"/>
              </p:ext>
            </p:extLst>
          </p:nvPr>
        </p:nvGraphicFramePr>
        <p:xfrm>
          <a:off x="8267055"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3</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5</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6</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7</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130</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131</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132</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133</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134</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135</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15" name="סוגר מסולסל ימני 14">
            <a:extLst>
              <a:ext uri="{FF2B5EF4-FFF2-40B4-BE49-F238E27FC236}">
                <a16:creationId xmlns:a16="http://schemas.microsoft.com/office/drawing/2014/main" id="{A09BEC2C-CAF7-F671-088D-745421848F06}"/>
              </a:ext>
            </a:extLst>
          </p:cNvPr>
          <p:cNvSpPr/>
          <p:nvPr/>
        </p:nvSpPr>
        <p:spPr>
          <a:xfrm>
            <a:off x="9851411" y="1983730"/>
            <a:ext cx="232627" cy="241625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6" name="תיבת טקסט 15">
            <a:extLst>
              <a:ext uri="{FF2B5EF4-FFF2-40B4-BE49-F238E27FC236}">
                <a16:creationId xmlns:a16="http://schemas.microsoft.com/office/drawing/2014/main" id="{28C1FF0E-10F3-5E17-5888-121F79067A40}"/>
              </a:ext>
            </a:extLst>
          </p:cNvPr>
          <p:cNvSpPr txBox="1"/>
          <p:nvPr/>
        </p:nvSpPr>
        <p:spPr>
          <a:xfrm>
            <a:off x="10500498" y="2282015"/>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0.4</a:t>
            </a:r>
            <a:endParaRPr lang="LID4096" sz="2400" dirty="0"/>
          </a:p>
        </p:txBody>
      </p:sp>
      <p:sp>
        <p:nvSpPr>
          <p:cNvPr id="19" name="סוגר מסולסל ימני 18">
            <a:extLst>
              <a:ext uri="{FF2B5EF4-FFF2-40B4-BE49-F238E27FC236}">
                <a16:creationId xmlns:a16="http://schemas.microsoft.com/office/drawing/2014/main" id="{68DA216C-BF4D-1201-0FD1-A5644F341B10}"/>
              </a:ext>
            </a:extLst>
          </p:cNvPr>
          <p:cNvSpPr/>
          <p:nvPr/>
        </p:nvSpPr>
        <p:spPr>
          <a:xfrm>
            <a:off x="9851411" y="4544840"/>
            <a:ext cx="232627" cy="183389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20" name="תיבת טקסט 19">
            <a:extLst>
              <a:ext uri="{FF2B5EF4-FFF2-40B4-BE49-F238E27FC236}">
                <a16:creationId xmlns:a16="http://schemas.microsoft.com/office/drawing/2014/main" id="{474530F1-0156-0673-B711-6C711DE68FA9}"/>
              </a:ext>
            </a:extLst>
          </p:cNvPr>
          <p:cNvSpPr txBox="1"/>
          <p:nvPr/>
        </p:nvSpPr>
        <p:spPr>
          <a:xfrm>
            <a:off x="10500497" y="5717062"/>
            <a:ext cx="1187513" cy="461665"/>
          </a:xfrm>
          <a:prstGeom prst="rect">
            <a:avLst/>
          </a:prstGeom>
          <a:noFill/>
          <a:ln>
            <a:solidFill>
              <a:schemeClr val="tx1"/>
            </a:solidFill>
          </a:ln>
        </p:spPr>
        <p:txBody>
          <a:bodyPr wrap="square" rtlCol="0">
            <a:spAutoFit/>
          </a:bodyPr>
          <a:lstStyle/>
          <a:p>
            <a:pPr algn="ctr"/>
            <a:r>
              <a:rPr lang="el-GR" sz="2400" dirty="0"/>
              <a:t>Τ</a:t>
            </a:r>
            <a:r>
              <a:rPr lang="en-US" sz="2400" dirty="0"/>
              <a:t> = 0.27</a:t>
            </a:r>
            <a:endParaRPr lang="LID4096" sz="2400" dirty="0"/>
          </a:p>
        </p:txBody>
      </p:sp>
    </p:spTree>
    <p:extLst>
      <p:ext uri="{BB962C8B-B14F-4D97-AF65-F5344CB8AC3E}">
        <p14:creationId xmlns:p14="http://schemas.microsoft.com/office/powerpoint/2010/main" val="93685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3" grpId="0" animBg="1"/>
      <p:bldP spid="4" grpId="0" animBg="1"/>
      <p:bldP spid="5" grpId="0" animBg="1"/>
      <p:bldP spid="9" grpId="0" animBg="1"/>
      <p:bldP spid="15" grpId="0" animBg="1"/>
      <p:bldP spid="16"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BD4EB-256C-AD4D-5ACA-1CF6FEE4E1D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8ED3E7E-C42B-F7A0-FB72-41FE7E31E9E8}"/>
              </a:ext>
            </a:extLst>
          </p:cNvPr>
          <p:cNvSpPr>
            <a:spLocks noGrp="1"/>
          </p:cNvSpPr>
          <p:nvPr>
            <p:ph type="title"/>
          </p:nvPr>
        </p:nvSpPr>
        <p:spPr/>
        <p:txBody>
          <a:bodyPr/>
          <a:lstStyle/>
          <a:p>
            <a:pPr algn="l" rtl="0"/>
            <a:r>
              <a:rPr lang="en-US" b="1" dirty="0"/>
              <a:t>Define the problem</a:t>
            </a:r>
            <a:endParaRPr lang="LID4096" b="1" dirty="0"/>
          </a:p>
        </p:txBody>
      </p:sp>
      <p:graphicFrame>
        <p:nvGraphicFramePr>
          <p:cNvPr id="6" name="טבלה 5">
            <a:extLst>
              <a:ext uri="{FF2B5EF4-FFF2-40B4-BE49-F238E27FC236}">
                <a16:creationId xmlns:a16="http://schemas.microsoft.com/office/drawing/2014/main" id="{3C0FEA00-D899-9041-B5DE-89DB0B03E155}"/>
              </a:ext>
            </a:extLst>
          </p:cNvPr>
          <p:cNvGraphicFramePr>
            <a:graphicFrameLocks noGrp="1"/>
          </p:cNvGraphicFramePr>
          <p:nvPr/>
        </p:nvGraphicFramePr>
        <p:xfrm>
          <a:off x="3868580"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40</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41</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42</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43</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44</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45</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46</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125</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126</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127</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7" name="סוגר מסולסל ימני 6">
            <a:extLst>
              <a:ext uri="{FF2B5EF4-FFF2-40B4-BE49-F238E27FC236}">
                <a16:creationId xmlns:a16="http://schemas.microsoft.com/office/drawing/2014/main" id="{C60F8EE8-CDEC-D409-0033-491CF1204E90}"/>
              </a:ext>
            </a:extLst>
          </p:cNvPr>
          <p:cNvSpPr/>
          <p:nvPr/>
        </p:nvSpPr>
        <p:spPr>
          <a:xfrm>
            <a:off x="5453191" y="1983731"/>
            <a:ext cx="232372" cy="105823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1" name="תיבת טקסט 10">
            <a:extLst>
              <a:ext uri="{FF2B5EF4-FFF2-40B4-BE49-F238E27FC236}">
                <a16:creationId xmlns:a16="http://schemas.microsoft.com/office/drawing/2014/main" id="{33371620-7432-996C-11C7-59716BA16D74}"/>
              </a:ext>
            </a:extLst>
          </p:cNvPr>
          <p:cNvSpPr txBox="1"/>
          <p:nvPr/>
        </p:nvSpPr>
        <p:spPr>
          <a:xfrm>
            <a:off x="6102023" y="2282015"/>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0.3</a:t>
            </a:r>
            <a:endParaRPr lang="LID4096" sz="2400" dirty="0"/>
          </a:p>
        </p:txBody>
      </p:sp>
      <p:sp>
        <p:nvSpPr>
          <p:cNvPr id="8" name="מציין מיקום תוכן 2">
            <a:extLst>
              <a:ext uri="{FF2B5EF4-FFF2-40B4-BE49-F238E27FC236}">
                <a16:creationId xmlns:a16="http://schemas.microsoft.com/office/drawing/2014/main" id="{7F155FFC-3EE0-9DE3-F64D-AFE57DA2798D}"/>
              </a:ext>
            </a:extLst>
          </p:cNvPr>
          <p:cNvSpPr>
            <a:spLocks noGrp="1"/>
          </p:cNvSpPr>
          <p:nvPr>
            <p:ph idx="1"/>
          </p:nvPr>
        </p:nvSpPr>
        <p:spPr>
          <a:xfrm>
            <a:off x="838200" y="1825625"/>
            <a:ext cx="4014457" cy="836094"/>
          </a:xfrm>
        </p:spPr>
        <p:txBody>
          <a:bodyPr/>
          <a:lstStyle/>
          <a:p>
            <a:pPr marL="0" indent="0" algn="l" rtl="0">
              <a:buNone/>
            </a:pPr>
            <a:r>
              <a:rPr lang="en-US" b="1" dirty="0">
                <a:solidFill>
                  <a:srgbClr val="FF0000"/>
                </a:solidFill>
              </a:rPr>
              <a:t>What do we want?</a:t>
            </a:r>
          </a:p>
        </p:txBody>
      </p:sp>
      <p:sp>
        <p:nvSpPr>
          <p:cNvPr id="3" name="סוגר מסולסל ימני 2">
            <a:extLst>
              <a:ext uri="{FF2B5EF4-FFF2-40B4-BE49-F238E27FC236}">
                <a16:creationId xmlns:a16="http://schemas.microsoft.com/office/drawing/2014/main" id="{4BFD4A1E-68EB-26FC-BAFA-CF0BD723ADDE}"/>
              </a:ext>
            </a:extLst>
          </p:cNvPr>
          <p:cNvSpPr/>
          <p:nvPr/>
        </p:nvSpPr>
        <p:spPr>
          <a:xfrm>
            <a:off x="5453191" y="3177278"/>
            <a:ext cx="232372" cy="214615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4" name="תיבת טקסט 3">
            <a:extLst>
              <a:ext uri="{FF2B5EF4-FFF2-40B4-BE49-F238E27FC236}">
                <a16:creationId xmlns:a16="http://schemas.microsoft.com/office/drawing/2014/main" id="{F08BF7E3-D215-D82E-37E8-BCCDACE759EA}"/>
              </a:ext>
            </a:extLst>
          </p:cNvPr>
          <p:cNvSpPr txBox="1"/>
          <p:nvPr/>
        </p:nvSpPr>
        <p:spPr>
          <a:xfrm>
            <a:off x="6102023" y="3475563"/>
            <a:ext cx="1167896" cy="461665"/>
          </a:xfrm>
          <a:prstGeom prst="rect">
            <a:avLst/>
          </a:prstGeom>
          <a:noFill/>
          <a:ln>
            <a:solidFill>
              <a:schemeClr val="tx1"/>
            </a:solidFill>
          </a:ln>
        </p:spPr>
        <p:txBody>
          <a:bodyPr wrap="square" rtlCol="0">
            <a:spAutoFit/>
          </a:bodyPr>
          <a:lstStyle/>
          <a:p>
            <a:pPr algn="ctr"/>
            <a:r>
              <a:rPr lang="el-GR" sz="2400" dirty="0"/>
              <a:t>Τ</a:t>
            </a:r>
            <a:r>
              <a:rPr lang="en-US" sz="2400" dirty="0"/>
              <a:t> = 0.25</a:t>
            </a:r>
            <a:endParaRPr lang="LID4096" sz="2400" dirty="0"/>
          </a:p>
        </p:txBody>
      </p:sp>
      <p:sp>
        <p:nvSpPr>
          <p:cNvPr id="5" name="סוגר מסולסל ימני 4">
            <a:extLst>
              <a:ext uri="{FF2B5EF4-FFF2-40B4-BE49-F238E27FC236}">
                <a16:creationId xmlns:a16="http://schemas.microsoft.com/office/drawing/2014/main" id="{5625ADEB-719C-155C-6D9B-A4C149A46C2F}"/>
              </a:ext>
            </a:extLst>
          </p:cNvPr>
          <p:cNvSpPr/>
          <p:nvPr/>
        </p:nvSpPr>
        <p:spPr>
          <a:xfrm>
            <a:off x="5453191" y="5418778"/>
            <a:ext cx="232372" cy="959956"/>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9" name="תיבת טקסט 8">
            <a:extLst>
              <a:ext uri="{FF2B5EF4-FFF2-40B4-BE49-F238E27FC236}">
                <a16:creationId xmlns:a16="http://schemas.microsoft.com/office/drawing/2014/main" id="{E93A67EB-74A8-013D-0AD1-B42216BE7DBD}"/>
              </a:ext>
            </a:extLst>
          </p:cNvPr>
          <p:cNvSpPr txBox="1"/>
          <p:nvPr/>
        </p:nvSpPr>
        <p:spPr>
          <a:xfrm>
            <a:off x="6102023" y="5717062"/>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0.2</a:t>
            </a:r>
            <a:endParaRPr lang="LID4096" sz="2400" dirty="0"/>
          </a:p>
        </p:txBody>
      </p:sp>
      <p:graphicFrame>
        <p:nvGraphicFramePr>
          <p:cNvPr id="14" name="טבלה 13">
            <a:extLst>
              <a:ext uri="{FF2B5EF4-FFF2-40B4-BE49-F238E27FC236}">
                <a16:creationId xmlns:a16="http://schemas.microsoft.com/office/drawing/2014/main" id="{72A7C8DE-AF2B-0B89-64AC-FAE263397DC3}"/>
              </a:ext>
            </a:extLst>
          </p:cNvPr>
          <p:cNvGraphicFramePr>
            <a:graphicFrameLocks noGrp="1"/>
          </p:cNvGraphicFramePr>
          <p:nvPr/>
        </p:nvGraphicFramePr>
        <p:xfrm>
          <a:off x="8267055" y="1623854"/>
          <a:ext cx="1400524" cy="4754880"/>
        </p:xfrm>
        <a:graphic>
          <a:graphicData uri="http://schemas.openxmlformats.org/drawingml/2006/table">
            <a:tbl>
              <a:tblPr firstRow="1" bandRow="1">
                <a:tableStyleId>{073A0DAA-6AF3-43AB-8588-CEC1D06C72B9}</a:tableStyleId>
              </a:tblPr>
              <a:tblGrid>
                <a:gridCol w="700262">
                  <a:extLst>
                    <a:ext uri="{9D8B030D-6E8A-4147-A177-3AD203B41FA5}">
                      <a16:colId xmlns:a16="http://schemas.microsoft.com/office/drawing/2014/main" val="3763425074"/>
                    </a:ext>
                  </a:extLst>
                </a:gridCol>
                <a:gridCol w="700262">
                  <a:extLst>
                    <a:ext uri="{9D8B030D-6E8A-4147-A177-3AD203B41FA5}">
                      <a16:colId xmlns:a16="http://schemas.microsoft.com/office/drawing/2014/main" val="1462039433"/>
                    </a:ext>
                  </a:extLst>
                </a:gridCol>
              </a:tblGrid>
              <a:tr h="255510">
                <a:tc>
                  <a:txBody>
                    <a:bodyPr/>
                    <a:lstStyle/>
                    <a:p>
                      <a:pPr algn="l"/>
                      <a:r>
                        <a:rPr lang="en-US" dirty="0"/>
                        <a:t>Trial</a:t>
                      </a:r>
                      <a:endParaRPr lang="LID4096" dirty="0"/>
                    </a:p>
                  </a:txBody>
                  <a:tcPr/>
                </a:tc>
                <a:tc>
                  <a:txBody>
                    <a:bodyPr/>
                    <a:lstStyle/>
                    <a:p>
                      <a:pPr algn="l"/>
                      <a:r>
                        <a:rPr lang="en-US" dirty="0"/>
                        <a:t>RT</a:t>
                      </a:r>
                      <a:endParaRPr lang="LID4096" dirty="0"/>
                    </a:p>
                  </a:txBody>
                  <a:tcPr/>
                </a:tc>
                <a:extLst>
                  <a:ext uri="{0D108BD9-81ED-4DB2-BD59-A6C34878D82A}">
                    <a16:rowId xmlns:a16="http://schemas.microsoft.com/office/drawing/2014/main" val="427913829"/>
                  </a:ext>
                </a:extLst>
              </a:tr>
              <a:tr h="255510">
                <a:tc>
                  <a:txBody>
                    <a:bodyPr/>
                    <a:lstStyle/>
                    <a:p>
                      <a:pPr algn="l"/>
                      <a:r>
                        <a:rPr lang="en-US" sz="1200" dirty="0"/>
                        <a:t>1</a:t>
                      </a:r>
                      <a:endParaRPr lang="LID4096" sz="1200" dirty="0"/>
                    </a:p>
                  </a:txBody>
                  <a:tcPr/>
                </a:tc>
                <a:tc>
                  <a:txBody>
                    <a:bodyPr/>
                    <a:lstStyle/>
                    <a:p>
                      <a:pPr algn="l"/>
                      <a:r>
                        <a:rPr lang="en-US" sz="1200" dirty="0"/>
                        <a:t>0.0312</a:t>
                      </a:r>
                      <a:endParaRPr lang="LID4096" sz="1200" dirty="0"/>
                    </a:p>
                  </a:txBody>
                  <a:tcPr/>
                </a:tc>
                <a:extLst>
                  <a:ext uri="{0D108BD9-81ED-4DB2-BD59-A6C34878D82A}">
                    <a16:rowId xmlns:a16="http://schemas.microsoft.com/office/drawing/2014/main" val="2677631963"/>
                  </a:ext>
                </a:extLst>
              </a:tr>
              <a:tr h="255510">
                <a:tc>
                  <a:txBody>
                    <a:bodyPr/>
                    <a:lstStyle/>
                    <a:p>
                      <a:pPr algn="l"/>
                      <a:r>
                        <a:rPr lang="en-US" sz="1200" dirty="0"/>
                        <a:t>2</a:t>
                      </a:r>
                      <a:endParaRPr lang="LID4096" sz="1200" dirty="0"/>
                    </a:p>
                  </a:txBody>
                  <a:tcPr/>
                </a:tc>
                <a:tc>
                  <a:txBody>
                    <a:bodyPr/>
                    <a:lstStyle/>
                    <a:p>
                      <a:pPr algn="l"/>
                      <a:r>
                        <a:rPr lang="en-US" sz="1200" dirty="0"/>
                        <a:t>0.0433</a:t>
                      </a:r>
                      <a:endParaRPr lang="LID4096" sz="1200" dirty="0"/>
                    </a:p>
                  </a:txBody>
                  <a:tcPr/>
                </a:tc>
                <a:extLst>
                  <a:ext uri="{0D108BD9-81ED-4DB2-BD59-A6C34878D82A}">
                    <a16:rowId xmlns:a16="http://schemas.microsoft.com/office/drawing/2014/main" val="1835965171"/>
                  </a:ext>
                </a:extLst>
              </a:tr>
              <a:tr h="255510">
                <a:tc>
                  <a:txBody>
                    <a:bodyPr/>
                    <a:lstStyle/>
                    <a:p>
                      <a:pPr algn="l"/>
                      <a:r>
                        <a:rPr lang="en-US" sz="1200" dirty="0"/>
                        <a:t>3</a:t>
                      </a:r>
                      <a:endParaRPr lang="LID4096" sz="1200" dirty="0"/>
                    </a:p>
                  </a:txBody>
                  <a:tcPr/>
                </a:tc>
                <a:tc>
                  <a:txBody>
                    <a:bodyPr/>
                    <a:lstStyle/>
                    <a:p>
                      <a:pPr algn="l"/>
                      <a:r>
                        <a:rPr lang="en-US" sz="1200" dirty="0"/>
                        <a:t>0.0211</a:t>
                      </a:r>
                      <a:endParaRPr lang="LID4096" sz="1200" dirty="0"/>
                    </a:p>
                  </a:txBody>
                  <a:tcPr/>
                </a:tc>
                <a:extLst>
                  <a:ext uri="{0D108BD9-81ED-4DB2-BD59-A6C34878D82A}">
                    <a16:rowId xmlns:a16="http://schemas.microsoft.com/office/drawing/2014/main" val="2615443915"/>
                  </a:ext>
                </a:extLst>
              </a:tr>
              <a:tr h="255510">
                <a:tc>
                  <a:txBody>
                    <a:bodyPr/>
                    <a:lstStyle/>
                    <a:p>
                      <a:pPr algn="l"/>
                      <a:r>
                        <a:rPr lang="en-US" sz="1200" dirty="0"/>
                        <a:t>4</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1260265389"/>
                  </a:ext>
                </a:extLst>
              </a:tr>
              <a:tr h="255510">
                <a:tc>
                  <a:txBody>
                    <a:bodyPr/>
                    <a:lstStyle/>
                    <a:p>
                      <a:pPr algn="l"/>
                      <a:r>
                        <a:rPr lang="en-US" sz="1200" dirty="0"/>
                        <a:t>5</a:t>
                      </a:r>
                      <a:endParaRPr lang="LID4096" sz="1200" dirty="0"/>
                    </a:p>
                  </a:txBody>
                  <a:tcPr/>
                </a:tc>
                <a:tc>
                  <a:txBody>
                    <a:bodyPr/>
                    <a:lstStyle/>
                    <a:p>
                      <a:pPr algn="l"/>
                      <a:r>
                        <a:rPr lang="en-US" sz="1200" dirty="0"/>
                        <a:t>0.0400</a:t>
                      </a:r>
                      <a:endParaRPr lang="LID4096" sz="1200" dirty="0"/>
                    </a:p>
                  </a:txBody>
                  <a:tcPr/>
                </a:tc>
                <a:extLst>
                  <a:ext uri="{0D108BD9-81ED-4DB2-BD59-A6C34878D82A}">
                    <a16:rowId xmlns:a16="http://schemas.microsoft.com/office/drawing/2014/main" val="573807243"/>
                  </a:ext>
                </a:extLst>
              </a:tr>
              <a:tr h="255510">
                <a:tc>
                  <a:txBody>
                    <a:bodyPr/>
                    <a:lstStyle/>
                    <a:p>
                      <a:pPr algn="l"/>
                      <a:r>
                        <a:rPr lang="en-US" sz="1200" dirty="0"/>
                        <a:t>6</a:t>
                      </a:r>
                      <a:endParaRPr lang="LID4096" sz="1200" dirty="0"/>
                    </a:p>
                  </a:txBody>
                  <a:tcPr/>
                </a:tc>
                <a:tc>
                  <a:txBody>
                    <a:bodyPr/>
                    <a:lstStyle/>
                    <a:p>
                      <a:pPr algn="l"/>
                      <a:r>
                        <a:rPr lang="en-US" sz="1200" dirty="0"/>
                        <a:t>0.0311</a:t>
                      </a:r>
                      <a:endParaRPr lang="LID4096" sz="1200" dirty="0"/>
                    </a:p>
                  </a:txBody>
                  <a:tcPr/>
                </a:tc>
                <a:extLst>
                  <a:ext uri="{0D108BD9-81ED-4DB2-BD59-A6C34878D82A}">
                    <a16:rowId xmlns:a16="http://schemas.microsoft.com/office/drawing/2014/main" val="4154130156"/>
                  </a:ext>
                </a:extLst>
              </a:tr>
              <a:tr h="255510">
                <a:tc>
                  <a:txBody>
                    <a:bodyPr/>
                    <a:lstStyle/>
                    <a:p>
                      <a:pPr algn="l"/>
                      <a:r>
                        <a:rPr lang="en-US" sz="1200" dirty="0"/>
                        <a:t>7</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004005809"/>
                  </a:ext>
                </a:extLst>
              </a:tr>
              <a:tr h="255510">
                <a:tc>
                  <a:txBody>
                    <a:bodyPr/>
                    <a:lstStyle/>
                    <a:p>
                      <a:pPr algn="l"/>
                      <a:r>
                        <a:rPr lang="en-US" sz="1200" dirty="0"/>
                        <a:t>…</a:t>
                      </a:r>
                      <a:endParaRPr lang="LID4096" sz="1200" dirty="0"/>
                    </a:p>
                  </a:txBody>
                  <a:tcPr/>
                </a:tc>
                <a:tc>
                  <a:txBody>
                    <a:bodyPr/>
                    <a:lstStyle/>
                    <a:p>
                      <a:pPr algn="l"/>
                      <a:r>
                        <a:rPr lang="en-US" sz="1200" dirty="0"/>
                        <a:t>0.0324</a:t>
                      </a:r>
                      <a:endParaRPr lang="LID4096" sz="1200" dirty="0"/>
                    </a:p>
                  </a:txBody>
                  <a:tcPr/>
                </a:tc>
                <a:extLst>
                  <a:ext uri="{0D108BD9-81ED-4DB2-BD59-A6C34878D82A}">
                    <a16:rowId xmlns:a16="http://schemas.microsoft.com/office/drawing/2014/main" val="78604023"/>
                  </a:ext>
                </a:extLst>
              </a:tr>
              <a:tr h="255510">
                <a:tc>
                  <a:txBody>
                    <a:bodyPr/>
                    <a:lstStyle/>
                    <a:p>
                      <a:pPr algn="l"/>
                      <a:r>
                        <a:rPr lang="en-US" sz="1200" dirty="0"/>
                        <a:t>130</a:t>
                      </a:r>
                      <a:endParaRPr lang="LID4096" sz="1200" dirty="0"/>
                    </a:p>
                  </a:txBody>
                  <a:tcPr/>
                </a:tc>
                <a:tc>
                  <a:txBody>
                    <a:bodyPr/>
                    <a:lstStyle/>
                    <a:p>
                      <a:pPr algn="l"/>
                      <a:r>
                        <a:rPr lang="en-US" sz="1200" dirty="0"/>
                        <a:t>0.0410</a:t>
                      </a:r>
                      <a:endParaRPr lang="LID4096" sz="1200" dirty="0"/>
                    </a:p>
                  </a:txBody>
                  <a:tcPr/>
                </a:tc>
                <a:extLst>
                  <a:ext uri="{0D108BD9-81ED-4DB2-BD59-A6C34878D82A}">
                    <a16:rowId xmlns:a16="http://schemas.microsoft.com/office/drawing/2014/main" val="3130975150"/>
                  </a:ext>
                </a:extLst>
              </a:tr>
              <a:tr h="255510">
                <a:tc>
                  <a:txBody>
                    <a:bodyPr/>
                    <a:lstStyle/>
                    <a:p>
                      <a:pPr algn="l"/>
                      <a:r>
                        <a:rPr lang="en-US" sz="1200" dirty="0"/>
                        <a:t>131</a:t>
                      </a:r>
                      <a:endParaRPr lang="LID4096" sz="1200" dirty="0"/>
                    </a:p>
                  </a:txBody>
                  <a:tcPr/>
                </a:tc>
                <a:tc>
                  <a:txBody>
                    <a:bodyPr/>
                    <a:lstStyle/>
                    <a:p>
                      <a:pPr algn="l"/>
                      <a:r>
                        <a:rPr lang="en-US" sz="1200" dirty="0"/>
                        <a:t>0.0511</a:t>
                      </a:r>
                      <a:endParaRPr lang="LID4096" sz="1200" dirty="0"/>
                    </a:p>
                  </a:txBody>
                  <a:tcPr/>
                </a:tc>
                <a:extLst>
                  <a:ext uri="{0D108BD9-81ED-4DB2-BD59-A6C34878D82A}">
                    <a16:rowId xmlns:a16="http://schemas.microsoft.com/office/drawing/2014/main" val="1756257800"/>
                  </a:ext>
                </a:extLst>
              </a:tr>
              <a:tr h="255510">
                <a:tc>
                  <a:txBody>
                    <a:bodyPr/>
                    <a:lstStyle/>
                    <a:p>
                      <a:pPr algn="l"/>
                      <a:r>
                        <a:rPr lang="en-US" sz="1200" dirty="0"/>
                        <a:t>132</a:t>
                      </a:r>
                      <a:endParaRPr lang="LID4096" sz="1200" dirty="0"/>
                    </a:p>
                  </a:txBody>
                  <a:tcPr/>
                </a:tc>
                <a:tc>
                  <a:txBody>
                    <a:bodyPr/>
                    <a:lstStyle/>
                    <a:p>
                      <a:pPr algn="l"/>
                      <a:r>
                        <a:rPr lang="en-US" sz="1200" dirty="0"/>
                        <a:t>0.0339</a:t>
                      </a:r>
                      <a:endParaRPr lang="LID4096" sz="1200" dirty="0"/>
                    </a:p>
                  </a:txBody>
                  <a:tcPr/>
                </a:tc>
                <a:extLst>
                  <a:ext uri="{0D108BD9-81ED-4DB2-BD59-A6C34878D82A}">
                    <a16:rowId xmlns:a16="http://schemas.microsoft.com/office/drawing/2014/main" val="2580555252"/>
                  </a:ext>
                </a:extLst>
              </a:tr>
              <a:tr h="255510">
                <a:tc>
                  <a:txBody>
                    <a:bodyPr/>
                    <a:lstStyle/>
                    <a:p>
                      <a:pPr algn="l"/>
                      <a:r>
                        <a:rPr lang="en-US" sz="1200" dirty="0"/>
                        <a:t>133</a:t>
                      </a:r>
                      <a:endParaRPr lang="LID4096" sz="1200" dirty="0"/>
                    </a:p>
                  </a:txBody>
                  <a:tcPr/>
                </a:tc>
                <a:tc>
                  <a:txBody>
                    <a:bodyPr/>
                    <a:lstStyle/>
                    <a:p>
                      <a:pPr algn="l"/>
                      <a:r>
                        <a:rPr lang="en-US" sz="1200" dirty="0"/>
                        <a:t>0.0354</a:t>
                      </a:r>
                      <a:endParaRPr lang="LID4096" sz="1200" dirty="0"/>
                    </a:p>
                  </a:txBody>
                  <a:tcPr/>
                </a:tc>
                <a:extLst>
                  <a:ext uri="{0D108BD9-81ED-4DB2-BD59-A6C34878D82A}">
                    <a16:rowId xmlns:a16="http://schemas.microsoft.com/office/drawing/2014/main" val="815352763"/>
                  </a:ext>
                </a:extLst>
              </a:tr>
              <a:tr h="255510">
                <a:tc>
                  <a:txBody>
                    <a:bodyPr/>
                    <a:lstStyle/>
                    <a:p>
                      <a:pPr algn="l"/>
                      <a:r>
                        <a:rPr lang="en-US" sz="1200" dirty="0"/>
                        <a:t>134</a:t>
                      </a:r>
                      <a:endParaRPr lang="LID4096" sz="1200" dirty="0"/>
                    </a:p>
                  </a:txBody>
                  <a:tcPr/>
                </a:tc>
                <a:tc>
                  <a:txBody>
                    <a:bodyPr/>
                    <a:lstStyle/>
                    <a:p>
                      <a:pPr algn="l"/>
                      <a:r>
                        <a:rPr lang="en-US" sz="1200" dirty="0"/>
                        <a:t>0.0291</a:t>
                      </a:r>
                      <a:endParaRPr lang="LID4096" sz="1200" dirty="0"/>
                    </a:p>
                  </a:txBody>
                  <a:tcPr/>
                </a:tc>
                <a:extLst>
                  <a:ext uri="{0D108BD9-81ED-4DB2-BD59-A6C34878D82A}">
                    <a16:rowId xmlns:a16="http://schemas.microsoft.com/office/drawing/2014/main" val="3057718638"/>
                  </a:ext>
                </a:extLst>
              </a:tr>
              <a:tr h="255510">
                <a:tc>
                  <a:txBody>
                    <a:bodyPr/>
                    <a:lstStyle/>
                    <a:p>
                      <a:pPr algn="l"/>
                      <a:r>
                        <a:rPr lang="en-US" sz="1200" dirty="0"/>
                        <a:t>135</a:t>
                      </a:r>
                      <a:endParaRPr lang="LID4096" sz="1200" dirty="0"/>
                    </a:p>
                  </a:txBody>
                  <a:tcPr/>
                </a:tc>
                <a:tc>
                  <a:txBody>
                    <a:bodyPr/>
                    <a:lstStyle/>
                    <a:p>
                      <a:pPr algn="l"/>
                      <a:r>
                        <a:rPr lang="en-US" sz="1200" dirty="0"/>
                        <a:t>0.0255</a:t>
                      </a:r>
                      <a:endParaRPr lang="LID4096" sz="1200" dirty="0"/>
                    </a:p>
                  </a:txBody>
                  <a:tcPr/>
                </a:tc>
                <a:extLst>
                  <a:ext uri="{0D108BD9-81ED-4DB2-BD59-A6C34878D82A}">
                    <a16:rowId xmlns:a16="http://schemas.microsoft.com/office/drawing/2014/main" val="3594546811"/>
                  </a:ext>
                </a:extLst>
              </a:tr>
              <a:tr h="255510">
                <a:tc>
                  <a:txBody>
                    <a:bodyPr/>
                    <a:lstStyle/>
                    <a:p>
                      <a:pPr algn="l"/>
                      <a:r>
                        <a:rPr lang="en-US" sz="1200" dirty="0"/>
                        <a:t>…</a:t>
                      </a:r>
                      <a:endParaRPr lang="LID4096" sz="1200" dirty="0"/>
                    </a:p>
                  </a:txBody>
                  <a:tcPr/>
                </a:tc>
                <a:tc>
                  <a:txBody>
                    <a:bodyPr/>
                    <a:lstStyle/>
                    <a:p>
                      <a:pPr algn="l"/>
                      <a:endParaRPr lang="LID4096" sz="1200" dirty="0"/>
                    </a:p>
                  </a:txBody>
                  <a:tcPr/>
                </a:tc>
                <a:extLst>
                  <a:ext uri="{0D108BD9-81ED-4DB2-BD59-A6C34878D82A}">
                    <a16:rowId xmlns:a16="http://schemas.microsoft.com/office/drawing/2014/main" val="1467260828"/>
                  </a:ext>
                </a:extLst>
              </a:tr>
              <a:tr h="255510">
                <a:tc>
                  <a:txBody>
                    <a:bodyPr/>
                    <a:lstStyle/>
                    <a:p>
                      <a:pPr algn="l"/>
                      <a:r>
                        <a:rPr lang="en-US" sz="1200" dirty="0"/>
                        <a:t>200</a:t>
                      </a:r>
                      <a:endParaRPr lang="LID4096" sz="12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dirty="0"/>
                        <a:t>0.0339</a:t>
                      </a:r>
                      <a:endParaRPr lang="LID4096" sz="1200" dirty="0"/>
                    </a:p>
                  </a:txBody>
                  <a:tcPr/>
                </a:tc>
                <a:extLst>
                  <a:ext uri="{0D108BD9-81ED-4DB2-BD59-A6C34878D82A}">
                    <a16:rowId xmlns:a16="http://schemas.microsoft.com/office/drawing/2014/main" val="2645416979"/>
                  </a:ext>
                </a:extLst>
              </a:tr>
            </a:tbl>
          </a:graphicData>
        </a:graphic>
      </p:graphicFrame>
      <p:sp>
        <p:nvSpPr>
          <p:cNvPr id="15" name="סוגר מסולסל ימני 14">
            <a:extLst>
              <a:ext uri="{FF2B5EF4-FFF2-40B4-BE49-F238E27FC236}">
                <a16:creationId xmlns:a16="http://schemas.microsoft.com/office/drawing/2014/main" id="{92B5A1C2-2DD5-32EA-8A6A-1E3C2AA61ACA}"/>
              </a:ext>
            </a:extLst>
          </p:cNvPr>
          <p:cNvSpPr/>
          <p:nvPr/>
        </p:nvSpPr>
        <p:spPr>
          <a:xfrm>
            <a:off x="9851411" y="1983730"/>
            <a:ext cx="232627" cy="241625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16" name="תיבת טקסט 15">
            <a:extLst>
              <a:ext uri="{FF2B5EF4-FFF2-40B4-BE49-F238E27FC236}">
                <a16:creationId xmlns:a16="http://schemas.microsoft.com/office/drawing/2014/main" id="{7362BFB8-86AF-BFBD-D15A-E62E31C3560E}"/>
              </a:ext>
            </a:extLst>
          </p:cNvPr>
          <p:cNvSpPr txBox="1"/>
          <p:nvPr/>
        </p:nvSpPr>
        <p:spPr>
          <a:xfrm>
            <a:off x="10500498" y="2282015"/>
            <a:ext cx="1083900" cy="461665"/>
          </a:xfrm>
          <a:prstGeom prst="rect">
            <a:avLst/>
          </a:prstGeom>
          <a:noFill/>
          <a:ln>
            <a:solidFill>
              <a:schemeClr val="tx1"/>
            </a:solidFill>
          </a:ln>
        </p:spPr>
        <p:txBody>
          <a:bodyPr wrap="square" rtlCol="0">
            <a:spAutoFit/>
          </a:bodyPr>
          <a:lstStyle/>
          <a:p>
            <a:pPr algn="ctr"/>
            <a:r>
              <a:rPr lang="el-GR" sz="2400" dirty="0"/>
              <a:t>Τ</a:t>
            </a:r>
            <a:r>
              <a:rPr lang="en-US" sz="2400" dirty="0"/>
              <a:t> = 0.4</a:t>
            </a:r>
            <a:endParaRPr lang="LID4096" sz="2400" dirty="0"/>
          </a:p>
        </p:txBody>
      </p:sp>
      <p:sp>
        <p:nvSpPr>
          <p:cNvPr id="19" name="סוגר מסולסל ימני 18">
            <a:extLst>
              <a:ext uri="{FF2B5EF4-FFF2-40B4-BE49-F238E27FC236}">
                <a16:creationId xmlns:a16="http://schemas.microsoft.com/office/drawing/2014/main" id="{A62F7F69-01F7-2765-A779-9629D10B4714}"/>
              </a:ext>
            </a:extLst>
          </p:cNvPr>
          <p:cNvSpPr/>
          <p:nvPr/>
        </p:nvSpPr>
        <p:spPr>
          <a:xfrm>
            <a:off x="9851411" y="4544840"/>
            <a:ext cx="232627" cy="183389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20" name="תיבת טקסט 19">
            <a:extLst>
              <a:ext uri="{FF2B5EF4-FFF2-40B4-BE49-F238E27FC236}">
                <a16:creationId xmlns:a16="http://schemas.microsoft.com/office/drawing/2014/main" id="{EDF994C1-6ABB-7CBA-3CAF-89BD2202AD16}"/>
              </a:ext>
            </a:extLst>
          </p:cNvPr>
          <p:cNvSpPr txBox="1"/>
          <p:nvPr/>
        </p:nvSpPr>
        <p:spPr>
          <a:xfrm>
            <a:off x="10500497" y="5717062"/>
            <a:ext cx="1187513" cy="461665"/>
          </a:xfrm>
          <a:prstGeom prst="rect">
            <a:avLst/>
          </a:prstGeom>
          <a:noFill/>
          <a:ln>
            <a:solidFill>
              <a:schemeClr val="tx1"/>
            </a:solidFill>
          </a:ln>
        </p:spPr>
        <p:txBody>
          <a:bodyPr wrap="square" rtlCol="0">
            <a:spAutoFit/>
          </a:bodyPr>
          <a:lstStyle/>
          <a:p>
            <a:pPr algn="ctr"/>
            <a:r>
              <a:rPr lang="el-GR" sz="2400" dirty="0"/>
              <a:t>Τ</a:t>
            </a:r>
            <a:r>
              <a:rPr lang="en-US" sz="2400" dirty="0"/>
              <a:t> = 0.27</a:t>
            </a:r>
            <a:endParaRPr lang="LID4096" sz="2400" dirty="0"/>
          </a:p>
        </p:txBody>
      </p:sp>
      <p:sp>
        <p:nvSpPr>
          <p:cNvPr id="10" name="אליפסה 9">
            <a:extLst>
              <a:ext uri="{FF2B5EF4-FFF2-40B4-BE49-F238E27FC236}">
                <a16:creationId xmlns:a16="http://schemas.microsoft.com/office/drawing/2014/main" id="{A9FE3BBD-6FB3-1E75-9FAD-D3CF903DEAFB}"/>
              </a:ext>
            </a:extLst>
          </p:cNvPr>
          <p:cNvSpPr/>
          <p:nvPr/>
        </p:nvSpPr>
        <p:spPr>
          <a:xfrm>
            <a:off x="4446132" y="1781959"/>
            <a:ext cx="813049" cy="4754880"/>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12" name="אליפסה 11">
            <a:extLst>
              <a:ext uri="{FF2B5EF4-FFF2-40B4-BE49-F238E27FC236}">
                <a16:creationId xmlns:a16="http://schemas.microsoft.com/office/drawing/2014/main" id="{DD44A67B-041E-9FB8-9798-3697D79BAF00}"/>
              </a:ext>
            </a:extLst>
          </p:cNvPr>
          <p:cNvSpPr/>
          <p:nvPr/>
        </p:nvSpPr>
        <p:spPr>
          <a:xfrm>
            <a:off x="5690409" y="1852784"/>
            <a:ext cx="1865014" cy="4596775"/>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13" name="הסבר: קו 12">
            <a:extLst>
              <a:ext uri="{FF2B5EF4-FFF2-40B4-BE49-F238E27FC236}">
                <a16:creationId xmlns:a16="http://schemas.microsoft.com/office/drawing/2014/main" id="{0E681170-D9DF-D723-75DD-15DB5544BCBD}"/>
              </a:ext>
            </a:extLst>
          </p:cNvPr>
          <p:cNvSpPr/>
          <p:nvPr/>
        </p:nvSpPr>
        <p:spPr>
          <a:xfrm>
            <a:off x="1828800" y="3789454"/>
            <a:ext cx="1222218" cy="836094"/>
          </a:xfrm>
          <a:prstGeom prst="borderCallout1">
            <a:avLst>
              <a:gd name="adj1" fmla="val 52739"/>
              <a:gd name="adj2" fmla="val 99588"/>
              <a:gd name="adj3" fmla="val 27072"/>
              <a:gd name="adj4" fmla="val 2120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Input</a:t>
            </a:r>
            <a:endParaRPr lang="LID4096" dirty="0"/>
          </a:p>
        </p:txBody>
      </p:sp>
      <p:sp>
        <p:nvSpPr>
          <p:cNvPr id="17" name="הסבר: קו 16">
            <a:extLst>
              <a:ext uri="{FF2B5EF4-FFF2-40B4-BE49-F238E27FC236}">
                <a16:creationId xmlns:a16="http://schemas.microsoft.com/office/drawing/2014/main" id="{7500B567-E2C9-B9B1-C5B3-226CBA3E9AA0}"/>
              </a:ext>
            </a:extLst>
          </p:cNvPr>
          <p:cNvSpPr/>
          <p:nvPr/>
        </p:nvSpPr>
        <p:spPr>
          <a:xfrm>
            <a:off x="6095999" y="508268"/>
            <a:ext cx="1459423" cy="831645"/>
          </a:xfrm>
          <a:prstGeom prst="borderCallout1">
            <a:avLst>
              <a:gd name="adj1" fmla="val 99550"/>
              <a:gd name="adj2" fmla="val 49340"/>
              <a:gd name="adj3" fmla="val 162061"/>
              <a:gd name="adj4" fmla="val 4207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Output</a:t>
            </a:r>
            <a:endParaRPr lang="LID4096" dirty="0"/>
          </a:p>
        </p:txBody>
      </p:sp>
      <p:sp>
        <p:nvSpPr>
          <p:cNvPr id="26" name="הסבר: קו 25">
            <a:extLst>
              <a:ext uri="{FF2B5EF4-FFF2-40B4-BE49-F238E27FC236}">
                <a16:creationId xmlns:a16="http://schemas.microsoft.com/office/drawing/2014/main" id="{9567EF27-0A22-5D9E-A8FC-DE4DABE4CDBB}"/>
              </a:ext>
            </a:extLst>
          </p:cNvPr>
          <p:cNvSpPr/>
          <p:nvPr/>
        </p:nvSpPr>
        <p:spPr>
          <a:xfrm>
            <a:off x="8752817" y="479266"/>
            <a:ext cx="1540973" cy="831645"/>
          </a:xfrm>
          <a:prstGeom prst="borderCallout1">
            <a:avLst>
              <a:gd name="adj1" fmla="val 57094"/>
              <a:gd name="adj2" fmla="val 100424"/>
              <a:gd name="adj3" fmla="val 57553"/>
              <a:gd name="adj4" fmla="val 1272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Method</a:t>
            </a:r>
            <a:endParaRPr lang="LID4096" dirty="0"/>
          </a:p>
        </p:txBody>
      </p:sp>
      <p:sp>
        <p:nvSpPr>
          <p:cNvPr id="29" name="מלבן 28">
            <a:extLst>
              <a:ext uri="{FF2B5EF4-FFF2-40B4-BE49-F238E27FC236}">
                <a16:creationId xmlns:a16="http://schemas.microsoft.com/office/drawing/2014/main" id="{C363D090-E48C-548B-13EF-067DF667E8BF}"/>
              </a:ext>
            </a:extLst>
          </p:cNvPr>
          <p:cNvSpPr/>
          <p:nvPr/>
        </p:nvSpPr>
        <p:spPr>
          <a:xfrm>
            <a:off x="10677916" y="486118"/>
            <a:ext cx="906482" cy="1015663"/>
          </a:xfrm>
          <a:prstGeom prst="rect">
            <a:avLst/>
          </a:prstGeom>
          <a:noFill/>
        </p:spPr>
        <p:txBody>
          <a:bodyPr wrap="square" lIns="91440" tIns="45720" rIns="91440" bIns="45720">
            <a:spAutoFit/>
          </a:bodyPr>
          <a:lstStyle/>
          <a:p>
            <a:pPr algn="ctr"/>
            <a:r>
              <a:rPr lang="en-US" sz="6000" b="1" cap="none" spc="0" dirty="0">
                <a:ln w="6600">
                  <a:solidFill>
                    <a:srgbClr val="FF0000"/>
                  </a:solidFill>
                  <a:prstDash val="solid"/>
                </a:ln>
                <a:solidFill>
                  <a:srgbClr val="FFFFFF"/>
                </a:solidFill>
                <a:effectLst>
                  <a:outerShdw dist="38100" dir="2700000" algn="tl" rotWithShape="0">
                    <a:schemeClr val="accent2"/>
                  </a:outerShdw>
                </a:effectLst>
              </a:rPr>
              <a:t>?</a:t>
            </a:r>
            <a:endParaRPr lang="he-IL" sz="6000" b="1" cap="none" spc="0" dirty="0">
              <a:ln w="6600">
                <a:solidFill>
                  <a:srgbClr val="FF0000"/>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62027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26" grpId="0" animBg="1"/>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Define the problem</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838200" y="1825624"/>
            <a:ext cx="10515599" cy="590315"/>
          </a:xfrm>
        </p:spPr>
        <p:txBody>
          <a:bodyPr>
            <a:normAutofit/>
          </a:bodyPr>
          <a:lstStyle/>
          <a:p>
            <a:pPr marL="0" indent="0" algn="l" rtl="0">
              <a:buNone/>
            </a:pPr>
            <a:r>
              <a:rPr lang="en-US" sz="2400" dirty="0"/>
              <a:t>To define our input-output properly we had some challenges to overcome.</a:t>
            </a:r>
          </a:p>
          <a:p>
            <a:pPr marL="0" indent="0" algn="l" rtl="0">
              <a:buNone/>
            </a:pPr>
            <a:endParaRPr lang="en-US" dirty="0">
              <a:solidFill>
                <a:srgbClr val="FF0000"/>
              </a:solidFill>
            </a:endParaRPr>
          </a:p>
          <a:p>
            <a:pPr marL="0" indent="0" algn="l" rtl="0">
              <a:buNone/>
            </a:pPr>
            <a:endParaRPr lang="en-US" b="1" dirty="0">
              <a:solidFill>
                <a:srgbClr val="FF0000"/>
              </a:solidFill>
            </a:endParaRPr>
          </a:p>
        </p:txBody>
      </p:sp>
      <p:pic>
        <p:nvPicPr>
          <p:cNvPr id="2058" name="Picture 10">
            <a:extLst>
              <a:ext uri="{FF2B5EF4-FFF2-40B4-BE49-F238E27FC236}">
                <a16:creationId xmlns:a16="http://schemas.microsoft.com/office/drawing/2014/main" id="{0DC4CA5B-6212-3D54-A915-27FE2AFBD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43674"/>
            <a:ext cx="6928562" cy="3849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me">
            <a:extLst>
              <a:ext uri="{FF2B5EF4-FFF2-40B4-BE49-F238E27FC236}">
                <a16:creationId xmlns:a16="http://schemas.microsoft.com/office/drawing/2014/main" id="{C7C21682-A128-59B3-34CD-FD81C5685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4926" y="365125"/>
            <a:ext cx="1721762" cy="1579062"/>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תוכן 2">
            <a:extLst>
              <a:ext uri="{FF2B5EF4-FFF2-40B4-BE49-F238E27FC236}">
                <a16:creationId xmlns:a16="http://schemas.microsoft.com/office/drawing/2014/main" id="{85B2FF28-9E9C-97C8-AA37-3E84FE6BB98E}"/>
              </a:ext>
            </a:extLst>
          </p:cNvPr>
          <p:cNvSpPr txBox="1">
            <a:spLocks/>
          </p:cNvSpPr>
          <p:nvPr/>
        </p:nvSpPr>
        <p:spPr>
          <a:xfrm>
            <a:off x="838200" y="2758197"/>
            <a:ext cx="8083287" cy="67086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Font typeface="Arial" panose="020B0604020202020204" pitchFamily="34" charset="0"/>
              <a:buNone/>
            </a:pPr>
            <a:r>
              <a:rPr lang="en-US" dirty="0">
                <a:solidFill>
                  <a:srgbClr val="FF0000"/>
                </a:solidFill>
              </a:rPr>
              <a:t>Question:</a:t>
            </a:r>
            <a:r>
              <a:rPr lang="en-US" b="1" dirty="0">
                <a:solidFill>
                  <a:srgbClr val="FF0000"/>
                </a:solidFill>
              </a:rPr>
              <a:t> Many-to-many</a:t>
            </a:r>
            <a:r>
              <a:rPr lang="en-US" dirty="0">
                <a:solidFill>
                  <a:srgbClr val="FF0000"/>
                </a:solidFill>
              </a:rPr>
              <a:t> or </a:t>
            </a:r>
            <a:r>
              <a:rPr lang="en-US" b="1" dirty="0">
                <a:solidFill>
                  <a:srgbClr val="FF0000"/>
                </a:solidFill>
              </a:rPr>
              <a:t>one-to-many?</a:t>
            </a:r>
          </a:p>
        </p:txBody>
      </p:sp>
    </p:spTree>
    <p:extLst>
      <p:ext uri="{BB962C8B-B14F-4D97-AF65-F5344CB8AC3E}">
        <p14:creationId xmlns:p14="http://schemas.microsoft.com/office/powerpoint/2010/main" val="135749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92481-EE24-BFC0-9CBA-4CB89D579692}"/>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4040D798-730D-0AE3-2FF2-F1DB808DB015}"/>
              </a:ext>
            </a:extLst>
          </p:cNvPr>
          <p:cNvSpPr>
            <a:spLocks noGrp="1"/>
          </p:cNvSpPr>
          <p:nvPr>
            <p:ph type="title"/>
          </p:nvPr>
        </p:nvSpPr>
        <p:spPr/>
        <p:txBody>
          <a:bodyPr/>
          <a:lstStyle/>
          <a:p>
            <a:pPr algn="l" rtl="0"/>
            <a:r>
              <a:rPr lang="en-US" b="1" dirty="0"/>
              <a:t>Define the problem</a:t>
            </a:r>
            <a:endParaRPr lang="LID4096" b="1" dirty="0"/>
          </a:p>
        </p:txBody>
      </p:sp>
      <p:sp>
        <p:nvSpPr>
          <p:cNvPr id="3" name="מציין מיקום תוכן 2">
            <a:extLst>
              <a:ext uri="{FF2B5EF4-FFF2-40B4-BE49-F238E27FC236}">
                <a16:creationId xmlns:a16="http://schemas.microsoft.com/office/drawing/2014/main" id="{0C299F8D-6FAF-912A-2D72-116DBB795AA9}"/>
              </a:ext>
            </a:extLst>
          </p:cNvPr>
          <p:cNvSpPr>
            <a:spLocks noGrp="1"/>
          </p:cNvSpPr>
          <p:nvPr>
            <p:ph idx="1"/>
          </p:nvPr>
        </p:nvSpPr>
        <p:spPr>
          <a:xfrm>
            <a:off x="838200" y="1825625"/>
            <a:ext cx="8577404" cy="4351338"/>
          </a:xfrm>
        </p:spPr>
        <p:txBody>
          <a:bodyPr/>
          <a:lstStyle/>
          <a:p>
            <a:pPr algn="l" rtl="0"/>
            <a:r>
              <a:rPr lang="en-US" b="1" dirty="0"/>
              <a:t>Input/ Data: </a:t>
            </a:r>
          </a:p>
          <a:p>
            <a:pPr lvl="1" algn="l" rtl="0"/>
            <a:r>
              <a:rPr lang="en-US" dirty="0"/>
              <a:t>RT series of participant in experiment </a:t>
            </a:r>
            <a:r>
              <a:rPr lang="en-US" b="1" dirty="0"/>
              <a:t>(one)</a:t>
            </a:r>
            <a:br>
              <a:rPr lang="en-US" dirty="0"/>
            </a:br>
            <a:r>
              <a:rPr lang="en-US" dirty="0">
                <a:sym typeface="Symbol" panose="05050102010706020507" pitchFamily="18" charset="2"/>
              </a:rPr>
              <a:t></a:t>
            </a:r>
            <a:r>
              <a:rPr lang="en-US" dirty="0"/>
              <a:t> example: [0.11, 0.13, …, 0.132] </a:t>
            </a:r>
          </a:p>
          <a:p>
            <a:pPr algn="l" rtl="0"/>
            <a:r>
              <a:rPr lang="en-US" b="1" dirty="0"/>
              <a:t>Output/ Prediction: </a:t>
            </a:r>
          </a:p>
          <a:p>
            <a:pPr lvl="1" algn="l" rtl="0"/>
            <a:r>
              <a:rPr lang="el-GR" dirty="0"/>
              <a:t>τ</a:t>
            </a:r>
            <a:r>
              <a:rPr lang="en-US" dirty="0"/>
              <a:t> series per participant </a:t>
            </a:r>
            <a:r>
              <a:rPr lang="en-US" b="1" dirty="0"/>
              <a:t>(many)</a:t>
            </a:r>
            <a:endParaRPr lang="en-US" dirty="0"/>
          </a:p>
          <a:p>
            <a:pPr marL="457200" lvl="1" indent="0" algn="l" rtl="0">
              <a:buNone/>
            </a:pPr>
            <a:r>
              <a:rPr lang="en-US" dirty="0">
                <a:sym typeface="Symbol" panose="05050102010706020507" pitchFamily="18" charset="2"/>
              </a:rPr>
              <a:t>   </a:t>
            </a:r>
            <a:r>
              <a:rPr lang="en-US" dirty="0"/>
              <a:t> example: [0.3, 0.25, 0.2, 0.1]</a:t>
            </a:r>
            <a:endParaRPr lang="en-US" b="1" dirty="0"/>
          </a:p>
          <a:p>
            <a:pPr algn="l" rtl="0"/>
            <a:r>
              <a:rPr lang="en-US" b="1" dirty="0"/>
              <a:t>Method:</a:t>
            </a:r>
          </a:p>
          <a:p>
            <a:pPr lvl="1" algn="l" rtl="0"/>
            <a:r>
              <a:rPr lang="en-US" dirty="0"/>
              <a:t>ML model, </a:t>
            </a:r>
            <a:r>
              <a:rPr lang="en-US" b="1" dirty="0">
                <a:solidFill>
                  <a:srgbClr val="FF0000"/>
                </a:solidFill>
              </a:rPr>
              <a:t>but which?</a:t>
            </a:r>
          </a:p>
        </p:txBody>
      </p:sp>
      <p:pic>
        <p:nvPicPr>
          <p:cNvPr id="2050" name="Picture 2" descr="Understanding machine learning predictions with LIME | by Xavier Eugenio  Asuncion | Medium">
            <a:extLst>
              <a:ext uri="{FF2B5EF4-FFF2-40B4-BE49-F238E27FC236}">
                <a16:creationId xmlns:a16="http://schemas.microsoft.com/office/drawing/2014/main" id="{12251A7E-61ED-E098-863C-7F09A20FF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398729"/>
            <a:ext cx="5363151" cy="191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91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Define the problem</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838201" y="1825625"/>
            <a:ext cx="6295930" cy="1180125"/>
          </a:xfrm>
        </p:spPr>
        <p:txBody>
          <a:bodyPr/>
          <a:lstStyle/>
          <a:p>
            <a:pPr marL="0" indent="0" algn="l" rtl="0">
              <a:buNone/>
            </a:pPr>
            <a:r>
              <a:rPr lang="en-US" b="1" dirty="0">
                <a:solidFill>
                  <a:srgbClr val="FF0000"/>
                </a:solidFill>
              </a:rPr>
              <a:t>Which model should we work with?</a:t>
            </a:r>
          </a:p>
        </p:txBody>
      </p:sp>
      <p:pic>
        <p:nvPicPr>
          <p:cNvPr id="6148" name="Picture 4">
            <a:extLst>
              <a:ext uri="{FF2B5EF4-FFF2-40B4-BE49-F238E27FC236}">
                <a16:creationId xmlns:a16="http://schemas.microsoft.com/office/drawing/2014/main" id="{82445C19-0790-5D16-75FA-603F406A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217" y="2791800"/>
            <a:ext cx="6046239" cy="326496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DD79FF3B-8352-EB97-E98A-F5BA56413976}"/>
              </a:ext>
            </a:extLst>
          </p:cNvPr>
          <p:cNvSpPr txBox="1"/>
          <p:nvPr/>
        </p:nvSpPr>
        <p:spPr>
          <a:xfrm>
            <a:off x="5024868" y="6311900"/>
            <a:ext cx="6846581" cy="307777"/>
          </a:xfrm>
          <a:prstGeom prst="rect">
            <a:avLst/>
          </a:prstGeom>
          <a:noFill/>
        </p:spPr>
        <p:txBody>
          <a:bodyPr wrap="square" rtlCol="0">
            <a:spAutoFit/>
          </a:bodyPr>
          <a:lstStyle/>
          <a:p>
            <a:r>
              <a:rPr lang="en-US" sz="1400" dirty="0"/>
              <a:t>https://towardsdatascience.com/recurrent-neural-networks-explained-ffb9f94c5e09</a:t>
            </a:r>
            <a:endParaRPr lang="LID4096" sz="1400" dirty="0"/>
          </a:p>
        </p:txBody>
      </p:sp>
      <p:sp>
        <p:nvSpPr>
          <p:cNvPr id="4" name="מציין מיקום תוכן 2">
            <a:extLst>
              <a:ext uri="{FF2B5EF4-FFF2-40B4-BE49-F238E27FC236}">
                <a16:creationId xmlns:a16="http://schemas.microsoft.com/office/drawing/2014/main" id="{4103623B-EDE0-AF7D-5E2F-0D636C69C284}"/>
              </a:ext>
            </a:extLst>
          </p:cNvPr>
          <p:cNvSpPr txBox="1">
            <a:spLocks/>
          </p:cNvSpPr>
          <p:nvPr/>
        </p:nvSpPr>
        <p:spPr>
          <a:xfrm>
            <a:off x="838200" y="2795156"/>
            <a:ext cx="4186668" cy="3264969"/>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b="1" dirty="0"/>
              <a:t>Guidelines:</a:t>
            </a:r>
          </a:p>
          <a:p>
            <a:pPr lvl="1" algn="l" rtl="0"/>
            <a:r>
              <a:rPr lang="en-US" dirty="0"/>
              <a:t>Able to predict </a:t>
            </a:r>
            <a:r>
              <a:rPr lang="en-US" b="1" dirty="0">
                <a:solidFill>
                  <a:srgbClr val="FF0000"/>
                </a:solidFill>
              </a:rPr>
              <a:t>continuous number</a:t>
            </a:r>
            <a:r>
              <a:rPr lang="en-US" dirty="0">
                <a:solidFill>
                  <a:srgbClr val="FF0000"/>
                </a:solidFill>
              </a:rPr>
              <a:t>.</a:t>
            </a:r>
          </a:p>
          <a:p>
            <a:pPr lvl="1" algn="l" rtl="0"/>
            <a:r>
              <a:rPr lang="en-US" dirty="0"/>
              <a:t>We need </a:t>
            </a:r>
            <a:r>
              <a:rPr lang="en-US" b="1" dirty="0">
                <a:solidFill>
                  <a:srgbClr val="FF0000"/>
                </a:solidFill>
              </a:rPr>
              <a:t>memory</a:t>
            </a:r>
            <a:r>
              <a:rPr lang="en-US" dirty="0"/>
              <a:t> ability (sequenced data).</a:t>
            </a:r>
          </a:p>
        </p:txBody>
      </p:sp>
      <p:pic>
        <p:nvPicPr>
          <p:cNvPr id="6" name="Picture 6" descr="Home">
            <a:extLst>
              <a:ext uri="{FF2B5EF4-FFF2-40B4-BE49-F238E27FC236}">
                <a16:creationId xmlns:a16="http://schemas.microsoft.com/office/drawing/2014/main" id="{8A03A1DF-507D-A029-D577-4F81E1A13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4926" y="365125"/>
            <a:ext cx="1721762" cy="157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69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b="1" dirty="0">
                <a:solidFill>
                  <a:schemeClr val="bg1"/>
                </a:solidFill>
              </a:rPr>
              <a:t>Lab meeting presentation</a:t>
            </a:r>
            <a:endParaRPr lang="LID4096" b="1" dirty="0">
              <a:solidFill>
                <a:schemeClr val="bg1"/>
              </a:solidFill>
            </a:endParaRPr>
          </a:p>
        </p:txBody>
      </p:sp>
    </p:spTree>
    <p:extLst>
      <p:ext uri="{BB962C8B-B14F-4D97-AF65-F5344CB8AC3E}">
        <p14:creationId xmlns:p14="http://schemas.microsoft.com/office/powerpoint/2010/main" val="52682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Define the problem</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838199" y="1825625"/>
            <a:ext cx="10849825" cy="1463919"/>
          </a:xfrm>
        </p:spPr>
        <p:txBody>
          <a:bodyPr>
            <a:normAutofit fontScale="85000" lnSpcReduction="20000"/>
          </a:bodyPr>
          <a:lstStyle/>
          <a:p>
            <a:pPr algn="l" rtl="0"/>
            <a:r>
              <a:rPr lang="en-US" b="1" dirty="0">
                <a:solidFill>
                  <a:schemeClr val="tx1">
                    <a:lumMod val="95000"/>
                    <a:lumOff val="5000"/>
                  </a:schemeClr>
                </a:solidFill>
              </a:rPr>
              <a:t>Current solution: </a:t>
            </a:r>
          </a:p>
          <a:p>
            <a:pPr lvl="1" algn="l" rtl="0"/>
            <a:r>
              <a:rPr lang="en-US" dirty="0">
                <a:solidFill>
                  <a:schemeClr val="tx1">
                    <a:lumMod val="95000"/>
                    <a:lumOff val="5000"/>
                  </a:schemeClr>
                </a:solidFill>
              </a:rPr>
              <a:t>RNN Model</a:t>
            </a:r>
          </a:p>
          <a:p>
            <a:pPr lvl="2" algn="l" rtl="0"/>
            <a:r>
              <a:rPr lang="en-US" sz="2100" dirty="0">
                <a:solidFill>
                  <a:schemeClr val="tx1">
                    <a:lumMod val="95000"/>
                    <a:lumOff val="5000"/>
                  </a:schemeClr>
                </a:solidFill>
              </a:rPr>
              <a:t>A type of neural network that is specifically designed to process sequential data.</a:t>
            </a:r>
          </a:p>
          <a:p>
            <a:pPr lvl="2" algn="l" rtl="0"/>
            <a:r>
              <a:rPr lang="en-US" sz="2100" b="0" i="0" dirty="0">
                <a:solidFill>
                  <a:srgbClr val="202122"/>
                </a:solidFill>
                <a:effectLst/>
              </a:rPr>
              <a:t>Bi-directional ANN.</a:t>
            </a:r>
            <a:endParaRPr lang="en-US" sz="2100" dirty="0">
              <a:solidFill>
                <a:schemeClr val="tx1">
                  <a:lumMod val="95000"/>
                  <a:lumOff val="5000"/>
                </a:schemeClr>
              </a:solidFill>
            </a:endParaRPr>
          </a:p>
          <a:p>
            <a:pPr lvl="1" algn="l" rtl="0"/>
            <a:r>
              <a:rPr lang="en-US" dirty="0">
                <a:solidFill>
                  <a:schemeClr val="tx1">
                    <a:lumMod val="95000"/>
                    <a:lumOff val="5000"/>
                  </a:schemeClr>
                </a:solidFill>
              </a:rPr>
              <a:t>with LSTM </a:t>
            </a:r>
            <a:r>
              <a:rPr lang="en-US" sz="2100" dirty="0">
                <a:solidFill>
                  <a:schemeClr val="tx1">
                    <a:lumMod val="95000"/>
                    <a:lumOff val="5000"/>
                  </a:schemeClr>
                </a:solidFill>
              </a:rPr>
              <a:t>(long-short-term-memory) </a:t>
            </a:r>
            <a:r>
              <a:rPr lang="en-US" dirty="0">
                <a:solidFill>
                  <a:schemeClr val="tx1">
                    <a:lumMod val="95000"/>
                    <a:lumOff val="5000"/>
                  </a:schemeClr>
                </a:solidFill>
              </a:rPr>
              <a:t>layers.</a:t>
            </a:r>
          </a:p>
          <a:p>
            <a:pPr marL="0" indent="0" algn="l" rtl="0">
              <a:buNone/>
            </a:pPr>
            <a:endParaRPr lang="en-US" dirty="0">
              <a:solidFill>
                <a:schemeClr val="tx1">
                  <a:lumMod val="95000"/>
                  <a:lumOff val="5000"/>
                </a:schemeClr>
              </a:solidFill>
            </a:endParaRPr>
          </a:p>
          <a:p>
            <a:pPr algn="l" rtl="0"/>
            <a:endParaRPr lang="en-US" dirty="0">
              <a:solidFill>
                <a:schemeClr val="tx1">
                  <a:lumMod val="95000"/>
                  <a:lumOff val="5000"/>
                </a:schemeClr>
              </a:solidFill>
            </a:endParaRPr>
          </a:p>
          <a:p>
            <a:pPr marL="0" indent="0" algn="l" rtl="0">
              <a:buNone/>
            </a:pPr>
            <a:endParaRPr lang="en-US" dirty="0">
              <a:solidFill>
                <a:schemeClr val="tx1">
                  <a:lumMod val="95000"/>
                  <a:lumOff val="5000"/>
                </a:schemeClr>
              </a:solidFill>
            </a:endParaRPr>
          </a:p>
        </p:txBody>
      </p:sp>
      <p:sp>
        <p:nvSpPr>
          <p:cNvPr id="4" name="מציין מיקום תוכן 2">
            <a:extLst>
              <a:ext uri="{FF2B5EF4-FFF2-40B4-BE49-F238E27FC236}">
                <a16:creationId xmlns:a16="http://schemas.microsoft.com/office/drawing/2014/main" id="{EC3F49B4-0236-B943-C9BF-6A7A57D9F352}"/>
              </a:ext>
            </a:extLst>
          </p:cNvPr>
          <p:cNvSpPr txBox="1">
            <a:spLocks/>
          </p:cNvSpPr>
          <p:nvPr/>
        </p:nvSpPr>
        <p:spPr>
          <a:xfrm>
            <a:off x="833108" y="3424481"/>
            <a:ext cx="5091821" cy="2741848"/>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400" b="1" dirty="0">
                <a:solidFill>
                  <a:schemeClr val="tx1">
                    <a:lumMod val="95000"/>
                    <a:lumOff val="5000"/>
                  </a:schemeClr>
                </a:solidFill>
              </a:rPr>
              <a:t>Why?</a:t>
            </a:r>
          </a:p>
          <a:p>
            <a:pPr lvl="1" algn="l" rtl="0"/>
            <a:r>
              <a:rPr lang="en-US" sz="2000" dirty="0">
                <a:solidFill>
                  <a:schemeClr val="tx1">
                    <a:lumMod val="95000"/>
                    <a:lumOff val="5000"/>
                  </a:schemeClr>
                </a:solidFill>
              </a:rPr>
              <a:t>Can learn complex problems.</a:t>
            </a:r>
          </a:p>
          <a:p>
            <a:pPr lvl="1" algn="l" rtl="0"/>
            <a:r>
              <a:rPr lang="en-US" sz="2000" dirty="0">
                <a:solidFill>
                  <a:schemeClr val="tx1">
                    <a:lumMod val="95000"/>
                    <a:lumOff val="5000"/>
                  </a:schemeClr>
                </a:solidFill>
              </a:rPr>
              <a:t>Able to directly get as input CN and predict CN.</a:t>
            </a:r>
          </a:p>
          <a:p>
            <a:pPr lvl="1" algn="l" rtl="0"/>
            <a:r>
              <a:rPr lang="en-US" sz="2000" dirty="0">
                <a:solidFill>
                  <a:schemeClr val="tx1">
                    <a:lumMod val="95000"/>
                    <a:lumOff val="5000"/>
                  </a:schemeClr>
                </a:solidFill>
              </a:rPr>
              <a:t>Has memory ability - needed in a sequential data problem.</a:t>
            </a:r>
          </a:p>
          <a:p>
            <a:pPr algn="l" rtl="0"/>
            <a:endParaRPr lang="en-US" dirty="0">
              <a:solidFill>
                <a:schemeClr val="tx1">
                  <a:lumMod val="95000"/>
                  <a:lumOff val="5000"/>
                </a:schemeClr>
              </a:solidFill>
            </a:endParaRPr>
          </a:p>
          <a:p>
            <a:pPr marL="0" indent="0" algn="l" rtl="0">
              <a:buFont typeface="Arial" panose="020B0604020202020204" pitchFamily="34" charset="0"/>
              <a:buNone/>
            </a:pPr>
            <a:endParaRPr lang="en-US" dirty="0">
              <a:solidFill>
                <a:schemeClr val="tx1">
                  <a:lumMod val="95000"/>
                  <a:lumOff val="5000"/>
                </a:schemeClr>
              </a:solidFill>
            </a:endParaRPr>
          </a:p>
        </p:txBody>
      </p:sp>
      <p:pic>
        <p:nvPicPr>
          <p:cNvPr id="9222" name="Picture 6" descr="Multi-layer Perceptron in TensorFlow">
            <a:extLst>
              <a:ext uri="{FF2B5EF4-FFF2-40B4-BE49-F238E27FC236}">
                <a16:creationId xmlns:a16="http://schemas.microsoft.com/office/drawing/2014/main" id="{55EF6CA1-48C3-4C6B-4EB1-328FB8B17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392" y="3424481"/>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9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p:txBody>
          <a:bodyPr/>
          <a:lstStyle/>
          <a:p>
            <a:r>
              <a:rPr lang="en-US" b="1" dirty="0"/>
              <a:t>Work in stages</a:t>
            </a:r>
            <a:endParaRPr lang="LID4096" b="1" dirty="0"/>
          </a:p>
        </p:txBody>
      </p:sp>
    </p:spTree>
    <p:extLst>
      <p:ext uri="{BB962C8B-B14F-4D97-AF65-F5344CB8AC3E}">
        <p14:creationId xmlns:p14="http://schemas.microsoft.com/office/powerpoint/2010/main" val="60030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2"/>
                </a:solidFill>
              </a:rPr>
              <a:t>Stage 1: </a:t>
            </a:r>
          </a:p>
          <a:p>
            <a:pPr lvl="1" algn="l" rtl="0"/>
            <a:r>
              <a:rPr lang="en-US" dirty="0"/>
              <a:t>Work with a simple classification model based on RNN to warm up, Based on code I found online.</a:t>
            </a:r>
          </a:p>
          <a:p>
            <a:pPr lvl="1" algn="l" rtl="0"/>
            <a:r>
              <a:rPr lang="en-US" dirty="0"/>
              <a:t>Part of Speech (POS) problem:</a:t>
            </a:r>
          </a:p>
        </p:txBody>
      </p:sp>
      <p:pic>
        <p:nvPicPr>
          <p:cNvPr id="5" name="תמונה 4">
            <a:extLst>
              <a:ext uri="{FF2B5EF4-FFF2-40B4-BE49-F238E27FC236}">
                <a16:creationId xmlns:a16="http://schemas.microsoft.com/office/drawing/2014/main" id="{1AA1A71C-1168-B9F5-D675-56F212D39B20}"/>
              </a:ext>
            </a:extLst>
          </p:cNvPr>
          <p:cNvPicPr>
            <a:picLocks noChangeAspect="1"/>
          </p:cNvPicPr>
          <p:nvPr/>
        </p:nvPicPr>
        <p:blipFill>
          <a:blip r:embed="rId3"/>
          <a:stretch>
            <a:fillRect/>
          </a:stretch>
        </p:blipFill>
        <p:spPr>
          <a:xfrm>
            <a:off x="1390294" y="3768682"/>
            <a:ext cx="8487960" cy="2181529"/>
          </a:xfrm>
          <a:prstGeom prst="rect">
            <a:avLst/>
          </a:prstGeom>
        </p:spPr>
      </p:pic>
    </p:spTree>
    <p:extLst>
      <p:ext uri="{BB962C8B-B14F-4D97-AF65-F5344CB8AC3E}">
        <p14:creationId xmlns:p14="http://schemas.microsoft.com/office/powerpoint/2010/main" val="150125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14BE9-3C7D-5018-4464-D717E2D9A512}"/>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67C36D9B-B916-1ACB-2A98-AEA3FD3E5A2C}"/>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D44E7780-E8E4-C9F9-6035-AE627EE023B6}"/>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2"/>
                </a:solidFill>
              </a:rPr>
              <a:t>Stage 1:</a:t>
            </a:r>
            <a:endParaRPr lang="en-US" dirty="0"/>
          </a:p>
          <a:p>
            <a:pPr lvl="1" algn="l" rtl="0">
              <a:buFont typeface="Wingdings" panose="05000000000000000000" pitchFamily="2" charset="2"/>
              <a:buChar char="ü"/>
            </a:pPr>
            <a:r>
              <a:rPr lang="en-US" dirty="0"/>
              <a:t> “Dust off” ML knowledge.</a:t>
            </a:r>
          </a:p>
          <a:p>
            <a:pPr lvl="1" algn="l" rtl="0">
              <a:buFont typeface="Wingdings" panose="05000000000000000000" pitchFamily="2" charset="2"/>
              <a:buChar char="ü"/>
            </a:pPr>
            <a:r>
              <a:rPr lang="en-US" dirty="0"/>
              <a:t> Classification model dive deep.</a:t>
            </a:r>
          </a:p>
          <a:p>
            <a:pPr lvl="1" algn="l" rtl="0">
              <a:buFont typeface="Wingdings" panose="05000000000000000000" pitchFamily="2" charset="2"/>
              <a:buChar char="ü"/>
            </a:pPr>
            <a:r>
              <a:rPr lang="en-US" dirty="0"/>
              <a:t> Intro to </a:t>
            </a:r>
            <a:r>
              <a:rPr lang="en-US" sz="1800" dirty="0">
                <a:highlight>
                  <a:srgbClr val="C0C0C0"/>
                </a:highlight>
                <a:latin typeface="Consolas" panose="020B0609020204030204" pitchFamily="49" charset="0"/>
              </a:rPr>
              <a:t>TensorFlow</a:t>
            </a:r>
            <a:r>
              <a:rPr lang="en-US" dirty="0"/>
              <a:t>.</a:t>
            </a:r>
          </a:p>
          <a:p>
            <a:pPr lvl="2" algn="l" rtl="0">
              <a:buFont typeface="Wingdings" panose="05000000000000000000" pitchFamily="2" charset="2"/>
              <a:buChar char="ü"/>
            </a:pPr>
            <a:r>
              <a:rPr lang="en-US" sz="1800" dirty="0">
                <a:highlight>
                  <a:srgbClr val="C0C0C0"/>
                </a:highlight>
                <a:latin typeface="Consolas" panose="020B0609020204030204" pitchFamily="49" charset="0"/>
              </a:rPr>
              <a:t>Torch vs. TensorFlow</a:t>
            </a:r>
          </a:p>
          <a:p>
            <a:pPr lvl="1" algn="l" rtl="0">
              <a:buFont typeface="Wingdings" panose="05000000000000000000" pitchFamily="2" charset="2"/>
              <a:buChar char="ü"/>
            </a:pPr>
            <a:r>
              <a:rPr lang="en-US" dirty="0"/>
              <a:t> Study the problem.</a:t>
            </a:r>
          </a:p>
          <a:p>
            <a:pPr lvl="1" algn="l" rtl="0">
              <a:buFont typeface="Wingdings" panose="05000000000000000000" pitchFamily="2" charset="2"/>
              <a:buChar char="ü"/>
            </a:pPr>
            <a:endParaRPr lang="en-US" dirty="0"/>
          </a:p>
          <a:p>
            <a:pPr lvl="1" algn="l" rtl="0">
              <a:buFont typeface="Wingdings" panose="05000000000000000000" pitchFamily="2" charset="2"/>
              <a:buChar char="Ø"/>
            </a:pPr>
            <a:r>
              <a:rPr lang="en-US" dirty="0"/>
              <a:t> Building the </a:t>
            </a:r>
            <a:r>
              <a:rPr lang="en-US" b="1" dirty="0"/>
              <a:t>code environment </a:t>
            </a:r>
            <a:r>
              <a:rPr lang="en-US" dirty="0"/>
              <a:t>infrastructure.</a:t>
            </a:r>
          </a:p>
          <a:p>
            <a:pPr lvl="2" algn="l" rtl="0">
              <a:buFont typeface="Wingdings" panose="05000000000000000000" pitchFamily="2" charset="2"/>
              <a:buChar char="Ø"/>
            </a:pPr>
            <a:r>
              <a:rPr lang="en-US" sz="1800" dirty="0">
                <a:highlight>
                  <a:srgbClr val="C0C0C0"/>
                </a:highlight>
                <a:latin typeface="Consolas" panose="020B0609020204030204" pitchFamily="49" charset="0"/>
              </a:rPr>
              <a:t>Python, </a:t>
            </a:r>
            <a:r>
              <a:rPr lang="en-US" sz="1800" dirty="0" err="1">
                <a:highlight>
                  <a:srgbClr val="C0C0C0"/>
                </a:highlight>
                <a:latin typeface="Consolas" panose="020B0609020204030204" pitchFamily="49" charset="0"/>
              </a:rPr>
              <a:t>virtualenv</a:t>
            </a:r>
            <a:r>
              <a:rPr lang="en-US" sz="1800" dirty="0">
                <a:highlight>
                  <a:srgbClr val="C0C0C0"/>
                </a:highlight>
                <a:latin typeface="Consolas" panose="020B0609020204030204" pitchFamily="49" charset="0"/>
              </a:rPr>
              <a:t>, git, packages pinning, etc.</a:t>
            </a:r>
          </a:p>
          <a:p>
            <a:pPr lvl="1" algn="l" rtl="0">
              <a:buFont typeface="Wingdings" panose="05000000000000000000" pitchFamily="2" charset="2"/>
              <a:buChar char="Ø"/>
            </a:pPr>
            <a:endParaRPr lang="en-US" dirty="0"/>
          </a:p>
        </p:txBody>
      </p:sp>
    </p:spTree>
    <p:extLst>
      <p:ext uri="{BB962C8B-B14F-4D97-AF65-F5344CB8AC3E}">
        <p14:creationId xmlns:p14="http://schemas.microsoft.com/office/powerpoint/2010/main" val="103808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B51FF-6CE1-1342-5D3A-49FEF65125F8}"/>
            </a:ext>
          </a:extLst>
        </p:cNvPr>
        <p:cNvGrpSpPr/>
        <p:nvPr/>
      </p:nvGrpSpPr>
      <p:grpSpPr>
        <a:xfrm>
          <a:off x="0" y="0"/>
          <a:ext cx="0" cy="0"/>
          <a:chOff x="0" y="0"/>
          <a:chExt cx="0" cy="0"/>
        </a:xfrm>
      </p:grpSpPr>
      <p:pic>
        <p:nvPicPr>
          <p:cNvPr id="4" name="Picture 6" descr="Gaussian distribution  | Download Scientific Diagram">
            <a:extLst>
              <a:ext uri="{FF2B5EF4-FFF2-40B4-BE49-F238E27FC236}">
                <a16:creationId xmlns:a16="http://schemas.microsoft.com/office/drawing/2014/main" id="{373794C4-1B48-8098-B335-DEEACC8F7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300" y="234264"/>
            <a:ext cx="4000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234F207E-AB09-FC33-16C0-66973C54F884}"/>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1B8D7E8C-1EAD-071A-6365-DB93E48E44FC}"/>
              </a:ext>
            </a:extLst>
          </p:cNvPr>
          <p:cNvSpPr>
            <a:spLocks noGrp="1"/>
          </p:cNvSpPr>
          <p:nvPr>
            <p:ph idx="1"/>
          </p:nvPr>
        </p:nvSpPr>
        <p:spPr>
          <a:xfrm>
            <a:off x="838200" y="1825625"/>
            <a:ext cx="8405388" cy="4351338"/>
          </a:xfrm>
        </p:spPr>
        <p:txBody>
          <a:bodyPr/>
          <a:lstStyle/>
          <a:p>
            <a:pPr marL="0" indent="0" algn="l" rtl="0">
              <a:buNone/>
            </a:pPr>
            <a:r>
              <a:rPr lang="en-US" b="1" dirty="0">
                <a:solidFill>
                  <a:schemeClr val="accent4"/>
                </a:solidFill>
              </a:rPr>
              <a:t>Stage 2:</a:t>
            </a:r>
          </a:p>
          <a:p>
            <a:pPr lvl="1" algn="l" rtl="0"/>
            <a:r>
              <a:rPr lang="en-US" dirty="0"/>
              <a:t>Write a model that can predict</a:t>
            </a:r>
            <a:r>
              <a:rPr lang="he-IL" b="1" dirty="0"/>
              <a:t>1</a:t>
            </a:r>
            <a:r>
              <a:rPr lang="he-IL" dirty="0"/>
              <a:t> </a:t>
            </a:r>
            <a:r>
              <a:rPr lang="en-US" dirty="0"/>
              <a:t> </a:t>
            </a:r>
            <a:r>
              <a:rPr lang="el-GR" dirty="0"/>
              <a:t>σ</a:t>
            </a:r>
            <a:r>
              <a:rPr lang="en-US" dirty="0"/>
              <a:t> (</a:t>
            </a:r>
            <a:r>
              <a:rPr lang="en-US" dirty="0" err="1"/>
              <a:t>sd</a:t>
            </a:r>
            <a:r>
              <a:rPr lang="en-US" dirty="0"/>
              <a:t>) from a sample taken from </a:t>
            </a:r>
            <a:r>
              <a:rPr lang="en-US" b="1" dirty="0"/>
              <a:t>a</a:t>
            </a:r>
            <a:r>
              <a:rPr lang="en-US" dirty="0"/>
              <a:t> </a:t>
            </a:r>
            <a:r>
              <a:rPr lang="en-US" b="1" dirty="0"/>
              <a:t>normal</a:t>
            </a:r>
            <a:r>
              <a:rPr lang="en-US" dirty="0"/>
              <a:t> distribution.</a:t>
            </a:r>
          </a:p>
          <a:p>
            <a:pPr lvl="1" algn="l" rtl="0"/>
            <a:r>
              <a:rPr lang="en-US" dirty="0"/>
              <a:t>Sample [0.01, 0.031 … 0.0144] </a:t>
            </a:r>
            <a:r>
              <a:rPr lang="en-US" dirty="0">
                <a:sym typeface="Symbol" panose="05050102010706020507" pitchFamily="18" charset="2"/>
              </a:rPr>
              <a:t> model  </a:t>
            </a:r>
            <a:r>
              <a:rPr lang="el-GR" dirty="0"/>
              <a:t>σ</a:t>
            </a:r>
            <a:r>
              <a:rPr lang="en-US" dirty="0"/>
              <a:t> (</a:t>
            </a:r>
            <a:r>
              <a:rPr lang="en-US" dirty="0" err="1"/>
              <a:t>sd</a:t>
            </a:r>
            <a:r>
              <a:rPr lang="en-US" dirty="0"/>
              <a:t>)</a:t>
            </a:r>
          </a:p>
        </p:txBody>
      </p:sp>
      <p:pic>
        <p:nvPicPr>
          <p:cNvPr id="7" name="תמונה 6">
            <a:extLst>
              <a:ext uri="{FF2B5EF4-FFF2-40B4-BE49-F238E27FC236}">
                <a16:creationId xmlns:a16="http://schemas.microsoft.com/office/drawing/2014/main" id="{6881CD1D-2316-934E-5E9D-FB1C9EEB260A}"/>
              </a:ext>
            </a:extLst>
          </p:cNvPr>
          <p:cNvPicPr>
            <a:picLocks noChangeAspect="1"/>
          </p:cNvPicPr>
          <p:nvPr/>
        </p:nvPicPr>
        <p:blipFill>
          <a:blip r:embed="rId3"/>
          <a:stretch>
            <a:fillRect/>
          </a:stretch>
        </p:blipFill>
        <p:spPr>
          <a:xfrm>
            <a:off x="948832" y="3614380"/>
            <a:ext cx="9859751" cy="2562583"/>
          </a:xfrm>
          <a:prstGeom prst="rect">
            <a:avLst/>
          </a:prstGeom>
          <a:ln>
            <a:solidFill>
              <a:schemeClr val="tx1"/>
            </a:solidFill>
          </a:ln>
        </p:spPr>
      </p:pic>
    </p:spTree>
    <p:extLst>
      <p:ext uri="{BB962C8B-B14F-4D97-AF65-F5344CB8AC3E}">
        <p14:creationId xmlns:p14="http://schemas.microsoft.com/office/powerpoint/2010/main" val="135500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5A78D-CEA1-A955-55D6-346729D1909C}"/>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4C496BB-E306-A51D-8CF9-410FCD301226}"/>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41293009-DD7B-64C7-EAA1-BEC304090C88}"/>
              </a:ext>
            </a:extLst>
          </p:cNvPr>
          <p:cNvSpPr>
            <a:spLocks noGrp="1"/>
          </p:cNvSpPr>
          <p:nvPr>
            <p:ph idx="1"/>
          </p:nvPr>
        </p:nvSpPr>
        <p:spPr>
          <a:xfrm>
            <a:off x="838200" y="1825625"/>
            <a:ext cx="8405388" cy="4351338"/>
          </a:xfrm>
        </p:spPr>
        <p:txBody>
          <a:bodyPr/>
          <a:lstStyle/>
          <a:p>
            <a:pPr marL="0" indent="0" algn="l" rtl="0">
              <a:buNone/>
            </a:pPr>
            <a:r>
              <a:rPr lang="en-US" b="1" dirty="0">
                <a:solidFill>
                  <a:schemeClr val="accent4"/>
                </a:solidFill>
              </a:rPr>
              <a:t>Stage 2:</a:t>
            </a:r>
          </a:p>
          <a:p>
            <a:pPr lvl="1" algn="l" rtl="0">
              <a:buFont typeface="Wingdings" panose="05000000000000000000" pitchFamily="2" charset="2"/>
              <a:buChar char="ü"/>
            </a:pPr>
            <a:r>
              <a:rPr lang="en-US" dirty="0"/>
              <a:t> Writing a model that can overcome the continuous numbers issue.</a:t>
            </a:r>
          </a:p>
          <a:p>
            <a:pPr lvl="1" algn="l" rtl="0">
              <a:buFont typeface="Wingdings" panose="05000000000000000000" pitchFamily="2" charset="2"/>
              <a:buChar char="ü"/>
            </a:pPr>
            <a:r>
              <a:rPr lang="en-US" dirty="0"/>
              <a:t> RNN Layers types:</a:t>
            </a:r>
          </a:p>
          <a:p>
            <a:pPr lvl="2" algn="l" rtl="0">
              <a:buFont typeface="Wingdings" panose="05000000000000000000" pitchFamily="2" charset="2"/>
              <a:buChar char="ü"/>
            </a:pPr>
            <a:r>
              <a:rPr lang="en-US" sz="1800" dirty="0">
                <a:highlight>
                  <a:srgbClr val="C0C0C0"/>
                </a:highlight>
                <a:latin typeface="Consolas" panose="020B0609020204030204" pitchFamily="49" charset="0"/>
              </a:rPr>
              <a:t>LSTM, Dense, Flatten</a:t>
            </a:r>
            <a:r>
              <a:rPr lang="en-US" sz="1800" dirty="0">
                <a:latin typeface="Consolas" panose="020B0609020204030204" pitchFamily="49" charset="0"/>
              </a:rPr>
              <a:t>.</a:t>
            </a:r>
          </a:p>
          <a:p>
            <a:pPr lvl="1" algn="l" rtl="0">
              <a:buFont typeface="Wingdings" panose="05000000000000000000" pitchFamily="2" charset="2"/>
              <a:buChar char="ü"/>
            </a:pPr>
            <a:r>
              <a:rPr lang="en-US" dirty="0"/>
              <a:t> Moving to </a:t>
            </a:r>
            <a:r>
              <a:rPr lang="en-US" sz="1800" dirty="0">
                <a:highlight>
                  <a:srgbClr val="C0C0C0"/>
                </a:highlight>
                <a:latin typeface="Consolas" panose="020B0609020204030204" pitchFamily="49" charset="0"/>
              </a:rPr>
              <a:t>one-to-many</a:t>
            </a:r>
            <a:r>
              <a:rPr lang="en-US" dirty="0"/>
              <a:t> approach.</a:t>
            </a:r>
          </a:p>
          <a:p>
            <a:pPr lvl="1" algn="l" rtl="0">
              <a:buFont typeface="Wingdings" panose="05000000000000000000" pitchFamily="2" charset="2"/>
              <a:buChar char="ü"/>
            </a:pPr>
            <a:r>
              <a:rPr lang="en-US" dirty="0"/>
              <a:t> Yoav’s project dive deep.</a:t>
            </a:r>
          </a:p>
          <a:p>
            <a:pPr lvl="1" algn="l" rtl="0">
              <a:buFont typeface="Wingdings" panose="05000000000000000000" pitchFamily="2" charset="2"/>
              <a:buChar char="ü"/>
            </a:pPr>
            <a:endParaRPr lang="en-US" dirty="0"/>
          </a:p>
          <a:p>
            <a:pPr lvl="1" algn="l" rtl="0">
              <a:buFont typeface="Wingdings" panose="05000000000000000000" pitchFamily="2" charset="2"/>
              <a:buChar char="Ø"/>
            </a:pPr>
            <a:r>
              <a:rPr lang="en-US" dirty="0"/>
              <a:t> </a:t>
            </a:r>
            <a:r>
              <a:rPr lang="en-US" b="1" dirty="0"/>
              <a:t>Working RNN model </a:t>
            </a:r>
            <a:r>
              <a:rPr lang="en-US" dirty="0"/>
              <a:t>that gets and predicts continuous numbers.</a:t>
            </a:r>
          </a:p>
          <a:p>
            <a:pPr lvl="1" algn="l" rtl="0">
              <a:buFont typeface="Wingdings" panose="05000000000000000000" pitchFamily="2" charset="2"/>
              <a:buChar char="Ø"/>
            </a:pPr>
            <a:r>
              <a:rPr lang="en-US" dirty="0"/>
              <a:t> Modifiable </a:t>
            </a:r>
            <a:r>
              <a:rPr lang="en-US" b="1" dirty="0"/>
              <a:t>Datasets creation script</a:t>
            </a:r>
            <a:r>
              <a:rPr lang="en-US" dirty="0"/>
              <a:t>.</a:t>
            </a:r>
          </a:p>
        </p:txBody>
      </p:sp>
    </p:spTree>
    <p:extLst>
      <p:ext uri="{BB962C8B-B14F-4D97-AF65-F5344CB8AC3E}">
        <p14:creationId xmlns:p14="http://schemas.microsoft.com/office/powerpoint/2010/main" val="22443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48FA9-5895-AA2F-AA36-BEEB8F280D6C}"/>
            </a:ext>
          </a:extLst>
        </p:cNvPr>
        <p:cNvGrpSpPr/>
        <p:nvPr/>
      </p:nvGrpSpPr>
      <p:grpSpPr>
        <a:xfrm>
          <a:off x="0" y="0"/>
          <a:ext cx="0" cy="0"/>
          <a:chOff x="0" y="0"/>
          <a:chExt cx="0" cy="0"/>
        </a:xfrm>
      </p:grpSpPr>
      <p:pic>
        <p:nvPicPr>
          <p:cNvPr id="11270" name="Picture 6" descr="Gaussian distribution  | Download Scientific Diagram">
            <a:extLst>
              <a:ext uri="{FF2B5EF4-FFF2-40B4-BE49-F238E27FC236}">
                <a16:creationId xmlns:a16="http://schemas.microsoft.com/office/drawing/2014/main" id="{72C62BA4-1659-E7BB-CBB2-CE8EDD1FC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471" y="489776"/>
            <a:ext cx="2559406" cy="1456424"/>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D439E383-2FD4-DB52-7933-7C0FAAC3DB1D}"/>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C0D2C7EC-8723-8743-333E-C4790CB80F23}"/>
              </a:ext>
            </a:extLst>
          </p:cNvPr>
          <p:cNvSpPr>
            <a:spLocks noGrp="1"/>
          </p:cNvSpPr>
          <p:nvPr>
            <p:ph idx="1"/>
          </p:nvPr>
        </p:nvSpPr>
        <p:spPr>
          <a:xfrm>
            <a:off x="838200" y="1825624"/>
            <a:ext cx="9356002" cy="5032375"/>
          </a:xfrm>
        </p:spPr>
        <p:txBody>
          <a:bodyPr/>
          <a:lstStyle/>
          <a:p>
            <a:pPr marL="0" indent="0" algn="l" rtl="0">
              <a:buNone/>
            </a:pPr>
            <a:r>
              <a:rPr lang="en-US" b="1" dirty="0">
                <a:solidFill>
                  <a:schemeClr val="accent6"/>
                </a:solidFill>
              </a:rPr>
              <a:t>Stage 3:</a:t>
            </a:r>
          </a:p>
          <a:p>
            <a:pPr lvl="1" algn="l" rtl="0"/>
            <a:r>
              <a:rPr lang="en-US" dirty="0"/>
              <a:t>Write a model that can predict </a:t>
            </a:r>
            <a:r>
              <a:rPr lang="en-US" b="1" dirty="0"/>
              <a:t>3</a:t>
            </a:r>
            <a:r>
              <a:rPr lang="en-US" dirty="0"/>
              <a:t> </a:t>
            </a:r>
            <a:r>
              <a:rPr lang="el-GR" dirty="0"/>
              <a:t>σ</a:t>
            </a:r>
            <a:r>
              <a:rPr lang="en-US" dirty="0"/>
              <a:t> (</a:t>
            </a:r>
            <a:r>
              <a:rPr lang="en-US" dirty="0" err="1"/>
              <a:t>sd</a:t>
            </a:r>
            <a:r>
              <a:rPr lang="en-US" dirty="0"/>
              <a:t>) of </a:t>
            </a:r>
            <a:r>
              <a:rPr lang="en-US" b="1" dirty="0"/>
              <a:t>3 different normal</a:t>
            </a:r>
            <a:r>
              <a:rPr lang="en-US" dirty="0"/>
              <a:t> distribution from a series of numbers.</a:t>
            </a:r>
          </a:p>
          <a:p>
            <a:pPr marL="914400" lvl="2" indent="0" algn="l" rtl="0">
              <a:buNone/>
            </a:pPr>
            <a:endParaRPr lang="en-US" dirty="0">
              <a:solidFill>
                <a:srgbClr val="FF0000"/>
              </a:solidFill>
            </a:endParaRPr>
          </a:p>
          <a:p>
            <a:pPr lvl="2" algn="l" rtl="0"/>
            <a:r>
              <a:rPr lang="en-US" dirty="0">
                <a:solidFill>
                  <a:srgbClr val="FF0000"/>
                </a:solidFill>
              </a:rPr>
              <a:t>With bug</a:t>
            </a:r>
          </a:p>
          <a:p>
            <a:pPr lvl="3" algn="l" rtl="0"/>
            <a:r>
              <a:rPr lang="en-US" dirty="0"/>
              <a:t>s</a:t>
            </a:r>
            <a:r>
              <a:rPr lang="en-US" dirty="0">
                <a:sym typeface="Symbol" panose="05050102010706020507" pitchFamily="18" charset="2"/>
              </a:rPr>
              <a:t> = sample  (where  is ~25)</a:t>
            </a:r>
          </a:p>
          <a:p>
            <a:pPr lvl="3" algn="l" rtl="0"/>
            <a:r>
              <a:rPr lang="en-US" dirty="0">
                <a:sym typeface="Symbol" panose="05050102010706020507" pitchFamily="18" charset="2"/>
              </a:rPr>
              <a:t>d = distribution  (where  is 1, 2 or 3)</a:t>
            </a:r>
          </a:p>
          <a:p>
            <a:pPr lvl="3" algn="l" rtl="0"/>
            <a:r>
              <a:rPr lang="en-US" dirty="0">
                <a:sym typeface="Symbol" panose="05050102010706020507" pitchFamily="18" charset="2"/>
              </a:rPr>
              <a:t>Sample size ~10</a:t>
            </a:r>
            <a:endParaRPr lang="en-US" dirty="0"/>
          </a:p>
          <a:p>
            <a:pPr lvl="3" algn="l" rtl="0"/>
            <a:r>
              <a:rPr lang="en-US" dirty="0"/>
              <a:t>[(s1 of d2), … (s30 of d1), (s1 of d2) … (s28 of d2), (s1 of d3) … (s25 of d3)]</a:t>
            </a:r>
          </a:p>
          <a:p>
            <a:pPr lvl="2" algn="l" rtl="0"/>
            <a:r>
              <a:rPr lang="en-US" dirty="0">
                <a:solidFill>
                  <a:schemeClr val="accent5"/>
                </a:solidFill>
              </a:rPr>
              <a:t>After Bug “fix”</a:t>
            </a:r>
          </a:p>
          <a:p>
            <a:pPr lvl="3" algn="l" rtl="0"/>
            <a:r>
              <a:rPr lang="en-US" dirty="0">
                <a:sym typeface="Symbol" panose="05050102010706020507" pitchFamily="18" charset="2"/>
              </a:rPr>
              <a:t>x =  (where  is from 1 to ~200) -&gt; the sample</a:t>
            </a:r>
          </a:p>
          <a:p>
            <a:pPr lvl="3" algn="l" rtl="0"/>
            <a:r>
              <a:rPr lang="en-US" dirty="0">
                <a:sym typeface="Symbol" panose="05050102010706020507" pitchFamily="18" charset="2"/>
              </a:rPr>
              <a:t>d = distribution  (where  is 1, 2 or 3)</a:t>
            </a:r>
            <a:endParaRPr lang="en-US" dirty="0"/>
          </a:p>
          <a:p>
            <a:pPr lvl="3" algn="l" rtl="0"/>
            <a:r>
              <a:rPr lang="en-US" dirty="0"/>
              <a:t>[x1d1, x2d1, …, x200d1, x1d2, x2d2, …, x200d2, x1d3, x2d3, …, x200d3]</a:t>
            </a:r>
          </a:p>
          <a:p>
            <a:pPr marL="914400" lvl="2" indent="0" algn="l" rtl="0">
              <a:buNone/>
            </a:pPr>
            <a:endParaRPr lang="en-US" dirty="0"/>
          </a:p>
        </p:txBody>
      </p:sp>
      <p:pic>
        <p:nvPicPr>
          <p:cNvPr id="8" name="Picture 6" descr="Gaussian distribution  | Download Scientific Diagram">
            <a:extLst>
              <a:ext uri="{FF2B5EF4-FFF2-40B4-BE49-F238E27FC236}">
                <a16:creationId xmlns:a16="http://schemas.microsoft.com/office/drawing/2014/main" id="{032805DC-A5AC-948C-F46F-ECFF18110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992" y="487364"/>
            <a:ext cx="2559406" cy="14564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Gaussian distribution  | Download Scientific Diagram">
            <a:extLst>
              <a:ext uri="{FF2B5EF4-FFF2-40B4-BE49-F238E27FC236}">
                <a16:creationId xmlns:a16="http://schemas.microsoft.com/office/drawing/2014/main" id="{81131828-DA3C-546B-6C55-48BCFBF1E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513" y="487364"/>
            <a:ext cx="2559406" cy="145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B8CF3-6AB1-6277-86FC-EDC3F6F55974}"/>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7A8BCA8-DBB1-A30D-81FC-FFBB33F270A1}"/>
              </a:ext>
            </a:extLst>
          </p:cNvPr>
          <p:cNvSpPr>
            <a:spLocks noGrp="1"/>
          </p:cNvSpPr>
          <p:nvPr>
            <p:ph type="title"/>
          </p:nvPr>
        </p:nvSpPr>
        <p:spPr>
          <a:xfrm>
            <a:off x="838200" y="365125"/>
            <a:ext cx="10515600" cy="1325563"/>
          </a:xfrm>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44EAEEF7-DFF4-9405-F8F8-22EC09CFCDFA}"/>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6"/>
                </a:solidFill>
              </a:rPr>
              <a:t>Stage 3: </a:t>
            </a:r>
            <a:r>
              <a:rPr lang="en-US" b="1" dirty="0"/>
              <a:t>Datasets Examples</a:t>
            </a:r>
            <a:endParaRPr lang="en-US" sz="2400" b="1" dirty="0"/>
          </a:p>
          <a:p>
            <a:pPr marL="0" indent="0" algn="l" rtl="0">
              <a:buNone/>
            </a:pPr>
            <a:endParaRPr lang="en-US" sz="2400" b="1" dirty="0"/>
          </a:p>
        </p:txBody>
      </p:sp>
      <p:pic>
        <p:nvPicPr>
          <p:cNvPr id="10" name="תמונה 9">
            <a:extLst>
              <a:ext uri="{FF2B5EF4-FFF2-40B4-BE49-F238E27FC236}">
                <a16:creationId xmlns:a16="http://schemas.microsoft.com/office/drawing/2014/main" id="{B516841D-6BB0-C3C2-5D2F-107928602CF0}"/>
              </a:ext>
            </a:extLst>
          </p:cNvPr>
          <p:cNvPicPr>
            <a:picLocks noChangeAspect="1"/>
          </p:cNvPicPr>
          <p:nvPr/>
        </p:nvPicPr>
        <p:blipFill>
          <a:blip r:embed="rId2"/>
          <a:stretch>
            <a:fillRect/>
          </a:stretch>
        </p:blipFill>
        <p:spPr>
          <a:xfrm>
            <a:off x="3276545" y="4405204"/>
            <a:ext cx="7925906" cy="1524213"/>
          </a:xfrm>
          <a:prstGeom prst="rect">
            <a:avLst/>
          </a:prstGeom>
          <a:ln>
            <a:solidFill>
              <a:schemeClr val="tx1"/>
            </a:solidFill>
          </a:ln>
        </p:spPr>
      </p:pic>
      <p:pic>
        <p:nvPicPr>
          <p:cNvPr id="11" name="תמונה 10">
            <a:extLst>
              <a:ext uri="{FF2B5EF4-FFF2-40B4-BE49-F238E27FC236}">
                <a16:creationId xmlns:a16="http://schemas.microsoft.com/office/drawing/2014/main" id="{D98C8827-7DC3-666A-D0FA-8F853BC88DF1}"/>
              </a:ext>
            </a:extLst>
          </p:cNvPr>
          <p:cNvPicPr>
            <a:picLocks noChangeAspect="1"/>
          </p:cNvPicPr>
          <p:nvPr/>
        </p:nvPicPr>
        <p:blipFill>
          <a:blip r:embed="rId3"/>
          <a:stretch>
            <a:fillRect/>
          </a:stretch>
        </p:blipFill>
        <p:spPr>
          <a:xfrm>
            <a:off x="838200" y="2517422"/>
            <a:ext cx="8106906" cy="1752845"/>
          </a:xfrm>
          <a:prstGeom prst="rect">
            <a:avLst/>
          </a:prstGeom>
          <a:ln>
            <a:solidFill>
              <a:schemeClr val="tx1"/>
            </a:solidFill>
          </a:ln>
        </p:spPr>
      </p:pic>
    </p:spTree>
    <p:extLst>
      <p:ext uri="{BB962C8B-B14F-4D97-AF65-F5344CB8AC3E}">
        <p14:creationId xmlns:p14="http://schemas.microsoft.com/office/powerpoint/2010/main" val="802866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58B66-AFB1-45A5-A8BC-16DAA092D68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AEEE2E0-D7E7-4BCD-BD2B-8526A0A80F22}"/>
              </a:ext>
            </a:extLst>
          </p:cNvPr>
          <p:cNvSpPr>
            <a:spLocks noGrp="1"/>
          </p:cNvSpPr>
          <p:nvPr>
            <p:ph type="title"/>
          </p:nvPr>
        </p:nvSpPr>
        <p:spPr>
          <a:xfrm>
            <a:off x="838200" y="365125"/>
            <a:ext cx="10515600" cy="1325563"/>
          </a:xfrm>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C351B83A-DEFC-E257-44C7-D797D803DF7C}"/>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6"/>
                </a:solidFill>
              </a:rPr>
              <a:t>Stage 3: </a:t>
            </a:r>
            <a:r>
              <a:rPr lang="en-US" b="1" dirty="0"/>
              <a:t>Datasets Examples</a:t>
            </a:r>
            <a:endParaRPr lang="en-US" sz="2400" b="1" dirty="0"/>
          </a:p>
          <a:p>
            <a:pPr marL="0" indent="0" algn="l" rtl="0">
              <a:buNone/>
            </a:pPr>
            <a:endParaRPr lang="en-US" sz="2400" b="1" dirty="0"/>
          </a:p>
        </p:txBody>
      </p:sp>
      <p:pic>
        <p:nvPicPr>
          <p:cNvPr id="9" name="תמונה 8">
            <a:extLst>
              <a:ext uri="{FF2B5EF4-FFF2-40B4-BE49-F238E27FC236}">
                <a16:creationId xmlns:a16="http://schemas.microsoft.com/office/drawing/2014/main" id="{BECE99E8-8D71-E555-2425-1D70E0F40DD9}"/>
              </a:ext>
            </a:extLst>
          </p:cNvPr>
          <p:cNvPicPr>
            <a:picLocks noChangeAspect="1"/>
          </p:cNvPicPr>
          <p:nvPr/>
        </p:nvPicPr>
        <p:blipFill>
          <a:blip r:embed="rId2"/>
          <a:stretch>
            <a:fillRect/>
          </a:stretch>
        </p:blipFill>
        <p:spPr>
          <a:xfrm>
            <a:off x="838200" y="2550962"/>
            <a:ext cx="7821116" cy="3277057"/>
          </a:xfrm>
          <a:prstGeom prst="rect">
            <a:avLst/>
          </a:prstGeom>
          <a:ln>
            <a:solidFill>
              <a:schemeClr val="tx1"/>
            </a:solidFill>
          </a:ln>
        </p:spPr>
      </p:pic>
    </p:spTree>
    <p:extLst>
      <p:ext uri="{BB962C8B-B14F-4D97-AF65-F5344CB8AC3E}">
        <p14:creationId xmlns:p14="http://schemas.microsoft.com/office/powerpoint/2010/main" val="614262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CA246-DA6E-8E7A-0C4A-AAE770D1821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4D78717E-732A-2C1B-AF35-F014F09DA35E}"/>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6E411C10-3E35-09BA-A3A9-432D3E71E272}"/>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6"/>
                </a:solidFill>
              </a:rPr>
              <a:t>Stage 3: </a:t>
            </a:r>
            <a:r>
              <a:rPr lang="en-US" sz="2400" b="1" dirty="0"/>
              <a:t>Model architecture</a:t>
            </a:r>
          </a:p>
          <a:p>
            <a:pPr marL="457200" lvl="1" indent="0" algn="l" rtl="0">
              <a:buNone/>
            </a:pPr>
            <a:endParaRPr lang="en-US" dirty="0"/>
          </a:p>
        </p:txBody>
      </p:sp>
      <p:pic>
        <p:nvPicPr>
          <p:cNvPr id="6" name="תמונה 5" descr="תמונה שמכילה טקסט, צילום מסך, גופן, מספר&#10;&#10;התיאור נוצר באופן אוטומטי">
            <a:extLst>
              <a:ext uri="{FF2B5EF4-FFF2-40B4-BE49-F238E27FC236}">
                <a16:creationId xmlns:a16="http://schemas.microsoft.com/office/drawing/2014/main" id="{144356B8-C44C-C4D5-EBCA-B3D662C3D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217" y="2307706"/>
            <a:ext cx="2892459" cy="4351338"/>
          </a:xfrm>
          <a:prstGeom prst="rect">
            <a:avLst/>
          </a:prstGeom>
        </p:spPr>
      </p:pic>
      <p:pic>
        <p:nvPicPr>
          <p:cNvPr id="11" name="תמונה 10">
            <a:extLst>
              <a:ext uri="{FF2B5EF4-FFF2-40B4-BE49-F238E27FC236}">
                <a16:creationId xmlns:a16="http://schemas.microsoft.com/office/drawing/2014/main" id="{ECD5BE8E-B211-F585-A565-B1F21EE80C6E}"/>
              </a:ext>
            </a:extLst>
          </p:cNvPr>
          <p:cNvPicPr>
            <a:picLocks noChangeAspect="1"/>
          </p:cNvPicPr>
          <p:nvPr/>
        </p:nvPicPr>
        <p:blipFill>
          <a:blip r:embed="rId3"/>
          <a:stretch>
            <a:fillRect/>
          </a:stretch>
        </p:blipFill>
        <p:spPr>
          <a:xfrm>
            <a:off x="7192326" y="2307706"/>
            <a:ext cx="2892459" cy="4351338"/>
          </a:xfrm>
          <a:prstGeom prst="rect">
            <a:avLst/>
          </a:prstGeom>
        </p:spPr>
      </p:pic>
      <p:sp>
        <p:nvSpPr>
          <p:cNvPr id="12" name="חץ: ימינה 11">
            <a:extLst>
              <a:ext uri="{FF2B5EF4-FFF2-40B4-BE49-F238E27FC236}">
                <a16:creationId xmlns:a16="http://schemas.microsoft.com/office/drawing/2014/main" id="{144B11E9-2578-A759-4063-46387B416A76}"/>
              </a:ext>
            </a:extLst>
          </p:cNvPr>
          <p:cNvSpPr/>
          <p:nvPr/>
        </p:nvSpPr>
        <p:spPr>
          <a:xfrm>
            <a:off x="5622013" y="3797422"/>
            <a:ext cx="947973" cy="40774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pic>
        <p:nvPicPr>
          <p:cNvPr id="13" name="Picture 6" descr="Multi-layer Perceptron in TensorFlow">
            <a:extLst>
              <a:ext uri="{FF2B5EF4-FFF2-40B4-BE49-F238E27FC236}">
                <a16:creationId xmlns:a16="http://schemas.microsoft.com/office/drawing/2014/main" id="{FAB642F5-A680-0D94-E3CF-ABEE156E8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293" y="247178"/>
            <a:ext cx="3032480" cy="181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8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b="1" dirty="0"/>
              <a:t>The hypothesis </a:t>
            </a:r>
            <a:endParaRPr lang="LID4096" b="1" dirty="0"/>
          </a:p>
        </p:txBody>
      </p:sp>
    </p:spTree>
    <p:extLst>
      <p:ext uri="{BB962C8B-B14F-4D97-AF65-F5344CB8AC3E}">
        <p14:creationId xmlns:p14="http://schemas.microsoft.com/office/powerpoint/2010/main" val="426842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901A4-C5C1-FCCA-4312-ACAC1FD8EC74}"/>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6B42283-89AE-9D94-5915-FB9D255355E4}"/>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DDA67D9A-A37F-0040-6346-E7A06CAE4808}"/>
              </a:ext>
            </a:extLst>
          </p:cNvPr>
          <p:cNvSpPr>
            <a:spLocks noGrp="1"/>
          </p:cNvSpPr>
          <p:nvPr>
            <p:ph idx="1"/>
          </p:nvPr>
        </p:nvSpPr>
        <p:spPr>
          <a:xfrm>
            <a:off x="838200" y="1825625"/>
            <a:ext cx="9356002" cy="4351338"/>
          </a:xfrm>
        </p:spPr>
        <p:txBody>
          <a:bodyPr/>
          <a:lstStyle/>
          <a:p>
            <a:pPr marL="0" indent="0" algn="l" rtl="0">
              <a:buNone/>
            </a:pPr>
            <a:r>
              <a:rPr lang="en-US" b="1" dirty="0">
                <a:solidFill>
                  <a:schemeClr val="accent6"/>
                </a:solidFill>
              </a:rPr>
              <a:t>Stage 3: </a:t>
            </a:r>
            <a:r>
              <a:rPr lang="en-US" sz="2400" b="1" dirty="0"/>
              <a:t>Prediction outcome example </a:t>
            </a:r>
          </a:p>
          <a:p>
            <a:pPr marL="0" indent="0" algn="l" rtl="0">
              <a:buNone/>
            </a:pPr>
            <a:endParaRPr lang="en-US" sz="2400" b="1" dirty="0"/>
          </a:p>
        </p:txBody>
      </p:sp>
      <p:pic>
        <p:nvPicPr>
          <p:cNvPr id="5" name="תמונה 4">
            <a:extLst>
              <a:ext uri="{FF2B5EF4-FFF2-40B4-BE49-F238E27FC236}">
                <a16:creationId xmlns:a16="http://schemas.microsoft.com/office/drawing/2014/main" id="{BA9AA413-12D3-E361-903D-61A1299CA544}"/>
              </a:ext>
            </a:extLst>
          </p:cNvPr>
          <p:cNvPicPr>
            <a:picLocks noChangeAspect="1"/>
          </p:cNvPicPr>
          <p:nvPr/>
        </p:nvPicPr>
        <p:blipFill>
          <a:blip r:embed="rId2"/>
          <a:stretch>
            <a:fillRect/>
          </a:stretch>
        </p:blipFill>
        <p:spPr>
          <a:xfrm>
            <a:off x="838200" y="2695515"/>
            <a:ext cx="5945163" cy="3181831"/>
          </a:xfrm>
          <a:prstGeom prst="rect">
            <a:avLst/>
          </a:prstGeom>
          <a:ln>
            <a:solidFill>
              <a:schemeClr val="accent1"/>
            </a:solidFill>
          </a:ln>
        </p:spPr>
      </p:pic>
      <p:sp>
        <p:nvSpPr>
          <p:cNvPr id="7" name="תיבת טקסט 6">
            <a:extLst>
              <a:ext uri="{FF2B5EF4-FFF2-40B4-BE49-F238E27FC236}">
                <a16:creationId xmlns:a16="http://schemas.microsoft.com/office/drawing/2014/main" id="{96092502-F681-AD8D-02BA-60E6D90D0B1C}"/>
              </a:ext>
            </a:extLst>
          </p:cNvPr>
          <p:cNvSpPr txBox="1"/>
          <p:nvPr/>
        </p:nvSpPr>
        <p:spPr>
          <a:xfrm>
            <a:off x="6846264" y="5257332"/>
            <a:ext cx="4868194" cy="646331"/>
          </a:xfrm>
          <a:prstGeom prst="rect">
            <a:avLst/>
          </a:prstGeom>
          <a:noFill/>
        </p:spPr>
        <p:txBody>
          <a:bodyPr wrap="square" rtlCol="0">
            <a:spAutoFit/>
          </a:bodyPr>
          <a:lstStyle/>
          <a:p>
            <a:pPr algn="l" rtl="0"/>
            <a:r>
              <a:rPr lang="en-US" b="1" dirty="0">
                <a:solidFill>
                  <a:schemeClr val="accent1"/>
                </a:solidFill>
              </a:rPr>
              <a:t>51.67% of predictions were in the range of 20%</a:t>
            </a:r>
          </a:p>
          <a:p>
            <a:pPr algn="l" rtl="0"/>
            <a:r>
              <a:rPr lang="en-US" b="1" dirty="0">
                <a:solidFill>
                  <a:schemeClr val="accent1"/>
                </a:solidFill>
              </a:rPr>
              <a:t>above or below expected value.</a:t>
            </a:r>
          </a:p>
        </p:txBody>
      </p:sp>
      <p:pic>
        <p:nvPicPr>
          <p:cNvPr id="6" name="תמונה 5">
            <a:extLst>
              <a:ext uri="{FF2B5EF4-FFF2-40B4-BE49-F238E27FC236}">
                <a16:creationId xmlns:a16="http://schemas.microsoft.com/office/drawing/2014/main" id="{8122398F-763C-2D28-30DA-F364614BFB35}"/>
              </a:ext>
            </a:extLst>
          </p:cNvPr>
          <p:cNvPicPr>
            <a:picLocks noChangeAspect="1"/>
          </p:cNvPicPr>
          <p:nvPr/>
        </p:nvPicPr>
        <p:blipFill>
          <a:blip r:embed="rId3"/>
          <a:stretch>
            <a:fillRect/>
          </a:stretch>
        </p:blipFill>
        <p:spPr>
          <a:xfrm>
            <a:off x="6843012" y="2695515"/>
            <a:ext cx="5214877" cy="2561817"/>
          </a:xfrm>
          <a:prstGeom prst="rect">
            <a:avLst/>
          </a:prstGeom>
          <a:ln>
            <a:solidFill>
              <a:schemeClr val="accent1"/>
            </a:solidFill>
          </a:ln>
        </p:spPr>
      </p:pic>
    </p:spTree>
    <p:extLst>
      <p:ext uri="{BB962C8B-B14F-4D97-AF65-F5344CB8AC3E}">
        <p14:creationId xmlns:p14="http://schemas.microsoft.com/office/powerpoint/2010/main" val="2775471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2B19A-C303-90AA-5164-AE1AB60AA59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6FC2BBD2-8F7F-2244-D60A-34D0CFC2A6D8}"/>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1DAE0CBE-53F3-6521-05F3-54CA58809E7B}"/>
              </a:ext>
            </a:extLst>
          </p:cNvPr>
          <p:cNvSpPr>
            <a:spLocks noGrp="1"/>
          </p:cNvSpPr>
          <p:nvPr>
            <p:ph idx="1"/>
          </p:nvPr>
        </p:nvSpPr>
        <p:spPr>
          <a:xfrm>
            <a:off x="838200" y="1825625"/>
            <a:ext cx="9356002" cy="4351338"/>
          </a:xfrm>
        </p:spPr>
        <p:txBody>
          <a:bodyPr>
            <a:normAutofit/>
          </a:bodyPr>
          <a:lstStyle/>
          <a:p>
            <a:pPr marL="0" indent="0" algn="l" rtl="0">
              <a:buNone/>
            </a:pPr>
            <a:r>
              <a:rPr lang="en-US" b="1" dirty="0">
                <a:solidFill>
                  <a:schemeClr val="accent6"/>
                </a:solidFill>
              </a:rPr>
              <a:t>Stage 3:</a:t>
            </a:r>
          </a:p>
          <a:p>
            <a:pPr lvl="1" algn="l" rtl="0">
              <a:buFont typeface="Wingdings" panose="05000000000000000000" pitchFamily="2" charset="2"/>
              <a:buChar char="ü"/>
            </a:pPr>
            <a:r>
              <a:rPr lang="en-US" dirty="0"/>
              <a:t> More advanced model architecture.</a:t>
            </a:r>
          </a:p>
          <a:p>
            <a:pPr lvl="1" algn="l" rtl="0">
              <a:buFont typeface="Wingdings" panose="05000000000000000000" pitchFamily="2" charset="2"/>
              <a:buChar char="ü"/>
            </a:pPr>
            <a:r>
              <a:rPr lang="en-US" dirty="0"/>
              <a:t> Bug-solving approach when working with ANN.</a:t>
            </a:r>
          </a:p>
          <a:p>
            <a:pPr lvl="1" algn="l" rtl="0">
              <a:buFont typeface="Wingdings" panose="05000000000000000000" pitchFamily="2" charset="2"/>
              <a:buChar char="ü"/>
            </a:pPr>
            <a:r>
              <a:rPr lang="en-US" dirty="0"/>
              <a:t> Accuracy assessment methods.</a:t>
            </a:r>
          </a:p>
          <a:p>
            <a:pPr lvl="1" algn="l" rtl="0">
              <a:buFont typeface="Wingdings" panose="05000000000000000000" pitchFamily="2" charset="2"/>
              <a:buChar char="ü"/>
            </a:pPr>
            <a:endParaRPr lang="en-US" dirty="0"/>
          </a:p>
          <a:p>
            <a:pPr marL="457200" lvl="1" indent="0" algn="l" rtl="0">
              <a:buNone/>
            </a:pPr>
            <a:endParaRPr lang="en-US" dirty="0"/>
          </a:p>
          <a:p>
            <a:pPr marL="457200" lvl="1" indent="0" algn="l" rtl="0">
              <a:buNone/>
            </a:pPr>
            <a:endParaRPr lang="en-US" dirty="0"/>
          </a:p>
          <a:p>
            <a:pPr marL="457200" lvl="1" indent="0" algn="l" rtl="0">
              <a:buNone/>
            </a:pPr>
            <a:r>
              <a:rPr lang="en-US" sz="2800" b="1" dirty="0"/>
              <a:t>Current goal:</a:t>
            </a:r>
          </a:p>
          <a:p>
            <a:pPr lvl="1" algn="l" rtl="0"/>
            <a:r>
              <a:rPr lang="en-US" dirty="0"/>
              <a:t>Improving the success rate and accuracy.</a:t>
            </a:r>
          </a:p>
        </p:txBody>
      </p:sp>
    </p:spTree>
    <p:extLst>
      <p:ext uri="{BB962C8B-B14F-4D97-AF65-F5344CB8AC3E}">
        <p14:creationId xmlns:p14="http://schemas.microsoft.com/office/powerpoint/2010/main" val="128731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964D9-C486-9273-846D-71A78213C475}"/>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842EC65-07B6-E7BE-8216-498E1F3B4C37}"/>
              </a:ext>
            </a:extLst>
          </p:cNvPr>
          <p:cNvSpPr>
            <a:spLocks noGrp="1"/>
          </p:cNvSpPr>
          <p:nvPr>
            <p:ph type="title"/>
          </p:nvPr>
        </p:nvSpPr>
        <p:spPr/>
        <p:txBody>
          <a:bodyPr/>
          <a:lstStyle/>
          <a:p>
            <a:pPr algn="l" rtl="0"/>
            <a:r>
              <a:rPr lang="en-US" b="1" dirty="0"/>
              <a:t>Work in stages</a:t>
            </a:r>
            <a:endParaRPr lang="LID4096" b="1" dirty="0"/>
          </a:p>
        </p:txBody>
      </p:sp>
      <p:sp>
        <p:nvSpPr>
          <p:cNvPr id="3" name="מציין מיקום תוכן 2">
            <a:extLst>
              <a:ext uri="{FF2B5EF4-FFF2-40B4-BE49-F238E27FC236}">
                <a16:creationId xmlns:a16="http://schemas.microsoft.com/office/drawing/2014/main" id="{8558F4B1-7C81-4326-E920-A9632C4691B7}"/>
              </a:ext>
            </a:extLst>
          </p:cNvPr>
          <p:cNvSpPr>
            <a:spLocks noGrp="1"/>
          </p:cNvSpPr>
          <p:nvPr>
            <p:ph idx="1"/>
          </p:nvPr>
        </p:nvSpPr>
        <p:spPr/>
        <p:txBody>
          <a:bodyPr/>
          <a:lstStyle/>
          <a:p>
            <a:pPr marL="0" indent="0" algn="l" rtl="0">
              <a:buNone/>
            </a:pPr>
            <a:r>
              <a:rPr lang="en-US" b="1" dirty="0">
                <a:solidFill>
                  <a:schemeClr val="accent6"/>
                </a:solidFill>
              </a:rPr>
              <a:t>Stage 3:</a:t>
            </a:r>
            <a:r>
              <a:rPr lang="en-US" dirty="0">
                <a:solidFill>
                  <a:schemeClr val="accent6"/>
                </a:solidFill>
              </a:rPr>
              <a:t> </a:t>
            </a:r>
            <a:r>
              <a:rPr lang="en-US" b="1" dirty="0"/>
              <a:t>Ideas for improvement</a:t>
            </a:r>
          </a:p>
          <a:p>
            <a:pPr lvl="1" algn="l" rtl="0"/>
            <a:r>
              <a:rPr lang="en-US" dirty="0"/>
              <a:t>Binning</a:t>
            </a:r>
          </a:p>
          <a:p>
            <a:pPr lvl="1" algn="l" rtl="0"/>
            <a:r>
              <a:rPr lang="en-US" dirty="0"/>
              <a:t>Features</a:t>
            </a:r>
          </a:p>
          <a:p>
            <a:pPr lvl="2" algn="l" rtl="0"/>
            <a:r>
              <a:rPr lang="en-US" dirty="0"/>
              <a:t>Timestamp</a:t>
            </a:r>
          </a:p>
          <a:p>
            <a:pPr lvl="2" algn="l" rtl="0"/>
            <a:r>
              <a:rPr lang="en-US" dirty="0"/>
              <a:t>Id</a:t>
            </a:r>
          </a:p>
          <a:p>
            <a:pPr lvl="2" algn="l" rtl="0"/>
            <a:r>
              <a:rPr lang="en-US" dirty="0"/>
              <a:t>Etc.</a:t>
            </a:r>
          </a:p>
          <a:p>
            <a:pPr lvl="1" algn="l" rtl="0"/>
            <a:r>
              <a:rPr lang="en-US" dirty="0"/>
              <a:t>Combine regression layers</a:t>
            </a:r>
          </a:p>
          <a:p>
            <a:pPr lvl="1" algn="l" rtl="0"/>
            <a:endParaRPr lang="en-US" dirty="0"/>
          </a:p>
          <a:p>
            <a:pPr lvl="1" algn="l" rtl="0"/>
            <a:endParaRPr lang="en-US" dirty="0"/>
          </a:p>
          <a:p>
            <a:pPr lvl="1" algn="l" rtl="0"/>
            <a:endParaRPr lang="en-US" dirty="0"/>
          </a:p>
          <a:p>
            <a:pPr marL="0" indent="0" algn="l" rtl="0">
              <a:buNone/>
            </a:pPr>
            <a:endParaRPr lang="LID4096" dirty="0"/>
          </a:p>
        </p:txBody>
      </p:sp>
    </p:spTree>
    <p:extLst>
      <p:ext uri="{BB962C8B-B14F-4D97-AF65-F5344CB8AC3E}">
        <p14:creationId xmlns:p14="http://schemas.microsoft.com/office/powerpoint/2010/main" val="2905994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Future Stages</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p:txBody>
          <a:bodyPr/>
          <a:lstStyle/>
          <a:p>
            <a:pPr marL="0" indent="0" algn="l" rtl="0">
              <a:buNone/>
            </a:pPr>
            <a:r>
              <a:rPr lang="en-US" b="1" dirty="0">
                <a:solidFill>
                  <a:schemeClr val="accent1"/>
                </a:solidFill>
              </a:rPr>
              <a:t>Stage 4:</a:t>
            </a:r>
          </a:p>
          <a:p>
            <a:pPr lvl="1" algn="l" rtl="0"/>
            <a:r>
              <a:rPr lang="en-US" dirty="0"/>
              <a:t>Write a model that can predict </a:t>
            </a:r>
            <a:r>
              <a:rPr lang="en-US" b="1" dirty="0"/>
              <a:t>3 </a:t>
            </a:r>
            <a:r>
              <a:rPr lang="el-GR" b="1" dirty="0"/>
              <a:t>τ</a:t>
            </a:r>
            <a:r>
              <a:rPr lang="en-US" b="1" dirty="0"/>
              <a:t> (tau) </a:t>
            </a:r>
            <a:r>
              <a:rPr lang="en-US" dirty="0"/>
              <a:t>of 3 different </a:t>
            </a:r>
            <a:r>
              <a:rPr lang="en-US" b="1" dirty="0"/>
              <a:t>ex-gaussian</a:t>
            </a:r>
            <a:r>
              <a:rPr lang="en-US" dirty="0"/>
              <a:t> distribution from a series of numbers:</a:t>
            </a:r>
          </a:p>
          <a:p>
            <a:pPr lvl="2" algn="l" rtl="0"/>
            <a:r>
              <a:rPr lang="en-US" dirty="0"/>
              <a:t>[x1d1, x2d1, …, x200d1, x1d2, x2d2, …, x200d2, x1d3, x2d3, …, x200d3]</a:t>
            </a:r>
          </a:p>
          <a:p>
            <a:pPr lvl="2" algn="l" rtl="0"/>
            <a:endParaRPr lang="en-US" dirty="0"/>
          </a:p>
          <a:p>
            <a:pPr lvl="1" algn="l" rtl="0"/>
            <a:endParaRPr lang="en-US" dirty="0"/>
          </a:p>
          <a:p>
            <a:pPr lvl="1" algn="l" rtl="0"/>
            <a:endParaRPr lang="en-US" dirty="0"/>
          </a:p>
          <a:p>
            <a:pPr marL="0" indent="0" algn="l" rtl="0">
              <a:buNone/>
            </a:pPr>
            <a:endParaRPr lang="LID4096" dirty="0"/>
          </a:p>
        </p:txBody>
      </p:sp>
      <p:pic>
        <p:nvPicPr>
          <p:cNvPr id="4" name="תמונה 3">
            <a:extLst>
              <a:ext uri="{FF2B5EF4-FFF2-40B4-BE49-F238E27FC236}">
                <a16:creationId xmlns:a16="http://schemas.microsoft.com/office/drawing/2014/main" id="{35B9E922-C479-63CF-F7B7-D91BB11BF59C}"/>
              </a:ext>
            </a:extLst>
          </p:cNvPr>
          <p:cNvPicPr>
            <a:picLocks noChangeAspect="1"/>
          </p:cNvPicPr>
          <p:nvPr/>
        </p:nvPicPr>
        <p:blipFill>
          <a:blip r:embed="rId2"/>
          <a:stretch>
            <a:fillRect/>
          </a:stretch>
        </p:blipFill>
        <p:spPr>
          <a:xfrm>
            <a:off x="6799908" y="4001294"/>
            <a:ext cx="4553892" cy="2735358"/>
          </a:xfrm>
          <a:prstGeom prst="rect">
            <a:avLst/>
          </a:prstGeom>
        </p:spPr>
      </p:pic>
    </p:spTree>
    <p:extLst>
      <p:ext uri="{BB962C8B-B14F-4D97-AF65-F5344CB8AC3E}">
        <p14:creationId xmlns:p14="http://schemas.microsoft.com/office/powerpoint/2010/main" val="610880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dirty="0">
                <a:solidFill>
                  <a:schemeClr val="bg1"/>
                </a:solidFill>
              </a:rPr>
              <a:t>2</a:t>
            </a:r>
            <a:r>
              <a:rPr lang="en-US" baseline="30000" dirty="0">
                <a:solidFill>
                  <a:schemeClr val="bg1"/>
                </a:solidFill>
              </a:rPr>
              <a:t>nd</a:t>
            </a:r>
            <a:r>
              <a:rPr lang="en-US" b="1" dirty="0">
                <a:solidFill>
                  <a:schemeClr val="bg1"/>
                </a:solidFill>
              </a:rPr>
              <a:t> Semester</a:t>
            </a:r>
            <a:endParaRPr lang="LID4096" b="1" dirty="0">
              <a:solidFill>
                <a:schemeClr val="bg1"/>
              </a:solidFill>
            </a:endParaRPr>
          </a:p>
        </p:txBody>
      </p:sp>
    </p:spTree>
    <p:extLst>
      <p:ext uri="{BB962C8B-B14F-4D97-AF65-F5344CB8AC3E}">
        <p14:creationId xmlns:p14="http://schemas.microsoft.com/office/powerpoint/2010/main" val="1012355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Table of content</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p:txBody>
          <a:bodyPr/>
          <a:lstStyle/>
          <a:p>
            <a:pPr algn="l" rtl="0"/>
            <a:r>
              <a:rPr lang="en-US" b="1" dirty="0"/>
              <a:t>The feature model</a:t>
            </a:r>
          </a:p>
          <a:p>
            <a:pPr algn="l" rtl="0"/>
            <a:r>
              <a:rPr lang="en-US" b="1" dirty="0"/>
              <a:t>Binning</a:t>
            </a:r>
          </a:p>
          <a:p>
            <a:pPr algn="l" rtl="0"/>
            <a:r>
              <a:rPr lang="en-US" b="1" dirty="0"/>
              <a:t>Learning Function</a:t>
            </a:r>
          </a:p>
          <a:p>
            <a:pPr algn="l" rtl="0"/>
            <a:r>
              <a:rPr lang="en-US" b="1" dirty="0"/>
              <a:t>Optimization Attempts</a:t>
            </a:r>
          </a:p>
          <a:p>
            <a:pPr algn="l" rtl="0"/>
            <a:r>
              <a:rPr lang="en-US" b="1" dirty="0"/>
              <a:t>Multi vs. Feature Models</a:t>
            </a:r>
          </a:p>
          <a:p>
            <a:pPr algn="l" rtl="0"/>
            <a:r>
              <a:rPr lang="en-US" b="1" dirty="0" err="1"/>
              <a:t>Github</a:t>
            </a:r>
            <a:endParaRPr lang="en-US" b="1" dirty="0"/>
          </a:p>
        </p:txBody>
      </p:sp>
    </p:spTree>
    <p:extLst>
      <p:ext uri="{BB962C8B-B14F-4D97-AF65-F5344CB8AC3E}">
        <p14:creationId xmlns:p14="http://schemas.microsoft.com/office/powerpoint/2010/main" val="26300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The Feature model</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lstStyle/>
          <a:p>
            <a:pPr algn="l" rtl="0"/>
            <a:r>
              <a:rPr lang="en-US" dirty="0"/>
              <a:t>The model is designed to improve the performance of the </a:t>
            </a:r>
            <a:r>
              <a:rPr lang="en-US" i="1" dirty="0"/>
              <a:t>multi</a:t>
            </a:r>
            <a:r>
              <a:rPr lang="en-US" dirty="0"/>
              <a:t> model which currently failed to solve the problem satisfactorily.</a:t>
            </a:r>
          </a:p>
          <a:p>
            <a:pPr algn="l" rtl="0"/>
            <a:r>
              <a:rPr lang="en-US" dirty="0"/>
              <a:t>In addition to the data described previously (stage 3) that the </a:t>
            </a:r>
            <a:r>
              <a:rPr lang="en-US" i="1" dirty="0"/>
              <a:t>multi</a:t>
            </a:r>
            <a:r>
              <a:rPr lang="en-US" dirty="0"/>
              <a:t> model receives, this model receives for each reaction time a timestamp that represents the time when the subject reacted (this is different from the reaction time itself).</a:t>
            </a:r>
          </a:p>
          <a:p>
            <a:pPr algn="l" rtl="0"/>
            <a:r>
              <a:rPr lang="en-US" dirty="0"/>
              <a:t>This model is a 3D model, so it supports adding features to data, and in this case the feature we added is a timestamp.</a:t>
            </a:r>
          </a:p>
        </p:txBody>
      </p:sp>
    </p:spTree>
    <p:extLst>
      <p:ext uri="{BB962C8B-B14F-4D97-AF65-F5344CB8AC3E}">
        <p14:creationId xmlns:p14="http://schemas.microsoft.com/office/powerpoint/2010/main" val="208557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48FA9-5895-AA2F-AA36-BEEB8F280D6C}"/>
            </a:ext>
          </a:extLst>
        </p:cNvPr>
        <p:cNvGrpSpPr/>
        <p:nvPr/>
      </p:nvGrpSpPr>
      <p:grpSpPr>
        <a:xfrm>
          <a:off x="0" y="0"/>
          <a:ext cx="0" cy="0"/>
          <a:chOff x="0" y="0"/>
          <a:chExt cx="0" cy="0"/>
        </a:xfrm>
      </p:grpSpPr>
      <p:pic>
        <p:nvPicPr>
          <p:cNvPr id="11270" name="Picture 6" descr="Gaussian distribution  | Download Scientific Diagram">
            <a:extLst>
              <a:ext uri="{FF2B5EF4-FFF2-40B4-BE49-F238E27FC236}">
                <a16:creationId xmlns:a16="http://schemas.microsoft.com/office/drawing/2014/main" id="{72C62BA4-1659-E7BB-CBB2-CE8EDD1FC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2275" y="602071"/>
            <a:ext cx="2559406" cy="1456424"/>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D439E383-2FD4-DB52-7933-7C0FAAC3DB1D}"/>
              </a:ext>
            </a:extLst>
          </p:cNvPr>
          <p:cNvSpPr>
            <a:spLocks noGrp="1"/>
          </p:cNvSpPr>
          <p:nvPr>
            <p:ph type="title"/>
          </p:nvPr>
        </p:nvSpPr>
        <p:spPr/>
        <p:txBody>
          <a:bodyPr/>
          <a:lstStyle/>
          <a:p>
            <a:pPr algn="l" rtl="0"/>
            <a:r>
              <a:rPr lang="en-US" b="1" dirty="0"/>
              <a:t>The Feature model</a:t>
            </a:r>
            <a:endParaRPr lang="LID4096" b="1" dirty="0"/>
          </a:p>
        </p:txBody>
      </p:sp>
      <p:sp>
        <p:nvSpPr>
          <p:cNvPr id="3" name="מציין מיקום תוכן 2">
            <a:extLst>
              <a:ext uri="{FF2B5EF4-FFF2-40B4-BE49-F238E27FC236}">
                <a16:creationId xmlns:a16="http://schemas.microsoft.com/office/drawing/2014/main" id="{C0D2C7EC-8723-8743-333E-C4790CB80F23}"/>
              </a:ext>
            </a:extLst>
          </p:cNvPr>
          <p:cNvSpPr>
            <a:spLocks noGrp="1"/>
          </p:cNvSpPr>
          <p:nvPr>
            <p:ph idx="1"/>
          </p:nvPr>
        </p:nvSpPr>
        <p:spPr>
          <a:xfrm>
            <a:off x="838200" y="1825624"/>
            <a:ext cx="9356002" cy="5032375"/>
          </a:xfrm>
        </p:spPr>
        <p:txBody>
          <a:bodyPr/>
          <a:lstStyle/>
          <a:p>
            <a:pPr lvl="1" algn="l" rtl="0"/>
            <a:endParaRPr lang="en-US" dirty="0"/>
          </a:p>
          <a:p>
            <a:pPr algn="l" rtl="0"/>
            <a:r>
              <a:rPr lang="en-US" dirty="0"/>
              <a:t>A model that can predict </a:t>
            </a:r>
            <a:r>
              <a:rPr lang="en-US" b="1" dirty="0"/>
              <a:t>3</a:t>
            </a:r>
            <a:r>
              <a:rPr lang="en-US" dirty="0"/>
              <a:t> </a:t>
            </a:r>
            <a:r>
              <a:rPr lang="el-GR" dirty="0"/>
              <a:t>σ</a:t>
            </a:r>
            <a:r>
              <a:rPr lang="en-US" dirty="0"/>
              <a:t> (</a:t>
            </a:r>
            <a:r>
              <a:rPr lang="en-US" dirty="0" err="1"/>
              <a:t>sd</a:t>
            </a:r>
            <a:r>
              <a:rPr lang="en-US" dirty="0"/>
              <a:t>) of </a:t>
            </a:r>
            <a:r>
              <a:rPr lang="en-US" b="1" dirty="0"/>
              <a:t>3 different normal</a:t>
            </a:r>
            <a:r>
              <a:rPr lang="en-US" dirty="0"/>
              <a:t> distribution from a series of numbers.</a:t>
            </a:r>
          </a:p>
          <a:p>
            <a:pPr algn="l" rtl="0"/>
            <a:r>
              <a:rPr lang="en-US" dirty="0"/>
              <a:t>Input:</a:t>
            </a:r>
          </a:p>
          <a:p>
            <a:pPr lvl="1" algn="l" rtl="0"/>
            <a:r>
              <a:rPr lang="en-US" dirty="0"/>
              <a:t>Reaction Time:</a:t>
            </a:r>
          </a:p>
          <a:p>
            <a:pPr lvl="2" algn="l" rtl="0"/>
            <a:r>
              <a:rPr lang="en-US" dirty="0">
                <a:sym typeface="Symbol" panose="05050102010706020507" pitchFamily="18" charset="2"/>
              </a:rPr>
              <a:t>x =  (where  is from 1 to ~200) -&gt; the sample</a:t>
            </a:r>
          </a:p>
          <a:p>
            <a:pPr lvl="2" algn="l" rtl="0"/>
            <a:r>
              <a:rPr lang="en-US" dirty="0">
                <a:sym typeface="Symbol" panose="05050102010706020507" pitchFamily="18" charset="2"/>
              </a:rPr>
              <a:t>d = distribution  (where  is 1, 2 or 3)</a:t>
            </a:r>
            <a:endParaRPr lang="en-US" dirty="0"/>
          </a:p>
          <a:p>
            <a:pPr lvl="2" algn="l" rtl="0"/>
            <a:r>
              <a:rPr lang="en-US" dirty="0"/>
              <a:t>[x1d1, x2d1, …, x200d1, x1d2, x2d2, …, x200d2, x1d3, x2d3, …, x200d3]</a:t>
            </a:r>
          </a:p>
          <a:p>
            <a:pPr lvl="1" algn="l" rtl="0"/>
            <a:r>
              <a:rPr lang="en-US" dirty="0"/>
              <a:t>Timestamps:</a:t>
            </a:r>
          </a:p>
          <a:p>
            <a:pPr lvl="2" algn="l" rtl="0"/>
            <a:r>
              <a:rPr lang="en-US" dirty="0">
                <a:sym typeface="Symbol" panose="05050102010706020507" pitchFamily="18" charset="2"/>
              </a:rPr>
              <a:t>t =  (where  is from 1 to ~600) -&gt; One timestamp representing when each Reaction time happen over approximately 45 minutes of an “experiment”.</a:t>
            </a:r>
          </a:p>
          <a:p>
            <a:pPr lvl="2" algn="l" rtl="0"/>
            <a:r>
              <a:rPr lang="en-US" dirty="0"/>
              <a:t>[t1, t2, .., t600]</a:t>
            </a:r>
          </a:p>
          <a:p>
            <a:pPr marL="914400" lvl="2" indent="0" algn="l" rtl="0">
              <a:buNone/>
            </a:pPr>
            <a:endParaRPr lang="en-US" dirty="0"/>
          </a:p>
        </p:txBody>
      </p:sp>
      <p:pic>
        <p:nvPicPr>
          <p:cNvPr id="8" name="Picture 6" descr="Gaussian distribution  | Download Scientific Diagram">
            <a:extLst>
              <a:ext uri="{FF2B5EF4-FFF2-40B4-BE49-F238E27FC236}">
                <a16:creationId xmlns:a16="http://schemas.microsoft.com/office/drawing/2014/main" id="{032805DC-A5AC-948C-F46F-ECFF18110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796" y="599659"/>
            <a:ext cx="2559406" cy="14564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Gaussian distribution  | Download Scientific Diagram">
            <a:extLst>
              <a:ext uri="{FF2B5EF4-FFF2-40B4-BE49-F238E27FC236}">
                <a16:creationId xmlns:a16="http://schemas.microsoft.com/office/drawing/2014/main" id="{81131828-DA3C-546B-6C55-48BCFBF1E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317" y="599659"/>
            <a:ext cx="2559406" cy="145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88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58B66-AFB1-45A5-A8BC-16DAA092D68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2AEEE2E0-D7E7-4BCD-BD2B-8526A0A80F22}"/>
              </a:ext>
            </a:extLst>
          </p:cNvPr>
          <p:cNvSpPr>
            <a:spLocks noGrp="1"/>
          </p:cNvSpPr>
          <p:nvPr>
            <p:ph type="title"/>
          </p:nvPr>
        </p:nvSpPr>
        <p:spPr>
          <a:xfrm>
            <a:off x="838200" y="365125"/>
            <a:ext cx="10515600" cy="1325563"/>
          </a:xfrm>
        </p:spPr>
        <p:txBody>
          <a:bodyPr/>
          <a:lstStyle/>
          <a:p>
            <a:pPr algn="l" rtl="0"/>
            <a:r>
              <a:rPr lang="en-US" b="1" dirty="0"/>
              <a:t>The Feature model</a:t>
            </a:r>
            <a:endParaRPr lang="LID4096" b="1" dirty="0"/>
          </a:p>
        </p:txBody>
      </p:sp>
      <p:sp>
        <p:nvSpPr>
          <p:cNvPr id="3" name="מציין מיקום תוכן 2">
            <a:extLst>
              <a:ext uri="{FF2B5EF4-FFF2-40B4-BE49-F238E27FC236}">
                <a16:creationId xmlns:a16="http://schemas.microsoft.com/office/drawing/2014/main" id="{C351B83A-DEFC-E257-44C7-D797D803DF7C}"/>
              </a:ext>
            </a:extLst>
          </p:cNvPr>
          <p:cNvSpPr>
            <a:spLocks noGrp="1"/>
          </p:cNvSpPr>
          <p:nvPr>
            <p:ph idx="1"/>
          </p:nvPr>
        </p:nvSpPr>
        <p:spPr>
          <a:xfrm>
            <a:off x="838200" y="1825625"/>
            <a:ext cx="9356002" cy="4351338"/>
          </a:xfrm>
        </p:spPr>
        <p:txBody>
          <a:bodyPr/>
          <a:lstStyle/>
          <a:p>
            <a:pPr marL="0" indent="0" algn="l" rtl="0">
              <a:buNone/>
            </a:pPr>
            <a:r>
              <a:rPr lang="en-US" b="1" dirty="0"/>
              <a:t>Dataset Example</a:t>
            </a:r>
            <a:endParaRPr lang="en-US" sz="2400" b="1" dirty="0"/>
          </a:p>
          <a:p>
            <a:pPr marL="0" indent="0" algn="l" rtl="0">
              <a:buNone/>
            </a:pPr>
            <a:endParaRPr lang="en-US" sz="2400" b="1" dirty="0"/>
          </a:p>
        </p:txBody>
      </p:sp>
      <p:pic>
        <p:nvPicPr>
          <p:cNvPr id="5" name="תמונה 4">
            <a:extLst>
              <a:ext uri="{FF2B5EF4-FFF2-40B4-BE49-F238E27FC236}">
                <a16:creationId xmlns:a16="http://schemas.microsoft.com/office/drawing/2014/main" id="{A8D6D5D6-64AE-94DE-4E9E-E77747944D6B}"/>
              </a:ext>
            </a:extLst>
          </p:cNvPr>
          <p:cNvPicPr>
            <a:picLocks noChangeAspect="1"/>
          </p:cNvPicPr>
          <p:nvPr/>
        </p:nvPicPr>
        <p:blipFill>
          <a:blip r:embed="rId2"/>
          <a:stretch>
            <a:fillRect/>
          </a:stretch>
        </p:blipFill>
        <p:spPr>
          <a:xfrm>
            <a:off x="838200" y="2581871"/>
            <a:ext cx="9989048" cy="3595092"/>
          </a:xfrm>
          <a:prstGeom prst="rect">
            <a:avLst/>
          </a:prstGeom>
          <a:ln>
            <a:solidFill>
              <a:schemeClr val="tx1"/>
            </a:solidFill>
          </a:ln>
        </p:spPr>
      </p:pic>
    </p:spTree>
    <p:extLst>
      <p:ext uri="{BB962C8B-B14F-4D97-AF65-F5344CB8AC3E}">
        <p14:creationId xmlns:p14="http://schemas.microsoft.com/office/powerpoint/2010/main" val="73329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a:t>The Feature model</a:t>
            </a:r>
            <a:endParaRPr lang="LID4096" b="1" dirty="0"/>
          </a:p>
        </p:txBody>
      </p:sp>
      <p:pic>
        <p:nvPicPr>
          <p:cNvPr id="7" name="תמונה 6">
            <a:extLst>
              <a:ext uri="{FF2B5EF4-FFF2-40B4-BE49-F238E27FC236}">
                <a16:creationId xmlns:a16="http://schemas.microsoft.com/office/drawing/2014/main" id="{EB03A818-598F-19BC-FC9A-4DE235608FCB}"/>
              </a:ext>
            </a:extLst>
          </p:cNvPr>
          <p:cNvPicPr>
            <a:picLocks noChangeAspect="1"/>
          </p:cNvPicPr>
          <p:nvPr/>
        </p:nvPicPr>
        <p:blipFill>
          <a:blip r:embed="rId3"/>
          <a:stretch>
            <a:fillRect/>
          </a:stretch>
        </p:blipFill>
        <p:spPr>
          <a:xfrm>
            <a:off x="570832" y="1719024"/>
            <a:ext cx="11050336" cy="4773851"/>
          </a:xfrm>
          <a:prstGeom prst="rect">
            <a:avLst/>
          </a:prstGeom>
        </p:spPr>
      </p:pic>
    </p:spTree>
    <p:extLst>
      <p:ext uri="{BB962C8B-B14F-4D97-AF65-F5344CB8AC3E}">
        <p14:creationId xmlns:p14="http://schemas.microsoft.com/office/powerpoint/2010/main" val="304414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Why should we care about RTV change?</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p:txBody>
          <a:bodyPr>
            <a:normAutofit/>
          </a:bodyPr>
          <a:lstStyle/>
          <a:p>
            <a:pPr algn="l" rtl="0"/>
            <a:r>
              <a:rPr lang="en-US" sz="2400" dirty="0"/>
              <a:t>Each stage duration is approximately 10 minutes, do we believe a person with ADHD has the same RTV during this time?</a:t>
            </a:r>
          </a:p>
          <a:p>
            <a:pPr lvl="1" algn="l" rtl="0"/>
            <a:r>
              <a:rPr lang="en-US" sz="2000" dirty="0"/>
              <a:t>If so, great.</a:t>
            </a:r>
          </a:p>
          <a:p>
            <a:pPr algn="l" rtl="0"/>
            <a:r>
              <a:rPr lang="en-US" sz="2400" dirty="0"/>
              <a:t>But If not... </a:t>
            </a:r>
            <a:br>
              <a:rPr lang="en-US" sz="2400" dirty="0"/>
            </a:br>
            <a:r>
              <a:rPr lang="en-US" sz="2400" dirty="0"/>
              <a:t>What can we learn from finding a change in RTV over time?</a:t>
            </a:r>
          </a:p>
          <a:p>
            <a:pPr lvl="1" algn="l" rtl="0"/>
            <a:r>
              <a:rPr lang="en-US" sz="2000" dirty="0"/>
              <a:t>Maybe we can find sub-groups of ADHD types defined by RTV change rate.</a:t>
            </a:r>
          </a:p>
          <a:p>
            <a:pPr lvl="1" algn="l" rtl="0"/>
            <a:r>
              <a:rPr lang="en-US" sz="2000" dirty="0"/>
              <a:t>Is there a loss of information?</a:t>
            </a:r>
          </a:p>
          <a:p>
            <a:pPr algn="l" rtl="0"/>
            <a:r>
              <a:rPr lang="en-US" sz="2400" dirty="0"/>
              <a:t>What do you think?</a:t>
            </a:r>
          </a:p>
          <a:p>
            <a:pPr algn="l" rtl="0"/>
            <a:endParaRPr lang="en-US" sz="2400" dirty="0"/>
          </a:p>
        </p:txBody>
      </p:sp>
      <p:pic>
        <p:nvPicPr>
          <p:cNvPr id="7" name="תמונה 6">
            <a:extLst>
              <a:ext uri="{FF2B5EF4-FFF2-40B4-BE49-F238E27FC236}">
                <a16:creationId xmlns:a16="http://schemas.microsoft.com/office/drawing/2014/main" id="{FB106131-CE8A-0FC5-9377-53B2E5474BA7}"/>
              </a:ext>
            </a:extLst>
          </p:cNvPr>
          <p:cNvPicPr>
            <a:picLocks noChangeAspect="1"/>
          </p:cNvPicPr>
          <p:nvPr/>
        </p:nvPicPr>
        <p:blipFill>
          <a:blip r:embed="rId2"/>
          <a:stretch>
            <a:fillRect/>
          </a:stretch>
        </p:blipFill>
        <p:spPr>
          <a:xfrm>
            <a:off x="6699337" y="4209395"/>
            <a:ext cx="4826794" cy="2308086"/>
          </a:xfrm>
          <a:prstGeom prst="rect">
            <a:avLst/>
          </a:prstGeom>
        </p:spPr>
      </p:pic>
      <p:sp>
        <p:nvSpPr>
          <p:cNvPr id="4" name="תיבת טקסט 3">
            <a:extLst>
              <a:ext uri="{FF2B5EF4-FFF2-40B4-BE49-F238E27FC236}">
                <a16:creationId xmlns:a16="http://schemas.microsoft.com/office/drawing/2014/main" id="{C13F5FA8-96FD-A89D-5617-DEA551172B6F}"/>
              </a:ext>
            </a:extLst>
          </p:cNvPr>
          <p:cNvSpPr txBox="1"/>
          <p:nvPr/>
        </p:nvSpPr>
        <p:spPr>
          <a:xfrm>
            <a:off x="9289975" y="6422082"/>
            <a:ext cx="2307235" cy="338554"/>
          </a:xfrm>
          <a:prstGeom prst="rect">
            <a:avLst/>
          </a:prstGeom>
          <a:noFill/>
        </p:spPr>
        <p:txBody>
          <a:bodyPr wrap="none" rtlCol="0">
            <a:spAutoFit/>
          </a:bodyPr>
          <a:lstStyle/>
          <a:p>
            <a:r>
              <a:rPr lang="en-US" sz="1600" dirty="0"/>
              <a:t>(</a:t>
            </a:r>
            <a:r>
              <a:rPr lang="en-US" sz="1600" dirty="0" err="1"/>
              <a:t>Katabi</a:t>
            </a:r>
            <a:r>
              <a:rPr lang="en-US" sz="1600" dirty="0"/>
              <a:t> and Shahar, 2024)</a:t>
            </a:r>
            <a:endParaRPr lang="LID4096" sz="1600" dirty="0"/>
          </a:p>
        </p:txBody>
      </p:sp>
    </p:spTree>
    <p:extLst>
      <p:ext uri="{BB962C8B-B14F-4D97-AF65-F5344CB8AC3E}">
        <p14:creationId xmlns:p14="http://schemas.microsoft.com/office/powerpoint/2010/main" val="231294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Binning</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normAutofit fontScale="92500"/>
          </a:bodyPr>
          <a:lstStyle/>
          <a:p>
            <a:pPr algn="l" rtl="0"/>
            <a:r>
              <a:rPr lang="en-US" dirty="0"/>
              <a:t>A binning layer in an RNN model is a preprocessing step where continuous input data is divided into discrete bins or intervals. This transformation helps in reducing the complexity of the data, making it easier for the RNN to learn patterns by handling categorical data instead of continuous values.</a:t>
            </a:r>
          </a:p>
          <a:p>
            <a:pPr algn="l" rtl="0"/>
            <a:r>
              <a:rPr lang="en-US" dirty="0"/>
              <a:t>Unfortunately, attempting to use binning, which currently appears in the code as comments, only further reduced the predictive capability. The values concentrated in the middle bins, and the variance between the values decreased even more compared to the multi model. I tried several combinations of this with various additional layers, but it did not significantly impact the results.</a:t>
            </a:r>
          </a:p>
          <a:p>
            <a:pPr algn="l" rtl="0"/>
            <a:endParaRPr lang="en-US" dirty="0"/>
          </a:p>
        </p:txBody>
      </p:sp>
    </p:spTree>
    <p:extLst>
      <p:ext uri="{BB962C8B-B14F-4D97-AF65-F5344CB8AC3E}">
        <p14:creationId xmlns:p14="http://schemas.microsoft.com/office/powerpoint/2010/main" val="30247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Learning Function</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lstStyle/>
          <a:p>
            <a:pPr algn="l" rtl="0"/>
            <a:r>
              <a:rPr lang="en-US" dirty="0"/>
              <a:t>I wrote an optimizer for the learning function that normalized the loss function, which previously had fluctuations during learning. Now, I have set a constant learning rate function, which has helped to slightly improve the results.</a:t>
            </a:r>
          </a:p>
        </p:txBody>
      </p:sp>
      <p:pic>
        <p:nvPicPr>
          <p:cNvPr id="6" name="תמונה 5">
            <a:extLst>
              <a:ext uri="{FF2B5EF4-FFF2-40B4-BE49-F238E27FC236}">
                <a16:creationId xmlns:a16="http://schemas.microsoft.com/office/drawing/2014/main" id="{2490900D-F861-4C66-CC55-22A9CC683891}"/>
              </a:ext>
            </a:extLst>
          </p:cNvPr>
          <p:cNvPicPr>
            <a:picLocks noChangeAspect="1"/>
          </p:cNvPicPr>
          <p:nvPr/>
        </p:nvPicPr>
        <p:blipFill>
          <a:blip r:embed="rId3"/>
          <a:stretch>
            <a:fillRect/>
          </a:stretch>
        </p:blipFill>
        <p:spPr>
          <a:xfrm>
            <a:off x="1118857" y="3723570"/>
            <a:ext cx="4041089" cy="2990986"/>
          </a:xfrm>
          <a:prstGeom prst="rect">
            <a:avLst/>
          </a:prstGeom>
        </p:spPr>
      </p:pic>
      <p:pic>
        <p:nvPicPr>
          <p:cNvPr id="10" name="תמונה 9" descr="תמונה שמכילה טקסט, צילום מסך, עלילה, תרשים&#10;&#10;התיאור נוצר באופן אוטומטי">
            <a:extLst>
              <a:ext uri="{FF2B5EF4-FFF2-40B4-BE49-F238E27FC236}">
                <a16:creationId xmlns:a16="http://schemas.microsoft.com/office/drawing/2014/main" id="{5A097A77-3324-D412-FF3D-C1FD2F7CB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2874" y="3723570"/>
            <a:ext cx="4026606" cy="2990986"/>
          </a:xfrm>
          <a:prstGeom prst="rect">
            <a:avLst/>
          </a:prstGeom>
        </p:spPr>
      </p:pic>
      <p:sp>
        <p:nvSpPr>
          <p:cNvPr id="11" name="חץ: ימינה 10">
            <a:extLst>
              <a:ext uri="{FF2B5EF4-FFF2-40B4-BE49-F238E27FC236}">
                <a16:creationId xmlns:a16="http://schemas.microsoft.com/office/drawing/2014/main" id="{9DC38C8A-65E7-7041-86EC-5557F781D729}"/>
              </a:ext>
            </a:extLst>
          </p:cNvPr>
          <p:cNvSpPr/>
          <p:nvPr/>
        </p:nvSpPr>
        <p:spPr>
          <a:xfrm>
            <a:off x="5622013" y="4702677"/>
            <a:ext cx="947973" cy="40774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57673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b="1" dirty="0"/>
              <a:t>Optimization</a:t>
            </a:r>
            <a:r>
              <a:rPr lang="he-IL" b="1" dirty="0"/>
              <a:t> </a:t>
            </a:r>
            <a:r>
              <a:rPr lang="en-US" b="1" dirty="0"/>
              <a:t> Attempts</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normAutofit/>
          </a:bodyPr>
          <a:lstStyle/>
          <a:p>
            <a:pPr algn="l" rtl="0"/>
            <a:r>
              <a:rPr lang="en-US" dirty="0"/>
              <a:t>I experimented with the number of epochs to improve the quality of learning and help slightly enhance the variance of the predicted values.</a:t>
            </a:r>
          </a:p>
          <a:p>
            <a:pPr algn="l" rtl="0"/>
            <a:r>
              <a:rPr lang="en-US" dirty="0"/>
              <a:t>I tried various other things, that didn’t improve the results:</a:t>
            </a:r>
          </a:p>
          <a:p>
            <a:pPr lvl="1" algn="l" rtl="0"/>
            <a:r>
              <a:rPr lang="en-US" dirty="0"/>
              <a:t>Configuration changed in the model.</a:t>
            </a:r>
          </a:p>
          <a:p>
            <a:pPr lvl="1" algn="l" rtl="0"/>
            <a:r>
              <a:rPr lang="en-US" dirty="0"/>
              <a:t>Configuration changed in data creation.</a:t>
            </a:r>
          </a:p>
        </p:txBody>
      </p:sp>
    </p:spTree>
    <p:extLst>
      <p:ext uri="{BB962C8B-B14F-4D97-AF65-F5344CB8AC3E}">
        <p14:creationId xmlns:p14="http://schemas.microsoft.com/office/powerpoint/2010/main" val="81101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sz="6000" dirty="0"/>
              <a:t>Multi vs. Feature model</a:t>
            </a:r>
            <a:endParaRPr lang="LID4096" b="1" dirty="0"/>
          </a:p>
        </p:txBody>
      </p:sp>
    </p:spTree>
    <p:extLst>
      <p:ext uri="{BB962C8B-B14F-4D97-AF65-F5344CB8AC3E}">
        <p14:creationId xmlns:p14="http://schemas.microsoft.com/office/powerpoint/2010/main" val="3734009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sz="4400" dirty="0"/>
              <a:t>Multi vs. Feature model</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normAutofit/>
          </a:bodyPr>
          <a:lstStyle/>
          <a:p>
            <a:pPr algn="l" rtl="0"/>
            <a:r>
              <a:rPr lang="en-US" dirty="0"/>
              <a:t>After improving the learning function in both models, I ran </a:t>
            </a:r>
            <a:r>
              <a:rPr lang="en-US" b="1" dirty="0"/>
              <a:t>the same dataset on both</a:t>
            </a:r>
            <a:r>
              <a:rPr lang="en-US" dirty="0"/>
              <a:t> models and compared results:</a:t>
            </a:r>
          </a:p>
        </p:txBody>
      </p:sp>
      <p:pic>
        <p:nvPicPr>
          <p:cNvPr id="6" name="תמונה 5" descr="תמונה שמכילה טקסט, צילום מסך, עלילה, קו&#10;&#10;התיאור נוצר באופן אוטומטי">
            <a:extLst>
              <a:ext uri="{FF2B5EF4-FFF2-40B4-BE49-F238E27FC236}">
                <a16:creationId xmlns:a16="http://schemas.microsoft.com/office/drawing/2014/main" id="{15AC222D-7024-DCAD-9C0A-835A1FC02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44" y="3139645"/>
            <a:ext cx="5056080" cy="3037318"/>
          </a:xfrm>
          <a:prstGeom prst="rect">
            <a:avLst/>
          </a:prstGeom>
        </p:spPr>
      </p:pic>
      <p:pic>
        <p:nvPicPr>
          <p:cNvPr id="8" name="תמונה 7" descr="תמונה שמכילה טקסט, צילום מסך, קו, מספר&#10;&#10;התיאור נוצר באופן אוטומטי">
            <a:extLst>
              <a:ext uri="{FF2B5EF4-FFF2-40B4-BE49-F238E27FC236}">
                <a16:creationId xmlns:a16="http://schemas.microsoft.com/office/drawing/2014/main" id="{1E1716FE-C76F-97F5-5795-606A89149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010" y="3139645"/>
            <a:ext cx="5056080" cy="3037318"/>
          </a:xfrm>
          <a:prstGeom prst="rect">
            <a:avLst/>
          </a:prstGeom>
        </p:spPr>
      </p:pic>
      <p:sp>
        <p:nvSpPr>
          <p:cNvPr id="9" name="תיבת טקסט 8">
            <a:extLst>
              <a:ext uri="{FF2B5EF4-FFF2-40B4-BE49-F238E27FC236}">
                <a16:creationId xmlns:a16="http://schemas.microsoft.com/office/drawing/2014/main" id="{D96C9AC3-8EDF-5E0A-D76B-2C4FE7DD0B4E}"/>
              </a:ext>
            </a:extLst>
          </p:cNvPr>
          <p:cNvSpPr txBox="1"/>
          <p:nvPr/>
        </p:nvSpPr>
        <p:spPr>
          <a:xfrm>
            <a:off x="2780347" y="3244334"/>
            <a:ext cx="1367073" cy="369332"/>
          </a:xfrm>
          <a:prstGeom prst="rect">
            <a:avLst/>
          </a:prstGeom>
          <a:solidFill>
            <a:schemeClr val="bg1">
              <a:lumMod val="95000"/>
            </a:schemeClr>
          </a:solidFill>
        </p:spPr>
        <p:txBody>
          <a:bodyPr wrap="square" rtlCol="0">
            <a:spAutoFit/>
          </a:bodyPr>
          <a:lstStyle/>
          <a:p>
            <a:r>
              <a:rPr lang="en-US" dirty="0"/>
              <a:t>Multi model</a:t>
            </a:r>
            <a:endParaRPr lang="LID4096" dirty="0"/>
          </a:p>
        </p:txBody>
      </p:sp>
      <p:sp>
        <p:nvSpPr>
          <p:cNvPr id="10" name="תיבת טקסט 9">
            <a:extLst>
              <a:ext uri="{FF2B5EF4-FFF2-40B4-BE49-F238E27FC236}">
                <a16:creationId xmlns:a16="http://schemas.microsoft.com/office/drawing/2014/main" id="{03115529-29E5-EE7B-B0DF-B5C29AE8D254}"/>
              </a:ext>
            </a:extLst>
          </p:cNvPr>
          <p:cNvSpPr txBox="1"/>
          <p:nvPr/>
        </p:nvSpPr>
        <p:spPr>
          <a:xfrm>
            <a:off x="8114442" y="3244334"/>
            <a:ext cx="1553216" cy="369332"/>
          </a:xfrm>
          <a:prstGeom prst="rect">
            <a:avLst/>
          </a:prstGeom>
          <a:solidFill>
            <a:schemeClr val="bg1">
              <a:lumMod val="95000"/>
            </a:schemeClr>
          </a:solidFill>
        </p:spPr>
        <p:txBody>
          <a:bodyPr wrap="square" rtlCol="0">
            <a:spAutoFit/>
          </a:bodyPr>
          <a:lstStyle/>
          <a:p>
            <a:r>
              <a:rPr lang="en-US" dirty="0"/>
              <a:t>Feature model</a:t>
            </a:r>
            <a:endParaRPr lang="LID4096" dirty="0"/>
          </a:p>
        </p:txBody>
      </p:sp>
    </p:spTree>
    <p:extLst>
      <p:ext uri="{BB962C8B-B14F-4D97-AF65-F5344CB8AC3E}">
        <p14:creationId xmlns:p14="http://schemas.microsoft.com/office/powerpoint/2010/main" val="134399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sz="4400" dirty="0"/>
              <a:t>Multi vs. Feature model</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9356002" cy="4351338"/>
          </a:xfrm>
        </p:spPr>
        <p:txBody>
          <a:bodyPr>
            <a:normAutofit/>
          </a:bodyPr>
          <a:lstStyle/>
          <a:p>
            <a:pPr algn="l" rtl="0"/>
            <a:r>
              <a:rPr lang="en-US" sz="2400" dirty="0"/>
              <a:t>We can see that the change of adding the timestamp helped to expand the range of predicted values, but it's evident that the predictions stabilizes around three values in both models.</a:t>
            </a:r>
          </a:p>
          <a:p>
            <a:pPr algn="l" rtl="0"/>
            <a:r>
              <a:rPr lang="en-US" sz="2400" dirty="0"/>
              <a:t>The expected value are different since each model sample randomly 80% for learning and 20% for prediction – but it is the same dataset. </a:t>
            </a:r>
          </a:p>
          <a:p>
            <a:pPr algn="l" rtl="0"/>
            <a:r>
              <a:rPr lang="en-US" sz="2400" dirty="0"/>
              <a:t>In other words, </a:t>
            </a:r>
            <a:r>
              <a:rPr lang="en-US" sz="2400" b="1" dirty="0"/>
              <a:t>the models are not really working </a:t>
            </a:r>
            <a:r>
              <a:rPr lang="en-US" sz="2400" dirty="0"/>
              <a:t>– they didn’t learn the problem.</a:t>
            </a:r>
          </a:p>
        </p:txBody>
      </p:sp>
    </p:spTree>
    <p:extLst>
      <p:ext uri="{BB962C8B-B14F-4D97-AF65-F5344CB8AC3E}">
        <p14:creationId xmlns:p14="http://schemas.microsoft.com/office/powerpoint/2010/main" val="10437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4A927-12CD-623C-2E38-CBF68F1EF3A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D36EE345-5604-0AC6-EA2F-CE450C58E103}"/>
              </a:ext>
            </a:extLst>
          </p:cNvPr>
          <p:cNvSpPr>
            <a:spLocks noGrp="1"/>
          </p:cNvSpPr>
          <p:nvPr>
            <p:ph type="ctrTitle"/>
          </p:nvPr>
        </p:nvSpPr>
        <p:spPr/>
        <p:txBody>
          <a:bodyPr/>
          <a:lstStyle/>
          <a:p>
            <a:r>
              <a:rPr lang="en-US" sz="6000" dirty="0" err="1"/>
              <a:t>Github</a:t>
            </a:r>
            <a:endParaRPr lang="LID4096" b="1" dirty="0"/>
          </a:p>
        </p:txBody>
      </p:sp>
    </p:spTree>
    <p:extLst>
      <p:ext uri="{BB962C8B-B14F-4D97-AF65-F5344CB8AC3E}">
        <p14:creationId xmlns:p14="http://schemas.microsoft.com/office/powerpoint/2010/main" val="2749248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C0BC-BD94-B9B0-5950-9280A82FC05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6EDEB70-F868-36C9-7203-6AFCD21AE062}"/>
              </a:ext>
            </a:extLst>
          </p:cNvPr>
          <p:cNvSpPr>
            <a:spLocks noGrp="1"/>
          </p:cNvSpPr>
          <p:nvPr>
            <p:ph type="title"/>
          </p:nvPr>
        </p:nvSpPr>
        <p:spPr/>
        <p:txBody>
          <a:bodyPr/>
          <a:lstStyle/>
          <a:p>
            <a:pPr algn="l" rtl="0"/>
            <a:r>
              <a:rPr lang="en-US" sz="4400"/>
              <a:t>Github</a:t>
            </a:r>
            <a:endParaRPr lang="LID4096" b="1" dirty="0"/>
          </a:p>
        </p:txBody>
      </p:sp>
      <p:sp>
        <p:nvSpPr>
          <p:cNvPr id="3" name="מציין מיקום תוכן 2">
            <a:extLst>
              <a:ext uri="{FF2B5EF4-FFF2-40B4-BE49-F238E27FC236}">
                <a16:creationId xmlns:a16="http://schemas.microsoft.com/office/drawing/2014/main" id="{332F96A7-B62F-CA75-88CA-69A6D6FA9E78}"/>
              </a:ext>
            </a:extLst>
          </p:cNvPr>
          <p:cNvSpPr>
            <a:spLocks noGrp="1"/>
          </p:cNvSpPr>
          <p:nvPr>
            <p:ph idx="1"/>
          </p:nvPr>
        </p:nvSpPr>
        <p:spPr>
          <a:xfrm>
            <a:off x="838200" y="1825625"/>
            <a:ext cx="4150259" cy="4351338"/>
          </a:xfrm>
        </p:spPr>
        <p:txBody>
          <a:bodyPr>
            <a:normAutofit/>
          </a:bodyPr>
          <a:lstStyle/>
          <a:p>
            <a:pPr algn="l" rtl="0"/>
            <a:r>
              <a:rPr lang="en-US" sz="2400" dirty="0"/>
              <a:t>Supply a detailed </a:t>
            </a:r>
            <a:r>
              <a:rPr lang="en-US" sz="2400" dirty="0" err="1"/>
              <a:t>Github</a:t>
            </a:r>
            <a:r>
              <a:rPr lang="en-US" sz="2400" dirty="0"/>
              <a:t> repository with usage and future development instruction was also a big part of this project.</a:t>
            </a:r>
          </a:p>
          <a:p>
            <a:pPr algn="l" rtl="0"/>
            <a:r>
              <a:rPr lang="en-US" sz="2400" dirty="0"/>
              <a:t>Link to it can be found </a:t>
            </a:r>
            <a:r>
              <a:rPr lang="en-US" sz="2400" b="1" dirty="0">
                <a:solidFill>
                  <a:schemeClr val="accent1"/>
                </a:solidFill>
                <a:hlinkClick r:id="rId3"/>
              </a:rPr>
              <a:t>here</a:t>
            </a:r>
            <a:r>
              <a:rPr lang="en-US" sz="2400" b="1" dirty="0"/>
              <a:t>.</a:t>
            </a:r>
            <a:br>
              <a:rPr lang="en-US" sz="2400" dirty="0"/>
            </a:br>
            <a:endParaRPr lang="en-US" sz="2400" dirty="0"/>
          </a:p>
        </p:txBody>
      </p:sp>
      <p:pic>
        <p:nvPicPr>
          <p:cNvPr id="5" name="תמונה 4">
            <a:extLst>
              <a:ext uri="{FF2B5EF4-FFF2-40B4-BE49-F238E27FC236}">
                <a16:creationId xmlns:a16="http://schemas.microsoft.com/office/drawing/2014/main" id="{0FA18038-2C07-F465-784D-AE6D93C9859C}"/>
              </a:ext>
            </a:extLst>
          </p:cNvPr>
          <p:cNvPicPr>
            <a:picLocks noChangeAspect="1"/>
          </p:cNvPicPr>
          <p:nvPr/>
        </p:nvPicPr>
        <p:blipFill>
          <a:blip r:embed="rId4"/>
          <a:stretch>
            <a:fillRect/>
          </a:stretch>
        </p:blipFill>
        <p:spPr>
          <a:xfrm>
            <a:off x="5728794" y="770185"/>
            <a:ext cx="5625006" cy="5317629"/>
          </a:xfrm>
          <a:prstGeom prst="rect">
            <a:avLst/>
          </a:prstGeom>
        </p:spPr>
      </p:pic>
    </p:spTree>
    <p:extLst>
      <p:ext uri="{BB962C8B-B14F-4D97-AF65-F5344CB8AC3E}">
        <p14:creationId xmlns:p14="http://schemas.microsoft.com/office/powerpoint/2010/main" val="29342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Visualization of the hypothesis</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1482882" y="6262042"/>
            <a:ext cx="9787550" cy="461666"/>
          </a:xfrm>
        </p:spPr>
        <p:txBody>
          <a:bodyPr>
            <a:normAutofit/>
          </a:bodyPr>
          <a:lstStyle/>
          <a:p>
            <a:pPr marL="0" indent="0" algn="ctr" rtl="0">
              <a:buNone/>
            </a:pPr>
            <a:r>
              <a:rPr lang="en-US" sz="2000" dirty="0"/>
              <a:t>Demo: </a:t>
            </a:r>
            <a:r>
              <a:rPr lang="en-US" sz="2000" dirty="0">
                <a:hlinkClick r:id="rId3"/>
              </a:rPr>
              <a:t>https://www.desmos.com/calculator/0dsckbi0tx</a:t>
            </a:r>
            <a:endParaRPr lang="en-US" sz="2000" dirty="0"/>
          </a:p>
          <a:p>
            <a:pPr marL="0" indent="0" algn="l" rtl="0">
              <a:buNone/>
            </a:pPr>
            <a:endParaRPr lang="en-US" sz="2000" dirty="0"/>
          </a:p>
        </p:txBody>
      </p:sp>
      <p:pic>
        <p:nvPicPr>
          <p:cNvPr id="14340" name="Picture 4" descr="The ex-Gaussian PDF plotted for different parameter values.... | Download Scientific Diagram">
            <a:extLst>
              <a:ext uri="{FF2B5EF4-FFF2-40B4-BE49-F238E27FC236}">
                <a16:creationId xmlns:a16="http://schemas.microsoft.com/office/drawing/2014/main" id="{7DB2B7EF-4BA2-A8D2-6586-D3EBE2FC2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05680"/>
            <a:ext cx="4784002" cy="3483879"/>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BCCC2D3D-9208-F2B4-07E7-8136DA253B26}"/>
              </a:ext>
            </a:extLst>
          </p:cNvPr>
          <p:cNvSpPr txBox="1"/>
          <p:nvPr/>
        </p:nvSpPr>
        <p:spPr>
          <a:xfrm>
            <a:off x="838199" y="1390677"/>
            <a:ext cx="10728121" cy="830997"/>
          </a:xfrm>
          <a:prstGeom prst="rect">
            <a:avLst/>
          </a:prstGeom>
          <a:noFill/>
        </p:spPr>
        <p:txBody>
          <a:bodyPr wrap="square" rtlCol="0">
            <a:spAutoFit/>
          </a:bodyPr>
          <a:lstStyle/>
          <a:p>
            <a:pPr algn="l"/>
            <a:r>
              <a:rPr lang="en-US" sz="2400" u="sng" dirty="0"/>
              <a:t>The hypothesis</a:t>
            </a:r>
            <a:r>
              <a:rPr lang="en-US" sz="2400" dirty="0"/>
              <a:t> = a participant in the experiment experience a change in the RTV value over time during the experiment. </a:t>
            </a:r>
            <a:endParaRPr lang="LID4096" sz="2400" dirty="0"/>
          </a:p>
        </p:txBody>
      </p:sp>
      <p:grpSp>
        <p:nvGrpSpPr>
          <p:cNvPr id="9" name="קבוצה 8">
            <a:extLst>
              <a:ext uri="{FF2B5EF4-FFF2-40B4-BE49-F238E27FC236}">
                <a16:creationId xmlns:a16="http://schemas.microsoft.com/office/drawing/2014/main" id="{6C69385E-7179-4049-0A9E-2CB1B0BBA670}"/>
              </a:ext>
            </a:extLst>
          </p:cNvPr>
          <p:cNvGrpSpPr/>
          <p:nvPr/>
        </p:nvGrpSpPr>
        <p:grpSpPr>
          <a:xfrm>
            <a:off x="5815342" y="2305680"/>
            <a:ext cx="5750979" cy="3923547"/>
            <a:chOff x="5815342" y="2305680"/>
            <a:chExt cx="5750979" cy="3923547"/>
          </a:xfrm>
        </p:grpSpPr>
        <p:pic>
          <p:nvPicPr>
            <p:cNvPr id="14338" name="Picture 2" descr="The signal-to-noise ratio as a function of the extrinsic noise... | Download Scientific Diagram">
              <a:extLst>
                <a:ext uri="{FF2B5EF4-FFF2-40B4-BE49-F238E27FC236}">
                  <a16:creationId xmlns:a16="http://schemas.microsoft.com/office/drawing/2014/main" id="{D6C9F6C6-A0BB-60F6-7E35-79BCA6028D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305680"/>
              <a:ext cx="5470321" cy="3723731"/>
            </a:xfrm>
            <a:prstGeom prst="rect">
              <a:avLst/>
            </a:prstGeom>
            <a:noFill/>
            <a:extLst>
              <a:ext uri="{909E8E84-426E-40DD-AFC4-6F175D3DCCD1}">
                <a14:hiddenFill xmlns:a14="http://schemas.microsoft.com/office/drawing/2010/main">
                  <a:solidFill>
                    <a:srgbClr val="FFFFFF"/>
                  </a:solidFill>
                </a14:hiddenFill>
              </a:ext>
            </a:extLst>
          </p:spPr>
        </p:pic>
        <p:sp>
          <p:nvSpPr>
            <p:cNvPr id="5" name="מלבן 4">
              <a:extLst>
                <a:ext uri="{FF2B5EF4-FFF2-40B4-BE49-F238E27FC236}">
                  <a16:creationId xmlns:a16="http://schemas.microsoft.com/office/drawing/2014/main" id="{7FB9A140-442D-8D2F-183F-DBA30987181E}"/>
                </a:ext>
              </a:extLst>
            </p:cNvPr>
            <p:cNvSpPr/>
            <p:nvPr/>
          </p:nvSpPr>
          <p:spPr>
            <a:xfrm rot="16200000">
              <a:off x="5801762" y="3666962"/>
              <a:ext cx="588475" cy="5613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p(x)</a:t>
              </a:r>
              <a:endParaRPr lang="LID4096" dirty="0"/>
            </a:p>
          </p:txBody>
        </p:sp>
        <p:sp>
          <p:nvSpPr>
            <p:cNvPr id="6" name="מלבן 5">
              <a:extLst>
                <a:ext uri="{FF2B5EF4-FFF2-40B4-BE49-F238E27FC236}">
                  <a16:creationId xmlns:a16="http://schemas.microsoft.com/office/drawing/2014/main" id="{700B26E7-7436-5E57-2278-D1E4DE714661}"/>
                </a:ext>
              </a:extLst>
            </p:cNvPr>
            <p:cNvSpPr/>
            <p:nvPr/>
          </p:nvSpPr>
          <p:spPr>
            <a:xfrm>
              <a:off x="8706415" y="5822375"/>
              <a:ext cx="615635" cy="40685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RT</a:t>
              </a:r>
              <a:endParaRPr lang="LID4096" dirty="0"/>
            </a:p>
          </p:txBody>
        </p:sp>
      </p:grpSp>
    </p:spTree>
    <p:extLst>
      <p:ext uri="{BB962C8B-B14F-4D97-AF65-F5344CB8AC3E}">
        <p14:creationId xmlns:p14="http://schemas.microsoft.com/office/powerpoint/2010/main" val="166395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5989C-D923-2AB9-514E-A86FFFCBE23A}"/>
              </a:ext>
            </a:extLst>
          </p:cNvPr>
          <p:cNvSpPr>
            <a:spLocks noGrp="1"/>
          </p:cNvSpPr>
          <p:nvPr>
            <p:ph type="ctrTitle"/>
          </p:nvPr>
        </p:nvSpPr>
        <p:spPr/>
        <p:txBody>
          <a:bodyPr/>
          <a:lstStyle/>
          <a:p>
            <a:r>
              <a:rPr lang="en-US" b="1" dirty="0"/>
              <a:t>Why an ML model</a:t>
            </a:r>
            <a:endParaRPr lang="LID4096" b="1" dirty="0"/>
          </a:p>
        </p:txBody>
      </p:sp>
    </p:spTree>
    <p:extLst>
      <p:ext uri="{BB962C8B-B14F-4D97-AF65-F5344CB8AC3E}">
        <p14:creationId xmlns:p14="http://schemas.microsoft.com/office/powerpoint/2010/main" val="362581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66726-53D0-7797-CADE-B18596473048}"/>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F30E06A-1D26-2FFB-D10A-F8446D9FF37D}"/>
              </a:ext>
            </a:extLst>
          </p:cNvPr>
          <p:cNvSpPr>
            <a:spLocks noGrp="1"/>
          </p:cNvSpPr>
          <p:nvPr>
            <p:ph type="title"/>
          </p:nvPr>
        </p:nvSpPr>
        <p:spPr/>
        <p:txBody>
          <a:bodyPr/>
          <a:lstStyle/>
          <a:p>
            <a:pPr algn="l" rtl="0"/>
            <a:r>
              <a:rPr lang="en-US" b="1" dirty="0"/>
              <a:t>Why do we need here a ML solution?</a:t>
            </a:r>
            <a:endParaRPr lang="LID4096" b="1" dirty="0"/>
          </a:p>
        </p:txBody>
      </p:sp>
      <p:graphicFrame>
        <p:nvGraphicFramePr>
          <p:cNvPr id="7" name="מציין מיקום תוכן 2">
            <a:extLst>
              <a:ext uri="{FF2B5EF4-FFF2-40B4-BE49-F238E27FC236}">
                <a16:creationId xmlns:a16="http://schemas.microsoft.com/office/drawing/2014/main" id="{1859E8EC-611F-64E2-3B9A-C2050EE8EF58}"/>
              </a:ext>
            </a:extLst>
          </p:cNvPr>
          <p:cNvGraphicFramePr>
            <a:graphicFrameLocks noGrp="1"/>
          </p:cNvGraphicFramePr>
          <p:nvPr>
            <p:ph idx="1"/>
            <p:extLst>
              <p:ext uri="{D42A27DB-BD31-4B8C-83A1-F6EECF244321}">
                <p14:modId xmlns:p14="http://schemas.microsoft.com/office/powerpoint/2010/main" val="29486320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4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So, how does it work?</a:t>
            </a:r>
            <a:endParaRPr lang="LID4096" b="1" dirty="0"/>
          </a:p>
        </p:txBody>
      </p:sp>
      <p:sp>
        <p:nvSpPr>
          <p:cNvPr id="3" name="מציין מיקום תוכן 2">
            <a:extLst>
              <a:ext uri="{FF2B5EF4-FFF2-40B4-BE49-F238E27FC236}">
                <a16:creationId xmlns:a16="http://schemas.microsoft.com/office/drawing/2014/main" id="{C8D058BE-4993-DA15-B926-FBCC77A3A72D}"/>
              </a:ext>
            </a:extLst>
          </p:cNvPr>
          <p:cNvSpPr>
            <a:spLocks noGrp="1"/>
          </p:cNvSpPr>
          <p:nvPr>
            <p:ph idx="1"/>
          </p:nvPr>
        </p:nvSpPr>
        <p:spPr>
          <a:xfrm>
            <a:off x="838200" y="1825625"/>
            <a:ext cx="5363424" cy="4351338"/>
          </a:xfrm>
        </p:spPr>
        <p:txBody>
          <a:bodyPr/>
          <a:lstStyle/>
          <a:p>
            <a:pPr algn="l" rtl="0"/>
            <a:endParaRPr lang="en-US" dirty="0"/>
          </a:p>
          <a:p>
            <a:pPr algn="l" rtl="0"/>
            <a:r>
              <a:rPr lang="en-US" dirty="0"/>
              <a:t>ML model </a:t>
            </a:r>
            <a:r>
              <a:rPr lang="en-US" b="1" dirty="0"/>
              <a:t>learns what we teach</a:t>
            </a:r>
            <a:r>
              <a:rPr lang="en-US" dirty="0"/>
              <a:t>.</a:t>
            </a:r>
          </a:p>
          <a:p>
            <a:pPr lvl="1" algn="l" rtl="0"/>
            <a:r>
              <a:rPr lang="en-US" dirty="0"/>
              <a:t>The data we use to “Teach” (train) it with, will define </a:t>
            </a:r>
            <a:r>
              <a:rPr lang="en-US" b="1" dirty="0"/>
              <a:t>the problem we want it to solve.</a:t>
            </a:r>
            <a:endParaRPr lang="en-US" dirty="0"/>
          </a:p>
          <a:p>
            <a:pPr lvl="1" algn="l" rtl="0"/>
            <a:r>
              <a:rPr lang="en-US" dirty="0"/>
              <a:t>Although we don’t know how or what it learn, we can still use it to solve problems for us (</a:t>
            </a:r>
            <a:r>
              <a:rPr lang="en-US" b="1" dirty="0"/>
              <a:t>BLACK BOX</a:t>
            </a:r>
            <a:r>
              <a:rPr lang="en-US" dirty="0"/>
              <a:t>).</a:t>
            </a:r>
          </a:p>
          <a:p>
            <a:pPr lvl="1" algn="l" rtl="0"/>
            <a:r>
              <a:rPr lang="en-US" dirty="0">
                <a:solidFill>
                  <a:srgbClr val="FF0000"/>
                </a:solidFill>
              </a:rPr>
              <a:t>Example: cats and dogs tagging.</a:t>
            </a:r>
          </a:p>
        </p:txBody>
      </p:sp>
      <p:pic>
        <p:nvPicPr>
          <p:cNvPr id="3074" name="Picture 2" descr="Data Science - What are Machine Learning (ML) Models? - Analytics Yogi">
            <a:extLst>
              <a:ext uri="{FF2B5EF4-FFF2-40B4-BE49-F238E27FC236}">
                <a16:creationId xmlns:a16="http://schemas.microsoft.com/office/drawing/2014/main" id="{4E8B8218-4205-F17E-5B9B-37A606C44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114" y="1878346"/>
            <a:ext cx="4299642" cy="424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6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D1EA2-5C79-D365-72DE-0D3E0693293C}"/>
              </a:ext>
            </a:extLst>
          </p:cNvPr>
          <p:cNvSpPr>
            <a:spLocks noGrp="1"/>
          </p:cNvSpPr>
          <p:nvPr>
            <p:ph type="title"/>
          </p:nvPr>
        </p:nvSpPr>
        <p:spPr/>
        <p:txBody>
          <a:bodyPr/>
          <a:lstStyle/>
          <a:p>
            <a:pPr algn="l" rtl="0"/>
            <a:r>
              <a:rPr lang="en-US" b="1" dirty="0"/>
              <a:t>So, how does it work?</a:t>
            </a:r>
            <a:endParaRPr lang="LID4096" b="1" dirty="0"/>
          </a:p>
        </p:txBody>
      </p:sp>
      <p:sp>
        <p:nvSpPr>
          <p:cNvPr id="6" name="מלבן 5">
            <a:extLst>
              <a:ext uri="{FF2B5EF4-FFF2-40B4-BE49-F238E27FC236}">
                <a16:creationId xmlns:a16="http://schemas.microsoft.com/office/drawing/2014/main" id="{03AABF82-0199-F68D-1E9D-98A352FBC3D5}"/>
              </a:ext>
            </a:extLst>
          </p:cNvPr>
          <p:cNvSpPr/>
          <p:nvPr/>
        </p:nvSpPr>
        <p:spPr>
          <a:xfrm>
            <a:off x="2987644" y="4010685"/>
            <a:ext cx="425512" cy="3349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3" name="מציין מיקום תוכן 2">
            <a:extLst>
              <a:ext uri="{FF2B5EF4-FFF2-40B4-BE49-F238E27FC236}">
                <a16:creationId xmlns:a16="http://schemas.microsoft.com/office/drawing/2014/main" id="{8BF785E2-36AA-EFDF-ED2D-AB4FE0B08C23}"/>
              </a:ext>
            </a:extLst>
          </p:cNvPr>
          <p:cNvSpPr>
            <a:spLocks noGrp="1"/>
          </p:cNvSpPr>
          <p:nvPr>
            <p:ph idx="1"/>
          </p:nvPr>
        </p:nvSpPr>
        <p:spPr>
          <a:xfrm>
            <a:off x="838200" y="1953238"/>
            <a:ext cx="8749420" cy="638490"/>
          </a:xfrm>
        </p:spPr>
        <p:txBody>
          <a:bodyPr>
            <a:normAutofit/>
          </a:bodyPr>
          <a:lstStyle/>
          <a:p>
            <a:pPr marL="0" indent="0" algn="l" rtl="0">
              <a:buNone/>
            </a:pPr>
            <a:r>
              <a:rPr lang="en-US" b="1" dirty="0">
                <a:solidFill>
                  <a:srgbClr val="FF0000"/>
                </a:solidFill>
              </a:rPr>
              <a:t>The typical process of Machine Learning looks like this:</a:t>
            </a:r>
          </a:p>
        </p:txBody>
      </p:sp>
      <p:pic>
        <p:nvPicPr>
          <p:cNvPr id="1026" name="Picture 2" descr="5 Astonishing Similarities Between Cats and Dogs">
            <a:extLst>
              <a:ext uri="{FF2B5EF4-FFF2-40B4-BE49-F238E27FC236}">
                <a16:creationId xmlns:a16="http://schemas.microsoft.com/office/drawing/2014/main" id="{5F26CB85-2261-859D-6782-10819EE49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271" y="4995564"/>
            <a:ext cx="2400441" cy="160699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קבוצה 6">
            <a:extLst>
              <a:ext uri="{FF2B5EF4-FFF2-40B4-BE49-F238E27FC236}">
                <a16:creationId xmlns:a16="http://schemas.microsoft.com/office/drawing/2014/main" id="{DD91EC74-87D1-D287-134D-E2C4A38D5AB1}"/>
              </a:ext>
            </a:extLst>
          </p:cNvPr>
          <p:cNvGrpSpPr/>
          <p:nvPr/>
        </p:nvGrpSpPr>
        <p:grpSpPr>
          <a:xfrm>
            <a:off x="838200" y="2591728"/>
            <a:ext cx="9546610" cy="2238564"/>
            <a:chOff x="434563" y="2591728"/>
            <a:chExt cx="9546610" cy="2238564"/>
          </a:xfrm>
        </p:grpSpPr>
        <p:pic>
          <p:nvPicPr>
            <p:cNvPr id="8198" name="Picture 6" descr="Machine Learning Basics For Data Science Enthusiasts">
              <a:extLst>
                <a:ext uri="{FF2B5EF4-FFF2-40B4-BE49-F238E27FC236}">
                  <a16:creationId xmlns:a16="http://schemas.microsoft.com/office/drawing/2014/main" id="{1BC3B193-B137-1110-324C-B39EB825F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628" y="2591728"/>
              <a:ext cx="9070545" cy="2238564"/>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72916A1F-BF91-99B4-6A9F-6E24D776BE79}"/>
                </a:ext>
              </a:extLst>
            </p:cNvPr>
            <p:cNvSpPr txBox="1"/>
            <p:nvPr/>
          </p:nvSpPr>
          <p:spPr>
            <a:xfrm>
              <a:off x="434563" y="3230218"/>
              <a:ext cx="1674890" cy="707886"/>
            </a:xfrm>
            <a:prstGeom prst="rect">
              <a:avLst/>
            </a:prstGeom>
            <a:solidFill>
              <a:schemeClr val="bg1"/>
            </a:solidFill>
          </p:spPr>
          <p:txBody>
            <a:bodyPr wrap="square" rtlCol="0">
              <a:spAutoFit/>
            </a:bodyPr>
            <a:lstStyle/>
            <a:p>
              <a:pPr algn="ctr"/>
              <a:r>
                <a:rPr lang="en-US" sz="2000" b="1" dirty="0"/>
                <a:t>Input training data</a:t>
              </a:r>
            </a:p>
          </p:txBody>
        </p:sp>
      </p:grpSp>
    </p:spTree>
    <p:extLst>
      <p:ext uri="{BB962C8B-B14F-4D97-AF65-F5344CB8AC3E}">
        <p14:creationId xmlns:p14="http://schemas.microsoft.com/office/powerpoint/2010/main" val="119614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5425</TotalTime>
  <Words>2022</Words>
  <Application>Microsoft Office PowerPoint</Application>
  <PresentationFormat>מסך רחב</PresentationFormat>
  <Paragraphs>447</Paragraphs>
  <Slides>47</Slides>
  <Notes>10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47</vt:i4>
      </vt:variant>
    </vt:vector>
  </HeadingPairs>
  <TitlesOfParts>
    <vt:vector size="54" baseType="lpstr">
      <vt:lpstr>Arial</vt:lpstr>
      <vt:lpstr>Calibri</vt:lpstr>
      <vt:lpstr>Calibri Light</vt:lpstr>
      <vt:lpstr>Consolas</vt:lpstr>
      <vt:lpstr>Symbol</vt:lpstr>
      <vt:lpstr>Wingdings</vt:lpstr>
      <vt:lpstr>ערכת נושא Office</vt:lpstr>
      <vt:lpstr>Research Workshop presentation</vt:lpstr>
      <vt:lpstr>Lab meeting presentation</vt:lpstr>
      <vt:lpstr>The hypothesis </vt:lpstr>
      <vt:lpstr>Why should we care about RTV change?</vt:lpstr>
      <vt:lpstr>Visualization of the hypothesis</vt:lpstr>
      <vt:lpstr>Why an ML model</vt:lpstr>
      <vt:lpstr>Why do we need here a ML solution?</vt:lpstr>
      <vt:lpstr>So, how does it work?</vt:lpstr>
      <vt:lpstr>So, how does it work?</vt:lpstr>
      <vt:lpstr>The working (research) process</vt:lpstr>
      <vt:lpstr>The developing process principles we followed</vt:lpstr>
      <vt:lpstr>Define the problem</vt:lpstr>
      <vt:lpstr>Define the problem</vt:lpstr>
      <vt:lpstr>Define the problem</vt:lpstr>
      <vt:lpstr>Define the problem</vt:lpstr>
      <vt:lpstr>Define the problem</vt:lpstr>
      <vt:lpstr>Define the problem</vt:lpstr>
      <vt:lpstr>Define the problem</vt:lpstr>
      <vt:lpstr>Define the problem</vt:lpstr>
      <vt:lpstr>Define the problem</vt:lpstr>
      <vt:lpstr>Work in stages</vt:lpstr>
      <vt:lpstr>Work in stages</vt:lpstr>
      <vt:lpstr>Work in stages</vt:lpstr>
      <vt:lpstr>Work in stages</vt:lpstr>
      <vt:lpstr>Work in stages</vt:lpstr>
      <vt:lpstr>Work in stages</vt:lpstr>
      <vt:lpstr>Work in stages</vt:lpstr>
      <vt:lpstr>Work in stages</vt:lpstr>
      <vt:lpstr>Work in stages</vt:lpstr>
      <vt:lpstr>Work in stages</vt:lpstr>
      <vt:lpstr>Work in stages</vt:lpstr>
      <vt:lpstr>Work in stages</vt:lpstr>
      <vt:lpstr>Future Stages</vt:lpstr>
      <vt:lpstr>2nd Semester</vt:lpstr>
      <vt:lpstr>Table of content</vt:lpstr>
      <vt:lpstr>The Feature model</vt:lpstr>
      <vt:lpstr>The Feature model</vt:lpstr>
      <vt:lpstr>The Feature model</vt:lpstr>
      <vt:lpstr>The Feature model</vt:lpstr>
      <vt:lpstr>Binning</vt:lpstr>
      <vt:lpstr>Learning Function</vt:lpstr>
      <vt:lpstr>Optimization  Attempts</vt:lpstr>
      <vt:lpstr>Multi vs. Feature model</vt:lpstr>
      <vt:lpstr>Multi vs. Feature model</vt:lpstr>
      <vt:lpstr>Multi vs. Feature model</vt:lpstr>
      <vt:lpstr>Github</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Workshop presentation</dc:title>
  <dc:creator>Shira</dc:creator>
  <cp:lastModifiedBy>Shira Evron</cp:lastModifiedBy>
  <cp:revision>416</cp:revision>
  <dcterms:created xsi:type="dcterms:W3CDTF">2023-12-31T12:12:34Z</dcterms:created>
  <dcterms:modified xsi:type="dcterms:W3CDTF">2024-07-12T10:14:40Z</dcterms:modified>
</cp:coreProperties>
</file>