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57" r:id="rId6"/>
    <p:sldId id="258" r:id="rId7"/>
    <p:sldId id="262" r:id="rId8"/>
    <p:sldId id="259" r:id="rId9"/>
    <p:sldId id="261" r:id="rId10"/>
    <p:sldId id="269" r:id="rId11"/>
    <p:sldId id="263" r:id="rId12"/>
    <p:sldId id="264" r:id="rId13"/>
    <p:sldId id="260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D4"/>
    <a:srgbClr val="5F5F5F"/>
    <a:srgbClr val="97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סגנון ערכת נושא 1 - הדגשה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סגנון ערכת נושא 2 - הדגשה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B55961-8B10-4931-B31C-9F1A716D8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E427FE7-6807-4A7B-822A-42ED7585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A69539-C2FE-44FE-BECA-3D86D915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1B09-61B6-4FFC-8F9B-E8D626E59344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E78DD5-4350-45E9-A0A8-6C4396BD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82B838-8695-4A27-A177-930E47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1BB7-1143-4842-AE1E-3C146C2F1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758F01-E0AF-4D6A-B980-61957642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3F3462-36CA-45E0-8E50-A0B09035D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5AC5D4-0E81-437A-849D-58D6BA92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1B09-61B6-4FFC-8F9B-E8D626E59344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8F8A86-2F8B-4D12-B7DD-46454E12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E06DAD-20C6-4BE4-A1E0-3D185867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1BB7-1143-4842-AE1E-3C146C2F1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80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FA312B9-DD45-4EF7-BF69-2172F7CC6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CD2E956-9F94-4EDF-A6BE-1669CF077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50CB17-F4B1-443C-892D-EEE09184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1B09-61B6-4FFC-8F9B-E8D626E59344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E20231-67F4-4A92-9E61-75D7B1D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CB9656-F0EA-4C27-889F-E1A2E60B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1BB7-1143-4842-AE1E-3C146C2F1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888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5637E4-B396-4057-ACC9-740D8DEA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837F74-7156-4822-8E4C-94A3CA3E3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DB449D-6926-4D5A-8718-D8DA3CDE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1B09-61B6-4FFC-8F9B-E8D626E59344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91EE51-C7E3-4503-9852-BBDBFFE0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F9DA225-6F46-468A-BFE7-17B5A36F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1BB7-1143-4842-AE1E-3C146C2F1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57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950A3C-4039-4AF4-9345-D8651C0F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822204-B9A6-479F-8691-C18BF4AC4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7B1FB3-927F-43DC-BE1C-62BCCC8B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1B09-61B6-4FFC-8F9B-E8D626E59344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40D2B66-7E92-49CB-9E05-B015980B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C060FE-76FB-4DE0-9598-6F31A410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1BB7-1143-4842-AE1E-3C146C2F1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663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160C87-8471-47A4-B6C3-84C5905D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F72B04-5410-406C-9510-8BA22B2C3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44792B-BB01-4A4E-B664-747BA9A0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2730EE0-691F-4616-895F-82CA8ED4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1B09-61B6-4FFC-8F9B-E8D626E59344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622512-1027-47CF-AE84-F0343AA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D4A989-3CFD-4483-8319-B0CA3359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1BB7-1143-4842-AE1E-3C146C2F1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13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EA3954-E619-4B98-B2D6-1C16D90F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A99A82A-0DF5-44A7-BAF5-031C77EA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33DD267-F152-4747-BC35-F44C12FE7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CA9FAA-4FC0-4F38-9718-3886E3C70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2125686-A51F-4852-8145-098F993C8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8DA1F4A-0368-48C1-A199-9F263710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1B09-61B6-4FFC-8F9B-E8D626E59344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B54B92B-3CE7-4327-8CC6-8E62E8CE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25646DD-AACD-42F8-AAB0-7A43B28E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1BB7-1143-4842-AE1E-3C146C2F1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583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67D091-F82D-4FC4-A189-39E02D96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6865340-BC18-42D5-9B33-350E0AD8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1B09-61B6-4FFC-8F9B-E8D626E59344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EB697D6-3FF8-4E8E-ACA0-FE20D286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B5E3217-14C5-42E9-9117-A43D82EE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1BB7-1143-4842-AE1E-3C146C2F1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8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5F2FE4D-BE2E-4F7A-8A40-57A9360D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1B09-61B6-4FFC-8F9B-E8D626E59344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DB22D38-DFA0-4578-AD74-7B175A8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30ED1F6-99EA-4DFD-A8E9-303A84EA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1BB7-1143-4842-AE1E-3C146C2F1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60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207FE4-535A-4EE8-8A2A-F1CBE720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09CDC7-47D1-4090-A2DF-914279F85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E7244D3-0298-48E4-A486-EF3BE0DEB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CB9A8D-7C9D-4011-9AA1-9BB21A73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1B09-61B6-4FFC-8F9B-E8D626E59344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98B513A-4CFD-43AB-B105-5D83562E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4BEC07-06C7-49E6-81D5-9DE8865E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1BB7-1143-4842-AE1E-3C146C2F1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631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A7FDD7-8067-4BF0-B40E-46522FE6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EB2C4BD-4BC7-464F-BC75-AF4FEEA02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CFF3A8D-43A2-4674-A728-D737219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C7F135-96F0-4E37-9A0A-85B8D9CA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1B09-61B6-4FFC-8F9B-E8D626E59344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20E598-A3BC-47DF-B6F7-D7D5A1CA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8B9DC17-9312-4A6F-85A1-3B586404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1BB7-1143-4842-AE1E-3C146C2F1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984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5AF2B42-F386-49E3-B71B-8459A7CA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ECFC6A-B35F-40E0-BEB3-1D89CD4A8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491DAE-C2E5-437F-BD68-7F3BD9A21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1B09-61B6-4FFC-8F9B-E8D626E59344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7C7EC8-2E21-4474-8A9A-4F0A32EC5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FD53D3-E481-40F8-A4C6-52C4D5DCE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B1BB7-1143-4842-AE1E-3C146C2F1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382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3A88EEB9-D679-4F7A-9E68-AAF399BBA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696" b="7588"/>
          <a:stretch/>
        </p:blipFill>
        <p:spPr bwMode="auto">
          <a:xfrm rot="16200000">
            <a:off x="2673007" y="-2655594"/>
            <a:ext cx="6858949" cy="121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A4C5524-65D7-4589-8F33-0E3B028B8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240" y="467082"/>
            <a:ext cx="7886330" cy="1528110"/>
          </a:xfrm>
        </p:spPr>
        <p:txBody>
          <a:bodyPr>
            <a:noAutofit/>
          </a:bodyPr>
          <a:lstStyle/>
          <a:p>
            <a:br>
              <a:rPr lang="he-IL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Simulation-Of-Atoms</a:t>
            </a:r>
            <a:br>
              <a:rPr lang="he-IL" dirty="0">
                <a:latin typeface="Arial Rounded MT Bold" panose="020F0704030504030204" pitchFamily="34" charset="0"/>
              </a:rPr>
            </a:br>
            <a:endParaRPr lang="he-IL" dirty="0">
              <a:latin typeface="Arial Rounded MT Bold" panose="020F07040305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4FFF5AD-87B2-4A20-BD06-8A590A499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481" y="1629943"/>
            <a:ext cx="9144000" cy="1655762"/>
          </a:xfrm>
        </p:spPr>
        <p:txBody>
          <a:bodyPr>
            <a:normAutofit/>
          </a:bodyPr>
          <a:lstStyle/>
          <a:p>
            <a:r>
              <a:rPr lang="he-IL" sz="3200" b="1" dirty="0"/>
              <a:t>שירה ירושלמי</a:t>
            </a:r>
            <a:br>
              <a:rPr lang="he-IL" sz="3200" b="1" dirty="0"/>
            </a:br>
            <a:r>
              <a:rPr lang="he-IL" sz="3200" b="1" dirty="0"/>
              <a:t>ומיכל גבאי</a:t>
            </a:r>
            <a:br>
              <a:rPr lang="he-IL" sz="3200" b="1" dirty="0"/>
            </a:br>
            <a:r>
              <a:rPr lang="he-IL" sz="3200" b="1" dirty="0"/>
              <a:t>מנחה אקדמי: ד"ר יהודה חסין</a:t>
            </a:r>
          </a:p>
        </p:txBody>
      </p:sp>
    </p:spTree>
    <p:extLst>
      <p:ext uri="{BB962C8B-B14F-4D97-AF65-F5344CB8AC3E}">
        <p14:creationId xmlns:p14="http://schemas.microsoft.com/office/powerpoint/2010/main" val="267459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FD360208-927A-4F8F-8B72-C96FA02CA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07" r="696" b="7588"/>
          <a:stretch/>
        </p:blipFill>
        <p:spPr bwMode="auto">
          <a:xfrm rot="16200000">
            <a:off x="2671268" y="-2662735"/>
            <a:ext cx="6862428" cy="121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374B660F-A4FF-448E-805B-C7D89BDE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18" y="197427"/>
            <a:ext cx="6116782" cy="374073"/>
          </a:xfrm>
        </p:spPr>
        <p:txBody>
          <a:bodyPr>
            <a:noAutofit/>
          </a:bodyPr>
          <a:lstStyle/>
          <a:p>
            <a:br>
              <a:rPr lang="he-IL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e-IL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תיאור הפתרון לבעיה 1: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3255DB-E4FB-41B3-88D4-4F9F1968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60069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תיאור האלגוריתם: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ביצוע מעבר על הערכים האפשריים של </a:t>
            </a:r>
            <a:r>
              <a:rPr lang="en-US" dirty="0"/>
              <a:t>F1, F2</a:t>
            </a:r>
            <a:r>
              <a:rPr lang="he-IL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כל שילוב של בחירת כוחות מהווה ריצה המכילה 3 שלבים של הסימולציה: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1. הבאת המערכת למינימום אנרגיה.</a:t>
            </a:r>
            <a:endParaRPr lang="en-US" dirty="0"/>
          </a:p>
          <a:p>
            <a:pPr marL="0" lvl="0" indent="0">
              <a:buNone/>
            </a:pPr>
            <a:r>
              <a:rPr lang="he-IL" dirty="0"/>
              <a:t>2. חימום המערכת לטמפרטורת חדר.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3. חיפוש אחר רביעיות חשודות והפעלת הפוטנציאל על רביעייה כזו.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הפלט: סוגי המולקולות שנוצרו בצעד הזמן האחרון. התוצאות נשמרו בקובץ טקסט.</a:t>
            </a:r>
            <a:endParaRPr lang="en-US" dirty="0"/>
          </a:p>
          <a:p>
            <a:r>
              <a:rPr lang="he-IL" dirty="0"/>
              <a:t>תכנית נוספת מבצעת מעבר על קובץ הטקסט ומייצרת קובץ </a:t>
            </a:r>
            <a:r>
              <a:rPr lang="en-US" dirty="0"/>
              <a:t>CSV</a:t>
            </a:r>
            <a:r>
              <a:rPr lang="he-IL" dirty="0"/>
              <a:t> המייצג את "המולקולות הטובות" מכל ריצה.</a:t>
            </a:r>
          </a:p>
          <a:p>
            <a:r>
              <a:rPr lang="he-IL" dirty="0"/>
              <a:t>בניתוח קובץ ה-</a:t>
            </a:r>
            <a:r>
              <a:rPr lang="en-US" dirty="0"/>
              <a:t> CSV </a:t>
            </a:r>
            <a:r>
              <a:rPr lang="he-IL" dirty="0"/>
              <a:t>ניתן לראות אלו שילובי כוחות גרמו לאחוז צילוב גבוה ועל פיהם יקבעו הכוחות האופטימליים. </a:t>
            </a:r>
          </a:p>
          <a:p>
            <a:pPr marL="0" indent="0">
              <a:buNone/>
            </a:pPr>
            <a:endParaRPr lang="en-US" dirty="0"/>
          </a:p>
          <a:p>
            <a:r>
              <a:rPr lang="he-IL" dirty="0"/>
              <a:t>השפעת מספר צעדי הזמן של הוספת הפוטנציאל - כרגע, ההרצות מתבצעות כשפרמטר זה שווה ל10,000 צעדי זמן. בהמשך, נוסיף אותו לאלגוריתם כדי להגיע למסקנה על ערך אופטימלי שיביא לזירוז הצילוב.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4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elated image">
            <a:extLst>
              <a:ext uri="{FF2B5EF4-FFF2-40B4-BE49-F238E27FC236}">
                <a16:creationId xmlns:a16="http://schemas.microsoft.com/office/drawing/2014/main" id="{F466ABC9-BCD7-4E37-B56B-D25ED0C2B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07" r="696" b="7588"/>
          <a:stretch/>
        </p:blipFill>
        <p:spPr bwMode="auto">
          <a:xfrm rot="16200000">
            <a:off x="2657943" y="-2686384"/>
            <a:ext cx="6889080" cy="1222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3DA9CAE-3368-41B9-96D1-E6EE0241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353" y="242005"/>
            <a:ext cx="9071916" cy="871470"/>
          </a:xfrm>
        </p:spPr>
        <p:txBody>
          <a:bodyPr>
            <a:normAutofit/>
          </a:bodyPr>
          <a:lstStyle/>
          <a:p>
            <a:r>
              <a:rPr lang="he-IL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קובץ </a:t>
            </a:r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he-IL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המציג את מצב המולקולות במערכת:</a:t>
            </a:r>
            <a:br>
              <a:rPr lang="he-IL" sz="2400" dirty="0"/>
            </a:br>
            <a:r>
              <a:rPr lang="he-IL" sz="2000" dirty="0"/>
              <a:t>***תוצאות ריצה בהפעלת המערכת למשך 154,000 צעדי זמן***</a:t>
            </a:r>
            <a:endParaRPr lang="he-IL" sz="2400" dirty="0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7CDC3E8A-92CC-4344-8006-2211E2A083B5}"/>
              </a:ext>
            </a:extLst>
          </p:cNvPr>
          <p:cNvSpPr/>
          <p:nvPr/>
        </p:nvSpPr>
        <p:spPr>
          <a:xfrm>
            <a:off x="6241001" y="2299316"/>
            <a:ext cx="435006" cy="213064"/>
          </a:xfrm>
          <a:prstGeom prst="ellipse">
            <a:avLst/>
          </a:prstGeom>
          <a:noFill/>
          <a:ln w="28575">
            <a:solidFill>
              <a:srgbClr val="404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201378A8-A4C8-449E-8984-8B35C02FBF4B}"/>
              </a:ext>
            </a:extLst>
          </p:cNvPr>
          <p:cNvSpPr/>
          <p:nvPr/>
        </p:nvSpPr>
        <p:spPr>
          <a:xfrm>
            <a:off x="6241001" y="2876759"/>
            <a:ext cx="435006" cy="213064"/>
          </a:xfrm>
          <a:prstGeom prst="ellipse">
            <a:avLst/>
          </a:prstGeom>
          <a:noFill/>
          <a:ln w="28575">
            <a:solidFill>
              <a:srgbClr val="404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16CD01A6-6809-4093-B29A-E8941C44FF20}"/>
              </a:ext>
            </a:extLst>
          </p:cNvPr>
          <p:cNvSpPr/>
          <p:nvPr/>
        </p:nvSpPr>
        <p:spPr>
          <a:xfrm>
            <a:off x="6241001" y="4049007"/>
            <a:ext cx="435006" cy="213064"/>
          </a:xfrm>
          <a:prstGeom prst="ellipse">
            <a:avLst/>
          </a:prstGeom>
          <a:noFill/>
          <a:ln w="28575">
            <a:solidFill>
              <a:srgbClr val="404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8026AA0B-03F8-42F6-8D76-F9833B7E6706}"/>
              </a:ext>
            </a:extLst>
          </p:cNvPr>
          <p:cNvSpPr/>
          <p:nvPr/>
        </p:nvSpPr>
        <p:spPr>
          <a:xfrm>
            <a:off x="6241001" y="4262458"/>
            <a:ext cx="435006" cy="213064"/>
          </a:xfrm>
          <a:prstGeom prst="ellipse">
            <a:avLst/>
          </a:prstGeom>
          <a:noFill/>
          <a:ln w="28575">
            <a:solidFill>
              <a:srgbClr val="404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F46FEB54-6AF4-4D03-816C-F88D1793ECCA}"/>
              </a:ext>
            </a:extLst>
          </p:cNvPr>
          <p:cNvSpPr/>
          <p:nvPr/>
        </p:nvSpPr>
        <p:spPr>
          <a:xfrm>
            <a:off x="6241001" y="4458153"/>
            <a:ext cx="435006" cy="213064"/>
          </a:xfrm>
          <a:prstGeom prst="ellipse">
            <a:avLst/>
          </a:prstGeom>
          <a:noFill/>
          <a:ln w="28575">
            <a:solidFill>
              <a:srgbClr val="404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FD0D3556-CC40-40FA-B1A4-ADE4FD580CAC}"/>
              </a:ext>
            </a:extLst>
          </p:cNvPr>
          <p:cNvSpPr/>
          <p:nvPr/>
        </p:nvSpPr>
        <p:spPr>
          <a:xfrm>
            <a:off x="4740674" y="4653848"/>
            <a:ext cx="435006" cy="213064"/>
          </a:xfrm>
          <a:prstGeom prst="ellipse">
            <a:avLst/>
          </a:prstGeom>
          <a:noFill/>
          <a:ln w="28575">
            <a:solidFill>
              <a:srgbClr val="404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07313A2C-90C0-42BE-A75B-4AC9F98325B1}"/>
              </a:ext>
            </a:extLst>
          </p:cNvPr>
          <p:cNvSpPr/>
          <p:nvPr/>
        </p:nvSpPr>
        <p:spPr>
          <a:xfrm>
            <a:off x="6241001" y="6419625"/>
            <a:ext cx="435006" cy="213064"/>
          </a:xfrm>
          <a:prstGeom prst="ellipse">
            <a:avLst/>
          </a:prstGeom>
          <a:noFill/>
          <a:ln w="28575">
            <a:solidFill>
              <a:srgbClr val="404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F6D819A8-0D56-4898-8EC0-80001A7B8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42683"/>
              </p:ext>
            </p:extLst>
          </p:nvPr>
        </p:nvGraphicFramePr>
        <p:xfrm>
          <a:off x="106057" y="1145864"/>
          <a:ext cx="1979723" cy="2127704"/>
        </p:xfrm>
        <a:graphic>
          <a:graphicData uri="http://schemas.openxmlformats.org/drawingml/2006/table">
            <a:tbl>
              <a:tblPr rtl="1"/>
              <a:tblGrid>
                <a:gridCol w="1979723">
                  <a:extLst>
                    <a:ext uri="{9D8B030D-6E8A-4147-A177-3AD203B41FA5}">
                      <a16:colId xmlns:a16="http://schemas.microsoft.com/office/drawing/2014/main" val="3444125144"/>
                    </a:ext>
                  </a:extLst>
                </a:gridCol>
              </a:tblGrid>
              <a:tr h="276602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 התרחש צילוב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13091"/>
                  </a:ext>
                </a:extLst>
              </a:tr>
              <a:tr h="265963">
                <a:tc>
                  <a:txBody>
                    <a:bodyPr/>
                    <a:lstStyle/>
                    <a:p>
                      <a:pPr algn="ctr" rtl="0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87401"/>
                  </a:ext>
                </a:extLst>
              </a:tr>
              <a:tr h="26596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ריצה טובה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48848"/>
                  </a:ext>
                </a:extLst>
              </a:tr>
              <a:tr h="265963">
                <a:tc>
                  <a:txBody>
                    <a:bodyPr/>
                    <a:lstStyle/>
                    <a:p>
                      <a:pPr algn="ctr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40915"/>
                  </a:ext>
                </a:extLst>
              </a:tr>
              <a:tr h="26596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המולקולה שנוצרה מהצילוב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906038"/>
                  </a:ext>
                </a:extLst>
              </a:tr>
              <a:tr h="265963">
                <a:tc>
                  <a:txBody>
                    <a:bodyPr/>
                    <a:lstStyle/>
                    <a:p>
                      <a:pPr algn="ctr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66647"/>
                  </a:ext>
                </a:extLst>
              </a:tr>
              <a:tr h="521287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ריצה לא טובה - נוצרו מולקולות לא רצויות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74410"/>
                  </a:ext>
                </a:extLst>
              </a:tr>
            </a:tbl>
          </a:graphicData>
        </a:graphic>
      </p:graphicFrame>
      <p:sp>
        <p:nvSpPr>
          <p:cNvPr id="22" name="אליפסה 21">
            <a:extLst>
              <a:ext uri="{FF2B5EF4-FFF2-40B4-BE49-F238E27FC236}">
                <a16:creationId xmlns:a16="http://schemas.microsoft.com/office/drawing/2014/main" id="{461B5D83-69BC-40B8-8640-DD69D6B3B744}"/>
              </a:ext>
            </a:extLst>
          </p:cNvPr>
          <p:cNvSpPr/>
          <p:nvPr/>
        </p:nvSpPr>
        <p:spPr>
          <a:xfrm>
            <a:off x="106057" y="2182481"/>
            <a:ext cx="1979724" cy="476308"/>
          </a:xfrm>
          <a:prstGeom prst="ellipse">
            <a:avLst/>
          </a:prstGeom>
          <a:noFill/>
          <a:ln w="28575">
            <a:solidFill>
              <a:srgbClr val="404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80731613-396C-4E43-AFBC-96E871D07D4A}"/>
              </a:ext>
            </a:extLst>
          </p:cNvPr>
          <p:cNvGrpSpPr/>
          <p:nvPr/>
        </p:nvGrpSpPr>
        <p:grpSpPr>
          <a:xfrm>
            <a:off x="2821181" y="1145864"/>
            <a:ext cx="8960910" cy="5536969"/>
            <a:chOff x="2156360" y="1104598"/>
            <a:chExt cx="8960910" cy="5536969"/>
          </a:xfrm>
        </p:grpSpPr>
        <p:pic>
          <p:nvPicPr>
            <p:cNvPr id="23" name="תמונה 22">
              <a:extLst>
                <a:ext uri="{FF2B5EF4-FFF2-40B4-BE49-F238E27FC236}">
                  <a16:creationId xmlns:a16="http://schemas.microsoft.com/office/drawing/2014/main" id="{965ACD85-268C-4510-98A0-907701284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704" t="25243" r="19393" b="14822"/>
            <a:stretch/>
          </p:blipFill>
          <p:spPr>
            <a:xfrm>
              <a:off x="2156360" y="1104598"/>
              <a:ext cx="8960910" cy="5502520"/>
            </a:xfrm>
            <a:prstGeom prst="rect">
              <a:avLst/>
            </a:prstGeom>
          </p:spPr>
        </p:pic>
        <p:sp>
          <p:nvSpPr>
            <p:cNvPr id="24" name="אליפסה 23">
              <a:extLst>
                <a:ext uri="{FF2B5EF4-FFF2-40B4-BE49-F238E27FC236}">
                  <a16:creationId xmlns:a16="http://schemas.microsoft.com/office/drawing/2014/main" id="{0640B074-F50F-4287-A2BB-2DA973E5C8BD}"/>
                </a:ext>
              </a:extLst>
            </p:cNvPr>
            <p:cNvSpPr/>
            <p:nvPr/>
          </p:nvSpPr>
          <p:spPr>
            <a:xfrm>
              <a:off x="6241001" y="2308194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234CB2AD-6FC0-4437-8166-0EC77071DDB6}"/>
                </a:ext>
              </a:extLst>
            </p:cNvPr>
            <p:cNvSpPr/>
            <p:nvPr/>
          </p:nvSpPr>
          <p:spPr>
            <a:xfrm>
              <a:off x="6241001" y="2885637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97C48890-E11B-4AFC-A985-8D653A6AE8BB}"/>
                </a:ext>
              </a:extLst>
            </p:cNvPr>
            <p:cNvSpPr/>
            <p:nvPr/>
          </p:nvSpPr>
          <p:spPr>
            <a:xfrm>
              <a:off x="6241001" y="4057885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3ADE4731-C818-44F5-8109-BC808346862E}"/>
                </a:ext>
              </a:extLst>
            </p:cNvPr>
            <p:cNvSpPr/>
            <p:nvPr/>
          </p:nvSpPr>
          <p:spPr>
            <a:xfrm>
              <a:off x="6241001" y="4271336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DA1EDA17-D3F8-4AE8-AC84-7F3BB1940A57}"/>
                </a:ext>
              </a:extLst>
            </p:cNvPr>
            <p:cNvSpPr/>
            <p:nvPr/>
          </p:nvSpPr>
          <p:spPr>
            <a:xfrm>
              <a:off x="6241001" y="4467031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A69FFAED-2947-4223-B212-9CA829ACA79F}"/>
                </a:ext>
              </a:extLst>
            </p:cNvPr>
            <p:cNvSpPr/>
            <p:nvPr/>
          </p:nvSpPr>
          <p:spPr>
            <a:xfrm>
              <a:off x="4740674" y="4662726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75900D72-341C-4539-AE5B-4518A27412B8}"/>
                </a:ext>
              </a:extLst>
            </p:cNvPr>
            <p:cNvSpPr/>
            <p:nvPr/>
          </p:nvSpPr>
          <p:spPr>
            <a:xfrm>
              <a:off x="6241001" y="6428503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93166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elated image">
            <a:extLst>
              <a:ext uri="{FF2B5EF4-FFF2-40B4-BE49-F238E27FC236}">
                <a16:creationId xmlns:a16="http://schemas.microsoft.com/office/drawing/2014/main" id="{F8DD1495-ABE6-41B3-8ED6-E5092F095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07" r="696" b="7588"/>
          <a:stretch/>
        </p:blipFill>
        <p:spPr bwMode="auto">
          <a:xfrm rot="16200000">
            <a:off x="2671268" y="-2662735"/>
            <a:ext cx="6862428" cy="121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F15A6B5-B645-4625-B4BF-9FB76273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696" y="193462"/>
            <a:ext cx="9153898" cy="970158"/>
          </a:xfrm>
        </p:spPr>
        <p:txBody>
          <a:bodyPr>
            <a:noAutofit/>
          </a:bodyPr>
          <a:lstStyle/>
          <a:p>
            <a:r>
              <a:rPr lang="he-IL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קובץ </a:t>
            </a:r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he-IL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המציג את מצב המולקולות במערכת:</a:t>
            </a:r>
            <a:br>
              <a:rPr lang="he-IL" sz="2800" dirty="0"/>
            </a:br>
            <a:r>
              <a:rPr lang="he-IL" sz="2000" dirty="0"/>
              <a:t>***תוצאות ריצה בהפעלת המערכת למשך 506,000 צעדי זמן***</a:t>
            </a:r>
          </a:p>
        </p:txBody>
      </p: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2379174D-0744-46B7-9FB6-4DC90832EFF9}"/>
              </a:ext>
            </a:extLst>
          </p:cNvPr>
          <p:cNvGrpSpPr/>
          <p:nvPr/>
        </p:nvGrpSpPr>
        <p:grpSpPr>
          <a:xfrm>
            <a:off x="2787117" y="1145864"/>
            <a:ext cx="9046813" cy="5518674"/>
            <a:chOff x="2085781" y="1145864"/>
            <a:chExt cx="9046813" cy="5518674"/>
          </a:xfrm>
        </p:grpSpPr>
        <p:pic>
          <p:nvPicPr>
            <p:cNvPr id="20" name="תמונה 19">
              <a:extLst>
                <a:ext uri="{FF2B5EF4-FFF2-40B4-BE49-F238E27FC236}">
                  <a16:creationId xmlns:a16="http://schemas.microsoft.com/office/drawing/2014/main" id="{3BB552DE-23C2-4EF3-BB94-0146F2476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961" t="25243" r="1772" b="14822"/>
            <a:stretch/>
          </p:blipFill>
          <p:spPr>
            <a:xfrm>
              <a:off x="2085781" y="1145864"/>
              <a:ext cx="9046813" cy="5518674"/>
            </a:xfrm>
            <a:prstGeom prst="rect">
              <a:avLst/>
            </a:prstGeom>
          </p:spPr>
        </p:pic>
        <p:sp>
          <p:nvSpPr>
            <p:cNvPr id="21" name="אליפסה 20">
              <a:extLst>
                <a:ext uri="{FF2B5EF4-FFF2-40B4-BE49-F238E27FC236}">
                  <a16:creationId xmlns:a16="http://schemas.microsoft.com/office/drawing/2014/main" id="{C913C4B5-5A85-4690-BEA3-B6D83DD6267C}"/>
                </a:ext>
              </a:extLst>
            </p:cNvPr>
            <p:cNvSpPr/>
            <p:nvPr/>
          </p:nvSpPr>
          <p:spPr>
            <a:xfrm>
              <a:off x="6249879" y="1766656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C77B016C-74E4-4804-ADBA-796CE65CEF19}"/>
                </a:ext>
              </a:extLst>
            </p:cNvPr>
            <p:cNvSpPr/>
            <p:nvPr/>
          </p:nvSpPr>
          <p:spPr>
            <a:xfrm>
              <a:off x="6249879" y="2932122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3636FDDB-D4E4-4AC0-A55B-70B9918DD129}"/>
                </a:ext>
              </a:extLst>
            </p:cNvPr>
            <p:cNvSpPr/>
            <p:nvPr/>
          </p:nvSpPr>
          <p:spPr>
            <a:xfrm>
              <a:off x="6249879" y="4310652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0C5B144D-94EA-4380-AEAC-55A2E431204E}"/>
                </a:ext>
              </a:extLst>
            </p:cNvPr>
            <p:cNvSpPr/>
            <p:nvPr/>
          </p:nvSpPr>
          <p:spPr>
            <a:xfrm>
              <a:off x="6249879" y="5499072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C4B663DD-3E8F-4B6D-901D-AB392543BB57}"/>
                </a:ext>
              </a:extLst>
            </p:cNvPr>
            <p:cNvSpPr/>
            <p:nvPr/>
          </p:nvSpPr>
          <p:spPr>
            <a:xfrm>
              <a:off x="4746587" y="4310652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7389B80C-B891-4422-8535-3DDFCD489864}"/>
                </a:ext>
              </a:extLst>
            </p:cNvPr>
            <p:cNvSpPr/>
            <p:nvPr/>
          </p:nvSpPr>
          <p:spPr>
            <a:xfrm>
              <a:off x="3252173" y="5687723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אליפסה 32">
              <a:extLst>
                <a:ext uri="{FF2B5EF4-FFF2-40B4-BE49-F238E27FC236}">
                  <a16:creationId xmlns:a16="http://schemas.microsoft.com/office/drawing/2014/main" id="{445EAD12-5D60-4B9D-A12C-733BF6731350}"/>
                </a:ext>
              </a:extLst>
            </p:cNvPr>
            <p:cNvSpPr/>
            <p:nvPr/>
          </p:nvSpPr>
          <p:spPr>
            <a:xfrm>
              <a:off x="4746587" y="2932122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אליפסה 39">
              <a:extLst>
                <a:ext uri="{FF2B5EF4-FFF2-40B4-BE49-F238E27FC236}">
                  <a16:creationId xmlns:a16="http://schemas.microsoft.com/office/drawing/2014/main" id="{A90CCA7D-2726-4538-AA6D-BF779225B884}"/>
                </a:ext>
              </a:extLst>
            </p:cNvPr>
            <p:cNvSpPr/>
            <p:nvPr/>
          </p:nvSpPr>
          <p:spPr>
            <a:xfrm>
              <a:off x="6249879" y="2337912"/>
              <a:ext cx="435006" cy="213064"/>
            </a:xfrm>
            <a:prstGeom prst="ellipse">
              <a:avLst/>
            </a:prstGeom>
            <a:noFill/>
            <a:ln w="28575">
              <a:solidFill>
                <a:srgbClr val="404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41" name="טבלה 40">
            <a:extLst>
              <a:ext uri="{FF2B5EF4-FFF2-40B4-BE49-F238E27FC236}">
                <a16:creationId xmlns:a16="http://schemas.microsoft.com/office/drawing/2014/main" id="{8653D600-E3DF-4319-B74F-B9F305FCB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20571"/>
              </p:ext>
            </p:extLst>
          </p:nvPr>
        </p:nvGraphicFramePr>
        <p:xfrm>
          <a:off x="106057" y="1145864"/>
          <a:ext cx="1979723" cy="2127704"/>
        </p:xfrm>
        <a:graphic>
          <a:graphicData uri="http://schemas.openxmlformats.org/drawingml/2006/table">
            <a:tbl>
              <a:tblPr rtl="1"/>
              <a:tblGrid>
                <a:gridCol w="1979723">
                  <a:extLst>
                    <a:ext uri="{9D8B030D-6E8A-4147-A177-3AD203B41FA5}">
                      <a16:colId xmlns:a16="http://schemas.microsoft.com/office/drawing/2014/main" val="3444125144"/>
                    </a:ext>
                  </a:extLst>
                </a:gridCol>
              </a:tblGrid>
              <a:tr h="276602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 התרחש צילוב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13091"/>
                  </a:ext>
                </a:extLst>
              </a:tr>
              <a:tr h="265963">
                <a:tc>
                  <a:txBody>
                    <a:bodyPr/>
                    <a:lstStyle/>
                    <a:p>
                      <a:pPr algn="ctr" rtl="0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87401"/>
                  </a:ext>
                </a:extLst>
              </a:tr>
              <a:tr h="26596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ריצה טובה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48848"/>
                  </a:ext>
                </a:extLst>
              </a:tr>
              <a:tr h="265963">
                <a:tc>
                  <a:txBody>
                    <a:bodyPr/>
                    <a:lstStyle/>
                    <a:p>
                      <a:pPr algn="ctr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40915"/>
                  </a:ext>
                </a:extLst>
              </a:tr>
              <a:tr h="26596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המולקולה שנוצרה מהצילוב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906038"/>
                  </a:ext>
                </a:extLst>
              </a:tr>
              <a:tr h="265963">
                <a:tc>
                  <a:txBody>
                    <a:bodyPr/>
                    <a:lstStyle/>
                    <a:p>
                      <a:pPr algn="ctr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66647"/>
                  </a:ext>
                </a:extLst>
              </a:tr>
              <a:tr h="521287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ריצה לא טובה - נוצרו מולקולות לא רצויות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74410"/>
                  </a:ext>
                </a:extLst>
              </a:tr>
            </a:tbl>
          </a:graphicData>
        </a:graphic>
      </p:graphicFrame>
      <p:sp>
        <p:nvSpPr>
          <p:cNvPr id="43" name="אליפסה 42">
            <a:extLst>
              <a:ext uri="{FF2B5EF4-FFF2-40B4-BE49-F238E27FC236}">
                <a16:creationId xmlns:a16="http://schemas.microsoft.com/office/drawing/2014/main" id="{35BC622F-E422-4C07-A410-80A08B301923}"/>
              </a:ext>
            </a:extLst>
          </p:cNvPr>
          <p:cNvSpPr/>
          <p:nvPr/>
        </p:nvSpPr>
        <p:spPr>
          <a:xfrm>
            <a:off x="106057" y="2182481"/>
            <a:ext cx="1979724" cy="476308"/>
          </a:xfrm>
          <a:prstGeom prst="ellipse">
            <a:avLst/>
          </a:prstGeom>
          <a:noFill/>
          <a:ln w="28575">
            <a:solidFill>
              <a:srgbClr val="404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028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EDCEB715-C718-4106-9288-8584963EE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07" r="696" b="7588"/>
          <a:stretch/>
        </p:blipFill>
        <p:spPr bwMode="auto">
          <a:xfrm rot="16200000">
            <a:off x="2671268" y="-2662735"/>
            <a:ext cx="6862428" cy="121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D6D345D-3450-43E8-BDBA-49D39D55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936" y="163833"/>
            <a:ext cx="9680864" cy="976746"/>
          </a:xfrm>
        </p:spPr>
        <p:txBody>
          <a:bodyPr>
            <a:noAutofit/>
          </a:bodyPr>
          <a:lstStyle/>
          <a:p>
            <a:br>
              <a:rPr lang="he-IL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e-IL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תיאור הפתרון לבעיה 2: (המשך הפרויקט)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8B28E8-E59F-455D-B167-E8552087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934"/>
            <a:ext cx="10515600" cy="4351338"/>
          </a:xfrm>
        </p:spPr>
        <p:txBody>
          <a:bodyPr/>
          <a:lstStyle/>
          <a:p>
            <a:r>
              <a:rPr lang="he-IL" dirty="0"/>
              <a:t>פיתוח קוד לשימוש בכרטיס מסך (</a:t>
            </a:r>
            <a:r>
              <a:rPr lang="en-US" dirty="0"/>
              <a:t>gpu</a:t>
            </a:r>
            <a:r>
              <a:rPr lang="he-IL" dirty="0"/>
              <a:t>) למקבול התוכנית.</a:t>
            </a:r>
          </a:p>
          <a:p>
            <a:r>
              <a:rPr lang="he-IL" dirty="0"/>
              <a:t>בניית </a:t>
            </a:r>
            <a:r>
              <a:rPr lang="en-US" dirty="0"/>
              <a:t>gpu</a:t>
            </a:r>
            <a:r>
              <a:rPr lang="he-IL" dirty="0"/>
              <a:t> שירוץ על קוד ה</a:t>
            </a:r>
            <a:r>
              <a:rPr lang="en-US" dirty="0"/>
              <a:t>Meta-Dynamic</a:t>
            </a:r>
            <a:r>
              <a:rPr lang="he-IL" dirty="0"/>
              <a:t> בתוך המחלקה </a:t>
            </a:r>
            <a:r>
              <a:rPr lang="en-US" dirty="0"/>
              <a:t>REAXFF</a:t>
            </a:r>
            <a:r>
              <a:rPr lang="he-IL" dirty="0"/>
              <a:t> ב-</a:t>
            </a:r>
            <a:r>
              <a:rPr lang="en-US" dirty="0"/>
              <a:t>LAMMPS</a:t>
            </a:r>
            <a:r>
              <a:rPr lang="he-IL" dirty="0"/>
              <a:t>.	</a:t>
            </a:r>
            <a:endParaRPr lang="en-US" dirty="0"/>
          </a:p>
          <a:p>
            <a:r>
              <a:rPr lang="he-IL" dirty="0"/>
              <a:t>יש לדאוג שהקוד יתממשק עם ה-</a:t>
            </a:r>
            <a:r>
              <a:rPr lang="en-US" i="1" dirty="0"/>
              <a:t> LAMMPS </a:t>
            </a:r>
            <a:r>
              <a:rPr lang="he-IL" dirty="0"/>
              <a:t>בצורה טובה.</a:t>
            </a:r>
            <a:endParaRPr lang="en-US" dirty="0"/>
          </a:p>
          <a:p>
            <a:r>
              <a:rPr lang="he-IL" dirty="0"/>
              <a:t>תכנית עבודה: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ראשית, הרצת ה-</a:t>
            </a:r>
            <a:r>
              <a:rPr lang="en-US" i="1" dirty="0"/>
              <a:t>gpu</a:t>
            </a:r>
            <a:r>
              <a:rPr lang="he-IL" dirty="0"/>
              <a:t> על קוד ה-</a:t>
            </a:r>
            <a:r>
              <a:rPr lang="en-US" dirty="0"/>
              <a:t> REAXFF</a:t>
            </a:r>
            <a:r>
              <a:rPr lang="he-IL" dirty="0"/>
              <a:t>של </a:t>
            </a:r>
            <a:r>
              <a:rPr lang="en-US" i="1" dirty="0"/>
              <a:t>LAMMPS</a:t>
            </a:r>
            <a:r>
              <a:rPr lang="he-IL" dirty="0"/>
              <a:t> לבד ובדיקה אחר תוצאות טובות.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הרצת ה-</a:t>
            </a:r>
            <a:r>
              <a:rPr lang="en-US" i="1" dirty="0"/>
              <a:t>gpu</a:t>
            </a:r>
            <a:r>
              <a:rPr lang="he-IL" dirty="0"/>
              <a:t> יחד עם הקוד הנוסף של ה-</a:t>
            </a:r>
            <a:r>
              <a:rPr lang="en-US" i="1" dirty="0"/>
              <a:t>Meta-Dynamic</a:t>
            </a:r>
            <a:r>
              <a:rPr lang="he-IL" dirty="0"/>
              <a:t> ובדיקה אחר תוצאות טובות.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928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7CF5679B-3791-420B-90DB-B1D4E0C72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07" r="696" b="7588"/>
          <a:stretch/>
        </p:blipFill>
        <p:spPr bwMode="auto">
          <a:xfrm rot="16200000">
            <a:off x="2671268" y="-2662735"/>
            <a:ext cx="6862428" cy="121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5D9A84E-ECA9-41DE-ADB7-B18269FF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2" y="412540"/>
            <a:ext cx="8236527" cy="570057"/>
          </a:xfrm>
        </p:spPr>
        <p:txBody>
          <a:bodyPr>
            <a:noAutofit/>
          </a:bodyPr>
          <a:lstStyle/>
          <a:p>
            <a:r>
              <a:rPr lang="he-IL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מבוא</a:t>
            </a:r>
            <a:endParaRPr lang="he-IL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F20991-ADE4-4975-9497-C663AE82C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6129"/>
            <a:ext cx="10515600" cy="47174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e-IL" dirty="0"/>
              <a:t>סימולציה של דינמיקה מולקולרית נועדה לדמות מודל תנועה והתנהגות של אטומים במולקולה, על ידי החלת חוקים של מכניקה קלאסית.</a:t>
            </a:r>
          </a:p>
          <a:p>
            <a:pPr>
              <a:lnSpc>
                <a:spcPct val="100000"/>
              </a:lnSpc>
            </a:pPr>
            <a:r>
              <a:rPr lang="he-IL" dirty="0"/>
              <a:t>מטה-דינמיקה הינה שיטת סימולציה ממוחשבת המשמשת להערכת האנרגיה החופשית בסימולציות מסוג דינמיקה מולקולרית.</a:t>
            </a:r>
          </a:p>
          <a:p>
            <a:pPr>
              <a:lnSpc>
                <a:spcPct val="100000"/>
              </a:lnSpc>
            </a:pPr>
            <a:r>
              <a:rPr lang="he-IL" dirty="0"/>
              <a:t>הרצת סימולציה מסוג מטה-דינמיקה של דינמיקה מולקולרית מאפשרת חיקוי תנאי מעבדה אמיתיים.</a:t>
            </a:r>
          </a:p>
          <a:p>
            <a:pPr>
              <a:lnSpc>
                <a:spcPct val="100000"/>
              </a:lnSpc>
            </a:pPr>
            <a:r>
              <a:rPr lang="en-US" dirty="0"/>
              <a:t>LAMMPS</a:t>
            </a:r>
            <a:r>
              <a:rPr lang="he-IL" dirty="0"/>
              <a:t> הינה תוכנה מבוססת קוד פתוח להרצת סימולציות מטה-דינמיות של דינמיקה מולקולרית על אטומים ומולקולות בזמן ריצה יעיל.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702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5BC350C6-3D4B-4359-8D46-B6713BA21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07" r="696" b="7588"/>
          <a:stretch/>
        </p:blipFill>
        <p:spPr bwMode="auto">
          <a:xfrm rot="16200000">
            <a:off x="2671268" y="-2662735"/>
            <a:ext cx="6862428" cy="121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44682" y="1218666"/>
            <a:ext cx="10515600" cy="52370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e-IL" dirty="0"/>
              <a:t>ריאקציה כימית - צילוב - תהליך שבו משתנה מבנה המולקולות המרכיבות את החומר.</a:t>
            </a:r>
          </a:p>
          <a:p>
            <a:pPr>
              <a:lnSpc>
                <a:spcPct val="100000"/>
              </a:lnSpc>
            </a:pPr>
            <a:r>
              <a:rPr lang="he-IL" dirty="0"/>
              <a:t>במאמר עליו מתבסס הפרויקט, מתואר אלגוריתם הנועד להוביל לזירוז תהליך צילוב בין שני סוגים של מולקולות ע"י הפעלת פוטנציאל נוסף.</a:t>
            </a:r>
          </a:p>
          <a:p>
            <a:pPr>
              <a:lnSpc>
                <a:spcPct val="100000"/>
              </a:lnSpc>
            </a:pPr>
            <a:r>
              <a:rPr lang="he-IL" dirty="0"/>
              <a:t>זיהוי ארבעת האטומים המגיבים במיקומים קרובים והפעלת הפוטנציאל הנוסף – יגרום להאצת התרחשות תהליך הצילוב.</a:t>
            </a:r>
          </a:p>
          <a:p>
            <a:pPr>
              <a:lnSpc>
                <a:spcPct val="100000"/>
              </a:lnSpc>
            </a:pPr>
            <a:r>
              <a:rPr lang="he-IL" dirty="0"/>
              <a:t>נתמקד בהרצת סימולציות על 2 המולקולות הבאות:  </a:t>
            </a:r>
            <a:r>
              <a:rPr lang="en-US" i="1" dirty="0"/>
              <a:t>EPON862</a:t>
            </a:r>
            <a:r>
              <a:rPr lang="he-IL" dirty="0"/>
              <a:t>, </a:t>
            </a:r>
            <a:r>
              <a:rPr lang="en-US" i="1" dirty="0"/>
              <a:t>DETDA</a:t>
            </a:r>
            <a:r>
              <a:rPr lang="he-IL" dirty="0"/>
              <a:t>.</a:t>
            </a:r>
          </a:p>
          <a:p>
            <a:pPr>
              <a:lnSpc>
                <a:spcPct val="100000"/>
              </a:lnSpc>
            </a:pPr>
            <a:endParaRPr lang="he-IL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he-IL" dirty="0"/>
          </a:p>
          <a:p>
            <a:pPr>
              <a:lnSpc>
                <a:spcPct val="10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342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Related image">
            <a:extLst>
              <a:ext uri="{FF2B5EF4-FFF2-40B4-BE49-F238E27FC236}">
                <a16:creationId xmlns:a16="http://schemas.microsoft.com/office/drawing/2014/main" id="{453F10B3-C07A-45DB-8B89-AE5D3A7C9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07" r="696" b="7588"/>
          <a:stretch/>
        </p:blipFill>
        <p:spPr bwMode="auto">
          <a:xfrm rot="16200000">
            <a:off x="2671268" y="-2662735"/>
            <a:ext cx="6862428" cy="121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AA6ACE5-2C13-48A1-A18B-4A4CADAE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476" y="266880"/>
            <a:ext cx="7166264" cy="1110384"/>
          </a:xfrm>
        </p:spPr>
        <p:txBody>
          <a:bodyPr>
            <a:normAutofit/>
          </a:bodyPr>
          <a:lstStyle/>
          <a:p>
            <a:r>
              <a:rPr lang="he-IL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צילוב במולקולות </a:t>
            </a:r>
            <a:r>
              <a:rPr lang="en-US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D1:E2</a:t>
            </a:r>
            <a:endParaRPr lang="he-IL"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37B135A-24F6-4966-8850-53DC2371E7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79" t="40381" r="51915" b="39457"/>
          <a:stretch/>
        </p:blipFill>
        <p:spPr>
          <a:xfrm>
            <a:off x="7795443" y="2890908"/>
            <a:ext cx="3829297" cy="302728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1841309-C2B7-4B35-B472-1E42DBFA1F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49" t="40903" r="24277" b="39457"/>
          <a:stretch/>
        </p:blipFill>
        <p:spPr>
          <a:xfrm>
            <a:off x="1138503" y="2890907"/>
            <a:ext cx="3829297" cy="302728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D669A82-A74C-4591-B2B6-134B4914AF00}"/>
              </a:ext>
            </a:extLst>
          </p:cNvPr>
          <p:cNvSpPr txBox="1"/>
          <p:nvPr/>
        </p:nvSpPr>
        <p:spPr>
          <a:xfrm>
            <a:off x="7795443" y="1824025"/>
            <a:ext cx="34547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מצב התחלתי של המערכת:</a:t>
            </a:r>
          </a:p>
          <a:p>
            <a:r>
              <a:rPr lang="he-IL" dirty="0"/>
              <a:t>מולקולה אחת מסוג </a:t>
            </a:r>
            <a:r>
              <a:rPr lang="en-US" i="1" dirty="0"/>
              <a:t> DETDA(a)</a:t>
            </a:r>
            <a:r>
              <a:rPr lang="he-IL" i="1" dirty="0"/>
              <a:t> </a:t>
            </a:r>
          </a:p>
          <a:p>
            <a:r>
              <a:rPr lang="he-IL" i="1" dirty="0"/>
              <a:t>ושני מולקולות מסוג </a:t>
            </a:r>
            <a:r>
              <a:rPr lang="en-US" i="1" dirty="0"/>
              <a:t>EPON862(b) 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20A9E3A-AC69-4971-8421-3860F09ACAF8}"/>
              </a:ext>
            </a:extLst>
          </p:cNvPr>
          <p:cNvSpPr txBox="1"/>
          <p:nvPr/>
        </p:nvSpPr>
        <p:spPr>
          <a:xfrm>
            <a:off x="1138503" y="1824025"/>
            <a:ext cx="34547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מצב המערכת לאחר הסימולציה והפעלת הפוטנציאל:</a:t>
            </a:r>
          </a:p>
          <a:p>
            <a:r>
              <a:rPr lang="he-IL" dirty="0"/>
              <a:t>מולקולה אחת גדולה מסוג </a:t>
            </a:r>
            <a:r>
              <a:rPr lang="en-US" dirty="0"/>
              <a:t>DE2</a:t>
            </a:r>
            <a:endParaRPr lang="he-IL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875C82D2-94FC-4A5E-BBFE-CBAC14A0D9EE}"/>
              </a:ext>
            </a:extLst>
          </p:cNvPr>
          <p:cNvCxnSpPr>
            <a:cxnSpLocks/>
          </p:cNvCxnSpPr>
          <p:nvPr/>
        </p:nvCxnSpPr>
        <p:spPr>
          <a:xfrm flipH="1">
            <a:off x="4967800" y="4404550"/>
            <a:ext cx="2713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1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58D377A9-1D5C-442E-845E-9143B9925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07" r="696" b="7588"/>
          <a:stretch/>
        </p:blipFill>
        <p:spPr bwMode="auto">
          <a:xfrm rot="16200000">
            <a:off x="2671268" y="-2662735"/>
            <a:ext cx="6862428" cy="121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FE07B1B-12A1-416D-A2EF-E32FC9DF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028" y="365126"/>
            <a:ext cx="9317182" cy="1172730"/>
          </a:xfrm>
        </p:spPr>
        <p:txBody>
          <a:bodyPr>
            <a:normAutofit/>
          </a:bodyPr>
          <a:lstStyle/>
          <a:p>
            <a:r>
              <a:rPr lang="he-IL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מטרות הפרויקט (תיאור הבעיות):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021909-490F-4B51-9EA0-F3E12191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621" y="1836391"/>
            <a:ext cx="6462589" cy="18123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e-IL" dirty="0"/>
              <a:t>הגעה לאחוז צילוב גבוה ככל הניתן.</a:t>
            </a:r>
          </a:p>
          <a:p>
            <a:pPr marL="0" indent="0">
              <a:lnSpc>
                <a:spcPct val="100000"/>
              </a:lnSpc>
              <a:buNone/>
            </a:pPr>
            <a:endParaRPr lang="he-IL" dirty="0"/>
          </a:p>
          <a:p>
            <a:pPr>
              <a:lnSpc>
                <a:spcPct val="100000"/>
              </a:lnSpc>
            </a:pPr>
            <a:r>
              <a:rPr lang="he-IL" dirty="0"/>
              <a:t>שיפור זמני ריצה באופן משמעותי.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709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63D40A9D-F423-4068-A9C3-B6AF5FE7E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07" r="696" b="7588"/>
          <a:stretch/>
        </p:blipFill>
        <p:spPr bwMode="auto">
          <a:xfrm rot="16200000">
            <a:off x="2671268" y="-2662735"/>
            <a:ext cx="6862428" cy="121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1757591-E2C6-4053-98AF-364A8E18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445" y="374003"/>
            <a:ext cx="8628355" cy="868870"/>
          </a:xfrm>
        </p:spPr>
        <p:txBody>
          <a:bodyPr>
            <a:noAutofit/>
          </a:bodyPr>
          <a:lstStyle/>
          <a:p>
            <a:r>
              <a:rPr lang="he-IL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רקע לבעיה 1: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6548E6-CCF1-4AEE-9855-BB4BA9B9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034"/>
            <a:ext cx="10515600" cy="4351338"/>
          </a:xfrm>
        </p:spPr>
        <p:txBody>
          <a:bodyPr>
            <a:normAutofit fontScale="92500"/>
          </a:bodyPr>
          <a:lstStyle/>
          <a:p>
            <a:pPr lvl="0"/>
            <a:r>
              <a:rPr lang="he-IL" dirty="0"/>
              <a:t>בהפעלת הפוטנציאל ישנם פרמטרים שונים – ערך הכוחות </a:t>
            </a:r>
            <a:r>
              <a:rPr lang="en-US" dirty="0"/>
              <a:t>F1,F2</a:t>
            </a:r>
            <a:r>
              <a:rPr lang="he-IL" dirty="0"/>
              <a:t> המופעלים על כל זוג אטומים ומספר צעדי הזמן שבהם מופעל הפוטנציאל.</a:t>
            </a:r>
            <a:endParaRPr lang="en-US" dirty="0"/>
          </a:p>
          <a:p>
            <a:r>
              <a:rPr lang="he-IL" dirty="0"/>
              <a:t>כרגע, לא ברור מהם הפרמטרים האופטימליים שיובילו לאחוז צילוב גבוה.</a:t>
            </a:r>
            <a:endParaRPr lang="en-US" dirty="0"/>
          </a:p>
          <a:p>
            <a:r>
              <a:rPr lang="he-IL" dirty="0"/>
              <a:t>הפעלת כוחות </a:t>
            </a:r>
            <a:r>
              <a:rPr lang="en-US" dirty="0"/>
              <a:t>(F1, F2)</a:t>
            </a:r>
            <a:r>
              <a:rPr lang="he-IL" dirty="0"/>
              <a:t> חזקים מידיי על האטומים עלולה לגרום לתלישת האטומים זה מזה. הפעלת כוחות חלשים מידיי - לא תגרום לשינוי במולקולות.</a:t>
            </a:r>
            <a:endParaRPr lang="en-US" dirty="0"/>
          </a:p>
          <a:p>
            <a:r>
              <a:rPr lang="he-IL" dirty="0"/>
              <a:t>משך צעדי הזמן שיופעל הפוטנציאל הנוסף ישפיע, מצד אחד, שהצילוב יספיק להתבצע ומנגד, לא יגרום ל"קרעים".</a:t>
            </a:r>
            <a:endParaRPr lang="en-US" dirty="0"/>
          </a:p>
          <a:p>
            <a:r>
              <a:rPr lang="he-IL" dirty="0"/>
              <a:t>סימולציות שונות פועלות על סדרי גודל שונים של מולקולות.</a:t>
            </a:r>
            <a:endParaRPr lang="en-US" dirty="0"/>
          </a:p>
          <a:p>
            <a:r>
              <a:rPr lang="he-IL" dirty="0"/>
              <a:t>המטרה: למצוא את הפרמטרים שיביאו לאחוז הצילוב הגבוה ביותר, באופן שיטתי, עבור סדרי גודל שונים של המולקולות.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169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6B50E11D-B4E9-4F3A-9FC8-4C05485A7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07" r="696" b="7588"/>
          <a:stretch/>
        </p:blipFill>
        <p:spPr bwMode="auto">
          <a:xfrm rot="16200000">
            <a:off x="2671268" y="-2662735"/>
            <a:ext cx="6862428" cy="121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AE282F3-D001-499E-91CA-576F5194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365125"/>
            <a:ext cx="8724900" cy="1006475"/>
          </a:xfrm>
        </p:spPr>
        <p:txBody>
          <a:bodyPr>
            <a:normAutofit/>
          </a:bodyPr>
          <a:lstStyle/>
          <a:p>
            <a:r>
              <a:rPr lang="he-IL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רקע לבעיה 2: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3535EC-E89C-41C1-B3D6-D16664EC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289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he-IL" dirty="0"/>
              <a:t>ההרצות מבצעות חישובים עם נתונים על אלפי חלקיקי אטומים.</a:t>
            </a:r>
          </a:p>
          <a:p>
            <a:r>
              <a:rPr lang="he-IL" dirty="0"/>
              <a:t>ביצוע הרצות על נתונים רבים אורך זמן רב ודורש הרבה משאבים.</a:t>
            </a:r>
          </a:p>
          <a:p>
            <a:r>
              <a:rPr lang="he-IL" dirty="0"/>
              <a:t>הרצות ביחס של 2:4 מולקולות או 4:8 מולקולות ארכו בזמן סביר.</a:t>
            </a:r>
          </a:p>
          <a:p>
            <a:r>
              <a:rPr lang="he-IL" dirty="0"/>
              <a:t>הרצות גדולות יותר – ביחס של 8:16 או 16:32 מולקולות – זמני הריצה גדלו משמעותית.</a:t>
            </a:r>
          </a:p>
          <a:p>
            <a:r>
              <a:rPr lang="he-IL" dirty="0"/>
              <a:t>ריצות גדולות וארוכות אפשר לשפר פלאים, ע"י שימוש בכרטיס מסך – </a:t>
            </a:r>
            <a:r>
              <a:rPr lang="en-US" dirty="0" err="1"/>
              <a:t>gpu</a:t>
            </a:r>
            <a:r>
              <a:rPr lang="he-IL" dirty="0"/>
              <a:t>.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466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B2A1FD09-E979-4C7E-9D2A-6B428C178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07" r="696" b="7588"/>
          <a:stretch/>
        </p:blipFill>
        <p:spPr bwMode="auto">
          <a:xfrm rot="16200000">
            <a:off x="2671268" y="-2662735"/>
            <a:ext cx="6862428" cy="121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089EE5A-5A38-496A-A6BF-F10DE4C9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פתרון: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2ADFE2-DB15-4D96-9A00-3E113A75A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50"/>
            <a:ext cx="10515600" cy="4351338"/>
          </a:xfrm>
        </p:spPr>
        <p:txBody>
          <a:bodyPr/>
          <a:lstStyle/>
          <a:p>
            <a:r>
              <a:rPr lang="he-IL" dirty="0"/>
              <a:t>פיתוח כלים אוטומטיים למציאת הפרמטרים האופטימליים להפעלת הפוטנציאל הנוסף. </a:t>
            </a:r>
          </a:p>
          <a:p>
            <a:r>
              <a:rPr lang="he-IL" dirty="0"/>
              <a:t>פיתוח קוד לשימוש בכרטיס מסך (</a:t>
            </a:r>
            <a:r>
              <a:rPr lang="en-US" dirty="0"/>
              <a:t>gpu</a:t>
            </a:r>
            <a:r>
              <a:rPr lang="he-IL" dirty="0"/>
              <a:t>) למקבול התוכנית.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ACA2B717-5480-4768-8993-18E57AA977E7}"/>
              </a:ext>
            </a:extLst>
          </p:cNvPr>
          <p:cNvGrpSpPr/>
          <p:nvPr/>
        </p:nvGrpSpPr>
        <p:grpSpPr>
          <a:xfrm>
            <a:off x="2831977" y="3320249"/>
            <a:ext cx="7581530" cy="3585243"/>
            <a:chOff x="2831977" y="3320249"/>
            <a:chExt cx="7581530" cy="3585243"/>
          </a:xfrm>
        </p:grpSpPr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F0F7147-9DB2-4FA1-9208-7721E79E47C6}"/>
                </a:ext>
              </a:extLst>
            </p:cNvPr>
            <p:cNvSpPr/>
            <p:nvPr/>
          </p:nvSpPr>
          <p:spPr>
            <a:xfrm>
              <a:off x="2831977" y="3320249"/>
              <a:ext cx="7581530" cy="3284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E73FDBE5-C5DA-44CC-9E41-B0ADB6A211EA}"/>
                </a:ext>
              </a:extLst>
            </p:cNvPr>
            <p:cNvPicPr/>
            <p:nvPr/>
          </p:nvPicPr>
          <p:blipFill rotWithShape="1"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-8778"/>
            <a:stretch/>
          </p:blipFill>
          <p:spPr bwMode="auto">
            <a:xfrm>
              <a:off x="2831977" y="3394374"/>
              <a:ext cx="7528263" cy="351111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135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FD360208-927A-4F8F-8B72-C96FA02CA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07" r="696" b="7588"/>
          <a:stretch/>
        </p:blipFill>
        <p:spPr bwMode="auto">
          <a:xfrm rot="16200000">
            <a:off x="2658306" y="-2658305"/>
            <a:ext cx="6862428" cy="121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374B660F-A4FF-448E-805B-C7D89BDE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18" y="197427"/>
            <a:ext cx="6116782" cy="374073"/>
          </a:xfrm>
        </p:spPr>
        <p:txBody>
          <a:bodyPr>
            <a:noAutofit/>
          </a:bodyPr>
          <a:lstStyle/>
          <a:p>
            <a:br>
              <a:rPr lang="he-IL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e-IL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תיאור הפתרון לבעיה 1: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3255DB-E4FB-41B3-88D4-4F9F1968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600699"/>
          </a:xfrm>
        </p:spPr>
        <p:txBody>
          <a:bodyPr>
            <a:normAutofit/>
          </a:bodyPr>
          <a:lstStyle/>
          <a:p>
            <a:pPr lvl="0"/>
            <a:r>
              <a:rPr lang="he-IL" sz="2000" dirty="0"/>
              <a:t>פיתוח כלים אוטומטיים לבחירת פרמטרים אופטימליים לנוסחה באופן שיטתי. עבור כל סימולציה, יופעל קוד זה ויתקבלו הפרמטרים איתם נגיע לאחוז צילוב מקסימלי.</a:t>
            </a:r>
            <a:endParaRPr lang="en-US" sz="2000" dirty="0"/>
          </a:p>
          <a:p>
            <a:r>
              <a:rPr lang="he-IL" sz="2000" dirty="0"/>
              <a:t>הפרמטרים המעניינים בנוסחה הם הכוחות </a:t>
            </a:r>
            <a:r>
              <a:rPr lang="en-US" sz="2000" dirty="0"/>
              <a:t>F1</a:t>
            </a:r>
            <a:r>
              <a:rPr lang="he-IL" sz="2000" dirty="0"/>
              <a:t> ו-</a:t>
            </a:r>
            <a:r>
              <a:rPr lang="en-US" sz="2000" dirty="0"/>
              <a:t>F2</a:t>
            </a:r>
            <a:r>
              <a:rPr lang="he-IL" sz="2000" dirty="0"/>
              <a:t> הפועלים על כל זוג אטומים ברבעיה שנמצאה.</a:t>
            </a:r>
            <a:endParaRPr lang="en-US" sz="2000" dirty="0"/>
          </a:p>
          <a:p>
            <a:r>
              <a:rPr lang="he-IL" sz="2000" dirty="0"/>
              <a:t>טווח הערכים האפשריים לפרמטרים אלו: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/>
              <a:t>F1</a:t>
            </a:r>
            <a:r>
              <a:rPr lang="he-IL" sz="1800" dirty="0"/>
              <a:t>- נע בין 50 ל-300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F2</a:t>
            </a:r>
            <a:r>
              <a:rPr lang="he-IL" sz="1800" dirty="0"/>
              <a:t>- נע בין 0.5 ל-1 (כרגע נקבע ל0.75)</a:t>
            </a:r>
            <a:endParaRPr lang="en-US" sz="1800" dirty="0"/>
          </a:p>
          <a:p>
            <a:r>
              <a:rPr lang="he-IL" sz="2000" dirty="0"/>
              <a:t>השפעת מספר צעדי הזמן של הוספת הפוטנציאל - כרגע, ההרצות מתבצעות כשפרמטר זה שווה ל10,000 צעדי זמן. בהמשך, נוסיף אותו לאלגוריתם כדי להגיע למסקנה על ערך אופטימלי שיביא לזירוז הצילוב.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5601C5C9-AA31-4A9C-81FB-1FCED8D2223D}"/>
              </a:ext>
            </a:extLst>
          </p:cNvPr>
          <p:cNvSpPr/>
          <p:nvPr/>
        </p:nvSpPr>
        <p:spPr>
          <a:xfrm>
            <a:off x="1042354" y="4514309"/>
            <a:ext cx="6400801" cy="1908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טבלה 7">
                <a:extLst>
                  <a:ext uri="{FF2B5EF4-FFF2-40B4-BE49-F238E27FC236}">
                    <a16:creationId xmlns:a16="http://schemas.microsoft.com/office/drawing/2014/main" id="{F639F1BA-09FA-459F-89C8-35B696187E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829134"/>
                  </p:ext>
                </p:extLst>
              </p:nvPr>
            </p:nvGraphicFramePr>
            <p:xfrm>
              <a:off x="1033476" y="4514309"/>
              <a:ext cx="6400801" cy="1908213"/>
            </p:xfrm>
            <a:graphic>
              <a:graphicData uri="http://schemas.openxmlformats.org/drawingml/2006/table">
                <a:tbl>
                  <a:tblPr rtl="1" firstRow="1" firstCol="1" bandRow="1">
                    <a:tableStyleId>{3B4B98B0-60AC-42C2-AFA5-B58CD77FA1E5}</a:tableStyleId>
                  </a:tblPr>
                  <a:tblGrid>
                    <a:gridCol w="1532433">
                      <a:extLst>
                        <a:ext uri="{9D8B030D-6E8A-4147-A177-3AD203B41FA5}">
                          <a16:colId xmlns:a16="http://schemas.microsoft.com/office/drawing/2014/main" val="1161874775"/>
                        </a:ext>
                      </a:extLst>
                    </a:gridCol>
                    <a:gridCol w="1622280">
                      <a:extLst>
                        <a:ext uri="{9D8B030D-6E8A-4147-A177-3AD203B41FA5}">
                          <a16:colId xmlns:a16="http://schemas.microsoft.com/office/drawing/2014/main" val="2867382728"/>
                        </a:ext>
                      </a:extLst>
                    </a:gridCol>
                    <a:gridCol w="1623044">
                      <a:extLst>
                        <a:ext uri="{9D8B030D-6E8A-4147-A177-3AD203B41FA5}">
                          <a16:colId xmlns:a16="http://schemas.microsoft.com/office/drawing/2014/main" val="3791213210"/>
                        </a:ext>
                      </a:extLst>
                    </a:gridCol>
                    <a:gridCol w="1623044">
                      <a:extLst>
                        <a:ext uri="{9D8B030D-6E8A-4147-A177-3AD203B41FA5}">
                          <a16:colId xmlns:a16="http://schemas.microsoft.com/office/drawing/2014/main" val="2552299029"/>
                        </a:ext>
                      </a:extLst>
                    </a:gridCol>
                  </a:tblGrid>
                  <a:tr h="439137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r>
                            <a:rPr lang="he-IL" sz="1600">
                              <a:effectLst/>
                            </a:rPr>
                            <a:t>-</a:t>
                          </a:r>
                          <a:r>
                            <a:rPr lang="en-US" sz="1600">
                              <a:effectLst/>
                            </a:rPr>
                            <a:t>N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</a:t>
                          </a:r>
                          <a:r>
                            <a:rPr lang="he-IL" sz="1600">
                              <a:effectLst/>
                            </a:rPr>
                            <a:t>-</a:t>
                          </a:r>
                          <a:r>
                            <a:rPr lang="en-US" sz="1600">
                              <a:effectLst/>
                            </a:rPr>
                            <a:t>H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O-C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pair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9518343"/>
                      </a:ext>
                    </a:extLst>
                  </a:tr>
                  <a:tr h="48969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50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06660950"/>
                      </a:ext>
                    </a:extLst>
                  </a:tr>
                  <a:tr h="48969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0.75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0.75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0.75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8093754"/>
                      </a:ext>
                    </a:extLst>
                  </a:tr>
                  <a:tr h="48969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1.5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1.0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3.0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958726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טבלה 7">
                <a:extLst>
                  <a:ext uri="{FF2B5EF4-FFF2-40B4-BE49-F238E27FC236}">
                    <a16:creationId xmlns:a16="http://schemas.microsoft.com/office/drawing/2014/main" id="{F639F1BA-09FA-459F-89C8-35B696187E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829134"/>
                  </p:ext>
                </p:extLst>
              </p:nvPr>
            </p:nvGraphicFramePr>
            <p:xfrm>
              <a:off x="1033476" y="4514309"/>
              <a:ext cx="6400801" cy="1908213"/>
            </p:xfrm>
            <a:graphic>
              <a:graphicData uri="http://schemas.openxmlformats.org/drawingml/2006/table">
                <a:tbl>
                  <a:tblPr rtl="1" firstRow="1" firstCol="1" bandRow="1">
                    <a:tableStyleId>{3B4B98B0-60AC-42C2-AFA5-B58CD77FA1E5}</a:tableStyleId>
                  </a:tblPr>
                  <a:tblGrid>
                    <a:gridCol w="1532433">
                      <a:extLst>
                        <a:ext uri="{9D8B030D-6E8A-4147-A177-3AD203B41FA5}">
                          <a16:colId xmlns:a16="http://schemas.microsoft.com/office/drawing/2014/main" val="1161874775"/>
                        </a:ext>
                      </a:extLst>
                    </a:gridCol>
                    <a:gridCol w="1622280">
                      <a:extLst>
                        <a:ext uri="{9D8B030D-6E8A-4147-A177-3AD203B41FA5}">
                          <a16:colId xmlns:a16="http://schemas.microsoft.com/office/drawing/2014/main" val="2867382728"/>
                        </a:ext>
                      </a:extLst>
                    </a:gridCol>
                    <a:gridCol w="1623044">
                      <a:extLst>
                        <a:ext uri="{9D8B030D-6E8A-4147-A177-3AD203B41FA5}">
                          <a16:colId xmlns:a16="http://schemas.microsoft.com/office/drawing/2014/main" val="3791213210"/>
                        </a:ext>
                      </a:extLst>
                    </a:gridCol>
                    <a:gridCol w="1623044">
                      <a:extLst>
                        <a:ext uri="{9D8B030D-6E8A-4147-A177-3AD203B41FA5}">
                          <a16:colId xmlns:a16="http://schemas.microsoft.com/office/drawing/2014/main" val="2552299029"/>
                        </a:ext>
                      </a:extLst>
                    </a:gridCol>
                  </a:tblGrid>
                  <a:tr h="439137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r>
                            <a:rPr lang="he-IL" sz="1600">
                              <a:effectLst/>
                            </a:rPr>
                            <a:t>-</a:t>
                          </a:r>
                          <a:r>
                            <a:rPr lang="en-US" sz="1600">
                              <a:effectLst/>
                            </a:rPr>
                            <a:t>N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</a:t>
                          </a:r>
                          <a:r>
                            <a:rPr lang="he-IL" sz="1600">
                              <a:effectLst/>
                            </a:rPr>
                            <a:t>-</a:t>
                          </a:r>
                          <a:r>
                            <a:rPr lang="en-US" sz="1600">
                              <a:effectLst/>
                            </a:rPr>
                            <a:t>H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O-C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pair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9518343"/>
                      </a:ext>
                    </a:extLst>
                  </a:tr>
                  <a:tr h="48969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50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3633" t="-90123" r="-37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660950"/>
                      </a:ext>
                    </a:extLst>
                  </a:tr>
                  <a:tr h="48969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0.75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0.75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0.75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3633" t="-192500" r="-375" b="-1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093754"/>
                      </a:ext>
                    </a:extLst>
                  </a:tr>
                  <a:tr h="48969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1.5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1.0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3.0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3633" t="-288889" r="-375" b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87261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תמונה 9">
            <a:extLst>
              <a:ext uri="{FF2B5EF4-FFF2-40B4-BE49-F238E27FC236}">
                <a16:creationId xmlns:a16="http://schemas.microsoft.com/office/drawing/2014/main" id="{5FB91062-F9F2-4315-BB4B-A5C9A2D91FB1}"/>
              </a:ext>
            </a:extLst>
          </p:cNvPr>
          <p:cNvPicPr/>
          <p:nvPr/>
        </p:nvPicPr>
        <p:blipFill rotWithShape="1">
          <a:blip r:embed="rId5"/>
          <a:srcRect l="20944" t="-401" r="17866" b="30903"/>
          <a:stretch/>
        </p:blipFill>
        <p:spPr bwMode="auto">
          <a:xfrm>
            <a:off x="7671747" y="4514309"/>
            <a:ext cx="2060731" cy="1908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F2E772D-3CC9-4364-965F-E5CAFC478680}"/>
              </a:ext>
            </a:extLst>
          </p:cNvPr>
          <p:cNvSpPr txBox="1"/>
          <p:nvPr/>
        </p:nvSpPr>
        <p:spPr>
          <a:xfrm>
            <a:off x="10044577" y="4514309"/>
            <a:ext cx="1963416" cy="190821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1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he-IL" sz="2000" dirty="0"/>
              <a:t>חמצן</a:t>
            </a:r>
            <a:endParaRPr lang="en-US" sz="2000" dirty="0"/>
          </a:p>
          <a:p>
            <a:pPr algn="l"/>
            <a:r>
              <a:rPr lang="en-US" sz="2000" dirty="0"/>
              <a:t>2 = </a:t>
            </a:r>
            <a:r>
              <a:rPr lang="en-US" sz="2000" dirty="0">
                <a:solidFill>
                  <a:srgbClr val="5F5F5F"/>
                </a:solidFill>
              </a:rPr>
              <a:t>O</a:t>
            </a:r>
            <a:r>
              <a:rPr lang="he-IL" sz="2000" dirty="0">
                <a:solidFill>
                  <a:srgbClr val="5F5F5F"/>
                </a:solidFill>
              </a:rPr>
              <a:t> </a:t>
            </a:r>
            <a:r>
              <a:rPr lang="he-IL" sz="2000" dirty="0"/>
              <a:t>מימן</a:t>
            </a:r>
            <a:endParaRPr lang="en-US" sz="2000" dirty="0">
              <a:solidFill>
                <a:srgbClr val="5F5F5F"/>
              </a:solidFill>
            </a:endParaRPr>
          </a:p>
          <a:p>
            <a:pPr algn="l"/>
            <a:r>
              <a:rPr lang="en-US" sz="2000" dirty="0"/>
              <a:t>3 = </a:t>
            </a:r>
            <a:r>
              <a:rPr lang="en-US" sz="2000" dirty="0">
                <a:solidFill>
                  <a:srgbClr val="4040D4"/>
                </a:solidFill>
              </a:rPr>
              <a:t>H</a:t>
            </a:r>
            <a:r>
              <a:rPr lang="he-IL" sz="2000" dirty="0">
                <a:solidFill>
                  <a:srgbClr val="4040D4"/>
                </a:solidFill>
              </a:rPr>
              <a:t> </a:t>
            </a:r>
            <a:r>
              <a:rPr lang="he-IL" sz="2000" dirty="0"/>
              <a:t>חנקן</a:t>
            </a:r>
            <a:endParaRPr lang="en-US" sz="2000" dirty="0"/>
          </a:p>
          <a:p>
            <a:pPr algn="l"/>
            <a:r>
              <a:rPr lang="en-US" sz="2000" dirty="0"/>
              <a:t>4 =</a:t>
            </a:r>
            <a:r>
              <a:rPr lang="en-US" sz="2000" dirty="0">
                <a:solidFill>
                  <a:srgbClr val="97DEDE"/>
                </a:solidFill>
              </a:rPr>
              <a:t> N</a:t>
            </a:r>
            <a:r>
              <a:rPr lang="he-IL" sz="2000" dirty="0">
                <a:solidFill>
                  <a:srgbClr val="97DEDE"/>
                </a:solidFill>
              </a:rPr>
              <a:t> </a:t>
            </a:r>
            <a:r>
              <a:rPr lang="he-IL" sz="2000" dirty="0"/>
              <a:t>פחמן</a:t>
            </a:r>
            <a:endParaRPr lang="en-US" sz="2000" dirty="0"/>
          </a:p>
          <a:p>
            <a:r>
              <a:rPr lang="he-IL" sz="1000" dirty="0"/>
              <a:t>כמו כן </a:t>
            </a:r>
            <a:r>
              <a:rPr lang="en-US" sz="1000" dirty="0"/>
              <a:t>N,H </a:t>
            </a:r>
            <a:r>
              <a:rPr lang="he-IL" sz="1000" dirty="0"/>
              <a:t>שייכים למולקולה אחת</a:t>
            </a:r>
          </a:p>
          <a:p>
            <a:r>
              <a:rPr lang="he-IL" sz="1000" dirty="0"/>
              <a:t>ו- </a:t>
            </a:r>
            <a:r>
              <a:rPr lang="en-US" sz="1000" dirty="0"/>
              <a:t>C,O </a:t>
            </a:r>
            <a:r>
              <a:rPr lang="he-IL" sz="1000" dirty="0"/>
              <a:t>שייכים למולקולה השנייה.</a:t>
            </a:r>
            <a:endParaRPr lang="en-US" dirty="0"/>
          </a:p>
          <a:p>
            <a:pPr algn="l"/>
            <a:r>
              <a:rPr lang="en-US" dirty="0"/>
              <a:t>Timestep=10,000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54996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866</Words>
  <Application>Microsoft Office PowerPoint</Application>
  <PresentationFormat>מסך רחב</PresentationFormat>
  <Paragraphs>98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Wingdings</vt:lpstr>
      <vt:lpstr>ערכת נושא Office</vt:lpstr>
      <vt:lpstr> Simulation-Of-Atoms </vt:lpstr>
      <vt:lpstr>מבוא</vt:lpstr>
      <vt:lpstr>מצגת של PowerPoint‏</vt:lpstr>
      <vt:lpstr>צילוב במולקולות D1:E2</vt:lpstr>
      <vt:lpstr>מטרות הפרויקט (תיאור הבעיות):</vt:lpstr>
      <vt:lpstr>רקע לבעיה 1:</vt:lpstr>
      <vt:lpstr>רקע לבעיה 2:</vt:lpstr>
      <vt:lpstr>פתרון:</vt:lpstr>
      <vt:lpstr> תיאור הפתרון לבעיה 1:</vt:lpstr>
      <vt:lpstr> תיאור הפתרון לבעיה 1:</vt:lpstr>
      <vt:lpstr>קובץ CSV המציג את מצב המולקולות במערכת: ***תוצאות ריצה בהפעלת המערכת למשך 154,000 צעדי זמן***</vt:lpstr>
      <vt:lpstr>קובץ CSV המציג את מצב המולקולות במערכת: ***תוצאות ריצה בהפעלת המערכת למשך 506,000 צעדי זמן***</vt:lpstr>
      <vt:lpstr> תיאור הפתרון לבעיה 2: (המשך הפרויקט)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Simulation-Of-Atoms</dc:title>
  <dc:creator>Shira Yerushalmi</dc:creator>
  <cp:lastModifiedBy>Shira Yerushalmi</cp:lastModifiedBy>
  <cp:revision>52</cp:revision>
  <dcterms:created xsi:type="dcterms:W3CDTF">2019-11-26T14:05:18Z</dcterms:created>
  <dcterms:modified xsi:type="dcterms:W3CDTF">2019-11-28T20:18:07Z</dcterms:modified>
</cp:coreProperties>
</file>