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2B067B-141E-4EB1-B12E-14CC1A55D79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C8F70BE-216A-493E-B726-5CD9CF694F4D}">
      <dgm:prSet custT="1"/>
      <dgm:spPr/>
      <dgm:t>
        <a:bodyPr/>
        <a:lstStyle/>
        <a:p>
          <a:pPr>
            <a:defRPr cap="all"/>
          </a:pPr>
          <a:r>
            <a:rPr lang="en-US" sz="1400" baseline="0" dirty="0"/>
            <a:t>Analyze water quality trends over time and across regions.</a:t>
          </a:r>
          <a:endParaRPr lang="en-US" sz="1400" dirty="0"/>
        </a:p>
      </dgm:t>
    </dgm:pt>
    <dgm:pt modelId="{CF002F23-2953-4037-BEBD-2BC2D635889E}" type="parTrans" cxnId="{41276F77-51F7-4094-8987-EC60639E1D62}">
      <dgm:prSet/>
      <dgm:spPr/>
      <dgm:t>
        <a:bodyPr/>
        <a:lstStyle/>
        <a:p>
          <a:endParaRPr lang="en-US"/>
        </a:p>
      </dgm:t>
    </dgm:pt>
    <dgm:pt modelId="{658F45CC-2105-4B54-B7AB-95580D2BD57D}" type="sibTrans" cxnId="{41276F77-51F7-4094-8987-EC60639E1D62}">
      <dgm:prSet/>
      <dgm:spPr/>
      <dgm:t>
        <a:bodyPr/>
        <a:lstStyle/>
        <a:p>
          <a:endParaRPr lang="en-US"/>
        </a:p>
      </dgm:t>
    </dgm:pt>
    <dgm:pt modelId="{1303B7A4-F167-4466-9AAB-896391DB23A6}">
      <dgm:prSet custT="1"/>
      <dgm:spPr/>
      <dgm:t>
        <a:bodyPr/>
        <a:lstStyle/>
        <a:p>
          <a:pPr>
            <a:defRPr cap="all"/>
          </a:pPr>
          <a:r>
            <a:rPr lang="en-US" sz="1400" baseline="0" dirty="0"/>
            <a:t>Assess compliance of streams with predefined quality standards.</a:t>
          </a:r>
          <a:endParaRPr lang="en-US" sz="1400" dirty="0"/>
        </a:p>
      </dgm:t>
    </dgm:pt>
    <dgm:pt modelId="{CC979F10-FA01-4D9E-A4F8-F574D8EBABCF}" type="parTrans" cxnId="{81DBF104-41A5-4896-BF7C-F792D6BB95D1}">
      <dgm:prSet/>
      <dgm:spPr/>
      <dgm:t>
        <a:bodyPr/>
        <a:lstStyle/>
        <a:p>
          <a:endParaRPr lang="en-US"/>
        </a:p>
      </dgm:t>
    </dgm:pt>
    <dgm:pt modelId="{88BB91D4-62FE-4431-ABAF-7620CC5FF8B0}" type="sibTrans" cxnId="{81DBF104-41A5-4896-BF7C-F792D6BB95D1}">
      <dgm:prSet/>
      <dgm:spPr/>
      <dgm:t>
        <a:bodyPr/>
        <a:lstStyle/>
        <a:p>
          <a:endParaRPr lang="en-US"/>
        </a:p>
      </dgm:t>
    </dgm:pt>
    <dgm:pt modelId="{B860DD83-9200-4AB1-9F4B-2F3C1AB0C03F}">
      <dgm:prSet/>
      <dgm:spPr/>
      <dgm:t>
        <a:bodyPr/>
        <a:lstStyle/>
        <a:p>
          <a:pPr>
            <a:defRPr cap="all"/>
          </a:pPr>
          <a:r>
            <a:rPr lang="en-US" baseline="0"/>
            <a:t>Build predictive models to classify stations as compliant or non-compliant.</a:t>
          </a:r>
          <a:endParaRPr lang="en-US"/>
        </a:p>
      </dgm:t>
    </dgm:pt>
    <dgm:pt modelId="{EB2226C1-8C2C-4FFE-967E-525F8C3F2F4C}" type="parTrans" cxnId="{D56F532E-D7B4-4366-896C-CFB792147C5F}">
      <dgm:prSet/>
      <dgm:spPr/>
      <dgm:t>
        <a:bodyPr/>
        <a:lstStyle/>
        <a:p>
          <a:endParaRPr lang="en-US"/>
        </a:p>
      </dgm:t>
    </dgm:pt>
    <dgm:pt modelId="{5061D83E-5893-4543-94B1-D0AFC526C629}" type="sibTrans" cxnId="{D56F532E-D7B4-4366-896C-CFB792147C5F}">
      <dgm:prSet/>
      <dgm:spPr/>
      <dgm:t>
        <a:bodyPr/>
        <a:lstStyle/>
        <a:p>
          <a:endParaRPr lang="en-US"/>
        </a:p>
      </dgm:t>
    </dgm:pt>
    <dgm:pt modelId="{6DBA16E4-FBE1-45ED-94F2-7D1025A7DB52}">
      <dgm:prSet/>
      <dgm:spPr/>
      <dgm:t>
        <a:bodyPr/>
        <a:lstStyle/>
        <a:p>
          <a:pPr>
            <a:defRPr cap="all"/>
          </a:pPr>
          <a:r>
            <a:rPr lang="en-US" baseline="0"/>
            <a:t>Cluster stations to identify patterns in water quality characteristics.</a:t>
          </a:r>
          <a:endParaRPr lang="en-US"/>
        </a:p>
      </dgm:t>
    </dgm:pt>
    <dgm:pt modelId="{DDF7EA31-91D0-49AB-A57F-094FA239F350}" type="parTrans" cxnId="{61F66BDB-6C27-40C5-B81B-3B304523BE40}">
      <dgm:prSet/>
      <dgm:spPr/>
      <dgm:t>
        <a:bodyPr/>
        <a:lstStyle/>
        <a:p>
          <a:endParaRPr lang="en-US"/>
        </a:p>
      </dgm:t>
    </dgm:pt>
    <dgm:pt modelId="{B67C893A-939F-4433-9F18-B82DBCDD895B}" type="sibTrans" cxnId="{61F66BDB-6C27-40C5-B81B-3B304523BE40}">
      <dgm:prSet/>
      <dgm:spPr/>
      <dgm:t>
        <a:bodyPr/>
        <a:lstStyle/>
        <a:p>
          <a:endParaRPr lang="en-US"/>
        </a:p>
      </dgm:t>
    </dgm:pt>
    <dgm:pt modelId="{D9649F54-0982-4E48-9FCE-B91088E46639}" type="pres">
      <dgm:prSet presAssocID="{A02B067B-141E-4EB1-B12E-14CC1A55D792}" presName="root" presStyleCnt="0">
        <dgm:presLayoutVars>
          <dgm:dir/>
          <dgm:resizeHandles val="exact"/>
        </dgm:presLayoutVars>
      </dgm:prSet>
      <dgm:spPr/>
    </dgm:pt>
    <dgm:pt modelId="{55A7988E-D32E-437C-ABC9-9EDDAC16CAD6}" type="pres">
      <dgm:prSet presAssocID="{8C8F70BE-216A-493E-B726-5CD9CF694F4D}" presName="compNode" presStyleCnt="0"/>
      <dgm:spPr/>
    </dgm:pt>
    <dgm:pt modelId="{3B5D607E-45F8-42B2-BB8B-34FAC0EABDEA}" type="pres">
      <dgm:prSet presAssocID="{8C8F70BE-216A-493E-B726-5CD9CF694F4D}" presName="iconBgRect" presStyleLbl="bgShp" presStyleIdx="0" presStyleCnt="4"/>
      <dgm:spPr/>
    </dgm:pt>
    <dgm:pt modelId="{AA8CD593-65DC-4A99-B63F-628EAA63114C}" type="pres">
      <dgm:prSet presAssocID="{8C8F70BE-216A-493E-B726-5CD9CF694F4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4A628DA-D3C3-4710-A58C-BF8FE77529DC}" type="pres">
      <dgm:prSet presAssocID="{8C8F70BE-216A-493E-B726-5CD9CF694F4D}" presName="spaceRect" presStyleCnt="0"/>
      <dgm:spPr/>
    </dgm:pt>
    <dgm:pt modelId="{772ECEBF-18CA-412D-B88A-10142E419F6C}" type="pres">
      <dgm:prSet presAssocID="{8C8F70BE-216A-493E-B726-5CD9CF694F4D}" presName="textRect" presStyleLbl="revTx" presStyleIdx="0" presStyleCnt="4">
        <dgm:presLayoutVars>
          <dgm:chMax val="1"/>
          <dgm:chPref val="1"/>
        </dgm:presLayoutVars>
      </dgm:prSet>
      <dgm:spPr/>
    </dgm:pt>
    <dgm:pt modelId="{0619D897-5CCA-4D55-9F40-830AA6F92EBD}" type="pres">
      <dgm:prSet presAssocID="{658F45CC-2105-4B54-B7AB-95580D2BD57D}" presName="sibTrans" presStyleCnt="0"/>
      <dgm:spPr/>
    </dgm:pt>
    <dgm:pt modelId="{272AB589-BB2D-4663-AB6F-11282F3CC610}" type="pres">
      <dgm:prSet presAssocID="{1303B7A4-F167-4466-9AAB-896391DB23A6}" presName="compNode" presStyleCnt="0"/>
      <dgm:spPr/>
    </dgm:pt>
    <dgm:pt modelId="{26262608-A347-49B9-8D70-26EE336BA767}" type="pres">
      <dgm:prSet presAssocID="{1303B7A4-F167-4466-9AAB-896391DB23A6}" presName="iconBgRect" presStyleLbl="bgShp" presStyleIdx="1" presStyleCnt="4"/>
      <dgm:spPr/>
    </dgm:pt>
    <dgm:pt modelId="{456F1290-FD3E-41C7-9F76-07EDDB74CFB6}" type="pres">
      <dgm:prSet presAssocID="{1303B7A4-F167-4466-9AAB-896391DB23A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03720D0F-50D5-4CE1-A87C-608E3EDB3C4A}" type="pres">
      <dgm:prSet presAssocID="{1303B7A4-F167-4466-9AAB-896391DB23A6}" presName="spaceRect" presStyleCnt="0"/>
      <dgm:spPr/>
    </dgm:pt>
    <dgm:pt modelId="{543B961F-F8CC-4EF3-BC6E-5184D1BB55FA}" type="pres">
      <dgm:prSet presAssocID="{1303B7A4-F167-4466-9AAB-896391DB23A6}" presName="textRect" presStyleLbl="revTx" presStyleIdx="1" presStyleCnt="4">
        <dgm:presLayoutVars>
          <dgm:chMax val="1"/>
          <dgm:chPref val="1"/>
        </dgm:presLayoutVars>
      </dgm:prSet>
      <dgm:spPr/>
    </dgm:pt>
    <dgm:pt modelId="{53484D38-A470-4BF8-874E-86400241E9BE}" type="pres">
      <dgm:prSet presAssocID="{88BB91D4-62FE-4431-ABAF-7620CC5FF8B0}" presName="sibTrans" presStyleCnt="0"/>
      <dgm:spPr/>
    </dgm:pt>
    <dgm:pt modelId="{A644B7D1-4F2D-4692-A1C6-AA18497350AE}" type="pres">
      <dgm:prSet presAssocID="{B860DD83-9200-4AB1-9F4B-2F3C1AB0C03F}" presName="compNode" presStyleCnt="0"/>
      <dgm:spPr/>
    </dgm:pt>
    <dgm:pt modelId="{AF94E8FD-D99C-485F-B88C-05F2D53F676E}" type="pres">
      <dgm:prSet presAssocID="{B860DD83-9200-4AB1-9F4B-2F3C1AB0C03F}" presName="iconBgRect" presStyleLbl="bgShp" presStyleIdx="2" presStyleCnt="4"/>
      <dgm:spPr/>
    </dgm:pt>
    <dgm:pt modelId="{0F5F8D84-33D8-4320-A1CD-9C9C94271726}" type="pres">
      <dgm:prSet presAssocID="{B860DD83-9200-4AB1-9F4B-2F3C1AB0C03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FFE5873-292F-4E56-A19C-ABF1E2C0E880}" type="pres">
      <dgm:prSet presAssocID="{B860DD83-9200-4AB1-9F4B-2F3C1AB0C03F}" presName="spaceRect" presStyleCnt="0"/>
      <dgm:spPr/>
    </dgm:pt>
    <dgm:pt modelId="{7FF23C12-0598-4D01-BC44-9DB5119696E1}" type="pres">
      <dgm:prSet presAssocID="{B860DD83-9200-4AB1-9F4B-2F3C1AB0C03F}" presName="textRect" presStyleLbl="revTx" presStyleIdx="2" presStyleCnt="4">
        <dgm:presLayoutVars>
          <dgm:chMax val="1"/>
          <dgm:chPref val="1"/>
        </dgm:presLayoutVars>
      </dgm:prSet>
      <dgm:spPr/>
    </dgm:pt>
    <dgm:pt modelId="{C3023885-0CE9-44FC-B9F4-F75F6DD323C5}" type="pres">
      <dgm:prSet presAssocID="{5061D83E-5893-4543-94B1-D0AFC526C629}" presName="sibTrans" presStyleCnt="0"/>
      <dgm:spPr/>
    </dgm:pt>
    <dgm:pt modelId="{050D103A-DAA4-4CD4-971D-E8AB2BA8F384}" type="pres">
      <dgm:prSet presAssocID="{6DBA16E4-FBE1-45ED-94F2-7D1025A7DB52}" presName="compNode" presStyleCnt="0"/>
      <dgm:spPr/>
    </dgm:pt>
    <dgm:pt modelId="{C7C46A52-0744-41E9-B61A-AA90967C0572}" type="pres">
      <dgm:prSet presAssocID="{6DBA16E4-FBE1-45ED-94F2-7D1025A7DB52}" presName="iconBgRect" presStyleLbl="bgShp" presStyleIdx="3" presStyleCnt="4"/>
      <dgm:spPr/>
    </dgm:pt>
    <dgm:pt modelId="{8F0831BB-0B57-4651-895A-890C3EB6BF76}" type="pres">
      <dgm:prSet presAssocID="{6DBA16E4-FBE1-45ED-94F2-7D1025A7DB5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"/>
        </a:ext>
      </dgm:extLst>
    </dgm:pt>
    <dgm:pt modelId="{8387983A-5E74-4C4E-A710-8B36FB5CE8FD}" type="pres">
      <dgm:prSet presAssocID="{6DBA16E4-FBE1-45ED-94F2-7D1025A7DB52}" presName="spaceRect" presStyleCnt="0"/>
      <dgm:spPr/>
    </dgm:pt>
    <dgm:pt modelId="{205495E1-92D7-467D-9159-6EA616AB5D7C}" type="pres">
      <dgm:prSet presAssocID="{6DBA16E4-FBE1-45ED-94F2-7D1025A7DB5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1DBF104-41A5-4896-BF7C-F792D6BB95D1}" srcId="{A02B067B-141E-4EB1-B12E-14CC1A55D792}" destId="{1303B7A4-F167-4466-9AAB-896391DB23A6}" srcOrd="1" destOrd="0" parTransId="{CC979F10-FA01-4D9E-A4F8-F574D8EBABCF}" sibTransId="{88BB91D4-62FE-4431-ABAF-7620CC5FF8B0}"/>
    <dgm:cxn modelId="{D56F532E-D7B4-4366-896C-CFB792147C5F}" srcId="{A02B067B-141E-4EB1-B12E-14CC1A55D792}" destId="{B860DD83-9200-4AB1-9F4B-2F3C1AB0C03F}" srcOrd="2" destOrd="0" parTransId="{EB2226C1-8C2C-4FFE-967E-525F8C3F2F4C}" sibTransId="{5061D83E-5893-4543-94B1-D0AFC526C629}"/>
    <dgm:cxn modelId="{9E9CCB65-74DC-4E38-9DDE-BEAD0782A8E0}" type="presOf" srcId="{1303B7A4-F167-4466-9AAB-896391DB23A6}" destId="{543B961F-F8CC-4EF3-BC6E-5184D1BB55FA}" srcOrd="0" destOrd="0" presId="urn:microsoft.com/office/officeart/2018/5/layout/IconCircleLabelList"/>
    <dgm:cxn modelId="{41276F77-51F7-4094-8987-EC60639E1D62}" srcId="{A02B067B-141E-4EB1-B12E-14CC1A55D792}" destId="{8C8F70BE-216A-493E-B726-5CD9CF694F4D}" srcOrd="0" destOrd="0" parTransId="{CF002F23-2953-4037-BEBD-2BC2D635889E}" sibTransId="{658F45CC-2105-4B54-B7AB-95580D2BD57D}"/>
    <dgm:cxn modelId="{1367008F-CBF0-4460-A521-B7312634E1FE}" type="presOf" srcId="{B860DD83-9200-4AB1-9F4B-2F3C1AB0C03F}" destId="{7FF23C12-0598-4D01-BC44-9DB5119696E1}" srcOrd="0" destOrd="0" presId="urn:microsoft.com/office/officeart/2018/5/layout/IconCircleLabelList"/>
    <dgm:cxn modelId="{61F66BDB-6C27-40C5-B81B-3B304523BE40}" srcId="{A02B067B-141E-4EB1-B12E-14CC1A55D792}" destId="{6DBA16E4-FBE1-45ED-94F2-7D1025A7DB52}" srcOrd="3" destOrd="0" parTransId="{DDF7EA31-91D0-49AB-A57F-094FA239F350}" sibTransId="{B67C893A-939F-4433-9F18-B82DBCDD895B}"/>
    <dgm:cxn modelId="{E70D9EE2-BA33-4958-B048-38282BE9A5CC}" type="presOf" srcId="{6DBA16E4-FBE1-45ED-94F2-7D1025A7DB52}" destId="{205495E1-92D7-467D-9159-6EA616AB5D7C}" srcOrd="0" destOrd="0" presId="urn:microsoft.com/office/officeart/2018/5/layout/IconCircleLabelList"/>
    <dgm:cxn modelId="{6E1803F2-4DD4-4038-A000-A4CD4D66D2B0}" type="presOf" srcId="{A02B067B-141E-4EB1-B12E-14CC1A55D792}" destId="{D9649F54-0982-4E48-9FCE-B91088E46639}" srcOrd="0" destOrd="0" presId="urn:microsoft.com/office/officeart/2018/5/layout/IconCircleLabelList"/>
    <dgm:cxn modelId="{D52DE9F5-CF69-4891-A7C4-3F9170E4E73B}" type="presOf" srcId="{8C8F70BE-216A-493E-B726-5CD9CF694F4D}" destId="{772ECEBF-18CA-412D-B88A-10142E419F6C}" srcOrd="0" destOrd="0" presId="urn:microsoft.com/office/officeart/2018/5/layout/IconCircleLabelList"/>
    <dgm:cxn modelId="{ACF50B21-CCB4-4CB8-9123-8A17DE3B1676}" type="presParOf" srcId="{D9649F54-0982-4E48-9FCE-B91088E46639}" destId="{55A7988E-D32E-437C-ABC9-9EDDAC16CAD6}" srcOrd="0" destOrd="0" presId="urn:microsoft.com/office/officeart/2018/5/layout/IconCircleLabelList"/>
    <dgm:cxn modelId="{FC59EE97-8EF8-40B9-8A01-95C89E87EE14}" type="presParOf" srcId="{55A7988E-D32E-437C-ABC9-9EDDAC16CAD6}" destId="{3B5D607E-45F8-42B2-BB8B-34FAC0EABDEA}" srcOrd="0" destOrd="0" presId="urn:microsoft.com/office/officeart/2018/5/layout/IconCircleLabelList"/>
    <dgm:cxn modelId="{AA7DDF57-113D-4AC7-88F3-975D5949C53E}" type="presParOf" srcId="{55A7988E-D32E-437C-ABC9-9EDDAC16CAD6}" destId="{AA8CD593-65DC-4A99-B63F-628EAA63114C}" srcOrd="1" destOrd="0" presId="urn:microsoft.com/office/officeart/2018/5/layout/IconCircleLabelList"/>
    <dgm:cxn modelId="{A78D2437-F576-4CA8-8055-904EFA517B8E}" type="presParOf" srcId="{55A7988E-D32E-437C-ABC9-9EDDAC16CAD6}" destId="{54A628DA-D3C3-4710-A58C-BF8FE77529DC}" srcOrd="2" destOrd="0" presId="urn:microsoft.com/office/officeart/2018/5/layout/IconCircleLabelList"/>
    <dgm:cxn modelId="{82D9B376-3B00-49FC-822F-760C91968C45}" type="presParOf" srcId="{55A7988E-D32E-437C-ABC9-9EDDAC16CAD6}" destId="{772ECEBF-18CA-412D-B88A-10142E419F6C}" srcOrd="3" destOrd="0" presId="urn:microsoft.com/office/officeart/2018/5/layout/IconCircleLabelList"/>
    <dgm:cxn modelId="{8AB2C90F-7086-47B8-89FB-34B97E9F7445}" type="presParOf" srcId="{D9649F54-0982-4E48-9FCE-B91088E46639}" destId="{0619D897-5CCA-4D55-9F40-830AA6F92EBD}" srcOrd="1" destOrd="0" presId="urn:microsoft.com/office/officeart/2018/5/layout/IconCircleLabelList"/>
    <dgm:cxn modelId="{5C4757D4-DD64-4077-8507-BB2C65E2A8C1}" type="presParOf" srcId="{D9649F54-0982-4E48-9FCE-B91088E46639}" destId="{272AB589-BB2D-4663-AB6F-11282F3CC610}" srcOrd="2" destOrd="0" presId="urn:microsoft.com/office/officeart/2018/5/layout/IconCircleLabelList"/>
    <dgm:cxn modelId="{2AE5E1A4-9A76-40CC-8AE2-E4FAAEADA8F1}" type="presParOf" srcId="{272AB589-BB2D-4663-AB6F-11282F3CC610}" destId="{26262608-A347-49B9-8D70-26EE336BA767}" srcOrd="0" destOrd="0" presId="urn:microsoft.com/office/officeart/2018/5/layout/IconCircleLabelList"/>
    <dgm:cxn modelId="{CD6F1CFF-E523-4442-8DB8-1D46CCE22DDA}" type="presParOf" srcId="{272AB589-BB2D-4663-AB6F-11282F3CC610}" destId="{456F1290-FD3E-41C7-9F76-07EDDB74CFB6}" srcOrd="1" destOrd="0" presId="urn:microsoft.com/office/officeart/2018/5/layout/IconCircleLabelList"/>
    <dgm:cxn modelId="{EC96EB02-C7B4-456B-88A7-D50282896A90}" type="presParOf" srcId="{272AB589-BB2D-4663-AB6F-11282F3CC610}" destId="{03720D0F-50D5-4CE1-A87C-608E3EDB3C4A}" srcOrd="2" destOrd="0" presId="urn:microsoft.com/office/officeart/2018/5/layout/IconCircleLabelList"/>
    <dgm:cxn modelId="{848C483E-C31A-4D0A-97F6-1976B785D580}" type="presParOf" srcId="{272AB589-BB2D-4663-AB6F-11282F3CC610}" destId="{543B961F-F8CC-4EF3-BC6E-5184D1BB55FA}" srcOrd="3" destOrd="0" presId="urn:microsoft.com/office/officeart/2018/5/layout/IconCircleLabelList"/>
    <dgm:cxn modelId="{F14C44FF-CA2B-4145-AEA1-617E6A5B554B}" type="presParOf" srcId="{D9649F54-0982-4E48-9FCE-B91088E46639}" destId="{53484D38-A470-4BF8-874E-86400241E9BE}" srcOrd="3" destOrd="0" presId="urn:microsoft.com/office/officeart/2018/5/layout/IconCircleLabelList"/>
    <dgm:cxn modelId="{0FE9A19D-E7AC-4E90-8B35-1FF0384C9395}" type="presParOf" srcId="{D9649F54-0982-4E48-9FCE-B91088E46639}" destId="{A644B7D1-4F2D-4692-A1C6-AA18497350AE}" srcOrd="4" destOrd="0" presId="urn:microsoft.com/office/officeart/2018/5/layout/IconCircleLabelList"/>
    <dgm:cxn modelId="{0C0A3E4B-7750-41EA-877F-66BD7C3CE567}" type="presParOf" srcId="{A644B7D1-4F2D-4692-A1C6-AA18497350AE}" destId="{AF94E8FD-D99C-485F-B88C-05F2D53F676E}" srcOrd="0" destOrd="0" presId="urn:microsoft.com/office/officeart/2018/5/layout/IconCircleLabelList"/>
    <dgm:cxn modelId="{E2567B4B-DC95-4FEE-BE08-733B5A3192E9}" type="presParOf" srcId="{A644B7D1-4F2D-4692-A1C6-AA18497350AE}" destId="{0F5F8D84-33D8-4320-A1CD-9C9C94271726}" srcOrd="1" destOrd="0" presId="urn:microsoft.com/office/officeart/2018/5/layout/IconCircleLabelList"/>
    <dgm:cxn modelId="{0657EC22-4F9B-4089-A7F2-7B7D4EE7D91C}" type="presParOf" srcId="{A644B7D1-4F2D-4692-A1C6-AA18497350AE}" destId="{2FFE5873-292F-4E56-A19C-ABF1E2C0E880}" srcOrd="2" destOrd="0" presId="urn:microsoft.com/office/officeart/2018/5/layout/IconCircleLabelList"/>
    <dgm:cxn modelId="{02A7251E-90C7-4C87-A845-028EFB9D4761}" type="presParOf" srcId="{A644B7D1-4F2D-4692-A1C6-AA18497350AE}" destId="{7FF23C12-0598-4D01-BC44-9DB5119696E1}" srcOrd="3" destOrd="0" presId="urn:microsoft.com/office/officeart/2018/5/layout/IconCircleLabelList"/>
    <dgm:cxn modelId="{0097EA08-2237-49E3-9B7E-0669FB168985}" type="presParOf" srcId="{D9649F54-0982-4E48-9FCE-B91088E46639}" destId="{C3023885-0CE9-44FC-B9F4-F75F6DD323C5}" srcOrd="5" destOrd="0" presId="urn:microsoft.com/office/officeart/2018/5/layout/IconCircleLabelList"/>
    <dgm:cxn modelId="{DFC4AA35-4DB3-4F47-9F50-7B6F5FD74C88}" type="presParOf" srcId="{D9649F54-0982-4E48-9FCE-B91088E46639}" destId="{050D103A-DAA4-4CD4-971D-E8AB2BA8F384}" srcOrd="6" destOrd="0" presId="urn:microsoft.com/office/officeart/2018/5/layout/IconCircleLabelList"/>
    <dgm:cxn modelId="{F8BEC51D-BAFE-4510-929D-0CDD599F61E5}" type="presParOf" srcId="{050D103A-DAA4-4CD4-971D-E8AB2BA8F384}" destId="{C7C46A52-0744-41E9-B61A-AA90967C0572}" srcOrd="0" destOrd="0" presId="urn:microsoft.com/office/officeart/2018/5/layout/IconCircleLabelList"/>
    <dgm:cxn modelId="{1B7D639B-7F2E-45C7-A1C7-8079F0BA6C3F}" type="presParOf" srcId="{050D103A-DAA4-4CD4-971D-E8AB2BA8F384}" destId="{8F0831BB-0B57-4651-895A-890C3EB6BF76}" srcOrd="1" destOrd="0" presId="urn:microsoft.com/office/officeart/2018/5/layout/IconCircleLabelList"/>
    <dgm:cxn modelId="{58802A9E-1665-41CA-BDAA-CCA00BAA93A2}" type="presParOf" srcId="{050D103A-DAA4-4CD4-971D-E8AB2BA8F384}" destId="{8387983A-5E74-4C4E-A710-8B36FB5CE8FD}" srcOrd="2" destOrd="0" presId="urn:microsoft.com/office/officeart/2018/5/layout/IconCircleLabelList"/>
    <dgm:cxn modelId="{BAB63481-8EB5-438F-A798-4E6E0411F18B}" type="presParOf" srcId="{050D103A-DAA4-4CD4-971D-E8AB2BA8F384}" destId="{205495E1-92D7-467D-9159-6EA616AB5D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E94209-0533-42F7-AC35-D525862C06D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2B6837-1B3F-4AF0-A473-BE7E887ECF1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Size: 48,798 rows, 11 columns</a:t>
          </a:r>
        </a:p>
      </dgm:t>
    </dgm:pt>
    <dgm:pt modelId="{3A6DB394-0533-4ADA-8D7D-D6F193252489}" type="parTrans" cxnId="{05A9E11F-8E34-478E-9592-21D8CE4441A3}">
      <dgm:prSet/>
      <dgm:spPr/>
      <dgm:t>
        <a:bodyPr/>
        <a:lstStyle/>
        <a:p>
          <a:endParaRPr lang="en-US"/>
        </a:p>
      </dgm:t>
    </dgm:pt>
    <dgm:pt modelId="{782A6D3D-F363-4299-9358-BC0613C7F14B}" type="sibTrans" cxnId="{05A9E11F-8E34-478E-9592-21D8CE4441A3}">
      <dgm:prSet/>
      <dgm:spPr/>
      <dgm:t>
        <a:bodyPr/>
        <a:lstStyle/>
        <a:p>
          <a:endParaRPr lang="en-US"/>
        </a:p>
      </dgm:t>
    </dgm:pt>
    <dgm:pt modelId="{50A19600-BC82-4462-8958-FB916FB922C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Features: Chloride (Cl), Nitrate (NO3), Sulfate (SO4), Calcium (CA), Magnesium (Mg), Bicarbonate (HCO3), Potassium (K), Sodium (Na).</a:t>
          </a:r>
        </a:p>
      </dgm:t>
    </dgm:pt>
    <dgm:pt modelId="{69DA989C-DF8A-42E7-829B-FB48EEA1C65D}" type="parTrans" cxnId="{F2D13AD9-DD8F-4EBF-9C1C-607A61524733}">
      <dgm:prSet/>
      <dgm:spPr/>
      <dgm:t>
        <a:bodyPr/>
        <a:lstStyle/>
        <a:p>
          <a:endParaRPr lang="en-US"/>
        </a:p>
      </dgm:t>
    </dgm:pt>
    <dgm:pt modelId="{3E7C914F-F0EC-4009-8778-A94197CFDD3A}" type="sibTrans" cxnId="{F2D13AD9-DD8F-4EBF-9C1C-607A61524733}">
      <dgm:prSet/>
      <dgm:spPr/>
      <dgm:t>
        <a:bodyPr/>
        <a:lstStyle/>
        <a:p>
          <a:endParaRPr lang="en-US"/>
        </a:p>
      </dgm:t>
    </dgm:pt>
    <dgm:pt modelId="{01159BFD-246E-499A-A8D3-920091D0BCA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Metadata: Station names, sampling dates, and geographic identifiers.</a:t>
          </a:r>
        </a:p>
      </dgm:t>
    </dgm:pt>
    <dgm:pt modelId="{0E96FB79-5858-4880-8C13-CCF1615C39B1}" type="parTrans" cxnId="{9A2FA409-DA98-4E65-90EB-D37FA731FD16}">
      <dgm:prSet/>
      <dgm:spPr/>
      <dgm:t>
        <a:bodyPr/>
        <a:lstStyle/>
        <a:p>
          <a:endParaRPr lang="en-US"/>
        </a:p>
      </dgm:t>
    </dgm:pt>
    <dgm:pt modelId="{57EA8781-6DA2-4CE7-81C6-EDA2CBD2A00A}" type="sibTrans" cxnId="{9A2FA409-DA98-4E65-90EB-D37FA731FD16}">
      <dgm:prSet/>
      <dgm:spPr/>
      <dgm:t>
        <a:bodyPr/>
        <a:lstStyle/>
        <a:p>
          <a:endParaRPr lang="en-US"/>
        </a:p>
      </dgm:t>
    </dgm:pt>
    <dgm:pt modelId="{097B2237-78D6-43B7-A7AF-64281827699E}" type="pres">
      <dgm:prSet presAssocID="{D1E94209-0533-42F7-AC35-D525862C06D0}" presName="root" presStyleCnt="0">
        <dgm:presLayoutVars>
          <dgm:dir/>
          <dgm:resizeHandles val="exact"/>
        </dgm:presLayoutVars>
      </dgm:prSet>
      <dgm:spPr/>
    </dgm:pt>
    <dgm:pt modelId="{5CB61214-FFD0-415B-98BB-D4F5860BCD2C}" type="pres">
      <dgm:prSet presAssocID="{D52B6837-1B3F-4AF0-A473-BE7E887ECF1F}" presName="compNode" presStyleCnt="0"/>
      <dgm:spPr/>
    </dgm:pt>
    <dgm:pt modelId="{C59510C1-F3C8-4BAC-8F7A-98FFC148DD63}" type="pres">
      <dgm:prSet presAssocID="{D52B6837-1B3F-4AF0-A473-BE7E887ECF1F}" presName="iconRect" presStyleLbl="node1" presStyleIdx="0" presStyleCnt="3" custLinFactNeighborX="7146" custLinFactNeighborY="148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3B9C7E62-9BAE-43C2-AC7C-D466986A9E29}" type="pres">
      <dgm:prSet presAssocID="{D52B6837-1B3F-4AF0-A473-BE7E887ECF1F}" presName="spaceRect" presStyleCnt="0"/>
      <dgm:spPr/>
    </dgm:pt>
    <dgm:pt modelId="{9E25AE96-A44D-4EAC-8B99-F053F16F0692}" type="pres">
      <dgm:prSet presAssocID="{D52B6837-1B3F-4AF0-A473-BE7E887ECF1F}" presName="textRect" presStyleLbl="revTx" presStyleIdx="0" presStyleCnt="3" custLinFactNeighborX="8519" custLinFactNeighborY="4338">
        <dgm:presLayoutVars>
          <dgm:chMax val="1"/>
          <dgm:chPref val="1"/>
        </dgm:presLayoutVars>
      </dgm:prSet>
      <dgm:spPr/>
    </dgm:pt>
    <dgm:pt modelId="{D8717AF0-D74D-47AB-BD5B-D8ACADA57227}" type="pres">
      <dgm:prSet presAssocID="{782A6D3D-F363-4299-9358-BC0613C7F14B}" presName="sibTrans" presStyleCnt="0"/>
      <dgm:spPr/>
    </dgm:pt>
    <dgm:pt modelId="{3FFBDC20-A397-4D0A-8493-08A8B82A6DF6}" type="pres">
      <dgm:prSet presAssocID="{50A19600-BC82-4462-8958-FB916FB922CA}" presName="compNode" presStyleCnt="0"/>
      <dgm:spPr/>
    </dgm:pt>
    <dgm:pt modelId="{52351A81-80CF-4857-89FC-A52866B9A3AC}" type="pres">
      <dgm:prSet presAssocID="{50A19600-BC82-4462-8958-FB916FB922CA}" presName="iconRect" presStyleLbl="node1" presStyleIdx="1" presStyleCnt="3" custLinFactX="-44969" custLinFactY="122194" custLinFactNeighborX="-100000" custLinFactNeighborY="2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F88BF035-5225-4F60-B77A-43A25C345204}" type="pres">
      <dgm:prSet presAssocID="{50A19600-BC82-4462-8958-FB916FB922CA}" presName="spaceRect" presStyleCnt="0"/>
      <dgm:spPr/>
    </dgm:pt>
    <dgm:pt modelId="{B0407F9E-1620-4C79-8640-726856F7DA76}" type="pres">
      <dgm:prSet presAssocID="{50A19600-BC82-4462-8958-FB916FB922CA}" presName="textRect" presStyleLbl="revTx" presStyleIdx="1" presStyleCnt="3" custScaleX="167118" custLinFactY="100000" custLinFactNeighborX="-61636" custLinFactNeighborY="195628">
        <dgm:presLayoutVars>
          <dgm:chMax val="1"/>
          <dgm:chPref val="1"/>
        </dgm:presLayoutVars>
      </dgm:prSet>
      <dgm:spPr/>
    </dgm:pt>
    <dgm:pt modelId="{B54BA286-6362-49C6-AB04-D42F40F37CFD}" type="pres">
      <dgm:prSet presAssocID="{3E7C914F-F0EC-4009-8778-A94197CFDD3A}" presName="sibTrans" presStyleCnt="0"/>
      <dgm:spPr/>
    </dgm:pt>
    <dgm:pt modelId="{F452ABF4-9994-447F-85AF-E5C0893EE89D}" type="pres">
      <dgm:prSet presAssocID="{01159BFD-246E-499A-A8D3-920091D0BCA4}" presName="compNode" presStyleCnt="0"/>
      <dgm:spPr/>
    </dgm:pt>
    <dgm:pt modelId="{F052DB37-B5D3-49B6-BFFB-61B7C985C39E}" type="pres">
      <dgm:prSet presAssocID="{01159BFD-246E-499A-A8D3-920091D0BCA4}" presName="iconRect" presStyleLbl="node1" presStyleIdx="2" presStyleCnt="3" custLinFactX="18968" custLinFactY="-100000" custLinFactNeighborX="100000" custLinFactNeighborY="-17820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707952E-3286-4634-835C-6F78D7053780}" type="pres">
      <dgm:prSet presAssocID="{01159BFD-246E-499A-A8D3-920091D0BCA4}" presName="spaceRect" presStyleCnt="0"/>
      <dgm:spPr/>
    </dgm:pt>
    <dgm:pt modelId="{A0336357-760E-472E-93C0-082BC49C4EA7}" type="pres">
      <dgm:prSet presAssocID="{01159BFD-246E-499A-A8D3-920091D0BCA4}" presName="textRect" presStyleLbl="revTx" presStyleIdx="2" presStyleCnt="3" custLinFactY="-100000" custLinFactNeighborX="55471" custLinFactNeighborY="-186569">
        <dgm:presLayoutVars>
          <dgm:chMax val="1"/>
          <dgm:chPref val="1"/>
        </dgm:presLayoutVars>
      </dgm:prSet>
      <dgm:spPr/>
    </dgm:pt>
  </dgm:ptLst>
  <dgm:cxnLst>
    <dgm:cxn modelId="{9A2FA409-DA98-4E65-90EB-D37FA731FD16}" srcId="{D1E94209-0533-42F7-AC35-D525862C06D0}" destId="{01159BFD-246E-499A-A8D3-920091D0BCA4}" srcOrd="2" destOrd="0" parTransId="{0E96FB79-5858-4880-8C13-CCF1615C39B1}" sibTransId="{57EA8781-6DA2-4CE7-81C6-EDA2CBD2A00A}"/>
    <dgm:cxn modelId="{6C14EE16-B29A-4A0D-A68B-293BAF008CC0}" type="presOf" srcId="{D1E94209-0533-42F7-AC35-D525862C06D0}" destId="{097B2237-78D6-43B7-A7AF-64281827699E}" srcOrd="0" destOrd="0" presId="urn:microsoft.com/office/officeart/2018/2/layout/IconLabelList"/>
    <dgm:cxn modelId="{05A9E11F-8E34-478E-9592-21D8CE4441A3}" srcId="{D1E94209-0533-42F7-AC35-D525862C06D0}" destId="{D52B6837-1B3F-4AF0-A473-BE7E887ECF1F}" srcOrd="0" destOrd="0" parTransId="{3A6DB394-0533-4ADA-8D7D-D6F193252489}" sibTransId="{782A6D3D-F363-4299-9358-BC0613C7F14B}"/>
    <dgm:cxn modelId="{E0DDDC2B-8B13-4860-B75C-F447B5B25E11}" type="presOf" srcId="{01159BFD-246E-499A-A8D3-920091D0BCA4}" destId="{A0336357-760E-472E-93C0-082BC49C4EA7}" srcOrd="0" destOrd="0" presId="urn:microsoft.com/office/officeart/2018/2/layout/IconLabelList"/>
    <dgm:cxn modelId="{C8A46C96-655E-4202-9F1C-7E322B6C7AC8}" type="presOf" srcId="{50A19600-BC82-4462-8958-FB916FB922CA}" destId="{B0407F9E-1620-4C79-8640-726856F7DA76}" srcOrd="0" destOrd="0" presId="urn:microsoft.com/office/officeart/2018/2/layout/IconLabelList"/>
    <dgm:cxn modelId="{F2D13AD9-DD8F-4EBF-9C1C-607A61524733}" srcId="{D1E94209-0533-42F7-AC35-D525862C06D0}" destId="{50A19600-BC82-4462-8958-FB916FB922CA}" srcOrd="1" destOrd="0" parTransId="{69DA989C-DF8A-42E7-829B-FB48EEA1C65D}" sibTransId="{3E7C914F-F0EC-4009-8778-A94197CFDD3A}"/>
    <dgm:cxn modelId="{557F67E7-A3D5-452A-B8FE-268F754FD120}" type="presOf" srcId="{D52B6837-1B3F-4AF0-A473-BE7E887ECF1F}" destId="{9E25AE96-A44D-4EAC-8B99-F053F16F0692}" srcOrd="0" destOrd="0" presId="urn:microsoft.com/office/officeart/2018/2/layout/IconLabelList"/>
    <dgm:cxn modelId="{5EA74F2D-D0FF-4C4D-8A1E-E9622D60416B}" type="presParOf" srcId="{097B2237-78D6-43B7-A7AF-64281827699E}" destId="{5CB61214-FFD0-415B-98BB-D4F5860BCD2C}" srcOrd="0" destOrd="0" presId="urn:microsoft.com/office/officeart/2018/2/layout/IconLabelList"/>
    <dgm:cxn modelId="{EE8457DC-F6E8-460B-BECE-32FE8B09F37D}" type="presParOf" srcId="{5CB61214-FFD0-415B-98BB-D4F5860BCD2C}" destId="{C59510C1-F3C8-4BAC-8F7A-98FFC148DD63}" srcOrd="0" destOrd="0" presId="urn:microsoft.com/office/officeart/2018/2/layout/IconLabelList"/>
    <dgm:cxn modelId="{8490FD54-7117-488E-BE38-103543E80382}" type="presParOf" srcId="{5CB61214-FFD0-415B-98BB-D4F5860BCD2C}" destId="{3B9C7E62-9BAE-43C2-AC7C-D466986A9E29}" srcOrd="1" destOrd="0" presId="urn:microsoft.com/office/officeart/2018/2/layout/IconLabelList"/>
    <dgm:cxn modelId="{7493E58C-342F-45FB-8E53-5A4C5EE02B23}" type="presParOf" srcId="{5CB61214-FFD0-415B-98BB-D4F5860BCD2C}" destId="{9E25AE96-A44D-4EAC-8B99-F053F16F0692}" srcOrd="2" destOrd="0" presId="urn:microsoft.com/office/officeart/2018/2/layout/IconLabelList"/>
    <dgm:cxn modelId="{2DF04508-41BF-4FA1-AA8A-5F034311B84C}" type="presParOf" srcId="{097B2237-78D6-43B7-A7AF-64281827699E}" destId="{D8717AF0-D74D-47AB-BD5B-D8ACADA57227}" srcOrd="1" destOrd="0" presId="urn:microsoft.com/office/officeart/2018/2/layout/IconLabelList"/>
    <dgm:cxn modelId="{7E7EECDA-B5AA-478A-9102-227F0E6B69E7}" type="presParOf" srcId="{097B2237-78D6-43B7-A7AF-64281827699E}" destId="{3FFBDC20-A397-4D0A-8493-08A8B82A6DF6}" srcOrd="2" destOrd="0" presId="urn:microsoft.com/office/officeart/2018/2/layout/IconLabelList"/>
    <dgm:cxn modelId="{429CC9BA-1559-4464-82F0-9607D4E87200}" type="presParOf" srcId="{3FFBDC20-A397-4D0A-8493-08A8B82A6DF6}" destId="{52351A81-80CF-4857-89FC-A52866B9A3AC}" srcOrd="0" destOrd="0" presId="urn:microsoft.com/office/officeart/2018/2/layout/IconLabelList"/>
    <dgm:cxn modelId="{27CD7A3A-AF37-4F82-9E89-A94FD0B25431}" type="presParOf" srcId="{3FFBDC20-A397-4D0A-8493-08A8B82A6DF6}" destId="{F88BF035-5225-4F60-B77A-43A25C345204}" srcOrd="1" destOrd="0" presId="urn:microsoft.com/office/officeart/2018/2/layout/IconLabelList"/>
    <dgm:cxn modelId="{D65A2BCE-51E9-4830-98AC-35BCED95CE54}" type="presParOf" srcId="{3FFBDC20-A397-4D0A-8493-08A8B82A6DF6}" destId="{B0407F9E-1620-4C79-8640-726856F7DA76}" srcOrd="2" destOrd="0" presId="urn:microsoft.com/office/officeart/2018/2/layout/IconLabelList"/>
    <dgm:cxn modelId="{BC189D55-E6E4-47E7-9778-6FC292F8E650}" type="presParOf" srcId="{097B2237-78D6-43B7-A7AF-64281827699E}" destId="{B54BA286-6362-49C6-AB04-D42F40F37CFD}" srcOrd="3" destOrd="0" presId="urn:microsoft.com/office/officeart/2018/2/layout/IconLabelList"/>
    <dgm:cxn modelId="{C5F38301-EAF8-4A94-B00D-8374E23AFED8}" type="presParOf" srcId="{097B2237-78D6-43B7-A7AF-64281827699E}" destId="{F452ABF4-9994-447F-85AF-E5C0893EE89D}" srcOrd="4" destOrd="0" presId="urn:microsoft.com/office/officeart/2018/2/layout/IconLabelList"/>
    <dgm:cxn modelId="{8FA909C3-FDB2-4DD2-846F-F09960A14466}" type="presParOf" srcId="{F452ABF4-9994-447F-85AF-E5C0893EE89D}" destId="{F052DB37-B5D3-49B6-BFFB-61B7C985C39E}" srcOrd="0" destOrd="0" presId="urn:microsoft.com/office/officeart/2018/2/layout/IconLabelList"/>
    <dgm:cxn modelId="{E3AF90A4-ED0C-4285-8D13-963BC7CC01AB}" type="presParOf" srcId="{F452ABF4-9994-447F-85AF-E5C0893EE89D}" destId="{A707952E-3286-4634-835C-6F78D7053780}" srcOrd="1" destOrd="0" presId="urn:microsoft.com/office/officeart/2018/2/layout/IconLabelList"/>
    <dgm:cxn modelId="{B344FC48-03AC-4569-AACD-FF0D76E1D927}" type="presParOf" srcId="{F452ABF4-9994-447F-85AF-E5C0893EE89D}" destId="{A0336357-760E-472E-93C0-082BC49C4EA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949BF9-2530-43CD-8A60-E8C1F919E9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9309AB5-3CAE-40B4-A880-8B6283AA1AA3}">
      <dgm:prSet/>
      <dgm:spPr/>
      <dgm:t>
        <a:bodyPr/>
        <a:lstStyle/>
        <a:p>
          <a:r>
            <a:rPr lang="en-US" baseline="0" dirty="0"/>
            <a:t>Identified key factors affecting water quality compliance.</a:t>
          </a:r>
          <a:endParaRPr lang="en-US" dirty="0"/>
        </a:p>
      </dgm:t>
    </dgm:pt>
    <dgm:pt modelId="{F921DCF9-EBA9-4B8D-8883-36E5A93AAC02}" type="parTrans" cxnId="{9A1D92ED-A035-4AB8-B024-BA020DF8000A}">
      <dgm:prSet/>
      <dgm:spPr/>
      <dgm:t>
        <a:bodyPr/>
        <a:lstStyle/>
        <a:p>
          <a:endParaRPr lang="en-US"/>
        </a:p>
      </dgm:t>
    </dgm:pt>
    <dgm:pt modelId="{A5C1EA03-7AAF-42BA-90AA-62F9918FF9B4}" type="sibTrans" cxnId="{9A1D92ED-A035-4AB8-B024-BA020DF8000A}">
      <dgm:prSet/>
      <dgm:spPr/>
      <dgm:t>
        <a:bodyPr/>
        <a:lstStyle/>
        <a:p>
          <a:endParaRPr lang="en-US"/>
        </a:p>
      </dgm:t>
    </dgm:pt>
    <dgm:pt modelId="{CE806FC2-947B-41CB-BDB5-6F897E26737A}">
      <dgm:prSet/>
      <dgm:spPr/>
      <dgm:t>
        <a:bodyPr/>
        <a:lstStyle/>
        <a:p>
          <a:r>
            <a:rPr lang="en-US" baseline="0" dirty="0"/>
            <a:t>Demonstrated the utility of machine learning in stream analysis.</a:t>
          </a:r>
          <a:endParaRPr lang="en-US" dirty="0"/>
        </a:p>
      </dgm:t>
    </dgm:pt>
    <dgm:pt modelId="{AFC0F9A9-BF15-48FD-B7D0-4FF9A7AEDE0A}" type="parTrans" cxnId="{F0C28D24-9D86-46DF-93F4-99E5BD7523D1}">
      <dgm:prSet/>
      <dgm:spPr/>
      <dgm:t>
        <a:bodyPr/>
        <a:lstStyle/>
        <a:p>
          <a:endParaRPr lang="en-US"/>
        </a:p>
      </dgm:t>
    </dgm:pt>
    <dgm:pt modelId="{DD363506-A1F4-40D4-A8C1-F19155865F09}" type="sibTrans" cxnId="{F0C28D24-9D86-46DF-93F4-99E5BD7523D1}">
      <dgm:prSet/>
      <dgm:spPr/>
      <dgm:t>
        <a:bodyPr/>
        <a:lstStyle/>
        <a:p>
          <a:endParaRPr lang="en-US"/>
        </a:p>
      </dgm:t>
    </dgm:pt>
    <dgm:pt modelId="{DB3CFD5A-251C-4A19-8AF5-D4E6190941CF}">
      <dgm:prSet/>
      <dgm:spPr/>
      <dgm:t>
        <a:bodyPr/>
        <a:lstStyle/>
        <a:p>
          <a:r>
            <a:rPr lang="en-US" baseline="0" dirty="0"/>
            <a:t>Future Directions:</a:t>
          </a:r>
          <a:endParaRPr lang="en-US" dirty="0"/>
        </a:p>
      </dgm:t>
    </dgm:pt>
    <dgm:pt modelId="{51FC457C-6F6C-4375-A9A9-BB0874193DA7}" type="parTrans" cxnId="{70971DF2-4AC3-42EA-A0F6-A2CFD32C2E28}">
      <dgm:prSet/>
      <dgm:spPr/>
      <dgm:t>
        <a:bodyPr/>
        <a:lstStyle/>
        <a:p>
          <a:endParaRPr lang="en-US"/>
        </a:p>
      </dgm:t>
    </dgm:pt>
    <dgm:pt modelId="{F8CDE64B-A981-4D64-97C1-A597B0EB35A5}" type="sibTrans" cxnId="{70971DF2-4AC3-42EA-A0F6-A2CFD32C2E28}">
      <dgm:prSet/>
      <dgm:spPr/>
      <dgm:t>
        <a:bodyPr/>
        <a:lstStyle/>
        <a:p>
          <a:endParaRPr lang="en-US"/>
        </a:p>
      </dgm:t>
    </dgm:pt>
    <dgm:pt modelId="{49727CC0-C24B-4CB2-B97E-01E45A2E6FBE}">
      <dgm:prSet/>
      <dgm:spPr/>
      <dgm:t>
        <a:bodyPr/>
        <a:lstStyle/>
        <a:p>
          <a:r>
            <a:rPr lang="en-US" baseline="0"/>
            <a:t>Incorporating external data like rainfall or land use.</a:t>
          </a:r>
          <a:endParaRPr lang="en-US"/>
        </a:p>
      </dgm:t>
    </dgm:pt>
    <dgm:pt modelId="{358D2947-AAC1-4AD6-B830-24ED5CED07F9}" type="parTrans" cxnId="{52AF8814-019F-49CC-AB07-64F403B7ADA8}">
      <dgm:prSet/>
      <dgm:spPr/>
      <dgm:t>
        <a:bodyPr/>
        <a:lstStyle/>
        <a:p>
          <a:endParaRPr lang="en-US"/>
        </a:p>
      </dgm:t>
    </dgm:pt>
    <dgm:pt modelId="{9DDAEC10-88FD-474E-A742-BA7BECD4087E}" type="sibTrans" cxnId="{52AF8814-019F-49CC-AB07-64F403B7ADA8}">
      <dgm:prSet/>
      <dgm:spPr/>
      <dgm:t>
        <a:bodyPr/>
        <a:lstStyle/>
        <a:p>
          <a:endParaRPr lang="en-US"/>
        </a:p>
      </dgm:t>
    </dgm:pt>
    <dgm:pt modelId="{25DE4469-BECD-432E-93BF-4B7BE43775AB}">
      <dgm:prSet/>
      <dgm:spPr/>
      <dgm:t>
        <a:bodyPr/>
        <a:lstStyle/>
        <a:p>
          <a:r>
            <a:rPr lang="en-US" baseline="0" dirty="0"/>
            <a:t>Exploring advanced clustering techniques (e.g., DBSCAN).</a:t>
          </a:r>
          <a:endParaRPr lang="en-US" dirty="0"/>
        </a:p>
      </dgm:t>
    </dgm:pt>
    <dgm:pt modelId="{6E6400C9-C7B3-4221-9310-477F88B543C3}" type="parTrans" cxnId="{881FD226-DCCF-4CA5-8C62-F4BA37F9A7CF}">
      <dgm:prSet/>
      <dgm:spPr/>
      <dgm:t>
        <a:bodyPr/>
        <a:lstStyle/>
        <a:p>
          <a:endParaRPr lang="en-US"/>
        </a:p>
      </dgm:t>
    </dgm:pt>
    <dgm:pt modelId="{C29333F5-3675-42D8-ADFF-E036634B2B60}" type="sibTrans" cxnId="{881FD226-DCCF-4CA5-8C62-F4BA37F9A7CF}">
      <dgm:prSet/>
      <dgm:spPr/>
      <dgm:t>
        <a:bodyPr/>
        <a:lstStyle/>
        <a:p>
          <a:endParaRPr lang="en-US"/>
        </a:p>
      </dgm:t>
    </dgm:pt>
    <dgm:pt modelId="{A8FCF90A-84FB-4956-BF20-42A4B434027F}">
      <dgm:prSet/>
      <dgm:spPr/>
      <dgm:t>
        <a:bodyPr/>
        <a:lstStyle/>
        <a:p>
          <a:r>
            <a:rPr lang="en-US" baseline="0"/>
            <a:t>Deploying real-time monitoring systems.</a:t>
          </a:r>
          <a:endParaRPr lang="en-US"/>
        </a:p>
      </dgm:t>
    </dgm:pt>
    <dgm:pt modelId="{BE02500C-7410-452B-8481-F7F796F8E808}" type="parTrans" cxnId="{BA087045-E2E5-40DB-BAF4-3668A98C84B3}">
      <dgm:prSet/>
      <dgm:spPr/>
      <dgm:t>
        <a:bodyPr/>
        <a:lstStyle/>
        <a:p>
          <a:endParaRPr lang="en-US"/>
        </a:p>
      </dgm:t>
    </dgm:pt>
    <dgm:pt modelId="{E5545527-2193-40B8-BA10-08C537A317AB}" type="sibTrans" cxnId="{BA087045-E2E5-40DB-BAF4-3668A98C84B3}">
      <dgm:prSet/>
      <dgm:spPr/>
      <dgm:t>
        <a:bodyPr/>
        <a:lstStyle/>
        <a:p>
          <a:endParaRPr lang="en-US"/>
        </a:p>
      </dgm:t>
    </dgm:pt>
    <dgm:pt modelId="{5E1BADB7-FF81-47DE-922C-C3496FBE1C2D}" type="pres">
      <dgm:prSet presAssocID="{18949BF9-2530-43CD-8A60-E8C1F919E9BD}" presName="root" presStyleCnt="0">
        <dgm:presLayoutVars>
          <dgm:dir/>
          <dgm:resizeHandles val="exact"/>
        </dgm:presLayoutVars>
      </dgm:prSet>
      <dgm:spPr/>
    </dgm:pt>
    <dgm:pt modelId="{4EF4011D-72D4-48ED-8034-173E2A51A1D9}" type="pres">
      <dgm:prSet presAssocID="{D9309AB5-3CAE-40B4-A880-8B6283AA1AA3}" presName="compNode" presStyleCnt="0"/>
      <dgm:spPr/>
    </dgm:pt>
    <dgm:pt modelId="{1E8F6DA9-7B55-4C7B-B667-7B72A375628C}" type="pres">
      <dgm:prSet presAssocID="{D9309AB5-3CAE-40B4-A880-8B6283AA1AA3}" presName="bgRect" presStyleLbl="bgShp" presStyleIdx="0" presStyleCnt="3"/>
      <dgm:spPr/>
    </dgm:pt>
    <dgm:pt modelId="{E1434272-3AD7-4061-AF8C-F935DBAF3496}" type="pres">
      <dgm:prSet presAssocID="{D9309AB5-3CAE-40B4-A880-8B6283AA1AA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"/>
        </a:ext>
      </dgm:extLst>
    </dgm:pt>
    <dgm:pt modelId="{8B69D18B-B399-459D-9856-716170843E80}" type="pres">
      <dgm:prSet presAssocID="{D9309AB5-3CAE-40B4-A880-8B6283AA1AA3}" presName="spaceRect" presStyleCnt="0"/>
      <dgm:spPr/>
    </dgm:pt>
    <dgm:pt modelId="{B1294076-22FA-4DED-B433-D5186E83773C}" type="pres">
      <dgm:prSet presAssocID="{D9309AB5-3CAE-40B4-A880-8B6283AA1AA3}" presName="parTx" presStyleLbl="revTx" presStyleIdx="0" presStyleCnt="4">
        <dgm:presLayoutVars>
          <dgm:chMax val="0"/>
          <dgm:chPref val="0"/>
        </dgm:presLayoutVars>
      </dgm:prSet>
      <dgm:spPr/>
    </dgm:pt>
    <dgm:pt modelId="{415D1905-6CE9-47E9-965C-442E9E694D39}" type="pres">
      <dgm:prSet presAssocID="{A5C1EA03-7AAF-42BA-90AA-62F9918FF9B4}" presName="sibTrans" presStyleCnt="0"/>
      <dgm:spPr/>
    </dgm:pt>
    <dgm:pt modelId="{1EA50A20-EA98-4DA0-8CE9-5660C2E0D00E}" type="pres">
      <dgm:prSet presAssocID="{CE806FC2-947B-41CB-BDB5-6F897E26737A}" presName="compNode" presStyleCnt="0"/>
      <dgm:spPr/>
    </dgm:pt>
    <dgm:pt modelId="{E2715B82-93F4-4D63-AC5A-A66BFCA7F0B4}" type="pres">
      <dgm:prSet presAssocID="{CE806FC2-947B-41CB-BDB5-6F897E26737A}" presName="bgRect" presStyleLbl="bgShp" presStyleIdx="1" presStyleCnt="3"/>
      <dgm:spPr/>
    </dgm:pt>
    <dgm:pt modelId="{8EE28486-19EB-468D-AAA8-D476C67FC30E}" type="pres">
      <dgm:prSet presAssocID="{CE806FC2-947B-41CB-BDB5-6F897E26737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197E954-8C31-429E-9CD1-42800CF8F5C0}" type="pres">
      <dgm:prSet presAssocID="{CE806FC2-947B-41CB-BDB5-6F897E26737A}" presName="spaceRect" presStyleCnt="0"/>
      <dgm:spPr/>
    </dgm:pt>
    <dgm:pt modelId="{A5833DDC-3C68-4AF8-B78F-3485CB95A608}" type="pres">
      <dgm:prSet presAssocID="{CE806FC2-947B-41CB-BDB5-6F897E26737A}" presName="parTx" presStyleLbl="revTx" presStyleIdx="1" presStyleCnt="4">
        <dgm:presLayoutVars>
          <dgm:chMax val="0"/>
          <dgm:chPref val="0"/>
        </dgm:presLayoutVars>
      </dgm:prSet>
      <dgm:spPr/>
    </dgm:pt>
    <dgm:pt modelId="{A4FACDFE-D2DE-4910-9DE0-CA582EBA1884}" type="pres">
      <dgm:prSet presAssocID="{DD363506-A1F4-40D4-A8C1-F19155865F09}" presName="sibTrans" presStyleCnt="0"/>
      <dgm:spPr/>
    </dgm:pt>
    <dgm:pt modelId="{2824546E-CC8A-4FC2-9528-F3C9B8B0C58D}" type="pres">
      <dgm:prSet presAssocID="{DB3CFD5A-251C-4A19-8AF5-D4E6190941CF}" presName="compNode" presStyleCnt="0"/>
      <dgm:spPr/>
    </dgm:pt>
    <dgm:pt modelId="{47AF50C2-1823-4857-A497-A33F1606F311}" type="pres">
      <dgm:prSet presAssocID="{DB3CFD5A-251C-4A19-8AF5-D4E6190941CF}" presName="bgRect" presStyleLbl="bgShp" presStyleIdx="2" presStyleCnt="3"/>
      <dgm:spPr/>
    </dgm:pt>
    <dgm:pt modelId="{781BA31B-255E-4D73-BB45-65FF52B9F1FE}" type="pres">
      <dgm:prSet presAssocID="{DB3CFD5A-251C-4A19-8AF5-D4E6190941C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3496BD90-2992-4E02-A25A-A4E04D35B598}" type="pres">
      <dgm:prSet presAssocID="{DB3CFD5A-251C-4A19-8AF5-D4E6190941CF}" presName="spaceRect" presStyleCnt="0"/>
      <dgm:spPr/>
    </dgm:pt>
    <dgm:pt modelId="{4B0EDF3F-4BF3-46DB-A8C6-86F5A7C92F1D}" type="pres">
      <dgm:prSet presAssocID="{DB3CFD5A-251C-4A19-8AF5-D4E6190941CF}" presName="parTx" presStyleLbl="revTx" presStyleIdx="2" presStyleCnt="4">
        <dgm:presLayoutVars>
          <dgm:chMax val="0"/>
          <dgm:chPref val="0"/>
        </dgm:presLayoutVars>
      </dgm:prSet>
      <dgm:spPr/>
    </dgm:pt>
    <dgm:pt modelId="{18C10DEA-8450-446A-8552-DC141E0FD860}" type="pres">
      <dgm:prSet presAssocID="{DB3CFD5A-251C-4A19-8AF5-D4E6190941CF}" presName="desTx" presStyleLbl="revTx" presStyleIdx="3" presStyleCnt="4">
        <dgm:presLayoutVars/>
      </dgm:prSet>
      <dgm:spPr/>
    </dgm:pt>
  </dgm:ptLst>
  <dgm:cxnLst>
    <dgm:cxn modelId="{52AF8814-019F-49CC-AB07-64F403B7ADA8}" srcId="{DB3CFD5A-251C-4A19-8AF5-D4E6190941CF}" destId="{49727CC0-C24B-4CB2-B97E-01E45A2E6FBE}" srcOrd="0" destOrd="0" parTransId="{358D2947-AAC1-4AD6-B830-24ED5CED07F9}" sibTransId="{9DDAEC10-88FD-474E-A742-BA7BECD4087E}"/>
    <dgm:cxn modelId="{F0C28D24-9D86-46DF-93F4-99E5BD7523D1}" srcId="{18949BF9-2530-43CD-8A60-E8C1F919E9BD}" destId="{CE806FC2-947B-41CB-BDB5-6F897E26737A}" srcOrd="1" destOrd="0" parTransId="{AFC0F9A9-BF15-48FD-B7D0-4FF9A7AEDE0A}" sibTransId="{DD363506-A1F4-40D4-A8C1-F19155865F09}"/>
    <dgm:cxn modelId="{881FD226-DCCF-4CA5-8C62-F4BA37F9A7CF}" srcId="{DB3CFD5A-251C-4A19-8AF5-D4E6190941CF}" destId="{25DE4469-BECD-432E-93BF-4B7BE43775AB}" srcOrd="1" destOrd="0" parTransId="{6E6400C9-C7B3-4221-9310-477F88B543C3}" sibTransId="{C29333F5-3675-42D8-ADFF-E036634B2B60}"/>
    <dgm:cxn modelId="{BA087045-E2E5-40DB-BAF4-3668A98C84B3}" srcId="{DB3CFD5A-251C-4A19-8AF5-D4E6190941CF}" destId="{A8FCF90A-84FB-4956-BF20-42A4B434027F}" srcOrd="2" destOrd="0" parTransId="{BE02500C-7410-452B-8481-F7F796F8E808}" sibTransId="{E5545527-2193-40B8-BA10-08C537A317AB}"/>
    <dgm:cxn modelId="{FDFA5D59-2A16-4AE7-8DCF-82371E20CA7E}" type="presOf" srcId="{18949BF9-2530-43CD-8A60-E8C1F919E9BD}" destId="{5E1BADB7-FF81-47DE-922C-C3496FBE1C2D}" srcOrd="0" destOrd="0" presId="urn:microsoft.com/office/officeart/2018/2/layout/IconVerticalSolidList"/>
    <dgm:cxn modelId="{088EBF85-8B82-490D-89DF-B52051350719}" type="presOf" srcId="{CE806FC2-947B-41CB-BDB5-6F897E26737A}" destId="{A5833DDC-3C68-4AF8-B78F-3485CB95A608}" srcOrd="0" destOrd="0" presId="urn:microsoft.com/office/officeart/2018/2/layout/IconVerticalSolidList"/>
    <dgm:cxn modelId="{D10FD393-1F6B-4AFD-9A70-4D0EE5BC7815}" type="presOf" srcId="{DB3CFD5A-251C-4A19-8AF5-D4E6190941CF}" destId="{4B0EDF3F-4BF3-46DB-A8C6-86F5A7C92F1D}" srcOrd="0" destOrd="0" presId="urn:microsoft.com/office/officeart/2018/2/layout/IconVerticalSolidList"/>
    <dgm:cxn modelId="{957DD3BF-A02D-4C4A-8805-523DE5E31419}" type="presOf" srcId="{A8FCF90A-84FB-4956-BF20-42A4B434027F}" destId="{18C10DEA-8450-446A-8552-DC141E0FD860}" srcOrd="0" destOrd="2" presId="urn:microsoft.com/office/officeart/2018/2/layout/IconVerticalSolidList"/>
    <dgm:cxn modelId="{358132E6-8DDE-45DE-AD41-80E436ABD8BF}" type="presOf" srcId="{D9309AB5-3CAE-40B4-A880-8B6283AA1AA3}" destId="{B1294076-22FA-4DED-B433-D5186E83773C}" srcOrd="0" destOrd="0" presId="urn:microsoft.com/office/officeart/2018/2/layout/IconVerticalSolidList"/>
    <dgm:cxn modelId="{2D4152E9-4B80-409A-93CE-ED09029FB2D2}" type="presOf" srcId="{25DE4469-BECD-432E-93BF-4B7BE43775AB}" destId="{18C10DEA-8450-446A-8552-DC141E0FD860}" srcOrd="0" destOrd="1" presId="urn:microsoft.com/office/officeart/2018/2/layout/IconVerticalSolidList"/>
    <dgm:cxn modelId="{9A1D92ED-A035-4AB8-B024-BA020DF8000A}" srcId="{18949BF9-2530-43CD-8A60-E8C1F919E9BD}" destId="{D9309AB5-3CAE-40B4-A880-8B6283AA1AA3}" srcOrd="0" destOrd="0" parTransId="{F921DCF9-EBA9-4B8D-8883-36E5A93AAC02}" sibTransId="{A5C1EA03-7AAF-42BA-90AA-62F9918FF9B4}"/>
    <dgm:cxn modelId="{70971DF2-4AC3-42EA-A0F6-A2CFD32C2E28}" srcId="{18949BF9-2530-43CD-8A60-E8C1F919E9BD}" destId="{DB3CFD5A-251C-4A19-8AF5-D4E6190941CF}" srcOrd="2" destOrd="0" parTransId="{51FC457C-6F6C-4375-A9A9-BB0874193DA7}" sibTransId="{F8CDE64B-A981-4D64-97C1-A597B0EB35A5}"/>
    <dgm:cxn modelId="{B484EEFC-959A-4F1F-A46B-25404CCA4D3E}" type="presOf" srcId="{49727CC0-C24B-4CB2-B97E-01E45A2E6FBE}" destId="{18C10DEA-8450-446A-8552-DC141E0FD860}" srcOrd="0" destOrd="0" presId="urn:microsoft.com/office/officeart/2018/2/layout/IconVerticalSolidList"/>
    <dgm:cxn modelId="{021B4F3F-6EF5-4A30-9D7B-A4D0D1B0B613}" type="presParOf" srcId="{5E1BADB7-FF81-47DE-922C-C3496FBE1C2D}" destId="{4EF4011D-72D4-48ED-8034-173E2A51A1D9}" srcOrd="0" destOrd="0" presId="urn:microsoft.com/office/officeart/2018/2/layout/IconVerticalSolidList"/>
    <dgm:cxn modelId="{03F8C1B2-469D-4413-8CEF-3B408DF722AB}" type="presParOf" srcId="{4EF4011D-72D4-48ED-8034-173E2A51A1D9}" destId="{1E8F6DA9-7B55-4C7B-B667-7B72A375628C}" srcOrd="0" destOrd="0" presId="urn:microsoft.com/office/officeart/2018/2/layout/IconVerticalSolidList"/>
    <dgm:cxn modelId="{7CB4EE4C-E954-47EC-B2AC-CFDA45928BEF}" type="presParOf" srcId="{4EF4011D-72D4-48ED-8034-173E2A51A1D9}" destId="{E1434272-3AD7-4061-AF8C-F935DBAF3496}" srcOrd="1" destOrd="0" presId="urn:microsoft.com/office/officeart/2018/2/layout/IconVerticalSolidList"/>
    <dgm:cxn modelId="{37BC6FFB-BD40-4735-94AB-18DFA3F48AD6}" type="presParOf" srcId="{4EF4011D-72D4-48ED-8034-173E2A51A1D9}" destId="{8B69D18B-B399-459D-9856-716170843E80}" srcOrd="2" destOrd="0" presId="urn:microsoft.com/office/officeart/2018/2/layout/IconVerticalSolidList"/>
    <dgm:cxn modelId="{24A50D36-0B41-4AB7-BA07-D2291A2DB4A4}" type="presParOf" srcId="{4EF4011D-72D4-48ED-8034-173E2A51A1D9}" destId="{B1294076-22FA-4DED-B433-D5186E83773C}" srcOrd="3" destOrd="0" presId="urn:microsoft.com/office/officeart/2018/2/layout/IconVerticalSolidList"/>
    <dgm:cxn modelId="{471C9494-D94D-4E8D-BFD6-C53F1F4131D4}" type="presParOf" srcId="{5E1BADB7-FF81-47DE-922C-C3496FBE1C2D}" destId="{415D1905-6CE9-47E9-965C-442E9E694D39}" srcOrd="1" destOrd="0" presId="urn:microsoft.com/office/officeart/2018/2/layout/IconVerticalSolidList"/>
    <dgm:cxn modelId="{84EA2A1C-732F-4F9E-A2CD-9BAD11541639}" type="presParOf" srcId="{5E1BADB7-FF81-47DE-922C-C3496FBE1C2D}" destId="{1EA50A20-EA98-4DA0-8CE9-5660C2E0D00E}" srcOrd="2" destOrd="0" presId="urn:microsoft.com/office/officeart/2018/2/layout/IconVerticalSolidList"/>
    <dgm:cxn modelId="{7C9E57FF-86AE-4219-8AA4-083BEDF8697C}" type="presParOf" srcId="{1EA50A20-EA98-4DA0-8CE9-5660C2E0D00E}" destId="{E2715B82-93F4-4D63-AC5A-A66BFCA7F0B4}" srcOrd="0" destOrd="0" presId="urn:microsoft.com/office/officeart/2018/2/layout/IconVerticalSolidList"/>
    <dgm:cxn modelId="{881D300D-8A19-44F8-A4FC-F97A743F34F6}" type="presParOf" srcId="{1EA50A20-EA98-4DA0-8CE9-5660C2E0D00E}" destId="{8EE28486-19EB-468D-AAA8-D476C67FC30E}" srcOrd="1" destOrd="0" presId="urn:microsoft.com/office/officeart/2018/2/layout/IconVerticalSolidList"/>
    <dgm:cxn modelId="{B77B401D-627A-4EA9-BA47-8FA0C7FFBFFC}" type="presParOf" srcId="{1EA50A20-EA98-4DA0-8CE9-5660C2E0D00E}" destId="{8197E954-8C31-429E-9CD1-42800CF8F5C0}" srcOrd="2" destOrd="0" presId="urn:microsoft.com/office/officeart/2018/2/layout/IconVerticalSolidList"/>
    <dgm:cxn modelId="{30EE8137-2502-4E54-B38E-BB6BEAA34C69}" type="presParOf" srcId="{1EA50A20-EA98-4DA0-8CE9-5660C2E0D00E}" destId="{A5833DDC-3C68-4AF8-B78F-3485CB95A608}" srcOrd="3" destOrd="0" presId="urn:microsoft.com/office/officeart/2018/2/layout/IconVerticalSolidList"/>
    <dgm:cxn modelId="{97C3C8E6-8DBA-4BC5-B5D2-9EE5224247E0}" type="presParOf" srcId="{5E1BADB7-FF81-47DE-922C-C3496FBE1C2D}" destId="{A4FACDFE-D2DE-4910-9DE0-CA582EBA1884}" srcOrd="3" destOrd="0" presId="urn:microsoft.com/office/officeart/2018/2/layout/IconVerticalSolidList"/>
    <dgm:cxn modelId="{683FFB25-D37E-4954-9ED7-6407F2BF132C}" type="presParOf" srcId="{5E1BADB7-FF81-47DE-922C-C3496FBE1C2D}" destId="{2824546E-CC8A-4FC2-9528-F3C9B8B0C58D}" srcOrd="4" destOrd="0" presId="urn:microsoft.com/office/officeart/2018/2/layout/IconVerticalSolidList"/>
    <dgm:cxn modelId="{592264DD-C01E-4583-B422-41942252164B}" type="presParOf" srcId="{2824546E-CC8A-4FC2-9528-F3C9B8B0C58D}" destId="{47AF50C2-1823-4857-A497-A33F1606F311}" srcOrd="0" destOrd="0" presId="urn:microsoft.com/office/officeart/2018/2/layout/IconVerticalSolidList"/>
    <dgm:cxn modelId="{336D073E-4ABC-4504-A2C6-048F57507D88}" type="presParOf" srcId="{2824546E-CC8A-4FC2-9528-F3C9B8B0C58D}" destId="{781BA31B-255E-4D73-BB45-65FF52B9F1FE}" srcOrd="1" destOrd="0" presId="urn:microsoft.com/office/officeart/2018/2/layout/IconVerticalSolidList"/>
    <dgm:cxn modelId="{27415504-FA34-4E17-B77B-A99C29B971AD}" type="presParOf" srcId="{2824546E-CC8A-4FC2-9528-F3C9B8B0C58D}" destId="{3496BD90-2992-4E02-A25A-A4E04D35B598}" srcOrd="2" destOrd="0" presId="urn:microsoft.com/office/officeart/2018/2/layout/IconVerticalSolidList"/>
    <dgm:cxn modelId="{9CE25A4F-3341-49B1-A159-FD46201E4C5D}" type="presParOf" srcId="{2824546E-CC8A-4FC2-9528-F3C9B8B0C58D}" destId="{4B0EDF3F-4BF3-46DB-A8C6-86F5A7C92F1D}" srcOrd="3" destOrd="0" presId="urn:microsoft.com/office/officeart/2018/2/layout/IconVerticalSolidList"/>
    <dgm:cxn modelId="{255831D9-7662-4A6A-A525-5D0DAE8495D4}" type="presParOf" srcId="{2824546E-CC8A-4FC2-9528-F3C9B8B0C58D}" destId="{18C10DEA-8450-446A-8552-DC141E0FD86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5D607E-45F8-42B2-BB8B-34FAC0EABDEA}">
      <dsp:nvSpPr>
        <dsp:cNvPr id="0" name=""/>
        <dsp:cNvSpPr/>
      </dsp:nvSpPr>
      <dsp:spPr>
        <a:xfrm>
          <a:off x="488955" y="102904"/>
          <a:ext cx="1438392" cy="14383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8CD593-65DC-4A99-B63F-628EAA63114C}">
      <dsp:nvSpPr>
        <dsp:cNvPr id="0" name=""/>
        <dsp:cNvSpPr/>
      </dsp:nvSpPr>
      <dsp:spPr>
        <a:xfrm>
          <a:off x="795498" y="409447"/>
          <a:ext cx="825307" cy="8253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ECEBF-18CA-412D-B88A-10142E419F6C}">
      <dsp:nvSpPr>
        <dsp:cNvPr id="0" name=""/>
        <dsp:cNvSpPr/>
      </dsp:nvSpPr>
      <dsp:spPr>
        <a:xfrm>
          <a:off x="29141" y="1989320"/>
          <a:ext cx="235802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baseline="0" dirty="0"/>
            <a:t>Analyze water quality trends over time and across regions.</a:t>
          </a:r>
          <a:endParaRPr lang="en-US" sz="1400" kern="1200" dirty="0"/>
        </a:p>
      </dsp:txBody>
      <dsp:txXfrm>
        <a:off x="29141" y="1989320"/>
        <a:ext cx="2358020" cy="787500"/>
      </dsp:txXfrm>
    </dsp:sp>
    <dsp:sp modelId="{26262608-A347-49B9-8D70-26EE336BA767}">
      <dsp:nvSpPr>
        <dsp:cNvPr id="0" name=""/>
        <dsp:cNvSpPr/>
      </dsp:nvSpPr>
      <dsp:spPr>
        <a:xfrm>
          <a:off x="3259629" y="102904"/>
          <a:ext cx="1438392" cy="143839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6F1290-FD3E-41C7-9F76-07EDDB74CFB6}">
      <dsp:nvSpPr>
        <dsp:cNvPr id="0" name=""/>
        <dsp:cNvSpPr/>
      </dsp:nvSpPr>
      <dsp:spPr>
        <a:xfrm>
          <a:off x="3566172" y="409447"/>
          <a:ext cx="825307" cy="8253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3B961F-F8CC-4EF3-BC6E-5184D1BB55FA}">
      <dsp:nvSpPr>
        <dsp:cNvPr id="0" name=""/>
        <dsp:cNvSpPr/>
      </dsp:nvSpPr>
      <dsp:spPr>
        <a:xfrm>
          <a:off x="2799815" y="1989320"/>
          <a:ext cx="235802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baseline="0" dirty="0"/>
            <a:t>Assess compliance of streams with predefined quality standards.</a:t>
          </a:r>
          <a:endParaRPr lang="en-US" sz="1400" kern="1200" dirty="0"/>
        </a:p>
      </dsp:txBody>
      <dsp:txXfrm>
        <a:off x="2799815" y="1989320"/>
        <a:ext cx="2358020" cy="787500"/>
      </dsp:txXfrm>
    </dsp:sp>
    <dsp:sp modelId="{AF94E8FD-D99C-485F-B88C-05F2D53F676E}">
      <dsp:nvSpPr>
        <dsp:cNvPr id="0" name=""/>
        <dsp:cNvSpPr/>
      </dsp:nvSpPr>
      <dsp:spPr>
        <a:xfrm>
          <a:off x="6030303" y="102904"/>
          <a:ext cx="1438392" cy="143839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F8D84-33D8-4320-A1CD-9C9C94271726}">
      <dsp:nvSpPr>
        <dsp:cNvPr id="0" name=""/>
        <dsp:cNvSpPr/>
      </dsp:nvSpPr>
      <dsp:spPr>
        <a:xfrm>
          <a:off x="6336845" y="409447"/>
          <a:ext cx="825307" cy="8253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23C12-0598-4D01-BC44-9DB5119696E1}">
      <dsp:nvSpPr>
        <dsp:cNvPr id="0" name=""/>
        <dsp:cNvSpPr/>
      </dsp:nvSpPr>
      <dsp:spPr>
        <a:xfrm>
          <a:off x="5570489" y="1989320"/>
          <a:ext cx="235802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baseline="0"/>
            <a:t>Build predictive models to classify stations as compliant or non-compliant.</a:t>
          </a:r>
          <a:endParaRPr lang="en-US" sz="1400" kern="1200"/>
        </a:p>
      </dsp:txBody>
      <dsp:txXfrm>
        <a:off x="5570489" y="1989320"/>
        <a:ext cx="2358020" cy="787500"/>
      </dsp:txXfrm>
    </dsp:sp>
    <dsp:sp modelId="{C7C46A52-0744-41E9-B61A-AA90967C0572}">
      <dsp:nvSpPr>
        <dsp:cNvPr id="0" name=""/>
        <dsp:cNvSpPr/>
      </dsp:nvSpPr>
      <dsp:spPr>
        <a:xfrm>
          <a:off x="8800977" y="102904"/>
          <a:ext cx="1438392" cy="143839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0831BB-0B57-4651-895A-890C3EB6BF76}">
      <dsp:nvSpPr>
        <dsp:cNvPr id="0" name=""/>
        <dsp:cNvSpPr/>
      </dsp:nvSpPr>
      <dsp:spPr>
        <a:xfrm>
          <a:off x="9107519" y="409447"/>
          <a:ext cx="825307" cy="8253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495E1-92D7-467D-9159-6EA616AB5D7C}">
      <dsp:nvSpPr>
        <dsp:cNvPr id="0" name=""/>
        <dsp:cNvSpPr/>
      </dsp:nvSpPr>
      <dsp:spPr>
        <a:xfrm>
          <a:off x="8341163" y="1989320"/>
          <a:ext cx="235802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baseline="0"/>
            <a:t>Cluster stations to identify patterns in water quality characteristics.</a:t>
          </a:r>
          <a:endParaRPr lang="en-US" sz="1400" kern="1200"/>
        </a:p>
      </dsp:txBody>
      <dsp:txXfrm>
        <a:off x="8341163" y="1989320"/>
        <a:ext cx="2358020" cy="787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510C1-F3C8-4BAC-8F7A-98FFC148DD63}">
      <dsp:nvSpPr>
        <dsp:cNvPr id="0" name=""/>
        <dsp:cNvSpPr/>
      </dsp:nvSpPr>
      <dsp:spPr>
        <a:xfrm>
          <a:off x="619432" y="408373"/>
          <a:ext cx="862247" cy="862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5AE96-A44D-4EAC-8B99-F053F16F0692}">
      <dsp:nvSpPr>
        <dsp:cNvPr id="0" name=""/>
        <dsp:cNvSpPr/>
      </dsp:nvSpPr>
      <dsp:spPr>
        <a:xfrm>
          <a:off x="194120" y="1488739"/>
          <a:ext cx="1916104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Size: 48,798 rows, 11 columns</a:t>
          </a:r>
        </a:p>
      </dsp:txBody>
      <dsp:txXfrm>
        <a:off x="194120" y="1488739"/>
        <a:ext cx="1916104" cy="877500"/>
      </dsp:txXfrm>
    </dsp:sp>
    <dsp:sp modelId="{52351A81-80CF-4857-89FC-A52866B9A3AC}">
      <dsp:nvSpPr>
        <dsp:cNvPr id="0" name=""/>
        <dsp:cNvSpPr/>
      </dsp:nvSpPr>
      <dsp:spPr>
        <a:xfrm>
          <a:off x="2202274" y="3058412"/>
          <a:ext cx="862247" cy="862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07F9E-1620-4C79-8640-726856F7DA76}">
      <dsp:nvSpPr>
        <dsp:cNvPr id="0" name=""/>
        <dsp:cNvSpPr/>
      </dsp:nvSpPr>
      <dsp:spPr>
        <a:xfrm>
          <a:off x="1101300" y="4044809"/>
          <a:ext cx="3202156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Features: Chloride (Cl), Nitrate (NO3), Sulfate (SO4), Calcium (CA), Magnesium (Mg), Bicarbonate (HCO3), Potassium (K), Sodium (Na).</a:t>
          </a:r>
        </a:p>
      </dsp:txBody>
      <dsp:txXfrm>
        <a:off x="1101300" y="4044809"/>
        <a:ext cx="3202156" cy="877500"/>
      </dsp:txXfrm>
    </dsp:sp>
    <dsp:sp modelId="{F052DB37-B5D3-49B6-BFFB-61B7C985C39E}">
      <dsp:nvSpPr>
        <dsp:cNvPr id="0" name=""/>
        <dsp:cNvSpPr/>
      </dsp:nvSpPr>
      <dsp:spPr>
        <a:xfrm>
          <a:off x="3352352" y="408368"/>
          <a:ext cx="862247" cy="862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36357-760E-472E-93C0-082BC49C4EA7}">
      <dsp:nvSpPr>
        <dsp:cNvPr id="0" name=""/>
        <dsp:cNvSpPr/>
      </dsp:nvSpPr>
      <dsp:spPr>
        <a:xfrm>
          <a:off x="2862507" y="1462926"/>
          <a:ext cx="1916104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Metadata: Station names, sampling dates, and geographic identifiers.</a:t>
          </a:r>
        </a:p>
      </dsp:txBody>
      <dsp:txXfrm>
        <a:off x="2862507" y="1462926"/>
        <a:ext cx="1916104" cy="877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F6DA9-7B55-4C7B-B667-7B72A375628C}">
      <dsp:nvSpPr>
        <dsp:cNvPr id="0" name=""/>
        <dsp:cNvSpPr/>
      </dsp:nvSpPr>
      <dsp:spPr>
        <a:xfrm>
          <a:off x="0" y="437"/>
          <a:ext cx="10728325" cy="10248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434272-3AD7-4061-AF8C-F935DBAF3496}">
      <dsp:nvSpPr>
        <dsp:cNvPr id="0" name=""/>
        <dsp:cNvSpPr/>
      </dsp:nvSpPr>
      <dsp:spPr>
        <a:xfrm>
          <a:off x="310008" y="231022"/>
          <a:ext cx="563651" cy="5636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94076-22FA-4DED-B433-D5186E83773C}">
      <dsp:nvSpPr>
        <dsp:cNvPr id="0" name=""/>
        <dsp:cNvSpPr/>
      </dsp:nvSpPr>
      <dsp:spPr>
        <a:xfrm>
          <a:off x="1183668" y="437"/>
          <a:ext cx="9544656" cy="1024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0" tIns="108460" rIns="108460" bIns="1084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Identified key factors affecting water quality compliance.</a:t>
          </a:r>
          <a:endParaRPr lang="en-US" sz="2500" kern="1200" dirty="0"/>
        </a:p>
      </dsp:txBody>
      <dsp:txXfrm>
        <a:off x="1183668" y="437"/>
        <a:ext cx="9544656" cy="1024821"/>
      </dsp:txXfrm>
    </dsp:sp>
    <dsp:sp modelId="{E2715B82-93F4-4D63-AC5A-A66BFCA7F0B4}">
      <dsp:nvSpPr>
        <dsp:cNvPr id="0" name=""/>
        <dsp:cNvSpPr/>
      </dsp:nvSpPr>
      <dsp:spPr>
        <a:xfrm>
          <a:off x="0" y="1281464"/>
          <a:ext cx="10728325" cy="10248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28486-19EB-468D-AAA8-D476C67FC30E}">
      <dsp:nvSpPr>
        <dsp:cNvPr id="0" name=""/>
        <dsp:cNvSpPr/>
      </dsp:nvSpPr>
      <dsp:spPr>
        <a:xfrm>
          <a:off x="310008" y="1512049"/>
          <a:ext cx="563651" cy="5636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33DDC-3C68-4AF8-B78F-3485CB95A608}">
      <dsp:nvSpPr>
        <dsp:cNvPr id="0" name=""/>
        <dsp:cNvSpPr/>
      </dsp:nvSpPr>
      <dsp:spPr>
        <a:xfrm>
          <a:off x="1183668" y="1281464"/>
          <a:ext cx="9544656" cy="1024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0" tIns="108460" rIns="108460" bIns="1084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Demonstrated the utility of machine learning in stream analysis.</a:t>
          </a:r>
          <a:endParaRPr lang="en-US" sz="2500" kern="1200" dirty="0"/>
        </a:p>
      </dsp:txBody>
      <dsp:txXfrm>
        <a:off x="1183668" y="1281464"/>
        <a:ext cx="9544656" cy="1024821"/>
      </dsp:txXfrm>
    </dsp:sp>
    <dsp:sp modelId="{47AF50C2-1823-4857-A497-A33F1606F311}">
      <dsp:nvSpPr>
        <dsp:cNvPr id="0" name=""/>
        <dsp:cNvSpPr/>
      </dsp:nvSpPr>
      <dsp:spPr>
        <a:xfrm>
          <a:off x="0" y="2562490"/>
          <a:ext cx="10728325" cy="10248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1BA31B-255E-4D73-BB45-65FF52B9F1FE}">
      <dsp:nvSpPr>
        <dsp:cNvPr id="0" name=""/>
        <dsp:cNvSpPr/>
      </dsp:nvSpPr>
      <dsp:spPr>
        <a:xfrm>
          <a:off x="310008" y="2793075"/>
          <a:ext cx="563651" cy="5636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EDF3F-4BF3-46DB-A8C6-86F5A7C92F1D}">
      <dsp:nvSpPr>
        <dsp:cNvPr id="0" name=""/>
        <dsp:cNvSpPr/>
      </dsp:nvSpPr>
      <dsp:spPr>
        <a:xfrm>
          <a:off x="1183668" y="2562490"/>
          <a:ext cx="4827746" cy="1024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0" tIns="108460" rIns="108460" bIns="1084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Future Directions:</a:t>
          </a:r>
          <a:endParaRPr lang="en-US" sz="2500" kern="1200" dirty="0"/>
        </a:p>
      </dsp:txBody>
      <dsp:txXfrm>
        <a:off x="1183668" y="2562490"/>
        <a:ext cx="4827746" cy="1024821"/>
      </dsp:txXfrm>
    </dsp:sp>
    <dsp:sp modelId="{18C10DEA-8450-446A-8552-DC141E0FD860}">
      <dsp:nvSpPr>
        <dsp:cNvPr id="0" name=""/>
        <dsp:cNvSpPr/>
      </dsp:nvSpPr>
      <dsp:spPr>
        <a:xfrm>
          <a:off x="6011414" y="2562490"/>
          <a:ext cx="4716910" cy="1024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0" tIns="108460" rIns="108460" bIns="10846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Incorporating external data like rainfall or land use.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/>
            <a:t>Exploring advanced clustering techniques (e.g., DBSCAN).</a:t>
          </a:r>
          <a:endParaRPr lang="en-US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Deploying real-time monitoring systems.</a:t>
          </a:r>
          <a:endParaRPr lang="en-US" sz="1300" kern="1200"/>
        </a:p>
      </dsp:txBody>
      <dsp:txXfrm>
        <a:off x="6011414" y="2562490"/>
        <a:ext cx="4716910" cy="10248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F6A743D8-E559-4965-A819-1157A82D65B8}" type="datetimeFigureOut">
              <a:rPr lang="he-IL" smtClean="0"/>
              <a:t>י"ג/טבת/תשפ"ה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3E42182C-6ADB-45E6-9CED-7DB77B599D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9072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January 13,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4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January 13,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4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January 13,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6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January 13,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0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January 13,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2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January 13,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8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January 13,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7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January 13,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8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January 13,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1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January 13,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January 13,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6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January 13,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153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30B25-85F3-D63E-46D6-42DC3593C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5015638" cy="2804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/>
              <a:t>Analyzing and Predicting Water Quality in Israel’s Streams Using Machine Learning</a:t>
            </a:r>
            <a:endParaRPr lang="he-IL" sz="39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FB856-CAAB-460E-D683-28A1AA93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9"/>
            <a:ext cx="5015638" cy="19368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/>
              <a:t>Industrial Engineering, Ariel University</a:t>
            </a:r>
          </a:p>
          <a:p>
            <a:pPr>
              <a:lnSpc>
                <a:spcPct val="110000"/>
              </a:lnSpc>
            </a:pPr>
            <a:r>
              <a:rPr lang="en-US" sz="2200"/>
              <a:t>Team Members: Shiraz Hemo, Daniel Yesharim</a:t>
            </a:r>
          </a:p>
          <a:p>
            <a:pPr>
              <a:lnSpc>
                <a:spcPct val="110000"/>
              </a:lnSpc>
            </a:pPr>
            <a:r>
              <a:rPr lang="en-US" sz="2200"/>
              <a:t>Lecturer: Mr. Chen Hajaj</a:t>
            </a:r>
            <a:endParaRPr lang="he-IL" sz="2200"/>
          </a:p>
        </p:txBody>
      </p:sp>
      <p:pic>
        <p:nvPicPr>
          <p:cNvPr id="14" name="Picture 13" descr="White spheres in a blurry effect">
            <a:extLst>
              <a:ext uri="{FF2B5EF4-FFF2-40B4-BE49-F238E27FC236}">
                <a16:creationId xmlns:a16="http://schemas.microsoft.com/office/drawing/2014/main" id="{679D99E9-F6A2-9E10-C681-32D56163C3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622" r="18621" b="-1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51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64D7B7-B50C-804B-726D-C81B0AAEF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pPr algn="ctr"/>
            <a:r>
              <a:rPr lang="en-US" dirty="0"/>
              <a:t>Key Takeaways and Future Work</a:t>
            </a:r>
            <a:endParaRPr lang="he-IL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177411-4626-8774-A049-29F8A48FFE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8213224"/>
              </p:ext>
            </p:extLst>
          </p:nvPr>
        </p:nvGraphicFramePr>
        <p:xfrm>
          <a:off x="720725" y="2541588"/>
          <a:ext cx="10728325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992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668F-661D-B397-85F6-F1A1F416E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98323"/>
          </a:xfrm>
        </p:spPr>
        <p:txBody>
          <a:bodyPr/>
          <a:lstStyle/>
          <a:p>
            <a:pPr algn="ctr"/>
            <a:r>
              <a:rPr lang="en-US" dirty="0"/>
              <a:t>The Challenge of Water Quality in Israel’s Streams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5B69-00B6-B9A4-6B54-EEFCCCF6E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69807"/>
            <a:ext cx="10728325" cy="1366684"/>
          </a:xfrm>
        </p:spPr>
        <p:txBody>
          <a:bodyPr/>
          <a:lstStyle/>
          <a:p>
            <a:pPr algn="ctr"/>
            <a:r>
              <a:rPr lang="en-US" dirty="0"/>
              <a:t>Streams in Israel are vital but vulnerable to pollution and degradation. Maintaining water quality is crucial for public health, biodiversity, and agriculture.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ECA161-0707-E9FE-DD87-AC5C19D34F9B}"/>
              </a:ext>
            </a:extLst>
          </p:cNvPr>
          <p:cNvSpPr/>
          <p:nvPr/>
        </p:nvSpPr>
        <p:spPr>
          <a:xfrm>
            <a:off x="1150407" y="5473157"/>
            <a:ext cx="986750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/>
              <a:t>Data-driven approaches can provide insights to monitor and improve water quality.</a:t>
            </a:r>
            <a:endParaRPr lang="he-IL" sz="2000" dirty="0"/>
          </a:p>
        </p:txBody>
      </p:sp>
      <p:pic>
        <p:nvPicPr>
          <p:cNvPr id="7" name="Picture 6" descr="A hand in blue glove holding a test tube">
            <a:extLst>
              <a:ext uri="{FF2B5EF4-FFF2-40B4-BE49-F238E27FC236}">
                <a16:creationId xmlns:a16="http://schemas.microsoft.com/office/drawing/2014/main" id="{57E09508-A29C-ACE9-6A56-EC7DFF95A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396" y="2721011"/>
            <a:ext cx="7339208" cy="245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2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33437-BFEB-412D-978C-59379BF57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5CAE57-126E-E733-9325-A67443B4C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006" y="619200"/>
            <a:ext cx="8831988" cy="681586"/>
          </a:xfrm>
        </p:spPr>
        <p:txBody>
          <a:bodyPr wrap="square">
            <a:normAutofit/>
          </a:bodyPr>
          <a:lstStyle/>
          <a:p>
            <a:pPr algn="ctr"/>
            <a:r>
              <a:rPr lang="en-US"/>
              <a:t>Key Objectives</a:t>
            </a:r>
            <a:endParaRPr lang="he-IL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8907C4-FC8B-4436-8D59-610E37361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4" name="Freeform 78">
              <a:extLst>
                <a:ext uri="{FF2B5EF4-FFF2-40B4-BE49-F238E27FC236}">
                  <a16:creationId xmlns:a16="http://schemas.microsoft.com/office/drawing/2014/main" id="{F2DAC1FA-67FB-485E-99AD-1D35808FA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79">
              <a:extLst>
                <a:ext uri="{FF2B5EF4-FFF2-40B4-BE49-F238E27FC236}">
                  <a16:creationId xmlns:a16="http://schemas.microsoft.com/office/drawing/2014/main" id="{80135264-D47B-4DA1-B607-272AC7552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5">
              <a:extLst>
                <a:ext uri="{FF2B5EF4-FFF2-40B4-BE49-F238E27FC236}">
                  <a16:creationId xmlns:a16="http://schemas.microsoft.com/office/drawing/2014/main" id="{7E6A5C45-96C1-4BE7-BEF8-CD041B512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9D18AC-8DBF-44B9-B251-652985A6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08" y="268792"/>
            <a:ext cx="632305" cy="1606552"/>
            <a:chOff x="10224385" y="954724"/>
            <a:chExt cx="1324087" cy="3364228"/>
          </a:xfrm>
        </p:grpSpPr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4B04572D-211A-45E4-9FCC-BDF978842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4">
              <a:extLst>
                <a:ext uri="{FF2B5EF4-FFF2-40B4-BE49-F238E27FC236}">
                  <a16:creationId xmlns:a16="http://schemas.microsoft.com/office/drawing/2014/main" id="{03D89CFC-3412-4CF0-BCB9-14BA1B201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7">
              <a:extLst>
                <a:ext uri="{FF2B5EF4-FFF2-40B4-BE49-F238E27FC236}">
                  <a16:creationId xmlns:a16="http://schemas.microsoft.com/office/drawing/2014/main" id="{27B2BC09-FADA-48B1-ABBF-D28310E5A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D277D65C-DA10-481D-B5A1-7DB78CF63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589984"/>
            <a:ext cx="12180637" cy="4268018"/>
          </a:xfrm>
          <a:custGeom>
            <a:avLst/>
            <a:gdLst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2474433 w 12180637"/>
              <a:gd name="connsiteY9" fmla="*/ 136660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5089365 w 12180637"/>
              <a:gd name="connsiteY11" fmla="*/ 38184 h 4483555"/>
              <a:gd name="connsiteX12" fmla="*/ 9245089 w 12180637"/>
              <a:gd name="connsiteY12" fmla="*/ 0 h 4483555"/>
              <a:gd name="connsiteX0" fmla="*/ 9245089 w 12180637"/>
              <a:gd name="connsiteY0" fmla="*/ 8084 h 4491639"/>
              <a:gd name="connsiteX1" fmla="*/ 10751325 w 12180637"/>
              <a:gd name="connsiteY1" fmla="*/ 86706 h 4491639"/>
              <a:gd name="connsiteX2" fmla="*/ 11353161 w 12180637"/>
              <a:gd name="connsiteY2" fmla="*/ 74558 h 4491639"/>
              <a:gd name="connsiteX3" fmla="*/ 12085768 w 12180637"/>
              <a:gd name="connsiteY3" fmla="*/ 59771 h 4491639"/>
              <a:gd name="connsiteX4" fmla="*/ 12180637 w 12180637"/>
              <a:gd name="connsiteY4" fmla="*/ 57856 h 4491639"/>
              <a:gd name="connsiteX5" fmla="*/ 12180637 w 12180637"/>
              <a:gd name="connsiteY5" fmla="*/ 4491639 h 4491639"/>
              <a:gd name="connsiteX6" fmla="*/ 0 w 12180637"/>
              <a:gd name="connsiteY6" fmla="*/ 4491639 h 4491639"/>
              <a:gd name="connsiteX7" fmla="*/ 0 w 12180637"/>
              <a:gd name="connsiteY7" fmla="*/ 118025 h 4491639"/>
              <a:gd name="connsiteX8" fmla="*/ 60108 w 12180637"/>
              <a:gd name="connsiteY8" fmla="*/ 120439 h 4491639"/>
              <a:gd name="connsiteX9" fmla="*/ 1944662 w 12180637"/>
              <a:gd name="connsiteY9" fmla="*/ 106907 h 4491639"/>
              <a:gd name="connsiteX10" fmla="*/ 3226727 w 12180637"/>
              <a:gd name="connsiteY10" fmla="*/ 129559 h 4491639"/>
              <a:gd name="connsiteX11" fmla="*/ 5089365 w 12180637"/>
              <a:gd name="connsiteY11" fmla="*/ 46268 h 4491639"/>
              <a:gd name="connsiteX12" fmla="*/ 9245089 w 12180637"/>
              <a:gd name="connsiteY12" fmla="*/ 8084 h 4491639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1353161 w 12180637"/>
              <a:gd name="connsiteY2" fmla="*/ 35855 h 4452936"/>
              <a:gd name="connsiteX3" fmla="*/ 12085768 w 12180637"/>
              <a:gd name="connsiteY3" fmla="*/ 21068 h 4452936"/>
              <a:gd name="connsiteX4" fmla="*/ 12180637 w 12180637"/>
              <a:gd name="connsiteY4" fmla="*/ 19153 h 4452936"/>
              <a:gd name="connsiteX5" fmla="*/ 12180637 w 12180637"/>
              <a:gd name="connsiteY5" fmla="*/ 4452936 h 4452936"/>
              <a:gd name="connsiteX6" fmla="*/ 0 w 12180637"/>
              <a:gd name="connsiteY6" fmla="*/ 4452936 h 4452936"/>
              <a:gd name="connsiteX7" fmla="*/ 0 w 12180637"/>
              <a:gd name="connsiteY7" fmla="*/ 79322 h 4452936"/>
              <a:gd name="connsiteX8" fmla="*/ 60108 w 12180637"/>
              <a:gd name="connsiteY8" fmla="*/ 81736 h 4452936"/>
              <a:gd name="connsiteX9" fmla="*/ 1944662 w 12180637"/>
              <a:gd name="connsiteY9" fmla="*/ 68204 h 4452936"/>
              <a:gd name="connsiteX10" fmla="*/ 3226727 w 12180637"/>
              <a:gd name="connsiteY10" fmla="*/ 90856 h 4452936"/>
              <a:gd name="connsiteX11" fmla="*/ 5089365 w 12180637"/>
              <a:gd name="connsiteY11" fmla="*/ 7565 h 4452936"/>
              <a:gd name="connsiteX12" fmla="*/ 9027375 w 12180637"/>
              <a:gd name="connsiteY12" fmla="*/ 37489 h 4452936"/>
              <a:gd name="connsiteX0" fmla="*/ 9027375 w 12180637"/>
              <a:gd name="connsiteY0" fmla="*/ 67310 h 4482757"/>
              <a:gd name="connsiteX1" fmla="*/ 10751325 w 12180637"/>
              <a:gd name="connsiteY1" fmla="*/ 77824 h 4482757"/>
              <a:gd name="connsiteX2" fmla="*/ 11353161 w 12180637"/>
              <a:gd name="connsiteY2" fmla="*/ 65676 h 4482757"/>
              <a:gd name="connsiteX3" fmla="*/ 11360054 w 12180637"/>
              <a:gd name="connsiteY3" fmla="*/ 1004384 h 4482757"/>
              <a:gd name="connsiteX4" fmla="*/ 12180637 w 12180637"/>
              <a:gd name="connsiteY4" fmla="*/ 48974 h 4482757"/>
              <a:gd name="connsiteX5" fmla="*/ 12180637 w 12180637"/>
              <a:gd name="connsiteY5" fmla="*/ 4482757 h 4482757"/>
              <a:gd name="connsiteX6" fmla="*/ 0 w 12180637"/>
              <a:gd name="connsiteY6" fmla="*/ 4482757 h 4482757"/>
              <a:gd name="connsiteX7" fmla="*/ 0 w 12180637"/>
              <a:gd name="connsiteY7" fmla="*/ 109143 h 4482757"/>
              <a:gd name="connsiteX8" fmla="*/ 60108 w 12180637"/>
              <a:gd name="connsiteY8" fmla="*/ 111557 h 4482757"/>
              <a:gd name="connsiteX9" fmla="*/ 1944662 w 12180637"/>
              <a:gd name="connsiteY9" fmla="*/ 98025 h 4482757"/>
              <a:gd name="connsiteX10" fmla="*/ 3226727 w 12180637"/>
              <a:gd name="connsiteY10" fmla="*/ 120677 h 4482757"/>
              <a:gd name="connsiteX11" fmla="*/ 5089365 w 12180637"/>
              <a:gd name="connsiteY11" fmla="*/ 37386 h 4482757"/>
              <a:gd name="connsiteX12" fmla="*/ 9027375 w 12180637"/>
              <a:gd name="connsiteY12" fmla="*/ 67310 h 4482757"/>
              <a:gd name="connsiteX0" fmla="*/ 9027375 w 12180637"/>
              <a:gd name="connsiteY0" fmla="*/ 342299 h 4757746"/>
              <a:gd name="connsiteX1" fmla="*/ 10751325 w 12180637"/>
              <a:gd name="connsiteY1" fmla="*/ 352813 h 4757746"/>
              <a:gd name="connsiteX2" fmla="*/ 11353161 w 12180637"/>
              <a:gd name="connsiteY2" fmla="*/ 340665 h 4757746"/>
              <a:gd name="connsiteX3" fmla="*/ 12180637 w 12180637"/>
              <a:gd name="connsiteY3" fmla="*/ 323963 h 4757746"/>
              <a:gd name="connsiteX4" fmla="*/ 12180637 w 12180637"/>
              <a:gd name="connsiteY4" fmla="*/ 4757746 h 4757746"/>
              <a:gd name="connsiteX5" fmla="*/ 0 w 12180637"/>
              <a:gd name="connsiteY5" fmla="*/ 4757746 h 4757746"/>
              <a:gd name="connsiteX6" fmla="*/ 0 w 12180637"/>
              <a:gd name="connsiteY6" fmla="*/ 384132 h 4757746"/>
              <a:gd name="connsiteX7" fmla="*/ 60108 w 12180637"/>
              <a:gd name="connsiteY7" fmla="*/ 386546 h 4757746"/>
              <a:gd name="connsiteX8" fmla="*/ 1944662 w 12180637"/>
              <a:gd name="connsiteY8" fmla="*/ 373014 h 4757746"/>
              <a:gd name="connsiteX9" fmla="*/ 3226727 w 12180637"/>
              <a:gd name="connsiteY9" fmla="*/ 395666 h 4757746"/>
              <a:gd name="connsiteX10" fmla="*/ 5089365 w 12180637"/>
              <a:gd name="connsiteY10" fmla="*/ 312375 h 4757746"/>
              <a:gd name="connsiteX11" fmla="*/ 9027375 w 12180637"/>
              <a:gd name="connsiteY11" fmla="*/ 342299 h 4757746"/>
              <a:gd name="connsiteX0" fmla="*/ 9027375 w 12180637"/>
              <a:gd name="connsiteY0" fmla="*/ 337966 h 4753413"/>
              <a:gd name="connsiteX1" fmla="*/ 10751325 w 12180637"/>
              <a:gd name="connsiteY1" fmla="*/ 348480 h 4753413"/>
              <a:gd name="connsiteX2" fmla="*/ 12180637 w 12180637"/>
              <a:gd name="connsiteY2" fmla="*/ 319630 h 4753413"/>
              <a:gd name="connsiteX3" fmla="*/ 12180637 w 12180637"/>
              <a:gd name="connsiteY3" fmla="*/ 4753413 h 4753413"/>
              <a:gd name="connsiteX4" fmla="*/ 0 w 12180637"/>
              <a:gd name="connsiteY4" fmla="*/ 4753413 h 4753413"/>
              <a:gd name="connsiteX5" fmla="*/ 0 w 12180637"/>
              <a:gd name="connsiteY5" fmla="*/ 379799 h 4753413"/>
              <a:gd name="connsiteX6" fmla="*/ 60108 w 12180637"/>
              <a:gd name="connsiteY6" fmla="*/ 382213 h 4753413"/>
              <a:gd name="connsiteX7" fmla="*/ 1944662 w 12180637"/>
              <a:gd name="connsiteY7" fmla="*/ 368681 h 4753413"/>
              <a:gd name="connsiteX8" fmla="*/ 3226727 w 12180637"/>
              <a:gd name="connsiteY8" fmla="*/ 391333 h 4753413"/>
              <a:gd name="connsiteX9" fmla="*/ 5089365 w 12180637"/>
              <a:gd name="connsiteY9" fmla="*/ 308042 h 4753413"/>
              <a:gd name="connsiteX10" fmla="*/ 9027375 w 12180637"/>
              <a:gd name="connsiteY10" fmla="*/ 337966 h 4753413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2180637 w 12180637"/>
              <a:gd name="connsiteY2" fmla="*/ 19153 h 4452936"/>
              <a:gd name="connsiteX3" fmla="*/ 12180637 w 12180637"/>
              <a:gd name="connsiteY3" fmla="*/ 4452936 h 4452936"/>
              <a:gd name="connsiteX4" fmla="*/ 0 w 12180637"/>
              <a:gd name="connsiteY4" fmla="*/ 4452936 h 4452936"/>
              <a:gd name="connsiteX5" fmla="*/ 0 w 12180637"/>
              <a:gd name="connsiteY5" fmla="*/ 79322 h 4452936"/>
              <a:gd name="connsiteX6" fmla="*/ 60108 w 12180637"/>
              <a:gd name="connsiteY6" fmla="*/ 81736 h 4452936"/>
              <a:gd name="connsiteX7" fmla="*/ 1944662 w 12180637"/>
              <a:gd name="connsiteY7" fmla="*/ 68204 h 4452936"/>
              <a:gd name="connsiteX8" fmla="*/ 3226727 w 12180637"/>
              <a:gd name="connsiteY8" fmla="*/ 90856 h 4452936"/>
              <a:gd name="connsiteX9" fmla="*/ 5089365 w 12180637"/>
              <a:gd name="connsiteY9" fmla="*/ 7565 h 4452936"/>
              <a:gd name="connsiteX10" fmla="*/ 9027375 w 12180637"/>
              <a:gd name="connsiteY10" fmla="*/ 37489 h 4452936"/>
              <a:gd name="connsiteX0" fmla="*/ 9027375 w 12180637"/>
              <a:gd name="connsiteY0" fmla="*/ 35052 h 4450499"/>
              <a:gd name="connsiteX1" fmla="*/ 10540868 w 12180637"/>
              <a:gd name="connsiteY1" fmla="*/ 30432 h 4450499"/>
              <a:gd name="connsiteX2" fmla="*/ 12180637 w 12180637"/>
              <a:gd name="connsiteY2" fmla="*/ 16716 h 4450499"/>
              <a:gd name="connsiteX3" fmla="*/ 12180637 w 12180637"/>
              <a:gd name="connsiteY3" fmla="*/ 4450499 h 4450499"/>
              <a:gd name="connsiteX4" fmla="*/ 0 w 12180637"/>
              <a:gd name="connsiteY4" fmla="*/ 4450499 h 4450499"/>
              <a:gd name="connsiteX5" fmla="*/ 0 w 12180637"/>
              <a:gd name="connsiteY5" fmla="*/ 76885 h 4450499"/>
              <a:gd name="connsiteX6" fmla="*/ 60108 w 12180637"/>
              <a:gd name="connsiteY6" fmla="*/ 79299 h 4450499"/>
              <a:gd name="connsiteX7" fmla="*/ 1944662 w 12180637"/>
              <a:gd name="connsiteY7" fmla="*/ 65767 h 4450499"/>
              <a:gd name="connsiteX8" fmla="*/ 3226727 w 12180637"/>
              <a:gd name="connsiteY8" fmla="*/ 88419 h 4450499"/>
              <a:gd name="connsiteX9" fmla="*/ 5089365 w 12180637"/>
              <a:gd name="connsiteY9" fmla="*/ 5128 h 4450499"/>
              <a:gd name="connsiteX10" fmla="*/ 9027375 w 12180637"/>
              <a:gd name="connsiteY10" fmla="*/ 35052 h 4450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0637" h="4450499">
                <a:moveTo>
                  <a:pt x="9027375" y="35052"/>
                </a:moveTo>
                <a:lnTo>
                  <a:pt x="10540868" y="30432"/>
                </a:lnTo>
                <a:cubicBezTo>
                  <a:pt x="11066412" y="27376"/>
                  <a:pt x="11405389" y="-13668"/>
                  <a:pt x="12180637" y="16716"/>
                </a:cubicBezTo>
                <a:lnTo>
                  <a:pt x="12180637" y="4450499"/>
                </a:lnTo>
                <a:lnTo>
                  <a:pt x="0" y="4450499"/>
                </a:lnTo>
                <a:lnTo>
                  <a:pt x="0" y="76885"/>
                </a:lnTo>
                <a:lnTo>
                  <a:pt x="60108" y="79299"/>
                </a:lnTo>
                <a:lnTo>
                  <a:pt x="1944662" y="65767"/>
                </a:lnTo>
                <a:cubicBezTo>
                  <a:pt x="2472432" y="67287"/>
                  <a:pt x="2975962" y="93481"/>
                  <a:pt x="3226727" y="88419"/>
                </a:cubicBezTo>
                <a:lnTo>
                  <a:pt x="5089365" y="5128"/>
                </a:lnTo>
                <a:cubicBezTo>
                  <a:pt x="6092425" y="-15118"/>
                  <a:pt x="8118791" y="30835"/>
                  <a:pt x="9027375" y="35052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B7E8BFC-BFD4-A94D-0801-C7EB91B23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7927967"/>
              </p:ext>
            </p:extLst>
          </p:nvPr>
        </p:nvGraphicFramePr>
        <p:xfrm>
          <a:off x="720725" y="3249612"/>
          <a:ext cx="10728325" cy="287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888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38E27F7-3F29-47F0-B30F-5850591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16CD8D-2899-43D9-995B-DD1278D6B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7F38A32B-CAD5-4D19-8E90-F63EB6902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342615" y="342615"/>
            <a:ext cx="6858000" cy="6172768"/>
          </a:xfrm>
          <a:custGeom>
            <a:avLst/>
            <a:gdLst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4440498 w 6858000"/>
              <a:gd name="connsiteY4" fmla="*/ 5734742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0" fmla="*/ 6858000 w 6858000"/>
              <a:gd name="connsiteY0" fmla="*/ 0 h 5878098"/>
              <a:gd name="connsiteX1" fmla="*/ 6858000 w 6858000"/>
              <a:gd name="connsiteY1" fmla="*/ 5780582 h 5878098"/>
              <a:gd name="connsiteX2" fmla="*/ 6766523 w 6858000"/>
              <a:gd name="connsiteY2" fmla="*/ 5777266 h 5878098"/>
              <a:gd name="connsiteX3" fmla="*/ 5437222 w 6858000"/>
              <a:gd name="connsiteY3" fmla="*/ 5734742 h 5878098"/>
              <a:gd name="connsiteX4" fmla="*/ 4440498 w 6858000"/>
              <a:gd name="connsiteY4" fmla="*/ 5734742 h 5878098"/>
              <a:gd name="connsiteX5" fmla="*/ 582209 w 6858000"/>
              <a:gd name="connsiteY5" fmla="*/ 4121983 h 5878098"/>
              <a:gd name="connsiteX6" fmla="*/ 73548 w 6858000"/>
              <a:gd name="connsiteY6" fmla="*/ 3184291 h 5878098"/>
              <a:gd name="connsiteX7" fmla="*/ 0 w 6858000"/>
              <a:gd name="connsiteY7" fmla="*/ 2994994 h 5878098"/>
              <a:gd name="connsiteX8" fmla="*/ 0 w 6858000"/>
              <a:gd name="connsiteY8" fmla="*/ 0 h 5878098"/>
              <a:gd name="connsiteX9" fmla="*/ 6858000 w 6858000"/>
              <a:gd name="connsiteY9" fmla="*/ 0 h 5878098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959581 w 6858000"/>
              <a:gd name="connsiteY5" fmla="*/ 4373609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3010841 w 6858000"/>
              <a:gd name="connsiteY3" fmla="*/ 5469518 h 5780582"/>
              <a:gd name="connsiteX4" fmla="*/ 959581 w 6858000"/>
              <a:gd name="connsiteY4" fmla="*/ 4373609 h 5780582"/>
              <a:gd name="connsiteX5" fmla="*/ 0 w 6858000"/>
              <a:gd name="connsiteY5" fmla="*/ 2994994 h 5780582"/>
              <a:gd name="connsiteX6" fmla="*/ 0 w 6858000"/>
              <a:gd name="connsiteY6" fmla="*/ 0 h 5780582"/>
              <a:gd name="connsiteX7" fmla="*/ 6858000 w 6858000"/>
              <a:gd name="connsiteY7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264841 w 6858000"/>
              <a:gd name="connsiteY2" fmla="*/ 5442316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4516"/>
              <a:gd name="connsiteX1" fmla="*/ 6858000 w 6858000"/>
              <a:gd name="connsiteY1" fmla="*/ 5780582 h 5784516"/>
              <a:gd name="connsiteX2" fmla="*/ 3264841 w 6858000"/>
              <a:gd name="connsiteY2" fmla="*/ 5442316 h 5784516"/>
              <a:gd name="connsiteX3" fmla="*/ 959581 w 6858000"/>
              <a:gd name="connsiteY3" fmla="*/ 4373609 h 5784516"/>
              <a:gd name="connsiteX4" fmla="*/ 0 w 6858000"/>
              <a:gd name="connsiteY4" fmla="*/ 2994994 h 5784516"/>
              <a:gd name="connsiteX5" fmla="*/ 0 w 6858000"/>
              <a:gd name="connsiteY5" fmla="*/ 0 h 5784516"/>
              <a:gd name="connsiteX6" fmla="*/ 6858000 w 6858000"/>
              <a:gd name="connsiteY6" fmla="*/ 0 h 578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84516">
                <a:moveTo>
                  <a:pt x="6858000" y="0"/>
                </a:moveTo>
                <a:lnTo>
                  <a:pt x="6858000" y="5780582"/>
                </a:lnTo>
                <a:cubicBezTo>
                  <a:pt x="4704756" y="5812908"/>
                  <a:pt x="4198884" y="5641214"/>
                  <a:pt x="3264841" y="5442316"/>
                </a:cubicBezTo>
                <a:cubicBezTo>
                  <a:pt x="2330798" y="5243418"/>
                  <a:pt x="1503721" y="4781496"/>
                  <a:pt x="959581" y="4373609"/>
                </a:cubicBezTo>
                <a:cubicBezTo>
                  <a:pt x="415441" y="3965722"/>
                  <a:pt x="198635" y="3573180"/>
                  <a:pt x="0" y="2994994"/>
                </a:cubicBez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DCCBE-0DC1-71CE-ECB7-CCF35392D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5003800" cy="1477328"/>
          </a:xfrm>
        </p:spPr>
        <p:txBody>
          <a:bodyPr>
            <a:normAutofit/>
          </a:bodyPr>
          <a:lstStyle/>
          <a:p>
            <a:r>
              <a:rPr lang="en-US" dirty="0"/>
              <a:t>Dataset Description</a:t>
            </a:r>
            <a:endParaRPr lang="he-IL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19B14974-C767-118C-8EDB-4A55D1D526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511860"/>
              </p:ext>
            </p:extLst>
          </p:nvPr>
        </p:nvGraphicFramePr>
        <p:xfrm>
          <a:off x="6479999" y="633600"/>
          <a:ext cx="5515355" cy="5135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 descr="Statistics">
            <a:extLst>
              <a:ext uri="{FF2B5EF4-FFF2-40B4-BE49-F238E27FC236}">
                <a16:creationId xmlns:a16="http://schemas.microsoft.com/office/drawing/2014/main" id="{76443C47-C4F0-CDAA-267E-DDBC3F8970FB}"/>
              </a:ext>
            </a:extLst>
          </p:cNvPr>
          <p:cNvSpPr/>
          <p:nvPr/>
        </p:nvSpPr>
        <p:spPr>
          <a:xfrm>
            <a:off x="1292938" y="3428998"/>
            <a:ext cx="862247" cy="862247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F251C4A-ED3E-47B8-9C26-2BFED072D6EB}"/>
              </a:ext>
            </a:extLst>
          </p:cNvPr>
          <p:cNvGrpSpPr/>
          <p:nvPr/>
        </p:nvGrpSpPr>
        <p:grpSpPr>
          <a:xfrm>
            <a:off x="2736387" y="1673573"/>
            <a:ext cx="2631945" cy="2825969"/>
            <a:chOff x="-715841" y="1009229"/>
            <a:chExt cx="2631945" cy="282596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84B82F-64E0-C88A-1D0C-A062C5C5DCC4}"/>
                </a:ext>
              </a:extLst>
            </p:cNvPr>
            <p:cNvSpPr/>
            <p:nvPr/>
          </p:nvSpPr>
          <p:spPr>
            <a:xfrm>
              <a:off x="0" y="1009229"/>
              <a:ext cx="1916104" cy="8775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he-IL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75603D-E69A-D3C4-796F-BC8F5CDFCACE}"/>
                </a:ext>
              </a:extLst>
            </p:cNvPr>
            <p:cNvSpPr txBox="1"/>
            <p:nvPr/>
          </p:nvSpPr>
          <p:spPr>
            <a:xfrm>
              <a:off x="-715841" y="2957698"/>
              <a:ext cx="1916104" cy="877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Dataset: "Water Quality Sampling Stations“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458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38E27F7-3F29-47F0-B30F-5850591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16CD8D-2899-43D9-995B-DD1278D6B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F38A32B-CAD5-4D19-8E90-F63EB6902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342615" y="342615"/>
            <a:ext cx="6858000" cy="6172768"/>
          </a:xfrm>
          <a:custGeom>
            <a:avLst/>
            <a:gdLst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4440498 w 6858000"/>
              <a:gd name="connsiteY4" fmla="*/ 5734742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0" fmla="*/ 6858000 w 6858000"/>
              <a:gd name="connsiteY0" fmla="*/ 0 h 5878098"/>
              <a:gd name="connsiteX1" fmla="*/ 6858000 w 6858000"/>
              <a:gd name="connsiteY1" fmla="*/ 5780582 h 5878098"/>
              <a:gd name="connsiteX2" fmla="*/ 6766523 w 6858000"/>
              <a:gd name="connsiteY2" fmla="*/ 5777266 h 5878098"/>
              <a:gd name="connsiteX3" fmla="*/ 5437222 w 6858000"/>
              <a:gd name="connsiteY3" fmla="*/ 5734742 h 5878098"/>
              <a:gd name="connsiteX4" fmla="*/ 4440498 w 6858000"/>
              <a:gd name="connsiteY4" fmla="*/ 5734742 h 5878098"/>
              <a:gd name="connsiteX5" fmla="*/ 582209 w 6858000"/>
              <a:gd name="connsiteY5" fmla="*/ 4121983 h 5878098"/>
              <a:gd name="connsiteX6" fmla="*/ 73548 w 6858000"/>
              <a:gd name="connsiteY6" fmla="*/ 3184291 h 5878098"/>
              <a:gd name="connsiteX7" fmla="*/ 0 w 6858000"/>
              <a:gd name="connsiteY7" fmla="*/ 2994994 h 5878098"/>
              <a:gd name="connsiteX8" fmla="*/ 0 w 6858000"/>
              <a:gd name="connsiteY8" fmla="*/ 0 h 5878098"/>
              <a:gd name="connsiteX9" fmla="*/ 6858000 w 6858000"/>
              <a:gd name="connsiteY9" fmla="*/ 0 h 5878098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959581 w 6858000"/>
              <a:gd name="connsiteY5" fmla="*/ 4373609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3010841 w 6858000"/>
              <a:gd name="connsiteY3" fmla="*/ 5469518 h 5780582"/>
              <a:gd name="connsiteX4" fmla="*/ 959581 w 6858000"/>
              <a:gd name="connsiteY4" fmla="*/ 4373609 h 5780582"/>
              <a:gd name="connsiteX5" fmla="*/ 0 w 6858000"/>
              <a:gd name="connsiteY5" fmla="*/ 2994994 h 5780582"/>
              <a:gd name="connsiteX6" fmla="*/ 0 w 6858000"/>
              <a:gd name="connsiteY6" fmla="*/ 0 h 5780582"/>
              <a:gd name="connsiteX7" fmla="*/ 6858000 w 6858000"/>
              <a:gd name="connsiteY7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264841 w 6858000"/>
              <a:gd name="connsiteY2" fmla="*/ 5442316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4516"/>
              <a:gd name="connsiteX1" fmla="*/ 6858000 w 6858000"/>
              <a:gd name="connsiteY1" fmla="*/ 5780582 h 5784516"/>
              <a:gd name="connsiteX2" fmla="*/ 3264841 w 6858000"/>
              <a:gd name="connsiteY2" fmla="*/ 5442316 h 5784516"/>
              <a:gd name="connsiteX3" fmla="*/ 959581 w 6858000"/>
              <a:gd name="connsiteY3" fmla="*/ 4373609 h 5784516"/>
              <a:gd name="connsiteX4" fmla="*/ 0 w 6858000"/>
              <a:gd name="connsiteY4" fmla="*/ 2994994 h 5784516"/>
              <a:gd name="connsiteX5" fmla="*/ 0 w 6858000"/>
              <a:gd name="connsiteY5" fmla="*/ 0 h 5784516"/>
              <a:gd name="connsiteX6" fmla="*/ 6858000 w 6858000"/>
              <a:gd name="connsiteY6" fmla="*/ 0 h 578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84516">
                <a:moveTo>
                  <a:pt x="6858000" y="0"/>
                </a:moveTo>
                <a:lnTo>
                  <a:pt x="6858000" y="5780582"/>
                </a:lnTo>
                <a:cubicBezTo>
                  <a:pt x="4704756" y="5812908"/>
                  <a:pt x="4198884" y="5641214"/>
                  <a:pt x="3264841" y="5442316"/>
                </a:cubicBezTo>
                <a:cubicBezTo>
                  <a:pt x="2330798" y="5243418"/>
                  <a:pt x="1503721" y="4781496"/>
                  <a:pt x="959581" y="4373609"/>
                </a:cubicBezTo>
                <a:cubicBezTo>
                  <a:pt x="415441" y="3965722"/>
                  <a:pt x="198635" y="3573180"/>
                  <a:pt x="0" y="2994994"/>
                </a:cubicBez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80078-C974-A3ED-00F8-C0A8538B0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5003800" cy="1477328"/>
          </a:xfrm>
        </p:spPr>
        <p:txBody>
          <a:bodyPr>
            <a:normAutofit/>
          </a:bodyPr>
          <a:lstStyle/>
          <a:p>
            <a:r>
              <a:rPr lang="en-US" dirty="0"/>
              <a:t>Handling Missing Values and Transformations</a:t>
            </a:r>
            <a:endParaRPr lang="he-IL" dirty="0"/>
          </a:p>
        </p:txBody>
      </p:sp>
      <p:pic>
        <p:nvPicPr>
          <p:cNvPr id="5" name="Picture 4" descr="A graph of missing data&#10;&#10;Description automatically generated">
            <a:extLst>
              <a:ext uri="{FF2B5EF4-FFF2-40B4-BE49-F238E27FC236}">
                <a16:creationId xmlns:a16="http://schemas.microsoft.com/office/drawing/2014/main" id="{D1E03DAC-669F-BA7D-CF9D-BC2D27B67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51" y="1773348"/>
            <a:ext cx="4881498" cy="3465865"/>
          </a:xfrm>
          <a:custGeom>
            <a:avLst/>
            <a:gdLst/>
            <a:ahLst/>
            <a:cxnLst/>
            <a:rect l="l" t="t" r="r" b="b"/>
            <a:pathLst>
              <a:path w="5015639" h="3501162">
                <a:moveTo>
                  <a:pt x="0" y="0"/>
                </a:moveTo>
                <a:lnTo>
                  <a:pt x="5015639" y="0"/>
                </a:lnTo>
                <a:lnTo>
                  <a:pt x="5015639" y="3501162"/>
                </a:lnTo>
                <a:lnTo>
                  <a:pt x="0" y="350116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45BED-1D0C-7C96-0E5F-F0133BD63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633600"/>
            <a:ext cx="4991962" cy="51353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Dropped columns with &gt; 80% missing values.</a:t>
            </a:r>
          </a:p>
          <a:p>
            <a:pPr>
              <a:lnSpc>
                <a:spcPct val="150000"/>
              </a:lnSpc>
            </a:pPr>
            <a:r>
              <a:rPr lang="en-US" dirty="0"/>
              <a:t>Imputed key columns using contextual data.</a:t>
            </a:r>
          </a:p>
          <a:p>
            <a:pPr>
              <a:lnSpc>
                <a:spcPct val="150000"/>
              </a:lnSpc>
            </a:pPr>
            <a:r>
              <a:rPr lang="en-US" dirty="0"/>
              <a:t>Created a pivot table for streamlined analysis.</a:t>
            </a:r>
          </a:p>
          <a:p>
            <a:pPr>
              <a:lnSpc>
                <a:spcPct val="150000"/>
              </a:lnSpc>
            </a:pPr>
            <a:r>
              <a:rPr lang="en-US" dirty="0"/>
              <a:t>Engineered the </a:t>
            </a:r>
            <a:r>
              <a:rPr lang="en-US" dirty="0" err="1"/>
              <a:t>Station_Compliance</a:t>
            </a:r>
            <a:r>
              <a:rPr lang="en-US" dirty="0"/>
              <a:t> target variable.</a:t>
            </a:r>
          </a:p>
          <a:p>
            <a:endParaRPr lang="he-IL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BE2AD5FB-4D4C-144E-E430-90F7348C6349}"/>
              </a:ext>
            </a:extLst>
          </p:cNvPr>
          <p:cNvSpPr txBox="1"/>
          <p:nvPr/>
        </p:nvSpPr>
        <p:spPr>
          <a:xfrm>
            <a:off x="491751" y="5494608"/>
            <a:ext cx="617276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This chart shows the percentage of missing data per feature, with some parameters nearly 100% missing, while key features like Cl and NO3 have minimal gaps.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304912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38E27F7-3F29-47F0-B30F-5850591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16CD8D-2899-43D9-995B-DD1278D6B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F38A32B-CAD5-4D19-8E90-F63EB6902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342615" y="342615"/>
            <a:ext cx="6858000" cy="6172768"/>
          </a:xfrm>
          <a:custGeom>
            <a:avLst/>
            <a:gdLst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4440498 w 6858000"/>
              <a:gd name="connsiteY4" fmla="*/ 5734742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0" fmla="*/ 6858000 w 6858000"/>
              <a:gd name="connsiteY0" fmla="*/ 0 h 5878098"/>
              <a:gd name="connsiteX1" fmla="*/ 6858000 w 6858000"/>
              <a:gd name="connsiteY1" fmla="*/ 5780582 h 5878098"/>
              <a:gd name="connsiteX2" fmla="*/ 6766523 w 6858000"/>
              <a:gd name="connsiteY2" fmla="*/ 5777266 h 5878098"/>
              <a:gd name="connsiteX3" fmla="*/ 5437222 w 6858000"/>
              <a:gd name="connsiteY3" fmla="*/ 5734742 h 5878098"/>
              <a:gd name="connsiteX4" fmla="*/ 4440498 w 6858000"/>
              <a:gd name="connsiteY4" fmla="*/ 5734742 h 5878098"/>
              <a:gd name="connsiteX5" fmla="*/ 582209 w 6858000"/>
              <a:gd name="connsiteY5" fmla="*/ 4121983 h 5878098"/>
              <a:gd name="connsiteX6" fmla="*/ 73548 w 6858000"/>
              <a:gd name="connsiteY6" fmla="*/ 3184291 h 5878098"/>
              <a:gd name="connsiteX7" fmla="*/ 0 w 6858000"/>
              <a:gd name="connsiteY7" fmla="*/ 2994994 h 5878098"/>
              <a:gd name="connsiteX8" fmla="*/ 0 w 6858000"/>
              <a:gd name="connsiteY8" fmla="*/ 0 h 5878098"/>
              <a:gd name="connsiteX9" fmla="*/ 6858000 w 6858000"/>
              <a:gd name="connsiteY9" fmla="*/ 0 h 5878098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959581 w 6858000"/>
              <a:gd name="connsiteY5" fmla="*/ 4373609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3010841 w 6858000"/>
              <a:gd name="connsiteY3" fmla="*/ 5469518 h 5780582"/>
              <a:gd name="connsiteX4" fmla="*/ 959581 w 6858000"/>
              <a:gd name="connsiteY4" fmla="*/ 4373609 h 5780582"/>
              <a:gd name="connsiteX5" fmla="*/ 0 w 6858000"/>
              <a:gd name="connsiteY5" fmla="*/ 2994994 h 5780582"/>
              <a:gd name="connsiteX6" fmla="*/ 0 w 6858000"/>
              <a:gd name="connsiteY6" fmla="*/ 0 h 5780582"/>
              <a:gd name="connsiteX7" fmla="*/ 6858000 w 6858000"/>
              <a:gd name="connsiteY7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264841 w 6858000"/>
              <a:gd name="connsiteY2" fmla="*/ 5442316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4516"/>
              <a:gd name="connsiteX1" fmla="*/ 6858000 w 6858000"/>
              <a:gd name="connsiteY1" fmla="*/ 5780582 h 5784516"/>
              <a:gd name="connsiteX2" fmla="*/ 3264841 w 6858000"/>
              <a:gd name="connsiteY2" fmla="*/ 5442316 h 5784516"/>
              <a:gd name="connsiteX3" fmla="*/ 959581 w 6858000"/>
              <a:gd name="connsiteY3" fmla="*/ 4373609 h 5784516"/>
              <a:gd name="connsiteX4" fmla="*/ 0 w 6858000"/>
              <a:gd name="connsiteY4" fmla="*/ 2994994 h 5784516"/>
              <a:gd name="connsiteX5" fmla="*/ 0 w 6858000"/>
              <a:gd name="connsiteY5" fmla="*/ 0 h 5784516"/>
              <a:gd name="connsiteX6" fmla="*/ 6858000 w 6858000"/>
              <a:gd name="connsiteY6" fmla="*/ 0 h 578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84516">
                <a:moveTo>
                  <a:pt x="6858000" y="0"/>
                </a:moveTo>
                <a:lnTo>
                  <a:pt x="6858000" y="5780582"/>
                </a:lnTo>
                <a:cubicBezTo>
                  <a:pt x="4704756" y="5812908"/>
                  <a:pt x="4198884" y="5641214"/>
                  <a:pt x="3264841" y="5442316"/>
                </a:cubicBezTo>
                <a:cubicBezTo>
                  <a:pt x="2330798" y="5243418"/>
                  <a:pt x="1503721" y="4781496"/>
                  <a:pt x="959581" y="4373609"/>
                </a:cubicBezTo>
                <a:cubicBezTo>
                  <a:pt x="415441" y="3965722"/>
                  <a:pt x="198635" y="3573180"/>
                  <a:pt x="0" y="2994994"/>
                </a:cubicBez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76BA4-C4D6-9A32-E40B-6EFB2C4D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5003800" cy="1477328"/>
          </a:xfrm>
        </p:spPr>
        <p:txBody>
          <a:bodyPr>
            <a:normAutofit/>
          </a:bodyPr>
          <a:lstStyle/>
          <a:p>
            <a:r>
              <a:rPr lang="en-US" dirty="0"/>
              <a:t>Techniques and Algorithms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F8767-F7E0-B1CE-C354-2862D5BA1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633600"/>
            <a:ext cx="4991962" cy="51353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Supervised Learning: Logistic Regression, Random Forest, Gradient Boosting, etc.</a:t>
            </a:r>
          </a:p>
          <a:p>
            <a:pPr>
              <a:lnSpc>
                <a:spcPct val="150000"/>
              </a:lnSpc>
            </a:pPr>
            <a:r>
              <a:rPr lang="en-US" dirty="0"/>
              <a:t>Unsupervised Learning: K-Means, Hierarchical Clustering.</a:t>
            </a:r>
          </a:p>
          <a:p>
            <a:pPr>
              <a:lnSpc>
                <a:spcPct val="150000"/>
              </a:lnSpc>
            </a:pPr>
            <a:r>
              <a:rPr lang="en-US" dirty="0"/>
              <a:t>Normalization with </a:t>
            </a:r>
            <a:r>
              <a:rPr lang="en-US" dirty="0" err="1"/>
              <a:t>StandardScaler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Dimensionality reduction using PCA for clustering visualization.</a:t>
            </a:r>
            <a:endParaRPr lang="he-IL" dirty="0"/>
          </a:p>
        </p:txBody>
      </p:sp>
      <p:pic>
        <p:nvPicPr>
          <p:cNvPr id="6" name="תמונה 5" descr="תמונה שמכילה טקסט, צילום מסך, תרשים, תוכנה&#10;&#10;התיאור נוצר באופן אוטומטי">
            <a:extLst>
              <a:ext uri="{FF2B5EF4-FFF2-40B4-BE49-F238E27FC236}">
                <a16:creationId xmlns:a16="http://schemas.microsoft.com/office/drawing/2014/main" id="{E2B0506C-C29D-93C8-45D9-8A249BB89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43" y="1874061"/>
            <a:ext cx="4799819" cy="3344068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F99168B-CBA4-8AEB-E4A6-6031A5FA32F0}"/>
              </a:ext>
            </a:extLst>
          </p:cNvPr>
          <p:cNvSpPr txBox="1"/>
          <p:nvPr/>
        </p:nvSpPr>
        <p:spPr>
          <a:xfrm>
            <a:off x="401024" y="5436324"/>
            <a:ext cx="647824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This chart illustrates the average parameter values at the center of each cluster, reflecting distinct water quality profiles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105960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A3E2477-CB24-4FE6-B9C0-F9800FF83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65638C-2268-4A1B-96C3-95E79EF44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45E38-4335-847A-1D95-3CCB3DE46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Evaluation Design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DDAAD-4949-CBB8-AFA5-ACDB7EDE7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en-US" b="1" dirty="0"/>
              <a:t>Metrics: Accuracy, Precision, Recall, F1-Score.</a:t>
            </a:r>
            <a:endParaRPr lang="en-US" b="1"/>
          </a:p>
          <a:p>
            <a:r>
              <a:rPr lang="en-US" dirty="0"/>
              <a:t>Cross-validation ensured model consistency.</a:t>
            </a:r>
            <a:endParaRPr lang="en-US"/>
          </a:p>
          <a:p>
            <a:r>
              <a:rPr lang="en-US" dirty="0"/>
              <a:t>Feature importance analysis revealed that Calcium (CA) and Potassium (K) were the most influential parameters for predicting compliance</a:t>
            </a:r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867335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5" name="Picture 4" descr="A graph with blue squares&#10;&#10;Description automatically generated">
            <a:extLst>
              <a:ext uri="{FF2B5EF4-FFF2-40B4-BE49-F238E27FC236}">
                <a16:creationId xmlns:a16="http://schemas.microsoft.com/office/drawing/2014/main" id="{E38AC064-DD87-5494-B6F6-CE267EC96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696" y="818707"/>
            <a:ext cx="5197825" cy="3066717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5CEDD20-06D3-1872-83C0-9EC612D1720D}"/>
              </a:ext>
            </a:extLst>
          </p:cNvPr>
          <p:cNvSpPr txBox="1"/>
          <p:nvPr/>
        </p:nvSpPr>
        <p:spPr>
          <a:xfrm>
            <a:off x="6741042" y="4391247"/>
            <a:ext cx="5252484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This chart highlights the feature importance from the Random Forest model, showing that potassium (K) and sulfate (SO4) are the most influential factors in predicting station compliance.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409065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A32DEB2-F749-473E-8163-50609FD3F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217C68-2C96-4AA6-8C3B-876ACBAA0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3EC9D-E3DA-18D2-C407-7C86CA02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r>
              <a:rPr lang="en-US" dirty="0"/>
              <a:t>Performance of Models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8949E-F944-1F22-D3CF-220A267FA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600"/>
            <a:ext cx="6900137" cy="1641767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1900" dirty="0"/>
              <a:t>Random Forest achieved the best results with 97.4% accuracy.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Gradient Boosting and Decision Tree also performed well.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Support Vector Machine (SVM) underperformed due to high-dimensionality.</a:t>
            </a:r>
          </a:p>
          <a:p>
            <a:pPr>
              <a:lnSpc>
                <a:spcPct val="110000"/>
              </a:lnSpc>
            </a:pPr>
            <a:endParaRPr lang="he-IL" sz="1600" dirty="0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13C28E7-3F64-4B98-9E91-E3E78398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49712"/>
            <a:ext cx="12192000" cy="4308287"/>
          </a:xfrm>
          <a:custGeom>
            <a:avLst/>
            <a:gdLst>
              <a:gd name="connsiteX0" fmla="*/ 8433532 w 12192000"/>
              <a:gd name="connsiteY0" fmla="*/ 0 h 4430824"/>
              <a:gd name="connsiteX1" fmla="*/ 10752995 w 12192000"/>
              <a:gd name="connsiteY1" fmla="*/ 67992 h 4430824"/>
              <a:gd name="connsiteX2" fmla="*/ 11679766 w 12192000"/>
              <a:gd name="connsiteY2" fmla="*/ 57486 h 4430824"/>
              <a:gd name="connsiteX3" fmla="*/ 12192000 w 12192000"/>
              <a:gd name="connsiteY3" fmla="*/ 51680 h 4430824"/>
              <a:gd name="connsiteX4" fmla="*/ 12192000 w 12192000"/>
              <a:gd name="connsiteY4" fmla="*/ 4430824 h 4430824"/>
              <a:gd name="connsiteX5" fmla="*/ 0 w 12192000"/>
              <a:gd name="connsiteY5" fmla="*/ 4430824 h 4430824"/>
              <a:gd name="connsiteX6" fmla="*/ 0 w 12192000"/>
              <a:gd name="connsiteY6" fmla="*/ 95596 h 4430824"/>
              <a:gd name="connsiteX7" fmla="*/ 110687 w 12192000"/>
              <a:gd name="connsiteY7" fmla="*/ 94341 h 4430824"/>
              <a:gd name="connsiteX8" fmla="*/ 324281 w 12192000"/>
              <a:gd name="connsiteY8" fmla="*/ 91920 h 4430824"/>
              <a:gd name="connsiteX9" fmla="*/ 8433532 w 12192000"/>
              <a:gd name="connsiteY9" fmla="*/ 0 h 443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4430824">
                <a:moveTo>
                  <a:pt x="8433532" y="0"/>
                </a:moveTo>
                <a:cubicBezTo>
                  <a:pt x="10752995" y="67992"/>
                  <a:pt x="10752995" y="67992"/>
                  <a:pt x="10752995" y="67992"/>
                </a:cubicBezTo>
                <a:cubicBezTo>
                  <a:pt x="11679766" y="57486"/>
                  <a:pt x="11679766" y="57486"/>
                  <a:pt x="11679766" y="57486"/>
                </a:cubicBezTo>
                <a:lnTo>
                  <a:pt x="12192000" y="51680"/>
                </a:lnTo>
                <a:lnTo>
                  <a:pt x="12192000" y="4430824"/>
                </a:lnTo>
                <a:lnTo>
                  <a:pt x="0" y="4430824"/>
                </a:lnTo>
                <a:lnTo>
                  <a:pt x="0" y="95596"/>
                </a:lnTo>
                <a:lnTo>
                  <a:pt x="110687" y="94341"/>
                </a:lnTo>
                <a:cubicBezTo>
                  <a:pt x="193952" y="93397"/>
                  <a:pt x="266357" y="92577"/>
                  <a:pt x="324281" y="91920"/>
                </a:cubicBezTo>
                <a:cubicBezTo>
                  <a:pt x="8433532" y="0"/>
                  <a:pt x="8433532" y="0"/>
                  <a:pt x="8433532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5" name="Picture 4" descr="A number of numbers and a black text&#10;&#10;Description automatically generated with medium confidence">
            <a:extLst>
              <a:ext uri="{FF2B5EF4-FFF2-40B4-BE49-F238E27FC236}">
                <a16:creationId xmlns:a16="http://schemas.microsoft.com/office/drawing/2014/main" id="{745714C2-A3DF-891D-477B-CF753EBF9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3534603"/>
            <a:ext cx="10728325" cy="2318407"/>
          </a:xfrm>
          <a:custGeom>
            <a:avLst/>
            <a:gdLst/>
            <a:ahLst/>
            <a:cxnLst/>
            <a:rect l="l" t="t" r="r" b="b"/>
            <a:pathLst>
              <a:path w="10728325" h="3501162">
                <a:moveTo>
                  <a:pt x="0" y="0"/>
                </a:moveTo>
                <a:lnTo>
                  <a:pt x="10728325" y="0"/>
                </a:lnTo>
                <a:lnTo>
                  <a:pt x="10728325" y="3501162"/>
                </a:lnTo>
                <a:lnTo>
                  <a:pt x="0" y="35011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15919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FD7C1F2-7DBE-437E-8052-D297EC4C2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4F2AC3-C1A2-442B-8820-83458DF63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AE966-2CD3-4E7B-674A-2581DB99E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>
            <a:normAutofit/>
          </a:bodyPr>
          <a:lstStyle/>
          <a:p>
            <a:r>
              <a:rPr lang="en-US" dirty="0"/>
              <a:t>Grouping Stations by Characteristics</a:t>
            </a:r>
            <a:endParaRPr lang="he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F7FDA4-6A46-EF06-CC6F-EFEBD9093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599"/>
            <a:ext cx="6911973" cy="1788810"/>
          </a:xfrm>
        </p:spPr>
        <p:txBody>
          <a:bodyPr>
            <a:normAutofit/>
          </a:bodyPr>
          <a:lstStyle/>
          <a:p>
            <a:r>
              <a:rPr lang="en-US" sz="2400" dirty="0"/>
              <a:t>Optimal clusters: 3 (via Elbow Method).</a:t>
            </a:r>
          </a:p>
          <a:p>
            <a:r>
              <a:rPr lang="en-US" sz="2400" dirty="0"/>
              <a:t>Clear separations in water quality patterns among groups.</a:t>
            </a:r>
            <a:endParaRPr lang="he-IL" sz="2400" dirty="0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4E72FC12-F689-4F34-A30A-3F6269D88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36838"/>
            <a:ext cx="12192000" cy="4221162"/>
          </a:xfrm>
          <a:custGeom>
            <a:avLst/>
            <a:gdLst>
              <a:gd name="connsiteX0" fmla="*/ 4128886 w 12192000"/>
              <a:gd name="connsiteY0" fmla="*/ 0 h 4430824"/>
              <a:gd name="connsiteX1" fmla="*/ 11509762 w 12192000"/>
              <a:gd name="connsiteY1" fmla="*/ 91920 h 4430824"/>
              <a:gd name="connsiteX2" fmla="*/ 11957889 w 12192000"/>
              <a:gd name="connsiteY2" fmla="*/ 97501 h 4430824"/>
              <a:gd name="connsiteX3" fmla="*/ 12192000 w 12192000"/>
              <a:gd name="connsiteY3" fmla="*/ 100417 h 4430824"/>
              <a:gd name="connsiteX4" fmla="*/ 12192000 w 12192000"/>
              <a:gd name="connsiteY4" fmla="*/ 4430824 h 4430824"/>
              <a:gd name="connsiteX5" fmla="*/ 14444 w 12192000"/>
              <a:gd name="connsiteY5" fmla="*/ 4430824 h 4430824"/>
              <a:gd name="connsiteX6" fmla="*/ 0 w 12192000"/>
              <a:gd name="connsiteY6" fmla="*/ 42862 h 4430824"/>
              <a:gd name="connsiteX7" fmla="*/ 147411 w 12192000"/>
              <a:gd name="connsiteY7" fmla="*/ 44699 h 4430824"/>
              <a:gd name="connsiteX8" fmla="*/ 1174227 w 12192000"/>
              <a:gd name="connsiteY8" fmla="*/ 57486 h 4430824"/>
              <a:gd name="connsiteX9" fmla="*/ 2017755 w 12192000"/>
              <a:gd name="connsiteY9" fmla="*/ 67992 h 4430824"/>
              <a:gd name="connsiteX10" fmla="*/ 4128886 w 12192000"/>
              <a:gd name="connsiteY10" fmla="*/ 0 h 443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430824">
                <a:moveTo>
                  <a:pt x="4128886" y="0"/>
                </a:moveTo>
                <a:cubicBezTo>
                  <a:pt x="4128886" y="0"/>
                  <a:pt x="4128886" y="0"/>
                  <a:pt x="11509762" y="91920"/>
                </a:cubicBezTo>
                <a:cubicBezTo>
                  <a:pt x="11615204" y="93233"/>
                  <a:pt x="11773367" y="95203"/>
                  <a:pt x="11957889" y="97501"/>
                </a:cubicBezTo>
                <a:lnTo>
                  <a:pt x="12192000" y="100417"/>
                </a:lnTo>
                <a:lnTo>
                  <a:pt x="12192000" y="4430824"/>
                </a:lnTo>
                <a:lnTo>
                  <a:pt x="14444" y="4430824"/>
                </a:lnTo>
                <a:lnTo>
                  <a:pt x="0" y="42862"/>
                </a:lnTo>
                <a:lnTo>
                  <a:pt x="147411" y="44699"/>
                </a:lnTo>
                <a:cubicBezTo>
                  <a:pt x="511924" y="49238"/>
                  <a:pt x="857902" y="53547"/>
                  <a:pt x="1174227" y="57486"/>
                </a:cubicBezTo>
                <a:cubicBezTo>
                  <a:pt x="1174227" y="57486"/>
                  <a:pt x="1174227" y="57486"/>
                  <a:pt x="2017755" y="67992"/>
                </a:cubicBezTo>
                <a:cubicBezTo>
                  <a:pt x="2017755" y="67992"/>
                  <a:pt x="2017755" y="67992"/>
                  <a:pt x="4128886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graph with a line&#10;&#10;Description automatically generated">
            <a:extLst>
              <a:ext uri="{FF2B5EF4-FFF2-40B4-BE49-F238E27FC236}">
                <a16:creationId xmlns:a16="http://schemas.microsoft.com/office/drawing/2014/main" id="{9B6A3C67-8EE0-61D2-425A-7F3B06E3B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09" y="3249612"/>
            <a:ext cx="4392984" cy="2888388"/>
          </a:xfrm>
          <a:custGeom>
            <a:avLst/>
            <a:gdLst/>
            <a:ahLst/>
            <a:cxnLst/>
            <a:rect l="l" t="t" r="r" b="b"/>
            <a:pathLst>
              <a:path w="5184162" h="3501162">
                <a:moveTo>
                  <a:pt x="0" y="0"/>
                </a:moveTo>
                <a:lnTo>
                  <a:pt x="5184162" y="0"/>
                </a:lnTo>
                <a:lnTo>
                  <a:pt x="5184162" y="3501162"/>
                </a:lnTo>
                <a:lnTo>
                  <a:pt x="0" y="3501162"/>
                </a:lnTo>
                <a:close/>
              </a:path>
            </a:pathLst>
          </a:custGeom>
        </p:spPr>
      </p:pic>
      <p:pic>
        <p:nvPicPr>
          <p:cNvPr id="7" name="Picture 6" descr="A chart with different colored dots&#10;&#10;Description automatically generated">
            <a:extLst>
              <a:ext uri="{FF2B5EF4-FFF2-40B4-BE49-F238E27FC236}">
                <a16:creationId xmlns:a16="http://schemas.microsoft.com/office/drawing/2014/main" id="{41B1BE96-745A-A243-706D-00A2D8FEA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855" y="3705295"/>
            <a:ext cx="5499469" cy="1869819"/>
          </a:xfrm>
          <a:custGeom>
            <a:avLst/>
            <a:gdLst/>
            <a:ahLst/>
            <a:cxnLst/>
            <a:rect l="l" t="t" r="r" b="b"/>
            <a:pathLst>
              <a:path w="5184163" h="3501162">
                <a:moveTo>
                  <a:pt x="0" y="0"/>
                </a:moveTo>
                <a:lnTo>
                  <a:pt x="5184163" y="0"/>
                </a:lnTo>
                <a:lnTo>
                  <a:pt x="5184163" y="3501162"/>
                </a:lnTo>
                <a:lnTo>
                  <a:pt x="0" y="35011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68164151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LeftStep">
      <a:dk1>
        <a:srgbClr val="000000"/>
      </a:dk1>
      <a:lt1>
        <a:srgbClr val="FFFFFF"/>
      </a:lt1>
      <a:dk2>
        <a:srgbClr val="233A3E"/>
      </a:dk2>
      <a:lt2>
        <a:srgbClr val="E8E8E2"/>
      </a:lt2>
      <a:accent1>
        <a:srgbClr val="9697C6"/>
      </a:accent1>
      <a:accent2>
        <a:srgbClr val="7F99BA"/>
      </a:accent2>
      <a:accent3>
        <a:srgbClr val="80ABB3"/>
      </a:accent3>
      <a:accent4>
        <a:srgbClr val="78B0A1"/>
      </a:accent4>
      <a:accent5>
        <a:srgbClr val="84AE91"/>
      </a:accent5>
      <a:accent6>
        <a:srgbClr val="7FB179"/>
      </a:accent6>
      <a:hlink>
        <a:srgbClr val="868551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483</Words>
  <Application>Microsoft Office PowerPoint</Application>
  <PresentationFormat>מסך רחב</PresentationFormat>
  <Paragraphs>48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6" baseType="lpstr">
      <vt:lpstr>Aptos</vt:lpstr>
      <vt:lpstr>Arial</vt:lpstr>
      <vt:lpstr>Avenir Next LT Pro</vt:lpstr>
      <vt:lpstr>Sagona Book</vt:lpstr>
      <vt:lpstr>The Hand Extrablack</vt:lpstr>
      <vt:lpstr>BlobVTI</vt:lpstr>
      <vt:lpstr>Analyzing and Predicting Water Quality in Israel’s Streams Using Machine Learning</vt:lpstr>
      <vt:lpstr>The Challenge of Water Quality in Israel’s Streams</vt:lpstr>
      <vt:lpstr>Key Objectives</vt:lpstr>
      <vt:lpstr>Dataset Description</vt:lpstr>
      <vt:lpstr>Handling Missing Values and Transformations</vt:lpstr>
      <vt:lpstr>Techniques and Algorithms</vt:lpstr>
      <vt:lpstr>Evaluation Design</vt:lpstr>
      <vt:lpstr>Performance of Models</vt:lpstr>
      <vt:lpstr>Grouping Stations by Characteristics</vt:lpstr>
      <vt:lpstr>Key Takeaways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yesharim</dc:creator>
  <cp:lastModifiedBy>שירז חמו</cp:lastModifiedBy>
  <cp:revision>3</cp:revision>
  <dcterms:created xsi:type="dcterms:W3CDTF">2025-01-13T17:50:38Z</dcterms:created>
  <dcterms:modified xsi:type="dcterms:W3CDTF">2025-01-13T21:24:05Z</dcterms:modified>
</cp:coreProperties>
</file>