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ECFC8EE-6331-4EF9-922F-716B2B31AE8A}" type="datetimeFigureOut">
              <a:rPr lang="en-IN" smtClean="0"/>
              <a:t>29-10-2025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EABCEC-8FB4-4748-9037-0761CDB35FF1}" type="slidenum">
              <a:rPr lang="en-IN" smtClean="0"/>
              <a:t>‹#›</a:t>
            </a:fld>
            <a:endParaRPr lang="en-IN"/>
          </a:p>
        </p:txBody>
      </p:sp>
    </p:spTree>
    <p:extLst>
      <p:ext uri="{BB962C8B-B14F-4D97-AF65-F5344CB8AC3E}">
        <p14:creationId xmlns:p14="http://schemas.microsoft.com/office/powerpoint/2010/main" val="3870614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ECFC8EE-6331-4EF9-922F-716B2B31AE8A}" type="datetimeFigureOut">
              <a:rPr lang="en-IN" smtClean="0"/>
              <a:t>29-10-2025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EABCEC-8FB4-4748-9037-0761CDB35FF1}" type="slidenum">
              <a:rPr lang="en-IN" smtClean="0"/>
              <a:t>‹#›</a:t>
            </a:fld>
            <a:endParaRPr lang="en-IN"/>
          </a:p>
        </p:txBody>
      </p:sp>
    </p:spTree>
    <p:extLst>
      <p:ext uri="{BB962C8B-B14F-4D97-AF65-F5344CB8AC3E}">
        <p14:creationId xmlns:p14="http://schemas.microsoft.com/office/powerpoint/2010/main" val="3827973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ECFC8EE-6331-4EF9-922F-716B2B31AE8A}" type="datetimeFigureOut">
              <a:rPr lang="en-IN" smtClean="0"/>
              <a:t>29-10-2025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EABCEC-8FB4-4748-9037-0761CDB35FF1}" type="slidenum">
              <a:rPr lang="en-IN" smtClean="0"/>
              <a:t>‹#›</a:t>
            </a:fld>
            <a:endParaRPr lang="en-IN"/>
          </a:p>
        </p:txBody>
      </p:sp>
    </p:spTree>
    <p:extLst>
      <p:ext uri="{BB962C8B-B14F-4D97-AF65-F5344CB8AC3E}">
        <p14:creationId xmlns:p14="http://schemas.microsoft.com/office/powerpoint/2010/main" val="3262583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ECFC8EE-6331-4EF9-922F-716B2B31AE8A}" type="datetimeFigureOut">
              <a:rPr lang="en-IN" smtClean="0"/>
              <a:t>29-10-2025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EABCEC-8FB4-4748-9037-0761CDB35FF1}" type="slidenum">
              <a:rPr lang="en-IN" smtClean="0"/>
              <a:t>‹#›</a:t>
            </a:fld>
            <a:endParaRPr lang="en-IN"/>
          </a:p>
        </p:txBody>
      </p:sp>
    </p:spTree>
    <p:extLst>
      <p:ext uri="{BB962C8B-B14F-4D97-AF65-F5344CB8AC3E}">
        <p14:creationId xmlns:p14="http://schemas.microsoft.com/office/powerpoint/2010/main" val="136209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ECFC8EE-6331-4EF9-922F-716B2B31AE8A}" type="datetimeFigureOut">
              <a:rPr lang="en-IN" smtClean="0"/>
              <a:t>29-10-2025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EABCEC-8FB4-4748-9037-0761CDB35FF1}" type="slidenum">
              <a:rPr lang="en-IN" smtClean="0"/>
              <a:t>‹#›</a:t>
            </a:fld>
            <a:endParaRPr lang="en-IN"/>
          </a:p>
        </p:txBody>
      </p:sp>
    </p:spTree>
    <p:extLst>
      <p:ext uri="{BB962C8B-B14F-4D97-AF65-F5344CB8AC3E}">
        <p14:creationId xmlns:p14="http://schemas.microsoft.com/office/powerpoint/2010/main" val="3006898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ECFC8EE-6331-4EF9-922F-716B2B31AE8A}" type="datetimeFigureOut">
              <a:rPr lang="en-IN" smtClean="0"/>
              <a:t>29-10-2025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EABCEC-8FB4-4748-9037-0761CDB35FF1}" type="slidenum">
              <a:rPr lang="en-IN" smtClean="0"/>
              <a:t>‹#›</a:t>
            </a:fld>
            <a:endParaRPr lang="en-IN"/>
          </a:p>
        </p:txBody>
      </p:sp>
    </p:spTree>
    <p:extLst>
      <p:ext uri="{BB962C8B-B14F-4D97-AF65-F5344CB8AC3E}">
        <p14:creationId xmlns:p14="http://schemas.microsoft.com/office/powerpoint/2010/main" val="200311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ECFC8EE-6331-4EF9-922F-716B2B31AE8A}" type="datetimeFigureOut">
              <a:rPr lang="en-IN" smtClean="0"/>
              <a:t>29-10-2025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4EABCEC-8FB4-4748-9037-0761CDB35FF1}" type="slidenum">
              <a:rPr lang="en-IN" smtClean="0"/>
              <a:t>‹#›</a:t>
            </a:fld>
            <a:endParaRPr lang="en-IN"/>
          </a:p>
        </p:txBody>
      </p:sp>
    </p:spTree>
    <p:extLst>
      <p:ext uri="{BB962C8B-B14F-4D97-AF65-F5344CB8AC3E}">
        <p14:creationId xmlns:p14="http://schemas.microsoft.com/office/powerpoint/2010/main" val="1443462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ECFC8EE-6331-4EF9-922F-716B2B31AE8A}" type="datetimeFigureOut">
              <a:rPr lang="en-IN" smtClean="0"/>
              <a:t>29-10-2025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4EABCEC-8FB4-4748-9037-0761CDB35FF1}" type="slidenum">
              <a:rPr lang="en-IN" smtClean="0"/>
              <a:t>‹#›</a:t>
            </a:fld>
            <a:endParaRPr lang="en-IN"/>
          </a:p>
        </p:txBody>
      </p:sp>
    </p:spTree>
    <p:extLst>
      <p:ext uri="{BB962C8B-B14F-4D97-AF65-F5344CB8AC3E}">
        <p14:creationId xmlns:p14="http://schemas.microsoft.com/office/powerpoint/2010/main" val="278158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CFC8EE-6331-4EF9-922F-716B2B31AE8A}" type="datetimeFigureOut">
              <a:rPr lang="en-IN" smtClean="0"/>
              <a:t>29-10-2025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4EABCEC-8FB4-4748-9037-0761CDB35FF1}" type="slidenum">
              <a:rPr lang="en-IN" smtClean="0"/>
              <a:t>‹#›</a:t>
            </a:fld>
            <a:endParaRPr lang="en-IN"/>
          </a:p>
        </p:txBody>
      </p:sp>
    </p:spTree>
    <p:extLst>
      <p:ext uri="{BB962C8B-B14F-4D97-AF65-F5344CB8AC3E}">
        <p14:creationId xmlns:p14="http://schemas.microsoft.com/office/powerpoint/2010/main" val="3223781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ECFC8EE-6331-4EF9-922F-716B2B31AE8A}" type="datetimeFigureOut">
              <a:rPr lang="en-IN" smtClean="0"/>
              <a:t>29-10-2025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EABCEC-8FB4-4748-9037-0761CDB35FF1}" type="slidenum">
              <a:rPr lang="en-IN" smtClean="0"/>
              <a:t>‹#›</a:t>
            </a:fld>
            <a:endParaRPr lang="en-IN"/>
          </a:p>
        </p:txBody>
      </p:sp>
    </p:spTree>
    <p:extLst>
      <p:ext uri="{BB962C8B-B14F-4D97-AF65-F5344CB8AC3E}">
        <p14:creationId xmlns:p14="http://schemas.microsoft.com/office/powerpoint/2010/main" val="763278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ECFC8EE-6331-4EF9-922F-716B2B31AE8A}" type="datetimeFigureOut">
              <a:rPr lang="en-IN" smtClean="0"/>
              <a:t>29-10-2025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EABCEC-8FB4-4748-9037-0761CDB35FF1}" type="slidenum">
              <a:rPr lang="en-IN" smtClean="0"/>
              <a:t>‹#›</a:t>
            </a:fld>
            <a:endParaRPr lang="en-IN"/>
          </a:p>
        </p:txBody>
      </p:sp>
    </p:spTree>
    <p:extLst>
      <p:ext uri="{BB962C8B-B14F-4D97-AF65-F5344CB8AC3E}">
        <p14:creationId xmlns:p14="http://schemas.microsoft.com/office/powerpoint/2010/main" val="1760820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CFC8EE-6331-4EF9-922F-716B2B31AE8A}" type="datetimeFigureOut">
              <a:rPr lang="en-IN" smtClean="0"/>
              <a:t>29-10-2025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EABCEC-8FB4-4748-9037-0761CDB35FF1}" type="slidenum">
              <a:rPr lang="en-IN" smtClean="0"/>
              <a:t>‹#›</a:t>
            </a:fld>
            <a:endParaRPr lang="en-IN"/>
          </a:p>
        </p:txBody>
      </p:sp>
    </p:spTree>
    <p:extLst>
      <p:ext uri="{BB962C8B-B14F-4D97-AF65-F5344CB8AC3E}">
        <p14:creationId xmlns:p14="http://schemas.microsoft.com/office/powerpoint/2010/main" val="160629091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01783" y="1122363"/>
            <a:ext cx="9466217" cy="1372643"/>
          </a:xfrm>
        </p:spPr>
        <p:txBody>
          <a:bodyPr>
            <a:normAutofit fontScale="90000"/>
          </a:bodyPr>
          <a:lstStyle/>
          <a:p>
            <a:r>
              <a:rPr lang="en-IN" b="1" dirty="0">
                <a:effectLst>
                  <a:outerShdw blurRad="38100" dist="38100" dir="2700000" algn="tl">
                    <a:srgbClr val="000000">
                      <a:alpha val="43137"/>
                    </a:srgbClr>
                  </a:outerShdw>
                </a:effectLst>
              </a:rPr>
              <a:t>MAXIMIZING REVENUE FOR DRIVERS</a:t>
            </a:r>
            <a:r>
              <a:rPr lang="en-IN" dirty="0">
                <a:effectLst>
                  <a:outerShdw blurRad="38100" dist="38100" dir="2700000" algn="tl">
                    <a:srgbClr val="000000">
                      <a:alpha val="43137"/>
                    </a:srgbClr>
                  </a:outerShdw>
                </a:effectLst>
              </a:rPr>
              <a:t/>
            </a:r>
            <a:br>
              <a:rPr lang="en-IN" dirty="0">
                <a:effectLst>
                  <a:outerShdw blurRad="38100" dist="38100" dir="2700000" algn="tl">
                    <a:srgbClr val="000000">
                      <a:alpha val="43137"/>
                    </a:srgbClr>
                  </a:outerShdw>
                </a:effectLst>
              </a:rPr>
            </a:br>
            <a:endParaRPr lang="en-IN"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p:txBody>
          <a:bodyPr/>
          <a:lstStyle/>
          <a:p>
            <a:r>
              <a:rPr lang="en-IN" b="1" dirty="0" smtClean="0"/>
              <a:t>Through Payment Type</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0789" y="1628904"/>
            <a:ext cx="8449490" cy="4587316"/>
          </a:xfrm>
          <a:prstGeom prst="rect">
            <a:avLst/>
          </a:prstGeom>
        </p:spPr>
      </p:pic>
    </p:spTree>
    <p:extLst>
      <p:ext uri="{BB962C8B-B14F-4D97-AF65-F5344CB8AC3E}">
        <p14:creationId xmlns:p14="http://schemas.microsoft.com/office/powerpoint/2010/main" val="7986346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724296"/>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r>
              <a:rPr lang="en-IN" sz="6000" b="1" u="sng" dirty="0">
                <a:effectLst>
                  <a:outerShdw blurRad="38100" dist="38100" dir="2700000" algn="tl">
                    <a:srgbClr val="000000">
                      <a:alpha val="43137"/>
                    </a:srgbClr>
                  </a:outerShdw>
                </a:effectLst>
              </a:rPr>
              <a:t>Hypothesis Testing</a:t>
            </a:r>
            <a:r>
              <a:rPr lang="en-IN" dirty="0">
                <a:effectLst>
                  <a:outerShdw blurRad="38100" dist="38100" dir="2700000" algn="tl">
                    <a:srgbClr val="000000">
                      <a:alpha val="43137"/>
                    </a:srgbClr>
                  </a:outerShdw>
                </a:effectLst>
              </a:rPr>
              <a:t/>
            </a:r>
            <a:br>
              <a:rPr lang="en-IN" dirty="0">
                <a:effectLst>
                  <a:outerShdw blurRad="38100" dist="38100" dir="2700000" algn="tl">
                    <a:srgbClr val="000000">
                      <a:alpha val="43137"/>
                    </a:srgbClr>
                  </a:outerShdw>
                </a:effectLst>
              </a:rPr>
            </a:br>
            <a:endParaRPr lang="en-IN"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93618" y="1917065"/>
            <a:ext cx="10515600" cy="4351338"/>
          </a:xfrm>
        </p:spPr>
        <p:txBody>
          <a:bodyPr/>
          <a:lstStyle/>
          <a:p>
            <a:pPr marL="0" indent="0">
              <a:buNone/>
            </a:pPr>
            <a:r>
              <a:rPr lang="en-US" b="1" dirty="0"/>
              <a:t>Null Hypothesis:</a:t>
            </a:r>
            <a:r>
              <a:rPr lang="en-US" dirty="0"/>
              <a:t> There is no difference in average fare between customers who use cash</a:t>
            </a:r>
            <a:r>
              <a:rPr lang="en-US" dirty="0" smtClean="0"/>
              <a:t>.</a:t>
            </a:r>
          </a:p>
          <a:p>
            <a:pPr marL="0" indent="0">
              <a:buNone/>
            </a:pPr>
            <a:endParaRPr lang="en-US" dirty="0"/>
          </a:p>
          <a:p>
            <a:pPr marL="0" indent="0">
              <a:buNone/>
            </a:pPr>
            <a:r>
              <a:rPr lang="en-US" b="1" dirty="0"/>
              <a:t>Alternative hypothesis:</a:t>
            </a:r>
            <a:r>
              <a:rPr lang="en-US" dirty="0"/>
              <a:t> There is a difference in average fare between customers who use cash.</a:t>
            </a:r>
          </a:p>
          <a:p>
            <a:pPr marL="0" indent="0">
              <a:buNone/>
            </a:pPr>
            <a:endParaRPr lang="en-US" dirty="0" smtClean="0"/>
          </a:p>
          <a:p>
            <a:pPr marL="0" indent="0">
              <a:buNone/>
            </a:pPr>
            <a:r>
              <a:rPr lang="en-US" dirty="0" smtClean="0"/>
              <a:t>With a T-statistic of 165.5 and a P-value of less than 0.05, we reject the null hypothesis, suggesting that there is indeed a significant difference in average fare between the two payment methods.</a:t>
            </a:r>
            <a:endParaRPr lang="en-IN" dirty="0"/>
          </a:p>
        </p:txBody>
      </p:sp>
    </p:spTree>
    <p:extLst>
      <p:ext uri="{BB962C8B-B14F-4D97-AF65-F5344CB8AC3E}">
        <p14:creationId xmlns:p14="http://schemas.microsoft.com/office/powerpoint/2010/main" val="42313704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353800" cy="1690688"/>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r>
              <a:rPr lang="en-US" sz="6000" b="1" u="sng" dirty="0" smtClean="0">
                <a:effectLst>
                  <a:outerShdw blurRad="38100" dist="38100" dir="2700000" algn="tl">
                    <a:srgbClr val="000000">
                      <a:alpha val="43137"/>
                    </a:srgbClr>
                  </a:outerShdw>
                </a:effectLst>
              </a:rPr>
              <a:t>Recommendations</a:t>
            </a:r>
            <a:endParaRPr lang="en-IN" sz="6000" b="1"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smtClean="0"/>
              <a:t>Encourage customers to pay with credit card to capitalize on the potential for generating more revenue for taxi cab drivers.</a:t>
            </a:r>
          </a:p>
          <a:p>
            <a:pPr>
              <a:buFont typeface="Wingdings" panose="05000000000000000000" pitchFamily="2" charset="2"/>
              <a:buChar char="v"/>
            </a:pPr>
            <a:r>
              <a:rPr lang="en-US" dirty="0" smtClean="0"/>
              <a:t>Implement strategies such as offering incentives or discount s for credit card transactions to incentivize customers to choose this payment method.</a:t>
            </a:r>
          </a:p>
          <a:p>
            <a:pPr>
              <a:buFont typeface="Wingdings" panose="05000000000000000000" pitchFamily="2" charset="2"/>
              <a:buChar char="v"/>
            </a:pPr>
            <a:r>
              <a:rPr lang="en-US" dirty="0" smtClean="0"/>
              <a:t>Provide seamless and secure credit card payment options to enhance </a:t>
            </a:r>
            <a:r>
              <a:rPr lang="en-US" dirty="0" smtClean="0"/>
              <a:t> customer </a:t>
            </a:r>
            <a:r>
              <a:rPr lang="en-US" dirty="0" smtClean="0"/>
              <a:t>convenience and encourage adoption of this preferred payment method.</a:t>
            </a:r>
            <a:endParaRPr lang="en-IN" dirty="0"/>
          </a:p>
        </p:txBody>
      </p:sp>
    </p:spTree>
    <p:extLst>
      <p:ext uri="{BB962C8B-B14F-4D97-AF65-F5344CB8AC3E}">
        <p14:creationId xmlns:p14="http://schemas.microsoft.com/office/powerpoint/2010/main" val="9523799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8017" y="2429056"/>
            <a:ext cx="10515600" cy="1325563"/>
          </a:xfrm>
        </p:spPr>
        <p:txBody>
          <a:bodyPr>
            <a:normAutofit/>
          </a:bodyPr>
          <a:lstStyle/>
          <a:p>
            <a:pPr algn="ctr"/>
            <a:r>
              <a:rPr lang="en-US" sz="6600" b="1" u="sng" dirty="0" smtClean="0">
                <a:effectLst>
                  <a:outerShdw blurRad="38100" dist="38100" dir="2700000" algn="tl">
                    <a:srgbClr val="000000">
                      <a:alpha val="43137"/>
                    </a:srgbClr>
                  </a:outerShdw>
                </a:effectLst>
              </a:rPr>
              <a:t>THANK YOU</a:t>
            </a:r>
            <a:endParaRPr lang="en-IN" sz="6600" b="1"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flipH="1">
            <a:off x="11353799" y="5499463"/>
            <a:ext cx="45719" cy="677500"/>
          </a:xfrm>
        </p:spPr>
        <p:txBody>
          <a:bodyPr>
            <a:normAutofit/>
          </a:bodyPr>
          <a:lstStyle/>
          <a:p>
            <a:r>
              <a:rPr lang="en-US" sz="800" dirty="0" smtClean="0"/>
              <a:t>M</a:t>
            </a:r>
            <a:endParaRPr lang="en-IN" sz="800" dirty="0"/>
          </a:p>
        </p:txBody>
      </p:sp>
    </p:spTree>
    <p:extLst>
      <p:ext uri="{BB962C8B-B14F-4D97-AF65-F5344CB8AC3E}">
        <p14:creationId xmlns:p14="http://schemas.microsoft.com/office/powerpoint/2010/main" val="39171022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58982"/>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normAutofit fontScale="90000"/>
          </a:bodyPr>
          <a:lstStyle/>
          <a:p>
            <a:r>
              <a:rPr lang="en-IN" dirty="0"/>
              <a:t/>
            </a:r>
            <a:br>
              <a:rPr lang="en-IN" dirty="0"/>
            </a:br>
            <a:r>
              <a:rPr lang="en-IN" sz="8900" b="1" u="sng" dirty="0">
                <a:solidFill>
                  <a:srgbClr val="002060"/>
                </a:solidFill>
                <a:effectLst>
                  <a:outerShdw blurRad="38100" dist="38100" dir="2700000" algn="tl">
                    <a:srgbClr val="000000">
                      <a:alpha val="43137"/>
                    </a:srgbClr>
                  </a:outerShdw>
                </a:effectLst>
              </a:rPr>
              <a:t>Agenda</a:t>
            </a:r>
            <a:br>
              <a:rPr lang="en-IN" sz="8900" b="1" u="sng" dirty="0">
                <a:solidFill>
                  <a:srgbClr val="002060"/>
                </a:solidFill>
                <a:effectLst>
                  <a:outerShdw blurRad="38100" dist="38100" dir="2700000" algn="tl">
                    <a:srgbClr val="000000">
                      <a:alpha val="43137"/>
                    </a:srgbClr>
                  </a:outerShdw>
                </a:effectLst>
              </a:rPr>
            </a:br>
            <a:endParaRPr lang="en-IN" sz="8900" b="1" u="sng"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85057" y="1969317"/>
            <a:ext cx="4742329" cy="4351338"/>
          </a:xfrm>
        </p:spPr>
        <p:txBody>
          <a:bodyPr>
            <a:normAutofit/>
          </a:bodyPr>
          <a:lstStyle/>
          <a:p>
            <a:pPr>
              <a:buFont typeface="Wingdings" panose="05000000000000000000" pitchFamily="2" charset="2"/>
              <a:buChar char="Ø"/>
            </a:pPr>
            <a:r>
              <a:rPr lang="en-US" sz="3600" b="1" dirty="0"/>
              <a:t>Problem Statement</a:t>
            </a:r>
          </a:p>
          <a:p>
            <a:pPr>
              <a:buFont typeface="Wingdings" panose="05000000000000000000" pitchFamily="2" charset="2"/>
              <a:buChar char="Ø"/>
            </a:pPr>
            <a:r>
              <a:rPr lang="en-US" sz="3600" b="1" dirty="0"/>
              <a:t>Research Question</a:t>
            </a:r>
          </a:p>
          <a:p>
            <a:pPr>
              <a:buFont typeface="Wingdings" panose="05000000000000000000" pitchFamily="2" charset="2"/>
              <a:buChar char="Ø"/>
            </a:pPr>
            <a:r>
              <a:rPr lang="en-US" sz="3600" b="1" dirty="0"/>
              <a:t>Data Overview</a:t>
            </a:r>
          </a:p>
          <a:p>
            <a:pPr>
              <a:buFont typeface="Wingdings" panose="05000000000000000000" pitchFamily="2" charset="2"/>
              <a:buChar char="Ø"/>
            </a:pPr>
            <a:r>
              <a:rPr lang="en-US" sz="3600" b="1" dirty="0" smtClean="0"/>
              <a:t>Methodology </a:t>
            </a:r>
          </a:p>
          <a:p>
            <a:pPr>
              <a:buFont typeface="Wingdings" panose="05000000000000000000" pitchFamily="2" charset="2"/>
              <a:buChar char="Ø"/>
            </a:pPr>
            <a:r>
              <a:rPr lang="en-US" sz="3600" b="1" dirty="0" smtClean="0"/>
              <a:t>Analysis </a:t>
            </a:r>
            <a:r>
              <a:rPr lang="en-US" sz="3600" b="1" dirty="0"/>
              <a:t>and Findings</a:t>
            </a:r>
          </a:p>
          <a:p>
            <a:pPr>
              <a:buFont typeface="Wingdings" panose="05000000000000000000" pitchFamily="2" charset="2"/>
              <a:buChar char="Ø"/>
            </a:pPr>
            <a:r>
              <a:rPr lang="en-US" sz="3600" b="1" dirty="0"/>
              <a:t>Hypothesis Testing</a:t>
            </a:r>
          </a:p>
          <a:p>
            <a:pPr>
              <a:buFont typeface="Wingdings" panose="05000000000000000000" pitchFamily="2" charset="2"/>
              <a:buChar char="Ø"/>
            </a:pPr>
            <a:r>
              <a:rPr lang="en-US" sz="3600" b="1" dirty="0"/>
              <a:t>Recommendations</a:t>
            </a:r>
          </a:p>
          <a:p>
            <a:endParaRPr lang="en-IN" dirty="0"/>
          </a:p>
        </p:txBody>
      </p:sp>
    </p:spTree>
    <p:extLst>
      <p:ext uri="{BB962C8B-B14F-4D97-AF65-F5344CB8AC3E}">
        <p14:creationId xmlns:p14="http://schemas.microsoft.com/office/powerpoint/2010/main" val="21038241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640540"/>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r>
              <a:rPr lang="en-US" sz="5400" b="1" u="sng" dirty="0" smtClean="0">
                <a:effectLst>
                  <a:outerShdw blurRad="38100" dist="38100" dir="2700000" algn="tl">
                    <a:srgbClr val="000000">
                      <a:alpha val="43137"/>
                    </a:srgbClr>
                  </a:outerShdw>
                </a:effectLst>
              </a:rPr>
              <a:t>Problem Statement</a:t>
            </a:r>
            <a:endParaRPr lang="en-IN" sz="5400" b="1"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98611" y="1973542"/>
            <a:ext cx="10515600" cy="4351338"/>
          </a:xfrm>
        </p:spPr>
        <p:txBody>
          <a:bodyPr>
            <a:noAutofit/>
          </a:bodyPr>
          <a:lstStyle/>
          <a:p>
            <a:pPr marL="0" indent="0">
              <a:buNone/>
            </a:pPr>
            <a:r>
              <a:rPr lang="en-US" sz="3200" dirty="0" smtClean="0"/>
              <a:t>In the fast-paced taxi booking sector, making the most of revenue is essential for long-term success and driver happiness.</a:t>
            </a:r>
          </a:p>
          <a:p>
            <a:pPr marL="0" indent="0">
              <a:buNone/>
            </a:pPr>
            <a:r>
              <a:rPr lang="en-US" sz="3200" dirty="0" smtClean="0"/>
              <a:t>Our goal is to use data-driven insights to </a:t>
            </a:r>
            <a:r>
              <a:rPr lang="en-US" sz="3200" dirty="0" err="1" smtClean="0"/>
              <a:t>maximise</a:t>
            </a:r>
            <a:r>
              <a:rPr lang="en-US" sz="3200" dirty="0" smtClean="0"/>
              <a:t> revenue streams for taxi drivers in order to meet this need.                                                             Our research aims to determine whether payment methods have an impact on fare pricing by focusing on the relationship between payment type and fare amount.</a:t>
            </a:r>
            <a:endParaRPr lang="en-IN" sz="3200" dirty="0"/>
          </a:p>
        </p:txBody>
      </p:sp>
    </p:spTree>
    <p:extLst>
      <p:ext uri="{BB962C8B-B14F-4D97-AF65-F5344CB8AC3E}">
        <p14:creationId xmlns:p14="http://schemas.microsoft.com/office/powerpoint/2010/main" val="31536864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6000" b="1" u="sng" dirty="0" smtClean="0">
                <a:effectLst>
                  <a:outerShdw blurRad="38100" dist="38100" dir="2700000" algn="tl">
                    <a:srgbClr val="000000">
                      <a:alpha val="43137"/>
                    </a:srgbClr>
                  </a:outerShdw>
                </a:effectLst>
              </a:rPr>
              <a:t>Research Question</a:t>
            </a:r>
            <a:endParaRPr lang="en-IN" sz="6000" b="1"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marL="0" indent="0">
              <a:buNone/>
            </a:pPr>
            <a:r>
              <a:rPr lang="en-US" b="1" dirty="0" smtClean="0"/>
              <a:t>     </a:t>
            </a:r>
            <a:r>
              <a:rPr lang="en-US" sz="3600" b="1" dirty="0" smtClean="0"/>
              <a:t>Is there a relationship between total fare amount     </a:t>
            </a:r>
          </a:p>
          <a:p>
            <a:pPr marL="0" indent="0">
              <a:buNone/>
            </a:pPr>
            <a:r>
              <a:rPr lang="en-US" sz="3600" b="1" dirty="0"/>
              <a:t> </a:t>
            </a:r>
            <a:r>
              <a:rPr lang="en-US" sz="3600" b="1" dirty="0" smtClean="0"/>
              <a:t>                             and payment type?</a:t>
            </a:r>
          </a:p>
          <a:p>
            <a:pPr marL="0" indent="0">
              <a:buNone/>
            </a:pPr>
            <a:endParaRPr lang="en-US" sz="3600" dirty="0"/>
          </a:p>
          <a:p>
            <a:pPr marL="0" indent="0">
              <a:buNone/>
            </a:pPr>
            <a:r>
              <a:rPr lang="en-US" dirty="0" smtClean="0"/>
              <a:t>Can we nudge customers towards payment methods that generate higher revenue for divers, without negatively impacting customer experience? </a:t>
            </a:r>
            <a:endParaRPr lang="en-IN" dirty="0"/>
          </a:p>
        </p:txBody>
      </p:sp>
    </p:spTree>
    <p:extLst>
      <p:ext uri="{BB962C8B-B14F-4D97-AF65-F5344CB8AC3E}">
        <p14:creationId xmlns:p14="http://schemas.microsoft.com/office/powerpoint/2010/main" val="9225147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519518"/>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r>
              <a:rPr lang="en-US" sz="6000" b="1" u="sng" dirty="0" smtClean="0">
                <a:effectLst>
                  <a:outerShdw blurRad="38100" dist="38100" dir="2700000" algn="tl">
                    <a:srgbClr val="000000">
                      <a:alpha val="43137"/>
                    </a:srgbClr>
                  </a:outerShdw>
                </a:effectLst>
              </a:rPr>
              <a:t>Data Overview</a:t>
            </a:r>
            <a:endParaRPr lang="en-IN" sz="6000" b="1"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519518"/>
            <a:ext cx="10515600" cy="4657445"/>
          </a:xfrm>
        </p:spPr>
        <p:txBody>
          <a:bodyPr>
            <a:normAutofit fontScale="92500"/>
          </a:bodyPr>
          <a:lstStyle/>
          <a:p>
            <a:pPr marL="0" indent="0">
              <a:buNone/>
            </a:pPr>
            <a:r>
              <a:rPr lang="en-US" dirty="0" smtClean="0"/>
              <a:t>For this analysis, we utilized the comprehensive dataset of NYC Taxi records, used data cleaning and feature engineering procedures to concentrate solely on the relevant columns essential for our investigation.</a:t>
            </a:r>
          </a:p>
          <a:p>
            <a:pPr marL="0" indent="0">
              <a:buNone/>
            </a:pPr>
            <a:r>
              <a:rPr lang="en-US" sz="3000" b="1" dirty="0" smtClean="0"/>
              <a:t>Relevant </a:t>
            </a:r>
            <a:r>
              <a:rPr lang="en-US" sz="3000" b="1" dirty="0" smtClean="0"/>
              <a:t>columns used for this research :</a:t>
            </a:r>
          </a:p>
          <a:p>
            <a:pPr marL="0" indent="0">
              <a:buNone/>
            </a:pPr>
            <a:endParaRPr lang="en-US" dirty="0" smtClean="0"/>
          </a:p>
          <a:p>
            <a:r>
              <a:rPr lang="en-US" dirty="0" err="1" smtClean="0"/>
              <a:t>passenger_count</a:t>
            </a:r>
            <a:r>
              <a:rPr lang="en-US" dirty="0"/>
              <a:t> </a:t>
            </a:r>
            <a:r>
              <a:rPr lang="en-US" dirty="0" smtClean="0"/>
              <a:t>(1 to 5)</a:t>
            </a:r>
          </a:p>
          <a:p>
            <a:r>
              <a:rPr lang="en-US" dirty="0" err="1" smtClean="0"/>
              <a:t>Payment_type</a:t>
            </a:r>
            <a:r>
              <a:rPr lang="en-US" dirty="0" smtClean="0"/>
              <a:t> (card or cash)</a:t>
            </a:r>
          </a:p>
          <a:p>
            <a:r>
              <a:rPr lang="en-US" dirty="0" err="1" smtClean="0"/>
              <a:t>Fare_amount</a:t>
            </a:r>
            <a:endParaRPr lang="en-US" dirty="0" smtClean="0"/>
          </a:p>
          <a:p>
            <a:r>
              <a:rPr lang="en-US" dirty="0" err="1" smtClean="0"/>
              <a:t>Trip_distance</a:t>
            </a:r>
            <a:r>
              <a:rPr lang="en-US" dirty="0" smtClean="0"/>
              <a:t> (miles)</a:t>
            </a:r>
          </a:p>
          <a:p>
            <a:r>
              <a:rPr lang="en-US" dirty="0" smtClean="0"/>
              <a:t>Duration(minutes)</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0343" y="3092824"/>
            <a:ext cx="6916781" cy="3657600"/>
          </a:xfrm>
          <a:prstGeom prst="rect">
            <a:avLst/>
          </a:prstGeom>
          <a:ln>
            <a:noFill/>
          </a:ln>
          <a:effectLst>
            <a:softEdge rad="112500"/>
          </a:effectLst>
        </p:spPr>
      </p:pic>
    </p:spTree>
    <p:extLst>
      <p:ext uri="{BB962C8B-B14F-4D97-AF65-F5344CB8AC3E}">
        <p14:creationId xmlns:p14="http://schemas.microsoft.com/office/powerpoint/2010/main" val="26166388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u="sng" dirty="0" smtClean="0">
                <a:effectLst>
                  <a:outerShdw blurRad="38100" dist="38100" dir="2700000" algn="tl">
                    <a:srgbClr val="000000">
                      <a:alpha val="43137"/>
                    </a:srgbClr>
                  </a:outerShdw>
                </a:effectLst>
              </a:rPr>
              <a:t>Methodology</a:t>
            </a:r>
            <a:endParaRPr lang="en-IN" sz="6000" b="1" u="sng" dirty="0">
              <a:effectLst>
                <a:outerShdw blurRad="38100" dist="38100" dir="2700000" algn="tl">
                  <a:srgbClr val="000000">
                    <a:alpha val="43137"/>
                  </a:srgbClr>
                </a:outerShdw>
              </a:effectLst>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86706028"/>
              </p:ext>
            </p:extLst>
          </p:nvPr>
        </p:nvGraphicFramePr>
        <p:xfrm>
          <a:off x="838200" y="1825625"/>
          <a:ext cx="10515600" cy="4379232"/>
        </p:xfrm>
        <a:graphic>
          <a:graphicData uri="http://schemas.openxmlformats.org/drawingml/2006/table">
            <a:tbl>
              <a:tblPr firstRow="1" bandRow="1">
                <a:tableStyleId>{16D9F66E-5EB9-4882-86FB-DCBF35E3C3E4}</a:tableStyleId>
              </a:tblPr>
              <a:tblGrid>
                <a:gridCol w="2688771">
                  <a:extLst>
                    <a:ext uri="{9D8B030D-6E8A-4147-A177-3AD203B41FA5}">
                      <a16:colId xmlns:a16="http://schemas.microsoft.com/office/drawing/2014/main" val="3364410074"/>
                    </a:ext>
                  </a:extLst>
                </a:gridCol>
                <a:gridCol w="7826829">
                  <a:extLst>
                    <a:ext uri="{9D8B030D-6E8A-4147-A177-3AD203B41FA5}">
                      <a16:colId xmlns:a16="http://schemas.microsoft.com/office/drawing/2014/main" val="4049603439"/>
                    </a:ext>
                  </a:extLst>
                </a:gridCol>
              </a:tblGrid>
              <a:tr h="1094808">
                <a:tc>
                  <a:txBody>
                    <a:bodyPr/>
                    <a:lstStyle/>
                    <a:p>
                      <a:pPr algn="ctr"/>
                      <a:r>
                        <a:rPr lang="en-US" dirty="0" smtClean="0"/>
                        <a:t>                                                Step</a:t>
                      </a:r>
                      <a:endParaRPr lang="en-IN" dirty="0"/>
                    </a:p>
                  </a:txBody>
                  <a:tcPr/>
                </a:tc>
                <a:tc>
                  <a:txBody>
                    <a:bodyPr/>
                    <a:lstStyle/>
                    <a:p>
                      <a:pPr algn="ctr"/>
                      <a:endParaRPr lang="en-US" dirty="0" smtClean="0"/>
                    </a:p>
                    <a:p>
                      <a:pPr algn="ctr"/>
                      <a:r>
                        <a:rPr lang="en-US" dirty="0" smtClean="0"/>
                        <a:t>Description</a:t>
                      </a:r>
                      <a:endParaRPr lang="en-IN" dirty="0"/>
                    </a:p>
                  </a:txBody>
                  <a:tcPr/>
                </a:tc>
                <a:extLst>
                  <a:ext uri="{0D108BD9-81ED-4DB2-BD59-A6C34878D82A}">
                    <a16:rowId xmlns:a16="http://schemas.microsoft.com/office/drawing/2014/main" val="2475776999"/>
                  </a:ext>
                </a:extLst>
              </a:tr>
              <a:tr h="1094808">
                <a:tc>
                  <a:txBody>
                    <a:bodyPr/>
                    <a:lstStyle/>
                    <a:p>
                      <a:endParaRPr lang="en-US" dirty="0" smtClean="0"/>
                    </a:p>
                    <a:p>
                      <a:r>
                        <a:rPr lang="en-US" dirty="0" smtClean="0"/>
                        <a:t>Descriptive Analysis</a:t>
                      </a:r>
                      <a:endParaRPr lang="en-IN" dirty="0"/>
                    </a:p>
                  </a:txBody>
                  <a:tcPr/>
                </a:tc>
                <a:tc>
                  <a:txBody>
                    <a:bodyPr/>
                    <a:lstStyle/>
                    <a:p>
                      <a:r>
                        <a:rPr lang="en-US" dirty="0" smtClean="0"/>
                        <a:t>Performed statistical analysis to summarize key aspects of data, focusing on fare amounts and payment types.</a:t>
                      </a:r>
                      <a:endParaRPr lang="en-IN" dirty="0"/>
                    </a:p>
                  </a:txBody>
                  <a:tcPr/>
                </a:tc>
                <a:extLst>
                  <a:ext uri="{0D108BD9-81ED-4DB2-BD59-A6C34878D82A}">
                    <a16:rowId xmlns:a16="http://schemas.microsoft.com/office/drawing/2014/main" val="1175496972"/>
                  </a:ext>
                </a:extLst>
              </a:tr>
              <a:tr h="1094808">
                <a:tc>
                  <a:txBody>
                    <a:bodyPr/>
                    <a:lstStyle/>
                    <a:p>
                      <a:endParaRPr lang="en-US" dirty="0" smtClean="0"/>
                    </a:p>
                    <a:p>
                      <a:r>
                        <a:rPr lang="en-US" dirty="0" smtClean="0"/>
                        <a:t>Hypothesis</a:t>
                      </a:r>
                      <a:r>
                        <a:rPr lang="en-US" baseline="0" dirty="0" smtClean="0"/>
                        <a:t> Testing</a:t>
                      </a:r>
                      <a:endParaRPr lang="en-IN" dirty="0"/>
                    </a:p>
                  </a:txBody>
                  <a:tcPr/>
                </a:tc>
                <a:tc>
                  <a:txBody>
                    <a:bodyPr/>
                    <a:lstStyle/>
                    <a:p>
                      <a:r>
                        <a:rPr lang="en-US" dirty="0" smtClean="0"/>
                        <a:t>Conducted</a:t>
                      </a:r>
                      <a:r>
                        <a:rPr lang="en-US" baseline="0" dirty="0" smtClean="0"/>
                        <a:t> a T-test to evaluate the relationship between  payment type and fare amount, testing the hypothesis that different payment methods influence fare amounts.</a:t>
                      </a:r>
                      <a:endParaRPr lang="en-IN" dirty="0"/>
                    </a:p>
                  </a:txBody>
                  <a:tcPr/>
                </a:tc>
                <a:extLst>
                  <a:ext uri="{0D108BD9-81ED-4DB2-BD59-A6C34878D82A}">
                    <a16:rowId xmlns:a16="http://schemas.microsoft.com/office/drawing/2014/main" val="1711878094"/>
                  </a:ext>
                </a:extLst>
              </a:tr>
              <a:tr h="1094808">
                <a:tc>
                  <a:txBody>
                    <a:bodyPr/>
                    <a:lstStyle/>
                    <a:p>
                      <a:endParaRPr lang="en-US" dirty="0" smtClean="0"/>
                    </a:p>
                    <a:p>
                      <a:r>
                        <a:rPr lang="en-US" dirty="0" smtClean="0"/>
                        <a:t>Regression Analysis</a:t>
                      </a:r>
                      <a:endParaRPr lang="en-IN" dirty="0"/>
                    </a:p>
                  </a:txBody>
                  <a:tcPr/>
                </a:tc>
                <a:tc>
                  <a:txBody>
                    <a:bodyPr/>
                    <a:lstStyle/>
                    <a:p>
                      <a:r>
                        <a:rPr lang="en-US" dirty="0" smtClean="0"/>
                        <a:t>Implemented</a:t>
                      </a:r>
                      <a:r>
                        <a:rPr lang="en-US" baseline="0" dirty="0" smtClean="0"/>
                        <a:t> linear regression to explore the relationship between trip duration (calculated from pickup and </a:t>
                      </a:r>
                      <a:r>
                        <a:rPr lang="en-US" baseline="0" dirty="0" err="1" smtClean="0"/>
                        <a:t>dropoff</a:t>
                      </a:r>
                      <a:r>
                        <a:rPr lang="en-US" baseline="0" dirty="0" smtClean="0"/>
                        <a:t> times) and fare amount.</a:t>
                      </a:r>
                      <a:endParaRPr lang="en-IN" dirty="0"/>
                    </a:p>
                  </a:txBody>
                  <a:tcPr/>
                </a:tc>
                <a:extLst>
                  <a:ext uri="{0D108BD9-81ED-4DB2-BD59-A6C34878D82A}">
                    <a16:rowId xmlns:a16="http://schemas.microsoft.com/office/drawing/2014/main" val="2386855834"/>
                  </a:ext>
                </a:extLst>
              </a:tr>
            </a:tbl>
          </a:graphicData>
        </a:graphic>
      </p:graphicFrame>
    </p:spTree>
    <p:extLst>
      <p:ext uri="{BB962C8B-B14F-4D97-AF65-F5344CB8AC3E}">
        <p14:creationId xmlns:p14="http://schemas.microsoft.com/office/powerpoint/2010/main" val="31207982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812" y="143056"/>
            <a:ext cx="10515600" cy="1325563"/>
          </a:xfrm>
        </p:spPr>
        <p:txBody>
          <a:bodyPr>
            <a:normAutofit/>
          </a:bodyPr>
          <a:lstStyle/>
          <a:p>
            <a:r>
              <a:rPr lang="en-US" sz="6000" b="1" u="sng" dirty="0" smtClean="0">
                <a:effectLst>
                  <a:outerShdw blurRad="38100" dist="38100" dir="2700000" algn="tl">
                    <a:srgbClr val="000000">
                      <a:alpha val="43137"/>
                    </a:srgbClr>
                  </a:outerShdw>
                </a:effectLst>
              </a:rPr>
              <a:t>Journey Insights</a:t>
            </a:r>
            <a:endParaRPr lang="en-IN" sz="6000" b="1"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41812" y="1329236"/>
            <a:ext cx="10515600" cy="4351338"/>
          </a:xfrm>
        </p:spPr>
        <p:txBody>
          <a:bodyPr/>
          <a:lstStyle/>
          <a:p>
            <a:pPr>
              <a:buFont typeface="Wingdings" panose="05000000000000000000" pitchFamily="2" charset="2"/>
              <a:buChar char="q"/>
            </a:pPr>
            <a:r>
              <a:rPr lang="en-US" dirty="0" smtClean="0"/>
              <a:t>Customers </a:t>
            </a:r>
            <a:r>
              <a:rPr lang="en-US" dirty="0" smtClean="0"/>
              <a:t>paying with cards tend to have a slightly higher average </a:t>
            </a:r>
            <a:r>
              <a:rPr lang="en-US" dirty="0" smtClean="0"/>
              <a:t>   trip </a:t>
            </a:r>
            <a:r>
              <a:rPr lang="en-US" dirty="0" smtClean="0"/>
              <a:t>distance and fare amount compared to those paying with cash.</a:t>
            </a:r>
          </a:p>
          <a:p>
            <a:pPr>
              <a:buFont typeface="Wingdings" panose="05000000000000000000" pitchFamily="2" charset="2"/>
              <a:buChar char="q"/>
            </a:pPr>
            <a:r>
              <a:rPr lang="en-US" dirty="0" smtClean="0"/>
              <a:t>Indicates </a:t>
            </a:r>
            <a:r>
              <a:rPr lang="en-US" dirty="0" smtClean="0"/>
              <a:t>that customers prefers to pay more with card when they </a:t>
            </a:r>
            <a:r>
              <a:rPr lang="en-US" dirty="0" smtClean="0"/>
              <a:t>  have </a:t>
            </a:r>
            <a:r>
              <a:rPr lang="en-US" dirty="0" smtClean="0"/>
              <a:t>high fare amount and long trip distance.</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084" y="3071480"/>
            <a:ext cx="8249299" cy="3584975"/>
          </a:xfrm>
          <a:prstGeom prst="rect">
            <a:avLst/>
          </a:prstGeom>
        </p:spPr>
      </p:pic>
    </p:spTree>
    <p:extLst>
      <p:ext uri="{BB962C8B-B14F-4D97-AF65-F5344CB8AC3E}">
        <p14:creationId xmlns:p14="http://schemas.microsoft.com/office/powerpoint/2010/main" val="13464164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92877" y="500062"/>
            <a:ext cx="5702710" cy="1325563"/>
          </a:xfrm>
        </p:spPr>
        <p:txBody>
          <a:bodyPr>
            <a:noAutofit/>
          </a:bodyPr>
          <a:lstStyle/>
          <a:p>
            <a:r>
              <a:rPr lang="en-US" sz="5400" b="1" dirty="0" smtClean="0">
                <a:effectLst>
                  <a:outerShdw blurRad="38100" dist="38100" dir="2700000" algn="tl">
                    <a:srgbClr val="000000">
                      <a:alpha val="43137"/>
                    </a:srgbClr>
                  </a:outerShdw>
                </a:effectLst>
              </a:rPr>
              <a:t>Preference of </a:t>
            </a:r>
            <a:r>
              <a:rPr lang="en-US" sz="5400" b="1" u="sng" dirty="0" smtClean="0">
                <a:effectLst>
                  <a:outerShdw blurRad="38100" dist="38100" dir="2700000" algn="tl">
                    <a:srgbClr val="000000">
                      <a:alpha val="43137"/>
                    </a:srgbClr>
                  </a:outerShdw>
                </a:effectLst>
              </a:rPr>
              <a:t>Payment Types</a:t>
            </a:r>
            <a:endParaRPr lang="en-IN" sz="5400" b="1"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5102942" y="1825625"/>
            <a:ext cx="6250858" cy="4351338"/>
          </a:xfrm>
        </p:spPr>
        <p:txBody>
          <a:bodyPr>
            <a:normAutofit fontScale="92500" lnSpcReduction="10000"/>
          </a:bodyPr>
          <a:lstStyle/>
          <a:p>
            <a:endParaRPr lang="en-US" dirty="0" smtClean="0"/>
          </a:p>
          <a:p>
            <a:r>
              <a:rPr lang="en-US" dirty="0" smtClean="0"/>
              <a:t>The proportion of customers paying with cards is significantly higher than those paying with cash, with card payments accounting for 67.5% of all transactions compared to cash payment at 32.5%.</a:t>
            </a:r>
          </a:p>
          <a:p>
            <a:endParaRPr lang="en-US" dirty="0" smtClean="0"/>
          </a:p>
          <a:p>
            <a:r>
              <a:rPr lang="en-US" dirty="0" smtClean="0"/>
              <a:t>This indicates a strong preference among customers for using card payments over cash, potentially due to convenience, security, or incentives offered for card transactions.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935" y="1422481"/>
            <a:ext cx="4706007" cy="4039164"/>
          </a:xfrm>
          <a:prstGeom prst="rect">
            <a:avLst/>
          </a:prstGeom>
        </p:spPr>
      </p:pic>
    </p:spTree>
    <p:extLst>
      <p:ext uri="{BB962C8B-B14F-4D97-AF65-F5344CB8AC3E}">
        <p14:creationId xmlns:p14="http://schemas.microsoft.com/office/powerpoint/2010/main" val="35130302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435" y="0"/>
            <a:ext cx="10515600" cy="1325563"/>
          </a:xfrm>
        </p:spPr>
        <p:txBody>
          <a:bodyPr>
            <a:normAutofit/>
          </a:bodyPr>
          <a:lstStyle/>
          <a:p>
            <a:r>
              <a:rPr lang="en-US" sz="5400" b="1" u="sng" dirty="0" smtClean="0">
                <a:effectLst>
                  <a:outerShdw blurRad="38100" dist="38100" dir="2700000" algn="tl">
                    <a:srgbClr val="000000">
                      <a:alpha val="43137"/>
                    </a:srgbClr>
                  </a:outerShdw>
                </a:effectLst>
              </a:rPr>
              <a:t>Passenger Count Analysis</a:t>
            </a:r>
            <a:endParaRPr lang="en-IN" sz="5400" b="1"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56754" y="1290048"/>
            <a:ext cx="12035246" cy="2537369"/>
          </a:xfrm>
        </p:spPr>
        <p:txBody>
          <a:bodyPr>
            <a:normAutofit fontScale="70000" lnSpcReduction="20000"/>
          </a:bodyPr>
          <a:lstStyle/>
          <a:p>
            <a:r>
              <a:rPr lang="en-US" dirty="0" smtClean="0"/>
              <a:t>Among card payments, rides with a single passenger (</a:t>
            </a:r>
            <a:r>
              <a:rPr lang="en-US" dirty="0" err="1" smtClean="0"/>
              <a:t>passenger_count</a:t>
            </a:r>
            <a:r>
              <a:rPr lang="en-US" dirty="0" smtClean="0"/>
              <a:t> = 1) comprise the largest proportion, constituting 40.08% of all card transactions.</a:t>
            </a:r>
          </a:p>
          <a:p>
            <a:r>
              <a:rPr lang="en-US" dirty="0" smtClean="0"/>
              <a:t>Similarly, cash payments are predominantly associated with single-passenger rides, making up 20.04% of all cash transactions.</a:t>
            </a:r>
          </a:p>
          <a:p>
            <a:r>
              <a:rPr lang="en-US" dirty="0" smtClean="0"/>
              <a:t>There is a noticeable decrease in the percentage of transactions as the passenger count increases, suggesting that larger groups are less likely to use taxis or may opt for alternative payment methods.</a:t>
            </a:r>
          </a:p>
          <a:p>
            <a:r>
              <a:rPr lang="en-US" dirty="0" smtClean="0"/>
              <a:t>These insights emphasize the importance of considering both payment method and passenger count when analyzing transaction data, as they provide valuable insights into customer behavior and preferences.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035" y="3566160"/>
            <a:ext cx="10058400" cy="3292347"/>
          </a:xfrm>
          <a:prstGeom prst="rect">
            <a:avLst/>
          </a:prstGeom>
        </p:spPr>
      </p:pic>
    </p:spTree>
    <p:extLst>
      <p:ext uri="{BB962C8B-B14F-4D97-AF65-F5344CB8AC3E}">
        <p14:creationId xmlns:p14="http://schemas.microsoft.com/office/powerpoint/2010/main" val="27177516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165</TotalTime>
  <Words>559</Words>
  <Application>Microsoft Office PowerPoint</Application>
  <PresentationFormat>Widescreen</PresentationFormat>
  <Paragraphs>65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Office Theme</vt:lpstr>
      <vt:lpstr>MAXIMIZING REVENUE FOR DRIVERS </vt:lpstr>
      <vt:lpstr> Agenda </vt:lpstr>
      <vt:lpstr>Problem Statement</vt:lpstr>
      <vt:lpstr>          Research Question</vt:lpstr>
      <vt:lpstr>Data Overview</vt:lpstr>
      <vt:lpstr>Methodology</vt:lpstr>
      <vt:lpstr>Journey Insights</vt:lpstr>
      <vt:lpstr>Preference of Payment Types</vt:lpstr>
      <vt:lpstr>Passenger Count Analysis</vt:lpstr>
      <vt:lpstr>Hypothesis Testing </vt:lpstr>
      <vt:lpstr>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MAXIMIZING REVENUE FOR DRIVERS</dc:title>
  <dc:creator>DELL</dc:creator>
  <cp:lastModifiedBy>DELL</cp:lastModifiedBy>
  <cp:revision>17</cp:revision>
  <dcterms:created xsi:type="dcterms:W3CDTF">2025-10-28T03:58:33Z</dcterms:created>
  <dcterms:modified xsi:type="dcterms:W3CDTF">2025-10-29T03:43:36Z</dcterms:modified>
</cp:coreProperties>
</file>