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79" r:id="rId7"/>
    <p:sldId id="261" r:id="rId8"/>
    <p:sldId id="266" r:id="rId9"/>
    <p:sldId id="262" r:id="rId10"/>
    <p:sldId id="270" r:id="rId11"/>
    <p:sldId id="272" r:id="rId12"/>
    <p:sldId id="271" r:id="rId13"/>
    <p:sldId id="273" r:id="rId14"/>
    <p:sldId id="274" r:id="rId15"/>
    <p:sldId id="275" r:id="rId16"/>
    <p:sldId id="263" r:id="rId17"/>
    <p:sldId id="278" r:id="rId18"/>
    <p:sldId id="267" r:id="rId19"/>
    <p:sldId id="276" r:id="rId20"/>
    <p:sldId id="269" r:id="rId21"/>
    <p:sldId id="264" r:id="rId22"/>
    <p:sldId id="258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2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9F75-4EB8-0F42-8C88-02A59BC1D142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3677-205D-2948-BFA8-49004B1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uhammadkhalid/sign-language-for-number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etrics-to-evaluate-your-machine-learning-algorithm-f10ba6e38234" TargetMode="External"/><Relationship Id="rId5" Type="http://schemas.openxmlformats.org/officeDocument/2006/relationships/hyperlink" Target="https://data-flair.training/blogs/sign-language-recognition-python-ml-opencv/" TargetMode="External"/><Relationship Id="rId4" Type="http://schemas.openxmlformats.org/officeDocument/2006/relationships/hyperlink" Target="https://heartbeat.fritz.ai/introduction-to-machine-learning-model-evaluation-fa859e1b2d7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p2qm@umsystem.ed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fs73f@umsystem.edu" TargetMode="External"/><Relationship Id="rId5" Type="http://schemas.openxmlformats.org/officeDocument/2006/relationships/hyperlink" Target="mailto:ptzwb@umsystem.edu" TargetMode="External"/><Relationship Id="rId4" Type="http://schemas.openxmlformats.org/officeDocument/2006/relationships/hyperlink" Target="mailto:smy44@umsystem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983" y="246305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Sign Language for Numbers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733" y="3673918"/>
            <a:ext cx="6913181" cy="1752600"/>
          </a:xfrm>
        </p:spPr>
        <p:txBody>
          <a:bodyPr/>
          <a:lstStyle/>
          <a:p>
            <a:r>
              <a:rPr lang="en-US" sz="1600" dirty="0">
                <a:solidFill>
                  <a:srgbClr val="1F497D"/>
                </a:solidFill>
                <a:latin typeface="Arial"/>
                <a:cs typeface="Arial"/>
              </a:rPr>
              <a:t>Hand Gesture Recognition Datasets for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68" y="171657"/>
            <a:ext cx="8229600" cy="9824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SVM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01D754-CD40-4594-B3D9-20FC4DA0B39B}"/>
              </a:ext>
            </a:extLst>
          </p:cNvPr>
          <p:cNvSpPr txBox="1"/>
          <p:nvPr/>
        </p:nvSpPr>
        <p:spPr>
          <a:xfrm>
            <a:off x="1066653" y="1062700"/>
            <a:ext cx="246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D069BE-670A-4810-9275-59355AD5D4FE}"/>
              </a:ext>
            </a:extLst>
          </p:cNvPr>
          <p:cNvSpPr txBox="1"/>
          <p:nvPr/>
        </p:nvSpPr>
        <p:spPr>
          <a:xfrm>
            <a:off x="4572000" y="1022454"/>
            <a:ext cx="246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Accuracy: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566B772-427F-48B6-815C-2BF4BE95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69" y="1629475"/>
            <a:ext cx="4378284" cy="3519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9CEFA6-FA05-4067-AC9F-B9762F09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68" y="1629475"/>
            <a:ext cx="3517244" cy="3519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7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SVM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08EE13-EF3C-4EA8-8F2C-08EEE44A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" y="1801368"/>
            <a:ext cx="3416808" cy="2915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89207E-4435-4256-BC4E-4CF8E46DA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472" y="1801368"/>
            <a:ext cx="3086100" cy="273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9272" y="1088136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on Test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2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KNN - K </a:t>
            </a:r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Nearest </a:t>
            </a:r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Neighbor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98715D-20E2-4C5A-86A5-80EB26726FE3}"/>
              </a:ext>
            </a:extLst>
          </p:cNvPr>
          <p:cNvSpPr txBox="1"/>
          <p:nvPr/>
        </p:nvSpPr>
        <p:spPr>
          <a:xfrm>
            <a:off x="234892" y="1298961"/>
            <a:ext cx="4764947" cy="426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K-NN model is a Machine learning 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K-NN model is classified under supervised learning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algorithm uses K-neighbor classifier with k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using Euclidean distance, the nearest numbers of the new data point are taken.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K-NN classifier, this predicts label based on nearest images in the training set.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Observations in Sign Language for Numbers: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 K = 1, K-NN classifier accuracy= 84%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 K = 3, K-NN classifier accuracy =79%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observing the accuracy of different K values, smaller K – value is giving more accuracy compared to larger K- value. 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xmlns="" id="{3AF2AD5E-3593-400F-AF26-C5956F73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118" y="1266738"/>
            <a:ext cx="3443681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ED372A1-535E-4C1B-9433-21021141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8" y="1575136"/>
            <a:ext cx="3699208" cy="457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C59CD0-158E-4FEF-BC43-E76315C5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28" y="2202308"/>
            <a:ext cx="3699208" cy="1575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5C03A8-BB90-4940-BF5D-30C6EF595DB7}"/>
              </a:ext>
            </a:extLst>
          </p:cNvPr>
          <p:cNvSpPr txBox="1"/>
          <p:nvPr/>
        </p:nvSpPr>
        <p:spPr>
          <a:xfrm>
            <a:off x="360728" y="1150819"/>
            <a:ext cx="340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Step 1: Data load and formatting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659B1E-D311-41BC-BD7C-2E34D0CD3D1A}"/>
              </a:ext>
            </a:extLst>
          </p:cNvPr>
          <p:cNvSpPr txBox="1"/>
          <p:nvPr/>
        </p:nvSpPr>
        <p:spPr>
          <a:xfrm>
            <a:off x="4253217" y="11508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Step 2: Create, Train/Test and Fitting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8A0D530-169F-43B1-9B1D-459D3BEB1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27" y="3843373"/>
            <a:ext cx="4051882" cy="58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928CF6E-5A34-4146-88DD-10DF7990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28" y="4001123"/>
            <a:ext cx="3699208" cy="1706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03FCD39-0522-4868-AAE1-427C22666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312" y="1636715"/>
            <a:ext cx="4005742" cy="475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74BEDE9-827E-403B-8423-FE7358231B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262" y="2371026"/>
            <a:ext cx="4028812" cy="4572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9660622-4E62-4A89-89CF-6400BAED0A4B}"/>
              </a:ext>
            </a:extLst>
          </p:cNvPr>
          <p:cNvSpPr txBox="1">
            <a:spLocks/>
          </p:cNvSpPr>
          <p:nvPr/>
        </p:nvSpPr>
        <p:spPr>
          <a:xfrm>
            <a:off x="457200" y="254453"/>
            <a:ext cx="8229600" cy="763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KNN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DBC8F77-6789-4B95-8C21-B414DE466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409" y="2989810"/>
            <a:ext cx="4025665" cy="6134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B1FA722-C99A-4A31-A274-262EAD3359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6242" y="4746635"/>
            <a:ext cx="4124851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8C6E70-A820-4586-9B09-4555FE1A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87" y="1005756"/>
            <a:ext cx="4630722" cy="4458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2AD531-3008-4099-8D0F-FA71AD2D51B6}"/>
              </a:ext>
            </a:extLst>
          </p:cNvPr>
          <p:cNvSpPr txBox="1"/>
          <p:nvPr/>
        </p:nvSpPr>
        <p:spPr>
          <a:xfrm>
            <a:off x="1066771" y="4112718"/>
            <a:ext cx="153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D09E28-D981-4C90-BC62-ED0593970A6F}"/>
              </a:ext>
            </a:extLst>
          </p:cNvPr>
          <p:cNvSpPr txBox="1"/>
          <p:nvPr/>
        </p:nvSpPr>
        <p:spPr>
          <a:xfrm>
            <a:off x="1126137" y="4656025"/>
            <a:ext cx="13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Accuracy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4BC896-2FFE-494D-AD2A-CAFCA47A6312}"/>
              </a:ext>
            </a:extLst>
          </p:cNvPr>
          <p:cNvSpPr txBox="1"/>
          <p:nvPr/>
        </p:nvSpPr>
        <p:spPr>
          <a:xfrm>
            <a:off x="864359" y="3788225"/>
            <a:ext cx="153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Fit the model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F049B8-1559-443F-8A84-D36F2D440DC8}"/>
              </a:ext>
            </a:extLst>
          </p:cNvPr>
          <p:cNvSpPr txBox="1"/>
          <p:nvPr/>
        </p:nvSpPr>
        <p:spPr>
          <a:xfrm>
            <a:off x="949675" y="3302879"/>
            <a:ext cx="99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Knn</a:t>
            </a:r>
            <a:r>
              <a:rPr lang="en-US" sz="1200" dirty="0"/>
              <a:t>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28B119-FF24-425C-B1DF-2940440A7F75}"/>
              </a:ext>
            </a:extLst>
          </p:cNvPr>
          <p:cNvSpPr txBox="1"/>
          <p:nvPr/>
        </p:nvSpPr>
        <p:spPr>
          <a:xfrm>
            <a:off x="949675" y="1737942"/>
            <a:ext cx="99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No. of </a:t>
            </a:r>
          </a:p>
          <a:p>
            <a:pPr algn="r"/>
            <a:r>
              <a:rPr lang="en-US" sz="1200" dirty="0"/>
              <a:t>K neighbors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764E4B0-72B8-4452-B4EE-C126BC24F759}"/>
              </a:ext>
            </a:extLst>
          </p:cNvPr>
          <p:cNvCxnSpPr>
            <a:cxnSpLocks/>
          </p:cNvCxnSpPr>
          <p:nvPr/>
        </p:nvCxnSpPr>
        <p:spPr>
          <a:xfrm>
            <a:off x="1866526" y="1968775"/>
            <a:ext cx="271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7933EE47-2C9F-41A7-BB61-A0634D8509F0}"/>
              </a:ext>
            </a:extLst>
          </p:cNvPr>
          <p:cNvSpPr txBox="1">
            <a:spLocks/>
          </p:cNvSpPr>
          <p:nvPr/>
        </p:nvSpPr>
        <p:spPr>
          <a:xfrm>
            <a:off x="1512115" y="265625"/>
            <a:ext cx="6119769" cy="548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KNN</a:t>
            </a:r>
            <a:endParaRPr lang="en-US" sz="3600" dirty="0">
              <a:solidFill>
                <a:srgbClr val="1F497D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A284ABF-E026-4053-82A3-EC10BE02E92D}"/>
              </a:ext>
            </a:extLst>
          </p:cNvPr>
          <p:cNvCxnSpPr>
            <a:cxnSpLocks/>
          </p:cNvCxnSpPr>
          <p:nvPr/>
        </p:nvCxnSpPr>
        <p:spPr>
          <a:xfrm>
            <a:off x="1865246" y="3447746"/>
            <a:ext cx="271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B507FF0-5A05-4D6C-9F3F-0B5B2FE93836}"/>
              </a:ext>
            </a:extLst>
          </p:cNvPr>
          <p:cNvCxnSpPr>
            <a:cxnSpLocks/>
          </p:cNvCxnSpPr>
          <p:nvPr/>
        </p:nvCxnSpPr>
        <p:spPr>
          <a:xfrm>
            <a:off x="1834364" y="3943625"/>
            <a:ext cx="271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0FEB796-85A2-4D46-B847-365DA13C9C92}"/>
              </a:ext>
            </a:extLst>
          </p:cNvPr>
          <p:cNvCxnSpPr>
            <a:cxnSpLocks/>
          </p:cNvCxnSpPr>
          <p:nvPr/>
        </p:nvCxnSpPr>
        <p:spPr>
          <a:xfrm>
            <a:off x="1834364" y="4267203"/>
            <a:ext cx="271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E3BBDEE-DBFC-4586-92F4-68AA97B8830F}"/>
              </a:ext>
            </a:extLst>
          </p:cNvPr>
          <p:cNvCxnSpPr>
            <a:cxnSpLocks/>
          </p:cNvCxnSpPr>
          <p:nvPr/>
        </p:nvCxnSpPr>
        <p:spPr>
          <a:xfrm>
            <a:off x="1814034" y="4794525"/>
            <a:ext cx="271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C81C95A-37BA-424F-94BF-CACB40E1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88" y="1396615"/>
            <a:ext cx="8080062" cy="55904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EC3223AF-0FE7-4F3D-A743-EFA4A5CF41B5}"/>
              </a:ext>
            </a:extLst>
          </p:cNvPr>
          <p:cNvSpPr txBox="1">
            <a:spLocks/>
          </p:cNvSpPr>
          <p:nvPr/>
        </p:nvSpPr>
        <p:spPr>
          <a:xfrm>
            <a:off x="1795244" y="1002916"/>
            <a:ext cx="5066950" cy="31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F497D"/>
                </a:solidFill>
                <a:latin typeface="Arial"/>
                <a:cs typeface="Arial"/>
              </a:rPr>
              <a:t>Accuracy values for KNN, with K values from 1 to 10</a:t>
            </a:r>
            <a:endParaRPr lang="en-US" sz="1600" dirty="0">
              <a:solidFill>
                <a:srgbClr val="1F497D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ED36046-4867-41E1-9E1E-8AD2CD36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40" y="2115531"/>
            <a:ext cx="2451455" cy="1660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62D9FAF-FCA4-435E-8E3E-122F68394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92" y="4009287"/>
            <a:ext cx="2437003" cy="1669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2FF2D6-BF9A-4A4B-84E7-875A0E15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808" y="2653661"/>
            <a:ext cx="3126821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260EBA-9B87-48E8-BB7D-1A3FC4F25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08" y="4703924"/>
            <a:ext cx="3126821" cy="647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7933EE47-2C9F-41A7-BB61-A0634D8509F0}"/>
              </a:ext>
            </a:extLst>
          </p:cNvPr>
          <p:cNvSpPr txBox="1">
            <a:spLocks/>
          </p:cNvSpPr>
          <p:nvPr/>
        </p:nvSpPr>
        <p:spPr>
          <a:xfrm>
            <a:off x="1512115" y="304913"/>
            <a:ext cx="6119769" cy="548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KNN</a:t>
            </a:r>
            <a:endParaRPr lang="en-US" sz="3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8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528" y="146304"/>
            <a:ext cx="3191256" cy="102793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CNN Model 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784" y="1030146"/>
            <a:ext cx="826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17375E"/>
                </a:solidFill>
                <a:ea typeface="DejaVu Sans"/>
              </a:rPr>
              <a:t>CNNs are used for image classification and recognition because of its high accuracy </a:t>
            </a:r>
            <a:endParaRPr lang="en-US" spc="-1" dirty="0">
              <a:latin typeface="Arial"/>
            </a:endParaRP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1949118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 2D 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2405205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851992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 2D 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3298779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3757290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 2D 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4215801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4674312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Flatten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5093958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– 128,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5513604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– 11,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1529472"/>
            <a:ext cx="3227832" cy="267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47625"/>
            <a:ext cx="3840480" cy="42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528" y="146304"/>
            <a:ext cx="3191256" cy="102793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CNN Model 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4" y="1174242"/>
            <a:ext cx="3409950" cy="1124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20" y="1174242"/>
            <a:ext cx="5294376" cy="2470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4" y="2405062"/>
            <a:ext cx="341738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95" y="3644645"/>
            <a:ext cx="3440049" cy="2276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8266" y="3850764"/>
            <a:ext cx="3282110" cy="20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63824"/>
            <a:ext cx="3213005" cy="2938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472" y="-17970"/>
            <a:ext cx="3959352" cy="99028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Model Evaluation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A10745-7F46-4681-90F0-68DCABE07E54}"/>
              </a:ext>
            </a:extLst>
          </p:cNvPr>
          <p:cNvSpPr txBox="1"/>
          <p:nvPr/>
        </p:nvSpPr>
        <p:spPr>
          <a:xfrm>
            <a:off x="553212" y="798903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03092F-23C6-414A-AD27-A88FF0EFA00D}"/>
              </a:ext>
            </a:extLst>
          </p:cNvPr>
          <p:cNvSpPr txBox="1"/>
          <p:nvPr/>
        </p:nvSpPr>
        <p:spPr>
          <a:xfrm>
            <a:off x="3634740" y="804064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5875BC-0471-45E0-A59E-AACE383CF155}"/>
              </a:ext>
            </a:extLst>
          </p:cNvPr>
          <p:cNvSpPr txBox="1"/>
          <p:nvPr/>
        </p:nvSpPr>
        <p:spPr>
          <a:xfrm>
            <a:off x="6798564" y="852346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" y="1173397"/>
            <a:ext cx="3087624" cy="2255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524" y="1168235"/>
            <a:ext cx="2590800" cy="226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528" y="1173396"/>
            <a:ext cx="2573083" cy="22556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29001"/>
            <a:ext cx="3430524" cy="2673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0527" y="3447290"/>
            <a:ext cx="2573083" cy="26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712" y="119190"/>
            <a:ext cx="2066544" cy="94151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Results 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592" y="1060704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2361" y="1060704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6268" y="972312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8" y="1430036"/>
            <a:ext cx="2743200" cy="1989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28" y="3700796"/>
            <a:ext cx="2743200" cy="227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D460E7C-48EB-4EBD-A0A9-D23B660C9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0036"/>
            <a:ext cx="2672179" cy="2094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152A18F-A1F4-4724-85EB-4ABC33B4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00796"/>
            <a:ext cx="2672179" cy="2270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D5B7FF7-ED66-4493-A88B-A27195931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664" y="2130552"/>
            <a:ext cx="3081528" cy="22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592" y="9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Index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592" y="1072254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Details 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Story 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 Details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 – Prabhanjan Trived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SVM – Harshita Patil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KNN – Shireesha Maddi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CNN – Vasim Shaikh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Ensemble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962853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9656" y="411798"/>
            <a:ext cx="5833872" cy="94151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Conclusion and Future Work</a:t>
            </a:r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664" y="1883664"/>
            <a:ext cx="7991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pc="-1" dirty="0">
                <a:solidFill>
                  <a:srgbClr val="17375E"/>
                </a:solidFill>
                <a:ea typeface="DejaVu Sans"/>
              </a:rPr>
              <a:t>Successful </a:t>
            </a:r>
            <a:r>
              <a:rPr lang="en-US" spc="-1" dirty="0">
                <a:solidFill>
                  <a:srgbClr val="17375E"/>
                </a:solidFill>
                <a:ea typeface="DejaVu Sans"/>
              </a:rPr>
              <a:t>implemented all the models – SVM , KNN and CNN to identify Sign Language for Numbers</a:t>
            </a:r>
          </a:p>
          <a:p>
            <a:pPr marL="342900" indent="-342900">
              <a:buFont typeface="+mj-lt"/>
              <a:buAutoNum type="arabicPeriod"/>
            </a:pPr>
            <a:endParaRPr lang="en-US" spc="-1" dirty="0">
              <a:solidFill>
                <a:srgbClr val="17375E"/>
              </a:solidFill>
              <a:ea typeface="DejaVu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pc="-1" dirty="0">
                <a:solidFill>
                  <a:srgbClr val="17375E"/>
                </a:solidFill>
                <a:ea typeface="DejaVu Sans"/>
              </a:rPr>
              <a:t>Were able to get comparable results to solutions which were implemented with  separate models for predicting each of the </a:t>
            </a:r>
            <a:r>
              <a:rPr lang="en-US" spc="-1" dirty="0">
                <a:solidFill>
                  <a:srgbClr val="17375E"/>
                </a:solidFill>
                <a:ea typeface="DejaVu Sans"/>
              </a:rPr>
              <a:t>categories</a:t>
            </a:r>
          </a:p>
          <a:p>
            <a:pPr marL="342900" indent="-342900">
              <a:buFont typeface="+mj-lt"/>
              <a:buAutoNum type="arabicPeriod"/>
            </a:pPr>
            <a:endParaRPr lang="en-US" spc="-1" dirty="0">
              <a:solidFill>
                <a:srgbClr val="17375E"/>
              </a:solidFill>
              <a:ea typeface="DejaVu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pc="-1" dirty="0">
                <a:solidFill>
                  <a:srgbClr val="17375E"/>
                </a:solidFill>
                <a:ea typeface="DejaVu Sans"/>
              </a:rPr>
              <a:t>Improved performance with Deep learning model as compared to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spc="-1" dirty="0">
              <a:solidFill>
                <a:srgbClr val="17375E"/>
              </a:solidFill>
              <a:ea typeface="DejaVu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pc="-1" dirty="0" smtClean="0">
                <a:solidFill>
                  <a:srgbClr val="17375E"/>
                </a:solidFill>
                <a:ea typeface="DejaVu Sans"/>
              </a:rPr>
              <a:t>Future work – implement different deep learning models and ensemble model  </a:t>
            </a:r>
            <a:endParaRPr lang="en-US" spc="-1" dirty="0">
              <a:solidFill>
                <a:srgbClr val="17375E"/>
              </a:solid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839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References 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518" y="1568918"/>
            <a:ext cx="7709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https://www.kaggle.com/muhammadkhalid/sign-language-for-numbers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https://heartbeat.fritz.ai/introduction-to-machine-learning-model-evaluation-fa859e1b2d7f</a:t>
            </a:r>
            <a:endParaRPr lang="en-US" dirty="0"/>
          </a:p>
          <a:p>
            <a:pPr marL="342900" indent="-342900">
              <a:buAutoNum type="arabicPeriod"/>
            </a:pPr>
            <a:endParaRPr lang="en-US" dirty="0">
              <a:hlinkClick r:id="rId5"/>
            </a:endParaRPr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https://data-flair.training/blogs/sign-language-recognition-python-ml-opencv/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https://towardsdatascience.com/metrics-to-evaluate-your-machine-learning-algorithm-f10ba6e38234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5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013" y="1853180"/>
            <a:ext cx="4750068" cy="2045051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rgbClr val="1F497D"/>
                </a:solidFill>
                <a:latin typeface="Arial"/>
                <a:cs typeface="Arial"/>
              </a:rPr>
              <a:t>Q &amp; A </a:t>
            </a:r>
            <a:endParaRPr lang="en-US" sz="8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57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74" y="2064936"/>
            <a:ext cx="4750068" cy="204505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1F497D"/>
                </a:solidFill>
                <a:latin typeface="Arial"/>
                <a:cs typeface="Arial"/>
              </a:rPr>
              <a:t>THANK</a:t>
            </a:r>
            <a:br>
              <a:rPr lang="en-US" sz="8000" dirty="0">
                <a:solidFill>
                  <a:srgbClr val="1F497D"/>
                </a:solidFill>
                <a:latin typeface="Arial"/>
                <a:cs typeface="Arial"/>
              </a:rPr>
            </a:br>
            <a:r>
              <a:rPr lang="en-US" sz="8000" dirty="0">
                <a:solidFill>
                  <a:srgbClr val="1F497D"/>
                </a:solidFill>
                <a:latin typeface="Arial"/>
                <a:cs typeface="Arial"/>
              </a:rPr>
              <a:t>YOU</a:t>
            </a:r>
            <a:endParaRPr lang="en-US" sz="8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6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Team Details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6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Team Name – Debug Entity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Group – 5 </a:t>
            </a:r>
          </a:p>
          <a:p>
            <a:pPr marL="0" indent="0">
              <a:buNone/>
            </a:pPr>
            <a:endParaRPr lang="en-US" sz="2800" b="1" dirty="0"/>
          </a:p>
          <a:p>
            <a:pPr marL="514350" indent="-514350">
              <a:buFont typeface="Arial"/>
              <a:buAutoNum type="arabicPeriod"/>
            </a:pPr>
            <a:r>
              <a:rPr lang="en-US" sz="2800" dirty="0"/>
              <a:t>Harshita Patil - </a:t>
            </a:r>
            <a:r>
              <a:rPr lang="en-US" sz="2800" dirty="0">
                <a:hlinkClick r:id="rId3"/>
              </a:rPr>
              <a:t>hp2qm@umsystem.edu</a:t>
            </a:r>
            <a:endParaRPr lang="en-US" sz="2800" dirty="0"/>
          </a:p>
          <a:p>
            <a:pPr marL="514350" indent="-514350">
              <a:buFont typeface="Arial"/>
              <a:buAutoNum type="arabicPeriod"/>
            </a:pPr>
            <a:r>
              <a:rPr lang="en-US" sz="2800" dirty="0"/>
              <a:t>Shireesha Maddi - </a:t>
            </a:r>
            <a:r>
              <a:rPr lang="en-US" sz="2800" dirty="0">
                <a:hlinkClick r:id="rId4"/>
              </a:rPr>
              <a:t>smy44@umsystem.edu</a:t>
            </a:r>
            <a:r>
              <a:rPr lang="en-US" sz="2800" dirty="0"/>
              <a:t> 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800" dirty="0"/>
              <a:t>Prabhanjan Trivedi - </a:t>
            </a:r>
            <a:r>
              <a:rPr lang="en-US" sz="2800" dirty="0">
                <a:hlinkClick r:id="rId5"/>
              </a:rPr>
              <a:t>ptzwb@umsystem.edu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Vasim Shaikh – </a:t>
            </a:r>
            <a:r>
              <a:rPr lang="en-US" sz="2800" dirty="0">
                <a:hlinkClick r:id="rId6"/>
              </a:rPr>
              <a:t>vfs73f@umsystem.edu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9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45" y="962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The Story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" y="1013059"/>
            <a:ext cx="4383706" cy="4511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4338" y="754432"/>
            <a:ext cx="42357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Sign language is very important for people who have hearing and speaking deficiency generally called Deaf And Mute.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It is the only mode of communication for such people to convey their messages and it becomes very important for people to understand their language. </a:t>
            </a:r>
          </a:p>
          <a:p>
            <a:endParaRPr lang="en-US" sz="2000" spc="-5" dirty="0">
              <a:latin typeface="+mj-lt"/>
              <a:cs typeface="Times New Roman"/>
            </a:endParaRPr>
          </a:p>
          <a:p>
            <a:r>
              <a:rPr lang="en-US" sz="2000" spc="-5" dirty="0">
                <a:latin typeface="+mj-lt"/>
                <a:cs typeface="Times New Roman"/>
              </a:rPr>
              <a:t>Sign </a:t>
            </a:r>
            <a:r>
              <a:rPr lang="en-US" sz="2000" dirty="0">
                <a:latin typeface="+mj-lt"/>
                <a:cs typeface="Times New Roman"/>
              </a:rPr>
              <a:t>language </a:t>
            </a:r>
            <a:r>
              <a:rPr lang="en-US" sz="2000" spc="-5" dirty="0">
                <a:latin typeface="+mj-lt"/>
                <a:cs typeface="Times New Roman"/>
              </a:rPr>
              <a:t>recognition (SLR) </a:t>
            </a:r>
            <a:r>
              <a:rPr lang="en-US" sz="2000" dirty="0">
                <a:latin typeface="+mj-lt"/>
                <a:cs typeface="Times New Roman"/>
              </a:rPr>
              <a:t>system takes </a:t>
            </a:r>
            <a:r>
              <a:rPr lang="en-US" sz="2000" spc="-5" dirty="0">
                <a:latin typeface="+mj-lt"/>
                <a:cs typeface="Times New Roman"/>
              </a:rPr>
              <a:t>an </a:t>
            </a:r>
            <a:r>
              <a:rPr lang="en-US" sz="2000" dirty="0">
                <a:latin typeface="+mj-lt"/>
                <a:cs typeface="Times New Roman"/>
              </a:rPr>
              <a:t>input  expression from </a:t>
            </a:r>
            <a:r>
              <a:rPr lang="en-US" sz="2000" spc="-5" dirty="0">
                <a:latin typeface="+mj-lt"/>
                <a:cs typeface="Times New Roman"/>
              </a:rPr>
              <a:t>the </a:t>
            </a:r>
            <a:r>
              <a:rPr lang="en-US" sz="2000" dirty="0">
                <a:latin typeface="+mj-lt"/>
                <a:cs typeface="Times New Roman"/>
              </a:rPr>
              <a:t>hearing-impaired </a:t>
            </a:r>
            <a:r>
              <a:rPr lang="en-US" sz="2000" spc="-5" dirty="0">
                <a:latin typeface="+mj-lt"/>
                <a:cs typeface="Times New Roman"/>
              </a:rPr>
              <a:t>person </a:t>
            </a:r>
            <a:r>
              <a:rPr lang="en-US" sz="2000" dirty="0">
                <a:latin typeface="+mj-lt"/>
                <a:cs typeface="Times New Roman"/>
              </a:rPr>
              <a:t>gives output </a:t>
            </a:r>
            <a:r>
              <a:rPr lang="en-US" sz="2000" spc="-5" dirty="0">
                <a:latin typeface="+mj-lt"/>
                <a:cs typeface="Times New Roman"/>
              </a:rPr>
              <a:t>to  the </a:t>
            </a:r>
            <a:r>
              <a:rPr lang="en-US" sz="2000" spc="-10" dirty="0">
                <a:latin typeface="+mj-lt"/>
                <a:cs typeface="Times New Roman"/>
              </a:rPr>
              <a:t>other </a:t>
            </a:r>
            <a:r>
              <a:rPr lang="en-US" sz="2000" spc="-5" dirty="0">
                <a:latin typeface="+mj-lt"/>
                <a:cs typeface="Times New Roman"/>
              </a:rPr>
              <a:t>person in the form of text or</a:t>
            </a:r>
            <a:r>
              <a:rPr lang="en-US" sz="2000" spc="185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voice.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51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The Data Details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87655"/>
            <a:ext cx="7782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Sign language datasets for hand gesture recognition for numbers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Source of data – Kaggle – Link in reference slide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Sample hand signs are in below picture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Total number of training images – 1500 images for each sign = 16,500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Covering hand images 0 – 9  and unknown (Total classes – 11)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Input data type – RGB Images(3 channels)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Assumption – All input images are front facing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426594"/>
            <a:ext cx="703897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4154" y="1777066"/>
            <a:ext cx="8378793" cy="115864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081" y="46690"/>
            <a:ext cx="2916937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Architecture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154" y="1020269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Input Data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5433" y="2112754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Get RGB Data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74496" y="2112753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 to Grey image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71999" y="2112752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Image resizing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889" y="2112751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Pixel Scaling 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99923" y="3274991"/>
            <a:ext cx="2393079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Build the model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53551" y="3274992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Training Data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02930" y="3278611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Extract Features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71999" y="4225486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Test Data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06127" y="4764501"/>
            <a:ext cx="1674795" cy="5582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Prediction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4154" y="3140233"/>
            <a:ext cx="8378793" cy="228841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1201552" y="1578534"/>
            <a:ext cx="1606" cy="534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 flipV="1">
            <a:off x="2220228" y="2387067"/>
            <a:ext cx="254268" cy="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4149291" y="2391885"/>
            <a:ext cx="4227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5" idx="1"/>
          </p:cNvCxnSpPr>
          <p:nvPr/>
        </p:nvCxnSpPr>
        <p:spPr>
          <a:xfrm flipV="1">
            <a:off x="6246794" y="2391884"/>
            <a:ext cx="3400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440328" y="2674637"/>
            <a:ext cx="0" cy="60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1"/>
            <a:endCxn id="27" idx="3"/>
          </p:cNvCxnSpPr>
          <p:nvPr/>
        </p:nvCxnSpPr>
        <p:spPr>
          <a:xfrm flipH="1" flipV="1">
            <a:off x="6228346" y="3554125"/>
            <a:ext cx="374584" cy="3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1"/>
            <a:endCxn id="26" idx="3"/>
          </p:cNvCxnSpPr>
          <p:nvPr/>
        </p:nvCxnSpPr>
        <p:spPr>
          <a:xfrm flipH="1" flipV="1">
            <a:off x="4193002" y="3554124"/>
            <a:ext cx="3605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8" idx="2"/>
            <a:endCxn id="29" idx="3"/>
          </p:cNvCxnSpPr>
          <p:nvPr/>
        </p:nvCxnSpPr>
        <p:spPr>
          <a:xfrm rot="5400000">
            <a:off x="6509690" y="3573980"/>
            <a:ext cx="667743" cy="1193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0" idx="0"/>
          </p:cNvCxnSpPr>
          <p:nvPr/>
        </p:nvCxnSpPr>
        <p:spPr>
          <a:xfrm>
            <a:off x="2943524" y="3836876"/>
            <a:ext cx="1" cy="92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0" idx="0"/>
          </p:cNvCxnSpPr>
          <p:nvPr/>
        </p:nvCxnSpPr>
        <p:spPr>
          <a:xfrm rot="10800000" flipV="1">
            <a:off x="2943526" y="4504617"/>
            <a:ext cx="1610025" cy="2598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63349" y="5567026"/>
            <a:ext cx="1674795" cy="40848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Model Output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4" name="Elbow Connector 63"/>
          <p:cNvCxnSpPr>
            <a:stCxn id="30" idx="2"/>
            <a:endCxn id="62" idx="1"/>
          </p:cNvCxnSpPr>
          <p:nvPr/>
        </p:nvCxnSpPr>
        <p:spPr>
          <a:xfrm rot="16200000" flipH="1">
            <a:off x="4629187" y="3637104"/>
            <a:ext cx="448501" cy="38198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49291" y="1400801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 Pre-processing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305" y="3545776"/>
            <a:ext cx="230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Model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2631" y="2615111"/>
            <a:ext cx="15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(axbx3)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07305" y="2615111"/>
            <a:ext cx="15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axbx1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Data Pre-processing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36" y="1042416"/>
            <a:ext cx="4380781" cy="2295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896" y="965835"/>
            <a:ext cx="3621024" cy="2371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35" y="3474720"/>
            <a:ext cx="4380781" cy="23591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602" y="3474720"/>
            <a:ext cx="3874198" cy="23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3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SVM - Support </a:t>
            </a:r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Vector </a:t>
            </a:r>
            <a:r>
              <a:rPr lang="en-US" sz="3600" dirty="0" smtClean="0">
                <a:solidFill>
                  <a:srgbClr val="1F497D"/>
                </a:solidFill>
                <a:latin typeface="Arial"/>
                <a:cs typeface="Arial"/>
              </a:rPr>
              <a:t>Machine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9E97BD-F326-4DD1-8F2F-81ABB3FC615D}"/>
              </a:ext>
            </a:extLst>
          </p:cNvPr>
          <p:cNvSpPr txBox="1"/>
          <p:nvPr/>
        </p:nvSpPr>
        <p:spPr>
          <a:xfrm flipH="1" flipV="1">
            <a:off x="667156" y="1832816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975A9A-3835-4D11-91B3-EF48C021676D}"/>
              </a:ext>
            </a:extLst>
          </p:cNvPr>
          <p:cNvSpPr txBox="1"/>
          <p:nvPr/>
        </p:nvSpPr>
        <p:spPr>
          <a:xfrm>
            <a:off x="532659" y="1278384"/>
            <a:ext cx="4039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is Supervised learning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SVC.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kernels –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Linear Kernel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Radial basis function(RBF)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Polynomial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Input image data linear kernel accuracy = </a:t>
            </a:r>
            <a:r>
              <a:rPr lang="en-US" b="1" dirty="0"/>
              <a:t>69.99%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same input RBF accuracy is </a:t>
            </a:r>
            <a:r>
              <a:rPr lang="en-US" b="1" dirty="0"/>
              <a:t>79.99%.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higher accuracy used RBF kernel for this project.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7F75A6-DB9C-40B1-9576-CD58FCDA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96" y="1384917"/>
            <a:ext cx="4597304" cy="35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60009"/>
            <a:ext cx="8229600" cy="1000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497D"/>
                </a:solidFill>
              </a:rPr>
              <a:t>SVM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9E177F-B0D0-46AA-ABA6-EB9C34D0BCFC}"/>
              </a:ext>
            </a:extLst>
          </p:cNvPr>
          <p:cNvSpPr txBox="1"/>
          <p:nvPr/>
        </p:nvSpPr>
        <p:spPr>
          <a:xfrm>
            <a:off x="246888" y="1142687"/>
            <a:ext cx="3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1: Data Load and formatting.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62B3FF-A1B6-493E-B654-18D90FF3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2855885"/>
            <a:ext cx="3654850" cy="2737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855A5E-64C8-40BF-92DD-5843012AE20F}"/>
              </a:ext>
            </a:extLst>
          </p:cNvPr>
          <p:cNvSpPr txBox="1"/>
          <p:nvPr/>
        </p:nvSpPr>
        <p:spPr>
          <a:xfrm>
            <a:off x="4151375" y="1173616"/>
            <a:ext cx="3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2: Create, Train &amp; Fit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8EAE48-58F4-4368-AF5D-6B36824B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75" y="1727615"/>
            <a:ext cx="4535425" cy="3865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5E212-7E02-4187-8C7D-861C76F76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8" y="1645953"/>
            <a:ext cx="3654850" cy="87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637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DejaVu Sans</vt:lpstr>
      <vt:lpstr>Times New Roman</vt:lpstr>
      <vt:lpstr>Office Theme</vt:lpstr>
      <vt:lpstr>Sign Language for Numbers</vt:lpstr>
      <vt:lpstr>Index</vt:lpstr>
      <vt:lpstr>Team Details</vt:lpstr>
      <vt:lpstr>The Story</vt:lpstr>
      <vt:lpstr>The Data Details</vt:lpstr>
      <vt:lpstr>Architecture</vt:lpstr>
      <vt:lpstr>Data Pre-processing</vt:lpstr>
      <vt:lpstr>SVM - Support Vector Machine</vt:lpstr>
      <vt:lpstr>SVM</vt:lpstr>
      <vt:lpstr>SVM</vt:lpstr>
      <vt:lpstr>SVM</vt:lpstr>
      <vt:lpstr>KNN - K Nearest Neighbor</vt:lpstr>
      <vt:lpstr>PowerPoint Presentation</vt:lpstr>
      <vt:lpstr>PowerPoint Presentation</vt:lpstr>
      <vt:lpstr>PowerPoint Presentation</vt:lpstr>
      <vt:lpstr>CNN Model </vt:lpstr>
      <vt:lpstr>CNN Model </vt:lpstr>
      <vt:lpstr>Model Evaluation</vt:lpstr>
      <vt:lpstr>Results </vt:lpstr>
      <vt:lpstr>Conclusion and Future Work </vt:lpstr>
      <vt:lpstr>References </vt:lpstr>
      <vt:lpstr>Q &amp; A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Shaikh, Vasim</cp:lastModifiedBy>
  <cp:revision>67</cp:revision>
  <dcterms:created xsi:type="dcterms:W3CDTF">2017-06-05T16:29:35Z</dcterms:created>
  <dcterms:modified xsi:type="dcterms:W3CDTF">2020-12-11T04:43:09Z</dcterms:modified>
</cp:coreProperties>
</file>