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2" r:id="rId2"/>
    <p:sldMasterId id="2147483691" r:id="rId3"/>
    <p:sldMasterId id="2147483700" r:id="rId4"/>
    <p:sldMasterId id="2147483709" r:id="rId5"/>
    <p:sldMasterId id="2147483718" r:id="rId6"/>
    <p:sldMasterId id="2147483728" r:id="rId7"/>
    <p:sldMasterId id="2147483738" r:id="rId8"/>
    <p:sldMasterId id="2147483748" r:id="rId9"/>
  </p:sldMasterIdLst>
  <p:notesMasterIdLst>
    <p:notesMasterId r:id="rId67"/>
  </p:notesMasterIdLst>
  <p:handoutMasterIdLst>
    <p:handoutMasterId r:id="rId68"/>
  </p:handoutMasterIdLst>
  <p:sldIdLst>
    <p:sldId id="267" r:id="rId10"/>
    <p:sldId id="268" r:id="rId11"/>
    <p:sldId id="353" r:id="rId12"/>
    <p:sldId id="290" r:id="rId13"/>
    <p:sldId id="291" r:id="rId14"/>
    <p:sldId id="292" r:id="rId15"/>
    <p:sldId id="296" r:id="rId16"/>
    <p:sldId id="297" r:id="rId17"/>
    <p:sldId id="333" r:id="rId18"/>
    <p:sldId id="350" r:id="rId19"/>
    <p:sldId id="282" r:id="rId20"/>
    <p:sldId id="283" r:id="rId21"/>
    <p:sldId id="284" r:id="rId22"/>
    <p:sldId id="285" r:id="rId23"/>
    <p:sldId id="287" r:id="rId24"/>
    <p:sldId id="351" r:id="rId25"/>
    <p:sldId id="347" r:id="rId26"/>
    <p:sldId id="321" r:id="rId27"/>
    <p:sldId id="322" r:id="rId28"/>
    <p:sldId id="303" r:id="rId29"/>
    <p:sldId id="304" r:id="rId30"/>
    <p:sldId id="306" r:id="rId31"/>
    <p:sldId id="324" r:id="rId32"/>
    <p:sldId id="325" r:id="rId33"/>
    <p:sldId id="327" r:id="rId34"/>
    <p:sldId id="331" r:id="rId35"/>
    <p:sldId id="305" r:id="rId36"/>
    <p:sldId id="356" r:id="rId37"/>
    <p:sldId id="307" r:id="rId38"/>
    <p:sldId id="345" r:id="rId39"/>
    <p:sldId id="308" r:id="rId40"/>
    <p:sldId id="346" r:id="rId41"/>
    <p:sldId id="343" r:id="rId42"/>
    <p:sldId id="312" r:id="rId43"/>
    <p:sldId id="313" r:id="rId44"/>
    <p:sldId id="288" r:id="rId45"/>
    <p:sldId id="315" r:id="rId46"/>
    <p:sldId id="310" r:id="rId47"/>
    <p:sldId id="352" r:id="rId48"/>
    <p:sldId id="318" r:id="rId49"/>
    <p:sldId id="348" r:id="rId50"/>
    <p:sldId id="355" r:id="rId51"/>
    <p:sldId id="279" r:id="rId52"/>
    <p:sldId id="278" r:id="rId53"/>
    <p:sldId id="329" r:id="rId54"/>
    <p:sldId id="332" r:id="rId55"/>
    <p:sldId id="326" r:id="rId56"/>
    <p:sldId id="328" r:id="rId57"/>
    <p:sldId id="286" r:id="rId58"/>
    <p:sldId id="330" r:id="rId59"/>
    <p:sldId id="258" r:id="rId60"/>
    <p:sldId id="261" r:id="rId61"/>
    <p:sldId id="266" r:id="rId62"/>
    <p:sldId id="273" r:id="rId63"/>
    <p:sldId id="262" r:id="rId64"/>
    <p:sldId id="316" r:id="rId65"/>
    <p:sldId id="317" r:id="rId66"/>
  </p:sldIdLst>
  <p:sldSz cx="9144000" cy="6858000" type="screen4x3"/>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04538E4-9129-4293-82A6-664CFECC6F2A}">
          <p14:sldIdLst>
            <p14:sldId id="267"/>
            <p14:sldId id="268"/>
          </p14:sldIdLst>
        </p14:section>
        <p14:section name="Idea-Based Development Process" id="{271F7DBD-1B82-495B-90CE-6893E428E4F4}">
          <p14:sldIdLst>
            <p14:sldId id="353"/>
            <p14:sldId id="290"/>
            <p14:sldId id="291"/>
            <p14:sldId id="292"/>
            <p14:sldId id="296"/>
            <p14:sldId id="297"/>
            <p14:sldId id="333"/>
          </p14:sldIdLst>
        </p14:section>
        <p14:section name="Code Quality" id="{E2835F30-87DE-4CC4-A78A-B28FD662153B}">
          <p14:sldIdLst>
            <p14:sldId id="350"/>
            <p14:sldId id="282"/>
            <p14:sldId id="283"/>
            <p14:sldId id="284"/>
            <p14:sldId id="285"/>
            <p14:sldId id="287"/>
          </p14:sldIdLst>
        </p14:section>
        <p14:section name="Code Performance" id="{51D8E080-3B77-44E1-9742-D8C88094BF90}">
          <p14:sldIdLst>
            <p14:sldId id="351"/>
            <p14:sldId id="347"/>
            <p14:sldId id="321"/>
            <p14:sldId id="322"/>
            <p14:sldId id="303"/>
            <p14:sldId id="304"/>
            <p14:sldId id="306"/>
            <p14:sldId id="324"/>
            <p14:sldId id="325"/>
            <p14:sldId id="327"/>
            <p14:sldId id="331"/>
            <p14:sldId id="305"/>
            <p14:sldId id="356"/>
            <p14:sldId id="307"/>
            <p14:sldId id="345"/>
            <p14:sldId id="308"/>
            <p14:sldId id="346"/>
            <p14:sldId id="343"/>
            <p14:sldId id="312"/>
            <p14:sldId id="313"/>
            <p14:sldId id="288"/>
            <p14:sldId id="315"/>
            <p14:sldId id="310"/>
          </p14:sldIdLst>
        </p14:section>
        <p14:section name="Summary" id="{0E68A74E-DE5E-470B-96B7-EB389CD0988F}">
          <p14:sldIdLst>
            <p14:sldId id="352"/>
            <p14:sldId id="318"/>
            <p14:sldId id="348"/>
            <p14:sldId id="355"/>
            <p14:sldId id="279"/>
          </p14:sldIdLst>
        </p14:section>
        <p14:section name="extra slides" id="{5C02C53E-9395-4D5E-97EC-8475D85EADE7}">
          <p14:sldIdLst>
            <p14:sldId id="278"/>
            <p14:sldId id="329"/>
            <p14:sldId id="332"/>
            <p14:sldId id="326"/>
            <p14:sldId id="328"/>
            <p14:sldId id="286"/>
            <p14:sldId id="330"/>
            <p14:sldId id="258"/>
            <p14:sldId id="261"/>
            <p14:sldId id="266"/>
            <p14:sldId id="273"/>
            <p14:sldId id="262"/>
            <p14:sldId id="316"/>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4" autoAdjust="0"/>
    <p:restoredTop sz="60322" autoAdjust="0"/>
  </p:normalViewPr>
  <p:slideViewPr>
    <p:cSldViewPr>
      <p:cViewPr>
        <p:scale>
          <a:sx n="60" d="100"/>
          <a:sy n="60" d="100"/>
        </p:scale>
        <p:origin x="1578" y="54"/>
      </p:cViewPr>
      <p:guideLst/>
    </p:cSldViewPr>
  </p:slideViewPr>
  <p:notesTextViewPr>
    <p:cViewPr>
      <p:scale>
        <a:sx n="1" d="1"/>
        <a:sy n="1" d="1"/>
      </p:scale>
      <p:origin x="0" y="0"/>
    </p:cViewPr>
  </p:notesTextViewPr>
  <p:sorterViewPr>
    <p:cViewPr>
      <p:scale>
        <a:sx n="130" d="100"/>
        <a:sy n="130" d="100"/>
      </p:scale>
      <p:origin x="0" y="-14520"/>
    </p:cViewPr>
  </p:sorterViewPr>
  <p:notesViewPr>
    <p:cSldViewPr>
      <p:cViewPr varScale="1">
        <p:scale>
          <a:sx n="70" d="100"/>
          <a:sy n="70" d="100"/>
        </p:scale>
        <p:origin x="324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66840E69-6CD1-421F-BB60-E1280FA30B82}" type="datetimeFigureOut">
              <a:rPr lang="he-IL" smtClean="0"/>
              <a:t>י'/טבת/תשע"ז</a:t>
            </a:fld>
            <a:endParaRPr lang="he-I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202CF59E-CA57-4E37-BF2F-FEEEBC42AD03}" type="slidenum">
              <a:rPr lang="he-IL" smtClean="0"/>
              <a:t>‹#›</a:t>
            </a:fld>
            <a:endParaRPr lang="he-IL"/>
          </a:p>
        </p:txBody>
      </p:sp>
    </p:spTree>
    <p:extLst>
      <p:ext uri="{BB962C8B-B14F-4D97-AF65-F5344CB8AC3E}">
        <p14:creationId xmlns:p14="http://schemas.microsoft.com/office/powerpoint/2010/main" val="1711150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78E4632-E6EB-44F3-ACC8-8F9631B6B585}" type="datetimeFigureOut">
              <a:rPr lang="he-IL" smtClean="0"/>
              <a:t>י'/טבת/תשע"ז</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14E059A-4207-4AFF-A414-8AFE82E72430}" type="slidenum">
              <a:rPr lang="he-IL" smtClean="0"/>
              <a:t>‹#›</a:t>
            </a:fld>
            <a:endParaRPr lang="he-IL"/>
          </a:p>
        </p:txBody>
      </p:sp>
    </p:spTree>
    <p:extLst>
      <p:ext uri="{BB962C8B-B14F-4D97-AF65-F5344CB8AC3E}">
        <p14:creationId xmlns:p14="http://schemas.microsoft.com/office/powerpoint/2010/main" val="236249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google.co.il/url?sa=t&amp;rct=j&amp;q=&amp;esrc=s&amp;source=web&amp;cd=3&amp;cad=rja&amp;uact=8&amp;ved=0ahUKEwiRpoGI_6jPAhXDaRQKHaiYAdQQFggmMAI&amp;url=http://www.mathworks.com/help/distcomp/bsxfun.html&amp;usg=AFQjCNEVQpK_AzCSGJ1RR2xDl3oma8GAKw&amp;sig2=sgAqD0A6ZsVvEyspXi1ukA"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file:///C:\Program%20Files\MATLAB\R2016b_pre\help\matlab\ref\bsxfun.html" TargetMode="External"/><Relationship Id="rId4" Type="http://schemas.openxmlformats.org/officeDocument/2006/relationships/hyperlink" Target="file:///C:\Program%20Files\MATLAB\R2016b_pre\help\matlab\matlab_prog\compatible-array-sizes-for-basic-operations.html"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C:\Program%20Files\MATLAB\R2016b_pre\help\matlab\matlab_prog\compatible-array-sizes-for-basic-operations.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file:///C:\Program%20Files\MATLAB\R2016b_pre\help\matlab\ref\bsxfun.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blogs.mathworks.com/loren/2007/03/01/creating-sparse-finite-element-matrices-in-matlab/"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blogs.mathworks.com/loren/2007/03/01/creating-sparse-finite-element-matrices-in-matla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athworks.com/company/newsletters/news_notes/june07/pattern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www.netlib.org/blas/"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file:///C:\Program%20Files\MATLAB\R2016b\help\matlab\release-not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8" Type="http://schemas.openxmlformats.org/officeDocument/2006/relationships/hyperlink" Target="https://www.mathworks.com/help/matlab/ref/ifftn.html" TargetMode="External"/><Relationship Id="rId3" Type="http://schemas.openxmlformats.org/officeDocument/2006/relationships/hyperlink" Target="https://www.mathworks.com/help/matlab/ref/fft.html" TargetMode="External"/><Relationship Id="rId7" Type="http://schemas.openxmlformats.org/officeDocument/2006/relationships/hyperlink" Target="https://www.mathworks.com/help/matlab/ref/fftn.html"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s://www.mathworks.com/help/matlab/ref/ifft2.html" TargetMode="External"/><Relationship Id="rId5" Type="http://schemas.openxmlformats.org/officeDocument/2006/relationships/hyperlink" Target="https://www.mathworks.com/help/matlab/ref/fft2.html" TargetMode="External"/><Relationship Id="rId4" Type="http://schemas.openxmlformats.org/officeDocument/2006/relationships/hyperlink" Target="https://www.mathworks.com/help/matlab/ref/iff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athworks.com/solutions/desktop-web-deploymen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mathworks.com/products/matlab-coder.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eaLnBrk="1" hangingPunct="1">
              <a:spcBef>
                <a:spcPct val="0"/>
              </a:spcBef>
            </a:pPr>
            <a:r>
              <a:rPr lang="he-IL" sz="1200" b="0" i="0" kern="1200" dirty="0" smtClean="0">
                <a:solidFill>
                  <a:schemeClr val="tx1"/>
                </a:solidFill>
                <a:effectLst/>
                <a:latin typeface="+mn-lt"/>
                <a:ea typeface="+mn-ea"/>
                <a:cs typeface="+mn-cs"/>
              </a:rPr>
              <a:t>שלום לכולם,</a:t>
            </a:r>
          </a:p>
          <a:p>
            <a:pPr algn="r" rtl="1" eaLnBrk="1" hangingPunct="1">
              <a:spcBef>
                <a:spcPct val="0"/>
              </a:spcBef>
            </a:pPr>
            <a:r>
              <a:rPr lang="he-IL" sz="1200" b="0" i="0" kern="1200" dirty="0" smtClean="0">
                <a:solidFill>
                  <a:schemeClr val="tx1"/>
                </a:solidFill>
                <a:effectLst/>
                <a:latin typeface="+mn-lt"/>
                <a:ea typeface="+mn-ea"/>
                <a:cs typeface="+mn-cs"/>
              </a:rPr>
              <a:t>אני שירן גולן, מהנדסת אפליקציה בסיסטמטיקס,</a:t>
            </a:r>
            <a:r>
              <a:rPr lang="he-IL" sz="1200" b="0" i="0" kern="1200" baseline="0" dirty="0" smtClean="0">
                <a:solidFill>
                  <a:schemeClr val="tx1"/>
                </a:solidFill>
                <a:effectLst/>
                <a:latin typeface="+mn-lt"/>
                <a:ea typeface="+mn-ea"/>
                <a:cs typeface="+mn-cs"/>
              </a:rPr>
              <a:t> ואני שמחה שהצטרפתם אלינו היום לשמוע על  האצת ביצועים של קוד המטלב.</a:t>
            </a:r>
            <a:endParaRPr lang="he-IL" sz="1200" b="0" i="0" kern="1200" dirty="0" smtClean="0">
              <a:solidFill>
                <a:schemeClr val="tx1"/>
              </a:solidFill>
              <a:effectLst/>
              <a:latin typeface="+mn-lt"/>
              <a:ea typeface="+mn-ea"/>
              <a:cs typeface="+mn-cs"/>
            </a:endParaRPr>
          </a:p>
          <a:p>
            <a:pPr algn="r" rtl="1" eaLnBrk="1" hangingPunct="1">
              <a:spcBef>
                <a:spcPct val="0"/>
              </a:spcBef>
            </a:pPr>
            <a:r>
              <a:rPr lang="he-IL" sz="1200" b="0" i="0" kern="1200" dirty="0" smtClean="0">
                <a:solidFill>
                  <a:schemeClr val="tx1"/>
                </a:solidFill>
                <a:effectLst/>
                <a:latin typeface="+mn-lt"/>
                <a:ea typeface="+mn-ea"/>
                <a:cs typeface="+mn-cs"/>
              </a:rPr>
              <a:t>אני</a:t>
            </a:r>
            <a:r>
              <a:rPr lang="he-IL" sz="1200" b="0" i="0" kern="1200" baseline="0" dirty="0" smtClean="0">
                <a:solidFill>
                  <a:schemeClr val="tx1"/>
                </a:solidFill>
                <a:effectLst/>
                <a:latin typeface="+mn-lt"/>
                <a:ea typeface="+mn-ea"/>
                <a:cs typeface="+mn-cs"/>
              </a:rPr>
              <a:t> הולכת לה</a:t>
            </a:r>
            <a:r>
              <a:rPr lang="he-IL" sz="1200" b="0" i="0" kern="1200" dirty="0" smtClean="0">
                <a:solidFill>
                  <a:schemeClr val="tx1"/>
                </a:solidFill>
                <a:effectLst/>
                <a:latin typeface="+mn-lt"/>
                <a:ea typeface="+mn-ea"/>
                <a:cs typeface="+mn-cs"/>
              </a:rPr>
              <a:t>קדיש</a:t>
            </a:r>
            <a:r>
              <a:rPr lang="he-IL" sz="1200" b="0" i="0" kern="1200" baseline="0" dirty="0" smtClean="0">
                <a:solidFill>
                  <a:schemeClr val="tx1"/>
                </a:solidFill>
                <a:effectLst/>
                <a:latin typeface="+mn-lt"/>
                <a:ea typeface="+mn-ea"/>
                <a:cs typeface="+mn-cs"/>
              </a:rPr>
              <a:t> את השעה הקרובה </a:t>
            </a:r>
            <a:r>
              <a:rPr lang="he-IL" sz="1200" b="0" i="0" kern="1200" dirty="0" smtClean="0">
                <a:solidFill>
                  <a:schemeClr val="tx1"/>
                </a:solidFill>
                <a:effectLst/>
                <a:latin typeface="+mn-lt"/>
                <a:ea typeface="+mn-ea"/>
                <a:cs typeface="+mn-cs"/>
              </a:rPr>
              <a:t>כדי לדבר</a:t>
            </a:r>
            <a:r>
              <a:rPr lang="he-IL" sz="1200" b="0" i="0" kern="1200" baseline="0" dirty="0" smtClean="0">
                <a:solidFill>
                  <a:schemeClr val="tx1"/>
                </a:solidFill>
                <a:effectLst/>
                <a:latin typeface="+mn-lt"/>
                <a:ea typeface="+mn-ea"/>
                <a:cs typeface="+mn-cs"/>
              </a:rPr>
              <a:t> על</a:t>
            </a:r>
            <a:r>
              <a:rPr lang="he-IL" sz="1200" b="0" i="0" kern="1200" dirty="0" smtClean="0">
                <a:solidFill>
                  <a:schemeClr val="tx1"/>
                </a:solidFill>
                <a:effectLst/>
                <a:latin typeface="+mn-lt"/>
                <a:ea typeface="+mn-ea"/>
                <a:cs typeface="+mn-cs"/>
              </a:rPr>
              <a:t> טכניקות ודגשים לכתיבת קוד</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איכותי</a:t>
            </a:r>
            <a:r>
              <a:rPr lang="he-IL" sz="1200" b="0" i="0" kern="1200" baseline="0" dirty="0" smtClean="0">
                <a:solidFill>
                  <a:schemeClr val="tx1"/>
                </a:solidFill>
                <a:effectLst/>
                <a:latin typeface="+mn-lt"/>
                <a:ea typeface="+mn-ea"/>
                <a:cs typeface="+mn-cs"/>
              </a:rPr>
              <a:t> ו</a:t>
            </a:r>
            <a:r>
              <a:rPr lang="he-IL" sz="1200" b="0" i="0" kern="1200" dirty="0" smtClean="0">
                <a:solidFill>
                  <a:schemeClr val="tx1"/>
                </a:solidFill>
                <a:effectLst/>
                <a:latin typeface="+mn-lt"/>
                <a:ea typeface="+mn-ea"/>
                <a:cs typeface="+mn-cs"/>
              </a:rPr>
              <a:t>יעיל כדי</a:t>
            </a:r>
            <a:r>
              <a:rPr lang="he-IL" sz="1200" b="0" i="0" kern="1200" baseline="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לשפר את ביצועי הריצה של הקוד. </a:t>
            </a:r>
          </a:p>
          <a:p>
            <a:pPr algn="r" rtl="1" eaLnBrk="1" hangingPunct="1">
              <a:spcBef>
                <a:spcPct val="0"/>
              </a:spcBef>
            </a:pPr>
            <a:r>
              <a:rPr lang="he-IL" altLang="he-IL" sz="1200" b="0" i="0" kern="1200" dirty="0" smtClean="0">
                <a:solidFill>
                  <a:schemeClr val="tx1"/>
                </a:solidFill>
                <a:effectLst/>
                <a:latin typeface="+mn-lt"/>
                <a:ea typeface="+mn-ea"/>
                <a:cs typeface="+mn-cs"/>
              </a:rPr>
              <a:t>לאחר מכן, אציג חידושים בגרסא האחרונה של</a:t>
            </a:r>
            <a:r>
              <a:rPr lang="he-IL" altLang="he-IL" sz="1200" b="0" i="0" kern="1200" baseline="0" dirty="0" smtClean="0">
                <a:solidFill>
                  <a:schemeClr val="tx1"/>
                </a:solidFill>
                <a:effectLst/>
                <a:latin typeface="+mn-lt"/>
                <a:ea typeface="+mn-ea"/>
                <a:cs typeface="+mn-cs"/>
              </a:rPr>
              <a:t> מטלב ועוד כל דברים שאולי לא ידעתם שאפשר לעשות במטלב.</a:t>
            </a:r>
            <a:endParaRPr lang="en-US" altLang="he-IL"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64E33F-E024-421C-98DC-F2FA5D8F1BA6}"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10495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spcBef>
                <a:spcPct val="0"/>
              </a:spcBef>
            </a:pPr>
            <a:r>
              <a:rPr lang="he-IL" altLang="he-IL" dirty="0" smtClean="0"/>
              <a:t>בואו דבר</a:t>
            </a:r>
            <a:r>
              <a:rPr lang="he-IL" altLang="he-IL" baseline="0" dirty="0" smtClean="0"/>
              <a:t> על איכות הקוד</a:t>
            </a: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60880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כאשר</a:t>
            </a:r>
            <a:r>
              <a:rPr lang="he-IL" baseline="0" dirty="0" smtClean="0"/>
              <a:t> אנו מדברים על קוד איכותי, אנו מדברים על שני דברים:</a:t>
            </a:r>
          </a:p>
          <a:p>
            <a:pPr marL="228600" indent="-228600" algn="r" rtl="1">
              <a:buAutoNum type="arabicPeriod"/>
            </a:pPr>
            <a:r>
              <a:rPr lang="he-IL" baseline="0" dirty="0" smtClean="0"/>
              <a:t>קוד "טוב": קוד ללא שגיאות, קריא – שיהיה קל להבין ולערוך אותו, וזמן ריצה סביר (תלוי באפליקציה).</a:t>
            </a:r>
          </a:p>
          <a:p>
            <a:pPr marL="228600" indent="-228600" algn="r" rtl="1">
              <a:buAutoNum type="arabicPeriod"/>
            </a:pPr>
            <a:r>
              <a:rPr lang="he-IL" baseline="0" dirty="0" smtClean="0"/>
              <a:t>קוד רובסטי: קוד שבודק את נכונות הקלטים שלו ומציג שגיאה במידה והקלט אינו נכון, וגם יודע להתמודד באלגנטיות עם שגיאות.</a:t>
            </a:r>
          </a:p>
          <a:p>
            <a:pPr algn="r" rtl="1"/>
            <a:endParaRPr lang="en-US" dirty="0" smtClean="0"/>
          </a:p>
          <a:p>
            <a:r>
              <a:rPr lang="en-US" dirty="0" smtClean="0"/>
              <a:t>When we talk about code quality – we are really talking about 2 big things:</a:t>
            </a:r>
          </a:p>
          <a:p>
            <a:pPr marL="228600" indent="-228600">
              <a:buAutoNum type="arabicParenR"/>
            </a:pPr>
            <a:r>
              <a:rPr lang="en-US" dirty="0" smtClean="0"/>
              <a:t>writing</a:t>
            </a:r>
            <a:r>
              <a:rPr lang="en-US" baseline="0" dirty="0" smtClean="0"/>
              <a:t> better code (less errors),  code that can be easily read and edited by others and code that runs at a reasonable time (performance is often subjective)</a:t>
            </a:r>
          </a:p>
          <a:p>
            <a:pPr marL="0" indent="0">
              <a:buNone/>
            </a:pPr>
            <a:r>
              <a:rPr lang="en-US" baseline="0" dirty="0" smtClean="0"/>
              <a:t>2) robust code that can check that it is receiving the correct inputs and gracefully error out otherwise.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711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למטלב מספר כלים שיעזרו לנו לבחון ולשפר את איכות הקוד</a:t>
            </a:r>
            <a:r>
              <a:rPr lang="he-IL" baseline="0" dirty="0" smtClean="0"/>
              <a:t> שלנו, החל מניתוח קוד סטטי ועד לפונקציות המאפשרות בדיקה של קלט לפונקציות בקלות.</a:t>
            </a:r>
            <a:endParaRPr lang="he-IL" i="0" baseline="0" dirty="0" smtClean="0"/>
          </a:p>
          <a:p>
            <a:pPr algn="r" rtl="1"/>
            <a:r>
              <a:rPr lang="he-IL" i="0" baseline="0" dirty="0" smtClean="0"/>
              <a:t>נרחיב מעט על הכלים הללו.</a:t>
            </a:r>
          </a:p>
          <a:p>
            <a:endParaRPr lang="en-US" i="0" dirty="0" smtClean="0"/>
          </a:p>
          <a:p>
            <a:r>
              <a:rPr lang="en-US" dirty="0" smtClean="0"/>
              <a:t>I</a:t>
            </a:r>
            <a:r>
              <a:rPr lang="en-US" baseline="0" dirty="0" smtClean="0"/>
              <a:t> want to focus on the tools and capabilities in MATLAB that help you test and improve your code quality ranging from tools to statically analyze your code for errors or improvements --- to functions that allow you to check and validate inputs to your functions.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418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רובכם</a:t>
            </a:r>
            <a:r>
              <a:rPr lang="he-IL" baseline="0" dirty="0" smtClean="0"/>
              <a:t> ודאי מכירים את ה</a:t>
            </a:r>
            <a:r>
              <a:rPr lang="en-US" b="1" baseline="0" dirty="0" smtClean="0"/>
              <a:t>code analyzer</a:t>
            </a:r>
            <a:r>
              <a:rPr lang="he-IL" b="1" baseline="0" dirty="0" smtClean="0"/>
              <a:t> </a:t>
            </a:r>
            <a:r>
              <a:rPr lang="he-IL" baseline="0" dirty="0" smtClean="0"/>
              <a:t>– אותו קו מקווקו שמסמן לנו אפשרות לשגיאה בקוד או הצעה לשיפור.</a:t>
            </a:r>
          </a:p>
          <a:p>
            <a:pPr algn="r" rtl="1"/>
            <a:r>
              <a:rPr lang="he-IL" baseline="0" dirty="0" smtClean="0"/>
              <a:t>אז נשים לב שיש לנו בחלון ה</a:t>
            </a:r>
            <a:r>
              <a:rPr lang="en-US" baseline="0" dirty="0" smtClean="0"/>
              <a:t>editor</a:t>
            </a:r>
            <a:r>
              <a:rPr lang="he-IL" baseline="0" dirty="0" smtClean="0"/>
              <a:t> </a:t>
            </a:r>
            <a:r>
              <a:rPr lang="he-IL" b="1" baseline="0" dirty="0" smtClean="0"/>
              <a:t>ריבוע</a:t>
            </a:r>
            <a:r>
              <a:rPr lang="he-IL" baseline="0" dirty="0" smtClean="0"/>
              <a:t> קטן בצד ימין למעלה המסמן את מצב הקוד – כמו ברמזור: ירוק מציין שאין שגיאות, אפשר להמשיך לנסוע, כתום אומר שייתכנו שגיאות או ביצועים נמוכים וכדאי לבדוק את הקוד אבל גם ייתכן שנבחר להתעלם מההערות שהוצגו, ואדום אומר שמשהו לא טוב קורה לנו בקוד, צריך לעצור ולתקן.</a:t>
            </a:r>
            <a:endParaRPr lang="en-US" baseline="0" dirty="0" smtClean="0"/>
          </a:p>
          <a:p>
            <a:pPr algn="r" rtl="1"/>
            <a:r>
              <a:rPr lang="he-IL" baseline="0" dirty="0" smtClean="0"/>
              <a:t>מתחת לריבוע יש </a:t>
            </a:r>
            <a:r>
              <a:rPr lang="he-IL" b="1" baseline="0" dirty="0" smtClean="0"/>
              <a:t>קווים</a:t>
            </a:r>
            <a:r>
              <a:rPr lang="he-IL" baseline="0" dirty="0" smtClean="0"/>
              <a:t> המסמנים שורות קוד בהן מופיעות הערות, ואם נלחץ עליהן נגיע מיד לשורת הקוד הרצויה.</a:t>
            </a:r>
          </a:p>
          <a:p>
            <a:pPr algn="r" rtl="1"/>
            <a:r>
              <a:rPr lang="he-IL" baseline="0" dirty="0" smtClean="0"/>
              <a:t>יש לנו הערות בצבע אדום וכתום, כאשר אדום מציין שגיאה וכתום מציין אזהרה.</a:t>
            </a:r>
          </a:p>
          <a:p>
            <a:pPr algn="r" rtl="1"/>
            <a:r>
              <a:rPr lang="he-IL" baseline="0" dirty="0" smtClean="0"/>
              <a:t>(קליק) נוכל </a:t>
            </a:r>
            <a:r>
              <a:rPr lang="he-IL" b="1" baseline="0" dirty="0" smtClean="0"/>
              <a:t>להדפיס רשימה של כל ההערות </a:t>
            </a:r>
            <a:r>
              <a:rPr lang="he-IL" baseline="0" dirty="0" smtClean="0"/>
              <a:t>המופיעות בקוד אל ה</a:t>
            </a:r>
            <a:r>
              <a:rPr lang="en-US" baseline="0" dirty="0" smtClean="0"/>
              <a:t>command window</a:t>
            </a:r>
            <a:r>
              <a:rPr lang="he-IL" baseline="0" dirty="0" smtClean="0"/>
              <a:t> בעזרת הפונקציה </a:t>
            </a:r>
            <a:r>
              <a:rPr lang="en-US" b="1" baseline="0" dirty="0" err="1" smtClean="0"/>
              <a:t>checkcode</a:t>
            </a:r>
            <a:r>
              <a:rPr lang="he-IL" b="0"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(קליק)  לדוגמא, כך תיראה רשימה של הערות בקוד.</a:t>
            </a:r>
          </a:p>
          <a:p>
            <a:pPr algn="r" rtl="1"/>
            <a:r>
              <a:rPr lang="he-IL" baseline="0" dirty="0" smtClean="0"/>
              <a:t>(קליק) </a:t>
            </a:r>
            <a:r>
              <a:rPr lang="he-IL" b="0" baseline="0" dirty="0" smtClean="0"/>
              <a:t>נוכל </a:t>
            </a:r>
            <a:r>
              <a:rPr lang="he-IL" b="1" baseline="0" dirty="0" smtClean="0"/>
              <a:t>ליצור דו"ח של כל ההערות</a:t>
            </a:r>
            <a:r>
              <a:rPr lang="he-IL" baseline="0" dirty="0" smtClean="0"/>
              <a:t> </a:t>
            </a:r>
            <a:r>
              <a:rPr lang="he-IL" b="1" baseline="0" dirty="0" smtClean="0"/>
              <a:t>בקבצים</a:t>
            </a:r>
            <a:r>
              <a:rPr lang="he-IL" baseline="0" dirty="0" smtClean="0"/>
              <a:t> </a:t>
            </a:r>
            <a:r>
              <a:rPr lang="he-IL" b="1" baseline="0" dirty="0" smtClean="0"/>
              <a:t>בתיקייה</a:t>
            </a:r>
          </a:p>
          <a:p>
            <a:pPr algn="r" rtl="1"/>
            <a:r>
              <a:rPr lang="he-IL" baseline="0" dirty="0" smtClean="0"/>
              <a:t>(קליק)  על ידי </a:t>
            </a:r>
            <a:r>
              <a:rPr lang="he-IL" b="1" baseline="0" dirty="0" smtClean="0"/>
              <a:t>לחצן ימני -&gt; </a:t>
            </a:r>
            <a:r>
              <a:rPr lang="en-US" b="1" baseline="0" dirty="0" smtClean="0"/>
              <a:t>reports</a:t>
            </a:r>
            <a:r>
              <a:rPr lang="he-IL" b="1" baseline="0" dirty="0" smtClean="0"/>
              <a:t> -&gt; </a:t>
            </a:r>
            <a:r>
              <a:rPr lang="en-US" b="1" baseline="0" dirty="0" smtClean="0"/>
              <a:t>code analyzer report</a:t>
            </a:r>
            <a:r>
              <a:rPr lang="he-IL" baseline="0" dirty="0" smtClean="0"/>
              <a:t>.</a:t>
            </a:r>
          </a:p>
          <a:p>
            <a:pPr algn="r" rtl="1"/>
            <a:r>
              <a:rPr lang="he-IL" baseline="0" dirty="0" smtClean="0"/>
              <a:t>(קליק)  יפתח חלון </a:t>
            </a:r>
            <a:r>
              <a:rPr lang="en-US" baseline="0" dirty="0" smtClean="0"/>
              <a:t>html</a:t>
            </a:r>
            <a:r>
              <a:rPr lang="he-IL" baseline="0" dirty="0" smtClean="0"/>
              <a:t> ובו דו"ח עם כל ההערות של כל אחד מהקבצים בתיקייה.</a:t>
            </a:r>
          </a:p>
          <a:p>
            <a:pPr algn="r" rtl="1"/>
            <a:endParaRPr lang="en-US" dirty="0" smtClean="0"/>
          </a:p>
          <a:p>
            <a:endParaRPr lang="en-US" dirty="0" smtClean="0"/>
          </a:p>
          <a:p>
            <a:r>
              <a:rPr lang="en-US" dirty="0" smtClean="0"/>
              <a:t>Let’s start with the MATLAB code analyzer</a:t>
            </a:r>
            <a:r>
              <a:rPr lang="en-US" baseline="0" dirty="0" smtClean="0"/>
              <a:t> which helps you optimize the code and avoid syntax errors. </a:t>
            </a:r>
          </a:p>
          <a:p>
            <a:r>
              <a:rPr lang="en-US" baseline="0" dirty="0" smtClean="0"/>
              <a:t>You have probably already seen this in your editor marking possible issues in your code. </a:t>
            </a:r>
          </a:p>
          <a:p>
            <a:r>
              <a:rPr lang="en-US" baseline="0" dirty="0" smtClean="0"/>
              <a:t>There is also the option to run the code analyzer over a suite of files generating a report helping your check a whole section of your code files without having to open them each up in the editor – and it lets you document your progress or the state of your code as you work.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111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באופן כללי, תוכניות </a:t>
            </a:r>
            <a:r>
              <a:rPr lang="he-IL" b="1" baseline="0" dirty="0" smtClean="0"/>
              <a:t>פשוטות</a:t>
            </a:r>
            <a:r>
              <a:rPr lang="he-IL" baseline="0" dirty="0" smtClean="0"/>
              <a:t> יותר הן יותר </a:t>
            </a:r>
            <a:r>
              <a:rPr lang="he-IL" b="1" baseline="0" dirty="0" smtClean="0"/>
              <a:t>קלות להבנה, לביצוע שינויים ולתחזוקה</a:t>
            </a:r>
            <a:r>
              <a:rPr lang="he-IL" baseline="0" dirty="0" smtClean="0"/>
              <a:t>.</a:t>
            </a:r>
          </a:p>
          <a:p>
            <a:pPr algn="r" rtl="1"/>
            <a:r>
              <a:rPr lang="he-IL" baseline="0" dirty="0" smtClean="0"/>
              <a:t>ניתן להשתמש באותה פונקציה שהכרנו קודם </a:t>
            </a:r>
            <a:r>
              <a:rPr lang="en-US" b="1" baseline="0" dirty="0" err="1" smtClean="0"/>
              <a:t>checkcode</a:t>
            </a:r>
            <a:r>
              <a:rPr lang="he-IL" baseline="0" dirty="0" smtClean="0"/>
              <a:t> עם דגל </a:t>
            </a:r>
            <a:r>
              <a:rPr lang="en-US" baseline="0" dirty="0" err="1" smtClean="0"/>
              <a:t>cyc</a:t>
            </a:r>
            <a:r>
              <a:rPr lang="he-IL" baseline="0" dirty="0" smtClean="0"/>
              <a:t> על מנת למדוד את מידת הסיבוכיות של כל פונקציה בתוכנית.</a:t>
            </a:r>
          </a:p>
          <a:p>
            <a:pPr algn="r" rtl="1"/>
            <a:r>
              <a:rPr lang="he-IL" baseline="0" dirty="0" smtClean="0"/>
              <a:t>הסיבוכיות הזו היא מדד שפותח  ע"י מקייב, ונמצא שתוכניות עם סיבוכיות גבוהה –קיים יש יותר סיכוי שיכילו שגיאות.</a:t>
            </a:r>
          </a:p>
          <a:p>
            <a:pPr algn="r" rtl="1"/>
            <a:r>
              <a:rPr lang="he-IL" baseline="0" dirty="0" smtClean="0"/>
              <a:t>ערכים נמוכים משמעותם סיבוכיות נמוכה, וערכים גבוהים מעידים על סיבוכיות גבוהה.</a:t>
            </a:r>
          </a:p>
          <a:p>
            <a:pPr algn="r" rtl="1"/>
            <a:r>
              <a:rPr lang="he-IL" baseline="0" dirty="0" smtClean="0"/>
              <a:t>ניתן להקטין את מידת הסיבוכיות על-ידי </a:t>
            </a:r>
            <a:r>
              <a:rPr lang="he-IL" b="1" baseline="0" dirty="0" smtClean="0"/>
              <a:t>חלוקה של הפונקציה </a:t>
            </a:r>
            <a:r>
              <a:rPr lang="he-IL" baseline="0" dirty="0" smtClean="0"/>
              <a:t>לפונקציות קטנות ופשוטות יותר.</a:t>
            </a:r>
          </a:p>
          <a:p>
            <a:pPr algn="r" rtl="1"/>
            <a:r>
              <a:rPr lang="he-IL" b="1" baseline="0" dirty="0" smtClean="0"/>
              <a:t>כלל אצבע </a:t>
            </a:r>
            <a:r>
              <a:rPr lang="he-IL" baseline="0" dirty="0" smtClean="0"/>
              <a:t>הוא לשמור על מדד סיבוכיות של </a:t>
            </a:r>
            <a:r>
              <a:rPr lang="he-IL" b="1" baseline="0" dirty="0" smtClean="0"/>
              <a:t>פחות מ10.</a:t>
            </a:r>
          </a:p>
          <a:p>
            <a:pPr algn="r" rtl="1"/>
            <a:endParaRPr lang="en-US" baseline="0" dirty="0" smtClean="0"/>
          </a:p>
          <a:p>
            <a:endParaRPr lang="en-US" baseline="0" dirty="0" smtClean="0"/>
          </a:p>
          <a:p>
            <a:r>
              <a:rPr lang="en-US" baseline="0" dirty="0" smtClean="0"/>
              <a:t>In general, less complex programs that are easier to understand, modify, and maintain.  </a:t>
            </a:r>
          </a:p>
          <a:p>
            <a:endParaRPr lang="en-US" dirty="0" smtClean="0"/>
          </a:p>
          <a:p>
            <a:r>
              <a:rPr lang="en-US" dirty="0" smtClean="0"/>
              <a:t>You</a:t>
            </a:r>
            <a:r>
              <a:rPr lang="en-US" baseline="0" dirty="0" smtClean="0"/>
              <a:t> can use the </a:t>
            </a:r>
            <a:r>
              <a:rPr lang="en-US" dirty="0" err="1" smtClean="0"/>
              <a:t>checkcode</a:t>
            </a:r>
            <a:r>
              <a:rPr lang="en-US" dirty="0" smtClean="0"/>
              <a:t> function in MATLAB  to check code files for possible problem</a:t>
            </a:r>
            <a:r>
              <a:rPr lang="en-US" baseline="0" dirty="0" smtClean="0"/>
              <a:t> (by default it returns the MATLAB Code Analyzer messages) however if you give it the –</a:t>
            </a:r>
            <a:r>
              <a:rPr lang="en-US" baseline="0" dirty="0" err="1" smtClean="0"/>
              <a:t>cyc</a:t>
            </a:r>
            <a:r>
              <a:rPr lang="en-US" baseline="0" dirty="0" smtClean="0"/>
              <a:t> flag – you can measure the code complexity. </a:t>
            </a:r>
          </a:p>
          <a:p>
            <a:r>
              <a:rPr lang="en-US" baseline="0" dirty="0" smtClean="0"/>
              <a:t>In particular, it measures the McCabe complexity (also referred to as </a:t>
            </a:r>
            <a:r>
              <a:rPr lang="en-US" baseline="0" dirty="0" err="1" smtClean="0"/>
              <a:t>cyclomatic</a:t>
            </a:r>
            <a:r>
              <a:rPr lang="en-US" baseline="0" dirty="0" smtClean="0"/>
              <a:t> complexity) of each function in the file. </a:t>
            </a:r>
          </a:p>
          <a:p>
            <a:r>
              <a:rPr lang="en-US" b="1" baseline="0" dirty="0" smtClean="0"/>
              <a:t>Basically it measures</a:t>
            </a:r>
            <a:r>
              <a:rPr lang="en-US" sz="1200" b="1" i="0" kern="1200" dirty="0" smtClean="0">
                <a:solidFill>
                  <a:schemeClr val="tx1"/>
                </a:solidFill>
                <a:effectLst/>
                <a:latin typeface="+mn-lt"/>
                <a:ea typeface="+mn-ea"/>
                <a:cs typeface="+mn-cs"/>
              </a:rPr>
              <a:t> the number of linearly independent paths through a program.</a:t>
            </a:r>
          </a:p>
          <a:p>
            <a:endParaRPr lang="en-US" baseline="0" dirty="0" smtClean="0"/>
          </a:p>
          <a:p>
            <a:r>
              <a:rPr lang="en-US" baseline="0" dirty="0" smtClean="0"/>
              <a:t>Higher McCabe complexity values indicate higher complexity, and there is evidence to suggest that programs with higher complexity values are more likely to contain errors.  Frequently, you can lower the complexity of a function by dividing it into smaller, simpler functions.  A good rule of thumb is splitting up programs that have a complexity rating over 10.</a:t>
            </a:r>
          </a:p>
          <a:p>
            <a:endParaRPr lang="en-US" baseline="0" dirty="0" smtClean="0"/>
          </a:p>
          <a:p>
            <a:r>
              <a:rPr lang="en-US" baseline="0" dirty="0" smtClean="0"/>
              <a:t>From doc:</a:t>
            </a:r>
          </a:p>
          <a:p>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cyc</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Display the McCabe complexity (also referred to as </a:t>
            </a:r>
            <a:r>
              <a:rPr lang="en-US" sz="1200" b="0" i="0" kern="1200" dirty="0" err="1" smtClean="0">
                <a:solidFill>
                  <a:schemeClr val="tx1"/>
                </a:solidFill>
                <a:effectLst/>
                <a:latin typeface="+mn-lt"/>
                <a:ea typeface="+mn-ea"/>
                <a:cs typeface="+mn-cs"/>
              </a:rPr>
              <a:t>cyclomatic</a:t>
            </a:r>
            <a:r>
              <a:rPr lang="en-US" sz="1200" b="0" i="0" kern="1200" dirty="0" smtClean="0">
                <a:solidFill>
                  <a:schemeClr val="tx1"/>
                </a:solidFill>
                <a:effectLst/>
                <a:latin typeface="+mn-lt"/>
                <a:ea typeface="+mn-ea"/>
                <a:cs typeface="+mn-cs"/>
              </a:rPr>
              <a:t> complexity) of each function in the file. </a:t>
            </a:r>
          </a:p>
          <a:p>
            <a:r>
              <a:rPr lang="en-US" sz="1200" b="0" i="0" kern="1200" dirty="0" smtClean="0">
                <a:solidFill>
                  <a:schemeClr val="tx1"/>
                </a:solidFill>
                <a:effectLst/>
                <a:latin typeface="+mn-lt"/>
                <a:ea typeface="+mn-ea"/>
                <a:cs typeface="+mn-cs"/>
              </a:rPr>
              <a:t>In general, lower complexity values indicate programs that are easier to understand and modify. Evidence suggests that programs with higher complexity values are more likely to contain errors. Frequently, you can lower the complexity of a function by dividing it into smaller, simpler functions. Some people advocate splitting up programs that have a complexity value over 10.</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6543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lvl="0" algn="r" rtl="1">
              <a:lnSpc>
                <a:spcPct val="100000"/>
              </a:lnSpc>
              <a:spcBef>
                <a:spcPts val="0"/>
              </a:spcBef>
            </a:pPr>
            <a:r>
              <a:rPr lang="he-IL" dirty="0" smtClean="0"/>
              <a:t>על מנת לקבל קוד </a:t>
            </a:r>
            <a:r>
              <a:rPr lang="he-IL" b="1" dirty="0" smtClean="0"/>
              <a:t>רובסטי</a:t>
            </a:r>
            <a:r>
              <a:rPr lang="he-IL" dirty="0" smtClean="0"/>
              <a:t>,</a:t>
            </a:r>
            <a:r>
              <a:rPr lang="he-IL" baseline="0" dirty="0" smtClean="0"/>
              <a:t> עלינו לוודא שהוא יכול להתמודד עם </a:t>
            </a:r>
            <a:r>
              <a:rPr lang="he-IL" b="1" baseline="0" dirty="0" smtClean="0"/>
              <a:t>קלט לא תקין. </a:t>
            </a:r>
          </a:p>
          <a:p>
            <a:pPr lvl="0" algn="r" rtl="1">
              <a:lnSpc>
                <a:spcPct val="100000"/>
              </a:lnSpc>
              <a:spcBef>
                <a:spcPts val="0"/>
              </a:spcBef>
            </a:pPr>
            <a:r>
              <a:rPr lang="he-IL" baseline="0" dirty="0" smtClean="0"/>
              <a:t>מטלב מציעה כלים לבדוק את מאפייני הקלט כמו סוג, גודל, ערך תקין, ולהתמודד עם קלט לא תקין באמצעות הצגת הודעת שגיאה או אזהרה שאנחנו כתבנו.</a:t>
            </a:r>
          </a:p>
          <a:p>
            <a:pPr lvl="0" algn="r" rtl="1">
              <a:lnSpc>
                <a:spcPct val="100000"/>
              </a:lnSpc>
              <a:spcBef>
                <a:spcPts val="0"/>
              </a:spcBef>
            </a:pPr>
            <a:r>
              <a:rPr lang="he-IL" baseline="0" dirty="0" smtClean="0"/>
              <a:t>הפונקציות</a:t>
            </a:r>
            <a:r>
              <a:rPr lang="en-US" dirty="0" err="1" smtClean="0">
                <a:latin typeface="Courier New" panose="02070309020205020404" pitchFamily="49" charset="0"/>
                <a:cs typeface="Courier New" panose="02070309020205020404" pitchFamily="49" charset="0"/>
              </a:rPr>
              <a:t>validateattributes</a:t>
            </a:r>
            <a:r>
              <a:rPr lang="en-US" baseline="0" dirty="0" smtClean="0">
                <a:latin typeface="Courier New" panose="02070309020205020404" pitchFamily="49" charset="0"/>
                <a:cs typeface="Courier New" panose="02070309020205020404" pitchFamily="49" charset="0"/>
              </a:rPr>
              <a:t> </a:t>
            </a:r>
            <a:r>
              <a:rPr lang="he-IL" baseline="0" dirty="0" smtClean="0">
                <a:latin typeface="Courier New" panose="02070309020205020404" pitchFamily="49" charset="0"/>
                <a:cs typeface="Courier New" panose="02070309020205020404" pitchFamily="49" charset="0"/>
              </a:rPr>
              <a:t> ו- </a:t>
            </a:r>
            <a:r>
              <a:rPr lang="en-US" dirty="0" err="1" smtClean="0">
                <a:latin typeface="Courier New" panose="02070309020205020404" pitchFamily="49" charset="0"/>
                <a:cs typeface="Courier New" panose="02070309020205020404" pitchFamily="49" charset="0"/>
              </a:rPr>
              <a:t>inputParser</a:t>
            </a:r>
            <a:r>
              <a:rPr lang="he-IL" baseline="0" dirty="0" smtClean="0">
                <a:latin typeface="Courier New" panose="02070309020205020404" pitchFamily="49" charset="0"/>
                <a:cs typeface="Courier New" panose="02070309020205020404" pitchFamily="49" charset="0"/>
              </a:rPr>
              <a:t> יאפשרו לנו </a:t>
            </a:r>
            <a:r>
              <a:rPr lang="he-IL" b="1" baseline="0" dirty="0" smtClean="0">
                <a:latin typeface="Courier New" panose="02070309020205020404" pitchFamily="49" charset="0"/>
                <a:cs typeface="Courier New" panose="02070309020205020404" pitchFamily="49" charset="0"/>
              </a:rPr>
              <a:t>לבדוק את הקלט</a:t>
            </a:r>
            <a:r>
              <a:rPr lang="he-IL" baseline="0" dirty="0" smtClean="0">
                <a:latin typeface="Courier New" panose="02070309020205020404" pitchFamily="49" charset="0"/>
                <a:cs typeface="Courier New" panose="02070309020205020404" pitchFamily="49" charset="0"/>
              </a:rPr>
              <a:t>, </a:t>
            </a:r>
            <a:r>
              <a:rPr lang="en-US" baseline="0" dirty="0" smtClean="0">
                <a:latin typeface="Courier New" panose="02070309020205020404" pitchFamily="49" charset="0"/>
                <a:cs typeface="Courier New" panose="02070309020205020404" pitchFamily="49" charset="0"/>
              </a:rPr>
              <a:t>try-catch</a:t>
            </a:r>
            <a:r>
              <a:rPr lang="he-IL" baseline="0" dirty="0" smtClean="0">
                <a:latin typeface="Courier New" panose="02070309020205020404" pitchFamily="49" charset="0"/>
                <a:cs typeface="Courier New" panose="02070309020205020404" pitchFamily="49" charset="0"/>
              </a:rPr>
              <a:t> ו-</a:t>
            </a:r>
            <a:r>
              <a:rPr lang="en-US" baseline="0" dirty="0" err="1" smtClean="0">
                <a:latin typeface="Courier New" panose="02070309020205020404" pitchFamily="49" charset="0"/>
                <a:cs typeface="Courier New" panose="02070309020205020404" pitchFamily="49" charset="0"/>
              </a:rPr>
              <a:t>MException</a:t>
            </a:r>
            <a:r>
              <a:rPr lang="he-IL" baseline="0" dirty="0" smtClean="0">
                <a:latin typeface="Courier New" panose="02070309020205020404" pitchFamily="49" charset="0"/>
                <a:cs typeface="Courier New" panose="02070309020205020404" pitchFamily="49" charset="0"/>
              </a:rPr>
              <a:t> יאפשרו לנו </a:t>
            </a:r>
            <a:r>
              <a:rPr lang="he-IL" b="1" baseline="0" dirty="0" smtClean="0">
                <a:latin typeface="Courier New" panose="02070309020205020404" pitchFamily="49" charset="0"/>
                <a:cs typeface="Courier New" panose="02070309020205020404" pitchFamily="49" charset="0"/>
              </a:rPr>
              <a:t>להתמודד עם שגיאות בקוד</a:t>
            </a:r>
            <a:r>
              <a:rPr lang="he-IL" baseline="0" dirty="0" smtClean="0">
                <a:latin typeface="Courier New" panose="02070309020205020404" pitchFamily="49" charset="0"/>
                <a:cs typeface="Courier New" panose="02070309020205020404" pitchFamily="49" charset="0"/>
              </a:rPr>
              <a:t>, </a:t>
            </a:r>
            <a:r>
              <a:rPr lang="en-US" baseline="0" dirty="0" smtClean="0">
                <a:latin typeface="Courier New" panose="02070309020205020404" pitchFamily="49" charset="0"/>
                <a:cs typeface="Courier New" panose="02070309020205020404" pitchFamily="49" charset="0"/>
              </a:rPr>
              <a:t>assert</a:t>
            </a:r>
            <a:r>
              <a:rPr lang="he-IL" baseline="0" dirty="0" smtClean="0">
                <a:latin typeface="Courier New" panose="02070309020205020404" pitchFamily="49" charset="0"/>
                <a:cs typeface="Courier New" panose="02070309020205020404" pitchFamily="49" charset="0"/>
              </a:rPr>
              <a:t> יצור </a:t>
            </a:r>
            <a:r>
              <a:rPr lang="he-IL" b="1" baseline="0" dirty="0" smtClean="0">
                <a:latin typeface="Courier New" panose="02070309020205020404" pitchFamily="49" charset="0"/>
                <a:cs typeface="Courier New" panose="02070309020205020404" pitchFamily="49" charset="0"/>
              </a:rPr>
              <a:t>שגיאה אם תנאי מסוים אינו מתקיים</a:t>
            </a:r>
            <a:r>
              <a:rPr lang="he-IL" baseline="0" dirty="0" smtClean="0">
                <a:latin typeface="Courier New" panose="02070309020205020404" pitchFamily="49" charset="0"/>
                <a:cs typeface="Courier New" panose="02070309020205020404" pitchFamily="49" charset="0"/>
              </a:rPr>
              <a:t>,</a:t>
            </a:r>
          </a:p>
          <a:p>
            <a:pPr lvl="0" algn="r" rtl="1">
              <a:lnSpc>
                <a:spcPct val="100000"/>
              </a:lnSpc>
              <a:spcBef>
                <a:spcPts val="0"/>
              </a:spcBef>
            </a:pPr>
            <a:r>
              <a:rPr lang="he-IL" baseline="0" dirty="0" smtClean="0">
                <a:latin typeface="Courier New" panose="02070309020205020404" pitchFamily="49" charset="0"/>
                <a:cs typeface="Courier New" panose="02070309020205020404" pitchFamily="49" charset="0"/>
              </a:rPr>
              <a:t>ופונקציות </a:t>
            </a:r>
            <a:r>
              <a:rPr lang="en-US" baseline="0" dirty="0" smtClean="0">
                <a:latin typeface="Courier New" panose="02070309020205020404" pitchFamily="49" charset="0"/>
                <a:cs typeface="Courier New" panose="02070309020205020404" pitchFamily="49" charset="0"/>
              </a:rPr>
              <a:t>error</a:t>
            </a:r>
            <a:r>
              <a:rPr lang="he-IL" baseline="0" dirty="0" smtClean="0">
                <a:latin typeface="Courier New" panose="02070309020205020404" pitchFamily="49" charset="0"/>
                <a:cs typeface="Courier New" panose="02070309020205020404" pitchFamily="49" charset="0"/>
              </a:rPr>
              <a:t> ו-</a:t>
            </a:r>
            <a:r>
              <a:rPr lang="en-US" baseline="0" dirty="0" smtClean="0">
                <a:latin typeface="Courier New" panose="02070309020205020404" pitchFamily="49" charset="0"/>
                <a:cs typeface="Courier New" panose="02070309020205020404" pitchFamily="49" charset="0"/>
              </a:rPr>
              <a:t>warning</a:t>
            </a:r>
            <a:r>
              <a:rPr lang="he-IL" baseline="0" dirty="0" smtClean="0">
                <a:latin typeface="Courier New" panose="02070309020205020404" pitchFamily="49" charset="0"/>
                <a:cs typeface="Courier New" panose="02070309020205020404" pitchFamily="49" charset="0"/>
              </a:rPr>
              <a:t> יאפשרו לנו להציג </a:t>
            </a:r>
            <a:r>
              <a:rPr lang="he-IL" b="1" baseline="0" dirty="0" smtClean="0">
                <a:latin typeface="Courier New" panose="02070309020205020404" pitchFamily="49" charset="0"/>
                <a:cs typeface="Courier New" panose="02070309020205020404" pitchFamily="49" charset="0"/>
              </a:rPr>
              <a:t>הודעות מותאמות אישית</a:t>
            </a:r>
            <a:r>
              <a:rPr lang="he-IL" baseline="0" dirty="0" smtClean="0">
                <a:latin typeface="Courier New" panose="02070309020205020404" pitchFamily="49" charset="0"/>
                <a:cs typeface="Courier New" panose="02070309020205020404" pitchFamily="49" charset="0"/>
              </a:rPr>
              <a:t>.</a:t>
            </a:r>
            <a:endParaRPr lang="en-US" dirty="0" smtClean="0"/>
          </a:p>
          <a:p>
            <a:endParaRPr lang="en-US" dirty="0" smtClean="0"/>
          </a:p>
          <a:p>
            <a:r>
              <a:rPr lang="en-US" dirty="0" smtClean="0"/>
              <a:t>So</a:t>
            </a:r>
            <a:r>
              <a:rPr lang="en-US" baseline="0" dirty="0" smtClean="0"/>
              <a:t> far we have been looking at ways to ensure your code is working correctly --- but we also want to make sure your code is robust.  To be robust code, it should </a:t>
            </a:r>
            <a:r>
              <a:rPr lang="en-US" sz="1200" b="0" i="0" kern="1200" dirty="0" smtClean="0">
                <a:solidFill>
                  <a:schemeClr val="tx1"/>
                </a:solidFill>
                <a:effectLst/>
                <a:latin typeface="+mn-lt"/>
                <a:ea typeface="+mn-ea"/>
                <a:cs typeface="+mn-cs"/>
              </a:rPr>
              <a:t>handle bad (invalid</a:t>
            </a:r>
            <a:r>
              <a:rPr lang="en-US" sz="1200" b="0" i="0" kern="1200" baseline="0" dirty="0" smtClean="0">
                <a:solidFill>
                  <a:schemeClr val="tx1"/>
                </a:solidFill>
                <a:effectLst/>
                <a:latin typeface="+mn-lt"/>
                <a:ea typeface="+mn-ea"/>
                <a:cs typeface="+mn-cs"/>
              </a:rPr>
              <a:t> or absurd) </a:t>
            </a:r>
            <a:r>
              <a:rPr lang="en-US" sz="1200" b="0" i="0" kern="1200" dirty="0" smtClean="0">
                <a:solidFill>
                  <a:schemeClr val="tx1"/>
                </a:solidFill>
                <a:effectLst/>
                <a:latin typeface="+mn-lt"/>
                <a:ea typeface="+mn-ea"/>
                <a:cs typeface="+mn-cs"/>
              </a:rPr>
              <a:t>inputs in a reasonable way.  And </a:t>
            </a:r>
            <a:r>
              <a:rPr lang="en-US" sz="1200" b="0" i="0" kern="1200" baseline="0" dirty="0" smtClean="0">
                <a:solidFill>
                  <a:schemeClr val="tx1"/>
                </a:solidFill>
                <a:effectLst/>
                <a:latin typeface="+mn-lt"/>
                <a:ea typeface="+mn-ea"/>
                <a:cs typeface="+mn-cs"/>
              </a:rPr>
              <a:t>if a</a:t>
            </a:r>
            <a:r>
              <a:rPr lang="en-US" sz="1200" b="0" i="0" kern="1200" dirty="0" smtClean="0">
                <a:solidFill>
                  <a:schemeClr val="tx1"/>
                </a:solidFill>
                <a:effectLst/>
                <a:latin typeface="+mn-lt"/>
                <a:ea typeface="+mn-ea"/>
                <a:cs typeface="+mn-cs"/>
              </a:rPr>
              <a:t>n error occurs, your program should end gracefully.  To allow you to do this MATLAB has provided functionality</a:t>
            </a:r>
            <a:r>
              <a:rPr lang="en-US" sz="1200" b="0" i="0" kern="1200" baseline="0" dirty="0" smtClean="0">
                <a:solidFill>
                  <a:schemeClr val="tx1"/>
                </a:solidFill>
                <a:effectLst/>
                <a:latin typeface="+mn-lt"/>
                <a:ea typeface="+mn-ea"/>
                <a:cs typeface="+mn-cs"/>
              </a:rPr>
              <a:t> to check input arguments, handle exceptions and throw your own errors or warning messages.    We don’t have time to go overall of these in depth, but let’s briefly go over the ones listed here and why you might use them.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handling inputs:</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validateattributes</a:t>
            </a:r>
            <a:r>
              <a:rPr lang="en-US" sz="1200" b="0" i="0" kern="1200" baseline="0" dirty="0" smtClean="0">
                <a:solidFill>
                  <a:schemeClr val="tx1"/>
                </a:solidFill>
                <a:effectLst/>
                <a:latin typeface="+mn-lt"/>
                <a:ea typeface="+mn-ea"/>
                <a:cs typeface="+mn-cs"/>
              </a:rPr>
              <a:t> let’s you examine the inputs to a function.  You can check the input class (such as making sure it is a double or a string) and the input attributes (such as size, being nonzero  or within a specified range).  It then automatically generates and throws an appropriate error message if these qualifications aren’t met.</a:t>
            </a:r>
          </a:p>
          <a:p>
            <a:r>
              <a:rPr lang="en-US" sz="1200" b="0" i="0" kern="1200" baseline="0" dirty="0" smtClean="0">
                <a:solidFill>
                  <a:schemeClr val="tx1"/>
                </a:solidFill>
                <a:effectLst/>
                <a:latin typeface="+mn-lt"/>
                <a:ea typeface="+mn-ea"/>
                <a:cs typeface="+mn-cs"/>
              </a:rPr>
              <a:t> </a:t>
            </a:r>
          </a:p>
          <a:p>
            <a:r>
              <a:rPr lang="en-US" sz="1200" b="0" i="0" kern="1200" baseline="0" dirty="0" err="1" smtClean="0">
                <a:solidFill>
                  <a:schemeClr val="tx1"/>
                </a:solidFill>
                <a:effectLst/>
                <a:latin typeface="+mn-lt"/>
                <a:ea typeface="+mn-ea"/>
                <a:cs typeface="+mn-cs"/>
              </a:rPr>
              <a:t>Inputparser</a:t>
            </a:r>
            <a:r>
              <a:rPr lang="en-US" sz="1200" b="0" i="0" kern="1200" baseline="0" dirty="0" smtClean="0">
                <a:solidFill>
                  <a:schemeClr val="tx1"/>
                </a:solidFill>
                <a:effectLst/>
                <a:latin typeface="+mn-lt"/>
                <a:ea typeface="+mn-ea"/>
                <a:cs typeface="+mn-cs"/>
              </a:rPr>
              <a:t> allows you to manage inputs to a function. You can define the required number of inputs, optional inputs, and handle name-value pairs as inputs.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handling exceptions:</a:t>
            </a:r>
          </a:p>
          <a:p>
            <a:r>
              <a:rPr lang="en-US" sz="1200" b="0" i="0" kern="1200" baseline="0" dirty="0" smtClean="0">
                <a:solidFill>
                  <a:schemeClr val="tx1"/>
                </a:solidFill>
                <a:effectLst/>
                <a:latin typeface="+mn-lt"/>
                <a:ea typeface="+mn-ea"/>
                <a:cs typeface="+mn-cs"/>
              </a:rPr>
              <a:t>This will allow you gracefully handle errors in your code.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Try and catch blocks allow you to override the default error behavior. If any statement in a try block generates an error, program control goes immediately to the catch block, which contains your error handling statements.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When the MATLAB throws an exception, it captures information about what caused the error in a data structure called an </a:t>
            </a:r>
            <a:r>
              <a:rPr lang="en-US" sz="1200" b="0" i="0" kern="1200" baseline="0" dirty="0" err="1" smtClean="0">
                <a:solidFill>
                  <a:schemeClr val="tx1"/>
                </a:solidFill>
                <a:effectLst/>
                <a:latin typeface="+mn-lt"/>
                <a:ea typeface="+mn-ea"/>
                <a:cs typeface="+mn-cs"/>
              </a:rPr>
              <a:t>MException</a:t>
            </a:r>
            <a:r>
              <a:rPr lang="en-US" sz="1200" b="0" i="0" kern="1200" baseline="0" dirty="0" smtClean="0">
                <a:solidFill>
                  <a:schemeClr val="tx1"/>
                </a:solidFill>
                <a:effectLst/>
                <a:latin typeface="+mn-lt"/>
                <a:ea typeface="+mn-ea"/>
                <a:cs typeface="+mn-cs"/>
              </a:rPr>
              <a:t> object.  Knowing more about the error throw allows you to do things run alternate code or throw a customized error message or warning depending on which error was generated.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And lastly assert generates error if a particular condition is violated …  and functions warning and error let you throw customized warnings or errors.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1603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r" defTabSz="914400" rtl="0" eaLnBrk="1" fontAlgn="auto" latinLnBrk="0" hangingPunct="1">
              <a:lnSpc>
                <a:spcPct val="100000"/>
              </a:lnSpc>
              <a:spcBef>
                <a:spcPct val="0"/>
              </a:spcBef>
              <a:spcAft>
                <a:spcPts val="0"/>
              </a:spcAft>
              <a:buClrTx/>
              <a:buSzTx/>
              <a:buFontTx/>
              <a:buNone/>
              <a:tabLst/>
              <a:defRPr/>
            </a:pPr>
            <a:r>
              <a:rPr lang="he-IL" sz="1200" i="0" baseline="0" dirty="0" smtClean="0">
                <a:latin typeface="Courier New" panose="02070309020205020404" pitchFamily="49" charset="0"/>
                <a:cs typeface="Courier New" panose="02070309020205020404" pitchFamily="49" charset="0"/>
              </a:rPr>
              <a:t>אחרי שראינו מהו קוד איכותי וכיצד ניתן לשפר את איכות הקוד, נדבר על </a:t>
            </a:r>
            <a:r>
              <a:rPr lang="he-IL" sz="1200" b="1" i="0" baseline="0" dirty="0" smtClean="0">
                <a:latin typeface="Courier New" panose="02070309020205020404" pitchFamily="49" charset="0"/>
                <a:cs typeface="Courier New" panose="02070309020205020404" pitchFamily="49" charset="0"/>
              </a:rPr>
              <a:t>ביצועי הקוד</a:t>
            </a:r>
            <a:r>
              <a:rPr lang="he-IL" sz="1200" i="0" baseline="0" dirty="0" smtClean="0">
                <a:latin typeface="Courier New" panose="02070309020205020404" pitchFamily="49" charset="0"/>
                <a:cs typeface="Courier New" panose="02070309020205020404" pitchFamily="49" charset="0"/>
              </a:rPr>
              <a:t>.</a:t>
            </a:r>
          </a:p>
          <a:p>
            <a:pPr algn="r" eaLnBrk="1" hangingPunct="1">
              <a:spcBef>
                <a:spcPct val="0"/>
              </a:spcBef>
            </a:pP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062645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80000"/>
              </a:lnSpc>
              <a:spcBef>
                <a:spcPts val="0"/>
              </a:spcBef>
              <a:spcAft>
                <a:spcPts val="0"/>
              </a:spcAft>
              <a:buClrTx/>
              <a:buSzTx/>
              <a:buFontTx/>
              <a:buNone/>
              <a:tabLst/>
              <a:defRPr/>
            </a:pPr>
            <a:r>
              <a:rPr lang="he-IL" sz="800" i="0" baseline="0" dirty="0" smtClean="0">
                <a:latin typeface="Courier New" panose="02070309020205020404" pitchFamily="49" charset="0"/>
                <a:cs typeface="Courier New" panose="02070309020205020404" pitchFamily="49" charset="0"/>
              </a:rPr>
              <a:t>רובכם ודאי יודעים שמקור השם </a:t>
            </a:r>
            <a:r>
              <a:rPr lang="he-IL" sz="800" b="1" i="0" baseline="0" dirty="0" smtClean="0">
                <a:latin typeface="Courier New" panose="02070309020205020404" pitchFamily="49" charset="0"/>
                <a:cs typeface="Courier New" panose="02070309020205020404" pitchFamily="49" charset="0"/>
              </a:rPr>
              <a:t>מטלב - </a:t>
            </a:r>
            <a:r>
              <a:rPr lang="en-GB" sz="800" b="1" dirty="0" smtClean="0"/>
              <a:t>Matrix Laboratory</a:t>
            </a:r>
            <a:r>
              <a:rPr lang="he-IL" sz="800" dirty="0" smtClean="0"/>
              <a:t>. מטלב</a:t>
            </a:r>
            <a:r>
              <a:rPr lang="he-IL" sz="800" baseline="0" dirty="0" smtClean="0"/>
              <a:t> יעיל מאוד בעבודה עם מטריצות ולכן בחלק הראשון </a:t>
            </a:r>
            <a:r>
              <a:rPr lang="he-IL" sz="800" i="0" baseline="0" dirty="0" smtClean="0">
                <a:latin typeface="Courier New" panose="02070309020205020404" pitchFamily="49" charset="0"/>
                <a:cs typeface="Courier New" panose="02070309020205020404" pitchFamily="49" charset="0"/>
              </a:rPr>
              <a:t>נציג מספר אפשרויות להאצת ביצועי קוד מטלב ע"י </a:t>
            </a:r>
            <a:r>
              <a:rPr lang="he-IL" sz="800" b="1" i="0" baseline="0" dirty="0" smtClean="0">
                <a:latin typeface="Courier New" panose="02070309020205020404" pitchFamily="49" charset="0"/>
                <a:cs typeface="Courier New" panose="02070309020205020404" pitchFamily="49" charset="0"/>
              </a:rPr>
              <a:t>שימוש יעיל בפעולות וקטורים ומטריצות </a:t>
            </a:r>
            <a:r>
              <a:rPr lang="he-IL" sz="800" i="0" baseline="0" dirty="0" smtClean="0">
                <a:latin typeface="Courier New" panose="02070309020205020404" pitchFamily="49" charset="0"/>
                <a:cs typeface="Courier New" panose="02070309020205020404" pitchFamily="49" charset="0"/>
              </a:rPr>
              <a:t>,</a:t>
            </a:r>
          </a:p>
          <a:p>
            <a:pPr algn="r" rtl="1" eaLnBrk="1" hangingPunct="1">
              <a:lnSpc>
                <a:spcPct val="80000"/>
              </a:lnSpc>
            </a:pPr>
            <a:r>
              <a:rPr lang="he-IL" sz="800" i="0" baseline="0" dirty="0" smtClean="0">
                <a:latin typeface="Courier New" panose="02070309020205020404" pitchFamily="49" charset="0"/>
                <a:cs typeface="Courier New" panose="02070309020205020404" pitchFamily="49" charset="0"/>
              </a:rPr>
              <a:t>בחלק השני נראה כיצד </a:t>
            </a:r>
            <a:r>
              <a:rPr lang="he-IL" sz="800" b="1" i="0" baseline="0" dirty="0" smtClean="0">
                <a:latin typeface="Courier New" panose="02070309020205020404" pitchFamily="49" charset="0"/>
                <a:cs typeface="Courier New" panose="02070309020205020404" pitchFamily="49" charset="0"/>
              </a:rPr>
              <a:t>להעריך את ביצועי הקוד ולמצוא צוארי בקבוק</a:t>
            </a:r>
            <a:r>
              <a:rPr lang="he-IL" sz="800" i="0" baseline="0" dirty="0" smtClean="0">
                <a:latin typeface="Courier New" panose="02070309020205020404" pitchFamily="49" charset="0"/>
                <a:cs typeface="Courier New" panose="02070309020205020404" pitchFamily="49" charset="0"/>
              </a:rPr>
              <a:t>.</a:t>
            </a:r>
            <a:endParaRPr lang="en-US" sz="800" i="1" dirty="0" smtClean="0">
              <a:latin typeface="Verdana" pitchFamily="34" charset="0"/>
            </a:endParaRPr>
          </a:p>
          <a:p>
            <a:pPr eaLnBrk="1" hangingPunct="1">
              <a:lnSpc>
                <a:spcPct val="80000"/>
              </a:lnSpc>
            </a:pPr>
            <a:endParaRPr lang="en-US" sz="800" i="1" dirty="0" smtClean="0">
              <a:latin typeface="Verdana" pitchFamily="34" charset="0"/>
            </a:endParaRPr>
          </a:p>
          <a:p>
            <a:pPr eaLnBrk="1" hangingPunct="1">
              <a:lnSpc>
                <a:spcPct val="80000"/>
              </a:lnSpc>
            </a:pPr>
            <a:r>
              <a:rPr lang="en-US" sz="800" i="1" dirty="0" smtClean="0">
                <a:latin typeface="Verdana" pitchFamily="34" charset="0"/>
              </a:rPr>
              <a:t>SCRIPT:</a:t>
            </a:r>
          </a:p>
          <a:p>
            <a:pPr eaLnBrk="1" hangingPunct="1">
              <a:lnSpc>
                <a:spcPct val="80000"/>
              </a:lnSpc>
            </a:pPr>
            <a:r>
              <a:rPr lang="en-US" sz="800" dirty="0" smtClean="0">
                <a:latin typeface="Verdana" pitchFamily="34" charset="0"/>
              </a:rPr>
              <a:t>Generally, we are going to give you some ideas on how to speed up your MATLAB applications. </a:t>
            </a:r>
          </a:p>
          <a:p>
            <a:pPr eaLnBrk="1" hangingPunct="1">
              <a:lnSpc>
                <a:spcPct val="80000"/>
              </a:lnSpc>
            </a:pPr>
            <a:r>
              <a:rPr lang="en-US" sz="800" dirty="0" smtClean="0">
                <a:latin typeface="Verdana" pitchFamily="34" charset="0"/>
              </a:rPr>
              <a:t>Specifically, we are going to discuss how you can speed up your computations by the efficient use of vector and matrix operations and address how to diagnose and address bottlenecks in your code (especially in the form of disk </a:t>
            </a:r>
            <a:r>
              <a:rPr lang="en-US" sz="800" dirty="0" err="1" smtClean="0">
                <a:latin typeface="Verdana" pitchFamily="34" charset="0"/>
              </a:rPr>
              <a:t>i</a:t>
            </a:r>
            <a:r>
              <a:rPr lang="en-US" sz="800" dirty="0" smtClean="0">
                <a:latin typeface="Verdana" pitchFamily="34" charset="0"/>
              </a:rPr>
              <a:t>/o).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2307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p>
            <a:r>
              <a:rPr lang="en-GB" dirty="0" smtClean="0">
                <a:solidFill>
                  <a:prstClr val="black"/>
                </a:solidFill>
              </a:rPr>
              <a:t>The MathWorks</a:t>
            </a:r>
          </a:p>
        </p:txBody>
      </p:sp>
      <p:sp>
        <p:nvSpPr>
          <p:cNvPr id="36867" name="Rectangle 7"/>
          <p:cNvSpPr>
            <a:spLocks noGrp="1" noChangeArrowheads="1"/>
          </p:cNvSpPr>
          <p:nvPr>
            <p:ph type="sldNum" sz="quarter" idx="5"/>
          </p:nvPr>
        </p:nvSpPr>
        <p:spPr>
          <a:noFill/>
        </p:spPr>
        <p:txBody>
          <a:bodyPr/>
          <a:lstStyle/>
          <a:p>
            <a:fld id="{617DF2B3-1ECE-4047-9C43-CFFF95625D29}" type="slidenum">
              <a:rPr lang="en-GB" smtClean="0">
                <a:solidFill>
                  <a:prstClr val="black"/>
                </a:solidFill>
              </a:rPr>
              <a:pPr/>
              <a:t>18</a:t>
            </a:fld>
            <a:endParaRPr lang="en-GB" dirty="0" smtClean="0">
              <a:solidFill>
                <a:prstClr val="black"/>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algn="r" rtl="1" eaLnBrk="1" hangingPunct="1"/>
            <a:r>
              <a:rPr lang="he-IL" i="0" baseline="0" dirty="0" smtClean="0">
                <a:latin typeface="Courier New" panose="02070309020205020404" pitchFamily="49" charset="0"/>
                <a:cs typeface="Courier New" panose="02070309020205020404" pitchFamily="49" charset="0"/>
              </a:rPr>
              <a:t>בדוגמא הבאה ניקח קוד שמישהו כתב, נחקור ונשפר את ביצועי הקוד שלב אחר שלב.</a:t>
            </a:r>
          </a:p>
          <a:p>
            <a:pPr algn="r" rtl="1" eaLnBrk="1" hangingPunct="1"/>
            <a:r>
              <a:rPr lang="he-IL" i="0" baseline="0" dirty="0" smtClean="0">
                <a:latin typeface="Courier New" panose="02070309020205020404" pitchFamily="49" charset="0"/>
                <a:cs typeface="Courier New" panose="02070309020205020404" pitchFamily="49" charset="0"/>
              </a:rPr>
              <a:t>הפונקציה שנעבוד איתה יוצרת רשת של נקודות ומחשבת ערך של פונקציה לכל נקודה. לאחר מכן היא מבצעת את אותו חישוב עבור בלוקים של נקודות ע"י ממוצע של כל הנקודות בבלוק.</a:t>
            </a:r>
          </a:p>
          <a:p>
            <a:pPr algn="r" rtl="1" eaLnBrk="1" hangingPunct="1"/>
            <a:r>
              <a:rPr lang="he-IL" i="0" baseline="0" dirty="0" smtClean="0">
                <a:latin typeface="Courier New" panose="02070309020205020404" pitchFamily="49" charset="0"/>
                <a:cs typeface="Courier New" panose="02070309020205020404" pitchFamily="49" charset="0"/>
              </a:rPr>
              <a:t>את שתי התוצאות שהתקבלו היא מציגה יחד על גבי המסך כפי שניתן לראות בשיקופית.</a:t>
            </a:r>
          </a:p>
          <a:p>
            <a:pPr algn="r" rtl="1" eaLnBrk="1" hangingPunct="1"/>
            <a:r>
              <a:rPr lang="he-IL" i="0" baseline="0" dirty="0" smtClean="0">
                <a:latin typeface="Courier New" panose="02070309020205020404" pitchFamily="49" charset="0"/>
                <a:cs typeface="Courier New" panose="02070309020205020404" pitchFamily="49" charset="0"/>
              </a:rPr>
              <a:t>נעבור </a:t>
            </a:r>
            <a:r>
              <a:rPr lang="he-IL" i="0" baseline="0" dirty="0" smtClean="0">
                <a:latin typeface="Courier New" panose="02070309020205020404" pitchFamily="49" charset="0"/>
                <a:cs typeface="Courier New" panose="02070309020205020404" pitchFamily="49" charset="0"/>
              </a:rPr>
              <a:t>למטלב ונבחן את הקוד</a:t>
            </a:r>
            <a:r>
              <a:rPr lang="he-IL" i="0" baseline="0" dirty="0" smtClean="0">
                <a:latin typeface="Courier New" panose="02070309020205020404" pitchFamily="49" charset="0"/>
                <a:cs typeface="Courier New" panose="02070309020205020404" pitchFamily="49" charset="0"/>
              </a:rPr>
              <a:t>.</a:t>
            </a:r>
          </a:p>
          <a:p>
            <a:pPr algn="r" rtl="1" eaLnBrk="1" hangingPunct="1"/>
            <a:endParaRPr lang="he-IL" b="1" i="0" u="sng" baseline="0" dirty="0" smtClean="0">
              <a:latin typeface="Courier New" panose="02070309020205020404" pitchFamily="49" charset="0"/>
              <a:cs typeface="Courier New" panose="02070309020205020404" pitchFamily="49" charset="0"/>
            </a:endParaRPr>
          </a:p>
          <a:p>
            <a:pPr algn="r" rtl="1" eaLnBrk="1" hangingPunct="1"/>
            <a:r>
              <a:rPr lang="he-IL" b="1" i="0" u="sng" baseline="0" dirty="0" smtClean="0">
                <a:latin typeface="Courier New" panose="02070309020205020404" pitchFamily="49" charset="0"/>
                <a:cs typeface="Courier New" panose="02070309020205020404" pitchFamily="49" charset="0"/>
              </a:rPr>
              <a:t>לעבור ל</a:t>
            </a:r>
            <a:r>
              <a:rPr lang="en-US" b="1" i="0" u="sng" baseline="0" dirty="0" smtClean="0">
                <a:latin typeface="Courier New" panose="02070309020205020404" pitchFamily="49" charset="0"/>
                <a:cs typeface="Courier New" panose="02070309020205020404" pitchFamily="49" charset="0"/>
              </a:rPr>
              <a:t>MATLAB</a:t>
            </a:r>
            <a:endParaRPr lang="he-IL" b="1" i="0" u="sng" baseline="0" dirty="0" smtClean="0">
              <a:latin typeface="Courier New" panose="02070309020205020404" pitchFamily="49" charset="0"/>
              <a:cs typeface="Courier New" panose="02070309020205020404" pitchFamily="49" charset="0"/>
            </a:endParaRPr>
          </a:p>
          <a:p>
            <a:pPr algn="r" rtl="1" eaLnBrk="1" hangingPunct="1"/>
            <a:endParaRPr lang="he-IL" i="1" dirty="0" smtClean="0"/>
          </a:p>
          <a:p>
            <a:pPr eaLnBrk="1" hangingPunct="1"/>
            <a:r>
              <a:rPr lang="en-GB" i="1" dirty="0" smtClean="0"/>
              <a:t>SCRIPT:</a:t>
            </a:r>
          </a:p>
          <a:p>
            <a:pPr eaLnBrk="1" hangingPunct="1"/>
            <a:r>
              <a:rPr lang="en-GB" dirty="0" smtClean="0"/>
              <a:t>MATLAB stands for Matrix Laboratory so we first want to show you an example that allows you to take full advantage of the speed of matrix and vector operations.  I will be approaching the examples as if I received a new code from a </a:t>
            </a:r>
            <a:r>
              <a:rPr lang="en-GB" dirty="0" err="1" smtClean="0"/>
              <a:t>coworker</a:t>
            </a:r>
            <a:r>
              <a:rPr lang="en-GB" dirty="0" smtClean="0"/>
              <a:t> and </a:t>
            </a:r>
            <a:r>
              <a:rPr lang="en-GB" dirty="0" err="1" smtClean="0"/>
              <a:t>i</a:t>
            </a:r>
            <a:r>
              <a:rPr lang="en-GB" dirty="0" smtClean="0"/>
              <a:t> will use the example as a vehicle to walk you through the process of how I </a:t>
            </a:r>
            <a:r>
              <a:rPr lang="en-GB" dirty="0" err="1" smtClean="0"/>
              <a:t>analyize</a:t>
            </a:r>
            <a:r>
              <a:rPr lang="en-GB" dirty="0" smtClean="0"/>
              <a:t> and speed up the code’s performance. </a:t>
            </a:r>
          </a:p>
          <a:p>
            <a:pPr eaLnBrk="1" hangingPunct="1"/>
            <a:endParaRPr lang="en-GB" dirty="0" smtClean="0"/>
          </a:p>
          <a:p>
            <a:pPr eaLnBrk="1" hangingPunct="1"/>
            <a:r>
              <a:rPr lang="en-GB" dirty="0" smtClean="0"/>
              <a:t>In this first simple example, we will be evaluating a function at grid points, averaging that function over large blocks and compare the results visually. So, let’s go on over to MATLAB to look at the original code. </a:t>
            </a:r>
          </a:p>
        </p:txBody>
      </p:sp>
    </p:spTree>
    <p:extLst>
      <p:ext uri="{BB962C8B-B14F-4D97-AF65-F5344CB8AC3E}">
        <p14:creationId xmlns:p14="http://schemas.microsoft.com/office/powerpoint/2010/main" val="1698093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37891" name="Rectangle 7"/>
          <p:cNvSpPr>
            <a:spLocks noGrp="1" noChangeArrowheads="1"/>
          </p:cNvSpPr>
          <p:nvPr>
            <p:ph type="sldNum" sz="quarter" idx="5"/>
          </p:nvPr>
        </p:nvSpPr>
        <p:spPr>
          <a:noFill/>
        </p:spPr>
        <p:txBody>
          <a:bodyPr/>
          <a:lstStyle/>
          <a:p>
            <a:fld id="{1324C408-2DF9-4B05-AD4B-74E415CA7BC5}" type="slidenum">
              <a:rPr lang="en-GB" smtClean="0">
                <a:solidFill>
                  <a:prstClr val="black"/>
                </a:solidFill>
              </a:rPr>
              <a:pPr/>
              <a:t>19</a:t>
            </a:fld>
            <a:endParaRPr lang="en-GB" smtClean="0">
              <a:solidFill>
                <a:prstClr val="black"/>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p:spPr>
        <p:txBody>
          <a:bodyPr/>
          <a:lstStyle/>
          <a:p>
            <a:pPr algn="r" rtl="1" eaLnBrk="1" hangingPunct="1"/>
            <a:r>
              <a:rPr lang="he-IL" i="0" baseline="0" dirty="0" smtClean="0">
                <a:latin typeface="Courier New" panose="02070309020205020404" pitchFamily="49" charset="0"/>
                <a:cs typeface="Courier New" panose="02070309020205020404" pitchFamily="49" charset="0"/>
              </a:rPr>
              <a:t>נסכם את הדוגמא: ראינו כיצד ניתן למדוד זמן ריצה עם הפונקציות </a:t>
            </a:r>
            <a:r>
              <a:rPr lang="en-US" b="1" i="0" baseline="0" dirty="0" smtClean="0">
                <a:latin typeface="Courier New" panose="02070309020205020404" pitchFamily="49" charset="0"/>
                <a:cs typeface="Courier New" panose="02070309020205020404" pitchFamily="49" charset="0"/>
              </a:rPr>
              <a:t>tic-toc</a:t>
            </a:r>
            <a:r>
              <a:rPr lang="he-IL" i="0" baseline="0" dirty="0" smtClean="0">
                <a:latin typeface="Courier New" panose="02070309020205020404" pitchFamily="49" charset="0"/>
                <a:cs typeface="Courier New" panose="02070309020205020404" pitchFamily="49" charset="0"/>
              </a:rPr>
              <a:t> , כיצד להשתמש ב</a:t>
            </a:r>
            <a:r>
              <a:rPr lang="en-US" b="1" i="0" baseline="0" dirty="0" smtClean="0">
                <a:latin typeface="Courier New" panose="02070309020205020404" pitchFamily="49" charset="0"/>
                <a:cs typeface="Courier New" panose="02070309020205020404" pitchFamily="49" charset="0"/>
              </a:rPr>
              <a:t>code analyzer</a:t>
            </a:r>
            <a:r>
              <a:rPr lang="he-IL" i="0" baseline="0" dirty="0" smtClean="0">
                <a:latin typeface="Courier New" panose="02070309020205020404" pitchFamily="49" charset="0"/>
                <a:cs typeface="Courier New" panose="02070309020205020404" pitchFamily="49" charset="0"/>
              </a:rPr>
              <a:t>, וראינו את חשיבות הקצאת הזיכרון והוקטוריזציה.</a:t>
            </a:r>
          </a:p>
          <a:p>
            <a:pPr algn="r" rtl="1" eaLnBrk="1" hangingPunct="1"/>
            <a:r>
              <a:rPr lang="he-IL" i="0" baseline="0" dirty="0" smtClean="0">
                <a:latin typeface="Courier New" panose="02070309020205020404" pitchFamily="49" charset="0"/>
                <a:cs typeface="Courier New" panose="02070309020205020404" pitchFamily="49" charset="0"/>
              </a:rPr>
              <a:t>כעת בואו נבין </a:t>
            </a:r>
            <a:r>
              <a:rPr lang="he-IL" b="1" i="0" baseline="0" dirty="0" smtClean="0">
                <a:latin typeface="Courier New" panose="02070309020205020404" pitchFamily="49" charset="0"/>
                <a:cs typeface="Courier New" panose="02070309020205020404" pitchFamily="49" charset="0"/>
              </a:rPr>
              <a:t>למה</a:t>
            </a:r>
            <a:r>
              <a:rPr lang="he-IL" i="0" baseline="0" dirty="0" smtClean="0">
                <a:latin typeface="Courier New" panose="02070309020205020404" pitchFamily="49" charset="0"/>
                <a:cs typeface="Courier New" panose="02070309020205020404" pitchFamily="49" charset="0"/>
              </a:rPr>
              <a:t> </a:t>
            </a:r>
            <a:r>
              <a:rPr lang="he-IL" i="0" baseline="0" dirty="0" smtClean="0">
                <a:latin typeface="Courier New" panose="02070309020205020404" pitchFamily="49" charset="0"/>
                <a:cs typeface="Courier New" panose="02070309020205020404" pitchFamily="49" charset="0"/>
              </a:rPr>
              <a:t>הקצאת הזיכרון עזרה לנו לשפר כל כך את זמן הריצה?</a:t>
            </a:r>
            <a:endParaRPr lang="en-GB" i="1" dirty="0" smtClean="0"/>
          </a:p>
          <a:p>
            <a:pPr eaLnBrk="1" hangingPunct="1"/>
            <a:endParaRPr lang="en-GB" i="1" dirty="0" smtClean="0"/>
          </a:p>
          <a:p>
            <a:pPr eaLnBrk="1" hangingPunct="1"/>
            <a:r>
              <a:rPr lang="en-GB" i="1" dirty="0" smtClean="0"/>
              <a:t>SCRIPT:</a:t>
            </a:r>
          </a:p>
          <a:p>
            <a:pPr eaLnBrk="1" hangingPunct="1"/>
            <a:r>
              <a:rPr lang="en-GB" dirty="0" smtClean="0"/>
              <a:t>In this example, we used both vectorization and </a:t>
            </a:r>
            <a:r>
              <a:rPr lang="en-GB" dirty="0" err="1" smtClean="0"/>
              <a:t>perallocation</a:t>
            </a:r>
            <a:r>
              <a:rPr lang="en-GB" dirty="0" smtClean="0"/>
              <a:t> to see code improvement. M-Lint gave us some really easy low-hanging fruit that allowed us to dramatically improve our code by using </a:t>
            </a:r>
            <a:r>
              <a:rPr lang="en-GB" dirty="0" err="1" smtClean="0"/>
              <a:t>preallocation</a:t>
            </a:r>
            <a:r>
              <a:rPr lang="en-GB" dirty="0" smtClean="0"/>
              <a:t>. So, let’s explore why </a:t>
            </a:r>
            <a:r>
              <a:rPr lang="en-GB" dirty="0" err="1" smtClean="0"/>
              <a:t>preallocation</a:t>
            </a:r>
            <a:r>
              <a:rPr lang="en-GB" dirty="0" smtClean="0"/>
              <a:t> is really essentially for improving our MATLAB performance. </a:t>
            </a:r>
          </a:p>
        </p:txBody>
      </p:sp>
    </p:spTree>
    <p:extLst>
      <p:ext uri="{BB962C8B-B14F-4D97-AF65-F5344CB8AC3E}">
        <p14:creationId xmlns:p14="http://schemas.microsoft.com/office/powerpoint/2010/main" val="33709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r" defTabSz="914400" rtl="1" eaLnBrk="1" fontAlgn="auto" latinLnBrk="0" hangingPunct="1">
              <a:lnSpc>
                <a:spcPct val="100000"/>
              </a:lnSpc>
              <a:spcBef>
                <a:spcPct val="0"/>
              </a:spcBef>
              <a:spcAft>
                <a:spcPts val="0"/>
              </a:spcAft>
              <a:buClrTx/>
              <a:buSzTx/>
              <a:buFontTx/>
              <a:buNone/>
              <a:tabLst/>
              <a:defRPr/>
            </a:pPr>
            <a:r>
              <a:rPr lang="he-IL" sz="1200" b="0" i="0" kern="1200" dirty="0" smtClean="0">
                <a:solidFill>
                  <a:schemeClr val="tx1"/>
                </a:solidFill>
                <a:effectLst/>
                <a:latin typeface="+mn-lt"/>
                <a:ea typeface="+mn-ea"/>
                <a:cs typeface="+mn-cs"/>
              </a:rPr>
              <a:t>נתחיל את ההרצאה</a:t>
            </a:r>
            <a:r>
              <a:rPr lang="he-IL" sz="1200" b="0" i="0" kern="1200" baseline="0" dirty="0" smtClean="0">
                <a:solidFill>
                  <a:schemeClr val="tx1"/>
                </a:solidFill>
                <a:effectLst/>
                <a:latin typeface="+mn-lt"/>
                <a:ea typeface="+mn-ea"/>
                <a:cs typeface="+mn-cs"/>
              </a:rPr>
              <a:t> ב</a:t>
            </a:r>
            <a:r>
              <a:rPr lang="he-IL" sz="1200" b="1" i="0" kern="1200" baseline="0" dirty="0" smtClean="0">
                <a:solidFill>
                  <a:schemeClr val="tx1"/>
                </a:solidFill>
                <a:effectLst/>
                <a:latin typeface="+mn-lt"/>
                <a:ea typeface="+mn-ea"/>
                <a:cs typeface="+mn-cs"/>
              </a:rPr>
              <a:t>סקירת תהליך הפיתוח הכללי </a:t>
            </a:r>
            <a:r>
              <a:rPr lang="he-IL" sz="1200" b="0" i="0" kern="1200" baseline="0" dirty="0" smtClean="0">
                <a:solidFill>
                  <a:schemeClr val="tx1"/>
                </a:solidFill>
                <a:effectLst/>
                <a:latin typeface="+mn-lt"/>
                <a:ea typeface="+mn-ea"/>
                <a:cs typeface="+mn-cs"/>
              </a:rPr>
              <a:t>במטלב מלשב הרעיון ועד התוצר הסופי, נדבר על מהו קוד איכותי ונלמד טכניקות ל</a:t>
            </a:r>
            <a:r>
              <a:rPr lang="he-IL" sz="1200" b="1" i="0" kern="1200" baseline="0" dirty="0" smtClean="0">
                <a:solidFill>
                  <a:schemeClr val="tx1"/>
                </a:solidFill>
                <a:effectLst/>
                <a:latin typeface="+mn-lt"/>
                <a:ea typeface="+mn-ea"/>
                <a:cs typeface="+mn-cs"/>
              </a:rPr>
              <a:t>שיפור איכות קוד</a:t>
            </a:r>
            <a:r>
              <a:rPr lang="he-IL" sz="1200" b="0" i="0" kern="1200" baseline="0" dirty="0" smtClean="0">
                <a:solidFill>
                  <a:schemeClr val="tx1"/>
                </a:solidFill>
                <a:effectLst/>
                <a:latin typeface="+mn-lt"/>
                <a:ea typeface="+mn-ea"/>
                <a:cs typeface="+mn-cs"/>
              </a:rPr>
              <a:t>.</a:t>
            </a:r>
          </a:p>
          <a:p>
            <a:pPr marL="0" marR="0" indent="0" algn="r" defTabSz="914400" rtl="1" eaLnBrk="1" fontAlgn="auto" latinLnBrk="0" hangingPunct="1">
              <a:lnSpc>
                <a:spcPct val="100000"/>
              </a:lnSpc>
              <a:spcBef>
                <a:spcPct val="0"/>
              </a:spcBef>
              <a:spcAft>
                <a:spcPts val="0"/>
              </a:spcAft>
              <a:buClrTx/>
              <a:buSzTx/>
              <a:buFontTx/>
              <a:buNone/>
              <a:tabLst/>
              <a:defRPr/>
            </a:pPr>
            <a:r>
              <a:rPr lang="he-IL" sz="1200" b="0" i="0" kern="1200" baseline="0" dirty="0" smtClean="0">
                <a:solidFill>
                  <a:schemeClr val="tx1"/>
                </a:solidFill>
                <a:effectLst/>
                <a:latin typeface="+mn-lt"/>
                <a:ea typeface="+mn-ea"/>
                <a:cs typeface="+mn-cs"/>
              </a:rPr>
              <a:t>לאחר מכן למד איך לשפר את ביצועי הקוד על ידי </a:t>
            </a:r>
            <a:r>
              <a:rPr lang="he-IL" sz="1200" b="1" i="0" baseline="0" dirty="0" smtClean="0">
                <a:latin typeface="Courier New" panose="02070309020205020404" pitchFamily="49" charset="0"/>
                <a:cs typeface="Courier New" panose="02070309020205020404" pitchFamily="49" charset="0"/>
              </a:rPr>
              <a:t>שימוש יעיל בפעולות וקטורים ומטריצות </a:t>
            </a:r>
            <a:r>
              <a:rPr lang="he-IL" sz="1200" i="0" baseline="0" dirty="0" smtClean="0">
                <a:latin typeface="Courier New" panose="02070309020205020404" pitchFamily="49" charset="0"/>
                <a:cs typeface="Courier New" panose="02070309020205020404" pitchFamily="49" charset="0"/>
              </a:rPr>
              <a:t>, ונראה איך </a:t>
            </a:r>
            <a:r>
              <a:rPr lang="he-IL" sz="1200" b="1" i="0" baseline="0" dirty="0" smtClean="0">
                <a:latin typeface="Courier New" panose="02070309020205020404" pitchFamily="49" charset="0"/>
                <a:cs typeface="Courier New" panose="02070309020205020404" pitchFamily="49" charset="0"/>
              </a:rPr>
              <a:t>להעריך את ביצועי הקוד ולמצוא צוארי בקבוק</a:t>
            </a:r>
            <a:r>
              <a:rPr lang="he-IL" sz="1200" i="0" baseline="0" dirty="0" smtClean="0">
                <a:latin typeface="Courier New" panose="02070309020205020404" pitchFamily="49" charset="0"/>
                <a:cs typeface="Courier New" panose="02070309020205020404" pitchFamily="49" charset="0"/>
              </a:rPr>
              <a:t>.</a:t>
            </a:r>
            <a:endParaRPr lang="en-US" sz="1200" i="1" dirty="0" smtClean="0">
              <a:latin typeface="Verdana" pitchFamily="34" charset="0"/>
            </a:endParaRPr>
          </a:p>
          <a:p>
            <a:pPr algn="r" rtl="1" eaLnBrk="1" hangingPunct="1">
              <a:spcBef>
                <a:spcPct val="0"/>
              </a:spcBef>
            </a:pPr>
            <a:endParaRPr lang="he-IL" altLang="he-IL" b="1"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11771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38915" name="Rectangle 7"/>
          <p:cNvSpPr>
            <a:spLocks noGrp="1" noChangeArrowheads="1"/>
          </p:cNvSpPr>
          <p:nvPr>
            <p:ph type="sldNum" sz="quarter" idx="5"/>
          </p:nvPr>
        </p:nvSpPr>
        <p:spPr>
          <a:noFill/>
        </p:spPr>
        <p:txBody>
          <a:bodyPr/>
          <a:lstStyle/>
          <a:p>
            <a:fld id="{D7C1542D-A2DE-4A3A-97C7-693F89575BE6}" type="slidenum">
              <a:rPr lang="en-GB" smtClean="0">
                <a:solidFill>
                  <a:prstClr val="black"/>
                </a:solidFill>
              </a:rPr>
              <a:pPr/>
              <a:t>20</a:t>
            </a:fld>
            <a:endParaRPr lang="en-GB" smtClean="0">
              <a:solidFill>
                <a:prstClr val="black"/>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p:spPr>
        <p:txBody>
          <a:bodyPr/>
          <a:lstStyle/>
          <a:p>
            <a:pPr algn="r" rtl="1" eaLnBrk="1" hangingPunct="1"/>
            <a:r>
              <a:rPr lang="he-IL" i="0" baseline="0" dirty="0" smtClean="0">
                <a:latin typeface="Courier New" panose="02070309020205020404" pitchFamily="49" charset="0"/>
                <a:cs typeface="Courier New" panose="02070309020205020404" pitchFamily="49" charset="0"/>
              </a:rPr>
              <a:t>בואו נראה מה קורה כאשר לא מבצעים הקצאת זיכרון:</a:t>
            </a:r>
          </a:p>
          <a:p>
            <a:pPr algn="r" rtl="1" eaLnBrk="1" hangingPunct="1"/>
            <a:r>
              <a:rPr lang="he-IL" i="0" baseline="0" dirty="0" smtClean="0">
                <a:latin typeface="Courier New" panose="02070309020205020404" pitchFamily="49" charset="0"/>
                <a:cs typeface="Courier New" panose="02070309020205020404" pitchFamily="49" charset="0"/>
              </a:rPr>
              <a:t>נגדיר </a:t>
            </a:r>
            <a:r>
              <a:rPr lang="en-US" i="0" baseline="0" dirty="0" smtClean="0">
                <a:latin typeface="Courier New" panose="02070309020205020404" pitchFamily="49" charset="0"/>
                <a:cs typeface="Courier New" panose="02070309020205020404" pitchFamily="49" charset="0"/>
              </a:rPr>
              <a:t>x=4</a:t>
            </a:r>
            <a:r>
              <a:rPr lang="he-IL" i="0" baseline="0" dirty="0" smtClean="0">
                <a:latin typeface="Courier New" panose="02070309020205020404" pitchFamily="49" charset="0"/>
                <a:cs typeface="Courier New" panose="02070309020205020404" pitchFamily="49" charset="0"/>
              </a:rPr>
              <a:t>, ומטלב ימצא מקום עבור </a:t>
            </a:r>
            <a:r>
              <a:rPr lang="en-US" i="0" baseline="0" dirty="0" smtClean="0">
                <a:latin typeface="Courier New" panose="02070309020205020404" pitchFamily="49" charset="0"/>
                <a:cs typeface="Courier New" panose="02070309020205020404" pitchFamily="49" charset="0"/>
              </a:rPr>
              <a:t>x</a:t>
            </a:r>
            <a:r>
              <a:rPr lang="he-IL" i="0" baseline="0" dirty="0" smtClean="0">
                <a:latin typeface="Courier New" panose="02070309020205020404" pitchFamily="49" charset="0"/>
                <a:cs typeface="Courier New" panose="02070309020205020404" pitchFamily="49" charset="0"/>
              </a:rPr>
              <a:t> וישמור בזיכרון.</a:t>
            </a:r>
          </a:p>
          <a:p>
            <a:pPr algn="r" rtl="1" eaLnBrk="1" hangingPunct="1"/>
            <a:r>
              <a:rPr lang="he-IL" i="0" baseline="0" dirty="0" smtClean="0">
                <a:latin typeface="Courier New" panose="02070309020205020404" pitchFamily="49" charset="0"/>
                <a:cs typeface="Courier New" panose="02070309020205020404" pitchFamily="49" charset="0"/>
              </a:rPr>
              <a:t>כעת נוסיף איבר נוסף למערך. אם מטלב לא מוצא מקום נוסף בזיכרון במקום בו כתבנו את </a:t>
            </a:r>
            <a:r>
              <a:rPr lang="en-US" i="0" baseline="0" dirty="0" smtClean="0">
                <a:latin typeface="Courier New" panose="02070309020205020404" pitchFamily="49" charset="0"/>
                <a:cs typeface="Courier New" panose="02070309020205020404" pitchFamily="49" charset="0"/>
              </a:rPr>
              <a:t>x</a:t>
            </a:r>
            <a:r>
              <a:rPr lang="he-IL" i="0" baseline="0" dirty="0" smtClean="0">
                <a:latin typeface="Courier New" panose="02070309020205020404" pitchFamily="49" charset="0"/>
                <a:cs typeface="Courier New" panose="02070309020205020404" pitchFamily="49" charset="0"/>
              </a:rPr>
              <a:t>, מטלב יחפש מקום אחר כדי לשמור את המשתנה, מאחר ומטלב צריך </a:t>
            </a:r>
            <a:r>
              <a:rPr lang="he-IL" b="1" i="0" baseline="0" dirty="0" smtClean="0">
                <a:latin typeface="Courier New" panose="02070309020205020404" pitchFamily="49" charset="0"/>
                <a:cs typeface="Courier New" panose="02070309020205020404" pitchFamily="49" charset="0"/>
              </a:rPr>
              <a:t>מקטע זיכרון רציף על מנת לשמור מערכים. </a:t>
            </a:r>
            <a:r>
              <a:rPr lang="he-IL" b="0" i="0" baseline="0" dirty="0" smtClean="0">
                <a:latin typeface="Courier New" panose="02070309020205020404" pitchFamily="49" charset="0"/>
                <a:cs typeface="Courier New" panose="02070309020205020404" pitchFamily="49" charset="0"/>
              </a:rPr>
              <a:t> מטלב ישמור את המשתנה במקום החדש וימחק את המשתנה הקודם. </a:t>
            </a:r>
          </a:p>
          <a:p>
            <a:pPr algn="r" rtl="1" eaLnBrk="1" hangingPunct="1"/>
            <a:r>
              <a:rPr lang="he-IL" b="0" i="0" baseline="0" dirty="0" smtClean="0">
                <a:latin typeface="Courier New" panose="02070309020205020404" pitchFamily="49" charset="0"/>
                <a:cs typeface="Courier New" panose="02070309020205020404" pitchFamily="49" charset="0"/>
              </a:rPr>
              <a:t>ככל שגודל המערך גדול יותר, מטלב יצטרך לבצע העתקה ארוכה יותר והתהליך יגזול יותר ויותר זמן.</a:t>
            </a:r>
          </a:p>
          <a:p>
            <a:pPr algn="r" rtl="1" eaLnBrk="1" hangingPunct="1"/>
            <a:r>
              <a:rPr lang="he-IL" b="0" i="0" baseline="0" dirty="0" smtClean="0">
                <a:latin typeface="Courier New" panose="02070309020205020404" pitchFamily="49" charset="0"/>
                <a:cs typeface="Courier New" panose="02070309020205020404" pitchFamily="49" charset="0"/>
              </a:rPr>
              <a:t>אז הגדלת מערכים היא תהליך יקר, ונרצה להמנע ממנו כמה שיותר.</a:t>
            </a:r>
          </a:p>
          <a:p>
            <a:pPr algn="r" rtl="1" eaLnBrk="1" hangingPunct="1"/>
            <a:endParaRPr lang="he-IL" b="1" i="0" baseline="0" dirty="0" smtClean="0">
              <a:latin typeface="Courier New" panose="02070309020205020404" pitchFamily="49" charset="0"/>
              <a:cs typeface="Courier New" panose="02070309020205020404" pitchFamily="49" charset="0"/>
            </a:endParaRPr>
          </a:p>
          <a:p>
            <a:pPr algn="r" rtl="1" eaLnBrk="1" hangingPunct="1"/>
            <a:endParaRPr lang="he-IL" i="0" baseline="0" dirty="0" smtClean="0">
              <a:solidFill>
                <a:srgbClr val="FF0000"/>
              </a:solidFill>
              <a:latin typeface="Courier New" panose="02070309020205020404" pitchFamily="49" charset="0"/>
              <a:cs typeface="Courier New" panose="02070309020205020404" pitchFamily="49" charset="0"/>
            </a:endParaRPr>
          </a:p>
          <a:p>
            <a:pPr algn="r" rtl="1" eaLnBrk="1" hangingPunct="1"/>
            <a:endParaRPr lang="he-IL" i="0" baseline="0" dirty="0" smtClean="0">
              <a:solidFill>
                <a:srgbClr val="FF0000"/>
              </a:solidFill>
              <a:latin typeface="Courier New" panose="02070309020205020404" pitchFamily="49" charset="0"/>
              <a:cs typeface="Courier New" panose="02070309020205020404" pitchFamily="49" charset="0"/>
            </a:endParaRPr>
          </a:p>
          <a:p>
            <a:pPr eaLnBrk="1" hangingPunct="1"/>
            <a:endParaRPr lang="en-US" i="1" dirty="0" smtClean="0"/>
          </a:p>
          <a:p>
            <a:pPr eaLnBrk="1" hangingPunct="1"/>
            <a:r>
              <a:rPr lang="en-US" i="1" dirty="0" smtClean="0"/>
              <a:t>SCRIPT:</a:t>
            </a:r>
          </a:p>
          <a:p>
            <a:pPr eaLnBrk="1" hangingPunct="1"/>
            <a:endParaRPr lang="en-US" i="1" dirty="0" smtClean="0"/>
          </a:p>
          <a:p>
            <a:pPr eaLnBrk="1" hangingPunct="1"/>
            <a:r>
              <a:rPr lang="en-US" dirty="0" smtClean="0"/>
              <a:t>MATLAB needs contiguous memory to hold its arrays. Therefore, when you define a variable, it defines enough memory to hold just that variable. When the variable is changed to an array with more elements, MATLAB may not have surrounding memory large enough to hold that new array. Therefore, it must set aside new memory and copy the old array into this new memory location. </a:t>
            </a:r>
          </a:p>
          <a:p>
            <a:pPr eaLnBrk="1" hangingPunct="1"/>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i="0" baseline="0" dirty="0" smtClean="0">
                <a:solidFill>
                  <a:srgbClr val="FF0000"/>
                </a:solidFill>
                <a:latin typeface="Courier New" panose="02070309020205020404" pitchFamily="49" charset="0"/>
                <a:cs typeface="Courier New" panose="02070309020205020404" pitchFamily="49" charset="0"/>
              </a:rPr>
              <a:t>מטלב צריך זיכרון רציף על מנת לשמור מערכים. לכן כשאנחנו מגדירים משתנה, מטלב מגדיר זיכרון לשמור רק את המשתנה שהגדרנו. כאשר אנו משתנים את המשתנה  למערך גדול יותר כלומר מוסיפים אלמנטים למערך, ייתכן כי למטלב לא יהיה מספיק מקום במקום בו הוא כתב את המשתנה כדי לשמור את המערך החדש. לכן, מטלב יחפש מקום אחר בזיכרון בו יהיה לו מספיק מקום לשמור את המערך החדש.</a:t>
            </a:r>
            <a:endParaRPr lang="en-US" i="1" dirty="0" smtClean="0">
              <a:solidFill>
                <a:srgbClr val="FF0000"/>
              </a:solidFill>
            </a:endParaRPr>
          </a:p>
          <a:p>
            <a:pPr eaLnBrk="1" hangingPunct="1"/>
            <a:endParaRPr lang="en-US" dirty="0" smtClean="0"/>
          </a:p>
        </p:txBody>
      </p:sp>
    </p:spTree>
    <p:extLst>
      <p:ext uri="{BB962C8B-B14F-4D97-AF65-F5344CB8AC3E}">
        <p14:creationId xmlns:p14="http://schemas.microsoft.com/office/powerpoint/2010/main" val="949045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39939" name="Rectangle 7"/>
          <p:cNvSpPr>
            <a:spLocks noGrp="1" noChangeArrowheads="1"/>
          </p:cNvSpPr>
          <p:nvPr>
            <p:ph type="sldNum" sz="quarter" idx="5"/>
          </p:nvPr>
        </p:nvSpPr>
        <p:spPr>
          <a:noFill/>
        </p:spPr>
        <p:txBody>
          <a:bodyPr/>
          <a:lstStyle/>
          <a:p>
            <a:fld id="{6C2F38E2-A6BB-4A1B-BE7C-18505B16C0D6}" type="slidenum">
              <a:rPr lang="en-GB" smtClean="0">
                <a:solidFill>
                  <a:prstClr val="black"/>
                </a:solidFill>
              </a:rPr>
              <a:pPr/>
              <a:t>21</a:t>
            </a:fld>
            <a:endParaRPr lang="en-GB" smtClean="0">
              <a:solidFill>
                <a:prstClr val="black"/>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p:spPr>
        <p:txBody>
          <a:bodyPr/>
          <a:lstStyle/>
          <a:p>
            <a:pPr algn="r" rtl="1" eaLnBrk="1" hangingPunct="1"/>
            <a:r>
              <a:rPr lang="he-IL" i="0" baseline="0" dirty="0" smtClean="0">
                <a:latin typeface="Courier New" panose="02070309020205020404" pitchFamily="49" charset="0"/>
                <a:cs typeface="Courier New" panose="02070309020205020404" pitchFamily="49" charset="0"/>
              </a:rPr>
              <a:t>במקום להגדיל את המערך נבצע הקצאת זיכרון, כלומר נגדיר מערך ראשוני כלשהו, למשל ע"י הקצאת אפסים, בגודל של המערך שלנו, ומטלב ימצא מקום רציף בזיכרון כדי לשמור את המערך שלנו. כעת בכל אחת מפעולות ההשמה לאיברי המערך מטלב רק ניגש למקום המתאים בזיכרון ומחליף את הערך מבלי לבצע חיפוש אחר מקום אחר בזיכרון והעתקה אליו.</a:t>
            </a:r>
          </a:p>
          <a:p>
            <a:pPr algn="r" rtl="1" eaLnBrk="1" hangingPunct="1"/>
            <a:r>
              <a:rPr lang="he-IL" i="0" baseline="0" dirty="0" smtClean="0">
                <a:latin typeface="Courier New" panose="02070309020205020404" pitchFamily="49" charset="0"/>
                <a:cs typeface="Courier New" panose="02070309020205020404" pitchFamily="49" charset="0"/>
              </a:rPr>
              <a:t>כלומר, </a:t>
            </a:r>
            <a:r>
              <a:rPr lang="he-IL" b="1" i="0" baseline="0" dirty="0" smtClean="0">
                <a:latin typeface="Courier New" panose="02070309020205020404" pitchFamily="49" charset="0"/>
                <a:cs typeface="Courier New" panose="02070309020205020404" pitchFamily="49" charset="0"/>
              </a:rPr>
              <a:t>נדרשות פחות פעולות גישה לזיכרון</a:t>
            </a:r>
            <a:r>
              <a:rPr lang="he-IL" i="0" baseline="0" dirty="0" smtClean="0">
                <a:latin typeface="Courier New" panose="02070309020205020404" pitchFamily="49" charset="0"/>
                <a:cs typeface="Courier New" panose="02070309020205020404" pitchFamily="49" charset="0"/>
              </a:rPr>
              <a:t> וכך אנחנו מרוויחים ומשפרים את ביצועי הקוד.</a:t>
            </a:r>
            <a:endParaRPr lang="en-US" i="1" dirty="0" smtClean="0"/>
          </a:p>
          <a:p>
            <a:pPr eaLnBrk="1" hangingPunct="1"/>
            <a:endParaRPr lang="en-US" i="1" dirty="0" smtClean="0"/>
          </a:p>
          <a:p>
            <a:pPr eaLnBrk="1" hangingPunct="1"/>
            <a:endParaRPr lang="en-US" i="1" dirty="0" smtClean="0"/>
          </a:p>
          <a:p>
            <a:pPr eaLnBrk="1" hangingPunct="1"/>
            <a:r>
              <a:rPr lang="en-US" i="1" dirty="0" smtClean="0"/>
              <a:t>SCRIPT:</a:t>
            </a:r>
          </a:p>
          <a:p>
            <a:pPr eaLnBrk="1" hangingPunct="1"/>
            <a:r>
              <a:rPr lang="en-US" dirty="0" smtClean="0"/>
              <a:t>When you have </a:t>
            </a:r>
            <a:r>
              <a:rPr lang="en-US" dirty="0" err="1" smtClean="0"/>
              <a:t>preallocated</a:t>
            </a:r>
            <a:r>
              <a:rPr lang="en-US" dirty="0" smtClean="0"/>
              <a:t> your array (in other words set up an initial array of elements the same size as your final array) you do not to need to find new memory location and copy over the array every time you add another element. </a:t>
            </a:r>
          </a:p>
          <a:p>
            <a:pPr eaLnBrk="1" hangingPunct="1"/>
            <a:endParaRPr lang="en-US" dirty="0" smtClean="0"/>
          </a:p>
          <a:p>
            <a:pPr eaLnBrk="1" hangingPunct="1"/>
            <a:r>
              <a:rPr lang="en-US" dirty="0" smtClean="0"/>
              <a:t>This is based on the fact that MATLAB needs contiguous memory space to hold its arrays. This is a result of MATLAB’s underlying linear algebra </a:t>
            </a:r>
            <a:r>
              <a:rPr lang="en-US" dirty="0" err="1" smtClean="0"/>
              <a:t>techonologies</a:t>
            </a:r>
            <a:r>
              <a:rPr lang="en-US" dirty="0" smtClean="0"/>
              <a:t>. MATLAB uses Basic Linear Algebra </a:t>
            </a:r>
            <a:r>
              <a:rPr lang="en-US" dirty="0" err="1" smtClean="0"/>
              <a:t>subrountines</a:t>
            </a:r>
            <a:r>
              <a:rPr lang="en-US" dirty="0" smtClean="0"/>
              <a:t> (BLAS) and Linear Algebra Package (set of FORTRAN libraries) to do its linear algebra. These require contiguous segments of memory. </a:t>
            </a:r>
          </a:p>
          <a:p>
            <a:pPr eaLnBrk="1" hangingPunct="1"/>
            <a:endParaRPr lang="en-US" dirty="0" smtClean="0"/>
          </a:p>
        </p:txBody>
      </p:sp>
    </p:spTree>
    <p:extLst>
      <p:ext uri="{BB962C8B-B14F-4D97-AF65-F5344CB8AC3E}">
        <p14:creationId xmlns:p14="http://schemas.microsoft.com/office/powerpoint/2010/main" val="510340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Handling Large Data Sets Efficiently in MATLAB</a:t>
            </a:r>
          </a:p>
        </p:txBody>
      </p:sp>
      <p:sp>
        <p:nvSpPr>
          <p:cNvPr id="7" name="Rectangle 7"/>
          <p:cNvSpPr>
            <a:spLocks noGrp="1" noChangeArrowheads="1"/>
          </p:cNvSpPr>
          <p:nvPr>
            <p:ph type="sldNum" sz="quarter" idx="5"/>
          </p:nvPr>
        </p:nvSpPr>
        <p:spPr>
          <a:ln/>
        </p:spPr>
        <p:txBody>
          <a:bodyPr/>
          <a:lstStyle/>
          <a:p>
            <a:fld id="{E335FD03-2CD7-46D8-B313-2E1F03689DB3}" type="slidenum">
              <a:rPr lang="en-US">
                <a:solidFill>
                  <a:prstClr val="black"/>
                </a:solidFill>
              </a:rPr>
              <a:pPr/>
              <a:t>22</a:t>
            </a:fld>
            <a:endParaRPr lang="en-US">
              <a:solidFill>
                <a:prstClr val="black"/>
              </a:solidFill>
            </a:endParaRPr>
          </a:p>
        </p:txBody>
      </p:sp>
      <p:sp>
        <p:nvSpPr>
          <p:cNvPr id="315396" name="Rectangle 4"/>
          <p:cNvSpPr>
            <a:spLocks noGrp="1" noRot="1" noChangeAspect="1" noChangeArrowheads="1" noTextEdit="1"/>
          </p:cNvSpPr>
          <p:nvPr>
            <p:ph type="sldImg"/>
          </p:nvPr>
        </p:nvSpPr>
        <p:spPr>
          <a:ln/>
        </p:spPr>
      </p:sp>
      <p:sp>
        <p:nvSpPr>
          <p:cNvPr id="315397" name="Rectangle 5"/>
          <p:cNvSpPr>
            <a:spLocks noGrp="1" noChangeArrowheads="1"/>
          </p:cNvSpPr>
          <p:nvPr>
            <p:ph type="body" idx="1"/>
          </p:nvPr>
        </p:nvSpPr>
        <p:spPr/>
        <p:txBody>
          <a:bodyPr/>
          <a:lstStyle/>
          <a:p>
            <a:pPr algn="r" rtl="1"/>
            <a:r>
              <a:rPr lang="he-IL" i="0" baseline="0" dirty="0" smtClean="0">
                <a:latin typeface="Courier New" panose="02070309020205020404" pitchFamily="49" charset="0"/>
                <a:cs typeface="Courier New" panose="02070309020205020404" pitchFamily="49" charset="0"/>
              </a:rPr>
              <a:t>ראינו קודם כי שימוש בוקטוריזציה משפר את הביצועים של הקוד כמעט תמיד.</a:t>
            </a:r>
          </a:p>
          <a:p>
            <a:pPr algn="r" rtl="1"/>
            <a:r>
              <a:rPr lang="he-IL" i="0" baseline="0" dirty="0" smtClean="0">
                <a:latin typeface="Courier New" panose="02070309020205020404" pitchFamily="49" charset="0"/>
                <a:cs typeface="Courier New" panose="02070309020205020404" pitchFamily="49" charset="0"/>
              </a:rPr>
              <a:t>עם זאת יש לקחת בחשבון את </a:t>
            </a:r>
            <a:r>
              <a:rPr lang="he-IL" b="1" i="0" baseline="0" dirty="0" smtClean="0">
                <a:latin typeface="Courier New" panose="02070309020205020404" pitchFamily="49" charset="0"/>
                <a:cs typeface="Courier New" panose="02070309020205020404" pitchFamily="49" charset="0"/>
              </a:rPr>
              <a:t>ההשפעה של וקטוריזציה על השימוש בזיכרון </a:t>
            </a:r>
            <a:r>
              <a:rPr lang="he-IL" i="0" baseline="0" dirty="0" smtClean="0">
                <a:latin typeface="Courier New" panose="02070309020205020404" pitchFamily="49" charset="0"/>
                <a:cs typeface="Courier New" panose="02070309020205020404" pitchFamily="49" charset="0"/>
              </a:rPr>
              <a:t>מאחר ואנו יוצרים למעשה מטריצות נוספות איתן נוכל לבצע וקטוריזציה, והן תופסות מקום בזיכרון.</a:t>
            </a:r>
          </a:p>
          <a:p>
            <a:pPr algn="r" rtl="1"/>
            <a:endParaRPr lang="he-IL" i="0" baseline="0" dirty="0" smtClean="0">
              <a:latin typeface="Courier New" panose="02070309020205020404" pitchFamily="49" charset="0"/>
              <a:cs typeface="Courier New" panose="02070309020205020404" pitchFamily="49" charset="0"/>
            </a:endParaRPr>
          </a:p>
          <a:p>
            <a:pPr algn="r" rtl="1"/>
            <a:r>
              <a:rPr lang="he-IL" i="0" baseline="0" dirty="0" smtClean="0">
                <a:latin typeface="Courier New" panose="02070309020205020404" pitchFamily="49" charset="0"/>
                <a:cs typeface="Courier New" panose="02070309020205020404" pitchFamily="49" charset="0"/>
              </a:rPr>
              <a:t>כדי להמנע מיצירת מיותרת של מטריצות בזיכרון, כדאי להשתמש ב</a:t>
            </a:r>
            <a:r>
              <a:rPr lang="en-US" b="1" i="0" baseline="0" dirty="0" smtClean="0">
                <a:latin typeface="Courier New" panose="02070309020205020404" pitchFamily="49" charset="0"/>
                <a:cs typeface="Courier New" panose="02070309020205020404" pitchFamily="49" charset="0"/>
              </a:rPr>
              <a:t>implicit expansion</a:t>
            </a:r>
            <a:r>
              <a:rPr lang="he-IL" i="0" baseline="0" dirty="0" smtClean="0">
                <a:latin typeface="Courier New" panose="02070309020205020404" pitchFamily="49" charset="0"/>
                <a:cs typeface="Courier New" panose="02070309020205020404" pitchFamily="49" charset="0"/>
              </a:rPr>
              <a:t>. מי שמשתמש בגרסת מטלב האחרונה </a:t>
            </a:r>
            <a:r>
              <a:rPr lang="en-US" b="1" i="0" baseline="0" dirty="0" smtClean="0">
                <a:latin typeface="Courier New" panose="02070309020205020404" pitchFamily="49" charset="0"/>
                <a:cs typeface="Courier New" panose="02070309020205020404" pitchFamily="49" charset="0"/>
              </a:rPr>
              <a:t>2016b</a:t>
            </a:r>
            <a:r>
              <a:rPr lang="he-IL" i="0" baseline="0" dirty="0" smtClean="0">
                <a:latin typeface="Courier New" panose="02070309020205020404" pitchFamily="49" charset="0"/>
                <a:cs typeface="Courier New" panose="02070309020205020404" pitchFamily="49" charset="0"/>
              </a:rPr>
              <a:t> ודאי יודע שהיכולת שכבר הייתה קיימת, </a:t>
            </a:r>
            <a:r>
              <a:rPr lang="en-US" i="0" baseline="0" dirty="0" smtClean="0">
                <a:latin typeface="Courier New" panose="02070309020205020404" pitchFamily="49" charset="0"/>
                <a:cs typeface="Courier New" panose="02070309020205020404" pitchFamily="49" charset="0"/>
              </a:rPr>
              <a:t>scalar expansion </a:t>
            </a:r>
            <a:r>
              <a:rPr lang="he-IL" i="0" baseline="0" dirty="0" smtClean="0">
                <a:latin typeface="Courier New" panose="02070309020205020404" pitchFamily="49" charset="0"/>
                <a:cs typeface="Courier New" panose="02070309020205020404" pitchFamily="49" charset="0"/>
              </a:rPr>
              <a:t> שאפשרה לנו לחבר וקטור עם סקלר, הורחבה</a:t>
            </a:r>
            <a:r>
              <a:rPr lang="en-US" i="0" baseline="0" dirty="0" smtClean="0">
                <a:latin typeface="Courier New" panose="02070309020205020404" pitchFamily="49" charset="0"/>
                <a:cs typeface="Courier New" panose="02070309020205020404" pitchFamily="49" charset="0"/>
              </a:rPr>
              <a:t> expanded </a:t>
            </a:r>
            <a:r>
              <a:rPr lang="he-IL" i="0" baseline="0" dirty="0" smtClean="0">
                <a:latin typeface="Courier New" panose="02070309020205020404" pitchFamily="49" charset="0"/>
                <a:cs typeface="Courier New" panose="02070309020205020404" pitchFamily="49" charset="0"/>
              </a:rPr>
              <a:t> וכעת אפשר אפילו לחבר מטריצה עם וקטור. נרחיב על </a:t>
            </a:r>
            <a:r>
              <a:rPr kumimoji="0" lang="en-US" sz="1200" b="0" i="0" u="none" strike="noStrike" kern="1200" cap="none" spc="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implicit expansion</a:t>
            </a:r>
            <a:r>
              <a:rPr lang="he-IL" i="0" baseline="0" dirty="0" smtClean="0">
                <a:latin typeface="Courier New" panose="02070309020205020404" pitchFamily="49" charset="0"/>
                <a:cs typeface="Courier New" panose="02070309020205020404" pitchFamily="49" charset="0"/>
              </a:rPr>
              <a:t> עוד מעט.</a:t>
            </a:r>
          </a:p>
          <a:p>
            <a:pPr algn="r" rtl="1"/>
            <a:endParaRPr lang="he-IL" i="0" baseline="0" dirty="0" smtClean="0">
              <a:latin typeface="Courier New" panose="02070309020205020404" pitchFamily="49" charset="0"/>
              <a:cs typeface="Courier New" panose="02070309020205020404" pitchFamily="49" charset="0"/>
            </a:endParaRPr>
          </a:p>
          <a:p>
            <a:pPr algn="r" rtl="1"/>
            <a:r>
              <a:rPr lang="he-IL" i="0" baseline="0" dirty="0" smtClean="0">
                <a:latin typeface="Courier New" panose="02070309020205020404" pitchFamily="49" charset="0"/>
                <a:cs typeface="Courier New" panose="02070309020205020404" pitchFamily="49" charset="0"/>
              </a:rPr>
              <a:t>(קליק) דרך נוספת לבצע וקטוריזציה מבלי להעמיס על הזיכרון, היא לבצע את הוקטוריזציה על </a:t>
            </a:r>
            <a:r>
              <a:rPr lang="he-IL" b="1" i="0" baseline="0" dirty="0" smtClean="0">
                <a:latin typeface="Courier New" panose="02070309020205020404" pitchFamily="49" charset="0"/>
                <a:cs typeface="Courier New" panose="02070309020205020404" pitchFamily="49" charset="0"/>
              </a:rPr>
              <a:t>בלוקים</a:t>
            </a:r>
            <a:r>
              <a:rPr lang="he-IL" i="0" baseline="0" dirty="0" smtClean="0">
                <a:latin typeface="Courier New" panose="02070309020205020404" pitchFamily="49" charset="0"/>
                <a:cs typeface="Courier New" panose="02070309020205020404" pitchFamily="49" charset="0"/>
              </a:rPr>
              <a:t>. כלומר להשתמש בלולאת </a:t>
            </a:r>
            <a:r>
              <a:rPr lang="en-US" i="0" baseline="0" dirty="0" smtClean="0">
                <a:latin typeface="Courier New" panose="02070309020205020404" pitchFamily="49" charset="0"/>
                <a:cs typeface="Courier New" panose="02070309020205020404" pitchFamily="49" charset="0"/>
              </a:rPr>
              <a:t>for</a:t>
            </a:r>
            <a:r>
              <a:rPr lang="he-IL" i="0" baseline="0" dirty="0" smtClean="0">
                <a:latin typeface="Courier New" panose="02070309020205020404" pitchFamily="49" charset="0"/>
                <a:cs typeface="Courier New" panose="02070309020205020404" pitchFamily="49" charset="0"/>
              </a:rPr>
              <a:t> אבל לא לעבור על כל אלמנט במטריצה אלא לבצע פעולות על בלוקים מתוך המטריצה, כך שכל לולאה מבוצעת ע"י וקטוריזציה.</a:t>
            </a:r>
          </a:p>
          <a:p>
            <a:pPr algn="r" rtl="1"/>
            <a:endParaRPr lang="he-IL" i="0" baseline="0" dirty="0" smtClean="0">
              <a:latin typeface="Courier New" panose="02070309020205020404" pitchFamily="49" charset="0"/>
              <a:cs typeface="Courier New" panose="02070309020205020404" pitchFamily="49" charset="0"/>
            </a:endParaRPr>
          </a:p>
          <a:p>
            <a:pPr algn="r" rtl="1"/>
            <a:r>
              <a:rPr lang="he-IL" i="0" baseline="0" dirty="0" smtClean="0">
                <a:latin typeface="Courier New" panose="02070309020205020404" pitchFamily="49" charset="0"/>
                <a:cs typeface="Courier New" panose="02070309020205020404" pitchFamily="49" charset="0"/>
              </a:rPr>
              <a:t>(קליק)</a:t>
            </a:r>
            <a:r>
              <a:rPr lang="en-US" i="0" baseline="0" dirty="0" smtClean="0">
                <a:latin typeface="Courier New" panose="02070309020205020404" pitchFamily="49" charset="0"/>
                <a:cs typeface="Courier New" panose="02070309020205020404" pitchFamily="49" charset="0"/>
              </a:rPr>
              <a:t> </a:t>
            </a:r>
            <a:r>
              <a:rPr lang="he-IL" i="0" baseline="0" dirty="0" smtClean="0">
                <a:latin typeface="Courier New" panose="02070309020205020404" pitchFamily="49" charset="0"/>
                <a:cs typeface="Courier New" panose="02070309020205020404" pitchFamily="49" charset="0"/>
              </a:rPr>
              <a:t>דרך נוספת להמנע מבעיות זיכרון היא שימוש במטריצות </a:t>
            </a:r>
            <a:r>
              <a:rPr lang="en-US" i="0" baseline="0" dirty="0" smtClean="0">
                <a:latin typeface="Courier New" panose="02070309020205020404" pitchFamily="49" charset="0"/>
                <a:cs typeface="Courier New" panose="02070309020205020404" pitchFamily="49" charset="0"/>
              </a:rPr>
              <a:t> .</a:t>
            </a:r>
            <a:r>
              <a:rPr lang="en-US" b="1" i="0" baseline="0" dirty="0" smtClean="0">
                <a:latin typeface="Courier New" panose="02070309020205020404" pitchFamily="49" charset="0"/>
                <a:cs typeface="Courier New" panose="02070309020205020404" pitchFamily="49" charset="0"/>
              </a:rPr>
              <a:t>sparse</a:t>
            </a:r>
            <a:r>
              <a:rPr lang="he-IL" i="0" baseline="0" dirty="0" smtClean="0">
                <a:latin typeface="Courier New" panose="02070309020205020404" pitchFamily="49" charset="0"/>
                <a:cs typeface="Courier New" panose="02070309020205020404" pitchFamily="49" charset="0"/>
              </a:rPr>
              <a:t>אם</a:t>
            </a:r>
            <a:r>
              <a:rPr lang="en-US" i="0" baseline="0" dirty="0" smtClean="0">
                <a:latin typeface="Courier New" panose="02070309020205020404" pitchFamily="49" charset="0"/>
                <a:cs typeface="Courier New" panose="02070309020205020404" pitchFamily="49" charset="0"/>
              </a:rPr>
              <a:t> </a:t>
            </a:r>
            <a:r>
              <a:rPr lang="he-IL" i="0" baseline="0" dirty="0" smtClean="0">
                <a:latin typeface="Courier New" panose="02070309020205020404" pitchFamily="49" charset="0"/>
                <a:cs typeface="Courier New" panose="02070309020205020404" pitchFamily="49" charset="0"/>
              </a:rPr>
              <a:t>יש לכם מטריצות שמכילות הרבה אפסים, מטריות </a:t>
            </a:r>
            <a:r>
              <a:rPr lang="en-US" i="0" baseline="0" dirty="0" smtClean="0">
                <a:latin typeface="Courier New" panose="02070309020205020404" pitchFamily="49" charset="0"/>
                <a:cs typeface="Courier New" panose="02070309020205020404" pitchFamily="49" charset="0"/>
              </a:rPr>
              <a:t>sparse</a:t>
            </a:r>
            <a:r>
              <a:rPr lang="he-IL" i="0" baseline="0" dirty="0" smtClean="0">
                <a:latin typeface="Courier New" panose="02070309020205020404" pitchFamily="49" charset="0"/>
                <a:cs typeface="Courier New" panose="02070309020205020404" pitchFamily="49" charset="0"/>
              </a:rPr>
              <a:t> שומרות בזיכרון רק ערכים שונים מ0 יחד וכך נחסך ביצוע פעולות על איברים שערכם 0. בדרך זו גם אנו חוסכים בזיכרון וגם משפרים ביצועים. נרחיב על מטריצות </a:t>
            </a:r>
            <a:r>
              <a:rPr lang="en-US" i="0" baseline="0" dirty="0" smtClean="0">
                <a:latin typeface="Courier New" panose="02070309020205020404" pitchFamily="49" charset="0"/>
                <a:cs typeface="Courier New" panose="02070309020205020404" pitchFamily="49" charset="0"/>
              </a:rPr>
              <a:t>sparse</a:t>
            </a:r>
            <a:r>
              <a:rPr lang="he-IL" i="0" baseline="0" dirty="0" smtClean="0">
                <a:latin typeface="Courier New" panose="02070309020205020404" pitchFamily="49" charset="0"/>
                <a:cs typeface="Courier New" panose="02070309020205020404" pitchFamily="49" charset="0"/>
              </a:rPr>
              <a:t> עוד מעט</a:t>
            </a:r>
            <a:r>
              <a:rPr lang="he-IL" i="0" baseline="0" dirty="0" smtClean="0">
                <a:latin typeface="Courier New" panose="02070309020205020404" pitchFamily="49" charset="0"/>
                <a:cs typeface="Courier New" panose="02070309020205020404" pitchFamily="49" charset="0"/>
              </a:rPr>
              <a:t>.</a:t>
            </a:r>
          </a:p>
          <a:p>
            <a:pPr algn="r" rtl="1"/>
            <a:endParaRPr lang="he-IL" i="0" baseline="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4509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r" rtl="1"/>
            <a:r>
              <a:rPr lang="he-IL" sz="1200" b="0" i="0" kern="1200" baseline="0" dirty="0" smtClean="0">
                <a:solidFill>
                  <a:schemeClr val="tx1"/>
                </a:solidFill>
                <a:effectLst/>
                <a:latin typeface="+mn-lt"/>
                <a:ea typeface="+mn-ea"/>
                <a:cs typeface="+mn-cs"/>
              </a:rPr>
              <a:t>ב</a:t>
            </a:r>
            <a:r>
              <a:rPr lang="en-US" sz="1200" b="1" i="0" kern="1200" baseline="0" dirty="0" smtClean="0">
                <a:solidFill>
                  <a:schemeClr val="tx1"/>
                </a:solidFill>
                <a:effectLst/>
                <a:latin typeface="+mn-lt"/>
                <a:ea typeface="+mn-ea"/>
                <a:cs typeface="+mn-cs"/>
              </a:rPr>
              <a:t>2016b</a:t>
            </a:r>
            <a:r>
              <a:rPr lang="he-IL" sz="1200" b="0" i="0"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נוספה תמיכה </a:t>
            </a:r>
            <a:r>
              <a:rPr lang="he-IL" sz="1200" b="0" i="0" kern="1200" baseline="0" dirty="0" smtClean="0">
                <a:solidFill>
                  <a:schemeClr val="tx1"/>
                </a:solidFill>
                <a:effectLst/>
                <a:latin typeface="+mn-lt"/>
                <a:ea typeface="+mn-ea"/>
                <a:cs typeface="+mn-cs"/>
              </a:rPr>
              <a:t>בפעולה שמתמטית היא אמנם לא מוגדרת, אבל </a:t>
            </a:r>
            <a:r>
              <a:rPr lang="he-IL" sz="1200" b="1" i="0" kern="1200" baseline="0" dirty="0" smtClean="0">
                <a:solidFill>
                  <a:schemeClr val="tx1"/>
                </a:solidFill>
                <a:effectLst/>
                <a:latin typeface="+mn-lt"/>
                <a:ea typeface="+mn-ea"/>
                <a:cs typeface="+mn-cs"/>
              </a:rPr>
              <a:t>חוסכת מקום בזיכרון ומשפרת את זמן ריצה.</a:t>
            </a:r>
            <a:endParaRPr lang="he-IL" sz="1200" b="1" i="0" kern="1200" dirty="0" smtClean="0">
              <a:solidFill>
                <a:schemeClr val="tx1"/>
              </a:solidFill>
              <a:effectLst/>
              <a:latin typeface="+mn-lt"/>
              <a:ea typeface="+mn-ea"/>
              <a:cs typeface="+mn-cs"/>
            </a:endParaRPr>
          </a:p>
          <a:p>
            <a:pPr algn="r" rtl="1"/>
            <a:r>
              <a:rPr lang="he-IL" sz="1200" b="0" i="0" kern="1200" dirty="0" smtClean="0">
                <a:solidFill>
                  <a:schemeClr val="tx1"/>
                </a:solidFill>
                <a:effectLst/>
                <a:latin typeface="+mn-lt"/>
                <a:ea typeface="+mn-ea"/>
                <a:cs typeface="+mn-cs"/>
              </a:rPr>
              <a:t>כעת</a:t>
            </a:r>
            <a:r>
              <a:rPr lang="he-IL" sz="1200" b="0" i="0" kern="1200" baseline="0" dirty="0" smtClean="0">
                <a:solidFill>
                  <a:schemeClr val="tx1"/>
                </a:solidFill>
                <a:effectLst/>
                <a:latin typeface="+mn-lt"/>
                <a:ea typeface="+mn-ea"/>
                <a:cs typeface="+mn-cs"/>
              </a:rPr>
              <a:t> אפשר </a:t>
            </a:r>
            <a:r>
              <a:rPr lang="he-IL" sz="1200" b="0" i="0" kern="1200" dirty="0" smtClean="0">
                <a:solidFill>
                  <a:schemeClr val="tx1"/>
                </a:solidFill>
                <a:effectLst/>
                <a:latin typeface="+mn-lt"/>
                <a:ea typeface="+mn-ea"/>
                <a:cs typeface="+mn-cs"/>
              </a:rPr>
              <a:t>לבצע פעולות כמו חיבור</a:t>
            </a:r>
            <a:r>
              <a:rPr lang="he-IL" sz="1200" b="0" i="0" kern="1200" baseline="0" dirty="0" smtClean="0">
                <a:solidFill>
                  <a:schemeClr val="tx1"/>
                </a:solidFill>
                <a:effectLst/>
                <a:latin typeface="+mn-lt"/>
                <a:ea typeface="+mn-ea"/>
                <a:cs typeface="+mn-cs"/>
              </a:rPr>
              <a:t> או חיסור של וקטור ומטריצה בלי לקבל שגיאה, ומטלב מרחיב באופן אוטומטי את המערכים כך שניתן יהיה לבצע את הפעולה. כמובן שהמערכים חייבים להתאים בגודל כך שהרחבה תאפשר פעולת איבר-איבר בין המערכים.</a:t>
            </a:r>
          </a:p>
          <a:p>
            <a:pPr algn="r" rtl="1"/>
            <a:r>
              <a:rPr lang="he-IL" sz="1200" b="0" i="0" kern="1200" baseline="0" dirty="0" smtClean="0">
                <a:solidFill>
                  <a:schemeClr val="tx1"/>
                </a:solidFill>
                <a:effectLst/>
                <a:latin typeface="+mn-lt"/>
                <a:ea typeface="+mn-ea"/>
                <a:cs typeface="+mn-cs"/>
              </a:rPr>
              <a:t>אנחנו מקבלים פה ביצועים טובים יותר מבחינת מהירות ושימוש בזיכרון ביחס לשימוש ב</a:t>
            </a:r>
            <a:r>
              <a:rPr lang="en-US" sz="1200" b="0" i="0" kern="1200" baseline="0" dirty="0" err="1" smtClean="0">
                <a:solidFill>
                  <a:schemeClr val="tx1"/>
                </a:solidFill>
                <a:effectLst/>
                <a:latin typeface="+mn-lt"/>
                <a:ea typeface="+mn-ea"/>
                <a:cs typeface="+mn-cs"/>
              </a:rPr>
              <a:t>bsxfun</a:t>
            </a:r>
            <a:r>
              <a:rPr lang="he-IL" sz="1200" b="0" i="0" kern="1200" baseline="0" dirty="0" smtClean="0">
                <a:solidFill>
                  <a:schemeClr val="tx1"/>
                </a:solidFill>
                <a:effectLst/>
                <a:latin typeface="+mn-lt"/>
                <a:ea typeface="+mn-ea"/>
                <a:cs typeface="+mn-cs"/>
              </a:rPr>
              <a:t>, וגם הקוד קריא וברור יותר.</a:t>
            </a:r>
          </a:p>
          <a:p>
            <a:pPr algn="r" rtl="1"/>
            <a:r>
              <a:rPr lang="he-IL" sz="1200" b="0" i="0" kern="1200" baseline="0" dirty="0" smtClean="0">
                <a:solidFill>
                  <a:schemeClr val="tx1"/>
                </a:solidFill>
                <a:effectLst/>
                <a:latin typeface="+mn-lt"/>
                <a:ea typeface="+mn-ea"/>
                <a:cs typeface="+mn-cs"/>
              </a:rPr>
              <a:t>נוכל לדוגמא להשתמש בזה בחישובים סטטיסטיים כמו לחסר ערך ממוצע מכל עמודה כפי שניתן לראות בשקף</a:t>
            </a:r>
          </a:p>
          <a:p>
            <a:pPr algn="r" rtl="1"/>
            <a:endParaRPr lang="he-IL" sz="1200" b="0" i="0" kern="1200" baseline="0" dirty="0" smtClean="0">
              <a:solidFill>
                <a:schemeClr val="tx1"/>
              </a:solidFill>
              <a:effectLst/>
              <a:latin typeface="+mn-lt"/>
              <a:ea typeface="+mn-ea"/>
              <a:cs typeface="+mn-cs"/>
            </a:endParaRPr>
          </a:p>
          <a:p>
            <a:pPr algn="r" rtl="1"/>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hlinkClick r:id="rId3"/>
              </a:rPr>
              <a:t>bsx</a:t>
            </a:r>
            <a:r>
              <a:rPr lang="en-US" sz="1200" b="0" i="0" u="sng" kern="1200" dirty="0" smtClean="0">
                <a:solidFill>
                  <a:schemeClr val="tx1"/>
                </a:solidFill>
                <a:effectLst/>
                <a:latin typeface="+mn-lt"/>
                <a:ea typeface="+mn-ea"/>
                <a:cs typeface="+mn-cs"/>
                <a:hlinkClick r:id="rId3"/>
              </a:rPr>
              <a:t> - Binary singleton expansion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Implicit Expansion: Perform element-wise operations and functions on arrays with automatic expansion of dimensions of length 1</a:t>
            </a:r>
          </a:p>
          <a:p>
            <a:r>
              <a:rPr lang="en-US" sz="1200" b="0" i="0" kern="1200" dirty="0" smtClean="0">
                <a:solidFill>
                  <a:schemeClr val="tx1"/>
                </a:solidFill>
                <a:effectLst/>
                <a:latin typeface="+mn-lt"/>
                <a:ea typeface="+mn-ea"/>
                <a:cs typeface="+mn-cs"/>
              </a:rPr>
              <a:t>Implicit expansion is a </a:t>
            </a:r>
            <a:r>
              <a:rPr lang="en-US" sz="1200" b="1" i="0" kern="1200" dirty="0" smtClean="0">
                <a:solidFill>
                  <a:schemeClr val="tx1"/>
                </a:solidFill>
                <a:effectLst/>
                <a:latin typeface="+mn-lt"/>
                <a:ea typeface="+mn-ea"/>
                <a:cs typeface="+mn-cs"/>
              </a:rPr>
              <a:t>generalization of scalar expansion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scalar expansion, a scalar expands to be the same size as another array to facilitate element-wise operations. With </a:t>
            </a:r>
            <a:r>
              <a:rPr lang="en-US" sz="1200" b="1" i="0" kern="1200" dirty="0" smtClean="0">
                <a:solidFill>
                  <a:schemeClr val="tx1"/>
                </a:solidFill>
                <a:effectLst/>
                <a:latin typeface="+mn-lt"/>
                <a:ea typeface="+mn-ea"/>
                <a:cs typeface="+mn-cs"/>
              </a:rPr>
              <a:t>implicit expansion</a:t>
            </a:r>
            <a:r>
              <a:rPr lang="en-US" sz="1200" b="0" i="0" kern="1200" dirty="0" smtClean="0">
                <a:solidFill>
                  <a:schemeClr val="tx1"/>
                </a:solidFill>
                <a:effectLst/>
                <a:latin typeface="+mn-lt"/>
                <a:ea typeface="+mn-ea"/>
                <a:cs typeface="+mn-cs"/>
              </a:rPr>
              <a:t>, the element-wise operators and functions listed below can implicitly expand their inputs to be the same size, so long as the arrays have compatible sizes. Two arrays have compatible sizes if, for every dimension, the dimension sizes of the inputs are either the same or one of them is 1. See </a:t>
            </a:r>
            <a:r>
              <a:rPr lang="en-US" sz="1200" b="0" i="0" u="none" strike="noStrike" kern="1200" dirty="0" smtClean="0">
                <a:solidFill>
                  <a:schemeClr val="tx1"/>
                </a:solidFill>
                <a:effectLst/>
                <a:latin typeface="+mn-lt"/>
                <a:ea typeface="+mn-ea"/>
                <a:cs typeface="+mn-cs"/>
                <a:hlinkClick r:id="rId4" action="ppaction://hlinkfile"/>
              </a:rPr>
              <a:t>Compatible Array Sizes for Basic Operations</a:t>
            </a:r>
            <a:r>
              <a:rPr lang="en-US" sz="1200" b="0" i="0" kern="1200" dirty="0" smtClean="0">
                <a:solidFill>
                  <a:schemeClr val="tx1"/>
                </a:solidFill>
                <a:effectLst/>
                <a:latin typeface="+mn-lt"/>
                <a:ea typeface="+mn-ea"/>
                <a:cs typeface="+mn-cs"/>
              </a:rPr>
              <a:t> for more information and examples.</a:t>
            </a:r>
          </a:p>
          <a:p>
            <a:r>
              <a:rPr lang="en-US" sz="1200" b="0" i="0" kern="1200" dirty="0" smtClean="0">
                <a:solidFill>
                  <a:schemeClr val="tx1"/>
                </a:solidFill>
                <a:effectLst/>
                <a:latin typeface="+mn-lt"/>
                <a:ea typeface="+mn-ea"/>
                <a:cs typeface="+mn-cs"/>
              </a:rPr>
              <a:t>For example, you can calculate the mean of each column in a matrix A, then subtract the vector of mean values from each column with A - mean(A).</a:t>
            </a:r>
          </a:p>
          <a:p>
            <a:r>
              <a:rPr lang="en-US" sz="1200" b="0" i="0" kern="1200" dirty="0" smtClean="0">
                <a:solidFill>
                  <a:schemeClr val="tx1"/>
                </a:solidFill>
                <a:effectLst/>
                <a:latin typeface="+mn-lt"/>
                <a:ea typeface="+mn-ea"/>
                <a:cs typeface="+mn-cs"/>
              </a:rPr>
              <a:t>Previously, this functionality was available via the </a:t>
            </a:r>
            <a:r>
              <a:rPr lang="en-US" sz="1200" b="0" i="0" u="none" strike="noStrike" kern="1200" dirty="0" err="1" smtClean="0">
                <a:solidFill>
                  <a:schemeClr val="tx1"/>
                </a:solidFill>
                <a:effectLst/>
                <a:latin typeface="+mn-lt"/>
                <a:ea typeface="+mn-ea"/>
                <a:cs typeface="+mn-cs"/>
                <a:hlinkClick r:id="rId5" action="ppaction://hlinkfile"/>
              </a:rPr>
              <a:t>bsxfun</a:t>
            </a:r>
            <a:r>
              <a:rPr lang="en-US" sz="1200" b="0" i="0" kern="1200" dirty="0" smtClean="0">
                <a:solidFill>
                  <a:schemeClr val="tx1"/>
                </a:solidFill>
                <a:effectLst/>
                <a:latin typeface="+mn-lt"/>
                <a:ea typeface="+mn-ea"/>
                <a:cs typeface="+mn-cs"/>
              </a:rPr>
              <a:t> function. It is now recommended that you replace most uses of </a:t>
            </a:r>
            <a:r>
              <a:rPr lang="en-US" sz="1200" b="0" i="0" kern="1200" dirty="0" err="1" smtClean="0">
                <a:solidFill>
                  <a:schemeClr val="tx1"/>
                </a:solidFill>
                <a:effectLst/>
                <a:latin typeface="+mn-lt"/>
                <a:ea typeface="+mn-ea"/>
                <a:cs typeface="+mn-cs"/>
              </a:rPr>
              <a:t>bsxfun</a:t>
            </a:r>
            <a:r>
              <a:rPr lang="en-US" sz="1200" b="0" i="0" kern="1200" dirty="0" smtClean="0">
                <a:solidFill>
                  <a:schemeClr val="tx1"/>
                </a:solidFill>
                <a:effectLst/>
                <a:latin typeface="+mn-lt"/>
                <a:ea typeface="+mn-ea"/>
                <a:cs typeface="+mn-cs"/>
              </a:rPr>
              <a:t> with direct calls to the functions and operators that support implicit expansion:</a:t>
            </a:r>
          </a:p>
          <a:p>
            <a:r>
              <a:rPr lang="en-US" sz="1200" b="1" i="0" kern="1200" dirty="0" smtClean="0">
                <a:solidFill>
                  <a:schemeClr val="tx1"/>
                </a:solidFill>
                <a:effectLst/>
                <a:latin typeface="+mn-lt"/>
                <a:ea typeface="+mn-ea"/>
                <a:cs typeface="+mn-cs"/>
              </a:rPr>
              <a:t>Element-wise arithmetic operators</a:t>
            </a:r>
            <a:r>
              <a:rPr lang="en-US" sz="1200" b="0" i="0" kern="1200" dirty="0" smtClean="0">
                <a:solidFill>
                  <a:schemeClr val="tx1"/>
                </a:solidFill>
                <a:effectLst/>
                <a:latin typeface="+mn-lt"/>
                <a:ea typeface="+mn-ea"/>
                <a:cs typeface="+mn-cs"/>
              </a:rPr>
              <a:t> — +, -, .*, .^, ./, .\</a:t>
            </a:r>
          </a:p>
          <a:p>
            <a:r>
              <a:rPr lang="en-US" sz="1200" b="1" i="0" kern="1200" dirty="0" smtClean="0">
                <a:solidFill>
                  <a:schemeClr val="tx1"/>
                </a:solidFill>
                <a:effectLst/>
                <a:latin typeface="+mn-lt"/>
                <a:ea typeface="+mn-ea"/>
                <a:cs typeface="+mn-cs"/>
              </a:rPr>
              <a:t>Relational operators</a:t>
            </a:r>
            <a:r>
              <a:rPr lang="en-US" sz="1200" b="0" i="0" kern="1200" dirty="0" smtClean="0">
                <a:solidFill>
                  <a:schemeClr val="tx1"/>
                </a:solidFill>
                <a:effectLst/>
                <a:latin typeface="+mn-lt"/>
                <a:ea typeface="+mn-ea"/>
                <a:cs typeface="+mn-cs"/>
              </a:rPr>
              <a:t> — &lt;, &lt;=, &gt;, &gt;=, ==, ~=</a:t>
            </a:r>
          </a:p>
          <a:p>
            <a:r>
              <a:rPr lang="en-US" sz="1200" b="1" i="0" kern="1200" dirty="0" smtClean="0">
                <a:solidFill>
                  <a:schemeClr val="tx1"/>
                </a:solidFill>
                <a:effectLst/>
                <a:latin typeface="+mn-lt"/>
                <a:ea typeface="+mn-ea"/>
                <a:cs typeface="+mn-cs"/>
              </a:rPr>
              <a:t>Logical operators</a:t>
            </a:r>
            <a:r>
              <a:rPr lang="en-US" sz="1200" b="0" i="0" kern="1200" dirty="0" smtClean="0">
                <a:solidFill>
                  <a:schemeClr val="tx1"/>
                </a:solidFill>
                <a:effectLst/>
                <a:latin typeface="+mn-lt"/>
                <a:ea typeface="+mn-ea"/>
                <a:cs typeface="+mn-cs"/>
              </a:rPr>
              <a:t> — &amp;, |, </a:t>
            </a:r>
            <a:r>
              <a:rPr lang="en-US" sz="1200" b="0" i="0" kern="1200" dirty="0" err="1" smtClean="0">
                <a:solidFill>
                  <a:schemeClr val="tx1"/>
                </a:solidFill>
                <a:effectLst/>
                <a:latin typeface="+mn-lt"/>
                <a:ea typeface="+mn-ea"/>
                <a:cs typeface="+mn-cs"/>
              </a:rPr>
              <a:t>xor</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Bit-wise functions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bitand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bitor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bitxor</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Elementary math functions</a:t>
            </a:r>
            <a:r>
              <a:rPr lang="en-US" sz="1200" b="0" i="0" kern="1200" dirty="0" smtClean="0">
                <a:solidFill>
                  <a:schemeClr val="tx1"/>
                </a:solidFill>
                <a:effectLst/>
                <a:latin typeface="+mn-lt"/>
                <a:ea typeface="+mn-ea"/>
                <a:cs typeface="+mn-cs"/>
              </a:rPr>
              <a:t> — max, min, mod, rem, </a:t>
            </a:r>
            <a:r>
              <a:rPr lang="en-US" sz="1200" b="0" i="0" kern="1200" dirty="0" err="1" smtClean="0">
                <a:solidFill>
                  <a:schemeClr val="tx1"/>
                </a:solidFill>
                <a:effectLst/>
                <a:latin typeface="+mn-lt"/>
                <a:ea typeface="+mn-ea"/>
                <a:cs typeface="+mn-cs"/>
              </a:rPr>
              <a:t>hypot</a:t>
            </a:r>
            <a:r>
              <a:rPr lang="en-US" sz="1200" b="0" i="0" kern="1200" dirty="0" smtClean="0">
                <a:solidFill>
                  <a:schemeClr val="tx1"/>
                </a:solidFill>
                <a:effectLst/>
                <a:latin typeface="+mn-lt"/>
                <a:ea typeface="+mn-ea"/>
                <a:cs typeface="+mn-cs"/>
              </a:rPr>
              <a:t>, atan2, atan2d</a:t>
            </a:r>
          </a:p>
          <a:p>
            <a:endParaRPr lang="en-US" dirty="0" smtClean="0"/>
          </a:p>
          <a:p>
            <a:r>
              <a:rPr lang="en-US" sz="1200" b="1" i="0" kern="1200" dirty="0" smtClean="0">
                <a:solidFill>
                  <a:schemeClr val="tx1"/>
                </a:solidFill>
                <a:effectLst/>
                <a:latin typeface="+mn-lt"/>
                <a:ea typeface="+mn-ea"/>
                <a:cs typeface="+mn-cs"/>
              </a:rPr>
              <a:t>Compared to using </a:t>
            </a:r>
            <a:r>
              <a:rPr lang="en-US" b="1" dirty="0" err="1" smtClean="0"/>
              <a:t>bsxfun</a:t>
            </a:r>
            <a:r>
              <a:rPr lang="en-US" sz="1200" b="1" i="0" kern="1200" dirty="0" smtClean="0">
                <a:solidFill>
                  <a:schemeClr val="tx1"/>
                </a:solidFill>
                <a:effectLst/>
                <a:latin typeface="+mn-lt"/>
                <a:ea typeface="+mn-ea"/>
                <a:cs typeface="+mn-cs"/>
              </a:rPr>
              <a:t>, implicit expansion offers faster speed, better memory usage, and improved readability of code.</a:t>
            </a:r>
            <a:endParaRPr lang="he-IL" b="1"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23</a:t>
            </a:fld>
            <a:endParaRPr lang="en-US"/>
          </a:p>
        </p:txBody>
      </p:sp>
    </p:spTree>
    <p:extLst>
      <p:ext uri="{BB962C8B-B14F-4D97-AF65-F5344CB8AC3E}">
        <p14:creationId xmlns:p14="http://schemas.microsoft.com/office/powerpoint/2010/main" val="3916010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r" rtl="1"/>
            <a:r>
              <a:rPr lang="he-IL" sz="1200" b="0" i="0" kern="1200" baseline="0" dirty="0" smtClean="0">
                <a:solidFill>
                  <a:schemeClr val="tx1"/>
                </a:solidFill>
                <a:effectLst/>
                <a:latin typeface="+mn-lt"/>
                <a:ea typeface="+mn-ea"/>
                <a:cs typeface="+mn-cs"/>
              </a:rPr>
              <a:t>יש תמיכה של הרבה פונקציות ואופרטורים בפעולה בין מטריצה לוקטור כמו פעולות אריתמטיות, השוואה בין מערכים, ופעולות מתמטיות כמו </a:t>
            </a:r>
            <a:r>
              <a:rPr lang="en-US" sz="1200" b="0" i="0" kern="1200" baseline="0" dirty="0" smtClean="0">
                <a:solidFill>
                  <a:schemeClr val="tx1"/>
                </a:solidFill>
                <a:effectLst/>
                <a:latin typeface="+mn-lt"/>
                <a:ea typeface="+mn-ea"/>
                <a:cs typeface="+mn-cs"/>
              </a:rPr>
              <a:t>min</a:t>
            </a:r>
            <a:r>
              <a:rPr lang="he-IL" sz="1200" b="0" i="0" kern="1200" baseline="0" dirty="0" smtClean="0">
                <a:solidFill>
                  <a:schemeClr val="tx1"/>
                </a:solidFill>
                <a:effectLst/>
                <a:latin typeface="+mn-lt"/>
                <a:ea typeface="+mn-ea"/>
                <a:cs typeface="+mn-cs"/>
              </a:rPr>
              <a:t> ו-</a:t>
            </a:r>
            <a:r>
              <a:rPr lang="en-US" sz="1200" b="0" i="0" kern="1200" baseline="0" dirty="0" smtClean="0">
                <a:solidFill>
                  <a:schemeClr val="tx1"/>
                </a:solidFill>
                <a:effectLst/>
                <a:latin typeface="+mn-lt"/>
                <a:ea typeface="+mn-ea"/>
                <a:cs typeface="+mn-cs"/>
              </a:rPr>
              <a:t>max</a:t>
            </a:r>
            <a:r>
              <a:rPr lang="he-IL" sz="1200" b="0"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שימוש ב-</a:t>
            </a:r>
            <a:r>
              <a:rPr lang="he-IL" altLang="he-IL" sz="1200" b="1" dirty="0" smtClean="0">
                <a:solidFill>
                  <a:prstClr val="black"/>
                </a:solidFill>
              </a:rPr>
              <a:t>implicit expansion</a:t>
            </a:r>
            <a:r>
              <a:rPr lang="he-IL" sz="1200" b="0" i="0" kern="1200" baseline="0" dirty="0" smtClean="0">
                <a:solidFill>
                  <a:schemeClr val="tx1"/>
                </a:solidFill>
                <a:effectLst/>
                <a:latin typeface="+mn-lt"/>
                <a:ea typeface="+mn-ea"/>
                <a:cs typeface="+mn-cs"/>
              </a:rPr>
              <a:t> הופך את העבודה ליעילה יותר ונוחה יותר </a:t>
            </a:r>
          </a:p>
          <a:p>
            <a:endParaRPr lang="he-IL"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Implicit Expansion: Perform element-wise operations and functions on arrays with automatic expansion of dimensions of length 1</a:t>
            </a:r>
          </a:p>
          <a:p>
            <a:r>
              <a:rPr lang="en-US" sz="1200" b="0" i="0" kern="1200" dirty="0" smtClean="0">
                <a:solidFill>
                  <a:schemeClr val="tx1"/>
                </a:solidFill>
                <a:effectLst/>
                <a:latin typeface="+mn-lt"/>
                <a:ea typeface="+mn-ea"/>
                <a:cs typeface="+mn-cs"/>
              </a:rPr>
              <a:t>Implicit expansion is a generalization of scalar expansion.</a:t>
            </a:r>
          </a:p>
          <a:p>
            <a:r>
              <a:rPr lang="en-US" sz="1200" b="0" i="0" kern="1200" dirty="0" smtClean="0">
                <a:solidFill>
                  <a:schemeClr val="tx1"/>
                </a:solidFill>
                <a:effectLst/>
                <a:latin typeface="+mn-lt"/>
                <a:ea typeface="+mn-ea"/>
                <a:cs typeface="+mn-cs"/>
              </a:rPr>
              <a:t>With scalar expansion, a scalar expands to be the same size as another array to facilitate element-wise operations. With </a:t>
            </a:r>
            <a:r>
              <a:rPr lang="en-US" sz="1200" b="1" i="0" kern="1200" dirty="0" smtClean="0">
                <a:solidFill>
                  <a:schemeClr val="tx1"/>
                </a:solidFill>
                <a:effectLst/>
                <a:latin typeface="+mn-lt"/>
                <a:ea typeface="+mn-ea"/>
                <a:cs typeface="+mn-cs"/>
              </a:rPr>
              <a:t>implicit expansion</a:t>
            </a:r>
            <a:r>
              <a:rPr lang="en-US" sz="1200" b="0" i="0" kern="1200" dirty="0" smtClean="0">
                <a:solidFill>
                  <a:schemeClr val="tx1"/>
                </a:solidFill>
                <a:effectLst/>
                <a:latin typeface="+mn-lt"/>
                <a:ea typeface="+mn-ea"/>
                <a:cs typeface="+mn-cs"/>
              </a:rPr>
              <a:t>, the element-wise operators and functions listed below can implicitly expand their inputs to be the same size, so long as the arrays have compatible sizes. Two arrays have compatible sizes if, for every dimension, the dimension sizes of the inputs are either the same or one of them is 1. See </a:t>
            </a:r>
            <a:r>
              <a:rPr lang="en-US" sz="1200" b="0" i="0" u="none" strike="noStrike" kern="1200" dirty="0" smtClean="0">
                <a:solidFill>
                  <a:schemeClr val="tx1"/>
                </a:solidFill>
                <a:effectLst/>
                <a:latin typeface="+mn-lt"/>
                <a:ea typeface="+mn-ea"/>
                <a:cs typeface="+mn-cs"/>
                <a:hlinkClick r:id="rId3" action="ppaction://hlinkfile"/>
              </a:rPr>
              <a:t>Compatible Array Sizes for Basic Operations</a:t>
            </a:r>
            <a:r>
              <a:rPr lang="en-US" sz="1200" b="0" i="0" kern="1200" dirty="0" smtClean="0">
                <a:solidFill>
                  <a:schemeClr val="tx1"/>
                </a:solidFill>
                <a:effectLst/>
                <a:latin typeface="+mn-lt"/>
                <a:ea typeface="+mn-ea"/>
                <a:cs typeface="+mn-cs"/>
              </a:rPr>
              <a:t> for more information and examples.</a:t>
            </a:r>
          </a:p>
          <a:p>
            <a:r>
              <a:rPr lang="en-US" sz="1200" b="0" i="0" kern="1200" dirty="0" smtClean="0">
                <a:solidFill>
                  <a:schemeClr val="tx1"/>
                </a:solidFill>
                <a:effectLst/>
                <a:latin typeface="+mn-lt"/>
                <a:ea typeface="+mn-ea"/>
                <a:cs typeface="+mn-cs"/>
              </a:rPr>
              <a:t>For example, you can calculate the mean of each column in a matrix A, then subtract the vector of mean values from each column with A - mean(A).</a:t>
            </a:r>
          </a:p>
          <a:p>
            <a:r>
              <a:rPr lang="en-US" sz="1200" b="0" i="0" kern="1200" dirty="0" smtClean="0">
                <a:solidFill>
                  <a:schemeClr val="tx1"/>
                </a:solidFill>
                <a:effectLst/>
                <a:latin typeface="+mn-lt"/>
                <a:ea typeface="+mn-ea"/>
                <a:cs typeface="+mn-cs"/>
              </a:rPr>
              <a:t>Previously, this functionality was available via the </a:t>
            </a:r>
            <a:r>
              <a:rPr lang="en-US" sz="1200" b="0" i="0" u="none" strike="noStrike" kern="1200" dirty="0" err="1" smtClean="0">
                <a:solidFill>
                  <a:schemeClr val="tx1"/>
                </a:solidFill>
                <a:effectLst/>
                <a:latin typeface="+mn-lt"/>
                <a:ea typeface="+mn-ea"/>
                <a:cs typeface="+mn-cs"/>
                <a:hlinkClick r:id="rId4" action="ppaction://hlinkfile"/>
              </a:rPr>
              <a:t>bsxfun</a:t>
            </a:r>
            <a:r>
              <a:rPr lang="en-US" sz="1200" b="0" i="0" kern="1200" dirty="0" smtClean="0">
                <a:solidFill>
                  <a:schemeClr val="tx1"/>
                </a:solidFill>
                <a:effectLst/>
                <a:latin typeface="+mn-lt"/>
                <a:ea typeface="+mn-ea"/>
                <a:cs typeface="+mn-cs"/>
              </a:rPr>
              <a:t> function. It is now recommended that you replace most uses of </a:t>
            </a:r>
            <a:r>
              <a:rPr lang="en-US" sz="1200" b="0" i="0" kern="1200" dirty="0" err="1" smtClean="0">
                <a:solidFill>
                  <a:schemeClr val="tx1"/>
                </a:solidFill>
                <a:effectLst/>
                <a:latin typeface="+mn-lt"/>
                <a:ea typeface="+mn-ea"/>
                <a:cs typeface="+mn-cs"/>
              </a:rPr>
              <a:t>bsxfun</a:t>
            </a:r>
            <a:r>
              <a:rPr lang="en-US" sz="1200" b="0" i="0" kern="1200" dirty="0" smtClean="0">
                <a:solidFill>
                  <a:schemeClr val="tx1"/>
                </a:solidFill>
                <a:effectLst/>
                <a:latin typeface="+mn-lt"/>
                <a:ea typeface="+mn-ea"/>
                <a:cs typeface="+mn-cs"/>
              </a:rPr>
              <a:t> with direct calls to the functions and operators that support implicit expansion:</a:t>
            </a:r>
          </a:p>
          <a:p>
            <a:r>
              <a:rPr lang="en-US" sz="1200" b="1" i="0" kern="1200" dirty="0" smtClean="0">
                <a:solidFill>
                  <a:schemeClr val="tx1"/>
                </a:solidFill>
                <a:effectLst/>
                <a:latin typeface="+mn-lt"/>
                <a:ea typeface="+mn-ea"/>
                <a:cs typeface="+mn-cs"/>
              </a:rPr>
              <a:t>Element-wise arithmetic operators</a:t>
            </a:r>
            <a:r>
              <a:rPr lang="en-US" sz="1200" b="0" i="0" kern="1200" dirty="0" smtClean="0">
                <a:solidFill>
                  <a:schemeClr val="tx1"/>
                </a:solidFill>
                <a:effectLst/>
                <a:latin typeface="+mn-lt"/>
                <a:ea typeface="+mn-ea"/>
                <a:cs typeface="+mn-cs"/>
              </a:rPr>
              <a:t> — +, -, .*, .^, ./, .\</a:t>
            </a:r>
          </a:p>
          <a:p>
            <a:r>
              <a:rPr lang="en-US" sz="1200" b="1" i="0" kern="1200" dirty="0" smtClean="0">
                <a:solidFill>
                  <a:schemeClr val="tx1"/>
                </a:solidFill>
                <a:effectLst/>
                <a:latin typeface="+mn-lt"/>
                <a:ea typeface="+mn-ea"/>
                <a:cs typeface="+mn-cs"/>
              </a:rPr>
              <a:t>Relational operators</a:t>
            </a:r>
            <a:r>
              <a:rPr lang="en-US" sz="1200" b="0" i="0" kern="1200" dirty="0" smtClean="0">
                <a:solidFill>
                  <a:schemeClr val="tx1"/>
                </a:solidFill>
                <a:effectLst/>
                <a:latin typeface="+mn-lt"/>
                <a:ea typeface="+mn-ea"/>
                <a:cs typeface="+mn-cs"/>
              </a:rPr>
              <a:t> — &lt;, &lt;=, &gt;, &gt;=, ==, ~=</a:t>
            </a:r>
          </a:p>
          <a:p>
            <a:r>
              <a:rPr lang="en-US" sz="1200" b="1" i="0" kern="1200" dirty="0" smtClean="0">
                <a:solidFill>
                  <a:schemeClr val="tx1"/>
                </a:solidFill>
                <a:effectLst/>
                <a:latin typeface="+mn-lt"/>
                <a:ea typeface="+mn-ea"/>
                <a:cs typeface="+mn-cs"/>
              </a:rPr>
              <a:t>Logical operators</a:t>
            </a:r>
            <a:r>
              <a:rPr lang="en-US" sz="1200" b="0" i="0" kern="1200" dirty="0" smtClean="0">
                <a:solidFill>
                  <a:schemeClr val="tx1"/>
                </a:solidFill>
                <a:effectLst/>
                <a:latin typeface="+mn-lt"/>
                <a:ea typeface="+mn-ea"/>
                <a:cs typeface="+mn-cs"/>
              </a:rPr>
              <a:t> — &amp;, |, </a:t>
            </a:r>
            <a:r>
              <a:rPr lang="en-US" sz="1200" b="0" i="0" kern="1200" dirty="0" err="1" smtClean="0">
                <a:solidFill>
                  <a:schemeClr val="tx1"/>
                </a:solidFill>
                <a:effectLst/>
                <a:latin typeface="+mn-lt"/>
                <a:ea typeface="+mn-ea"/>
                <a:cs typeface="+mn-cs"/>
              </a:rPr>
              <a:t>xor</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Bit-wise functions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bitand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bitor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bitxor</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Elementary math functions</a:t>
            </a:r>
            <a:r>
              <a:rPr lang="en-US" sz="1200" b="0" i="0" kern="1200" dirty="0" smtClean="0">
                <a:solidFill>
                  <a:schemeClr val="tx1"/>
                </a:solidFill>
                <a:effectLst/>
                <a:latin typeface="+mn-lt"/>
                <a:ea typeface="+mn-ea"/>
                <a:cs typeface="+mn-cs"/>
              </a:rPr>
              <a:t> — max, min, mod, rem, </a:t>
            </a:r>
            <a:r>
              <a:rPr lang="en-US" sz="1200" b="0" i="0" kern="1200" dirty="0" err="1" smtClean="0">
                <a:solidFill>
                  <a:schemeClr val="tx1"/>
                </a:solidFill>
                <a:effectLst/>
                <a:latin typeface="+mn-lt"/>
                <a:ea typeface="+mn-ea"/>
                <a:cs typeface="+mn-cs"/>
              </a:rPr>
              <a:t>hypot</a:t>
            </a:r>
            <a:r>
              <a:rPr lang="en-US" sz="1200" b="0" i="0" kern="1200" dirty="0" smtClean="0">
                <a:solidFill>
                  <a:schemeClr val="tx1"/>
                </a:solidFill>
                <a:effectLst/>
                <a:latin typeface="+mn-lt"/>
                <a:ea typeface="+mn-ea"/>
                <a:cs typeface="+mn-cs"/>
              </a:rPr>
              <a:t>, atan2, atan2d (</a:t>
            </a:r>
            <a:r>
              <a:rPr lang="fr-FR" sz="1200" b="0" i="0" kern="1200" dirty="0" smtClean="0">
                <a:solidFill>
                  <a:schemeClr val="tx1"/>
                </a:solidFill>
                <a:effectLst/>
                <a:latin typeface="+mn-lt"/>
                <a:ea typeface="+mn-ea"/>
                <a:cs typeface="+mn-cs"/>
              </a:rPr>
              <a:t>max([1 2 3; 4 5 6],[3;4]))</a:t>
            </a:r>
            <a:endParaRPr lang="en-US" sz="1200" b="0" i="0" kern="1200" dirty="0" smtClean="0">
              <a:solidFill>
                <a:schemeClr val="tx1"/>
              </a:solidFill>
              <a:effectLst/>
              <a:latin typeface="+mn-lt"/>
              <a:ea typeface="+mn-ea"/>
              <a:cs typeface="+mn-cs"/>
            </a:endParaRPr>
          </a:p>
          <a:p>
            <a:endParaRPr lang="en-US" dirty="0" smtClean="0"/>
          </a:p>
          <a:p>
            <a:r>
              <a:rPr lang="en-US" sz="1200" b="1" i="0" kern="1200" dirty="0" smtClean="0">
                <a:solidFill>
                  <a:schemeClr val="tx1"/>
                </a:solidFill>
                <a:effectLst/>
                <a:latin typeface="+mn-lt"/>
                <a:ea typeface="+mn-ea"/>
                <a:cs typeface="+mn-cs"/>
              </a:rPr>
              <a:t>Compared to using </a:t>
            </a:r>
            <a:r>
              <a:rPr lang="en-US" b="1" dirty="0" err="1" smtClean="0"/>
              <a:t>bsxfun</a:t>
            </a:r>
            <a:r>
              <a:rPr lang="en-US" sz="1200" b="1" i="0" kern="1200" dirty="0" smtClean="0">
                <a:solidFill>
                  <a:schemeClr val="tx1"/>
                </a:solidFill>
                <a:effectLst/>
                <a:latin typeface="+mn-lt"/>
                <a:ea typeface="+mn-ea"/>
                <a:cs typeface="+mn-cs"/>
              </a:rPr>
              <a:t>, implicit expansion offers faster speed, better memory usage, and improved readability of code.</a:t>
            </a:r>
            <a:endParaRPr lang="he-IL" b="1"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24</a:t>
            </a:fld>
            <a:endParaRPr lang="en-US"/>
          </a:p>
        </p:txBody>
      </p:sp>
    </p:spTree>
    <p:extLst>
      <p:ext uri="{BB962C8B-B14F-4D97-AF65-F5344CB8AC3E}">
        <p14:creationId xmlns:p14="http://schemas.microsoft.com/office/powerpoint/2010/main" val="3919113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Handling Large Data Sets Efficiently in MATLAB</a:t>
            </a:r>
          </a:p>
        </p:txBody>
      </p:sp>
      <p:sp>
        <p:nvSpPr>
          <p:cNvPr id="7" name="Rectangle 7"/>
          <p:cNvSpPr>
            <a:spLocks noGrp="1" noChangeArrowheads="1"/>
          </p:cNvSpPr>
          <p:nvPr>
            <p:ph type="sldNum" sz="quarter" idx="5"/>
          </p:nvPr>
        </p:nvSpPr>
        <p:spPr>
          <a:ln/>
        </p:spPr>
        <p:txBody>
          <a:bodyPr/>
          <a:lstStyle/>
          <a:p>
            <a:fld id="{6B8E9000-A547-46A9-9577-0DA8F4092037}" type="slidenum">
              <a:rPr lang="en-US"/>
              <a:pPr/>
              <a:t>25</a:t>
            </a:fld>
            <a:endParaRPr lang="en-US"/>
          </a:p>
        </p:txBody>
      </p:sp>
      <p:sp>
        <p:nvSpPr>
          <p:cNvPr id="301060" name="Rectangle 4"/>
          <p:cNvSpPr>
            <a:spLocks noGrp="1" noRot="1" noChangeAspect="1" noChangeArrowheads="1" noTextEdit="1"/>
          </p:cNvSpPr>
          <p:nvPr>
            <p:ph type="sldImg"/>
          </p:nvPr>
        </p:nvSpPr>
        <p:spPr>
          <a:ln/>
        </p:spPr>
      </p:sp>
      <p:sp>
        <p:nvSpPr>
          <p:cNvPr id="301061" name="Rectangle 5"/>
          <p:cNvSpPr>
            <a:spLocks noGrp="1" noChangeArrowheads="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נדבר</a:t>
            </a:r>
            <a:r>
              <a:rPr lang="he-IL" baseline="0" dirty="0" smtClean="0"/>
              <a:t> מעט על מטריצות </a:t>
            </a:r>
            <a:r>
              <a:rPr lang="en-US" baseline="0" dirty="0" smtClean="0"/>
              <a:t>sparse</a:t>
            </a:r>
            <a:r>
              <a:rPr lang="he-IL" baseline="0" dirty="0" smtClean="0"/>
              <a:t>. אלה הן מטריצות בהן שומרים רק את הערכים השונים מ0 ואת האינדקסים שלהם.</a:t>
            </a:r>
            <a:endParaRPr lang="en-US" dirty="0" smtClean="0"/>
          </a:p>
          <a:p>
            <a:pPr algn="r" rtl="1"/>
            <a:r>
              <a:rPr lang="he-IL" baseline="0" dirty="0" smtClean="0"/>
              <a:t> כפי שציינתי קודם, היתרונות בשימוש במטריצות אלה הם שימוש בפחות זיכרון ומהירות חישוב  גבוהה יותר.</a:t>
            </a:r>
          </a:p>
          <a:p>
            <a:pPr algn="r" rtl="1"/>
            <a:r>
              <a:rPr lang="he-IL" baseline="0" dirty="0" smtClean="0"/>
              <a:t>ההמלצה היא להשתמש במטריצות </a:t>
            </a:r>
            <a:r>
              <a:rPr lang="en-US" baseline="0" dirty="0" smtClean="0"/>
              <a:t>sparse</a:t>
            </a:r>
            <a:r>
              <a:rPr lang="he-IL" baseline="0" dirty="0" smtClean="0"/>
              <a:t> </a:t>
            </a:r>
            <a:r>
              <a:rPr lang="he-IL" b="1" baseline="0" dirty="0" smtClean="0"/>
              <a:t>אם יותר מחצי מערכי המטריצה הם אפסים במקרה של 64 ביט.</a:t>
            </a:r>
          </a:p>
          <a:p>
            <a:pPr algn="r" rtl="1"/>
            <a:endParaRPr lang="he-IL" b="1" baseline="0" dirty="0" smtClean="0"/>
          </a:p>
          <a:p>
            <a:pPr algn="r" rtl="1"/>
            <a:r>
              <a:rPr lang="he-IL" baseline="0" dirty="0" smtClean="0"/>
              <a:t>(במקרה של מטלב 32ביט - מספיק שיותר מ</a:t>
            </a:r>
            <a:r>
              <a:rPr lang="he-IL" b="1" baseline="0" dirty="0" smtClean="0"/>
              <a:t>שליש</a:t>
            </a:r>
            <a:r>
              <a:rPr lang="he-IL" baseline="0" dirty="0" smtClean="0"/>
              <a:t> מערכיה הם אפסים והשימוש ב</a:t>
            </a:r>
            <a:r>
              <a:rPr lang="en-US" baseline="0" dirty="0" smtClean="0"/>
              <a:t>sparse </a:t>
            </a:r>
            <a:r>
              <a:rPr lang="he-IL" baseline="0" dirty="0" smtClean="0"/>
              <a:t> הופך ליעיל)</a:t>
            </a:r>
          </a:p>
          <a:p>
            <a:pPr algn="r" rtl="1"/>
            <a:r>
              <a:rPr lang="he-IL" baseline="0" dirty="0" smtClean="0"/>
              <a:t>תמיכה ביצירת קוד – </a:t>
            </a:r>
            <a:r>
              <a:rPr lang="he-IL" b="1" baseline="0" dirty="0" smtClean="0"/>
              <a:t>אין</a:t>
            </a:r>
            <a:r>
              <a:rPr lang="he-IL" baseline="0" dirty="0" smtClean="0"/>
              <a:t> תמיכה עבור מטריצות </a:t>
            </a:r>
            <a:r>
              <a:rPr lang="en-US" baseline="0" dirty="0" smtClean="0"/>
              <a:t>sparse</a:t>
            </a:r>
            <a:r>
              <a:rPr lang="he-IL" baseline="0" dirty="0" smtClean="0"/>
              <a:t>, אבל יש תמיכה בעבודה על גבי </a:t>
            </a:r>
            <a:r>
              <a:rPr lang="en-US" baseline="0" dirty="0" err="1" smtClean="0"/>
              <a:t>gpu</a:t>
            </a:r>
            <a:r>
              <a:rPr lang="he-IL" baseline="0" dirty="0" smtClean="0"/>
              <a:t> (</a:t>
            </a:r>
            <a:r>
              <a:rPr lang="en-US" baseline="0" dirty="0" smtClean="0"/>
              <a:t>2016b</a:t>
            </a:r>
            <a:r>
              <a:rPr lang="he-IL" baseline="0" dirty="0" smtClean="0"/>
              <a:t>)</a:t>
            </a:r>
            <a:endParaRPr lang="en-US" baseline="0" dirty="0" smtClean="0"/>
          </a:p>
          <a:p>
            <a:pPr algn="r" rtl="1"/>
            <a:endParaRPr lang="en-US" baseline="0" dirty="0" smtClean="0"/>
          </a:p>
          <a:p>
            <a:pPr algn="r" rtl="1"/>
            <a:endParaRPr lang="he-IL" baseline="0" dirty="0" smtClean="0"/>
          </a:p>
          <a:p>
            <a:pPr algn="r" rtl="1"/>
            <a:endParaRPr lang="en-US" dirty="0" smtClean="0"/>
          </a:p>
          <a:p>
            <a:r>
              <a:rPr lang="en-US" dirty="0" smtClean="0"/>
              <a:t>You </a:t>
            </a:r>
            <a:r>
              <a:rPr lang="en-US" dirty="0"/>
              <a:t>can </a:t>
            </a:r>
            <a:r>
              <a:rPr lang="en-US" dirty="0" smtClean="0"/>
              <a:t>consider </a:t>
            </a:r>
            <a:r>
              <a:rPr lang="en-US" dirty="0"/>
              <a:t>sparse arrays, which do not store all the elements, only the nonzero </a:t>
            </a:r>
            <a:r>
              <a:rPr lang="en-US" dirty="0" smtClean="0"/>
              <a:t>elements.</a:t>
            </a:r>
          </a:p>
          <a:p>
            <a:r>
              <a:rPr lang="en-US" dirty="0" smtClean="0"/>
              <a:t>You </a:t>
            </a:r>
            <a:r>
              <a:rPr lang="en-US" dirty="0"/>
              <a:t>can therefore store an array of effectively a very large number of </a:t>
            </a:r>
            <a:r>
              <a:rPr lang="en-US" dirty="0" smtClean="0"/>
              <a:t>elements.</a:t>
            </a:r>
          </a:p>
          <a:p>
            <a:endParaRPr lang="en-US" sz="2000" dirty="0" smtClean="0"/>
          </a:p>
          <a:p>
            <a:endParaRPr lang="en-US" sz="2000" dirty="0" smtClean="0"/>
          </a:p>
          <a:p>
            <a:r>
              <a:rPr lang="en-US" sz="2000" dirty="0" smtClean="0"/>
              <a:t>Blog Post: Creating Sparse Finite Element Matrices</a:t>
            </a:r>
          </a:p>
          <a:p>
            <a:pPr marL="457200" lvl="1" indent="0">
              <a:lnSpc>
                <a:spcPct val="100000"/>
              </a:lnSpc>
              <a:spcBef>
                <a:spcPts val="0"/>
              </a:spcBef>
              <a:buNone/>
            </a:pPr>
            <a:r>
              <a:rPr lang="en-US" sz="2000" dirty="0" smtClean="0">
                <a:hlinkClick r:id="rId3"/>
              </a:rPr>
              <a:t>http://blogs.mathworks.com/loren/2007/03/01/creating-sparse-finite-element-matrices-in-matlab/</a:t>
            </a:r>
            <a:endParaRPr lang="en-US" sz="2000" dirty="0" smtClean="0"/>
          </a:p>
          <a:p>
            <a:pPr lvl="1"/>
            <a:endParaRPr lang="en-US" sz="2000" dirty="0" smtClean="0"/>
          </a:p>
          <a:p>
            <a:pPr lvl="0"/>
            <a:r>
              <a:rPr lang="en-US" dirty="0" smtClean="0"/>
              <a:t>From doc:</a:t>
            </a:r>
          </a:p>
          <a:p>
            <a:pPr lvl="0"/>
            <a:r>
              <a:rPr lang="en-US" sz="1200" b="0" i="0" kern="1200" dirty="0" smtClean="0">
                <a:solidFill>
                  <a:schemeClr val="tx1"/>
                </a:solidFill>
                <a:effectLst/>
                <a:latin typeface="+mn-lt"/>
                <a:ea typeface="+mn-ea"/>
                <a:cs typeface="+mn-cs"/>
              </a:rPr>
              <a:t>The density of a matrix (</a:t>
            </a:r>
            <a:r>
              <a:rPr lang="en-US" dirty="0" err="1" smtClean="0"/>
              <a:t>nnz</a:t>
            </a:r>
            <a:r>
              <a:rPr lang="en-US" dirty="0" smtClean="0"/>
              <a:t>(X)/</a:t>
            </a:r>
            <a:r>
              <a:rPr lang="en-US" dirty="0" err="1" smtClean="0"/>
              <a:t>numel</a:t>
            </a:r>
            <a:r>
              <a:rPr lang="en-US" dirty="0" smtClean="0"/>
              <a:t>(X)</a:t>
            </a:r>
            <a:r>
              <a:rPr lang="en-US" sz="1200" b="0" i="0" kern="1200" dirty="0" smtClean="0">
                <a:solidFill>
                  <a:schemeClr val="tx1"/>
                </a:solidFill>
                <a:effectLst/>
                <a:latin typeface="+mn-lt"/>
                <a:ea typeface="+mn-ea"/>
                <a:cs typeface="+mn-cs"/>
              </a:rPr>
              <a:t>) determines whether or not it is more efficient to store the matrix as sparse or full. The exact crossover point depends on the matrix class as well as the platform. For example, in 32-bit MATLAB</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double sparse matrix with less than about 2/3 density will require less space than the same matrix in full storage. In 64-bit MATLAB, however, double matrices with less than half of their elements nonzero are more efficient to store as sparse matrices.</a:t>
            </a:r>
          </a:p>
          <a:p>
            <a:pPr lvl="0"/>
            <a:endParaRPr lang="en-US" sz="1200" b="0" i="0" kern="1200" dirty="0" smtClean="0">
              <a:solidFill>
                <a:schemeClr val="tx1"/>
              </a:solidFill>
              <a:effectLst/>
              <a:latin typeface="+mn-lt"/>
              <a:ea typeface="+mn-ea"/>
              <a:cs typeface="+mn-cs"/>
            </a:endParaRPr>
          </a:p>
          <a:p>
            <a:pPr lvl="0"/>
            <a:endParaRPr lang="en-US" dirty="0"/>
          </a:p>
        </p:txBody>
      </p:sp>
    </p:spTree>
    <p:extLst>
      <p:ext uri="{BB962C8B-B14F-4D97-AF65-F5344CB8AC3E}">
        <p14:creationId xmlns:p14="http://schemas.microsoft.com/office/powerpoint/2010/main" val="1506002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pPr>
            <a:r>
              <a:rPr lang="he-IL" sz="2400" baseline="0" dirty="0" smtClean="0"/>
              <a:t>נראה בקצרה כיצד להשתמש במטריצות </a:t>
            </a:r>
            <a:r>
              <a:rPr lang="en-US" sz="2400" baseline="0" dirty="0" smtClean="0"/>
              <a:t>sparse</a:t>
            </a:r>
            <a:r>
              <a:rPr lang="he-IL" sz="2400" baseline="0" dirty="0" smtClean="0"/>
              <a:t>:</a:t>
            </a:r>
          </a:p>
          <a:p>
            <a:pPr algn="r" rtl="1">
              <a:spcBef>
                <a:spcPts val="0"/>
              </a:spcBef>
            </a:pPr>
            <a:r>
              <a:rPr lang="he-IL" sz="2400" baseline="0" dirty="0" smtClean="0"/>
              <a:t>יש לנו סט שלם של פונקציות לעבודה עם מטריצות אלה, ניתן לקבל את הרשימה השלמה ע"י הקלדת </a:t>
            </a:r>
            <a:r>
              <a:rPr lang="en-US" sz="2400" baseline="0" dirty="0" smtClean="0"/>
              <a:t>help </a:t>
            </a:r>
            <a:r>
              <a:rPr lang="en-US" sz="2400" baseline="0" dirty="0" err="1" smtClean="0"/>
              <a:t>sparfun</a:t>
            </a:r>
            <a:r>
              <a:rPr lang="he-IL" sz="2400" baseline="0" dirty="0" smtClean="0"/>
              <a:t>. בין הפונקציות נמצא פונקציות לביצוע חישובי מתתחום האלגברה הלינארית כמו מציאת ערכים עצמיים, או אלגוריתמים לסידור מחדש של המטריצה.</a:t>
            </a:r>
          </a:p>
          <a:p>
            <a:pPr algn="r" rtl="1">
              <a:spcBef>
                <a:spcPts val="0"/>
              </a:spcBef>
            </a:pPr>
            <a:r>
              <a:rPr lang="he-IL" sz="2400" baseline="0" dirty="0" smtClean="0"/>
              <a:t>נוכל ליצור מטריצת </a:t>
            </a:r>
            <a:r>
              <a:rPr lang="en-US" sz="2400" baseline="0" dirty="0" smtClean="0"/>
              <a:t>sparse</a:t>
            </a:r>
            <a:r>
              <a:rPr lang="he-IL" sz="2400" baseline="0" dirty="0" smtClean="0"/>
              <a:t> במספר דרכים, לדוגמא ע"י הגדרת כל הערכים ששונים מאפס ווהאינדקסים שלהם, יחד עם גודל המטריצה כפי שניתן לראות בשקף, או למשל ע"י הפונקציה </a:t>
            </a:r>
            <a:r>
              <a:rPr lang="en-US" sz="2400" baseline="0" dirty="0" err="1" smtClean="0"/>
              <a:t>spdiags</a:t>
            </a:r>
            <a:r>
              <a:rPr lang="he-IL" sz="2400" baseline="0" dirty="0" smtClean="0"/>
              <a:t> היוצרת מטריצה ע"י שימוש בעמודות של מטריצה אחרת </a:t>
            </a:r>
            <a:r>
              <a:rPr lang="he-IL" sz="2400" b="1" baseline="0" dirty="0" smtClean="0"/>
              <a:t>כאלכסונים</a:t>
            </a:r>
            <a:r>
              <a:rPr lang="he-IL" sz="2400" baseline="0" dirty="0" smtClean="0"/>
              <a:t> של המטריצה החדשה לפי הגדרתנו.</a:t>
            </a:r>
          </a:p>
          <a:p>
            <a:pPr algn="r" rtl="1">
              <a:spcBef>
                <a:spcPts val="0"/>
              </a:spcBef>
            </a:pPr>
            <a:r>
              <a:rPr lang="he-IL" sz="2400" baseline="0" dirty="0" smtClean="0"/>
              <a:t>אתם מוזמנים לקרוא קצת יותר על שימוש נכון ב</a:t>
            </a:r>
            <a:r>
              <a:rPr lang="en-US" sz="2400" baseline="0" dirty="0" smtClean="0"/>
              <a:t>sparse</a:t>
            </a:r>
            <a:r>
              <a:rPr lang="he-IL" sz="2400" baseline="0" dirty="0" smtClean="0"/>
              <a:t> בבלוג באתר של </a:t>
            </a:r>
            <a:r>
              <a:rPr lang="en-US" sz="2400" baseline="0" dirty="0" err="1" smtClean="0"/>
              <a:t>matheworks</a:t>
            </a:r>
            <a:r>
              <a:rPr lang="he-IL" sz="2400" baseline="0" dirty="0" smtClean="0"/>
              <a:t>.</a:t>
            </a:r>
          </a:p>
          <a:p>
            <a:pPr algn="r" rtl="1">
              <a:spcBef>
                <a:spcPts val="0"/>
              </a:spcBef>
            </a:pPr>
            <a:endParaRPr lang="en-US" sz="2400" dirty="0" smtClean="0"/>
          </a:p>
          <a:p>
            <a:pPr>
              <a:spcBef>
                <a:spcPts val="0"/>
              </a:spcBef>
            </a:pPr>
            <a:r>
              <a:rPr lang="en-US" sz="2400" dirty="0" smtClean="0"/>
              <a:t>Blog Post: Creating Sparse Finite Element Matrices </a:t>
            </a:r>
          </a:p>
          <a:p>
            <a:pPr>
              <a:spcBef>
                <a:spcPts val="0"/>
              </a:spcBef>
            </a:pPr>
            <a:r>
              <a:rPr lang="en-US" u="sng" dirty="0" smtClean="0">
                <a:hlinkClick r:id="rId3"/>
              </a:rPr>
              <a:t>http://blogs.mathworks.com/loren/2007/03/01/creating-sparse-finite-element-matrices-in-matlab/ </a:t>
            </a:r>
            <a:endParaRPr lang="en-US" u="sng" dirty="0" smtClean="0"/>
          </a:p>
          <a:p>
            <a:endParaRPr lang="he-IL" dirty="0"/>
          </a:p>
        </p:txBody>
      </p:sp>
      <p:sp>
        <p:nvSpPr>
          <p:cNvPr id="4" name="Slide Number Placeholder 3"/>
          <p:cNvSpPr>
            <a:spLocks noGrp="1"/>
          </p:cNvSpPr>
          <p:nvPr>
            <p:ph type="sldNum" sz="quarter" idx="10"/>
          </p:nvPr>
        </p:nvSpPr>
        <p:spPr/>
        <p:txBody>
          <a:bodyPr/>
          <a:lstStyle/>
          <a:p>
            <a:fld id="{214E059A-4207-4AFF-A414-8AFE82E72430}" type="slidenum">
              <a:rPr lang="he-IL" smtClean="0"/>
              <a:t>26</a:t>
            </a:fld>
            <a:endParaRPr lang="he-IL"/>
          </a:p>
        </p:txBody>
      </p:sp>
    </p:spTree>
    <p:extLst>
      <p:ext uri="{BB962C8B-B14F-4D97-AF65-F5344CB8AC3E}">
        <p14:creationId xmlns:p14="http://schemas.microsoft.com/office/powerpoint/2010/main" val="1798840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0963" name="Rectangle 7"/>
          <p:cNvSpPr>
            <a:spLocks noGrp="1" noChangeArrowheads="1"/>
          </p:cNvSpPr>
          <p:nvPr>
            <p:ph type="sldNum" sz="quarter" idx="5"/>
          </p:nvPr>
        </p:nvSpPr>
        <p:spPr>
          <a:noFill/>
        </p:spPr>
        <p:txBody>
          <a:bodyPr/>
          <a:lstStyle/>
          <a:p>
            <a:fld id="{47D1592C-2529-49D3-AEEC-4C2AAFCC695A}" type="slidenum">
              <a:rPr lang="en-GB" smtClean="0">
                <a:solidFill>
                  <a:prstClr val="black"/>
                </a:solidFill>
              </a:rPr>
              <a:pPr/>
              <a:t>27</a:t>
            </a:fld>
            <a:endParaRPr lang="en-GB" smtClean="0">
              <a:solidFill>
                <a:prstClr val="black"/>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p:spPr>
        <p:txBody>
          <a:bodyPr/>
          <a:lstStyle/>
          <a:p>
            <a:pPr algn="r" rtl="1" eaLnBrk="1" hangingPunct="1"/>
            <a:r>
              <a:rPr lang="he-IL" b="0" i="0" baseline="0" dirty="0" smtClean="0">
                <a:latin typeface="Courier New" panose="02070309020205020404" pitchFamily="49" charset="0"/>
                <a:cs typeface="Courier New" panose="02070309020205020404" pitchFamily="49" charset="0"/>
              </a:rPr>
              <a:t>בואו נראה איך מטלב שומר מערכים בזיכרון, ואיך נוכל להשתמש בזה כדי לשפר ביצועים.</a:t>
            </a:r>
          </a:p>
          <a:p>
            <a:pPr algn="r" rtl="1" eaLnBrk="1" hangingPunct="1"/>
            <a:r>
              <a:rPr lang="he-IL" b="0" i="0" baseline="0" dirty="0" smtClean="0">
                <a:latin typeface="Courier New" panose="02070309020205020404" pitchFamily="49" charset="0"/>
                <a:cs typeface="Courier New" panose="02070309020205020404" pitchFamily="49" charset="0"/>
              </a:rPr>
              <a:t>אם יש לנו מערך </a:t>
            </a:r>
            <a:r>
              <a:rPr lang="en-US" b="0" i="0" baseline="0" dirty="0" smtClean="0">
                <a:latin typeface="Courier New" panose="02070309020205020404" pitchFamily="49" charset="0"/>
                <a:cs typeface="Courier New" panose="02070309020205020404" pitchFamily="49" charset="0"/>
              </a:rPr>
              <a:t>x</a:t>
            </a:r>
            <a:r>
              <a:rPr lang="he-IL" b="0" i="0" baseline="0" dirty="0" smtClean="0">
                <a:latin typeface="Courier New" panose="02070309020205020404" pitchFamily="49" charset="0"/>
                <a:cs typeface="Courier New" panose="02070309020205020404" pitchFamily="49" charset="0"/>
              </a:rPr>
              <a:t>, אנחנו יודעים שמטלב יחפש מקום מספיק גדול לשמור את המערך בזיכרון, ויתחיל מהאיבר 8. מה יישמר אחריו בזיכרון- 3 או 1?</a:t>
            </a:r>
          </a:p>
          <a:p>
            <a:pPr algn="r" rtl="1" eaLnBrk="1" hangingPunct="1"/>
            <a:r>
              <a:rPr lang="he-IL" b="0" i="0" baseline="0" dirty="0" smtClean="0">
                <a:latin typeface="Courier New" panose="02070309020205020404" pitchFamily="49" charset="0"/>
                <a:cs typeface="Courier New" panose="02070309020205020404" pitchFamily="49" charset="0"/>
              </a:rPr>
              <a:t>מטלב מבוסס על עמודות, ולכן ישמור את 3 וא ז את 4 ואז יעבור לעמודה הבאה.</a:t>
            </a:r>
          </a:p>
          <a:p>
            <a:pPr algn="r" rtl="1" eaLnBrk="1" hangingPunct="1"/>
            <a:r>
              <a:rPr lang="he-IL" b="0" i="0" baseline="0" dirty="0" smtClean="0">
                <a:latin typeface="Courier New" panose="02070309020205020404" pitchFamily="49" charset="0"/>
                <a:cs typeface="Courier New" panose="02070309020205020404" pitchFamily="49" charset="0"/>
              </a:rPr>
              <a:t>למה זה שימושי?</a:t>
            </a:r>
          </a:p>
          <a:p>
            <a:pPr algn="r" rtl="1" eaLnBrk="1" hangingPunct="1"/>
            <a:r>
              <a:rPr lang="he-IL" b="0" i="0" baseline="0" dirty="0" smtClean="0">
                <a:latin typeface="Courier New" panose="02070309020205020404" pitchFamily="49" charset="0"/>
                <a:cs typeface="Courier New" panose="02070309020205020404" pitchFamily="49" charset="0"/>
              </a:rPr>
              <a:t>- אם אנחנו לא מבצעים וקטוריזציה וכן עובדים עם לולאות –נבצע את האיטרציות על </a:t>
            </a:r>
            <a:r>
              <a:rPr lang="he-IL" b="1" i="0" baseline="0" dirty="0" smtClean="0">
                <a:latin typeface="Courier New" panose="02070309020205020404" pitchFamily="49" charset="0"/>
                <a:cs typeface="Courier New" panose="02070309020205020404" pitchFamily="49" charset="0"/>
              </a:rPr>
              <a:t>עמודות</a:t>
            </a:r>
            <a:r>
              <a:rPr lang="he-IL" b="0" i="0" baseline="0" dirty="0" smtClean="0">
                <a:latin typeface="Courier New" panose="02070309020205020404" pitchFamily="49" charset="0"/>
                <a:cs typeface="Courier New" panose="02070309020205020404" pitchFamily="49" charset="0"/>
              </a:rPr>
              <a:t>, ונקבל ביצועים טובים יותר. </a:t>
            </a:r>
          </a:p>
          <a:p>
            <a:pPr algn="r" rtl="1" eaLnBrk="1" hangingPunct="1"/>
            <a:r>
              <a:rPr lang="he-IL" b="0" i="0" baseline="0" dirty="0" smtClean="0">
                <a:latin typeface="Courier New" panose="02070309020205020404" pitchFamily="49" charset="0"/>
                <a:cs typeface="Courier New" panose="02070309020205020404" pitchFamily="49" charset="0"/>
              </a:rPr>
              <a:t>- במקרה שאנחנו מבצעים לולאה גם על עמודות וגם על שורות כלומר לולאה מקוננת (</a:t>
            </a:r>
            <a:r>
              <a:rPr lang="en-US" b="0" i="0" baseline="0" dirty="0" smtClean="0">
                <a:latin typeface="Courier New" panose="02070309020205020404" pitchFamily="49" charset="0"/>
                <a:cs typeface="Courier New" panose="02070309020205020404" pitchFamily="49" charset="0"/>
              </a:rPr>
              <a:t>nested for loop</a:t>
            </a:r>
            <a:r>
              <a:rPr lang="he-IL" b="0" i="0" baseline="0" dirty="0" smtClean="0">
                <a:latin typeface="Courier New" panose="02070309020205020404" pitchFamily="49" charset="0"/>
                <a:cs typeface="Courier New" panose="02070309020205020404" pitchFamily="49" charset="0"/>
              </a:rPr>
              <a:t>), למרות שכמובן עדיף להמנע ממצב כזה, נבצע את הלולאה על העמודות קודם.</a:t>
            </a:r>
          </a:p>
          <a:p>
            <a:pPr algn="r" rtl="1" eaLnBrk="1" hangingPunct="1"/>
            <a:r>
              <a:rPr lang="he-IL" b="0" i="0" baseline="0" dirty="0" smtClean="0">
                <a:latin typeface="Courier New" panose="02070309020205020404" pitchFamily="49" charset="0"/>
                <a:cs typeface="Courier New" panose="02070309020205020404" pitchFamily="49" charset="0"/>
              </a:rPr>
              <a:t>- פונקציות מטלב בדרך כלל עובדות על עמודות, לדוגמא </a:t>
            </a:r>
            <a:r>
              <a:rPr lang="en-US" b="0" i="0" baseline="0" dirty="0" smtClean="0">
                <a:latin typeface="Courier New" panose="02070309020205020404" pitchFamily="49" charset="0"/>
                <a:cs typeface="Courier New" panose="02070309020205020404" pitchFamily="49" charset="0"/>
              </a:rPr>
              <a:t>sum</a:t>
            </a:r>
            <a:r>
              <a:rPr lang="he-IL" b="0" i="0" baseline="0" dirty="0" smtClean="0">
                <a:latin typeface="Courier New" panose="02070309020205020404" pitchFamily="49" charset="0"/>
                <a:cs typeface="Courier New" panose="02070309020205020404" pitchFamily="49" charset="0"/>
              </a:rPr>
              <a:t> מבצעת סכום על גבי העמודות, אז כדאי להתאים את הקוד שלנו לעבודה יעילה עם הפונקציות האלה. אם נרצה לבצע את הפונקציה על שורות יש להכניס </a:t>
            </a:r>
            <a:r>
              <a:rPr lang="he-IL" b="1" i="0" baseline="0" dirty="0" smtClean="0">
                <a:latin typeface="Courier New" panose="02070309020205020404" pitchFamily="49" charset="0"/>
                <a:cs typeface="Courier New" panose="02070309020205020404" pitchFamily="49" charset="0"/>
              </a:rPr>
              <a:t>ארגומנט</a:t>
            </a:r>
            <a:r>
              <a:rPr lang="he-IL" b="0" i="0" baseline="0" dirty="0" smtClean="0">
                <a:latin typeface="Courier New" panose="02070309020205020404" pitchFamily="49" charset="0"/>
                <a:cs typeface="Courier New" panose="02070309020205020404" pitchFamily="49" charset="0"/>
              </a:rPr>
              <a:t> נוסף לפונקציה.</a:t>
            </a: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r>
              <a:rPr lang="he-IL" b="0" i="0" baseline="0" dirty="0" smtClean="0">
                <a:latin typeface="Courier New" panose="02070309020205020404" pitchFamily="49" charset="0"/>
                <a:cs typeface="Courier New" panose="02070309020205020404" pitchFamily="49" charset="0"/>
              </a:rPr>
              <a:t>אופציה - להציג דמו אם יש מספיק זמן:</a:t>
            </a:r>
          </a:p>
          <a:p>
            <a:pPr algn="r" rtl="1" eaLnBrk="1" hangingPunct="1"/>
            <a:r>
              <a:rPr lang="he-IL" b="0" i="0" baseline="0" dirty="0" smtClean="0">
                <a:latin typeface="Courier New" panose="02070309020205020404" pitchFamily="49" charset="0"/>
                <a:cs typeface="Courier New" panose="02070309020205020404" pitchFamily="49" charset="0"/>
              </a:rPr>
              <a:t>בואו נראה דוגמא במטלב : </a:t>
            </a:r>
            <a:r>
              <a:rPr lang="en-US" b="1" i="0" baseline="0" dirty="0" smtClean="0">
                <a:latin typeface="Courier New" panose="02070309020205020404" pitchFamily="49" charset="0"/>
                <a:cs typeface="Courier New" panose="02070309020205020404" pitchFamily="49" charset="0"/>
              </a:rPr>
              <a:t>edit </a:t>
            </a:r>
            <a:r>
              <a:rPr lang="en-US" b="1" i="0" baseline="0" dirty="0" err="1" smtClean="0">
                <a:latin typeface="Courier New" panose="02070309020205020404" pitchFamily="49" charset="0"/>
                <a:cs typeface="Courier New" panose="02070309020205020404" pitchFamily="49" charset="0"/>
              </a:rPr>
              <a:t>rowVsCol.m</a:t>
            </a:r>
            <a:endParaRPr lang="he-IL" b="1" i="0" baseline="0" dirty="0" smtClean="0">
              <a:latin typeface="Courier New" panose="02070309020205020404" pitchFamily="49" charset="0"/>
              <a:cs typeface="Courier New" panose="02070309020205020404" pitchFamily="49" charset="0"/>
            </a:endParaRPr>
          </a:p>
          <a:p>
            <a:pPr algn="r" rtl="1"/>
            <a:r>
              <a:rPr lang="he-IL" sz="1200" kern="1200" dirty="0" smtClean="0">
                <a:solidFill>
                  <a:schemeClr val="tx1"/>
                </a:solidFill>
                <a:effectLst/>
                <a:latin typeface="+mn-lt"/>
                <a:ea typeface="+mn-ea"/>
                <a:cs typeface="+mn-cs"/>
              </a:rPr>
              <a:t>יש לנו מטריצה </a:t>
            </a:r>
            <a:r>
              <a:rPr lang="en-US" sz="1200" kern="1200" dirty="0" smtClean="0">
                <a:solidFill>
                  <a:schemeClr val="tx1"/>
                </a:solidFill>
                <a:effectLst/>
                <a:latin typeface="+mn-lt"/>
                <a:ea typeface="+mn-ea"/>
                <a:cs typeface="+mn-cs"/>
              </a:rPr>
              <a:t>x</a:t>
            </a:r>
            <a:r>
              <a:rPr lang="he-IL" sz="1200" kern="1200" dirty="0" smtClean="0">
                <a:solidFill>
                  <a:schemeClr val="tx1"/>
                </a:solidFill>
                <a:effectLst/>
                <a:latin typeface="+mn-lt"/>
                <a:ea typeface="+mn-ea"/>
                <a:cs typeface="+mn-cs"/>
              </a:rPr>
              <a:t> ואנחנו רוצים לאפס את כל האיברים הקטנים ממספר מסוים המוגדר ב</a:t>
            </a:r>
            <a:r>
              <a:rPr lang="en-US" sz="1200" kern="1200" dirty="0" err="1" smtClean="0">
                <a:solidFill>
                  <a:schemeClr val="tx1"/>
                </a:solidFill>
                <a:effectLst/>
                <a:latin typeface="+mn-lt"/>
                <a:ea typeface="+mn-ea"/>
                <a:cs typeface="+mn-cs"/>
              </a:rPr>
              <a:t>myRef</a:t>
            </a:r>
            <a:r>
              <a:rPr lang="he-IL" sz="1200" kern="1200" dirty="0" smtClean="0">
                <a:solidFill>
                  <a:schemeClr val="tx1"/>
                </a:solidFill>
                <a:effectLst/>
                <a:latin typeface="+mn-lt"/>
                <a:ea typeface="+mn-ea"/>
                <a:cs typeface="+mn-cs"/>
              </a:rPr>
              <a:t>. אם נבצע את הפעולה בשתי לולאות – נקבל ביצועים טובים יותר כאשר מבצעים איטרציות לאורך ה</a:t>
            </a:r>
            <a:r>
              <a:rPr lang="he-IL" sz="1200" b="1" kern="1200" dirty="0" smtClean="0">
                <a:solidFill>
                  <a:schemeClr val="tx1"/>
                </a:solidFill>
                <a:effectLst/>
                <a:latin typeface="+mn-lt"/>
                <a:ea typeface="+mn-ea"/>
                <a:cs typeface="+mn-cs"/>
              </a:rPr>
              <a:t>עמודות</a:t>
            </a:r>
            <a:r>
              <a:rPr lang="he-IL" sz="1200" kern="1200" dirty="0" smtClean="0">
                <a:solidFill>
                  <a:schemeClr val="tx1"/>
                </a:solidFill>
                <a:effectLst/>
                <a:latin typeface="+mn-lt"/>
                <a:ea typeface="+mn-ea"/>
                <a:cs typeface="+mn-cs"/>
              </a:rPr>
              <a:t>.</a:t>
            </a:r>
            <a:endParaRPr lang="he-IL" b="0" i="0" baseline="0" dirty="0" smtClean="0">
              <a:latin typeface="Courier New" panose="02070309020205020404" pitchFamily="49" charset="0"/>
              <a:cs typeface="Courier New" panose="02070309020205020404" pitchFamily="49" charset="0"/>
            </a:endParaRP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r>
              <a:rPr lang="en-US" b="0" i="0" baseline="0" dirty="0" smtClean="0">
                <a:latin typeface="Courier New" panose="02070309020205020404" pitchFamily="49" charset="0"/>
                <a:cs typeface="Courier New" panose="02070309020205020404" pitchFamily="49" charset="0"/>
              </a:rPr>
              <a:t/>
            </a:r>
            <a:br>
              <a:rPr lang="en-US" b="0" i="0" baseline="0" dirty="0" smtClean="0">
                <a:latin typeface="Courier New" panose="02070309020205020404" pitchFamily="49" charset="0"/>
                <a:cs typeface="Courier New" panose="02070309020205020404" pitchFamily="49" charset="0"/>
              </a:rPr>
            </a:br>
            <a:endParaRPr lang="en-US" b="0" i="0" baseline="0" dirty="0" smtClean="0">
              <a:latin typeface="Courier New" panose="02070309020205020404" pitchFamily="49" charset="0"/>
              <a:cs typeface="Courier New" panose="02070309020205020404" pitchFamily="49" charset="0"/>
            </a:endParaRPr>
          </a:p>
          <a:p>
            <a:pPr eaLnBrk="1" hangingPunct="1"/>
            <a:endParaRPr lang="en-US" i="1" dirty="0" smtClean="0"/>
          </a:p>
          <a:p>
            <a:pPr eaLnBrk="1" hangingPunct="1"/>
            <a:r>
              <a:rPr lang="en-US" i="1" dirty="0" smtClean="0"/>
              <a:t>SCRIPT:</a:t>
            </a:r>
          </a:p>
          <a:p>
            <a:pPr eaLnBrk="1" hangingPunct="1"/>
            <a:endParaRPr lang="en-US" i="1" dirty="0" smtClean="0"/>
          </a:p>
          <a:p>
            <a:pPr eaLnBrk="1" hangingPunct="1"/>
            <a:r>
              <a:rPr lang="en-US" dirty="0" smtClean="0"/>
              <a:t>MATLAB needs contiguous memory to hold its arrays. Therefore, when you define a variable, it defines enough memory to hold just that variable. When the variable is changed to an array with more elements, MATLAB may not have surrounding memory large enough to hold that new array. Therefore, it must set aside new memory and copy the old array into this new memory location.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Times New Roman" pitchFamily="18" charset="0"/>
              </a:rPr>
              <a:t>See the June 2007 article in “The MathWorks News and Notes”:   </a:t>
            </a:r>
            <a:r>
              <a:rPr lang="en-US" sz="1200" i="1" dirty="0" smtClean="0">
                <a:solidFill>
                  <a:srgbClr val="000000"/>
                </a:solidFill>
                <a:latin typeface="Times New Roman" pitchFamily="18" charset="0"/>
                <a:hlinkClick r:id="rId3"/>
              </a:rPr>
              <a:t>http://www.mathworks.com/company/newsletters/news_notes/june07/patterns.html</a:t>
            </a:r>
            <a:endParaRPr lang="en-US" sz="1200" i="1" dirty="0" smtClean="0">
              <a:solidFill>
                <a:srgbClr val="000000"/>
              </a:solidFill>
              <a:latin typeface="Times New Roman" pitchFamily="18" charset="0"/>
            </a:endParaRPr>
          </a:p>
          <a:p>
            <a:pPr eaLnBrk="1" hangingPunct="1"/>
            <a:endParaRPr lang="en-US" dirty="0" smtClean="0"/>
          </a:p>
        </p:txBody>
      </p:sp>
    </p:spTree>
    <p:extLst>
      <p:ext uri="{BB962C8B-B14F-4D97-AF65-F5344CB8AC3E}">
        <p14:creationId xmlns:p14="http://schemas.microsoft.com/office/powerpoint/2010/main" val="3735695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en-US">
                <a:latin typeface="Arial" pitchFamily="34" charset="0"/>
              </a:rPr>
              <a:t>Handling Large Data Sets Efficiently in MATLAB</a:t>
            </a:r>
          </a:p>
        </p:txBody>
      </p:sp>
      <p:sp>
        <p:nvSpPr>
          <p:cNvPr id="108547" name="Rectangle 7"/>
          <p:cNvSpPr>
            <a:spLocks noGrp="1" noChangeArrowheads="1"/>
          </p:cNvSpPr>
          <p:nvPr>
            <p:ph type="sldNum" sz="quarter" idx="5"/>
          </p:nvPr>
        </p:nvSpPr>
        <p:spPr>
          <a:noFill/>
        </p:spPr>
        <p:txBody>
          <a:bodyPr/>
          <a:lstStyle/>
          <a:p>
            <a:fld id="{D724E4EB-14C8-4DC6-9ADF-69E7D0354F72}" type="slidenum">
              <a:rPr lang="en-US" smtClean="0">
                <a:latin typeface="Arial" pitchFamily="34" charset="0"/>
              </a:rPr>
              <a:pPr/>
              <a:t>28</a:t>
            </a:fld>
            <a:endParaRPr lang="en-US">
              <a:latin typeface="Arial" pitchFamily="34" charset="0"/>
            </a:endParaRPr>
          </a:p>
        </p:txBody>
      </p:sp>
      <p:sp>
        <p:nvSpPr>
          <p:cNvPr id="108548" name="Rectangle 4"/>
          <p:cNvSpPr>
            <a:spLocks noGrp="1" noRot="1" noChangeAspect="1" noChangeArrowheads="1" noTextEdit="1"/>
          </p:cNvSpPr>
          <p:nvPr>
            <p:ph type="sldImg"/>
          </p:nvPr>
        </p:nvSpPr>
        <p:spPr>
          <a:ln/>
        </p:spPr>
      </p:sp>
      <p:sp>
        <p:nvSpPr>
          <p:cNvPr id="108549" name="Rectangle 5"/>
          <p:cNvSpPr>
            <a:spLocks noGrp="1" noChangeArrowheads="1"/>
          </p:cNvSpPr>
          <p:nvPr>
            <p:ph type="body" idx="1"/>
          </p:nvPr>
        </p:nvSpPr>
        <p:spPr>
          <a:noFill/>
          <a:ln/>
        </p:spPr>
        <p:txBody>
          <a:bodyPr/>
          <a:lstStyle/>
          <a:p>
            <a:pPr algn="r" rtl="1"/>
            <a:r>
              <a:rPr lang="he-IL" dirty="0" smtClean="0"/>
              <a:t>טיפ</a:t>
            </a:r>
            <a:r>
              <a:rPr lang="he-IL" baseline="0" dirty="0" smtClean="0"/>
              <a:t> נוסף לעבודה נכונה עם הזיכרון היא להשתמש ב</a:t>
            </a:r>
            <a:r>
              <a:rPr lang="he-IL" b="1" baseline="0" dirty="0" smtClean="0"/>
              <a:t>טיפוסי משתנה קטנים יותר</a:t>
            </a:r>
            <a:r>
              <a:rPr lang="he-IL" baseline="0" dirty="0" smtClean="0"/>
              <a:t>. סוג המשתנה בו אתם יכולים להשתמש תלוי </a:t>
            </a:r>
            <a:r>
              <a:rPr lang="he-IL" baseline="0" dirty="0" smtClean="0"/>
              <a:t>בפעולות אותן אתם רוצים לבצע.</a:t>
            </a:r>
          </a:p>
          <a:p>
            <a:pPr algn="r" rtl="1"/>
            <a:r>
              <a:rPr lang="he-IL" baseline="0" dirty="0" smtClean="0"/>
              <a:t>עבור פעולות מתמטיות כמו אלגברה לינארית נבחר לעבוד עם משתנה מסוג </a:t>
            </a:r>
            <a:r>
              <a:rPr lang="en-US" baseline="0" dirty="0" smtClean="0"/>
              <a:t>float</a:t>
            </a:r>
            <a:r>
              <a:rPr lang="he-IL" baseline="0" dirty="0" smtClean="0"/>
              <a:t>, ברמת דיוק של 8 או 4 בתים, כלומר </a:t>
            </a:r>
            <a:r>
              <a:rPr lang="en-US" baseline="0" dirty="0" smtClean="0"/>
              <a:t>double</a:t>
            </a:r>
            <a:r>
              <a:rPr lang="he-IL" baseline="0" dirty="0" smtClean="0"/>
              <a:t> או </a:t>
            </a:r>
            <a:r>
              <a:rPr lang="en-US" baseline="0" dirty="0" smtClean="0"/>
              <a:t>single precision</a:t>
            </a:r>
            <a:r>
              <a:rPr lang="he-IL" baseline="0" dirty="0" smtClean="0"/>
              <a:t>. אם אנחנו צריכים לבצע חישובים פשוטים והמידע המקורי שלנו נתון ב</a:t>
            </a:r>
            <a:r>
              <a:rPr lang="en-US" baseline="0" dirty="0" smtClean="0"/>
              <a:t>integers</a:t>
            </a:r>
            <a:r>
              <a:rPr lang="he-IL" baseline="0" dirty="0" smtClean="0"/>
              <a:t> נוכל להשתמש ב</a:t>
            </a:r>
            <a:r>
              <a:rPr lang="en-US" baseline="0" dirty="0" smtClean="0"/>
              <a:t>Integers</a:t>
            </a:r>
            <a:r>
              <a:rPr lang="he-IL" baseline="0" dirty="0" smtClean="0"/>
              <a:t>, כלומר ערכים שלמים.</a:t>
            </a:r>
            <a:endParaRPr lang="en-US" dirty="0" smtClean="0"/>
          </a:p>
          <a:p>
            <a:endParaRPr lang="en-US" dirty="0" smtClean="0"/>
          </a:p>
          <a:p>
            <a:r>
              <a:rPr lang="en-US" dirty="0" smtClean="0"/>
              <a:t>One </a:t>
            </a:r>
            <a:r>
              <a:rPr lang="en-US" dirty="0"/>
              <a:t>way to reduce the memory requirements further still is to use a </a:t>
            </a:r>
            <a:r>
              <a:rPr lang="en-US" b="1" dirty="0"/>
              <a:t>smaller data type.</a:t>
            </a:r>
          </a:p>
          <a:p>
            <a:r>
              <a:rPr lang="en-US" dirty="0"/>
              <a:t>The data type you can use depends on your intended actions</a:t>
            </a:r>
          </a:p>
          <a:p>
            <a:r>
              <a:rPr lang="en-US" dirty="0"/>
              <a:t>If you intend to perform complicated math such as linear algebra, you have to use a floating-point data type such as doubles or singles.</a:t>
            </a:r>
          </a:p>
          <a:p>
            <a:pPr lvl="1"/>
            <a:r>
              <a:rPr lang="en-US" dirty="0"/>
              <a:t>Doubles which have the best precision require 8 bytes of storage per element.</a:t>
            </a:r>
          </a:p>
          <a:p>
            <a:pPr lvl="1"/>
            <a:r>
              <a:rPr lang="en-US" dirty="0"/>
              <a:t>Singles only requires 4 bytes, but </a:t>
            </a:r>
            <a:r>
              <a:rPr lang="en-US" b="1" dirty="0"/>
              <a:t>there are some limitations on what you can do with singles, but most of MATLAB math is supported</a:t>
            </a:r>
            <a:r>
              <a:rPr lang="en-US" dirty="0"/>
              <a:t>. Single precision arithmetic was introduced in R14. </a:t>
            </a:r>
          </a:p>
          <a:p>
            <a:pPr lvl="1"/>
            <a:r>
              <a:rPr lang="en-US" dirty="0"/>
              <a:t>If you just need to carry out simple arithmetic and the original data is integers you can use the new integer arithmetic in R14.  </a:t>
            </a:r>
          </a:p>
          <a:p>
            <a:r>
              <a:rPr lang="en-US" dirty="0"/>
              <a:t>You can also consider sparse arrays, which do not store all the elements, only the nonzero elements</a:t>
            </a:r>
          </a:p>
          <a:p>
            <a:pPr lvl="1"/>
            <a:r>
              <a:rPr lang="en-US" dirty="0"/>
              <a:t>You can therefore store an array of effectively a very large number of elements, such as this example of 2 billion elements. You can try this too yourself.</a:t>
            </a:r>
          </a:p>
        </p:txBody>
      </p:sp>
    </p:spTree>
    <p:extLst>
      <p:ext uri="{BB962C8B-B14F-4D97-AF65-F5344CB8AC3E}">
        <p14:creationId xmlns:p14="http://schemas.microsoft.com/office/powerpoint/2010/main" val="4122595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p:spPr>
        <p:txBody>
          <a:bodyPr/>
          <a:lstStyle/>
          <a:p>
            <a:r>
              <a:rPr lang="en-GB" smtClean="0">
                <a:solidFill>
                  <a:prstClr val="black"/>
                </a:solidFill>
                <a:latin typeface="Arial" pitchFamily="34" charset="0"/>
              </a:rPr>
              <a:t>The MathWorks</a:t>
            </a:r>
          </a:p>
        </p:txBody>
      </p:sp>
      <p:sp>
        <p:nvSpPr>
          <p:cNvPr id="87043" name="Rectangle 7"/>
          <p:cNvSpPr>
            <a:spLocks noGrp="1" noChangeArrowheads="1"/>
          </p:cNvSpPr>
          <p:nvPr>
            <p:ph type="sldNum" sz="quarter" idx="5"/>
          </p:nvPr>
        </p:nvSpPr>
        <p:spPr>
          <a:noFill/>
        </p:spPr>
        <p:txBody>
          <a:bodyPr/>
          <a:lstStyle/>
          <a:p>
            <a:fld id="{3CC16D14-1176-46BB-B63B-EC5FCE0E13F6}" type="slidenum">
              <a:rPr lang="en-GB" smtClean="0">
                <a:solidFill>
                  <a:prstClr val="black"/>
                </a:solidFill>
                <a:latin typeface="Arial" pitchFamily="34" charset="0"/>
              </a:rPr>
              <a:pPr/>
              <a:t>29</a:t>
            </a:fld>
            <a:endParaRPr lang="en-GB" smtClean="0">
              <a:solidFill>
                <a:prstClr val="black"/>
              </a:solidFill>
              <a:latin typeface="Arial" pitchFamily="34" charset="0"/>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p:spPr>
        <p:txBody>
          <a:bodyPr/>
          <a:lstStyle/>
          <a:p>
            <a:pPr algn="r" rtl="1" eaLnBrk="1" hangingPunct="1"/>
            <a:r>
              <a:rPr lang="he-IL" b="0" i="0" baseline="0" dirty="0" smtClean="0">
                <a:latin typeface="Courier New" panose="02070309020205020404" pitchFamily="49" charset="0"/>
                <a:cs typeface="Courier New" panose="02070309020205020404" pitchFamily="49" charset="0"/>
              </a:rPr>
              <a:t>אז ראינו איך מערכים נשמרים בזיכרון. מה קורה כאשר אנחנו רוצים לגשת לערך מסוים? האם יש משהו שאנחנו יכולים לעשות כדי לקבל ביצועים טובים יותר?</a:t>
            </a:r>
          </a:p>
          <a:p>
            <a:pPr algn="r" rtl="1" eaLnBrk="1" hangingPunct="1"/>
            <a:r>
              <a:rPr lang="he-IL" b="0" i="0" baseline="0" dirty="0" smtClean="0">
                <a:latin typeface="Courier New" panose="02070309020205020404" pitchFamily="49" charset="0"/>
                <a:cs typeface="Courier New" panose="02070309020205020404" pitchFamily="49" charset="0"/>
              </a:rPr>
              <a:t>ישנן 3 דרכים לבצע </a:t>
            </a:r>
            <a:r>
              <a:rPr lang="en-US" b="0" i="0" baseline="0" dirty="0" smtClean="0">
                <a:latin typeface="Courier New" panose="02070309020205020404" pitchFamily="49" charset="0"/>
                <a:cs typeface="Courier New" panose="02070309020205020404" pitchFamily="49" charset="0"/>
              </a:rPr>
              <a:t>Indexing</a:t>
            </a:r>
            <a:r>
              <a:rPr lang="he-IL" b="0" i="0" baseline="0" dirty="0" smtClean="0">
                <a:latin typeface="Courier New" panose="02070309020205020404" pitchFamily="49" charset="0"/>
                <a:cs typeface="Courier New" panose="02070309020205020404" pitchFamily="49" charset="0"/>
              </a:rPr>
              <a:t>:</a:t>
            </a:r>
          </a:p>
          <a:p>
            <a:pPr algn="r" rtl="1" eaLnBrk="1" hangingPunct="1"/>
            <a:r>
              <a:rPr lang="en-US" b="0" i="0" baseline="0" dirty="0" smtClean="0">
                <a:latin typeface="Courier New" panose="02070309020205020404" pitchFamily="49" charset="0"/>
                <a:cs typeface="Courier New" panose="02070309020205020404" pitchFamily="49" charset="0"/>
              </a:rPr>
              <a:t>Subscripted</a:t>
            </a:r>
            <a:r>
              <a:rPr lang="he-IL" b="0" i="0" baseline="0" dirty="0" smtClean="0">
                <a:latin typeface="Courier New" panose="02070309020205020404" pitchFamily="49" charset="0"/>
                <a:cs typeface="Courier New" panose="02070309020205020404" pitchFamily="49" charset="0"/>
              </a:rPr>
              <a:t> – שימוש בשורה ועמודה</a:t>
            </a:r>
          </a:p>
          <a:p>
            <a:pPr algn="r" rtl="1" eaLnBrk="1" hangingPunct="1"/>
            <a:r>
              <a:rPr lang="en-US" b="0" i="0" baseline="0" dirty="0" smtClean="0">
                <a:latin typeface="Courier New" panose="02070309020205020404" pitchFamily="49" charset="0"/>
                <a:cs typeface="Courier New" panose="02070309020205020404" pitchFamily="49" charset="0"/>
              </a:rPr>
              <a:t>Linear</a:t>
            </a:r>
            <a:r>
              <a:rPr lang="he-IL" b="0" i="0" baseline="0" dirty="0" smtClean="0">
                <a:latin typeface="Courier New" panose="02070309020205020404" pitchFamily="49" charset="0"/>
                <a:cs typeface="Courier New" panose="02070309020205020404" pitchFamily="49" charset="0"/>
              </a:rPr>
              <a:t> – שימוש במספר יחיד המחושב על ידי ספירת האיברים לאורך העמודות. זוהי דרך מהירה יותר מאשר </a:t>
            </a:r>
            <a:r>
              <a:rPr lang="en-US" b="0" i="0" baseline="0" dirty="0" smtClean="0">
                <a:latin typeface="Courier New" panose="02070309020205020404" pitchFamily="49" charset="0"/>
                <a:cs typeface="Courier New" panose="02070309020205020404" pitchFamily="49" charset="0"/>
              </a:rPr>
              <a:t>Subscripted</a:t>
            </a:r>
            <a:r>
              <a:rPr lang="he-IL" b="0" i="0" baseline="0" dirty="0" smtClean="0">
                <a:latin typeface="Courier New" panose="02070309020205020404" pitchFamily="49" charset="0"/>
                <a:cs typeface="Courier New" panose="02070309020205020404" pitchFamily="49" charset="0"/>
              </a:rPr>
              <a:t> בגלל שמטלב מבוסס עמודות כפי שראינו קודם.</a:t>
            </a:r>
          </a:p>
          <a:p>
            <a:pPr algn="r" rtl="1" eaLnBrk="1" hangingPunct="1"/>
            <a:r>
              <a:rPr lang="he-IL" b="0" i="0" baseline="0" dirty="0" smtClean="0">
                <a:latin typeface="Courier New" panose="02070309020205020404" pitchFamily="49" charset="0"/>
                <a:cs typeface="Courier New" panose="02070309020205020404" pitchFamily="49" charset="0"/>
              </a:rPr>
              <a:t>מטלב מציע פונקציות למעבר בין שני הסוגים</a:t>
            </a:r>
            <a:r>
              <a:rPr lang="en-US" b="0" i="0" baseline="0" dirty="0" smtClean="0">
                <a:latin typeface="Courier New" panose="02070309020205020404" pitchFamily="49" charset="0"/>
                <a:cs typeface="Courier New" panose="02070309020205020404" pitchFamily="49" charset="0"/>
              </a:rPr>
              <a:t>Subscripted </a:t>
            </a:r>
            <a:r>
              <a:rPr lang="he-IL" b="0" i="0" baseline="0" dirty="0" smtClean="0">
                <a:latin typeface="Courier New" panose="02070309020205020404" pitchFamily="49" charset="0"/>
                <a:cs typeface="Courier New" panose="02070309020205020404" pitchFamily="49" charset="0"/>
              </a:rPr>
              <a:t> ו-</a:t>
            </a:r>
            <a:r>
              <a:rPr lang="en-US" b="0" i="0" baseline="0" dirty="0" smtClean="0">
                <a:latin typeface="Courier New" panose="02070309020205020404" pitchFamily="49" charset="0"/>
                <a:cs typeface="Courier New" panose="02070309020205020404" pitchFamily="49" charset="0"/>
              </a:rPr>
              <a:t>Linear</a:t>
            </a:r>
            <a:r>
              <a:rPr lang="he-IL" b="0" i="0" baseline="0" dirty="0" smtClean="0">
                <a:latin typeface="Courier New" panose="02070309020205020404" pitchFamily="49" charset="0"/>
                <a:cs typeface="Courier New" panose="02070309020205020404" pitchFamily="49" charset="0"/>
              </a:rPr>
              <a:t> הנקראות </a:t>
            </a:r>
            <a:r>
              <a:rPr lang="en-US" b="0" i="0" baseline="0" dirty="0" smtClean="0">
                <a:latin typeface="Courier New" panose="02070309020205020404" pitchFamily="49" charset="0"/>
                <a:cs typeface="Courier New" panose="02070309020205020404" pitchFamily="49" charset="0"/>
              </a:rPr>
              <a:t>sub2ind</a:t>
            </a:r>
            <a:r>
              <a:rPr lang="he-IL" b="0" i="0" baseline="0" dirty="0" smtClean="0">
                <a:latin typeface="Courier New" panose="02070309020205020404" pitchFamily="49" charset="0"/>
                <a:cs typeface="Courier New" panose="02070309020205020404" pitchFamily="49" charset="0"/>
              </a:rPr>
              <a:t> ו-</a:t>
            </a:r>
            <a:r>
              <a:rPr lang="en-US" b="0" i="0" baseline="0" dirty="0" smtClean="0">
                <a:latin typeface="Courier New" panose="02070309020205020404" pitchFamily="49" charset="0"/>
                <a:cs typeface="Courier New" panose="02070309020205020404" pitchFamily="49" charset="0"/>
              </a:rPr>
              <a:t>ind2sub</a:t>
            </a:r>
            <a:endParaRPr lang="he-IL" b="0" i="0" baseline="0" dirty="0" smtClean="0">
              <a:latin typeface="Courier New" panose="02070309020205020404" pitchFamily="49" charset="0"/>
              <a:cs typeface="Courier New" panose="02070309020205020404" pitchFamily="49" charset="0"/>
            </a:endParaRPr>
          </a:p>
          <a:p>
            <a:pPr algn="r" rtl="1" eaLnBrk="1" hangingPunct="1"/>
            <a:r>
              <a:rPr lang="en-US" b="0" i="0" baseline="0" dirty="0" smtClean="0">
                <a:latin typeface="Courier New" panose="02070309020205020404" pitchFamily="49" charset="0"/>
                <a:cs typeface="Courier New" panose="02070309020205020404" pitchFamily="49" charset="0"/>
              </a:rPr>
              <a:t>Logical</a:t>
            </a:r>
            <a:r>
              <a:rPr lang="he-IL" b="0" i="0" baseline="0" dirty="0" smtClean="0">
                <a:latin typeface="Courier New" panose="02070309020205020404" pitchFamily="49" charset="0"/>
                <a:cs typeface="Courier New" panose="02070309020205020404" pitchFamily="49" charset="0"/>
              </a:rPr>
              <a:t> – שימוש ב</a:t>
            </a:r>
            <a:r>
              <a:rPr lang="en-US" b="0" i="0" baseline="0" dirty="0" smtClean="0">
                <a:latin typeface="Courier New" panose="02070309020205020404" pitchFamily="49" charset="0"/>
                <a:cs typeface="Courier New" panose="02070309020205020404" pitchFamily="49" charset="0"/>
              </a:rPr>
              <a:t>logical mask</a:t>
            </a:r>
            <a:r>
              <a:rPr lang="he-IL" b="0" i="0" baseline="0" dirty="0" smtClean="0">
                <a:latin typeface="Courier New" panose="02070309020205020404" pitchFamily="49" charset="0"/>
                <a:cs typeface="Courier New" panose="02070309020205020404" pitchFamily="49" charset="0"/>
              </a:rPr>
              <a:t> כדי לגשת לאיברים במערך העונים על תנאי מסוים. </a:t>
            </a: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r>
              <a:rPr lang="he-IL" b="1" i="0" u="sng" baseline="0" dirty="0" smtClean="0">
                <a:latin typeface="Courier New" panose="02070309020205020404" pitchFamily="49" charset="0"/>
                <a:cs typeface="Courier New" panose="02070309020205020404" pitchFamily="49" charset="0"/>
              </a:rPr>
              <a:t>לעבור ל</a:t>
            </a:r>
            <a:r>
              <a:rPr lang="en-US" b="1" i="0" u="sng" baseline="0" dirty="0" smtClean="0">
                <a:latin typeface="Courier New" panose="02070309020205020404" pitchFamily="49" charset="0"/>
                <a:cs typeface="Courier New" panose="02070309020205020404" pitchFamily="49" charset="0"/>
              </a:rPr>
              <a:t>MATLAB</a:t>
            </a:r>
            <a:r>
              <a:rPr lang="he-IL" b="1" i="0" u="sng" baseline="0" dirty="0" smtClean="0">
                <a:latin typeface="Courier New" panose="02070309020205020404" pitchFamily="49" charset="0"/>
                <a:cs typeface="Courier New" panose="02070309020205020404" pitchFamily="49" charset="0"/>
              </a:rPr>
              <a:t> אם יש זמן</a:t>
            </a: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r>
              <a:rPr lang="he-IL" b="1" i="0" baseline="0" dirty="0" smtClean="0">
                <a:latin typeface="Courier New" panose="02070309020205020404" pitchFamily="49" charset="0"/>
                <a:cs typeface="Courier New" panose="02070309020205020404" pitchFamily="49" charset="0"/>
              </a:rPr>
              <a:t>נראה דוגמא במטלב המסבירה מה זה </a:t>
            </a:r>
            <a:r>
              <a:rPr lang="en-US" b="1" i="0" baseline="0" dirty="0" smtClean="0">
                <a:latin typeface="Courier New" panose="02070309020205020404" pitchFamily="49" charset="0"/>
                <a:cs typeface="Courier New" panose="02070309020205020404" pitchFamily="49" charset="0"/>
              </a:rPr>
              <a:t>logical indexing</a:t>
            </a:r>
            <a:r>
              <a:rPr lang="he-IL" b="1" i="0" baseline="0" dirty="0" smtClean="0">
                <a:latin typeface="Courier New" panose="02070309020205020404" pitchFamily="49" charset="0"/>
                <a:cs typeface="Courier New" panose="02070309020205020404" pitchFamily="49" charset="0"/>
              </a:rPr>
              <a:t> ואיך זה יכול לעזור לנו.</a:t>
            </a:r>
          </a:p>
          <a:p>
            <a:pPr algn="r" rtl="1"/>
            <a:r>
              <a:rPr lang="he-IL" sz="1200" kern="1200" dirty="0" smtClean="0">
                <a:solidFill>
                  <a:schemeClr val="tx1"/>
                </a:solidFill>
                <a:effectLst/>
                <a:latin typeface="+mn-lt"/>
                <a:ea typeface="+mn-ea"/>
                <a:cs typeface="+mn-cs"/>
              </a:rPr>
              <a:t>נסביר בקצרה מה זה בכלל</a:t>
            </a:r>
            <a:r>
              <a:rPr lang="en-US" sz="1200" kern="1200" dirty="0" smtClean="0">
                <a:solidFill>
                  <a:schemeClr val="tx1"/>
                </a:solidFill>
                <a:effectLst/>
                <a:latin typeface="+mn-lt"/>
                <a:ea typeface="+mn-ea"/>
                <a:cs typeface="+mn-cs"/>
              </a:rPr>
              <a:t>   logical indexing</a:t>
            </a:r>
            <a:r>
              <a:rPr lang="he-IL" sz="1200" kern="1200" dirty="0" smtClean="0">
                <a:solidFill>
                  <a:schemeClr val="tx1"/>
                </a:solidFill>
                <a:effectLst/>
                <a:latin typeface="+mn-lt"/>
                <a:ea typeface="+mn-ea"/>
                <a:cs typeface="+mn-cs"/>
              </a:rPr>
              <a:t>. ניצור </a:t>
            </a:r>
            <a:r>
              <a:rPr lang="en-US" sz="1200" kern="1200" dirty="0" smtClean="0">
                <a:solidFill>
                  <a:schemeClr val="tx1"/>
                </a:solidFill>
                <a:effectLst/>
                <a:latin typeface="+mn-lt"/>
                <a:ea typeface="+mn-ea"/>
                <a:cs typeface="+mn-cs"/>
              </a:rPr>
              <a:t>mask</a:t>
            </a:r>
            <a:r>
              <a:rPr lang="he-IL" sz="1200" kern="1200" dirty="0" smtClean="0">
                <a:solidFill>
                  <a:schemeClr val="tx1"/>
                </a:solidFill>
                <a:effectLst/>
                <a:latin typeface="+mn-lt"/>
                <a:ea typeface="+mn-ea"/>
                <a:cs typeface="+mn-cs"/>
              </a:rPr>
              <a:t> ונשתמש בו כדי לבחור את האיברים העונים על התנאי.</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אפשר לעשות את זה גם בשורת קוד אחת.</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כעת נראה דוגמא הבוחנת את הביצועים כאשר משתמשים ב</a:t>
            </a:r>
            <a:r>
              <a:rPr lang="en-US" sz="1200" kern="1200" dirty="0" smtClean="0">
                <a:solidFill>
                  <a:schemeClr val="tx1"/>
                </a:solidFill>
                <a:effectLst/>
                <a:latin typeface="+mn-lt"/>
                <a:ea typeface="+mn-ea"/>
                <a:cs typeface="+mn-cs"/>
              </a:rPr>
              <a:t>logical indexing</a:t>
            </a:r>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נגדיר </a:t>
            </a:r>
            <a:r>
              <a:rPr lang="he-IL" sz="1200" kern="1200" dirty="0" smtClean="0">
                <a:solidFill>
                  <a:schemeClr val="tx1"/>
                </a:solidFill>
                <a:effectLst/>
                <a:latin typeface="+mn-lt"/>
                <a:ea typeface="+mn-ea"/>
                <a:cs typeface="+mn-cs"/>
              </a:rPr>
              <a:t>3 מטריצות בגודל 2000</a:t>
            </a:r>
            <a:r>
              <a:rPr lang="en-US" sz="1200" kern="1200" dirty="0" smtClean="0">
                <a:solidFill>
                  <a:schemeClr val="tx1"/>
                </a:solidFill>
                <a:effectLst/>
                <a:latin typeface="+mn-lt"/>
                <a:ea typeface="+mn-ea"/>
                <a:cs typeface="+mn-cs"/>
              </a:rPr>
              <a:t>x</a:t>
            </a:r>
            <a:r>
              <a:rPr lang="he-IL" sz="1200" kern="1200" dirty="0" smtClean="0">
                <a:solidFill>
                  <a:schemeClr val="tx1"/>
                </a:solidFill>
                <a:effectLst/>
                <a:latin typeface="+mn-lt"/>
                <a:ea typeface="+mn-ea"/>
                <a:cs typeface="+mn-cs"/>
              </a:rPr>
              <a:t>2000, ונחפש ערכים הגדולים מ</a:t>
            </a:r>
            <a:r>
              <a:rPr lang="en-US" sz="1200" kern="1200" dirty="0" err="1" smtClean="0">
                <a:solidFill>
                  <a:schemeClr val="tx1"/>
                </a:solidFill>
                <a:effectLst/>
                <a:latin typeface="+mn-lt"/>
                <a:ea typeface="+mn-ea"/>
                <a:cs typeface="+mn-cs"/>
              </a:rPr>
              <a:t>myRef</a:t>
            </a:r>
            <a:r>
              <a:rPr lang="he-IL" sz="1200" kern="1200" dirty="0" smtClean="0">
                <a:solidFill>
                  <a:schemeClr val="tx1"/>
                </a:solidFill>
                <a:effectLst/>
                <a:latin typeface="+mn-lt"/>
                <a:ea typeface="+mn-ea"/>
                <a:cs typeface="+mn-cs"/>
              </a:rPr>
              <a:t>, שהוא מיליון במקרה שלנו.</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תחילה נעשה זאת עם </a:t>
            </a:r>
            <a:r>
              <a:rPr lang="en-US" sz="1200" b="1" kern="1200" dirty="0" smtClean="0">
                <a:solidFill>
                  <a:schemeClr val="tx1"/>
                </a:solidFill>
                <a:effectLst/>
                <a:latin typeface="+mn-lt"/>
                <a:ea typeface="+mn-ea"/>
                <a:cs typeface="+mn-cs"/>
              </a:rPr>
              <a:t>nested for loop</a:t>
            </a:r>
            <a:r>
              <a:rPr lang="he-IL" sz="1200" b="1"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ונראה מהו זמן הריצה</a:t>
            </a:r>
            <a:r>
              <a:rPr lang="he-I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אפשרות נוספת היא שימוש בפונקציה </a:t>
            </a:r>
            <a:r>
              <a:rPr lang="en-US" sz="1200" b="1" kern="1200" dirty="0" smtClean="0">
                <a:solidFill>
                  <a:schemeClr val="tx1"/>
                </a:solidFill>
                <a:effectLst/>
                <a:latin typeface="+mn-lt"/>
                <a:ea typeface="+mn-ea"/>
                <a:cs typeface="+mn-cs"/>
              </a:rPr>
              <a:t>find</a:t>
            </a:r>
            <a:r>
              <a:rPr lang="he-IL" sz="1200" kern="1200" dirty="0" smtClean="0">
                <a:solidFill>
                  <a:schemeClr val="tx1"/>
                </a:solidFill>
                <a:effectLst/>
                <a:latin typeface="+mn-lt"/>
                <a:ea typeface="+mn-ea"/>
                <a:cs typeface="+mn-cs"/>
              </a:rPr>
              <a:t>, והרבה משתמשי מטלב לפעמים מתלבטים לגבי השימוש ב</a:t>
            </a:r>
            <a:r>
              <a:rPr lang="en-US" sz="1200" kern="1200" dirty="0" smtClean="0">
                <a:solidFill>
                  <a:schemeClr val="tx1"/>
                </a:solidFill>
                <a:effectLst/>
                <a:latin typeface="+mn-lt"/>
                <a:ea typeface="+mn-ea"/>
                <a:cs typeface="+mn-cs"/>
              </a:rPr>
              <a:t>find</a:t>
            </a:r>
            <a:r>
              <a:rPr lang="he-IL" sz="1200" kern="1200" dirty="0" smtClean="0">
                <a:solidFill>
                  <a:schemeClr val="tx1"/>
                </a:solidFill>
                <a:effectLst/>
                <a:latin typeface="+mn-lt"/>
                <a:ea typeface="+mn-ea"/>
                <a:cs typeface="+mn-cs"/>
              </a:rPr>
              <a:t> לעומת </a:t>
            </a:r>
            <a:r>
              <a:rPr lang="en-US" sz="1200" kern="1200" dirty="0" smtClean="0">
                <a:solidFill>
                  <a:schemeClr val="tx1"/>
                </a:solidFill>
                <a:effectLst/>
                <a:latin typeface="+mn-lt"/>
                <a:ea typeface="+mn-ea"/>
                <a:cs typeface="+mn-cs"/>
              </a:rPr>
              <a:t>logical indexing</a:t>
            </a:r>
            <a:r>
              <a:rPr lang="he-IL" sz="1200" kern="1200" dirty="0" smtClean="0">
                <a:solidFill>
                  <a:schemeClr val="tx1"/>
                </a:solidFill>
                <a:effectLst/>
                <a:latin typeface="+mn-lt"/>
                <a:ea typeface="+mn-ea"/>
                <a:cs typeface="+mn-cs"/>
              </a:rPr>
              <a:t>. הפונקציה</a:t>
            </a:r>
            <a:r>
              <a:rPr lang="en-US" sz="1200" kern="1200" dirty="0" smtClean="0">
                <a:solidFill>
                  <a:schemeClr val="tx1"/>
                </a:solidFill>
                <a:effectLst/>
                <a:latin typeface="+mn-lt"/>
                <a:ea typeface="+mn-ea"/>
                <a:cs typeface="+mn-cs"/>
              </a:rPr>
              <a:t>find </a:t>
            </a:r>
            <a:r>
              <a:rPr lang="he-IL" sz="1200" kern="1200" dirty="0" smtClean="0">
                <a:solidFill>
                  <a:schemeClr val="tx1"/>
                </a:solidFill>
                <a:effectLst/>
                <a:latin typeface="+mn-lt"/>
                <a:ea typeface="+mn-ea"/>
                <a:cs typeface="+mn-cs"/>
              </a:rPr>
              <a:t> מוצאת את האינדקסים של האיברים במערך המקיימים תנאי מסוים. אלה הם </a:t>
            </a:r>
            <a:r>
              <a:rPr lang="en-US" sz="1200" kern="1200" dirty="0" smtClean="0">
                <a:solidFill>
                  <a:schemeClr val="tx1"/>
                </a:solidFill>
                <a:effectLst/>
                <a:latin typeface="+mn-lt"/>
                <a:ea typeface="+mn-ea"/>
                <a:cs typeface="+mn-cs"/>
              </a:rPr>
              <a:t>linear indexes</a:t>
            </a:r>
            <a:r>
              <a:rPr lang="he-IL" sz="1200" kern="1200" dirty="0" smtClean="0">
                <a:solidFill>
                  <a:schemeClr val="tx1"/>
                </a:solidFill>
                <a:effectLst/>
                <a:latin typeface="+mn-lt"/>
                <a:ea typeface="+mn-ea"/>
                <a:cs typeface="+mn-cs"/>
              </a:rPr>
              <a:t> ובאמצעותם נוכל </a:t>
            </a:r>
            <a:r>
              <a:rPr lang="he-IL" sz="1200" kern="1200" dirty="0" smtClean="0">
                <a:solidFill>
                  <a:schemeClr val="tx1"/>
                </a:solidFill>
                <a:effectLst/>
                <a:latin typeface="+mn-lt"/>
                <a:ea typeface="+mn-ea"/>
                <a:cs typeface="+mn-cs"/>
              </a:rPr>
              <a:t>לגשת </a:t>
            </a:r>
            <a:r>
              <a:rPr lang="he-IL" sz="1200" kern="1200" dirty="0" smtClean="0">
                <a:solidFill>
                  <a:schemeClr val="tx1"/>
                </a:solidFill>
                <a:effectLst/>
                <a:latin typeface="+mn-lt"/>
                <a:ea typeface="+mn-ea"/>
                <a:cs typeface="+mn-cs"/>
              </a:rPr>
              <a:t>לאיברים המתאימים במערך.</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לאחר מכן נבצע את אותו הדבר באמצעות </a:t>
            </a:r>
            <a:r>
              <a:rPr lang="en-US" sz="1200" kern="1200" dirty="0" smtClean="0">
                <a:solidFill>
                  <a:schemeClr val="tx1"/>
                </a:solidFill>
                <a:effectLst/>
                <a:latin typeface="+mn-lt"/>
                <a:ea typeface="+mn-ea"/>
                <a:cs typeface="+mn-cs"/>
              </a:rPr>
              <a:t>logical indexing</a:t>
            </a:r>
            <a:r>
              <a:rPr lang="he-IL" sz="1200" kern="1200" dirty="0" smtClean="0">
                <a:solidFill>
                  <a:schemeClr val="tx1"/>
                </a:solidFill>
                <a:effectLst/>
                <a:latin typeface="+mn-lt"/>
                <a:ea typeface="+mn-ea"/>
                <a:cs typeface="+mn-cs"/>
              </a:rPr>
              <a:t>, ונראה כי</a:t>
            </a:r>
            <a:r>
              <a:rPr lang="he-IL" sz="1200" b="1" kern="1200" dirty="0" smtClean="0">
                <a:solidFill>
                  <a:schemeClr val="tx1"/>
                </a:solidFill>
                <a:effectLst/>
                <a:latin typeface="+mn-lt"/>
                <a:ea typeface="+mn-ea"/>
                <a:cs typeface="+mn-cs"/>
              </a:rPr>
              <a:t> זמן הריצה התקצר</a:t>
            </a:r>
            <a:r>
              <a:rPr lang="he-IL" sz="1200" kern="1200" dirty="0" smtClean="0">
                <a:solidFill>
                  <a:schemeClr val="tx1"/>
                </a:solidFill>
                <a:effectLst/>
                <a:latin typeface="+mn-lt"/>
                <a:ea typeface="+mn-ea"/>
                <a:cs typeface="+mn-cs"/>
              </a:rPr>
              <a:t> עוד יותר.</a:t>
            </a:r>
          </a:p>
          <a:p>
            <a:pPr algn="r" rtl="1" eaLnBrk="1" hangingPunct="1"/>
            <a:endParaRPr lang="he-IL" b="0" i="0" baseline="0" dirty="0" smtClean="0">
              <a:latin typeface="Courier New" panose="02070309020205020404" pitchFamily="49" charset="0"/>
              <a:cs typeface="Courier New" panose="02070309020205020404" pitchFamily="49" charset="0"/>
            </a:endParaRPr>
          </a:p>
          <a:p>
            <a:pPr algn="r" rtl="1" eaLnBrk="1" hangingPunct="1"/>
            <a:endParaRPr lang="he-IL" b="0" i="0" baseline="0" dirty="0" smtClean="0">
              <a:latin typeface="+mn-lt"/>
              <a:cs typeface="+mn-cs"/>
            </a:endParaRPr>
          </a:p>
          <a:p>
            <a:pPr algn="r" rtl="1" eaLnBrk="1" hangingPunct="1"/>
            <a:endParaRPr lang="he-IL" b="0" i="0" baseline="0" dirty="0" smtClean="0">
              <a:latin typeface="+mn-lt"/>
              <a:cs typeface="+mn-cs"/>
            </a:endParaRPr>
          </a:p>
          <a:p>
            <a:pPr algn="r" rtl="1" eaLnBrk="1" hangingPunct="1"/>
            <a:endParaRPr lang="he-IL" b="0" i="0" baseline="0" dirty="0" smtClean="0">
              <a:latin typeface="+mn-lt"/>
              <a:cs typeface="+mn-cs"/>
            </a:endParaRPr>
          </a:p>
          <a:p>
            <a:pPr algn="r" rtl="1" eaLnBrk="1" hangingPunct="1"/>
            <a:endParaRPr lang="he-IL" b="0" i="0" baseline="0" dirty="0" smtClean="0">
              <a:latin typeface="+mn-lt"/>
              <a:cs typeface="+mn-cs"/>
            </a:endParaRPr>
          </a:p>
        </p:txBody>
      </p:sp>
    </p:spTree>
    <p:extLst>
      <p:ext uri="{BB962C8B-B14F-4D97-AF65-F5344CB8AC3E}">
        <p14:creationId xmlns:p14="http://schemas.microsoft.com/office/powerpoint/2010/main" val="266430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eaLnBrk="1" hangingPunct="1">
              <a:spcBef>
                <a:spcPct val="0"/>
              </a:spcBef>
            </a:pPr>
            <a:r>
              <a:rPr lang="he-IL" altLang="he-IL" b="0" dirty="0" smtClean="0"/>
              <a:t>בואו נתחיל בסקירה</a:t>
            </a:r>
            <a:r>
              <a:rPr lang="he-IL" altLang="he-IL" b="0" baseline="0" dirty="0" smtClean="0"/>
              <a:t> של </a:t>
            </a:r>
            <a:r>
              <a:rPr lang="he-IL" b="0" baseline="0" dirty="0" smtClean="0"/>
              <a:t>תהליך הפיתוח הכללי במטלב כדי להבין טוב יותר באיזה חלק בתהליך אנחנו למעשה מתמקדים היום</a:t>
            </a:r>
            <a:endParaRPr lang="he-IL" altLang="he-IL" b="0"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568681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t>The MathWorks</a:t>
            </a:r>
          </a:p>
        </p:txBody>
      </p:sp>
      <p:sp>
        <p:nvSpPr>
          <p:cNvPr id="37891"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24C408-2DF9-4B05-AD4B-74E415CA7BC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p:spPr>
        <p:txBody>
          <a:bodyPr/>
          <a:lstStyle/>
          <a:p>
            <a:pPr algn="r" rtl="1" eaLnBrk="1" hangingPunct="1"/>
            <a:r>
              <a:rPr lang="he-IL" i="0" baseline="0" dirty="0" smtClean="0">
                <a:latin typeface="Courier New" panose="02070309020205020404" pitchFamily="49" charset="0"/>
                <a:cs typeface="Courier New" panose="02070309020205020404" pitchFamily="49" charset="0"/>
              </a:rPr>
              <a:t>אז ראינו שהאופן בו אנחנו ניגשים למשתנים שלנו יכול להשפיע על הביצועים – נסכם את המסקנות:</a:t>
            </a:r>
          </a:p>
          <a:p>
            <a:pPr algn="r" rtl="1" eaLnBrk="1" hangingPunct="1"/>
            <a:endParaRPr lang="he-IL" i="0" baseline="0" dirty="0" smtClean="0">
              <a:latin typeface="Courier New" panose="02070309020205020404" pitchFamily="49" charset="0"/>
              <a:cs typeface="Courier New" panose="02070309020205020404" pitchFamily="49" charset="0"/>
            </a:endParaRPr>
          </a:p>
          <a:p>
            <a:pPr algn="r" rtl="1" eaLnBrk="1" hangingPunct="1"/>
            <a:r>
              <a:rPr lang="en-US" i="0" baseline="0" dirty="0" smtClean="0">
                <a:latin typeface="Courier New" panose="02070309020205020404" pitchFamily="49" charset="0"/>
                <a:cs typeface="Courier New" panose="02070309020205020404" pitchFamily="49" charset="0"/>
              </a:rPr>
              <a:t>Linear indexing</a:t>
            </a:r>
            <a:r>
              <a:rPr lang="he-IL" i="0" baseline="0" dirty="0" smtClean="0">
                <a:latin typeface="Courier New" panose="02070309020205020404" pitchFamily="49" charset="0"/>
                <a:cs typeface="Courier New" panose="02070309020205020404" pitchFamily="49" charset="0"/>
              </a:rPr>
              <a:t> מהיר יותר מאשר </a:t>
            </a:r>
            <a:r>
              <a:rPr lang="en-US" dirty="0" smtClean="0">
                <a:solidFill>
                  <a:srgbClr val="FF0000"/>
                </a:solidFill>
              </a:rPr>
              <a:t>Subscripted Indexing</a:t>
            </a:r>
            <a:endParaRPr lang="he-IL" dirty="0" smtClean="0">
              <a:solidFill>
                <a:srgbClr val="FF0000"/>
              </a:solidFill>
            </a:endParaRPr>
          </a:p>
          <a:p>
            <a:pPr marL="0" marR="0" lvl="1" indent="0" algn="r" defTabSz="914400" rtl="1" eaLnBrk="1" fontAlgn="auto" latinLnBrk="0" hangingPunct="1">
              <a:lnSpc>
                <a:spcPct val="100000"/>
              </a:lnSpc>
              <a:spcBef>
                <a:spcPts val="0"/>
              </a:spcBef>
              <a:spcAft>
                <a:spcPts val="0"/>
              </a:spcAft>
              <a:buClrTx/>
              <a:buSzTx/>
              <a:buFontTx/>
              <a:buNone/>
              <a:tabLst/>
              <a:defRPr/>
            </a:pPr>
            <a:r>
              <a:rPr lang="en-US" sz="2800" dirty="0" smtClean="0"/>
              <a:t>Logical indexing </a:t>
            </a:r>
            <a:r>
              <a:rPr lang="he-IL" sz="2800" dirty="0" smtClean="0"/>
              <a:t> מהיר יותר משימוש בפונקצית</a:t>
            </a:r>
            <a:r>
              <a:rPr lang="he-IL" sz="2800" baseline="0" dirty="0" smtClean="0"/>
              <a:t> </a:t>
            </a:r>
            <a:r>
              <a:rPr lang="en-US" sz="2800" baseline="0" dirty="0" smtClean="0"/>
              <a:t>find</a:t>
            </a:r>
            <a:r>
              <a:rPr lang="he-IL" sz="2800" baseline="0" dirty="0" smtClean="0"/>
              <a:t>, וזו מהירה יותר משימוש בלולאה</a:t>
            </a:r>
            <a:endParaRPr lang="en-US" sz="2800" dirty="0" smtClean="0"/>
          </a:p>
        </p:txBody>
      </p:sp>
    </p:spTree>
    <p:extLst>
      <p:ext uri="{BB962C8B-B14F-4D97-AF65-F5344CB8AC3E}">
        <p14:creationId xmlns:p14="http://schemas.microsoft.com/office/powerpoint/2010/main" val="104563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6083" name="Rectangle 7"/>
          <p:cNvSpPr>
            <a:spLocks noGrp="1" noChangeArrowheads="1"/>
          </p:cNvSpPr>
          <p:nvPr>
            <p:ph type="sldNum" sz="quarter" idx="5"/>
          </p:nvPr>
        </p:nvSpPr>
        <p:spPr>
          <a:noFill/>
        </p:spPr>
        <p:txBody>
          <a:bodyPr/>
          <a:lstStyle/>
          <a:p>
            <a:fld id="{EA565308-0852-46B1-9ABC-EFC4550B2604}" type="slidenum">
              <a:rPr lang="en-GB" smtClean="0">
                <a:solidFill>
                  <a:prstClr val="black"/>
                </a:solidFill>
              </a:rPr>
              <a:pPr/>
              <a:t>31</a:t>
            </a:fld>
            <a:endParaRPr lang="en-GB" smtClean="0">
              <a:solidFill>
                <a:prstClr val="black"/>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אז למה כל כך טוב בעבודה עם מטריצות?? למה וקטוריזציה והקצאת זיכרון משפרות ביצועים? למה נדרש זיכרון רציף לשמירת מערכים בזיכרון?</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התשובה לכל השאלות ההלו היא שמטלב משתמש מאחורי הקלעים בספריות </a:t>
            </a:r>
            <a:r>
              <a:rPr lang="en-US" baseline="0" dirty="0" err="1" smtClean="0"/>
              <a:t>blas</a:t>
            </a:r>
            <a:r>
              <a:rPr lang="he-IL" baseline="0" dirty="0" smtClean="0"/>
              <a:t> ו-</a:t>
            </a:r>
            <a:r>
              <a:rPr lang="en-US" baseline="0" dirty="0" err="1" smtClean="0"/>
              <a:t>lapack</a:t>
            </a:r>
            <a:r>
              <a:rPr lang="he-IL" baseline="0" dirty="0" smtClean="0"/>
              <a:t>, והן דורשות שימוש בזיכרון רציף. היתרון הוא אופטימיזציה לקוד, והמרתו לקוד </a:t>
            </a:r>
            <a:r>
              <a:rPr lang="en-US" baseline="0" dirty="0" smtClean="0"/>
              <a:t>multithreaded</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LAPACK</a:t>
            </a:r>
            <a:r>
              <a:rPr lang="en-US" sz="1200" b="0" i="0" kern="1200" dirty="0" smtClean="0">
                <a:solidFill>
                  <a:schemeClr val="tx1"/>
                </a:solidFill>
                <a:effectLst/>
                <a:latin typeface="+mn-lt"/>
                <a:ea typeface="+mn-ea"/>
                <a:cs typeface="+mn-cs"/>
              </a:rPr>
              <a:t> (Linear Algebra </a:t>
            </a:r>
            <a:r>
              <a:rPr lang="en-US" sz="1200" b="0" i="0" kern="1200" dirty="0" err="1"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BLAS</a:t>
            </a:r>
            <a:r>
              <a:rPr lang="en-US" sz="1200" b="0" i="0" kern="1200" dirty="0" smtClean="0">
                <a:solidFill>
                  <a:schemeClr val="tx1"/>
                </a:solidFill>
                <a:effectLst/>
                <a:latin typeface="+mn-lt"/>
                <a:ea typeface="+mn-ea"/>
                <a:cs typeface="+mn-cs"/>
              </a:rPr>
              <a:t> (Basic Linear Algebra Subprograms)</a:t>
            </a:r>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r>
              <a:rPr lang="en-US" sz="1200" b="0" i="0" kern="1200" dirty="0" smtClean="0">
                <a:solidFill>
                  <a:schemeClr val="tx1"/>
                </a:solidFill>
                <a:effectLst/>
                <a:latin typeface="+mn-lt"/>
                <a:ea typeface="+mn-ea"/>
                <a:cs typeface="+mn-cs"/>
              </a:rPr>
              <a:t>MATLAB Execution Engine: Run programs faster with redesigned architecture</a:t>
            </a:r>
          </a:p>
          <a:p>
            <a:r>
              <a:rPr lang="en-US" sz="1200" b="0" i="0" kern="1200" dirty="0" smtClean="0">
                <a:solidFill>
                  <a:schemeClr val="tx1"/>
                </a:solidFill>
                <a:effectLst/>
                <a:latin typeface="+mn-lt"/>
                <a:ea typeface="+mn-ea"/>
                <a:cs typeface="+mn-cs"/>
              </a:rPr>
              <a:t>The new MATLAB execution engine includes performance improvements to function calls, object-oriented operations, and many other MATLAB operations.</a:t>
            </a:r>
          </a:p>
          <a:p>
            <a:r>
              <a:rPr lang="en-US" sz="1200" b="0" i="0" kern="1200" dirty="0" smtClean="0">
                <a:solidFill>
                  <a:schemeClr val="tx1"/>
                </a:solidFill>
                <a:effectLst/>
                <a:latin typeface="+mn-lt"/>
                <a:ea typeface="+mn-ea"/>
                <a:cs typeface="+mn-cs"/>
              </a:rPr>
              <a:t>These performance improvements result in significantly faster execution of many MATLAB programs with an average speed-up of 40% among 76 performance-sensitive applications from users. Of these tested applications, 13 ran at least twice as fast and only 1 slowed down by more than 10%.</a:t>
            </a:r>
          </a:p>
          <a:p>
            <a:r>
              <a:rPr lang="en-US" sz="1200" b="0" i="0" kern="1200" dirty="0" smtClean="0">
                <a:solidFill>
                  <a:schemeClr val="tx1"/>
                </a:solidFill>
                <a:effectLst/>
                <a:latin typeface="+mn-lt"/>
                <a:ea typeface="+mn-ea"/>
                <a:cs typeface="+mn-cs"/>
              </a:rPr>
              <a:t>The new execution engine uses just-in-time compilation of all MATLAB code which makes performance more uniform and predictable. The new engine offers improved quality and provides a platform for future performance optimizations and language enhancements.</a:t>
            </a:r>
          </a:p>
          <a:p>
            <a:pPr algn="r" rtl="1" eaLnBrk="1" hangingPunct="1"/>
            <a:endParaRPr lang="en-US" dirty="0" smtClean="0"/>
          </a:p>
        </p:txBody>
      </p:sp>
    </p:spTree>
    <p:extLst>
      <p:ext uri="{BB962C8B-B14F-4D97-AF65-F5344CB8AC3E}">
        <p14:creationId xmlns:p14="http://schemas.microsoft.com/office/powerpoint/2010/main" val="1150125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t>The MathWorks</a:t>
            </a:r>
          </a:p>
        </p:txBody>
      </p:sp>
      <p:sp>
        <p:nvSpPr>
          <p:cNvPr id="46083"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565308-0852-46B1-9ABC-EFC4550B260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p:spPr>
        <p:txBody>
          <a:bodyPr/>
          <a:lstStyle/>
          <a:p>
            <a:pPr algn="r" rtl="1" eaLnBrk="1" hangingPunct="1"/>
            <a:r>
              <a:rPr lang="he-IL" baseline="0" dirty="0" smtClean="0"/>
              <a:t>מה לגבי פעולות אחרות שאינן עוברות אופטימיזציה על ידי הספריות הללו? למשל לולאות </a:t>
            </a:r>
            <a:r>
              <a:rPr lang="en-US" baseline="0" dirty="0" smtClean="0"/>
              <a:t>for</a:t>
            </a:r>
            <a:r>
              <a:rPr lang="he-IL" baseline="0" dirty="0" smtClean="0"/>
              <a:t>?</a:t>
            </a:r>
          </a:p>
          <a:p>
            <a:pPr algn="r" rtl="1" eaLnBrk="1" hangingPunct="1"/>
            <a:r>
              <a:rPr lang="he-IL" baseline="0" dirty="0" smtClean="0"/>
              <a:t>למטלב יש מנוע </a:t>
            </a:r>
            <a:r>
              <a:rPr lang="en-US" baseline="0" dirty="0" smtClean="0"/>
              <a:t>compiler</a:t>
            </a:r>
            <a:r>
              <a:rPr lang="he-IL" baseline="0" dirty="0" smtClean="0"/>
              <a:t> </a:t>
            </a:r>
            <a:r>
              <a:rPr lang="en-US" baseline="0" dirty="0" smtClean="0"/>
              <a:t>JIT</a:t>
            </a:r>
            <a:r>
              <a:rPr lang="he-IL" baseline="0" dirty="0" smtClean="0"/>
              <a:t> שמשפר את ביצועי הקוד שלנו מאחורי </a:t>
            </a:r>
            <a:r>
              <a:rPr lang="he-IL" baseline="0" dirty="0" smtClean="0"/>
              <a:t>הקלעים, </a:t>
            </a:r>
            <a:r>
              <a:rPr lang="he-IL" baseline="0" dirty="0" smtClean="0"/>
              <a:t>כמו למשל הרצת לולאות בקוד </a:t>
            </a:r>
            <a:r>
              <a:rPr lang="en-US" baseline="0" dirty="0" smtClean="0"/>
              <a:t>multithread </a:t>
            </a:r>
            <a:r>
              <a:rPr lang="he-IL" baseline="0" dirty="0" smtClean="0"/>
              <a:t>כדי לשפר את מהירות הריצה.</a:t>
            </a:r>
          </a:p>
          <a:p>
            <a:pPr algn="r" rtl="1" eaLnBrk="1" hangingPunct="1"/>
            <a:r>
              <a:rPr lang="he-IL" baseline="0" dirty="0" smtClean="0"/>
              <a:t>מנוע ה</a:t>
            </a:r>
            <a:r>
              <a:rPr lang="en-US" baseline="0" dirty="0" smtClean="0"/>
              <a:t>JIT</a:t>
            </a:r>
            <a:r>
              <a:rPr lang="he-IL" baseline="0" dirty="0" smtClean="0"/>
              <a:t> מתעדכן ומשתפר כל הזמן, ובגרסא </a:t>
            </a:r>
            <a:r>
              <a:rPr lang="en-US" b="1" baseline="0" dirty="0" smtClean="0"/>
              <a:t>2015b</a:t>
            </a:r>
            <a:r>
              <a:rPr lang="he-IL" baseline="0" dirty="0" smtClean="0"/>
              <a:t> עבר שינוי מהותי ששיפר את הביצועים בקריאה לפונקציות – פחות </a:t>
            </a:r>
            <a:r>
              <a:rPr lang="en-US" baseline="0" dirty="0" smtClean="0"/>
              <a:t>Overhead</a:t>
            </a:r>
            <a:r>
              <a:rPr lang="he-IL" baseline="0" dirty="0" smtClean="0"/>
              <a:t>, בעבודה עם אובייקטים ופעולות </a:t>
            </a:r>
            <a:r>
              <a:rPr lang="en-US" baseline="0" dirty="0" smtClean="0"/>
              <a:t>element-wise</a:t>
            </a:r>
            <a:r>
              <a:rPr lang="he-IL" baseline="0" dirty="0" smtClean="0"/>
              <a:t> מתמטיות.</a:t>
            </a:r>
          </a:p>
          <a:p>
            <a:pPr algn="r" rtl="1" eaLnBrk="1" hangingPunct="1"/>
            <a:r>
              <a:rPr lang="he-IL" baseline="0" dirty="0" smtClean="0"/>
              <a:t>76 אפילקציות רגישות לביצועים נבדקו לפני ואחרי ורובן הראו שיפור משמעותי בגרסת </a:t>
            </a:r>
            <a:r>
              <a:rPr lang="en-US" baseline="0" dirty="0" smtClean="0"/>
              <a:t>2015b</a:t>
            </a:r>
            <a:r>
              <a:rPr lang="he-IL" baseline="0" dirty="0" smtClean="0"/>
              <a:t>.</a:t>
            </a:r>
          </a:p>
          <a:p>
            <a:pPr algn="r" rtl="1" eaLnBrk="1" hangingPunct="1"/>
            <a:r>
              <a:rPr lang="en-US" baseline="0" dirty="0" smtClean="0"/>
              <a:t>JIT</a:t>
            </a:r>
            <a:r>
              <a:rPr lang="he-IL" baseline="0" dirty="0" smtClean="0"/>
              <a:t> ממשיך ומשתפר כל הזמן, גם בגרסא האחרונה הוכנסו מספר שיפורים בעבודה עם לולאות ואובייקטים.</a:t>
            </a:r>
          </a:p>
          <a:p>
            <a:pPr algn="r" rtl="1" eaLnBrk="1" hangingPunct="1"/>
            <a:r>
              <a:rPr lang="he-IL" baseline="0" dirty="0" smtClean="0"/>
              <a:t>ולמעשה מה שיפה פה הוא ש</a:t>
            </a:r>
            <a:r>
              <a:rPr lang="he-IL" b="1" baseline="0" dirty="0" smtClean="0"/>
              <a:t>אותו קוד בדיוק רץ יותר מהר</a:t>
            </a:r>
            <a:r>
              <a:rPr lang="he-IL" b="0" baseline="0" dirty="0" smtClean="0"/>
              <a:t> לאחר שיפורי ה</a:t>
            </a:r>
            <a:r>
              <a:rPr lang="en-US" b="0" baseline="0" dirty="0" smtClean="0"/>
              <a:t>JIT</a:t>
            </a:r>
            <a:r>
              <a:rPr lang="he-IL" b="0" baseline="0" dirty="0" smtClean="0"/>
              <a:t>  מבלי שנצטרך לעשות שום דבר.</a:t>
            </a:r>
          </a:p>
          <a:p>
            <a:pPr algn="r" rtl="1" eaLnBrk="1" hangingPunct="1"/>
            <a:endParaRPr lang="he-IL" baseline="0" dirty="0" smtClean="0"/>
          </a:p>
          <a:p>
            <a:pPr algn="r" rtl="1" eaLnBrk="1" hangingPunct="1"/>
            <a:endParaRPr lang="he-IL" baseline="0" dirty="0" smtClean="0"/>
          </a:p>
          <a:p>
            <a:pPr algn="r" rtl="1" eaLnBrk="1" hangingPunct="1"/>
            <a:r>
              <a:rPr lang="he-IL" baseline="0" dirty="0" smtClean="0"/>
              <a:t>*הערות – לא להקריא:*</a:t>
            </a:r>
          </a:p>
          <a:p>
            <a:pPr algn="r" rtl="1" eaLnBrk="1" hangingPunct="1"/>
            <a:r>
              <a:rPr lang="he-IL" baseline="0" dirty="0" smtClean="0"/>
              <a:t>אפליקציה אחת בצד שמאל - נפגע בכ10 אחוזים אבל התוצאה </a:t>
            </a:r>
            <a:r>
              <a:rPr lang="he-IL" baseline="0" dirty="0" smtClean="0"/>
              <a:t>הייתה שיפור </a:t>
            </a:r>
            <a:r>
              <a:rPr lang="he-IL" baseline="0" dirty="0" smtClean="0"/>
              <a:t>הדיוק בחישובים.</a:t>
            </a:r>
          </a:p>
          <a:p>
            <a:pPr algn="r" rtl="1" eaLnBrk="1" hangingPunct="1"/>
            <a:r>
              <a:rPr lang="he-IL" baseline="0" dirty="0" smtClean="0"/>
              <a:t>בממוצע </a:t>
            </a:r>
            <a:r>
              <a:rPr lang="he-IL" b="1" baseline="0" dirty="0" smtClean="0"/>
              <a:t>30</a:t>
            </a:r>
            <a:r>
              <a:rPr lang="he-IL" baseline="0" dirty="0" smtClean="0"/>
              <a:t> </a:t>
            </a:r>
            <a:r>
              <a:rPr lang="he-IL" b="1" baseline="0" dirty="0" smtClean="0"/>
              <a:t>אחוז</a:t>
            </a:r>
            <a:r>
              <a:rPr lang="he-IL" baseline="0" dirty="0" smtClean="0"/>
              <a:t> שיפור בעקבות השיפורים ב</a:t>
            </a:r>
            <a:r>
              <a:rPr lang="en-US" baseline="0" dirty="0" smtClean="0"/>
              <a:t>JIT</a:t>
            </a:r>
            <a:r>
              <a:rPr lang="he-IL" baseline="0" dirty="0" smtClean="0"/>
              <a:t>, יש כאלה שיותר ויש כאלה שפחות.</a:t>
            </a:r>
          </a:p>
          <a:p>
            <a:pPr algn="r" rtl="1" eaLnBrk="1" hangingPunct="1"/>
            <a:r>
              <a:rPr lang="he-IL" baseline="0" dirty="0" smtClean="0"/>
              <a:t>למעשה כל מי שלא משתמש סתם בכפל מטריצות רגיל, משתמש בפונקציות, לולאות ואובייקטים –ירוויח משיפורים אלה.</a:t>
            </a:r>
          </a:p>
          <a:p>
            <a:pPr algn="r" rtl="1" eaLnBrk="1" hangingPunct="1"/>
            <a:endParaRPr lang="he-IL" baseline="0" dirty="0" smtClean="0"/>
          </a:p>
          <a:p>
            <a:pPr algn="r" rtl="1" eaLnBrk="1" hangingPunct="1"/>
            <a:endParaRPr lang="he-IL" baseline="0" dirty="0" smtClean="0"/>
          </a:p>
          <a:p>
            <a:pPr algn="r" rtl="1" eaLnBrk="1" hangingPunct="1"/>
            <a:endParaRPr lang="he-I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https://www.mathworks.com/products/matlab/matlab-execution-engine.html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2016b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-Execution Engine: Execute tight loops with scalar math faster​​</a:t>
            </a:r>
          </a:p>
          <a:p>
            <a:r>
              <a:rPr lang="en-US" sz="1200" b="0" i="0" kern="1200" dirty="0" smtClean="0">
                <a:solidFill>
                  <a:schemeClr val="tx1"/>
                </a:solidFill>
                <a:effectLst/>
                <a:latin typeface="+mn-lt"/>
                <a:ea typeface="+mn-ea"/>
                <a:cs typeface="+mn-cs"/>
              </a:rPr>
              <a:t>Performance is improved for MATLAB code that is dominated by tight loops, straightforward indexing, and simple math.</a:t>
            </a:r>
          </a:p>
          <a:p>
            <a:r>
              <a:rPr lang="en-US" sz="1200" b="0" i="0" kern="1200" dirty="0" smtClean="0">
                <a:solidFill>
                  <a:schemeClr val="tx1"/>
                </a:solidFill>
                <a:effectLst/>
                <a:latin typeface="+mn-lt"/>
                <a:ea typeface="+mn-ea"/>
                <a:cs typeface="+mn-cs"/>
              </a:rPr>
              <a:t>-Execution Engine: Construct objects faster​​​</a:t>
            </a:r>
          </a:p>
          <a:p>
            <a:r>
              <a:rPr lang="en-US" sz="1200" b="0" i="0" kern="1200" dirty="0" smtClean="0">
                <a:solidFill>
                  <a:schemeClr val="tx1"/>
                </a:solidFill>
                <a:effectLst/>
                <a:latin typeface="+mn-lt"/>
                <a:ea typeface="+mn-ea"/>
                <a:cs typeface="+mn-cs"/>
              </a:rPr>
              <a:t>Performance is improved for creating simple objects in MATLAB. Improvements apply to MATLAB and MathWorks Toolbox objects (for example,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inputParser</a:t>
            </a:r>
            <a:r>
              <a:rPr lang="en-US" sz="1200" b="0" i="0" kern="1200" dirty="0" smtClean="0">
                <a:solidFill>
                  <a:schemeClr val="tx1"/>
                </a:solidFill>
                <a:effectLst/>
                <a:latin typeface="+mn-lt"/>
                <a:ea typeface="+mn-ea"/>
                <a:cs typeface="+mn-cs"/>
              </a:rPr>
              <a:t>) and user-authored objects. For more information, see </a:t>
            </a:r>
            <a:r>
              <a:rPr lang="en-US" sz="1200" b="0" i="0" u="none" strike="noStrike" kern="1200" dirty="0" smtClean="0">
                <a:solidFill>
                  <a:schemeClr val="tx1"/>
                </a:solidFill>
                <a:effectLst/>
                <a:latin typeface="+mn-lt"/>
                <a:ea typeface="+mn-ea"/>
                <a:cs typeface="+mn-cs"/>
                <a:hlinkClick r:id="rId3" action="ppaction://hlinkfile"/>
              </a:rPr>
              <a:t>Object Constructors: Construct objects faster with certain constraints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2015b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MATLAB Execution Engine: Run programs faster with </a:t>
            </a:r>
            <a:r>
              <a:rPr lang="en-US" sz="1200" b="1" i="0" kern="1200" dirty="0" smtClean="0">
                <a:solidFill>
                  <a:schemeClr val="tx1"/>
                </a:solidFill>
                <a:effectLst/>
                <a:latin typeface="+mn-lt"/>
                <a:ea typeface="+mn-ea"/>
                <a:cs typeface="+mn-cs"/>
              </a:rPr>
              <a:t>redesigned architecture</a:t>
            </a:r>
          </a:p>
          <a:p>
            <a:r>
              <a:rPr lang="en-US" sz="1200" b="0" i="0" kern="1200" dirty="0" smtClean="0">
                <a:solidFill>
                  <a:schemeClr val="tx1"/>
                </a:solidFill>
                <a:effectLst/>
                <a:latin typeface="+mn-lt"/>
                <a:ea typeface="+mn-ea"/>
                <a:cs typeface="+mn-cs"/>
              </a:rPr>
              <a:t>The new MATLAB execution engine includes performance improvements to function calls, object-oriented operations, and many other MATLAB operations.</a:t>
            </a:r>
          </a:p>
          <a:p>
            <a:r>
              <a:rPr lang="en-US" sz="1200" b="0" i="0" kern="1200" dirty="0" smtClean="0">
                <a:solidFill>
                  <a:schemeClr val="tx1"/>
                </a:solidFill>
                <a:effectLst/>
                <a:latin typeface="+mn-lt"/>
                <a:ea typeface="+mn-ea"/>
                <a:cs typeface="+mn-cs"/>
              </a:rPr>
              <a:t>These performance improvements result in significantly faster execution of many MATLAB programs with an average speed-up of 40% </a:t>
            </a:r>
            <a:r>
              <a:rPr lang="en-US" sz="1200" b="1" i="0" kern="1200" dirty="0" smtClean="0">
                <a:solidFill>
                  <a:schemeClr val="tx1"/>
                </a:solidFill>
                <a:effectLst/>
                <a:latin typeface="+mn-lt"/>
                <a:ea typeface="+mn-ea"/>
                <a:cs typeface="+mn-cs"/>
              </a:rPr>
              <a:t>among 76 performance-sensitive applications from users</a:t>
            </a:r>
            <a:r>
              <a:rPr lang="en-US" sz="1200" b="0" i="0" kern="1200" dirty="0" smtClean="0">
                <a:solidFill>
                  <a:schemeClr val="tx1"/>
                </a:solidFill>
                <a:effectLst/>
                <a:latin typeface="+mn-lt"/>
                <a:ea typeface="+mn-ea"/>
                <a:cs typeface="+mn-cs"/>
              </a:rPr>
              <a:t>. Of these tested applications, 13 ran at least twice as fast and only 1 slowed down by more than 10%.</a:t>
            </a:r>
          </a:p>
          <a:p>
            <a:r>
              <a:rPr lang="en-US" sz="1200" b="0" i="0" kern="1200" dirty="0" smtClean="0">
                <a:solidFill>
                  <a:schemeClr val="tx1"/>
                </a:solidFill>
                <a:effectLst/>
                <a:latin typeface="+mn-lt"/>
                <a:ea typeface="+mn-ea"/>
                <a:cs typeface="+mn-cs"/>
              </a:rPr>
              <a:t>The new execution engine uses just-in-time compilation of all MATLAB code which makes performance more uniform and predictable. The new engine offers improved quality and provides a platform for future performance optimizations and language enhancements.</a:t>
            </a:r>
          </a:p>
          <a:p>
            <a:r>
              <a:rPr lang="en-US" sz="1200" b="0" i="0" kern="1200" dirty="0" smtClean="0">
                <a:solidFill>
                  <a:schemeClr val="tx1"/>
                </a:solidFill>
                <a:effectLst/>
                <a:latin typeface="+mn-lt"/>
                <a:ea typeface="+mn-ea"/>
                <a:cs typeface="+mn-cs"/>
              </a:rPr>
              <a:t>Image:</a:t>
            </a:r>
          </a:p>
          <a:p>
            <a:r>
              <a:rPr lang="en-US" sz="1200" b="0" i="0" kern="1200" dirty="0" smtClean="0">
                <a:solidFill>
                  <a:schemeClr val="tx1"/>
                </a:solidFill>
                <a:effectLst/>
                <a:latin typeface="+mn-lt"/>
                <a:ea typeface="+mn-ea"/>
                <a:cs typeface="+mn-cs"/>
              </a:rPr>
              <a:t>Axis labels in the figure indicate the ratio of execution times in R2015a and R2015b for applications running on Windows PCs. The best of three runs was used to determine the execution time, excluding an initial warm up run. </a:t>
            </a:r>
            <a:r>
              <a:rPr lang="en-US" sz="1200" b="0" i="0" kern="1200" dirty="0" err="1" smtClean="0">
                <a:solidFill>
                  <a:schemeClr val="tx1"/>
                </a:solidFill>
                <a:effectLst/>
                <a:latin typeface="+mn-lt"/>
                <a:ea typeface="+mn-ea"/>
                <a:cs typeface="+mn-cs"/>
              </a:rPr>
              <a:t>Any</a:t>
            </a:r>
            <a:r>
              <a:rPr lang="en-US" dirty="0" err="1" smtClean="0"/>
              <a:t>clear</a:t>
            </a:r>
            <a:r>
              <a:rPr lang="en-US" dirty="0" smtClean="0"/>
              <a:t> all</a:t>
            </a:r>
            <a:r>
              <a:rPr lang="en-US" sz="1200" b="0" i="0" kern="1200" dirty="0" smtClean="0">
                <a:solidFill>
                  <a:schemeClr val="tx1"/>
                </a:solidFill>
                <a:effectLst/>
                <a:latin typeface="+mn-lt"/>
                <a:ea typeface="+mn-ea"/>
                <a:cs typeface="+mn-cs"/>
              </a:rPr>
              <a:t> statements were removed to ensure code was not cleared between runs</a:t>
            </a:r>
          </a:p>
          <a:p>
            <a:pPr algn="r" rtl="1" eaLnBrk="1" hangingPunct="1"/>
            <a:endParaRPr lang="en-US" dirty="0" smtClean="0"/>
          </a:p>
        </p:txBody>
      </p:sp>
    </p:spTree>
    <p:extLst>
      <p:ext uri="{BB962C8B-B14F-4D97-AF65-F5344CB8AC3E}">
        <p14:creationId xmlns:p14="http://schemas.microsoft.com/office/powerpoint/2010/main" val="1595857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eaLnBrk="1" hangingPunct="1">
              <a:lnSpc>
                <a:spcPct val="80000"/>
              </a:lnSpc>
            </a:pPr>
            <a:r>
              <a:rPr lang="he-IL" baseline="0" dirty="0" smtClean="0"/>
              <a:t>כעת עולה השאלה </a:t>
            </a:r>
            <a:r>
              <a:rPr lang="he-IL" b="1" baseline="0" dirty="0" smtClean="0"/>
              <a:t>איפה</a:t>
            </a:r>
            <a:r>
              <a:rPr lang="he-IL" baseline="0" dirty="0" smtClean="0"/>
              <a:t> להשקיע את המאמצים? נניח שיש לנו קוד ארוך של כמה אלפי שורות, איפה כדאי לנו להשקיע ולאמץ את הטכנקיות לשיפור זמן הריצה?</a:t>
            </a:r>
          </a:p>
          <a:p>
            <a:pPr algn="r" rtl="1" eaLnBrk="1" hangingPunct="1">
              <a:lnSpc>
                <a:spcPct val="80000"/>
              </a:lnSpc>
            </a:pPr>
            <a:r>
              <a:rPr lang="he-IL" baseline="0" dirty="0" smtClean="0"/>
              <a:t>עלינו </a:t>
            </a:r>
            <a:r>
              <a:rPr lang="he-IL" b="1" baseline="0" dirty="0" smtClean="0"/>
              <a:t>למדוד</a:t>
            </a:r>
            <a:r>
              <a:rPr lang="he-IL" baseline="0" dirty="0" smtClean="0"/>
              <a:t> ביצועים </a:t>
            </a:r>
            <a:r>
              <a:rPr lang="he-IL" b="1" baseline="0" dirty="0" smtClean="0"/>
              <a:t>ולאתר</a:t>
            </a:r>
            <a:r>
              <a:rPr lang="he-IL" baseline="0" dirty="0" smtClean="0"/>
              <a:t> את צוארי הבקבוק בקוד, האזורים שמאטים ומורידים את ביצועי הקוד. נראה איך לעשות את זה באמצעות ה</a:t>
            </a:r>
            <a:r>
              <a:rPr lang="en-US" b="1" baseline="0" dirty="0" err="1" smtClean="0"/>
              <a:t>matlab</a:t>
            </a:r>
            <a:r>
              <a:rPr lang="en-US" b="1" baseline="0" dirty="0" smtClean="0"/>
              <a:t> profiler</a:t>
            </a:r>
            <a:r>
              <a:rPr lang="he-IL" baseline="0" dirty="0" smtClean="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7725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4035" name="Rectangle 7"/>
          <p:cNvSpPr>
            <a:spLocks noGrp="1" noChangeArrowheads="1"/>
          </p:cNvSpPr>
          <p:nvPr>
            <p:ph type="sldNum" sz="quarter" idx="5"/>
          </p:nvPr>
        </p:nvSpPr>
        <p:spPr>
          <a:noFill/>
        </p:spPr>
        <p:txBody>
          <a:bodyPr/>
          <a:lstStyle/>
          <a:p>
            <a:fld id="{C12B33FD-2AB7-4E3B-9DF0-24C2D9B075BF}" type="slidenum">
              <a:rPr lang="en-GB" smtClean="0">
                <a:solidFill>
                  <a:prstClr val="black"/>
                </a:solidFill>
              </a:rPr>
              <a:pPr/>
              <a:t>34</a:t>
            </a:fld>
            <a:endParaRPr lang="en-GB" smtClean="0">
              <a:solidFill>
                <a:prstClr val="black"/>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algn="r" rtl="1" eaLnBrk="1" hangingPunct="1"/>
            <a:r>
              <a:rPr lang="he-IL" i="0" baseline="0" dirty="0" smtClean="0"/>
              <a:t>נראה דוגמא קוד שלצורך העניין קיבלנו ממישהו אחר על מנת לשפר את ביצועי הקוד.</a:t>
            </a:r>
          </a:p>
          <a:p>
            <a:pPr algn="r" rtl="1" eaLnBrk="1" hangingPunct="1"/>
            <a:r>
              <a:rPr lang="he-IL" i="0" baseline="0" dirty="0" smtClean="0"/>
              <a:t>בדוגמא אנחנו טוענים מידע מ10 קבצי טקסט, שכל קובץ טקסט מכיל </a:t>
            </a:r>
            <a:r>
              <a:rPr lang="he-IL" i="0" baseline="0" dirty="0" smtClean="0"/>
              <a:t>תוצאות מבחנים </a:t>
            </a:r>
            <a:r>
              <a:rPr lang="he-IL" i="0" baseline="0" dirty="0" smtClean="0"/>
              <a:t>של 100 </a:t>
            </a:r>
            <a:r>
              <a:rPr lang="he-IL" i="0" baseline="0" dirty="0" smtClean="0"/>
              <a:t>מודלים . </a:t>
            </a:r>
            <a:r>
              <a:rPr lang="he-IL" i="0" baseline="0" dirty="0" smtClean="0"/>
              <a:t>מעניין אותנו רק </a:t>
            </a:r>
            <a:r>
              <a:rPr lang="he-IL" i="0" baseline="0" dirty="0" smtClean="0"/>
              <a:t>מודל </a:t>
            </a:r>
            <a:r>
              <a:rPr lang="he-IL" i="0" baseline="0" dirty="0" smtClean="0"/>
              <a:t>אחד מכל </a:t>
            </a:r>
            <a:r>
              <a:rPr lang="he-IL" i="0" baseline="0" dirty="0" smtClean="0"/>
              <a:t>קובץ. </a:t>
            </a:r>
            <a:endParaRPr lang="he-IL" i="0" baseline="0" dirty="0" smtClean="0"/>
          </a:p>
          <a:p>
            <a:pPr algn="r" rtl="1" eaLnBrk="1" hangingPunct="1"/>
            <a:r>
              <a:rPr lang="he-IL" i="0" baseline="0" dirty="0" smtClean="0"/>
              <a:t>נרצה לטעון את התוצאות של המבחן הספציפי הזה, לסנן את המידע ולהתאים לו מודל </a:t>
            </a:r>
            <a:r>
              <a:rPr lang="en-US" i="0" baseline="0" dirty="0" smtClean="0"/>
              <a:t>spline</a:t>
            </a:r>
            <a:r>
              <a:rPr lang="he-IL" i="0" baseline="0" dirty="0" smtClean="0"/>
              <a:t> .</a:t>
            </a:r>
          </a:p>
          <a:p>
            <a:pPr algn="r" rtl="1" eaLnBrk="1" hangingPunct="1"/>
            <a:r>
              <a:rPr lang="he-IL" i="0" baseline="0" dirty="0" smtClean="0"/>
              <a:t>לאחר מכן, נרצה לייצא את המידע של ה</a:t>
            </a:r>
            <a:r>
              <a:rPr lang="en-US" i="0" baseline="0" dirty="0" smtClean="0"/>
              <a:t>spline</a:t>
            </a:r>
            <a:r>
              <a:rPr lang="he-IL" i="0" baseline="0" dirty="0" smtClean="0"/>
              <a:t> אל קובץ </a:t>
            </a:r>
            <a:r>
              <a:rPr lang="en-US" i="0" baseline="0" dirty="0" smtClean="0"/>
              <a:t>excel</a:t>
            </a:r>
            <a:r>
              <a:rPr lang="he-IL" i="0" baseline="0" dirty="0" smtClean="0"/>
              <a:t>. </a:t>
            </a:r>
          </a:p>
          <a:p>
            <a:pPr algn="r" rtl="1" eaLnBrk="1" hangingPunct="1"/>
            <a:endParaRPr lang="he-IL" i="0" baseline="0" dirty="0" smtClean="0"/>
          </a:p>
          <a:p>
            <a:pPr algn="r" rtl="1" eaLnBrk="1" hangingPunct="1"/>
            <a:r>
              <a:rPr lang="he-IL" i="0" baseline="0" dirty="0" smtClean="0"/>
              <a:t>נעבור אל מטלב ונראה איזה קוד יש לנו הפעם.</a:t>
            </a:r>
            <a:endParaRPr lang="en-GB" i="1" dirty="0" smtClean="0"/>
          </a:p>
          <a:p>
            <a:pPr eaLnBrk="1" hangingPunct="1"/>
            <a:endParaRPr lang="en-GB" i="1" dirty="0" smtClean="0"/>
          </a:p>
          <a:p>
            <a:pPr eaLnBrk="1" hangingPunct="1"/>
            <a:r>
              <a:rPr lang="en-GB" i="1" dirty="0" smtClean="0"/>
              <a:t>Script:</a:t>
            </a:r>
          </a:p>
          <a:p>
            <a:pPr eaLnBrk="1" hangingPunct="1"/>
            <a:r>
              <a:rPr lang="en-GB" dirty="0" smtClean="0"/>
              <a:t>In this second example, we will be examining a code that loads in data, does some averaging and fitting to the data. </a:t>
            </a:r>
            <a:endParaRPr lang="en-US" dirty="0" smtClean="0"/>
          </a:p>
          <a:p>
            <a:pPr eaLnBrk="1" hangingPunct="1"/>
            <a:r>
              <a:rPr lang="en-US" dirty="0" smtClean="0"/>
              <a:t>In particular, it reads data from text files, each containing test results as a function of time from 100 different models. It extracts data for one model (</a:t>
            </a:r>
            <a:r>
              <a:rPr lang="en-US" dirty="0" err="1" smtClean="0"/>
              <a:t>desiredModel</a:t>
            </a:r>
            <a:r>
              <a:rPr lang="en-US" dirty="0" smtClean="0"/>
              <a:t>) from all text files. It then fits the data with a spline and </a:t>
            </a:r>
            <a:r>
              <a:rPr lang="en-US" dirty="0" err="1" smtClean="0"/>
              <a:t>evalulates</a:t>
            </a:r>
            <a:r>
              <a:rPr lang="en-US" dirty="0" smtClean="0"/>
              <a:t> spine at an equally distributed number of points (</a:t>
            </a:r>
            <a:r>
              <a:rPr lang="en-US" dirty="0" err="1" smtClean="0"/>
              <a:t>splinePoints</a:t>
            </a:r>
            <a:r>
              <a:rPr lang="en-US" dirty="0" smtClean="0"/>
              <a:t>). </a:t>
            </a:r>
          </a:p>
          <a:p>
            <a:pPr eaLnBrk="1" hangingPunct="1"/>
            <a:r>
              <a:rPr lang="en-US" dirty="0" smtClean="0"/>
              <a:t>When finished, it writes spline results to Excel file</a:t>
            </a:r>
          </a:p>
          <a:p>
            <a:pPr eaLnBrk="1" hangingPunct="1"/>
            <a:endParaRPr lang="en-US" dirty="0" smtClean="0"/>
          </a:p>
          <a:p>
            <a:pPr eaLnBrk="1" hangingPunct="1"/>
            <a:r>
              <a:rPr lang="en-US" dirty="0" smtClean="0"/>
              <a:t>These results could correspond to any number of physical quantities whether it be Voltage or concentration of sodium. The purpose of this demo is really to illustrate how we can discover your computational budget, how much time is spend running different parts of your code, therefore allowing you to focus your time wisely on the bottlenecks of your code. </a:t>
            </a:r>
          </a:p>
        </p:txBody>
      </p:sp>
    </p:spTree>
    <p:extLst>
      <p:ext uri="{BB962C8B-B14F-4D97-AF65-F5344CB8AC3E}">
        <p14:creationId xmlns:p14="http://schemas.microsoft.com/office/powerpoint/2010/main" val="925774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5059" name="Rectangle 7"/>
          <p:cNvSpPr>
            <a:spLocks noGrp="1" noChangeArrowheads="1"/>
          </p:cNvSpPr>
          <p:nvPr>
            <p:ph type="sldNum" sz="quarter" idx="5"/>
          </p:nvPr>
        </p:nvSpPr>
        <p:spPr>
          <a:noFill/>
        </p:spPr>
        <p:txBody>
          <a:bodyPr/>
          <a:lstStyle/>
          <a:p>
            <a:fld id="{325A66BF-3009-4C7B-87DD-80296BCD69A7}" type="slidenum">
              <a:rPr lang="en-GB" smtClean="0">
                <a:solidFill>
                  <a:prstClr val="black"/>
                </a:solidFill>
              </a:rPr>
              <a:pPr/>
              <a:t>35</a:t>
            </a:fld>
            <a:endParaRPr lang="en-GB" smtClean="0">
              <a:solidFill>
                <a:prstClr val="black"/>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p:spPr>
        <p:txBody>
          <a:bodyPr/>
          <a:lstStyle/>
          <a:p>
            <a:pPr algn="r" rtl="1" eaLnBrk="1" hangingPunct="1"/>
            <a:r>
              <a:rPr lang="he-IL" dirty="0" smtClean="0"/>
              <a:t>אם נסכם את הדוגמא – השתמשנו ב</a:t>
            </a:r>
            <a:r>
              <a:rPr lang="en-US" dirty="0" smtClean="0"/>
              <a:t>profiler</a:t>
            </a:r>
            <a:r>
              <a:rPr lang="he-IL" dirty="0" smtClean="0"/>
              <a:t> כדי לנתח את ביצועי הקוד שלנו ולמצוא אזורים משמעותיים מבחינת זמן ריצה בהם כדאי לנו</a:t>
            </a:r>
            <a:r>
              <a:rPr lang="he-IL" baseline="0" dirty="0" smtClean="0"/>
              <a:t> להשקיע כדי לשפר את מהירות הריצה של הקוד.</a:t>
            </a:r>
          </a:p>
          <a:p>
            <a:pPr algn="r" rtl="1" eaLnBrk="1" hangingPunct="1"/>
            <a:r>
              <a:rPr lang="he-IL" baseline="0" dirty="0" smtClean="0"/>
              <a:t>צמצמנו את  פעולות ה-</a:t>
            </a:r>
            <a:r>
              <a:rPr lang="en-US" baseline="0" dirty="0" smtClean="0"/>
              <a:t>input/</a:t>
            </a:r>
            <a:r>
              <a:rPr lang="en-US" baseline="0" dirty="0" err="1" smtClean="0"/>
              <a:t>ouput</a:t>
            </a:r>
            <a:r>
              <a:rPr lang="he-IL" baseline="0" dirty="0" smtClean="0"/>
              <a:t>, ופעולה גרפית של חלונות חדשים.</a:t>
            </a:r>
          </a:p>
        </p:txBody>
      </p:sp>
    </p:spTree>
    <p:extLst>
      <p:ext uri="{BB962C8B-B14F-4D97-AF65-F5344CB8AC3E}">
        <p14:creationId xmlns:p14="http://schemas.microsoft.com/office/powerpoint/2010/main" val="3584889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כפי שראינו, יש לנו מספר דרכים למדוד את ביצועי הקוד.</a:t>
            </a:r>
          </a:p>
          <a:p>
            <a:pPr algn="r" rtl="1"/>
            <a:r>
              <a:rPr lang="he-IL" baseline="0" dirty="0" smtClean="0"/>
              <a:t>את </a:t>
            </a:r>
            <a:r>
              <a:rPr lang="en-US" baseline="0" dirty="0" smtClean="0"/>
              <a:t>tic-toc</a:t>
            </a:r>
            <a:r>
              <a:rPr lang="he-IL" baseline="0" dirty="0" smtClean="0"/>
              <a:t> הכרנו בדוגמא הראשונה וראינו שהיא מאפשרת למדוד זמן ריצה  ע"י סטופר המתזמן את משך הריצה, ומציגה את הזמן על המסך.</a:t>
            </a:r>
          </a:p>
          <a:p>
            <a:pPr algn="r" rtl="1"/>
            <a:r>
              <a:rPr lang="he-IL" baseline="0" dirty="0" smtClean="0"/>
              <a:t>דרך נוספת למדוד ביצועים - פונקצית </a:t>
            </a:r>
            <a:r>
              <a:rPr lang="en-US" baseline="0" dirty="0" err="1" smtClean="0"/>
              <a:t>timeit</a:t>
            </a:r>
            <a:r>
              <a:rPr lang="en-US" baseline="0" dirty="0" smtClean="0"/>
              <a:t> </a:t>
            </a:r>
            <a:r>
              <a:rPr lang="he-IL" baseline="0" dirty="0" smtClean="0"/>
              <a:t> המאפשרת  למדוד זמן של פונקצליות על ידיד הרצה של הפונקציה מספר פעמים וחישוב החציון.</a:t>
            </a:r>
          </a:p>
          <a:p>
            <a:pPr algn="r" rtl="1"/>
            <a:r>
              <a:rPr lang="he-IL" dirty="0" smtClean="0"/>
              <a:t>את ה</a:t>
            </a:r>
            <a:r>
              <a:rPr lang="en-US" dirty="0" smtClean="0"/>
              <a:t>profiler</a:t>
            </a:r>
            <a:r>
              <a:rPr lang="he-IL" dirty="0" smtClean="0"/>
              <a:t> כבר הכרנו</a:t>
            </a:r>
            <a:r>
              <a:rPr lang="he-IL" baseline="0" dirty="0" smtClean="0"/>
              <a:t> וראינו כיצד ניתן להשתמש בו כדי למצוא צוארי בקבוק בקוד.</a:t>
            </a:r>
          </a:p>
          <a:p>
            <a:pPr algn="r" rtl="1"/>
            <a:r>
              <a:rPr lang="he-IL" b="1" baseline="0" dirty="0" smtClean="0"/>
              <a:t>ה</a:t>
            </a:r>
            <a:r>
              <a:rPr lang="en-US" b="1" baseline="0" dirty="0" smtClean="0"/>
              <a:t>profiler</a:t>
            </a:r>
            <a:r>
              <a:rPr lang="he-IL" b="1" baseline="0" dirty="0" smtClean="0"/>
              <a:t> מודד רק זמן </a:t>
            </a:r>
            <a:r>
              <a:rPr lang="en-US" b="1" baseline="0" dirty="0" err="1" smtClean="0"/>
              <a:t>cpu</a:t>
            </a:r>
            <a:r>
              <a:rPr lang="he-IL" b="1" baseline="0" dirty="0" smtClean="0"/>
              <a:t> , בניגוד לשתי הפונקציות הקודמות.</a:t>
            </a:r>
            <a:endParaRPr lang="he-IL" b="1" dirty="0" smtClean="0"/>
          </a:p>
          <a:p>
            <a:pPr algn="r" rtl="1"/>
            <a:endParaRPr lang="en-US" dirty="0" smtClean="0"/>
          </a:p>
          <a:p>
            <a:endParaRPr lang="en-US" dirty="0" smtClean="0"/>
          </a:p>
          <a:p>
            <a:r>
              <a:rPr lang="en-US" dirty="0" smtClean="0"/>
              <a:t>Lastly,</a:t>
            </a:r>
            <a:r>
              <a:rPr lang="en-US" baseline="0" dirty="0" smtClean="0"/>
              <a:t>  you want your code to not only be high quality and robust – but also to perform as well as possible.  There are several ways to test your code performance in MATLAB.  Tic and </a:t>
            </a:r>
            <a:r>
              <a:rPr lang="en-US" baseline="0" dirty="0" err="1" smtClean="0"/>
              <a:t>toc</a:t>
            </a:r>
            <a:r>
              <a:rPr lang="en-US" baseline="0" dirty="0" smtClean="0"/>
              <a:t> are commands directly inserted into your ML Code to measure the performance of snippets of your code.  </a:t>
            </a:r>
            <a:r>
              <a:rPr lang="en-US" baseline="0" dirty="0" err="1" smtClean="0"/>
              <a:t>Timeit</a:t>
            </a:r>
            <a:r>
              <a:rPr lang="en-US" baseline="0" dirty="0" smtClean="0"/>
              <a:t> is a function which takes as input a function.  It runs the function multiple times and computes the median run time.  This is very useful when timing functions that have short run times or run times that vary greatly from run to run.  Lastly,  the profiler is used to identify specific performance bottle necks in your code.  Let’s see that in a bit more detail (Profiler Demo here)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83464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כפי שראינו בדוגמא, כדאי</a:t>
            </a:r>
            <a:r>
              <a:rPr lang="he-IL" baseline="0" dirty="0" smtClean="0"/>
              <a:t> להסתכל בתוצאות המתקבלות מה</a:t>
            </a:r>
            <a:r>
              <a:rPr lang="en-US" baseline="0" dirty="0" smtClean="0"/>
              <a:t>profiler</a:t>
            </a:r>
            <a:r>
              <a:rPr lang="he-IL" baseline="0" dirty="0" smtClean="0"/>
              <a:t> על השורות הראשונות – פונקציות עם </a:t>
            </a:r>
            <a:r>
              <a:rPr lang="he-IL" b="1" baseline="0" dirty="0" smtClean="0"/>
              <a:t>זמני הריצה </a:t>
            </a:r>
            <a:r>
              <a:rPr lang="he-IL" baseline="0" dirty="0" smtClean="0"/>
              <a:t>ארוכים. יש גם לשים לב </a:t>
            </a:r>
            <a:r>
              <a:rPr lang="he-IL" b="1" baseline="0" dirty="0" smtClean="0"/>
              <a:t>למספר הקריאות </a:t>
            </a:r>
            <a:r>
              <a:rPr lang="he-IL" baseline="0" dirty="0" smtClean="0"/>
              <a:t>לפונקציה, מאחר ולכל קריאה לפונקציה יש </a:t>
            </a:r>
            <a:r>
              <a:rPr lang="en-US" baseline="0" dirty="0" smtClean="0"/>
              <a:t>Overhead</a:t>
            </a:r>
            <a:r>
              <a:rPr lang="he-IL" baseline="0" dirty="0" smtClean="0"/>
              <a:t>. </a:t>
            </a:r>
          </a:p>
          <a:p>
            <a:pPr algn="r" rtl="1"/>
            <a:r>
              <a:rPr lang="he-IL" baseline="0" dirty="0" smtClean="0"/>
              <a:t>מה לגבי פונקציות מטלב מובנות?</a:t>
            </a:r>
          </a:p>
          <a:p>
            <a:pPr algn="r" rtl="1"/>
            <a:r>
              <a:rPr lang="he-IL" baseline="0" dirty="0" smtClean="0"/>
              <a:t>-נשים לב שיש למצוא את </a:t>
            </a:r>
            <a:r>
              <a:rPr lang="he-IL" b="1" baseline="0" dirty="0" smtClean="0"/>
              <a:t>הפונקציה המתאימה </a:t>
            </a:r>
            <a:r>
              <a:rPr lang="he-IL" baseline="0" dirty="0" smtClean="0"/>
              <a:t>למה שרוצים לבצע. </a:t>
            </a:r>
          </a:p>
          <a:p>
            <a:pPr algn="r" rtl="1"/>
            <a:r>
              <a:rPr lang="he-IL" baseline="0" dirty="0" smtClean="0"/>
              <a:t> למשל ראינו בדוגמא את </a:t>
            </a:r>
            <a:r>
              <a:rPr lang="en-US" baseline="0" dirty="0" err="1" smtClean="0"/>
              <a:t>textscan</a:t>
            </a:r>
            <a:r>
              <a:rPr lang="he-IL" baseline="0" dirty="0" smtClean="0"/>
              <a:t>,</a:t>
            </a:r>
            <a:r>
              <a:rPr lang="en-US" baseline="0" dirty="0" smtClean="0"/>
              <a:t> </a:t>
            </a:r>
            <a:r>
              <a:rPr lang="he-IL" baseline="0" dirty="0" smtClean="0"/>
              <a:t>אבל יש גם פונקציה שנקראת </a:t>
            </a:r>
            <a:r>
              <a:rPr lang="en-US" baseline="0" dirty="0" err="1" smtClean="0"/>
              <a:t>dlmread</a:t>
            </a:r>
            <a:r>
              <a:rPr lang="he-IL" baseline="0" dirty="0" smtClean="0"/>
              <a:t> ויכולה לשמש אותנו לקריאת הקבצים שראינו בדוגמא באופן קצת שונה עם </a:t>
            </a:r>
            <a:r>
              <a:rPr lang="en-US" baseline="0" dirty="0" smtClean="0"/>
              <a:t>Inputs</a:t>
            </a:r>
            <a:r>
              <a:rPr lang="he-IL" baseline="0" dirty="0" smtClean="0"/>
              <a:t> ו-</a:t>
            </a:r>
            <a:r>
              <a:rPr lang="en-US" baseline="0" dirty="0" smtClean="0"/>
              <a:t>outputs</a:t>
            </a:r>
            <a:r>
              <a:rPr lang="he-IL" baseline="0" dirty="0" smtClean="0"/>
              <a:t> שונים.</a:t>
            </a:r>
          </a:p>
          <a:p>
            <a:pPr algn="r" rtl="1"/>
            <a:r>
              <a:rPr lang="he-IL" baseline="0" dirty="0" smtClean="0"/>
              <a:t> לפונקציות שונות יהיו ביצועים שונים עבור קלטים שונים - אז איך לבחור את הפונקציה המתאימה?</a:t>
            </a:r>
          </a:p>
          <a:p>
            <a:pPr algn="r" rtl="1"/>
            <a:r>
              <a:rPr lang="he-IL" baseline="0" dirty="0" smtClean="0"/>
              <a:t> זה לא כזה קל כי יש הרבה דרכים לעבוד עם כל פונקצית מטלב והרבה גמישות, אבל ההמלצה שלי היא לקרוא את ה</a:t>
            </a:r>
            <a:r>
              <a:rPr lang="en-US" baseline="0" dirty="0" smtClean="0"/>
              <a:t>doc</a:t>
            </a:r>
            <a:r>
              <a:rPr lang="he-IL" baseline="0" dirty="0" smtClean="0"/>
              <a:t> לגבי הפונקציות ולמצוא את הפיתרון שהכי מתאים לכם. </a:t>
            </a:r>
          </a:p>
          <a:p>
            <a:pPr algn="r" rtl="1"/>
            <a:r>
              <a:rPr lang="he-IL" baseline="0" dirty="0" smtClean="0"/>
              <a:t>- בנוסף ל</a:t>
            </a:r>
            <a:r>
              <a:rPr lang="en-US" baseline="0" dirty="0" smtClean="0"/>
              <a:t>doc</a:t>
            </a:r>
            <a:r>
              <a:rPr lang="he-IL" baseline="0" dirty="0" smtClean="0"/>
              <a:t>, ניתן לראות את הקוד של הרבה פונקציות מטלב ע"י כתיבת </a:t>
            </a:r>
            <a:r>
              <a:rPr lang="en-US" baseline="0" dirty="0" smtClean="0"/>
              <a:t>edit</a:t>
            </a:r>
            <a:r>
              <a:rPr lang="he-IL" baseline="0" dirty="0" smtClean="0"/>
              <a:t> ושם הפונקציה , ולפעמים אפשר מתוך זה לקבל רעיונות ולכתוב פונקציות משלכם שיבצעו </a:t>
            </a:r>
            <a:r>
              <a:rPr lang="he-IL" b="1" baseline="0" dirty="0" smtClean="0"/>
              <a:t>ספציפית</a:t>
            </a:r>
            <a:r>
              <a:rPr lang="he-IL" baseline="0" dirty="0" smtClean="0"/>
              <a:t> רק את מה שאתם רוצים ולהוריד את ה</a:t>
            </a:r>
            <a:r>
              <a:rPr lang="en-US" baseline="0" dirty="0" smtClean="0"/>
              <a:t>overhead</a:t>
            </a:r>
            <a:r>
              <a:rPr lang="he-IL" baseline="0" dirty="0" smtClean="0"/>
              <a:t> של שאר הקוד וה</a:t>
            </a:r>
            <a:r>
              <a:rPr lang="en-US" baseline="0" dirty="0" smtClean="0"/>
              <a:t>outputs</a:t>
            </a:r>
            <a:r>
              <a:rPr lang="he-IL" baseline="0" dirty="0" smtClean="0"/>
              <a:t> של הפונקציה.</a:t>
            </a:r>
            <a:endParaRPr lang="he-IL" dirty="0"/>
          </a:p>
        </p:txBody>
      </p:sp>
      <p:sp>
        <p:nvSpPr>
          <p:cNvPr id="4" name="Slide Number Placeholder 3"/>
          <p:cNvSpPr>
            <a:spLocks noGrp="1"/>
          </p:cNvSpPr>
          <p:nvPr>
            <p:ph type="sldNum" sz="quarter" idx="10"/>
          </p:nvPr>
        </p:nvSpPr>
        <p:spPr/>
        <p:txBody>
          <a:bodyPr/>
          <a:lstStyle/>
          <a:p>
            <a:fld id="{214E059A-4207-4AFF-A414-8AFE82E72430}" type="slidenum">
              <a:rPr lang="he-IL" smtClean="0"/>
              <a:t>37</a:t>
            </a:fld>
            <a:endParaRPr lang="he-IL"/>
          </a:p>
        </p:txBody>
      </p:sp>
    </p:spTree>
    <p:extLst>
      <p:ext uri="{BB962C8B-B14F-4D97-AF65-F5344CB8AC3E}">
        <p14:creationId xmlns:p14="http://schemas.microsoft.com/office/powerpoint/2010/main" val="2946040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1987" name="Rectangle 7"/>
          <p:cNvSpPr>
            <a:spLocks noGrp="1" noChangeArrowheads="1"/>
          </p:cNvSpPr>
          <p:nvPr>
            <p:ph type="sldNum" sz="quarter" idx="5"/>
          </p:nvPr>
        </p:nvSpPr>
        <p:spPr>
          <a:noFill/>
        </p:spPr>
        <p:txBody>
          <a:bodyPr/>
          <a:lstStyle/>
          <a:p>
            <a:fld id="{E1FCBEA3-FC99-4CA3-A408-CDF4900D5A91}" type="slidenum">
              <a:rPr lang="en-GB" smtClean="0">
                <a:solidFill>
                  <a:prstClr val="black"/>
                </a:solidFill>
              </a:rPr>
              <a:pPr/>
              <a:t>38</a:t>
            </a:fld>
            <a:endParaRPr lang="en-GB" smtClean="0">
              <a:solidFill>
                <a:prstClr val="black"/>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algn="r" rtl="1" eaLnBrk="1" hangingPunct="1"/>
            <a:r>
              <a:rPr lang="he-IL" sz="1200" kern="1200" dirty="0" smtClean="0">
                <a:solidFill>
                  <a:schemeClr val="tx1"/>
                </a:solidFill>
                <a:effectLst/>
                <a:latin typeface="+mn-lt"/>
                <a:ea typeface="+mn-ea"/>
                <a:cs typeface="+mn-cs"/>
              </a:rPr>
              <a:t>נסכם את החלק</a:t>
            </a:r>
            <a:r>
              <a:rPr lang="he-IL" sz="1200" kern="1200" baseline="0" dirty="0" smtClean="0">
                <a:solidFill>
                  <a:schemeClr val="tx1"/>
                </a:solidFill>
                <a:effectLst/>
                <a:latin typeface="+mn-lt"/>
                <a:ea typeface="+mn-ea"/>
                <a:cs typeface="+mn-cs"/>
              </a:rPr>
              <a:t> האחרון - ראינו שניתן לשיפור ביצועים ע"י טכניקות כמו:</a:t>
            </a:r>
          </a:p>
          <a:p>
            <a:pPr algn="r" rtl="1" eaLnBrk="1" hangingPunct="1"/>
            <a:r>
              <a:rPr lang="en-US" sz="1200" i="1" kern="1200" baseline="0" dirty="0" smtClean="0">
                <a:solidFill>
                  <a:schemeClr val="tx1"/>
                </a:solidFill>
                <a:effectLst/>
                <a:latin typeface="+mn-lt"/>
                <a:ea typeface="+mn-ea"/>
                <a:cs typeface="+mn-cs"/>
              </a:rPr>
              <a:t>Vectorization, </a:t>
            </a:r>
            <a:r>
              <a:rPr lang="en-US" sz="1200" i="1" kern="1200" baseline="0" dirty="0" err="1" smtClean="0">
                <a:solidFill>
                  <a:schemeClr val="tx1"/>
                </a:solidFill>
                <a:effectLst/>
                <a:latin typeface="+mn-lt"/>
                <a:ea typeface="+mn-ea"/>
                <a:cs typeface="+mn-cs"/>
              </a:rPr>
              <a:t>preallocatoin</a:t>
            </a:r>
            <a:r>
              <a:rPr lang="en-US" sz="1200" i="1" kern="1200" baseline="0" dirty="0" smtClean="0">
                <a:solidFill>
                  <a:schemeClr val="tx1"/>
                </a:solidFill>
                <a:effectLst/>
                <a:latin typeface="+mn-lt"/>
                <a:ea typeface="+mn-ea"/>
                <a:cs typeface="+mn-cs"/>
              </a:rPr>
              <a:t>, spare matrices, </a:t>
            </a:r>
            <a:endParaRPr lang="he-IL" sz="1200" i="1" kern="1200" baseline="0" dirty="0" smtClean="0">
              <a:solidFill>
                <a:schemeClr val="tx1"/>
              </a:solidFill>
              <a:effectLst/>
              <a:latin typeface="+mn-lt"/>
              <a:ea typeface="+mn-ea"/>
              <a:cs typeface="+mn-cs"/>
            </a:endParaRPr>
          </a:p>
          <a:p>
            <a:pPr algn="r" rtl="1" eaLnBrk="1" hangingPunct="1"/>
            <a:r>
              <a:rPr lang="he-IL" sz="1200" kern="1200" dirty="0" smtClean="0">
                <a:solidFill>
                  <a:schemeClr val="tx1"/>
                </a:solidFill>
                <a:effectLst/>
                <a:latin typeface="+mn-lt"/>
                <a:ea typeface="+mn-ea"/>
                <a:cs typeface="+mn-cs"/>
              </a:rPr>
              <a:t>ועבודה</a:t>
            </a:r>
            <a:r>
              <a:rPr lang="he-IL" sz="1200" kern="1200" baseline="0" dirty="0" smtClean="0">
                <a:solidFill>
                  <a:schemeClr val="tx1"/>
                </a:solidFill>
                <a:effectLst/>
                <a:latin typeface="+mn-lt"/>
                <a:ea typeface="+mn-ea"/>
                <a:cs typeface="+mn-cs"/>
              </a:rPr>
              <a:t> נכונה עם </a:t>
            </a:r>
            <a:r>
              <a:rPr lang="en-US" sz="1200" kern="1200" baseline="0" dirty="0" smtClean="0">
                <a:solidFill>
                  <a:schemeClr val="tx1"/>
                </a:solidFill>
                <a:effectLst/>
                <a:latin typeface="+mn-lt"/>
                <a:ea typeface="+mn-ea"/>
                <a:cs typeface="+mn-cs"/>
              </a:rPr>
              <a:t>Indexing</a:t>
            </a:r>
            <a:r>
              <a:rPr lang="en-US" sz="1200" i="1" kern="1200" baseline="0" dirty="0" smtClean="0">
                <a:solidFill>
                  <a:schemeClr val="tx1"/>
                </a:solidFill>
                <a:effectLst/>
                <a:latin typeface="+mn-lt"/>
                <a:ea typeface="+mn-ea"/>
                <a:cs typeface="+mn-cs"/>
              </a:rPr>
              <a:t> </a:t>
            </a:r>
            <a:r>
              <a:rPr lang="he-IL" sz="1200" i="1" kern="1200" baseline="0" dirty="0" smtClean="0">
                <a:solidFill>
                  <a:schemeClr val="tx1"/>
                </a:solidFill>
                <a:effectLst/>
                <a:latin typeface="+mn-lt"/>
                <a:ea typeface="+mn-ea"/>
                <a:cs typeface="+mn-cs"/>
              </a:rPr>
              <a:t>.</a:t>
            </a:r>
          </a:p>
          <a:p>
            <a:pPr algn="r" rtl="1" eaLnBrk="1" hangingPunct="1"/>
            <a:r>
              <a:rPr lang="he-IL" sz="1200" kern="1200" dirty="0" smtClean="0">
                <a:solidFill>
                  <a:schemeClr val="tx1"/>
                </a:solidFill>
                <a:effectLst/>
                <a:latin typeface="+mn-lt"/>
                <a:ea typeface="+mn-ea"/>
                <a:cs typeface="+mn-cs"/>
              </a:rPr>
              <a:t>פונקציות וראינו</a:t>
            </a:r>
            <a:r>
              <a:rPr lang="he-IL" sz="1200" kern="1200" baseline="0" dirty="0" smtClean="0">
                <a:solidFill>
                  <a:schemeClr val="tx1"/>
                </a:solidFill>
                <a:effectLst/>
                <a:latin typeface="+mn-lt"/>
                <a:ea typeface="+mn-ea"/>
                <a:cs typeface="+mn-cs"/>
              </a:rPr>
              <a:t> שניתן להעריך את ביצועי הקוד ולמצוא צוארי בקבוק בקוד ע"י פונקציות כמו </a:t>
            </a:r>
            <a:r>
              <a:rPr lang="en-US" sz="1200" kern="1200" baseline="0" dirty="0" smtClean="0">
                <a:solidFill>
                  <a:schemeClr val="tx1"/>
                </a:solidFill>
                <a:effectLst/>
                <a:latin typeface="+mn-lt"/>
                <a:ea typeface="+mn-ea"/>
                <a:cs typeface="+mn-cs"/>
              </a:rPr>
              <a:t>tic-toc</a:t>
            </a:r>
            <a:r>
              <a:rPr lang="he-IL" sz="1200" kern="1200" baseline="0" dirty="0" smtClean="0">
                <a:solidFill>
                  <a:schemeClr val="tx1"/>
                </a:solidFill>
                <a:effectLst/>
                <a:latin typeface="+mn-lt"/>
                <a:ea typeface="+mn-ea"/>
                <a:cs typeface="+mn-cs"/>
              </a:rPr>
              <a:t> או </a:t>
            </a:r>
            <a:r>
              <a:rPr lang="en-US" sz="1200" kern="1200" baseline="0" dirty="0" err="1" smtClean="0">
                <a:solidFill>
                  <a:schemeClr val="tx1"/>
                </a:solidFill>
                <a:effectLst/>
                <a:latin typeface="+mn-lt"/>
                <a:ea typeface="+mn-ea"/>
                <a:cs typeface="+mn-cs"/>
              </a:rPr>
              <a:t>timeit</a:t>
            </a:r>
            <a:r>
              <a:rPr lang="he-IL" sz="1200" kern="1200" baseline="0" dirty="0" smtClean="0">
                <a:solidFill>
                  <a:schemeClr val="tx1"/>
                </a:solidFill>
                <a:effectLst/>
                <a:latin typeface="+mn-lt"/>
                <a:ea typeface="+mn-ea"/>
                <a:cs typeface="+mn-cs"/>
              </a:rPr>
              <a:t>, באמצעות ה</a:t>
            </a:r>
            <a:r>
              <a:rPr lang="en-US" sz="1200" kern="1200" baseline="0" dirty="0" smtClean="0">
                <a:solidFill>
                  <a:schemeClr val="tx1"/>
                </a:solidFill>
                <a:effectLst/>
                <a:latin typeface="+mn-lt"/>
                <a:ea typeface="+mn-ea"/>
                <a:cs typeface="+mn-cs"/>
              </a:rPr>
              <a:t>profiler</a:t>
            </a:r>
            <a:r>
              <a:rPr lang="he-IL" sz="1200" kern="1200" baseline="0" dirty="0" smtClean="0">
                <a:solidFill>
                  <a:schemeClr val="tx1"/>
                </a:solidFill>
                <a:effectLst/>
                <a:latin typeface="+mn-lt"/>
                <a:ea typeface="+mn-ea"/>
                <a:cs typeface="+mn-cs"/>
              </a:rPr>
              <a:t>, וראינו שפעולות </a:t>
            </a:r>
            <a:r>
              <a:rPr lang="en-US" sz="1200" kern="1200" baseline="0" dirty="0" smtClean="0">
                <a:solidFill>
                  <a:schemeClr val="tx1"/>
                </a:solidFill>
                <a:effectLst/>
                <a:latin typeface="+mn-lt"/>
                <a:ea typeface="+mn-ea"/>
                <a:cs typeface="+mn-cs"/>
              </a:rPr>
              <a:t>I\O</a:t>
            </a:r>
            <a:r>
              <a:rPr lang="he-IL" sz="1200" kern="1200" baseline="0" dirty="0" smtClean="0">
                <a:solidFill>
                  <a:schemeClr val="tx1"/>
                </a:solidFill>
                <a:effectLst/>
                <a:latin typeface="+mn-lt"/>
                <a:ea typeface="+mn-ea"/>
                <a:cs typeface="+mn-cs"/>
              </a:rPr>
              <a:t> והצגת נתונים יכולות להוות צווארי בקבוק בקוד ולהאט את מהירות הריצה.</a:t>
            </a:r>
            <a:endParaRPr lang="en-GB" i="1" dirty="0" smtClean="0"/>
          </a:p>
          <a:p>
            <a:pPr eaLnBrk="1" hangingPunct="1"/>
            <a:endParaRPr lang="en-GB" i="1" dirty="0" smtClean="0"/>
          </a:p>
        </p:txBody>
      </p:sp>
    </p:spTree>
    <p:extLst>
      <p:ext uri="{BB962C8B-B14F-4D97-AF65-F5344CB8AC3E}">
        <p14:creationId xmlns:p14="http://schemas.microsoft.com/office/powerpoint/2010/main" val="3151234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spcBef>
                <a:spcPct val="0"/>
              </a:spcBef>
            </a:pP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26957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r>
              <a:rPr lang="he-IL" b="1" dirty="0" smtClean="0"/>
              <a:t>נסקור את</a:t>
            </a:r>
            <a:r>
              <a:rPr lang="he-IL" b="1" baseline="0" dirty="0" smtClean="0"/>
              <a:t> תהליך הפיתוח הכללי במטלב משלב הרעיון ועד לתוצר הסופי, ונבין איפה הפוקוס שלנו להיום בתהליך הזה.</a:t>
            </a:r>
          </a:p>
          <a:p>
            <a:pPr algn="r" rtl="1"/>
            <a:r>
              <a:rPr lang="he-IL" baseline="0" dirty="0" smtClean="0"/>
              <a:t>נתחיל ממהתחלה - יש לנו </a:t>
            </a:r>
            <a:r>
              <a:rPr lang="he-IL" b="1" baseline="0" dirty="0" smtClean="0"/>
              <a:t>רעיון</a:t>
            </a:r>
            <a:r>
              <a:rPr lang="he-IL" baseline="0" dirty="0" smtClean="0"/>
              <a:t> – אלגוריתם או מודל שאנחנו רוצים לממש.</a:t>
            </a:r>
          </a:p>
          <a:p>
            <a:pPr algn="r" rtl="1"/>
            <a:r>
              <a:rPr lang="he-IL" sz="1200" b="0" dirty="0" smtClean="0">
                <a:solidFill>
                  <a:schemeClr val="tx1"/>
                </a:solidFill>
              </a:rPr>
              <a:t>(קליק) </a:t>
            </a:r>
            <a:r>
              <a:rPr lang="he-IL" baseline="0" dirty="0" smtClean="0"/>
              <a:t> בשלב הראשון נרצה לחקור הרעיון, לבדוק האם מה שאנחנו רוצים לבצע הוא ישים, ולכתוב קוד ראשוני שיבצע מה שאנחנו רוצים, בו נשים פחות דגש על ביצועי הקוד והמבנה שלו.</a:t>
            </a:r>
          </a:p>
          <a:p>
            <a:pPr algn="r" rtl="1"/>
            <a:r>
              <a:rPr lang="he-IL" sz="1200" b="0" dirty="0" smtClean="0">
                <a:solidFill>
                  <a:schemeClr val="tx1"/>
                </a:solidFill>
              </a:rPr>
              <a:t>(קליק) </a:t>
            </a:r>
            <a:r>
              <a:rPr lang="he-IL" baseline="0" dirty="0" smtClean="0"/>
              <a:t>לאחר מכן, ברצוננו להפוך את הקוד לתוכנית מטלב יציבה ויעילה. עלינו להחליט תחילה מה יהיה </a:t>
            </a:r>
            <a:r>
              <a:rPr lang="he-IL" b="1" baseline="0" dirty="0" smtClean="0"/>
              <a:t>מבנה</a:t>
            </a:r>
            <a:r>
              <a:rPr lang="he-IL" baseline="0" dirty="0" smtClean="0"/>
              <a:t> הקוד למשל חלוקה לפונקציות או שימוש באובייקטים, </a:t>
            </a:r>
            <a:r>
              <a:rPr lang="he-IL" b="1" baseline="0" dirty="0" smtClean="0"/>
              <a:t>לשפר</a:t>
            </a:r>
            <a:r>
              <a:rPr lang="he-IL" baseline="0" dirty="0" smtClean="0"/>
              <a:t> את איכות הקוד ולבצע אופטימיזציה לביצועי הקוד. בנוסף </a:t>
            </a:r>
            <a:r>
              <a:rPr lang="he-IL" b="1" baseline="0" dirty="0" smtClean="0"/>
              <a:t>לנהל גרסאות </a:t>
            </a:r>
            <a:r>
              <a:rPr lang="he-IL" baseline="0" dirty="0" smtClean="0"/>
              <a:t>או לשתף את הקוד עם מפתחים נוספים ע"י מערכות </a:t>
            </a:r>
            <a:r>
              <a:rPr lang="en-US" b="1" baseline="0" dirty="0" smtClean="0"/>
              <a:t>source control</a:t>
            </a:r>
            <a:r>
              <a:rPr lang="he-IL" baseline="0" dirty="0" smtClean="0"/>
              <a:t>.</a:t>
            </a:r>
          </a:p>
          <a:p>
            <a:pPr algn="r" rtl="1"/>
            <a:r>
              <a:rPr lang="he-IL" sz="1200" b="0" dirty="0" smtClean="0">
                <a:solidFill>
                  <a:schemeClr val="tx1"/>
                </a:solidFill>
              </a:rPr>
              <a:t>(קליק) </a:t>
            </a:r>
            <a:r>
              <a:rPr lang="he-IL" baseline="0" dirty="0" smtClean="0"/>
              <a:t>אחרי שעבדנו על הקוד וקיבלנו תוכנית איכותית נרצה לבצע </a:t>
            </a:r>
            <a:r>
              <a:rPr lang="he-IL" b="1" baseline="0" dirty="0" smtClean="0"/>
              <a:t>בדיקות</a:t>
            </a:r>
            <a:r>
              <a:rPr lang="he-IL" baseline="0" dirty="0" smtClean="0"/>
              <a:t> ולהעמיד את הקוד שלנו במבחן, וכן ליצור דו"חות שונים שיעזרו לנו לתעד את הבדיקות ואת התנהגות הקוד. שלב הבדיקות למעשה מלווה אותנו לכל אורך התהליך, ויכול להתחיל כבר בשלב כתיבת הקוד. זה המקום לציין שהתהליך הוא איטרטיבי ואנחנו יכולים לחזור אחורה, לתקן ולשנות ולאחר מכן להמשיך שוב אל השלב הבא.</a:t>
            </a:r>
          </a:p>
          <a:p>
            <a:pPr algn="r" rtl="1"/>
            <a:r>
              <a:rPr lang="he-IL" sz="1200" b="0" dirty="0" smtClean="0">
                <a:solidFill>
                  <a:schemeClr val="tx1"/>
                </a:solidFill>
              </a:rPr>
              <a:t>(קליק) </a:t>
            </a:r>
            <a:r>
              <a:rPr lang="he-IL" baseline="0" dirty="0" smtClean="0"/>
              <a:t>לבסוף, כשאנחנו בטוחים בקוד שלנו ומרוצים ממנו, נרצה </a:t>
            </a:r>
            <a:r>
              <a:rPr lang="he-IL" b="1" baseline="0" dirty="0" smtClean="0"/>
              <a:t>לשתף</a:t>
            </a:r>
            <a:r>
              <a:rPr lang="he-IL" baseline="0" dirty="0" smtClean="0"/>
              <a:t> את הקוד עם משתמשי מטלב אחרים או עם אנשים שאין להם מטלב, נרצה ליצור אפליקציית </a:t>
            </a:r>
            <a:r>
              <a:rPr lang="en-US" baseline="0" dirty="0" smtClean="0"/>
              <a:t>GUI</a:t>
            </a:r>
            <a:r>
              <a:rPr lang="he-IL" baseline="0" dirty="0" smtClean="0"/>
              <a:t> עבור משתמשים, או להמיר את התוכנית לשפה אחרת כמו </a:t>
            </a:r>
            <a:r>
              <a:rPr lang="en-US" baseline="0" dirty="0" smtClean="0"/>
              <a:t>c</a:t>
            </a:r>
            <a:r>
              <a:rPr lang="he-IL" baseline="0" dirty="0" smtClean="0"/>
              <a:t> או </a:t>
            </a:r>
            <a:r>
              <a:rPr lang="en-US" baseline="0" dirty="0" err="1" smtClean="0"/>
              <a:t>c++</a:t>
            </a:r>
            <a:r>
              <a:rPr lang="he-IL" baseline="0" dirty="0" smtClean="0"/>
              <a:t>.</a:t>
            </a:r>
          </a:p>
          <a:p>
            <a:pPr algn="r" rtl="1"/>
            <a:r>
              <a:rPr lang="he-IL" baseline="0" dirty="0" smtClean="0"/>
              <a:t>נרחיב קצת מה כולל כל אחד מהשלבים.</a:t>
            </a:r>
          </a:p>
          <a:p>
            <a:pPr algn="r" rtl="1"/>
            <a:endParaRPr lang="he-IL" baseline="0" dirty="0" smtClean="0"/>
          </a:p>
          <a:p>
            <a:pPr algn="r" rtl="1"/>
            <a:endParaRPr lang="he-IL" baseline="0" dirty="0" smtClean="0"/>
          </a:p>
          <a:p>
            <a:pPr algn="r" rtl="1"/>
            <a:endParaRPr lang="he-IL" baseline="0" dirty="0" smtClean="0"/>
          </a:p>
          <a:p>
            <a:pPr algn="r" rtl="1"/>
            <a:r>
              <a:rPr lang="he-IL" baseline="0" dirty="0" smtClean="0"/>
              <a:t>ריינר: להזכיר ששלב הבדיקות הוא </a:t>
            </a:r>
            <a:r>
              <a:rPr lang="he-IL" b="1" baseline="0" dirty="0" smtClean="0"/>
              <a:t>בכל התהליך </a:t>
            </a:r>
            <a:r>
              <a:rPr lang="he-IL" baseline="0" dirty="0" smtClean="0"/>
              <a:t>– אולי להוסיף חצים בכל השלבים. היתרון הוא שאפשר לעשות את הבדיקות בכל מיני שלבים, אבל הרווח העיקרי הוא אם את עושה את זה כל הזמן – מציאת באגים בשבל מוקדם, שיפורים... לעשות את במקביל לכל השלבים. זה תהליך מתמשך ולפעמים גם אחרי שסיימת הכל אתה חוזר אחורה ועושה שיפורים קטנים ובודק שוב – תהליך אוטומציה ולכן אפשר לחזור לכל שלב שוב ושוב.</a:t>
            </a:r>
          </a:p>
          <a:p>
            <a:pPr algn="r" rtl="1"/>
            <a:r>
              <a:rPr lang="he-IL" baseline="0" dirty="0" smtClean="0"/>
              <a:t>ריינר אהב את הפירוט – בדרך כלל מראה רק את השקף הכללי ומפרט בדיבור.</a:t>
            </a:r>
          </a:p>
          <a:p>
            <a:pPr algn="r" rtl="1"/>
            <a:endParaRPr lang="he-IL" baseline="0" dirty="0" smtClean="0"/>
          </a:p>
          <a:p>
            <a:pPr algn="r" rtl="1"/>
            <a:endParaRPr lang="he-IL" baseline="0" dirty="0" smtClean="0"/>
          </a:p>
          <a:p>
            <a:pPr rtl="0"/>
            <a:r>
              <a:rPr lang="en-US" sz="1200" u="sng" kern="1200" dirty="0" smtClean="0">
                <a:solidFill>
                  <a:schemeClr val="tx1"/>
                </a:solidFill>
                <a:effectLst/>
                <a:latin typeface="+mn-lt"/>
                <a:ea typeface="+mn-ea"/>
                <a:cs typeface="+mn-cs"/>
              </a:rPr>
              <a:t>Put your ideas into action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Use MATLAB® to </a:t>
            </a:r>
            <a:r>
              <a:rPr lang="en-US" sz="1200" b="1" kern="1200" dirty="0" smtClean="0">
                <a:solidFill>
                  <a:schemeClr val="tx1"/>
                </a:solidFill>
                <a:effectLst/>
                <a:latin typeface="+mn-lt"/>
                <a:ea typeface="+mn-ea"/>
                <a:cs typeface="+mn-cs"/>
              </a:rPr>
              <a:t>analyze</a:t>
            </a:r>
            <a:r>
              <a:rPr lang="en-US" sz="1200" kern="1200" dirty="0" smtClean="0">
                <a:solidFill>
                  <a:schemeClr val="tx1"/>
                </a:solidFill>
                <a:effectLst/>
                <a:latin typeface="+mn-lt"/>
                <a:ea typeface="+mn-ea"/>
                <a:cs typeface="+mn-cs"/>
              </a:rPr>
              <a:t> data, </a:t>
            </a:r>
            <a:r>
              <a:rPr lang="en-US" sz="1200" b="1" kern="1200" dirty="0" smtClean="0">
                <a:solidFill>
                  <a:schemeClr val="tx1"/>
                </a:solidFill>
                <a:effectLst/>
                <a:latin typeface="+mn-lt"/>
                <a:ea typeface="+mn-ea"/>
                <a:cs typeface="+mn-cs"/>
              </a:rPr>
              <a:t>develop</a:t>
            </a:r>
            <a:r>
              <a:rPr lang="en-US" sz="1200" kern="1200" dirty="0" smtClean="0">
                <a:solidFill>
                  <a:schemeClr val="tx1"/>
                </a:solidFill>
                <a:effectLst/>
                <a:latin typeface="+mn-lt"/>
                <a:ea typeface="+mn-ea"/>
                <a:cs typeface="+mn-cs"/>
              </a:rPr>
              <a:t> algorithms, and </a:t>
            </a:r>
            <a:r>
              <a:rPr lang="en-US" sz="1200" b="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applications. </a:t>
            </a:r>
          </a:p>
          <a:p>
            <a:pPr rtl="0"/>
            <a:r>
              <a:rPr lang="en-US" sz="1200" kern="1200" dirty="0" smtClean="0">
                <a:solidFill>
                  <a:schemeClr val="tx1"/>
                </a:solidFill>
                <a:effectLst/>
                <a:latin typeface="+mn-lt"/>
                <a:ea typeface="+mn-ea"/>
                <a:cs typeface="+mn-cs"/>
              </a:rPr>
              <a:t>The MATLAB environment combines all the tools and functionality that you need to rapidly develop, test, and analyze </a:t>
            </a:r>
            <a:r>
              <a:rPr lang="en-US" sz="1200" b="1" kern="1200" dirty="0" smtClean="0">
                <a:solidFill>
                  <a:schemeClr val="tx1"/>
                </a:solidFill>
                <a:effectLst/>
                <a:latin typeface="+mn-lt"/>
                <a:ea typeface="+mn-ea"/>
                <a:cs typeface="+mn-cs"/>
              </a:rPr>
              <a:t>design concepts and methods</a:t>
            </a:r>
            <a:r>
              <a:rPr lang="en-US" sz="1200" kern="1200" dirty="0" smtClean="0">
                <a:solidFill>
                  <a:schemeClr val="tx1"/>
                </a:solidFill>
                <a:effectLst/>
                <a:latin typeface="+mn-lt"/>
                <a:ea typeface="+mn-ea"/>
                <a:cs typeface="+mn-cs"/>
              </a:rPr>
              <a:t>, allowing you to quickly </a:t>
            </a:r>
            <a:r>
              <a:rPr lang="en-US" sz="1200" b="1" kern="1200" dirty="0" smtClean="0">
                <a:solidFill>
                  <a:schemeClr val="tx1"/>
                </a:solidFill>
                <a:effectLst/>
                <a:latin typeface="+mn-lt"/>
                <a:ea typeface="+mn-ea"/>
                <a:cs typeface="+mn-cs"/>
              </a:rPr>
              <a:t>iterate</a:t>
            </a:r>
            <a:r>
              <a:rPr lang="en-US" sz="1200" kern="1200" dirty="0" smtClean="0">
                <a:solidFill>
                  <a:schemeClr val="tx1"/>
                </a:solidFill>
                <a:effectLst/>
                <a:latin typeface="+mn-lt"/>
                <a:ea typeface="+mn-ea"/>
                <a:cs typeface="+mn-cs"/>
              </a:rPr>
              <a:t> toward an optimal solution.</a:t>
            </a:r>
          </a:p>
          <a:p>
            <a:pPr rtl="0"/>
            <a:r>
              <a:rPr lang="en-US" sz="1200" kern="1200" dirty="0" smtClean="0">
                <a:solidFill>
                  <a:schemeClr val="tx1"/>
                </a:solidFill>
                <a:effectLst/>
                <a:latin typeface="+mn-lt"/>
                <a:ea typeface="+mn-ea"/>
                <a:cs typeface="+mn-cs"/>
              </a:rPr>
              <a:t>Solve problems for a range of applications, including signal processing and communications, image and video processing, control systems, and test and measurement.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*Challenges in Building Applications: Collaboration, Quality, Performance</a:t>
            </a:r>
          </a:p>
          <a:p>
            <a:pPr algn="r" rtl="1"/>
            <a:endParaRPr lang="en-US" dirty="0" smtClean="0"/>
          </a:p>
          <a:p>
            <a:pPr algn="r" rtl="1"/>
            <a:endParaRPr lang="he-IL" baseline="0" dirty="0" smtClean="0"/>
          </a:p>
          <a:p>
            <a:pPr algn="r" rtl="1"/>
            <a:endParaRPr lang="he-IL" baseline="0" dirty="0" smtClean="0"/>
          </a:p>
          <a:p>
            <a:pPr algn="r" rtl="1"/>
            <a:endParaRPr lang="he-IL"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51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1987" name="Rectangle 7"/>
          <p:cNvSpPr>
            <a:spLocks noGrp="1" noChangeArrowheads="1"/>
          </p:cNvSpPr>
          <p:nvPr>
            <p:ph type="sldNum" sz="quarter" idx="5"/>
          </p:nvPr>
        </p:nvSpPr>
        <p:spPr>
          <a:noFill/>
        </p:spPr>
        <p:txBody>
          <a:bodyPr/>
          <a:lstStyle/>
          <a:p>
            <a:fld id="{E1FCBEA3-FC99-4CA3-A408-CDF4900D5A91}" type="slidenum">
              <a:rPr lang="en-GB" smtClean="0">
                <a:solidFill>
                  <a:prstClr val="black"/>
                </a:solidFill>
              </a:rPr>
              <a:pPr/>
              <a:t>40</a:t>
            </a:fld>
            <a:endParaRPr lang="en-GB" smtClean="0">
              <a:solidFill>
                <a:prstClr val="black"/>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algn="r" rtl="1" eaLnBrk="1" hangingPunct="1"/>
            <a:r>
              <a:rPr lang="he-IL" baseline="0" dirty="0" smtClean="0"/>
              <a:t>בהמשך היום נראה כיצד לשפר ביצועים עם חומרה נוספת כמו ליבות נוספות או </a:t>
            </a:r>
            <a:r>
              <a:rPr lang="en-US" baseline="0" dirty="0" smtClean="0"/>
              <a:t>GPU</a:t>
            </a:r>
            <a:r>
              <a:rPr lang="he-IL" baseline="0" dirty="0" smtClean="0"/>
              <a:t>.</a:t>
            </a:r>
          </a:p>
          <a:p>
            <a:pPr algn="r" rtl="1" eaLnBrk="1" hangingPunct="1"/>
            <a:r>
              <a:rPr lang="he-IL" baseline="0" dirty="0" smtClean="0"/>
              <a:t>חשוב לציין כי לפני שקופצים </a:t>
            </a:r>
            <a:r>
              <a:rPr lang="he-IL" baseline="0" dirty="0" smtClean="0"/>
              <a:t>לעבוד עם חומרה נוספת, יש לוודא שהקוד עובד כמו שצריך, ולנסות להאיץ את הביצועים </a:t>
            </a:r>
            <a:r>
              <a:rPr lang="he-IL" b="1" baseline="0" dirty="0" smtClean="0"/>
              <a:t>בסביבת מטלב </a:t>
            </a:r>
            <a:r>
              <a:rPr lang="he-IL" b="1" baseline="0" dirty="0" smtClean="0"/>
              <a:t>בסיסית </a:t>
            </a:r>
            <a:r>
              <a:rPr lang="he-IL" baseline="0" dirty="0" smtClean="0"/>
              <a:t>ללא חומרה נוספת, וכן רצוי לעבוד עם </a:t>
            </a:r>
            <a:r>
              <a:rPr lang="he-IL" b="1" baseline="0" dirty="0" smtClean="0"/>
              <a:t>גרסא עדכנית </a:t>
            </a:r>
            <a:r>
              <a:rPr lang="he-IL" baseline="0" dirty="0" smtClean="0"/>
              <a:t>של מטלב מאחר והביצועים משתפרים מגירסא לגירסא.</a:t>
            </a:r>
            <a:endParaRPr lang="he-IL" baseline="0" dirty="0" smtClean="0"/>
          </a:p>
          <a:p>
            <a:pPr algn="r" rtl="1" eaLnBrk="1" hangingPunct="1"/>
            <a:r>
              <a:rPr lang="he-IL" baseline="0" dirty="0" smtClean="0"/>
              <a:t>לאחר מכן, אם נעבור לעבוד עם חומרה נוספת, נקבל ביצועים טובים יותר מאחר והקוד כבר אופטימלי על גבי </a:t>
            </a:r>
            <a:r>
              <a:rPr lang="en-US" baseline="0" dirty="0" smtClean="0"/>
              <a:t>session </a:t>
            </a:r>
            <a:r>
              <a:rPr lang="he-IL" baseline="0" dirty="0" smtClean="0"/>
              <a:t> טורי יחיד של מטלב.</a:t>
            </a:r>
          </a:p>
        </p:txBody>
      </p:sp>
    </p:spTree>
    <p:extLst>
      <p:ext uri="{BB962C8B-B14F-4D97-AF65-F5344CB8AC3E}">
        <p14:creationId xmlns:p14="http://schemas.microsoft.com/office/powerpoint/2010/main" val="1827269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נסכם על מה דיברנו עד כה: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ראינו כיצד לנצל כלים מובנים במטלב כמו </a:t>
            </a:r>
            <a:r>
              <a:rPr lang="en-US" dirty="0" smtClean="0"/>
              <a:t>Code Analyzer</a:t>
            </a:r>
            <a:r>
              <a:rPr lang="he-IL" dirty="0" smtClean="0"/>
              <a:t> ופונקציות לטיפול</a:t>
            </a:r>
            <a:r>
              <a:rPr lang="he-IL" baseline="0" dirty="0" smtClean="0"/>
              <a:t> ב</a:t>
            </a:r>
            <a:r>
              <a:rPr lang="en-US" baseline="0" dirty="0" smtClean="0"/>
              <a:t>Inputs</a:t>
            </a:r>
            <a:r>
              <a:rPr lang="he-IL" baseline="0" dirty="0" smtClean="0"/>
              <a:t> ובשגיאות על מנת לקבל </a:t>
            </a:r>
            <a:r>
              <a:rPr lang="he-IL" b="1" baseline="0" dirty="0" smtClean="0"/>
              <a:t>קוד איכותי יותר, קריא ורובסטי</a:t>
            </a:r>
            <a:r>
              <a:rPr lang="he-IL" baseline="0" dirty="0" smtClean="0"/>
              <a:t>.</a:t>
            </a:r>
            <a:endParaRPr lang="en-US" dirty="0" smtClean="0"/>
          </a:p>
          <a:p>
            <a:pPr algn="r" rtl="1"/>
            <a:r>
              <a:rPr lang="he-IL" baseline="0" dirty="0" smtClean="0"/>
              <a:t>ראינו איך עבודה נכונה עם מטריצות ווקטורים </a:t>
            </a:r>
            <a:r>
              <a:rPr lang="he-IL" b="1" baseline="0" dirty="0" smtClean="0"/>
              <a:t>וטכניקות</a:t>
            </a:r>
            <a:r>
              <a:rPr lang="he-IL" baseline="0" dirty="0" smtClean="0"/>
              <a:t> כמו </a:t>
            </a:r>
            <a:r>
              <a:rPr lang="en-US" baseline="0" dirty="0" err="1" smtClean="0"/>
              <a:t>preallocation</a:t>
            </a:r>
            <a:r>
              <a:rPr lang="he-IL" baseline="0" dirty="0" smtClean="0"/>
              <a:t> ו-</a:t>
            </a:r>
            <a:r>
              <a:rPr lang="en-US" baseline="0" dirty="0" smtClean="0"/>
              <a:t>vectorization</a:t>
            </a:r>
            <a:r>
              <a:rPr lang="he-IL" baseline="0" dirty="0" smtClean="0"/>
              <a:t> יכולים לסייע לנו להאיץ את ביצועי הקוד שלנו.</a:t>
            </a:r>
          </a:p>
          <a:p>
            <a:pPr algn="r" rtl="1"/>
            <a:r>
              <a:rPr lang="he-IL" baseline="0" dirty="0" smtClean="0"/>
              <a:t>ראינו איך ניתן להשתמש ב</a:t>
            </a:r>
            <a:r>
              <a:rPr lang="en-US" baseline="0" dirty="0" smtClean="0"/>
              <a:t>profiler</a:t>
            </a:r>
            <a:r>
              <a:rPr lang="he-IL" baseline="0" dirty="0" smtClean="0"/>
              <a:t> כדי למצוא </a:t>
            </a:r>
            <a:r>
              <a:rPr lang="he-IL" b="1" baseline="0" dirty="0" smtClean="0"/>
              <a:t>צווארי בקבוק </a:t>
            </a:r>
            <a:r>
              <a:rPr lang="he-IL" baseline="0" dirty="0" smtClean="0"/>
              <a:t>וליישם את הטכניקות שלמדנו להאצת ביצועים באזורים הללו.</a:t>
            </a:r>
          </a:p>
          <a:p>
            <a:pPr algn="r" rtl="1"/>
            <a:r>
              <a:rPr lang="he-IL" b="1" baseline="0" dirty="0" smtClean="0"/>
              <a:t>בהמשך נראה כיצד ניתן להשתמש בחומרה נוספת כמו </a:t>
            </a:r>
            <a:r>
              <a:rPr lang="en-US" b="1" baseline="0" dirty="0" smtClean="0"/>
              <a:t>GPU</a:t>
            </a:r>
            <a:r>
              <a:rPr lang="he-IL" b="1" baseline="0" dirty="0" smtClean="0"/>
              <a:t> וליבות </a:t>
            </a:r>
            <a:r>
              <a:rPr lang="he-IL" b="1" baseline="0" dirty="0" smtClean="0"/>
              <a:t>נוספות.</a:t>
            </a:r>
            <a:endParaRPr lang="he-IL" b="1" baseline="0" dirty="0" smtClean="0"/>
          </a:p>
        </p:txBody>
      </p:sp>
      <p:sp>
        <p:nvSpPr>
          <p:cNvPr id="4" name="Slide Number Placeholder 3"/>
          <p:cNvSpPr>
            <a:spLocks noGrp="1"/>
          </p:cNvSpPr>
          <p:nvPr>
            <p:ph type="sldNum" sz="quarter" idx="10"/>
          </p:nvPr>
        </p:nvSpPr>
        <p:spPr/>
        <p:txBody>
          <a:bodyPr/>
          <a:lstStyle/>
          <a:p>
            <a:fld id="{214E059A-4207-4AFF-A414-8AFE82E72430}" type="slidenum">
              <a:rPr lang="he-IL" smtClean="0"/>
              <a:t>41</a:t>
            </a:fld>
            <a:endParaRPr lang="he-IL"/>
          </a:p>
        </p:txBody>
      </p:sp>
    </p:spTree>
    <p:extLst>
      <p:ext uri="{BB962C8B-B14F-4D97-AF65-F5344CB8AC3E}">
        <p14:creationId xmlns:p14="http://schemas.microsoft.com/office/powerpoint/2010/main" val="1881114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62467" name="Rectangle 7"/>
          <p:cNvSpPr>
            <a:spLocks noGrp="1" noChangeArrowheads="1"/>
          </p:cNvSpPr>
          <p:nvPr>
            <p:ph type="sldNum" sz="quarter" idx="5"/>
          </p:nvPr>
        </p:nvSpPr>
        <p:spPr>
          <a:noFill/>
        </p:spPr>
        <p:txBody>
          <a:bodyPr/>
          <a:lstStyle/>
          <a:p>
            <a:fld id="{32F0BAA8-5169-4EC4-B159-5CB4D59B1E73}" type="slidenum">
              <a:rPr lang="en-GB" smtClean="0">
                <a:solidFill>
                  <a:prstClr val="black"/>
                </a:solidFill>
              </a:rPr>
              <a:pPr/>
              <a:t>42</a:t>
            </a:fld>
            <a:endParaRPr lang="en-GB" smtClean="0">
              <a:solidFill>
                <a:prstClr val="black"/>
              </a:solidFill>
            </a:endParaRPr>
          </a:p>
        </p:txBody>
      </p:sp>
      <p:sp>
        <p:nvSpPr>
          <p:cNvPr id="62468" name="Rectangle 2"/>
          <p:cNvSpPr>
            <a:spLocks noGrp="1" noRot="1" noChangeAspect="1" noChangeArrowheads="1" noTextEdit="1"/>
          </p:cNvSpPr>
          <p:nvPr>
            <p:ph type="sldImg"/>
          </p:nvPr>
        </p:nvSpPr>
        <p:spPr>
          <a:xfrm>
            <a:off x="1219200" y="523875"/>
            <a:ext cx="4419600" cy="3316288"/>
          </a:xfrm>
          <a:ln/>
        </p:spPr>
      </p:sp>
      <p:sp>
        <p:nvSpPr>
          <p:cNvPr id="62469" name="Rectangle 3"/>
          <p:cNvSpPr>
            <a:spLocks noGrp="1" noChangeArrowheads="1"/>
          </p:cNvSpPr>
          <p:nvPr>
            <p:ph type="body" idx="1"/>
          </p:nvPr>
        </p:nvSpPr>
        <p:spPr>
          <a:noFill/>
          <a:ln/>
        </p:spPr>
        <p:txBody>
          <a:bodyPr/>
          <a:lstStyle/>
          <a:p>
            <a:pPr algn="r" rtl="1" eaLnBrk="1" hangingPunct="1"/>
            <a:r>
              <a:rPr lang="he-IL" dirty="0" smtClean="0"/>
              <a:t>למידע נוסף אתם מוזמנים להכנס לדוקיומנטציה לאזור ה-</a:t>
            </a:r>
            <a:r>
              <a:rPr lang="en-US" dirty="0" smtClean="0"/>
              <a:t>performance and memory</a:t>
            </a:r>
            <a:r>
              <a:rPr lang="he-IL" dirty="0" smtClean="0"/>
              <a:t>,</a:t>
            </a:r>
          </a:p>
          <a:p>
            <a:pPr algn="r" rtl="1" eaLnBrk="1" hangingPunct="1"/>
            <a:r>
              <a:rPr lang="he-IL" dirty="0" smtClean="0"/>
              <a:t>להכנס</a:t>
            </a:r>
            <a:r>
              <a:rPr lang="he-IL" baseline="0" dirty="0" smtClean="0"/>
              <a:t> לבלוג של לורן שור באתר של </a:t>
            </a:r>
            <a:r>
              <a:rPr lang="en-US" baseline="0" dirty="0" err="1" smtClean="0"/>
              <a:t>mathworks</a:t>
            </a:r>
            <a:r>
              <a:rPr lang="he-IL" baseline="0" dirty="0" smtClean="0"/>
              <a:t>, </a:t>
            </a:r>
            <a:endParaRPr lang="he-IL" dirty="0" smtClean="0"/>
          </a:p>
          <a:p>
            <a:pPr algn="r" rtl="1" eaLnBrk="1" hangingPunct="1"/>
            <a:r>
              <a:rPr lang="he-IL" dirty="0" smtClean="0"/>
              <a:t>ולהגיע</a:t>
            </a:r>
            <a:r>
              <a:rPr lang="he-IL" baseline="0" dirty="0" smtClean="0"/>
              <a:t> אל קורסים מקצועיים  אצלנו בסיסטמטיקס</a:t>
            </a:r>
            <a:endParaRPr lang="he-IL" dirty="0" smtClean="0"/>
          </a:p>
        </p:txBody>
      </p:sp>
    </p:spTree>
    <p:extLst>
      <p:ext uri="{BB962C8B-B14F-4D97-AF65-F5344CB8AC3E}">
        <p14:creationId xmlns:p14="http://schemas.microsoft.com/office/powerpoint/2010/main" val="3771405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14E059A-4207-4AFF-A414-8AFE82E72430}" type="slidenum">
              <a:rPr lang="he-IL" smtClean="0"/>
              <a:t>43</a:t>
            </a:fld>
            <a:endParaRPr lang="he-IL"/>
          </a:p>
        </p:txBody>
      </p:sp>
    </p:spTree>
    <p:extLst>
      <p:ext uri="{BB962C8B-B14F-4D97-AF65-F5344CB8AC3E}">
        <p14:creationId xmlns:p14="http://schemas.microsoft.com/office/powerpoint/2010/main" val="3532751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B32351-532F-437E-AA26-3E016A6CC360}" type="slidenum">
              <a:rPr lang="he-IL" altLang="he-IL" smtClean="0"/>
              <a:pPr>
                <a:spcBef>
                  <a:spcPct val="0"/>
                </a:spcBef>
              </a:pPr>
              <a:t>44</a:t>
            </a:fld>
            <a:endParaRPr lang="en-US" altLang="he-IL" smtClean="0"/>
          </a:p>
        </p:txBody>
      </p:sp>
      <p:sp>
        <p:nvSpPr>
          <p:cNvPr id="82947" name="Rectangle 2"/>
          <p:cNvSpPr>
            <a:spLocks noGrp="1" noRot="1" noChangeAspect="1" noChangeArrowheads="1" noTextEdit="1"/>
          </p:cNvSpPr>
          <p:nvPr>
            <p:ph type="sldImg"/>
          </p:nvPr>
        </p:nvSpPr>
        <p:spPr bwMode="auto">
          <a:xfrm>
            <a:off x="922338" y="742950"/>
            <a:ext cx="4964112"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he-IL" smtClean="0"/>
          </a:p>
        </p:txBody>
      </p:sp>
    </p:spTree>
    <p:extLst>
      <p:ext uri="{BB962C8B-B14F-4D97-AF65-F5344CB8AC3E}">
        <p14:creationId xmlns:p14="http://schemas.microsoft.com/office/powerpoint/2010/main" val="612379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9200" y="525463"/>
            <a:ext cx="4419600" cy="3314700"/>
          </a:xfrm>
        </p:spPr>
      </p:sp>
      <p:sp>
        <p:nvSpPr>
          <p:cNvPr id="3" name="Notes Placeholder 2"/>
          <p:cNvSpPr>
            <a:spLocks noGrp="1"/>
          </p:cNvSpPr>
          <p:nvPr>
            <p:ph type="body" idx="1"/>
          </p:nvPr>
        </p:nvSpPr>
        <p:spPr/>
        <p:txBody>
          <a:bodyPr>
            <a:normAutofit/>
          </a:bodyPr>
          <a:lstStyle/>
          <a:p>
            <a:r>
              <a:rPr lang="en-US" dirty="0" smtClean="0"/>
              <a:t>“frame” – doesn’t have to mean a video frame,</a:t>
            </a:r>
            <a:r>
              <a:rPr lang="en-US" baseline="0" dirty="0" smtClean="0"/>
              <a:t>  could be a chunk (can use another example word here). </a:t>
            </a:r>
            <a:endParaRPr lang="en-US" dirty="0"/>
          </a:p>
        </p:txBody>
      </p:sp>
      <p:sp>
        <p:nvSpPr>
          <p:cNvPr id="4" name="Footer Placeholder 3"/>
          <p:cNvSpPr>
            <a:spLocks noGrp="1"/>
          </p:cNvSpPr>
          <p:nvPr>
            <p:ph type="ftr" sz="quarter" idx="10"/>
          </p:nvPr>
        </p:nvSpPr>
        <p:spPr/>
        <p:txBody>
          <a:bodyPr/>
          <a:lstStyle/>
          <a:p>
            <a:pPr>
              <a:defRPr/>
            </a:pPr>
            <a:r>
              <a:rPr lang="en-US" smtClean="0"/>
              <a:t>The MathWorks</a:t>
            </a:r>
            <a:endParaRPr lang="en-US"/>
          </a:p>
        </p:txBody>
      </p:sp>
      <p:sp>
        <p:nvSpPr>
          <p:cNvPr id="5" name="Slide Number Placeholder 4"/>
          <p:cNvSpPr>
            <a:spLocks noGrp="1"/>
          </p:cNvSpPr>
          <p:nvPr>
            <p:ph type="sldNum" sz="quarter" idx="11"/>
          </p:nvPr>
        </p:nvSpPr>
        <p:spPr/>
        <p:txBody>
          <a:bodyPr/>
          <a:lstStyle/>
          <a:p>
            <a:pPr>
              <a:defRPr/>
            </a:pPr>
            <a:fld id="{6B304845-B9C3-4F45-BE45-490D88D7A04A}" type="slidenum">
              <a:rPr lang="en-US" smtClean="0"/>
              <a:pPr>
                <a:defRPr/>
              </a:pPr>
              <a:t>45</a:t>
            </a:fld>
            <a:endParaRPr lang="en-US"/>
          </a:p>
        </p:txBody>
      </p:sp>
    </p:spTree>
    <p:extLst>
      <p:ext uri="{BB962C8B-B14F-4D97-AF65-F5344CB8AC3E}">
        <p14:creationId xmlns:p14="http://schemas.microsoft.com/office/powerpoint/2010/main" val="21070544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p:spPr>
        <p:txBody>
          <a:bodyPr/>
          <a:lstStyle/>
          <a:p>
            <a:r>
              <a:rPr lang="en-US" smtClean="0"/>
              <a:t>The MathWorks</a:t>
            </a:r>
          </a:p>
        </p:txBody>
      </p:sp>
      <p:sp>
        <p:nvSpPr>
          <p:cNvPr id="52227" name="Rectangle 7"/>
          <p:cNvSpPr>
            <a:spLocks noGrp="1" noChangeArrowheads="1"/>
          </p:cNvSpPr>
          <p:nvPr>
            <p:ph type="sldNum" sz="quarter" idx="5"/>
          </p:nvPr>
        </p:nvSpPr>
        <p:spPr>
          <a:noFill/>
        </p:spPr>
        <p:txBody>
          <a:bodyPr/>
          <a:lstStyle/>
          <a:p>
            <a:fld id="{C9CB896A-787F-4975-BE16-8D7B76D09B9C}" type="slidenum">
              <a:rPr lang="en-US"/>
              <a:pPr/>
              <a:t>47</a:t>
            </a:fld>
            <a:endParaRPr lang="en-US"/>
          </a:p>
        </p:txBody>
      </p:sp>
      <p:sp>
        <p:nvSpPr>
          <p:cNvPr id="52228" name="Rectangle 2"/>
          <p:cNvSpPr>
            <a:spLocks noGrp="1" noRot="1" noChangeAspect="1" noChangeArrowheads="1" noTextEdit="1"/>
          </p:cNvSpPr>
          <p:nvPr>
            <p:ph type="sldImg"/>
          </p:nvPr>
        </p:nvSpPr>
        <p:spPr>
          <a:xfrm>
            <a:off x="3581400" y="531813"/>
            <a:ext cx="3048000" cy="2286000"/>
          </a:xfrm>
          <a:ln/>
        </p:spPr>
      </p:sp>
      <p:sp>
        <p:nvSpPr>
          <p:cNvPr id="52229" name="Rectangle 3"/>
          <p:cNvSpPr>
            <a:spLocks noGrp="1" noChangeArrowheads="1"/>
          </p:cNvSpPr>
          <p:nvPr>
            <p:ph type="body" idx="1"/>
          </p:nvPr>
        </p:nvSpPr>
        <p:spPr>
          <a:xfrm>
            <a:off x="229065" y="609809"/>
            <a:ext cx="6399872" cy="8001001"/>
          </a:xfrm>
          <a:noFill/>
          <a:ln/>
        </p:spPr>
        <p:txBody>
          <a:bodyPr/>
          <a:lstStyle/>
          <a:p>
            <a:pPr eaLnBrk="1" hangingPunct="1"/>
            <a:r>
              <a:rPr lang="en-US" sz="1800" dirty="0">
                <a:latin typeface="Arial" charset="0"/>
              </a:rPr>
              <a:t>Memory Used </a:t>
            </a:r>
            <a:r>
              <a:rPr lang="en-US" sz="1800" dirty="0" smtClean="0">
                <a:latin typeface="Arial" charset="0"/>
              </a:rPr>
              <a:t>for</a:t>
            </a:r>
            <a:r>
              <a:rPr lang="en-US" sz="1800" baseline="0" dirty="0" smtClean="0">
                <a:latin typeface="Arial" charset="0"/>
              </a:rPr>
              <a:t> </a:t>
            </a:r>
            <a:r>
              <a:rPr lang="en-US" sz="1800" dirty="0" smtClean="0">
                <a:latin typeface="Arial" charset="0"/>
              </a:rPr>
              <a:t>Different </a:t>
            </a:r>
            <a:r>
              <a:rPr lang="en-US" sz="1800" dirty="0">
                <a:latin typeface="Arial" charset="0"/>
              </a:rPr>
              <a:t>Array </a:t>
            </a:r>
            <a:r>
              <a:rPr lang="en-US" sz="1800" dirty="0" smtClean="0">
                <a:latin typeface="Arial" charset="0"/>
              </a:rPr>
              <a:t>Types: </a:t>
            </a:r>
            <a:endParaRPr lang="en-US" sz="1800" dirty="0">
              <a:latin typeface="Arial" charset="0"/>
            </a:endParaRPr>
          </a:p>
          <a:p>
            <a:pPr eaLnBrk="1" hangingPunct="1"/>
            <a:endParaRPr lang="en-US" sz="1800" dirty="0">
              <a:latin typeface="Arial" charset="0"/>
            </a:endParaRP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Memory Overhead for Different Kinds of Arrays</a:t>
            </a:r>
          </a:p>
          <a:p>
            <a:pPr eaLnBrk="1" hangingPunct="1"/>
            <a:r>
              <a:rPr lang="en-US" dirty="0" smtClean="0">
                <a:latin typeface="Courier New" pitchFamily="49" charset="0"/>
              </a:rPr>
              <a:t>&gt;&gt;d = [1 2]</a:t>
            </a:r>
          </a:p>
          <a:p>
            <a:pPr eaLnBrk="1" hangingPunct="1"/>
            <a:r>
              <a:rPr lang="en-US" dirty="0" smtClean="0">
                <a:latin typeface="Courier New" pitchFamily="49" charset="0"/>
              </a:rPr>
              <a:t>&gt;&gt;</a:t>
            </a:r>
            <a:r>
              <a:rPr lang="en-US" dirty="0" err="1" smtClean="0">
                <a:latin typeface="Courier New" pitchFamily="49" charset="0"/>
              </a:rPr>
              <a:t>dcell</a:t>
            </a:r>
            <a:r>
              <a:rPr lang="en-US" dirty="0" smtClean="0">
                <a:latin typeface="Courier New" pitchFamily="49" charset="0"/>
              </a:rPr>
              <a:t> = {d}</a:t>
            </a:r>
          </a:p>
          <a:p>
            <a:pPr eaLnBrk="1" hangingPunct="1"/>
            <a:r>
              <a:rPr lang="en-US" dirty="0" smtClean="0">
                <a:latin typeface="Courier New" pitchFamily="49" charset="0"/>
              </a:rPr>
              <a:t>&gt;&gt;</a:t>
            </a:r>
            <a:r>
              <a:rPr lang="en-US" dirty="0" err="1" smtClean="0">
                <a:latin typeface="Courier New" pitchFamily="49" charset="0"/>
              </a:rPr>
              <a:t>dstruct.d</a:t>
            </a:r>
            <a:r>
              <a:rPr lang="en-US" dirty="0" smtClean="0">
                <a:latin typeface="Courier New" pitchFamily="49" charset="0"/>
              </a:rPr>
              <a:t> = d</a:t>
            </a:r>
          </a:p>
          <a:p>
            <a:pPr eaLnBrk="1" hangingPunct="1"/>
            <a:endParaRPr lang="en-US" dirty="0" smtClean="0">
              <a:latin typeface="Courier New" pitchFamily="49" charset="0"/>
            </a:endParaRPr>
          </a:p>
          <a:p>
            <a:pPr eaLnBrk="1" hangingPunct="1"/>
            <a:r>
              <a:rPr lang="en-US" dirty="0" smtClean="0"/>
              <a:t>Look at </a:t>
            </a:r>
            <a:r>
              <a:rPr lang="en-US" dirty="0" err="1" smtClean="0"/>
              <a:t>whos</a:t>
            </a:r>
            <a:r>
              <a:rPr lang="en-US" dirty="0" smtClean="0"/>
              <a:t> Output</a:t>
            </a:r>
          </a:p>
          <a:p>
            <a:pPr eaLnBrk="1" hangingPunct="1"/>
            <a:r>
              <a:rPr lang="en-US" dirty="0" smtClean="0">
                <a:latin typeface="Courier New" pitchFamily="49" charset="0"/>
              </a:rPr>
              <a:t>&gt;&gt;</a:t>
            </a:r>
            <a:r>
              <a:rPr lang="en-US" dirty="0" err="1" smtClean="0">
                <a:latin typeface="Courier New" pitchFamily="49" charset="0"/>
              </a:rPr>
              <a:t>whos</a:t>
            </a:r>
            <a:endParaRPr lang="en-US" dirty="0" smtClean="0">
              <a:latin typeface="Courier New" pitchFamily="49" charset="0"/>
            </a:endParaRPr>
          </a:p>
          <a:p>
            <a:pPr eaLnBrk="1" hangingPunct="1"/>
            <a:endParaRPr lang="en-US" dirty="0" smtClean="0">
              <a:latin typeface="Courier New" pitchFamily="49" charset="0"/>
            </a:endParaRPr>
          </a:p>
          <a:p>
            <a:pPr eaLnBrk="1" hangingPunct="1"/>
            <a:r>
              <a:rPr lang="en-US" dirty="0" smtClean="0">
                <a:latin typeface="Courier New" pitchFamily="49" charset="0"/>
              </a:rPr>
              <a:t> Name       Size            Bytes  Class     Attributes</a:t>
            </a:r>
          </a:p>
          <a:p>
            <a:pPr eaLnBrk="1" hangingPunct="1"/>
            <a:endParaRPr lang="en-US" dirty="0" smtClean="0">
              <a:latin typeface="Courier New" pitchFamily="49" charset="0"/>
            </a:endParaRPr>
          </a:p>
          <a:p>
            <a:pPr eaLnBrk="1" hangingPunct="1"/>
            <a:r>
              <a:rPr lang="en-US" dirty="0" smtClean="0">
                <a:latin typeface="Courier New" pitchFamily="49" charset="0"/>
              </a:rPr>
              <a:t>  d          1x2                16  double </a:t>
            </a:r>
          </a:p>
          <a:p>
            <a:pPr eaLnBrk="1" hangingPunct="1"/>
            <a:r>
              <a:rPr lang="en-US" dirty="0" smtClean="0">
                <a:latin typeface="Courier New" pitchFamily="49" charset="0"/>
              </a:rPr>
              <a:t>  </a:t>
            </a:r>
            <a:r>
              <a:rPr lang="en-US" dirty="0" err="1" smtClean="0">
                <a:latin typeface="Courier New" pitchFamily="49" charset="0"/>
              </a:rPr>
              <a:t>dcell</a:t>
            </a:r>
            <a:r>
              <a:rPr lang="en-US" dirty="0" smtClean="0">
                <a:latin typeface="Courier New" pitchFamily="49" charset="0"/>
              </a:rPr>
              <a:t>      1x1                126  cell                </a:t>
            </a:r>
          </a:p>
          <a:p>
            <a:pPr eaLnBrk="1" hangingPunct="1"/>
            <a:r>
              <a:rPr lang="en-US" dirty="0" smtClean="0">
                <a:latin typeface="Courier New" pitchFamily="49" charset="0"/>
              </a:rPr>
              <a:t>  </a:t>
            </a:r>
            <a:r>
              <a:rPr lang="en-US" dirty="0" err="1" smtClean="0">
                <a:latin typeface="Courier New" pitchFamily="49" charset="0"/>
              </a:rPr>
              <a:t>dstruct</a:t>
            </a:r>
            <a:r>
              <a:rPr lang="en-US" dirty="0" smtClean="0">
                <a:latin typeface="Courier New" pitchFamily="49" charset="0"/>
              </a:rPr>
              <a:t>    1x1               192  </a:t>
            </a:r>
            <a:r>
              <a:rPr lang="en-US" dirty="0" err="1" smtClean="0">
                <a:latin typeface="Courier New" pitchFamily="49" charset="0"/>
              </a:rPr>
              <a:t>struct</a:t>
            </a:r>
            <a:r>
              <a:rPr lang="en-US" dirty="0" smtClean="0">
                <a:latin typeface="Courier New" pitchFamily="49" charset="0"/>
              </a:rPr>
              <a:t> </a:t>
            </a:r>
          </a:p>
          <a:p>
            <a:pPr eaLnBrk="1" hangingPunct="1"/>
            <a:endParaRPr lang="en-US" dirty="0" smtClean="0">
              <a:latin typeface="Courier New" pitchFamily="49" charset="0"/>
            </a:endParaRPr>
          </a:p>
          <a:p>
            <a:pPr eaLnBrk="1" hangingPunct="1"/>
            <a:r>
              <a:rPr lang="en-US" dirty="0" smtClean="0">
                <a:latin typeface="Courier New" pitchFamily="49" charset="0"/>
              </a:rPr>
              <a:t>Overhead: </a:t>
            </a:r>
          </a:p>
          <a:p>
            <a:pPr eaLnBrk="1" hangingPunct="1">
              <a:buFontTx/>
              <a:buChar char="•"/>
            </a:pPr>
            <a:r>
              <a:rPr lang="en-US" dirty="0" smtClean="0">
                <a:latin typeface="Courier New" pitchFamily="49" charset="0"/>
              </a:rPr>
              <a:t>For a MATLAB array, 112 bytes.  (compare cell to regular) </a:t>
            </a:r>
          </a:p>
          <a:p>
            <a:pPr eaLnBrk="1" hangingPunct="1">
              <a:buFontTx/>
              <a:buChar char="•"/>
            </a:pPr>
            <a:r>
              <a:rPr lang="en-US" dirty="0" smtClean="0">
                <a:latin typeface="Courier New" pitchFamily="49" charset="0"/>
              </a:rPr>
              <a:t>For each field name in a structure, extra 64 bytes (</a:t>
            </a:r>
            <a:r>
              <a:rPr lang="en-US" dirty="0" err="1" smtClean="0">
                <a:latin typeface="Courier New" pitchFamily="49" charset="0"/>
              </a:rPr>
              <a:t>namelengthmax</a:t>
            </a:r>
            <a:r>
              <a:rPr lang="en-US" dirty="0" smtClean="0">
                <a:latin typeface="Courier New" pitchFamily="49" charset="0"/>
              </a:rPr>
              <a:t>)</a:t>
            </a:r>
          </a:p>
          <a:p>
            <a:pPr eaLnBrk="1" hangingPunct="1">
              <a:buFontTx/>
              <a:buChar char="•"/>
            </a:pPr>
            <a:r>
              <a:rPr lang="en-US" b="1" dirty="0" err="1" smtClean="0">
                <a:latin typeface="Courier New" pitchFamily="49" charset="0"/>
              </a:rPr>
              <a:t>whos</a:t>
            </a:r>
            <a:r>
              <a:rPr lang="en-US" dirty="0" smtClean="0">
                <a:latin typeface="Courier New" pitchFamily="49" charset="0"/>
              </a:rPr>
              <a:t> doesn’t show memory for overall container</a:t>
            </a:r>
          </a:p>
          <a:p>
            <a:pPr eaLnBrk="1" hangingPunct="1">
              <a:buFontTx/>
              <a:buChar char="•"/>
            </a:pPr>
            <a:endParaRPr lang="en-US" dirty="0" smtClean="0">
              <a:latin typeface="Courier New" pitchFamily="49" charset="0"/>
            </a:endParaRPr>
          </a:p>
          <a:p>
            <a:pPr eaLnBrk="1" hangingPunct="1">
              <a:buFontTx/>
              <a:buNone/>
            </a:pPr>
            <a:endParaRPr lang="en-US" dirty="0" smtClean="0">
              <a:latin typeface="Courier New" pitchFamily="49" charset="0"/>
            </a:endParaRPr>
          </a:p>
        </p:txBody>
      </p:sp>
    </p:spTree>
    <p:extLst>
      <p:ext uri="{BB962C8B-B14F-4D97-AF65-F5344CB8AC3E}">
        <p14:creationId xmlns:p14="http://schemas.microsoft.com/office/powerpoint/2010/main" val="292216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GB"/>
              <a:t>The MathWorks</a:t>
            </a:r>
          </a:p>
        </p:txBody>
      </p:sp>
      <p:sp>
        <p:nvSpPr>
          <p:cNvPr id="7" name="Rectangle 7"/>
          <p:cNvSpPr>
            <a:spLocks noGrp="1" noChangeArrowheads="1"/>
          </p:cNvSpPr>
          <p:nvPr>
            <p:ph type="sldNum" sz="quarter" idx="5"/>
          </p:nvPr>
        </p:nvSpPr>
        <p:spPr>
          <a:ln/>
        </p:spPr>
        <p:txBody>
          <a:bodyPr/>
          <a:lstStyle/>
          <a:p>
            <a:fld id="{5A3DF0E3-6108-4EE4-9831-B10B11404242}" type="slidenum">
              <a:rPr lang="en-GB"/>
              <a:pPr/>
              <a:t>48</a:t>
            </a:fld>
            <a:endParaRPr lang="en-GB"/>
          </a:p>
        </p:txBody>
      </p:sp>
      <p:sp>
        <p:nvSpPr>
          <p:cNvPr id="1204226" name="Rectangle 2"/>
          <p:cNvSpPr>
            <a:spLocks noGrp="1" noRot="1" noChangeAspect="1" noChangeArrowheads="1" noTextEdit="1"/>
          </p:cNvSpPr>
          <p:nvPr>
            <p:ph type="sldImg"/>
          </p:nvPr>
        </p:nvSpPr>
        <p:spPr>
          <a:xfrm>
            <a:off x="3284538" y="609600"/>
            <a:ext cx="3352800" cy="2514600"/>
          </a:xfrm>
          <a:ln/>
        </p:spPr>
      </p:sp>
      <p:sp>
        <p:nvSpPr>
          <p:cNvPr id="1204227" name="Rectangle 3"/>
          <p:cNvSpPr>
            <a:spLocks noGrp="1" noChangeArrowheads="1"/>
          </p:cNvSpPr>
          <p:nvPr>
            <p:ph type="body" idx="1"/>
          </p:nvPr>
        </p:nvSpPr>
        <p:spPr>
          <a:xfrm>
            <a:off x="363719" y="3296095"/>
            <a:ext cx="6093420" cy="4937885"/>
          </a:xfrm>
        </p:spPr>
        <p:txBody>
          <a:bodyPr/>
          <a:lstStyle/>
          <a:p>
            <a:endParaRPr lang="en-US"/>
          </a:p>
        </p:txBody>
      </p:sp>
    </p:spTree>
    <p:extLst>
      <p:ext uri="{BB962C8B-B14F-4D97-AF65-F5344CB8AC3E}">
        <p14:creationId xmlns:p14="http://schemas.microsoft.com/office/powerpoint/2010/main" val="6252553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 aren’t perfect – and neither unfortunately is our code.  You probably are going to run into some issues (or bugs) when you are writing your code or even when running someone else’s code.  While</a:t>
            </a:r>
            <a:r>
              <a:rPr lang="en-US" baseline="0" dirty="0" smtClean="0"/>
              <a:t> you are working with your code, debugging helps you easily diagnose your problems.  You can either access  the MATLAB debugger either in the </a:t>
            </a:r>
            <a:r>
              <a:rPr lang="en-US" baseline="0" dirty="0" err="1" smtClean="0"/>
              <a:t>toolstrip</a:t>
            </a:r>
            <a:r>
              <a:rPr lang="en-US" baseline="0" dirty="0" smtClean="0"/>
              <a:t> or through a command line interface.   (Debugger Example Here)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145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advantage of not having to </a:t>
            </a:r>
            <a:r>
              <a:rPr lang="en-US" dirty="0" err="1" smtClean="0"/>
              <a:t>hol</a:t>
            </a:r>
            <a:endParaRPr lang="en-US" dirty="0" smtClean="0"/>
          </a:p>
          <a:p>
            <a:endParaRPr lang="en-US" dirty="0" smtClean="0"/>
          </a:p>
          <a:p>
            <a:r>
              <a:rPr lang="en-US" dirty="0" smtClean="0"/>
              <a:t> you must be able to isolate initialization code, i.e., parameters that only need to be defined or calculated once, from the code that calculates new samples and updates state during every loop iteration.</a:t>
            </a:r>
          </a:p>
          <a:p>
            <a:r>
              <a:rPr lang="en-US" dirty="0" smtClean="0"/>
              <a:t>d large amounts of data in memory. Use of streaming data also allows you to use simplified programs that use loops efficiently</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50</a:t>
            </a:fld>
            <a:endParaRPr lang="en-US"/>
          </a:p>
        </p:txBody>
      </p:sp>
    </p:spTree>
    <p:extLst>
      <p:ext uri="{BB962C8B-B14F-4D97-AF65-F5344CB8AC3E}">
        <p14:creationId xmlns:p14="http://schemas.microsoft.com/office/powerpoint/2010/main" val="67833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r>
              <a:rPr lang="he-IL" dirty="0" smtClean="0"/>
              <a:t>בשלב</a:t>
            </a:r>
            <a:r>
              <a:rPr lang="he-IL" baseline="0" dirty="0" smtClean="0"/>
              <a:t> מחקר, השלב הראשוני:</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(קליק) נוכל לייבא אל תוך המטלב מידע מקבצים מסוגים שונים באופן אינטראקטיבי באמצעות </a:t>
            </a:r>
            <a:r>
              <a:rPr lang="en-US" baseline="0" dirty="0" smtClean="0"/>
              <a:t>import data tool</a:t>
            </a:r>
            <a:r>
              <a:rPr lang="he-IL" baseline="0" dirty="0" smtClean="0"/>
              <a:t>, להציג את המידע בלחיצת עכבר ולאחר מכן לייצר קוד באופן אוטומטי המבצע את הפעולות שעשינו בלחיצות עכבר.</a:t>
            </a:r>
          </a:p>
          <a:p>
            <a:pPr algn="r" rtl="1"/>
            <a:r>
              <a:rPr lang="he-IL" baseline="0" dirty="0" smtClean="0"/>
              <a:t>(קליק) נוכל להשתמש ביכולות הגרפיות המתקדמת של מטלב, לחקור את הנתונים שלנו ולהציג באופן ויזואלי את המידע ע"י גרפים מסוגים שונים, גרפים תלת מימדיים וכדומה.</a:t>
            </a:r>
            <a:r>
              <a:rPr lang="he-IL" baseline="0" dirty="0"/>
              <a:t> </a:t>
            </a:r>
            <a:endParaRPr lang="he-IL" baseline="0" dirty="0" smtClean="0"/>
          </a:p>
          <a:p>
            <a:pPr algn="r" rtl="1"/>
            <a:r>
              <a:rPr lang="he-IL" baseline="0" dirty="0" smtClean="0"/>
              <a:t>(קליק) בדרך כלל נתחיל לעבוד בסקריפטים ומה</a:t>
            </a:r>
            <a:r>
              <a:rPr lang="en-US" baseline="0" dirty="0" smtClean="0"/>
              <a:t>command line</a:t>
            </a:r>
            <a:r>
              <a:rPr lang="he-IL" baseline="0" dirty="0" smtClean="0"/>
              <a:t> ורק בשלב מאוחר יותר נחלק את הקוד לפונקציות.</a:t>
            </a:r>
          </a:p>
          <a:p>
            <a:pPr algn="r" rtl="1"/>
            <a:endParaRPr lang="he-IL" baseline="0" dirty="0" smtClean="0"/>
          </a:p>
          <a:p>
            <a:pPr algn="r" rtl="1"/>
            <a:endParaRPr lang="he-I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smtClean="0">
                <a:solidFill>
                  <a:schemeClr val="tx1"/>
                </a:solidFill>
                <a:effectLst/>
                <a:latin typeface="+mn-lt"/>
                <a:ea typeface="+mn-ea"/>
                <a:cs typeface="+mn-cs"/>
              </a:rPr>
              <a:t>Explore and Refine Your Ideas</a:t>
            </a:r>
            <a:r>
              <a:rPr lang="en-US" sz="1200" b="0" i="0" u="sng"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(from: </a:t>
            </a:r>
            <a:r>
              <a:rPr lang="en-US" sz="1200" b="0" i="0" kern="1200" dirty="0" smtClean="0">
                <a:solidFill>
                  <a:schemeClr val="tx1"/>
                </a:solidFill>
                <a:effectLst/>
                <a:latin typeface="+mn-lt"/>
                <a:ea typeface="+mn-ea"/>
                <a:cs typeface="+mn-cs"/>
              </a:rPr>
              <a:t>https://www.mathworks.com/solutions/algorithm-development/matlab-environment.html):</a:t>
            </a:r>
          </a:p>
          <a:p>
            <a:r>
              <a:rPr lang="en-US" sz="1200" b="0" i="0" kern="1200" dirty="0" smtClean="0">
                <a:solidFill>
                  <a:schemeClr val="tx1"/>
                </a:solidFill>
                <a:effectLst/>
                <a:latin typeface="+mn-lt"/>
                <a:ea typeface="+mn-ea"/>
                <a:cs typeface="+mn-cs"/>
              </a:rPr>
              <a:t>Edit, debug, and test different designs without compiling or linking</a:t>
            </a:r>
          </a:p>
          <a:p>
            <a:r>
              <a:rPr lang="en-US" sz="1200" b="0" i="0" kern="1200" dirty="0" smtClean="0">
                <a:solidFill>
                  <a:schemeClr val="tx1"/>
                </a:solidFill>
                <a:effectLst/>
                <a:latin typeface="+mn-lt"/>
                <a:ea typeface="+mn-ea"/>
                <a:cs typeface="+mn-cs"/>
              </a:rPr>
              <a:t>Customize the rich set of proven algorithms and functions already implemented in the MATLAB language</a:t>
            </a:r>
          </a:p>
          <a:p>
            <a:r>
              <a:rPr lang="en-US" sz="1200" b="0" i="0" kern="1200" dirty="0" smtClean="0">
                <a:solidFill>
                  <a:schemeClr val="tx1"/>
                </a:solidFill>
                <a:effectLst/>
                <a:latin typeface="+mn-lt"/>
                <a:ea typeface="+mn-ea"/>
                <a:cs typeface="+mn-cs"/>
              </a:rPr>
              <a:t>Browse and recall previous commands to repeat and modify your approach</a:t>
            </a:r>
          </a:p>
          <a:p>
            <a:pPr algn="r" rtl="1"/>
            <a:endParaRPr lang="he-IL" baseline="0" dirty="0" smtClean="0"/>
          </a:p>
          <a:p>
            <a:pPr algn="r" rtl="1"/>
            <a:endParaRPr lang="he-IL"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6166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52</a:t>
            </a:fld>
            <a:endParaRPr lang="en-US"/>
          </a:p>
        </p:txBody>
      </p:sp>
    </p:spTree>
    <p:extLst>
      <p:ext uri="{BB962C8B-B14F-4D97-AF65-F5344CB8AC3E}">
        <p14:creationId xmlns:p14="http://schemas.microsoft.com/office/powerpoint/2010/main" val="1698506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indent="0">
              <a:buNone/>
            </a:pPr>
            <a:r>
              <a:rPr lang="en-US" sz="1200" dirty="0" smtClean="0"/>
              <a:t>MATLAB is often used for solving engineering and scientific problems. As the size and complexity of your application increases, it becomes more challenging to manage your development process. </a:t>
            </a:r>
          </a:p>
          <a:p>
            <a:pPr marL="0" indent="0">
              <a:buNone/>
            </a:pPr>
            <a:endParaRPr lang="en-US" sz="1200" dirty="0" smtClean="0"/>
          </a:p>
          <a:p>
            <a:pPr marL="0" indent="0">
              <a:buNone/>
            </a:pPr>
            <a:r>
              <a:rPr lang="en-US" sz="1200" dirty="0" smtClean="0"/>
              <a:t>MATLAB provides advanced software development capabilities, including error handling, object-oriented programming (OOP), and unit testing. </a:t>
            </a:r>
          </a:p>
          <a:p>
            <a:pPr marL="0" indent="0">
              <a:buNone/>
            </a:pPr>
            <a:endParaRPr lang="en-US" sz="1200" dirty="0" smtClean="0"/>
          </a:p>
          <a:p>
            <a:pPr marL="0" indent="0">
              <a:buNone/>
            </a:pPr>
            <a:r>
              <a:rPr lang="en-US" sz="1200" dirty="0" smtClean="0"/>
              <a:t>This session will provide best practices and tips for developing complex applications with MATLAB, including:</a:t>
            </a:r>
          </a:p>
          <a:p>
            <a:endParaRPr lang="en-US" sz="1200" dirty="0" smtClean="0"/>
          </a:p>
          <a:p>
            <a:pPr lvl="0"/>
            <a:r>
              <a:rPr lang="en-US" sz="1400" dirty="0" smtClean="0"/>
              <a:t>Troubleshooting and debugging</a:t>
            </a:r>
          </a:p>
          <a:p>
            <a:pPr lvl="0"/>
            <a:r>
              <a:rPr lang="en-US" sz="1400" dirty="0" smtClean="0"/>
              <a:t>Analyzing code complexity</a:t>
            </a:r>
          </a:p>
          <a:p>
            <a:pPr lvl="0"/>
            <a:r>
              <a:rPr lang="en-US" sz="1400" dirty="0" smtClean="0"/>
              <a:t>Performance tuning</a:t>
            </a:r>
          </a:p>
          <a:p>
            <a:pPr lvl="0"/>
            <a:r>
              <a:rPr lang="en-US" sz="1400" dirty="0" smtClean="0"/>
              <a:t>Unit testing</a:t>
            </a:r>
          </a:p>
          <a:p>
            <a:pPr lvl="0"/>
            <a:r>
              <a:rPr lang="en-US" sz="1400" dirty="0" smtClean="0"/>
              <a:t>Versioning</a:t>
            </a:r>
          </a:p>
          <a:p>
            <a:pPr lvl="0"/>
            <a:endParaRPr lang="en-US" sz="1400" dirty="0" smtClean="0"/>
          </a:p>
          <a:p>
            <a:pPr marL="0" indent="0">
              <a:buNone/>
            </a:pPr>
            <a:r>
              <a:rPr lang="en-US" sz="1400" dirty="0" smtClean="0"/>
              <a:t>Challenges in Building Applications: Collaboration, Quality, Performance</a:t>
            </a:r>
          </a:p>
          <a:p>
            <a:pPr marL="0" indent="0">
              <a:buNone/>
            </a:pP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53</a:t>
            </a:fld>
            <a:endParaRPr lang="en-US"/>
          </a:p>
        </p:txBody>
      </p:sp>
    </p:spTree>
    <p:extLst>
      <p:ext uri="{BB962C8B-B14F-4D97-AF65-F5344CB8AC3E}">
        <p14:creationId xmlns:p14="http://schemas.microsoft.com/office/powerpoint/2010/main" val="1998291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8D05037-A426-420D-8CB4-A4635040D86D}" type="slidenum">
              <a:rPr lang="en-US"/>
              <a:pPr/>
              <a:t>55</a:t>
            </a:fld>
            <a:endParaRPr lang="en-US"/>
          </a:p>
        </p:txBody>
      </p:sp>
      <p:sp>
        <p:nvSpPr>
          <p:cNvPr id="309250" name="Rectangle 2"/>
          <p:cNvSpPr>
            <a:spLocks noGrp="1" noRot="1" noChangeAspect="1" noChangeArrowheads="1" noTextEdit="1"/>
          </p:cNvSpPr>
          <p:nvPr>
            <p:ph type="sldImg"/>
          </p:nvPr>
        </p:nvSpPr>
        <p:spPr>
          <a:xfrm>
            <a:off x="1219200" y="523875"/>
            <a:ext cx="4421188" cy="3316288"/>
          </a:xfrm>
          <a:ln/>
        </p:spPr>
      </p:sp>
      <p:sp>
        <p:nvSpPr>
          <p:cNvPr id="309251" name="Rectangle 3"/>
          <p:cNvSpPr>
            <a:spLocks noGrp="1" noChangeArrowheads="1"/>
          </p:cNvSpPr>
          <p:nvPr>
            <p:ph type="body" idx="1"/>
          </p:nvPr>
        </p:nvSpPr>
        <p:spPr>
          <a:xfrm>
            <a:off x="327025" y="4010025"/>
            <a:ext cx="6275388" cy="4365625"/>
          </a:xfrm>
        </p:spPr>
        <p:txBody>
          <a:bodyPr/>
          <a:lstStyle/>
          <a:p>
            <a:pPr>
              <a:lnSpc>
                <a:spcPct val="90000"/>
              </a:lnSpc>
            </a:pPr>
            <a:r>
              <a:rPr lang="en-US" sz="900"/>
              <a:t>With MATLAB you have a choice of that type of programming technique to use. What is most appropriate depends on what you are trying to so. This is a list of programming techniques that you may use. </a:t>
            </a:r>
          </a:p>
          <a:p>
            <a:pPr>
              <a:lnSpc>
                <a:spcPct val="90000"/>
              </a:lnSpc>
            </a:pPr>
            <a:endParaRPr lang="en-US" sz="900"/>
          </a:p>
          <a:p>
            <a:pPr>
              <a:lnSpc>
                <a:spcPct val="90000"/>
              </a:lnSpc>
              <a:buFontTx/>
              <a:buChar char="•"/>
            </a:pPr>
            <a:r>
              <a:rPr lang="en-US" sz="900" b="1"/>
              <a:t>Command line (and point and click)</a:t>
            </a:r>
          </a:p>
          <a:p>
            <a:pPr>
              <a:lnSpc>
                <a:spcPct val="90000"/>
              </a:lnSpc>
            </a:pPr>
            <a:r>
              <a:rPr lang="en-US" sz="900"/>
              <a:t>Working at the command line (or using point and click operations) are very flexible and give immediate results. They are appropriate for one person performing ad-hoc, one-off projects of problem solving. You can’t repeat or automate operations (other than via command history).</a:t>
            </a:r>
          </a:p>
          <a:p>
            <a:pPr>
              <a:lnSpc>
                <a:spcPct val="90000"/>
              </a:lnSpc>
              <a:buFontTx/>
              <a:buChar char="•"/>
            </a:pPr>
            <a:endParaRPr lang="en-US" sz="900" b="1"/>
          </a:p>
          <a:p>
            <a:pPr>
              <a:lnSpc>
                <a:spcPct val="90000"/>
              </a:lnSpc>
              <a:buFontTx/>
              <a:buChar char="•"/>
            </a:pPr>
            <a:r>
              <a:rPr lang="en-US" sz="900" b="1"/>
              <a:t>Scripts and simple variables</a:t>
            </a:r>
          </a:p>
          <a:p>
            <a:pPr>
              <a:lnSpc>
                <a:spcPct val="90000"/>
              </a:lnSpc>
            </a:pPr>
            <a:r>
              <a:rPr lang="en-US" sz="900"/>
              <a:t>Scripts with data stored in simple variables are good at automating small tasks, the are convenient in they require to argument passing. Variables can be accessed anywhere. The fact that all data is in one space however can causes problem with scripts overwriting other variables. Its not clear what variables a script modifies. This gets worse the large and more scripts you have. These are often used as tests for other code</a:t>
            </a:r>
          </a:p>
          <a:p>
            <a:pPr>
              <a:lnSpc>
                <a:spcPct val="90000"/>
              </a:lnSpc>
              <a:buFontTx/>
              <a:buChar char="•"/>
            </a:pPr>
            <a:endParaRPr lang="en-US" sz="900" b="1"/>
          </a:p>
          <a:p>
            <a:pPr>
              <a:lnSpc>
                <a:spcPct val="90000"/>
              </a:lnSpc>
              <a:buFontTx/>
              <a:buChar char="•"/>
            </a:pPr>
            <a:r>
              <a:rPr lang="en-US" sz="900" b="1"/>
              <a:t>Functions</a:t>
            </a:r>
          </a:p>
          <a:p>
            <a:pPr>
              <a:lnSpc>
                <a:spcPct val="90000"/>
              </a:lnSpc>
            </a:pPr>
            <a:r>
              <a:rPr lang="en-US" sz="900"/>
              <a:t>Functions clearly scope variables to their own workspace, avoiding confusion and clearly specifying what variables they modify. Adding the use of structure further helps to tidy the storage of data items and simplify argument lists. Sub functions allow functions to be modularized making it easier to make large functions. Also function handles, anonymous functions and nested function provide further control over variable scope and the ability to reference a function and pass it as an argument. </a:t>
            </a:r>
          </a:p>
          <a:p>
            <a:pPr>
              <a:lnSpc>
                <a:spcPct val="90000"/>
              </a:lnSpc>
            </a:pPr>
            <a:endParaRPr lang="en-US" sz="900"/>
          </a:p>
          <a:p>
            <a:pPr>
              <a:lnSpc>
                <a:spcPct val="90000"/>
              </a:lnSpc>
            </a:pPr>
            <a:r>
              <a:rPr lang="en-US" sz="900"/>
              <a:t>Functions however are not associate with an particular set of data they can be applied to. You can send any data to them and they need to carry out error checking. You can’t have function do different things for different data sets. There is one “names space”, all functions on the path are visible. They must have unique names. Sometimes you can manipulate the path for your own functions. Data set items stored in structures are visible to anyone cause problems when used by anyone other than the author</a:t>
            </a:r>
          </a:p>
          <a:p>
            <a:pPr>
              <a:lnSpc>
                <a:spcPct val="90000"/>
              </a:lnSpc>
            </a:pPr>
            <a:endParaRPr lang="en-US" sz="900"/>
          </a:p>
          <a:p>
            <a:pPr>
              <a:lnSpc>
                <a:spcPct val="90000"/>
              </a:lnSpc>
              <a:buFontTx/>
              <a:buChar char="•"/>
            </a:pPr>
            <a:r>
              <a:rPr lang="en-US" sz="900" b="1"/>
              <a:t>Classes and object oriented programming</a:t>
            </a:r>
          </a:p>
          <a:p>
            <a:pPr>
              <a:lnSpc>
                <a:spcPct val="90000"/>
              </a:lnSpc>
            </a:pPr>
            <a:r>
              <a:rPr lang="en-US" sz="900"/>
              <a:t>Classes and object orient programming in MATLAB is a natural progression from the first three techniques, letting you develop code is more robust way, very useful when you need to work on larger and more complex problems, working with multiple authors over a longer period of time. Today we will show how it addresses all of the issues mentioned with the previous techniques.</a:t>
            </a:r>
          </a:p>
        </p:txBody>
      </p:sp>
    </p:spTree>
    <p:extLst>
      <p:ext uri="{BB962C8B-B14F-4D97-AF65-F5344CB8AC3E}">
        <p14:creationId xmlns:p14="http://schemas.microsoft.com/office/powerpoint/2010/main" val="322086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5059" name="Rectangle 7"/>
          <p:cNvSpPr>
            <a:spLocks noGrp="1" noChangeArrowheads="1"/>
          </p:cNvSpPr>
          <p:nvPr>
            <p:ph type="sldNum" sz="quarter" idx="5"/>
          </p:nvPr>
        </p:nvSpPr>
        <p:spPr>
          <a:noFill/>
        </p:spPr>
        <p:txBody>
          <a:bodyPr/>
          <a:lstStyle/>
          <a:p>
            <a:fld id="{325A66BF-3009-4C7B-87DD-80296BCD69A7}" type="slidenum">
              <a:rPr lang="en-GB" smtClean="0">
                <a:solidFill>
                  <a:prstClr val="black"/>
                </a:solidFill>
              </a:rPr>
              <a:pPr/>
              <a:t>56</a:t>
            </a:fld>
            <a:endParaRPr lang="en-GB" smtClean="0">
              <a:solidFill>
                <a:prstClr val="black"/>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p:spPr>
        <p:txBody>
          <a:bodyPr/>
          <a:lstStyle/>
          <a:p>
            <a:pPr algn="r" rtl="1" eaLnBrk="1" hangingPunct="1"/>
            <a:r>
              <a:rPr lang="he-IL" dirty="0" smtClean="0"/>
              <a:t>כאשר</a:t>
            </a:r>
            <a:r>
              <a:rPr lang="he-IL" baseline="0" dirty="0" smtClean="0"/>
              <a:t> מדברים על </a:t>
            </a:r>
            <a:r>
              <a:rPr lang="he-IL" b="1" dirty="0" smtClean="0"/>
              <a:t>סוגי</a:t>
            </a:r>
            <a:r>
              <a:rPr lang="he-IL" baseline="0" dirty="0" smtClean="0"/>
              <a:t> צוארי בקבוק:</a:t>
            </a:r>
          </a:p>
          <a:p>
            <a:pPr algn="r" rtl="1" eaLnBrk="1" hangingPunct="1"/>
            <a:r>
              <a:rPr lang="he-IL" baseline="0" dirty="0" smtClean="0"/>
              <a:t>- ראינו שפעולות </a:t>
            </a:r>
            <a:r>
              <a:rPr lang="en-US" baseline="0" dirty="0" smtClean="0"/>
              <a:t>input-output</a:t>
            </a:r>
            <a:r>
              <a:rPr lang="he-IL" baseline="0" dirty="0" smtClean="0"/>
              <a:t> הן יקרות כמו למשל </a:t>
            </a:r>
            <a:r>
              <a:rPr lang="en-US" baseline="0" dirty="0" err="1" smtClean="0"/>
              <a:t>xlswrite</a:t>
            </a:r>
            <a:r>
              <a:rPr lang="he-IL" baseline="0" dirty="0" smtClean="0"/>
              <a:t> בדוגמא . אם יש לנו חלקי קוד גדולים שמייצרים ערכים קבועים, מומלץ לשמור אותם בקובץ</a:t>
            </a:r>
            <a:r>
              <a:rPr lang="en-US" baseline="0" dirty="0" smtClean="0"/>
              <a:t> </a:t>
            </a:r>
            <a:r>
              <a:rPr lang="he-IL" baseline="0" dirty="0" smtClean="0"/>
              <a:t> </a:t>
            </a:r>
            <a:r>
              <a:rPr lang="en-US" baseline="0" dirty="0" smtClean="0"/>
              <a:t>mat</a:t>
            </a:r>
            <a:r>
              <a:rPr lang="he-IL" baseline="0" dirty="0" smtClean="0"/>
              <a:t> ולבצע טעינה שלהם במקום ליצור אותם כל פעם מחדש.</a:t>
            </a:r>
          </a:p>
          <a:p>
            <a:pPr marL="0" indent="0" algn="r" rtl="1" eaLnBrk="1" hangingPunct="1">
              <a:buFontTx/>
              <a:buNone/>
            </a:pPr>
            <a:r>
              <a:rPr lang="he-IL" baseline="0" dirty="0" smtClean="0"/>
              <a:t>- ראינו שהצגת </a:t>
            </a:r>
            <a:r>
              <a:rPr lang="en-US" baseline="0" dirty="0" smtClean="0"/>
              <a:t>output</a:t>
            </a:r>
            <a:r>
              <a:rPr lang="he-IL" baseline="0" dirty="0" smtClean="0"/>
              <a:t> היא פעולה יקרה – יצירת פיגרים והדפסת ערכים ל</a:t>
            </a:r>
            <a:r>
              <a:rPr lang="en-US" baseline="0" dirty="0" smtClean="0"/>
              <a:t>command line</a:t>
            </a:r>
            <a:r>
              <a:rPr lang="he-IL" baseline="0" dirty="0" smtClean="0"/>
              <a:t> הם דברים שנרצה להמנע מהם. במהלך כתיבת הקוד זה יכול מאוד לעזור לנו להציג את הנתונים, אבל לאחר שסיימנו לפתח את האלגוריתם נעדיף להמנע מהפעולות הללו.</a:t>
            </a:r>
          </a:p>
          <a:p>
            <a:pPr marL="0" indent="0" algn="r" rtl="1" eaLnBrk="1" hangingPunct="1">
              <a:buFontTx/>
              <a:buNone/>
            </a:pPr>
            <a:r>
              <a:rPr lang="he-IL" baseline="0" dirty="0" smtClean="0"/>
              <a:t>- לאחר שצמצמנו את שני סוגי צוארי הבקבוק הראשונים, ביצענו הקצאות זיכרון וצמצמנו פעולות </a:t>
            </a:r>
            <a:r>
              <a:rPr lang="en-US" baseline="0" dirty="0" smtClean="0"/>
              <a:t>I/O</a:t>
            </a:r>
            <a:r>
              <a:rPr lang="he-IL" baseline="0" dirty="0" smtClean="0"/>
              <a:t>, נרצה לצמצם אזורים בקוד שהם </a:t>
            </a:r>
            <a:r>
              <a:rPr lang="he-IL" b="1" baseline="0" dirty="0" smtClean="0"/>
              <a:t>כבדים מבחינה חישובית</a:t>
            </a:r>
            <a:r>
              <a:rPr lang="he-IL" baseline="0" dirty="0" smtClean="0"/>
              <a:t>, ולוקחים הרבה זמן פשוט משום שהם </a:t>
            </a:r>
            <a:r>
              <a:rPr lang="he-IL" b="1" baseline="0" dirty="0" smtClean="0"/>
              <a:t>מבצעים הרבה חישובים</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   במצב הזה נוכל להשתמש ב</a:t>
            </a:r>
            <a:r>
              <a:rPr lang="he-IL" b="1" baseline="0" dirty="0" smtClean="0"/>
              <a:t>טכניקות לתכנות נכון שלמדנו היום</a:t>
            </a:r>
            <a:r>
              <a:rPr lang="he-IL" baseline="0" dirty="0" smtClean="0"/>
              <a:t>, נוכל להשתמש ב</a:t>
            </a:r>
            <a:r>
              <a:rPr lang="he-IL" b="1" baseline="0" dirty="0" smtClean="0"/>
              <a:t>שפות</a:t>
            </a:r>
            <a:r>
              <a:rPr lang="he-IL" baseline="0" dirty="0" smtClean="0"/>
              <a:t> אחרות ולבצע </a:t>
            </a:r>
            <a:r>
              <a:rPr lang="he-IL" b="1" baseline="0" dirty="0" smtClean="0"/>
              <a:t>אינטגרציה</a:t>
            </a:r>
            <a:r>
              <a:rPr lang="he-IL" baseline="0" dirty="0" smtClean="0"/>
              <a:t> למטלב או להשתמש </a:t>
            </a:r>
            <a:r>
              <a:rPr lang="he-IL" b="1" baseline="0" dirty="0" smtClean="0"/>
              <a:t>בחומרה נוספת</a:t>
            </a:r>
            <a:r>
              <a:rPr lang="he-IL" b="0" baseline="0" dirty="0" smtClean="0"/>
              <a:t> – נפרט על כך בהרצאות הבאות.</a:t>
            </a:r>
          </a:p>
          <a:p>
            <a:pPr algn="r" rtl="1" eaLnBrk="1" hangingPunct="1"/>
            <a:endParaRPr lang="he-IL" baseline="0" dirty="0" smtClean="0"/>
          </a:p>
          <a:p>
            <a:pPr algn="r" rtl="1" eaLnBrk="1" hangingPunct="1"/>
            <a:endParaRPr lang="he-IL" baseline="0" dirty="0" smtClean="0"/>
          </a:p>
          <a:p>
            <a:pPr algn="r" rtl="1" eaLnBrk="1" hangingPunct="1"/>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en-US" dirty="0" smtClean="0"/>
              <a:t>Computationally intensive- use good programming</a:t>
            </a:r>
            <a:r>
              <a:rPr lang="en-US" baseline="0" dirty="0" smtClean="0"/>
              <a:t> like using the be</a:t>
            </a:r>
            <a:r>
              <a:rPr lang="en-US" dirty="0" smtClean="0"/>
              <a:t>nefit of vector and matrix operations </a:t>
            </a:r>
          </a:p>
          <a:p>
            <a:pPr algn="r" rtl="1" eaLnBrk="1" hangingPunct="1"/>
            <a:endParaRPr lang="en-US" dirty="0" smtClean="0"/>
          </a:p>
        </p:txBody>
      </p:sp>
    </p:spTree>
    <p:extLst>
      <p:ext uri="{BB962C8B-B14F-4D97-AF65-F5344CB8AC3E}">
        <p14:creationId xmlns:p14="http://schemas.microsoft.com/office/powerpoint/2010/main" val="7567722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r" rtl="1"/>
            <a:r>
              <a:rPr lang="he-IL" baseline="0" dirty="0" smtClean="0"/>
              <a:t>למטלב יש תשתית </a:t>
            </a:r>
            <a:r>
              <a:rPr lang="en-US" baseline="0" dirty="0" err="1" smtClean="0"/>
              <a:t>mex</a:t>
            </a:r>
            <a:r>
              <a:rPr lang="he-IL" baseline="0" dirty="0" smtClean="0"/>
              <a:t>  המאפשרת לקרוא לקוד </a:t>
            </a:r>
            <a:r>
              <a:rPr lang="en-US" baseline="0" dirty="0" smtClean="0"/>
              <a:t>c </a:t>
            </a:r>
            <a:r>
              <a:rPr lang="he-IL" baseline="0" dirty="0" smtClean="0"/>
              <a:t> או </a:t>
            </a:r>
            <a:r>
              <a:rPr lang="en-US" baseline="0" dirty="0" err="1" smtClean="0"/>
              <a:t>fortran</a:t>
            </a:r>
            <a:r>
              <a:rPr lang="he-IL" baseline="0" dirty="0" smtClean="0"/>
              <a:t> ישירות מהמטלב, וזה יכול לבצע אופטימיזציה של הקוד במקרים מסוימים בהם למשל קשה או בלתי ניתן לבצע וקטוריזציה</a:t>
            </a:r>
            <a:r>
              <a:rPr lang="en-US" baseline="0" dirty="0" smtClean="0"/>
              <a:t> </a:t>
            </a:r>
            <a:r>
              <a:rPr lang="he-IL" baseline="0" dirty="0" smtClean="0"/>
              <a:t>. </a:t>
            </a:r>
          </a:p>
          <a:p>
            <a:pPr algn="r" rtl="1"/>
            <a:r>
              <a:rPr lang="he-IL" baseline="0" dirty="0" smtClean="0"/>
              <a:t>יש לציין שזה לא תמיד ישפר ביצועים מאחר והרבה פונקציות מטלב כבר רצות באופן אופטימלי כמו למשל פונקציות </a:t>
            </a:r>
            <a:r>
              <a:rPr lang="en-US" baseline="0" dirty="0" err="1" smtClean="0"/>
              <a:t>fft</a:t>
            </a:r>
            <a:r>
              <a:rPr lang="he-IL" baseline="0" dirty="0" smtClean="0"/>
              <a:t>, כך שיצירת </a:t>
            </a:r>
            <a:r>
              <a:rPr lang="en-US" baseline="0" dirty="0" err="1" smtClean="0"/>
              <a:t>mex</a:t>
            </a:r>
            <a:r>
              <a:rPr lang="he-IL" baseline="0" dirty="0" smtClean="0"/>
              <a:t> לא תשפר את הביצועים. </a:t>
            </a:r>
          </a:p>
          <a:p>
            <a:pPr algn="r" rtl="1"/>
            <a:r>
              <a:rPr lang="he-IL" baseline="0" dirty="0" smtClean="0"/>
              <a:t>באופן כללי, </a:t>
            </a:r>
            <a:r>
              <a:rPr lang="en-US" baseline="0" dirty="0" err="1" smtClean="0"/>
              <a:t>mex</a:t>
            </a:r>
            <a:r>
              <a:rPr lang="he-IL" baseline="0" dirty="0" smtClean="0"/>
              <a:t> היא אפשרות שיכולה לשםפר ביצועים</a:t>
            </a:r>
          </a:p>
          <a:p>
            <a:pPr algn="r" rtl="1"/>
            <a:endParaRPr lang="en-US" baseline="0" dirty="0" smtClean="0"/>
          </a:p>
          <a:p>
            <a:endParaRPr lang="en-US" baseline="0" dirty="0" smtClean="0"/>
          </a:p>
          <a:p>
            <a:r>
              <a:rPr lang="en-US" baseline="0" dirty="0" smtClean="0"/>
              <a:t>Different algorithms will give you different speed up. You may see a speed up in cases where you have many for loops with lots of states and numerical computations. These are situations where </a:t>
            </a:r>
            <a:r>
              <a:rPr lang="en-US" baseline="0" dirty="0" err="1" smtClean="0"/>
              <a:t>vectorization</a:t>
            </a:r>
            <a:r>
              <a:rPr lang="en-US" baseline="0" dirty="0" smtClean="0"/>
              <a:t> is hard or not possible. If you can </a:t>
            </a:r>
            <a:r>
              <a:rPr lang="en-US" baseline="0" dirty="0" err="1" smtClean="0"/>
              <a:t>vectorize</a:t>
            </a:r>
            <a:r>
              <a:rPr lang="en-US" baseline="0" dirty="0" smtClean="0"/>
              <a:t> your code, then you may not see much speed up through compilation. Also in cases where you are using built-in functions that are optimized for PC execution in MATLAB such as FFTs, you won’t see a significant speed up in the compiled speed. </a:t>
            </a:r>
          </a:p>
          <a:p>
            <a:endParaRPr lang="en-US" baseline="0" dirty="0" smtClean="0"/>
          </a:p>
          <a:p>
            <a:endParaRPr lang="en-US" baseline="0" dirty="0" smtClean="0"/>
          </a:p>
          <a:p>
            <a:r>
              <a:rPr lang="en-US" dirty="0" err="1" smtClean="0"/>
              <a:t>fftw</a:t>
            </a:r>
            <a:r>
              <a:rPr lang="en-US" sz="1200" b="0" i="0" kern="1200" dirty="0" smtClean="0">
                <a:solidFill>
                  <a:schemeClr val="tx1"/>
                </a:solidFill>
                <a:effectLst/>
                <a:latin typeface="+mn-lt"/>
                <a:ea typeface="+mn-ea"/>
                <a:cs typeface="+mn-cs"/>
              </a:rPr>
              <a:t> enables you to optimize the speed of the MATLAB</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FFT functions </a:t>
            </a:r>
            <a:r>
              <a:rPr lang="en-US" sz="1200" b="0" i="0" u="none" strike="noStrike" kern="1200" dirty="0" err="1" smtClean="0">
                <a:solidFill>
                  <a:schemeClr val="tx1"/>
                </a:solidFill>
                <a:effectLst/>
                <a:latin typeface="+mn-lt"/>
                <a:ea typeface="+mn-ea"/>
                <a:cs typeface="+mn-cs"/>
                <a:hlinkClick r:id="rId3"/>
              </a:rPr>
              <a:t>fft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a:rPr>
              <a:t>ifft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fft2</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ifft2</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fftn</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ifftn</a:t>
            </a:r>
            <a:r>
              <a:rPr lang="en-US" sz="1200" b="0" i="0" kern="1200" dirty="0" smtClean="0">
                <a:solidFill>
                  <a:schemeClr val="tx1"/>
                </a:solidFill>
                <a:effectLst/>
                <a:latin typeface="+mn-lt"/>
                <a:ea typeface="+mn-ea"/>
                <a:cs typeface="+mn-cs"/>
              </a:rPr>
              <a:t>. You can use </a:t>
            </a:r>
            <a:r>
              <a:rPr lang="en-US" dirty="0" err="1" smtClean="0"/>
              <a:t>fftw</a:t>
            </a:r>
            <a:r>
              <a:rPr lang="en-US" sz="1200" b="0" i="0" kern="1200" dirty="0" smtClean="0">
                <a:solidFill>
                  <a:schemeClr val="tx1"/>
                </a:solidFill>
                <a:effectLst/>
                <a:latin typeface="+mn-lt"/>
                <a:ea typeface="+mn-ea"/>
                <a:cs typeface="+mn-cs"/>
              </a:rPr>
              <a:t> to set options for a tuning algorithm that experimentally determines the fastest algorithm for computing an FFT of a particular size and dimension at run time. MATLAB software records the optimal algorithm in an internal data base and uses it to compute FFTs of the same size throughout the current session. The tuning algorithm is part of the FFTW library that MATLAB software uses to compute FFTs.</a:t>
            </a:r>
            <a:endParaRPr lang="en-US" dirty="0" smtClean="0"/>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19711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r>
              <a:rPr lang="he-IL" sz="1200" b="0" dirty="0" smtClean="0">
                <a:solidFill>
                  <a:schemeClr val="tx1"/>
                </a:solidFill>
              </a:rPr>
              <a:t>לאחר</a:t>
            </a:r>
            <a:r>
              <a:rPr lang="he-IL" sz="1200" b="0" baseline="0" dirty="0" smtClean="0">
                <a:solidFill>
                  <a:schemeClr val="tx1"/>
                </a:solidFill>
              </a:rPr>
              <a:t> שיש לנו קוד ראשוני המבצע את הפעולות שאנחנו רוצים, נרצה לשפר את הקוד על מנת שיהיה </a:t>
            </a:r>
            <a:r>
              <a:rPr lang="he-IL" sz="1200" b="1" baseline="0" dirty="0" smtClean="0">
                <a:solidFill>
                  <a:schemeClr val="tx1"/>
                </a:solidFill>
              </a:rPr>
              <a:t>קריא</a:t>
            </a:r>
            <a:r>
              <a:rPr lang="he-IL" sz="1200" b="0" baseline="0" dirty="0" smtClean="0">
                <a:solidFill>
                  <a:schemeClr val="tx1"/>
                </a:solidFill>
              </a:rPr>
              <a:t>, שיהיה </a:t>
            </a:r>
            <a:r>
              <a:rPr lang="he-IL" sz="1200" b="1" baseline="0" dirty="0" smtClean="0">
                <a:solidFill>
                  <a:schemeClr val="tx1"/>
                </a:solidFill>
              </a:rPr>
              <a:t>קל לתחזק </a:t>
            </a:r>
            <a:r>
              <a:rPr lang="he-IL" sz="1200" b="0" baseline="0" dirty="0" smtClean="0">
                <a:solidFill>
                  <a:schemeClr val="tx1"/>
                </a:solidFill>
              </a:rPr>
              <a:t>אותו ולבצע בו שינויים.</a:t>
            </a:r>
          </a:p>
          <a:p>
            <a:pPr algn="r" rtl="1"/>
            <a:r>
              <a:rPr lang="he-IL" sz="1200" b="0" baseline="0" dirty="0" smtClean="0">
                <a:solidFill>
                  <a:schemeClr val="tx1"/>
                </a:solidFill>
              </a:rPr>
              <a:t>נרצה לאפשר </a:t>
            </a:r>
            <a:r>
              <a:rPr lang="he-IL" sz="1200" b="1" baseline="0" dirty="0" smtClean="0">
                <a:solidFill>
                  <a:schemeClr val="tx1"/>
                </a:solidFill>
              </a:rPr>
              <a:t>שימוש חוזר </a:t>
            </a:r>
            <a:r>
              <a:rPr lang="he-IL" sz="1200" b="0" baseline="0" dirty="0" smtClean="0">
                <a:solidFill>
                  <a:schemeClr val="tx1"/>
                </a:solidFill>
              </a:rPr>
              <a:t>ברכיבים עצמאיים בקוד כמו פונקציות שמבצעות פעולה ספציפית שנוכל להשתמש בה בלי קשר לתוכנית שכתבנו.</a:t>
            </a:r>
          </a:p>
          <a:p>
            <a:pPr algn="r" rtl="1"/>
            <a:r>
              <a:rPr lang="he-IL" sz="1200" b="0" baseline="0" dirty="0" smtClean="0">
                <a:solidFill>
                  <a:schemeClr val="tx1"/>
                </a:solidFill>
              </a:rPr>
              <a:t>כמו כן, נרצה שהקוד שלנו יהיה </a:t>
            </a:r>
            <a:r>
              <a:rPr lang="he-IL" sz="1200" b="1" baseline="0" dirty="0" smtClean="0">
                <a:solidFill>
                  <a:schemeClr val="tx1"/>
                </a:solidFill>
              </a:rPr>
              <a:t>רובסטי</a:t>
            </a:r>
            <a:r>
              <a:rPr lang="he-IL" sz="1200" b="0" baseline="0" dirty="0" smtClean="0">
                <a:solidFill>
                  <a:schemeClr val="tx1"/>
                </a:solidFill>
              </a:rPr>
              <a:t>, וכמה שיותר חסין לשגיאות.</a:t>
            </a:r>
          </a:p>
          <a:p>
            <a:pPr algn="r" rtl="1"/>
            <a:r>
              <a:rPr lang="he-IL" sz="1200" b="0" dirty="0" smtClean="0">
                <a:solidFill>
                  <a:schemeClr val="tx1"/>
                </a:solidFill>
              </a:rPr>
              <a:t>(קליק) זה המקום לבחון באילו </a:t>
            </a:r>
            <a:r>
              <a:rPr lang="he-IL" sz="1200" b="1" dirty="0" smtClean="0">
                <a:solidFill>
                  <a:schemeClr val="tx1"/>
                </a:solidFill>
              </a:rPr>
              <a:t>טיפוסי משתנים </a:t>
            </a:r>
            <a:r>
              <a:rPr lang="he-IL" sz="1200" b="0" dirty="0" smtClean="0">
                <a:solidFill>
                  <a:schemeClr val="tx1"/>
                </a:solidFill>
              </a:rPr>
              <a:t>כדאי</a:t>
            </a:r>
            <a:r>
              <a:rPr lang="he-IL" sz="1200" b="0" baseline="0" dirty="0" smtClean="0">
                <a:solidFill>
                  <a:schemeClr val="tx1"/>
                </a:solidFill>
              </a:rPr>
              <a:t> לנו להשתמש למשל </a:t>
            </a:r>
            <a:r>
              <a:rPr lang="en-US" sz="1200" b="0" baseline="0" dirty="0" smtClean="0">
                <a:solidFill>
                  <a:schemeClr val="tx1"/>
                </a:solidFill>
              </a:rPr>
              <a:t> </a:t>
            </a:r>
            <a:r>
              <a:rPr lang="en-US" sz="1200" b="0" baseline="0" dirty="0" err="1" smtClean="0">
                <a:solidFill>
                  <a:schemeClr val="tx1"/>
                </a:solidFill>
              </a:rPr>
              <a:t>structs</a:t>
            </a:r>
            <a:r>
              <a:rPr lang="he-IL" sz="1200" b="0" baseline="0" dirty="0" smtClean="0">
                <a:solidFill>
                  <a:schemeClr val="tx1"/>
                </a:solidFill>
              </a:rPr>
              <a:t>, טבלה, או אובייקטים, ובאילו </a:t>
            </a:r>
            <a:r>
              <a:rPr lang="he-IL" sz="1200" b="1" baseline="0" dirty="0" smtClean="0">
                <a:solidFill>
                  <a:schemeClr val="tx1"/>
                </a:solidFill>
              </a:rPr>
              <a:t>פונקציות</a:t>
            </a:r>
            <a:r>
              <a:rPr lang="he-IL" sz="1200" b="0" baseline="0" dirty="0" smtClean="0">
                <a:solidFill>
                  <a:schemeClr val="tx1"/>
                </a:solidFill>
              </a:rPr>
              <a:t> נרצה להשתמש למשל </a:t>
            </a:r>
            <a:r>
              <a:rPr lang="en-US" sz="1200" b="0" baseline="0" dirty="0" err="1" smtClean="0">
                <a:solidFill>
                  <a:schemeClr val="tx1"/>
                </a:solidFill>
              </a:rPr>
              <a:t>subfunctions</a:t>
            </a:r>
            <a:r>
              <a:rPr lang="he-IL" sz="1200" b="0" baseline="0" dirty="0" smtClean="0">
                <a:solidFill>
                  <a:schemeClr val="tx1"/>
                </a:solidFill>
              </a:rPr>
              <a:t> או </a:t>
            </a:r>
            <a:r>
              <a:rPr lang="en-US" sz="1200" b="0" baseline="0" dirty="0" smtClean="0">
                <a:solidFill>
                  <a:schemeClr val="tx1"/>
                </a:solidFill>
              </a:rPr>
              <a:t>nested functions</a:t>
            </a:r>
            <a:r>
              <a:rPr lang="he-IL" sz="1200" b="0" baseline="0" dirty="0" smtClean="0">
                <a:solidFill>
                  <a:schemeClr val="tx1"/>
                </a:solidFill>
              </a:rPr>
              <a:t>.</a:t>
            </a:r>
          </a:p>
          <a:p>
            <a:pPr algn="r" rtl="1"/>
            <a:r>
              <a:rPr lang="he-IL" sz="1200" b="0" dirty="0" smtClean="0">
                <a:solidFill>
                  <a:schemeClr val="tx1"/>
                </a:solidFill>
              </a:rPr>
              <a:t>(קליק) </a:t>
            </a:r>
            <a:r>
              <a:rPr lang="he-IL" sz="1200" b="0" baseline="0" dirty="0" smtClean="0">
                <a:solidFill>
                  <a:schemeClr val="tx1"/>
                </a:solidFill>
              </a:rPr>
              <a:t>בנוסף למבנה הקוד, נרצה </a:t>
            </a:r>
            <a:r>
              <a:rPr lang="he-IL" sz="1200" b="1" baseline="0" dirty="0" smtClean="0">
                <a:solidFill>
                  <a:schemeClr val="tx1"/>
                </a:solidFill>
              </a:rPr>
              <a:t>לבחון את ביצועי הקוד </a:t>
            </a:r>
            <a:r>
              <a:rPr lang="he-IL" sz="1200" b="0" baseline="0" dirty="0" smtClean="0">
                <a:solidFill>
                  <a:schemeClr val="tx1"/>
                </a:solidFill>
              </a:rPr>
              <a:t>באמצעות </a:t>
            </a:r>
            <a:r>
              <a:rPr lang="he-IL" sz="1200" b="1" baseline="0" dirty="0" smtClean="0">
                <a:solidFill>
                  <a:schemeClr val="tx1"/>
                </a:solidFill>
              </a:rPr>
              <a:t>פונקציות המודדות ביצועים </a:t>
            </a:r>
            <a:r>
              <a:rPr lang="he-IL" sz="1200" b="0" baseline="0" dirty="0" smtClean="0">
                <a:solidFill>
                  <a:schemeClr val="tx1"/>
                </a:solidFill>
              </a:rPr>
              <a:t>כמו </a:t>
            </a:r>
            <a:r>
              <a:rPr lang="en-US" sz="1200" b="0" baseline="0" dirty="0" smtClean="0">
                <a:solidFill>
                  <a:schemeClr val="tx1"/>
                </a:solidFill>
              </a:rPr>
              <a:t>tic-toc</a:t>
            </a:r>
            <a:r>
              <a:rPr lang="he-IL" sz="1200" b="0" baseline="0" dirty="0" smtClean="0">
                <a:solidFill>
                  <a:schemeClr val="tx1"/>
                </a:solidFill>
              </a:rPr>
              <a:t> ו</a:t>
            </a:r>
            <a:r>
              <a:rPr lang="en-US" sz="1200" b="0" baseline="0" dirty="0" err="1" smtClean="0">
                <a:solidFill>
                  <a:schemeClr val="tx1"/>
                </a:solidFill>
              </a:rPr>
              <a:t>timeit</a:t>
            </a:r>
            <a:r>
              <a:rPr lang="en-US" sz="1200" b="0" baseline="0" dirty="0" smtClean="0">
                <a:solidFill>
                  <a:schemeClr val="tx1"/>
                </a:solidFill>
              </a:rPr>
              <a:t>-</a:t>
            </a:r>
            <a:r>
              <a:rPr lang="he-IL" sz="1200" b="0" baseline="0" dirty="0" smtClean="0">
                <a:solidFill>
                  <a:schemeClr val="tx1"/>
                </a:solidFill>
              </a:rPr>
              <a:t> ובאמצעות כלי מובנה במטלב הנקרא </a:t>
            </a:r>
            <a:r>
              <a:rPr lang="en-US" sz="1200" b="1" baseline="0" dirty="0" smtClean="0">
                <a:solidFill>
                  <a:schemeClr val="tx1"/>
                </a:solidFill>
              </a:rPr>
              <a:t>profiler</a:t>
            </a:r>
            <a:r>
              <a:rPr lang="he-IL" sz="1200" b="0" baseline="0" dirty="0" smtClean="0">
                <a:solidFill>
                  <a:schemeClr val="tx1"/>
                </a:solidFill>
              </a:rPr>
              <a:t>,</a:t>
            </a:r>
          </a:p>
          <a:p>
            <a:pPr algn="r" rtl="1"/>
            <a:r>
              <a:rPr lang="he-IL" sz="1200" b="0" dirty="0" smtClean="0">
                <a:solidFill>
                  <a:schemeClr val="tx1"/>
                </a:solidFill>
              </a:rPr>
              <a:t>(קליק) </a:t>
            </a:r>
            <a:r>
              <a:rPr lang="he-IL" sz="1200" b="0" baseline="0" dirty="0" smtClean="0">
                <a:solidFill>
                  <a:schemeClr val="tx1"/>
                </a:solidFill>
              </a:rPr>
              <a:t>ונוכל </a:t>
            </a:r>
            <a:r>
              <a:rPr lang="he-IL" sz="1200" b="1" baseline="0" dirty="0" smtClean="0">
                <a:solidFill>
                  <a:schemeClr val="tx1"/>
                </a:solidFill>
              </a:rPr>
              <a:t>לשפר את ביצועי הקוד </a:t>
            </a:r>
            <a:r>
              <a:rPr lang="he-IL" sz="1200" b="0" baseline="0" dirty="0" smtClean="0">
                <a:solidFill>
                  <a:schemeClr val="tx1"/>
                </a:solidFill>
              </a:rPr>
              <a:t>באמצעות </a:t>
            </a:r>
            <a:r>
              <a:rPr lang="he-IL" sz="1200" b="1" baseline="0" dirty="0" smtClean="0">
                <a:solidFill>
                  <a:schemeClr val="tx1"/>
                </a:solidFill>
              </a:rPr>
              <a:t>וקטוריזציה</a:t>
            </a:r>
            <a:r>
              <a:rPr lang="he-IL" sz="1200" b="0" baseline="0" dirty="0" smtClean="0">
                <a:solidFill>
                  <a:schemeClr val="tx1"/>
                </a:solidFill>
              </a:rPr>
              <a:t> או </a:t>
            </a:r>
            <a:r>
              <a:rPr lang="he-IL" sz="1200" b="1" baseline="0" dirty="0" smtClean="0">
                <a:solidFill>
                  <a:schemeClr val="tx1"/>
                </a:solidFill>
              </a:rPr>
              <a:t>שימוש ברכיבי חומרה נוספים</a:t>
            </a:r>
            <a:r>
              <a:rPr lang="he-IL" sz="1200" b="0" baseline="0" dirty="0" smtClean="0">
                <a:solidFill>
                  <a:schemeClr val="tx1"/>
                </a:solidFill>
              </a:rPr>
              <a:t> הזמינים לנו ע"י עיבוד מקבילי או שימוש ב</a:t>
            </a:r>
            <a:r>
              <a:rPr lang="en-US" sz="1200" b="0" baseline="0" dirty="0" smtClean="0">
                <a:solidFill>
                  <a:schemeClr val="tx1"/>
                </a:solidFill>
              </a:rPr>
              <a:t>GPU</a:t>
            </a:r>
            <a:r>
              <a:rPr lang="he-IL" sz="1200" b="0" baseline="0" dirty="0" smtClean="0">
                <a:solidFill>
                  <a:schemeClr val="tx1"/>
                </a:solidFill>
              </a:rPr>
              <a:t>.</a:t>
            </a:r>
          </a:p>
          <a:p>
            <a:pPr algn="r" rtl="1"/>
            <a:r>
              <a:rPr lang="he-IL" sz="1200" b="0" dirty="0" smtClean="0">
                <a:solidFill>
                  <a:schemeClr val="tx1"/>
                </a:solidFill>
              </a:rPr>
              <a:t>(קליק) </a:t>
            </a:r>
            <a:r>
              <a:rPr lang="he-IL" sz="1200" b="0" baseline="0" dirty="0" smtClean="0">
                <a:solidFill>
                  <a:schemeClr val="tx1"/>
                </a:solidFill>
              </a:rPr>
              <a:t>על מנת לעקוב אחר השינויים בקוד והגרסאות השונות, נרצה להשתמש </a:t>
            </a:r>
            <a:r>
              <a:rPr lang="he-IL" sz="1200" b="1" baseline="0" dirty="0" smtClean="0">
                <a:solidFill>
                  <a:schemeClr val="tx1"/>
                </a:solidFill>
              </a:rPr>
              <a:t>בכלים לניהול גרסאות </a:t>
            </a:r>
            <a:r>
              <a:rPr lang="he-IL" sz="1200" b="0" baseline="0" dirty="0" smtClean="0">
                <a:solidFill>
                  <a:schemeClr val="tx1"/>
                </a:solidFill>
              </a:rPr>
              <a:t>כמו </a:t>
            </a:r>
            <a:r>
              <a:rPr lang="en-US" sz="1200" b="0" baseline="0" dirty="0" smtClean="0">
                <a:solidFill>
                  <a:schemeClr val="tx1"/>
                </a:solidFill>
              </a:rPr>
              <a:t>GIT</a:t>
            </a:r>
            <a:r>
              <a:rPr lang="he-IL" sz="1200" b="0" baseline="0" dirty="0" smtClean="0">
                <a:solidFill>
                  <a:schemeClr val="tx1"/>
                </a:solidFill>
              </a:rPr>
              <a:t> או </a:t>
            </a:r>
            <a:r>
              <a:rPr lang="en-US" sz="1200" b="0" baseline="0" dirty="0" smtClean="0">
                <a:solidFill>
                  <a:schemeClr val="tx1"/>
                </a:solidFill>
              </a:rPr>
              <a:t>SVN </a:t>
            </a:r>
            <a:r>
              <a:rPr lang="he-IL" sz="1200" b="0" baseline="0" dirty="0" smtClean="0">
                <a:solidFill>
                  <a:schemeClr val="tx1"/>
                </a:solidFill>
              </a:rPr>
              <a:t> ישירות מהמטלב.</a:t>
            </a:r>
          </a:p>
          <a:p>
            <a:pPr algn="r" rtl="1"/>
            <a:r>
              <a:rPr lang="he-IL" sz="1200" b="0" dirty="0" smtClean="0">
                <a:solidFill>
                  <a:schemeClr val="tx1"/>
                </a:solidFill>
              </a:rPr>
              <a:t>(קליק) </a:t>
            </a:r>
            <a:r>
              <a:rPr lang="he-IL" sz="1200" b="0" baseline="0" dirty="0" smtClean="0">
                <a:solidFill>
                  <a:schemeClr val="tx1"/>
                </a:solidFill>
              </a:rPr>
              <a:t>אולי נרצה להעזר </a:t>
            </a:r>
            <a:r>
              <a:rPr lang="he-IL" sz="1200" b="1" baseline="0" dirty="0" smtClean="0">
                <a:solidFill>
                  <a:schemeClr val="tx1"/>
                </a:solidFill>
              </a:rPr>
              <a:t>בגורם מקצועי </a:t>
            </a:r>
            <a:r>
              <a:rPr lang="he-IL" sz="1200" b="0" baseline="0" dirty="0" smtClean="0">
                <a:solidFill>
                  <a:schemeClr val="tx1"/>
                </a:solidFill>
              </a:rPr>
              <a:t>כמו קולגה או סיסטמטיקס ולקבל ייעוץ לגבי הקוד שלנו וכיצד ניתן לשפר אותו.</a:t>
            </a:r>
          </a:p>
          <a:p>
            <a:pPr algn="r" rtl="1"/>
            <a:r>
              <a:rPr lang="he-IL" sz="1200" b="0" dirty="0" smtClean="0">
                <a:solidFill>
                  <a:schemeClr val="tx1"/>
                </a:solidFill>
              </a:rPr>
              <a:t>(קליק) </a:t>
            </a:r>
            <a:r>
              <a:rPr lang="he-IL" sz="1200" b="0" baseline="0" dirty="0" smtClean="0">
                <a:solidFill>
                  <a:schemeClr val="tx1"/>
                </a:solidFill>
              </a:rPr>
              <a:t>על חלק גדול מהאפשרויות לשיפור הקוד נדבר היום בהרחבה, נבין את החשיבות ונלמד כיצד ליישם.</a:t>
            </a:r>
          </a:p>
          <a:p>
            <a:pPr algn="r" rtl="1"/>
            <a:endParaRPr lang="he-IL" sz="1200" b="0" baseline="0" dirty="0" smtClean="0">
              <a:solidFill>
                <a:schemeClr val="tx1"/>
              </a:solidFill>
            </a:endParaRPr>
          </a:p>
          <a:p>
            <a:pPr algn="r" rtl="1"/>
            <a:endParaRPr lang="he-IL" sz="1200" b="0" baseline="0" dirty="0" smtClean="0">
              <a:solidFill>
                <a:schemeClr val="tx1"/>
              </a:solidFill>
            </a:endParaRPr>
          </a:p>
          <a:p>
            <a:pPr algn="r" rtl="1"/>
            <a:endParaRPr lang="en-US" sz="1200" b="0" dirty="0" smtClean="0">
              <a:solidFill>
                <a:schemeClr val="tx1"/>
              </a:solidFill>
            </a:endParaRPr>
          </a:p>
          <a:p>
            <a:r>
              <a:rPr lang="en-US" sz="1200" b="0" dirty="0" smtClean="0">
                <a:solidFill>
                  <a:schemeClr val="tx1"/>
                </a:solidFill>
              </a:rPr>
              <a:t>*</a:t>
            </a:r>
            <a:r>
              <a:rPr lang="en-US" sz="1200" b="1" dirty="0" smtClean="0">
                <a:solidFill>
                  <a:schemeClr val="tx1"/>
                </a:solidFill>
              </a:rPr>
              <a:t> </a:t>
            </a:r>
            <a:r>
              <a:rPr lang="en-US" sz="1200" b="0" dirty="0" smtClean="0">
                <a:solidFill>
                  <a:schemeClr val="tx1"/>
                </a:solidFill>
              </a:rPr>
              <a:t>Maintainable</a:t>
            </a:r>
            <a:r>
              <a:rPr lang="en-US" sz="1200" b="1" dirty="0" smtClean="0">
                <a:solidFill>
                  <a:schemeClr val="tx1"/>
                </a:solidFill>
              </a:rPr>
              <a:t> - </a:t>
            </a:r>
            <a:r>
              <a:rPr lang="en-US" dirty="0" smtClean="0"/>
              <a:t>I want my MATLAB</a:t>
            </a:r>
            <a:r>
              <a:rPr lang="en-US" baseline="0" dirty="0" smtClean="0"/>
              <a:t> application organized with similar code grouped together. This makes collaboration much easier as one person/group can focus on one component without affecting the other components. This also eases maintenance of the code as any changes to one component doesn’t affect the other.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MATLAB provides features of traditional programming languages, including flow control, error handling, and object-oriented programming (OOP).</a:t>
            </a:r>
            <a:endParaRPr lang="en-US" dirty="0" smtClean="0"/>
          </a:p>
          <a:p>
            <a:endParaRPr lang="en-US" baseline="0" dirty="0" smtClean="0"/>
          </a:p>
          <a:p>
            <a:r>
              <a:rPr lang="en-US" u="sng" dirty="0" smtClean="0"/>
              <a:t>Refine and Improve Code: (from:</a:t>
            </a:r>
            <a:r>
              <a:rPr lang="en-US" u="sng" baseline="0" dirty="0" smtClean="0"/>
              <a:t> C:\Users\shirang\Documents\myRampup\fromCRE\Programming with MATLAB Webinar\Slides\Programming with MATLAB_Webinar.pptx)</a:t>
            </a:r>
          </a:p>
          <a:p>
            <a:r>
              <a:rPr lang="en-US" sz="2000" dirty="0" smtClean="0"/>
              <a:t>Maintainable</a:t>
            </a:r>
          </a:p>
          <a:p>
            <a:pPr lvl="1"/>
            <a:r>
              <a:rPr lang="en-US" sz="1800" dirty="0" smtClean="0"/>
              <a:t>Data types </a:t>
            </a:r>
            <a:r>
              <a:rPr lang="en-US" sz="1600" dirty="0" smtClean="0"/>
              <a:t>(structures, cell arrays, objects)</a:t>
            </a:r>
            <a:endParaRPr lang="en-US" sz="1800" dirty="0" smtClean="0"/>
          </a:p>
          <a:p>
            <a:pPr lvl="1"/>
            <a:r>
              <a:rPr lang="en-US" sz="1800" dirty="0" smtClean="0"/>
              <a:t>Function types </a:t>
            </a:r>
            <a:r>
              <a:rPr lang="en-US" sz="1600" dirty="0" smtClean="0"/>
              <a:t>(</a:t>
            </a:r>
            <a:r>
              <a:rPr lang="en-US" sz="1600" dirty="0" err="1" smtClean="0"/>
              <a:t>subfunctions</a:t>
            </a:r>
            <a:r>
              <a:rPr lang="en-US" sz="1600" dirty="0" smtClean="0"/>
              <a:t>, nested functions,</a:t>
            </a:r>
            <a:r>
              <a:rPr lang="en-US" sz="1600" baseline="0" dirty="0" smtClean="0"/>
              <a:t> </a:t>
            </a:r>
            <a:r>
              <a:rPr lang="en-US" sz="1600" dirty="0" smtClean="0"/>
              <a:t>private functions, packages)</a:t>
            </a:r>
            <a:endParaRPr lang="en-US" sz="1800" dirty="0" smtClean="0"/>
          </a:p>
          <a:p>
            <a:pPr lvl="2"/>
            <a:endParaRPr lang="en-US" sz="1200" dirty="0" smtClean="0"/>
          </a:p>
          <a:p>
            <a:r>
              <a:rPr lang="en-US" sz="2000" dirty="0" smtClean="0"/>
              <a:t>Reusable / more general</a:t>
            </a:r>
          </a:p>
          <a:p>
            <a:pPr lvl="1"/>
            <a:r>
              <a:rPr lang="en-US" sz="1800" dirty="0" smtClean="0"/>
              <a:t>Flexible calling syntax </a:t>
            </a:r>
            <a:r>
              <a:rPr lang="en-US" sz="1600" dirty="0" smtClean="0"/>
              <a:t>(</a:t>
            </a:r>
            <a:r>
              <a:rPr lang="en-US" sz="1600" dirty="0" err="1" smtClean="0">
                <a:latin typeface="Courier New" pitchFamily="49" charset="0"/>
                <a:cs typeface="Courier New" pitchFamily="49" charset="0"/>
              </a:rPr>
              <a:t>varargin</a:t>
            </a:r>
            <a:r>
              <a:rPr lang="en-US" sz="1600" dirty="0" smtClean="0"/>
              <a:t>, </a:t>
            </a:r>
            <a:r>
              <a:rPr lang="en-US" sz="1600" dirty="0" err="1" smtClean="0">
                <a:latin typeface="Courier New" pitchFamily="49" charset="0"/>
                <a:cs typeface="Courier New" pitchFamily="49" charset="0"/>
              </a:rPr>
              <a:t>varargout</a:t>
            </a:r>
            <a:r>
              <a:rPr lang="en-US" sz="1600" dirty="0" smtClean="0"/>
              <a:t>)</a:t>
            </a:r>
            <a:endParaRPr lang="en-US" sz="1800" dirty="0" smtClean="0"/>
          </a:p>
          <a:p>
            <a:pPr lvl="2"/>
            <a:endParaRPr lang="en-US" sz="1200" dirty="0" smtClean="0"/>
          </a:p>
          <a:p>
            <a:r>
              <a:rPr lang="en-US" sz="2000" dirty="0" smtClean="0"/>
              <a:t>Robust</a:t>
            </a:r>
          </a:p>
          <a:p>
            <a:pPr lvl="1"/>
            <a:r>
              <a:rPr lang="en-US" sz="1800" dirty="0" smtClean="0"/>
              <a:t>Error checking and validating inputs</a:t>
            </a:r>
            <a:br>
              <a:rPr lang="en-US" sz="1800" dirty="0" smtClean="0"/>
            </a:br>
            <a:r>
              <a:rPr lang="en-US" sz="1600" dirty="0" smtClean="0"/>
              <a:t>(</a:t>
            </a:r>
            <a:r>
              <a:rPr lang="en-US" sz="1600" dirty="0" err="1" smtClean="0">
                <a:latin typeface="Courier New" pitchFamily="49" charset="0"/>
                <a:cs typeface="Courier New" pitchFamily="49" charset="0"/>
              </a:rPr>
              <a:t>validateattributes</a:t>
            </a:r>
            <a:r>
              <a:rPr lang="en-US" sz="1600" dirty="0" smtClean="0"/>
              <a:t>, </a:t>
            </a:r>
            <a:r>
              <a:rPr lang="en-US" sz="1600" dirty="0" err="1" smtClean="0">
                <a:latin typeface="Courier New" pitchFamily="49" charset="0"/>
                <a:cs typeface="Courier New" pitchFamily="49" charset="0"/>
              </a:rPr>
              <a:t>validatestring</a:t>
            </a:r>
            <a:r>
              <a:rPr lang="en-US" sz="1600" dirty="0" smtClean="0"/>
              <a:t>, </a:t>
            </a:r>
            <a:r>
              <a:rPr lang="en-US" sz="1600" dirty="0" smtClean="0">
                <a:latin typeface="Courier New" pitchFamily="49" charset="0"/>
                <a:cs typeface="Courier New" pitchFamily="49" charset="0"/>
              </a:rPr>
              <a:t>try-catch</a:t>
            </a:r>
            <a:r>
              <a:rPr lang="en-US" sz="1600" dirty="0" smtClean="0"/>
              <a:t>, </a:t>
            </a:r>
            <a:r>
              <a:rPr lang="en-US" sz="1600" dirty="0" err="1" smtClean="0">
                <a:latin typeface="Courier New" pitchFamily="49" charset="0"/>
                <a:cs typeface="Courier New" pitchFamily="49" charset="0"/>
              </a:rPr>
              <a:t>inputParser</a:t>
            </a:r>
            <a:r>
              <a:rPr lang="en-US" sz="1600" dirty="0" smtClean="0"/>
              <a:t>)</a:t>
            </a:r>
            <a:endParaRPr lang="en-US" sz="1800" dirty="0" smtClean="0"/>
          </a:p>
          <a:p>
            <a:pPr lvl="1"/>
            <a:r>
              <a:rPr lang="en-US" sz="1800" dirty="0" smtClean="0"/>
              <a:t>Unit testing </a:t>
            </a:r>
            <a:r>
              <a:rPr lang="en-US" sz="1600" dirty="0" smtClean="0"/>
              <a:t>(</a:t>
            </a:r>
            <a:r>
              <a:rPr lang="en-US" sz="1600" dirty="0" err="1" smtClean="0">
                <a:latin typeface="Courier New" pitchFamily="49" charset="0"/>
                <a:cs typeface="Courier New" pitchFamily="49" charset="0"/>
              </a:rPr>
              <a:t>matlab.unittest</a:t>
            </a:r>
            <a:r>
              <a:rPr lang="en-US" sz="1600" dirty="0" smtClean="0"/>
              <a:t>, </a:t>
            </a:r>
            <a:r>
              <a:rPr lang="en-US" sz="1600" dirty="0" err="1" smtClean="0">
                <a:latin typeface="Courier New" pitchFamily="49" charset="0"/>
                <a:cs typeface="Courier New" pitchFamily="49" charset="0"/>
              </a:rPr>
              <a:t>functiontests</a:t>
            </a:r>
            <a:r>
              <a:rPr lang="en-US" sz="1600" dirty="0" smtClean="0"/>
              <a:t>)</a:t>
            </a:r>
            <a:endParaRPr lang="en-US" sz="1000" dirty="0" smtClean="0"/>
          </a:p>
          <a:p>
            <a:pPr lvl="2"/>
            <a:endParaRPr lang="en-US" sz="1200" dirty="0" smtClean="0"/>
          </a:p>
          <a:p>
            <a:r>
              <a:rPr lang="en-US" sz="2000" dirty="0" smtClean="0"/>
              <a:t>Development tools</a:t>
            </a:r>
          </a:p>
          <a:p>
            <a:pPr lvl="1"/>
            <a:r>
              <a:rPr lang="en-US" sz="1800" dirty="0" smtClean="0"/>
              <a:t>Editor, Debugger, Code Analyzer, Profiler</a:t>
            </a:r>
          </a:p>
          <a:p>
            <a:pPr lvl="1"/>
            <a:endParaRPr lang="en-US" sz="1800" dirty="0" smtClean="0"/>
          </a:p>
          <a:p>
            <a:pPr lvl="1"/>
            <a:endParaRPr lang="en-US" sz="1800" dirty="0" smtClean="0"/>
          </a:p>
          <a:p>
            <a:pPr rtl="0"/>
            <a:r>
              <a:rPr lang="en-US" sz="1200" b="1" u="sng" kern="1200" dirty="0" smtClean="0">
                <a:solidFill>
                  <a:schemeClr val="tx1"/>
                </a:solidFill>
                <a:effectLst/>
                <a:latin typeface="+mn-lt"/>
                <a:ea typeface="+mn-ea"/>
                <a:cs typeface="+mn-cs"/>
              </a:rPr>
              <a:t>Improve code quality and performance</a:t>
            </a:r>
            <a:r>
              <a:rPr lang="en-US" sz="1200" kern="1200" dirty="0" smtClean="0">
                <a:solidFill>
                  <a:schemeClr val="tx1"/>
                </a:solidFill>
                <a:effectLst/>
                <a:latin typeface="+mn-lt"/>
                <a:ea typeface="+mn-ea"/>
                <a:cs typeface="+mn-cs"/>
              </a:rPr>
              <a:t> - optimize your code for performance and maintainability (my list)</a:t>
            </a:r>
          </a:p>
          <a:p>
            <a:pPr rtl="0"/>
            <a:r>
              <a:rPr lang="en-US" sz="1200" kern="1200" dirty="0" smtClean="0">
                <a:solidFill>
                  <a:schemeClr val="tx1"/>
                </a:solidFill>
                <a:effectLst/>
                <a:latin typeface="+mn-lt"/>
                <a:ea typeface="+mn-ea"/>
                <a:cs typeface="+mn-cs"/>
              </a:rPr>
              <a:t>Check input arguments (</a:t>
            </a:r>
            <a:r>
              <a:rPr lang="en-US" sz="1200" kern="1200" dirty="0" err="1" smtClean="0">
                <a:solidFill>
                  <a:schemeClr val="tx1"/>
                </a:solidFill>
                <a:effectLst/>
                <a:latin typeface="+mn-lt"/>
                <a:ea typeface="+mn-ea"/>
                <a:cs typeface="+mn-cs"/>
              </a:rPr>
              <a:t>validateattributes,inputParser</a:t>
            </a:r>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Created flexible calling syntax using </a:t>
            </a:r>
            <a:r>
              <a:rPr lang="en-US" sz="1200" kern="1200" dirty="0" err="1" smtClean="0">
                <a:solidFill>
                  <a:schemeClr val="tx1"/>
                </a:solidFill>
                <a:effectLst/>
                <a:latin typeface="+mn-lt"/>
                <a:ea typeface="+mn-ea"/>
                <a:cs typeface="+mn-cs"/>
              </a:rPr>
              <a:t>nargin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varargin</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Handle exceptions (Assertions, try/catch, </a:t>
            </a:r>
            <a:r>
              <a:rPr lang="en-US" sz="1200" kern="1200" dirty="0" err="1" smtClean="0">
                <a:solidFill>
                  <a:schemeClr val="tx1"/>
                </a:solidFill>
                <a:effectLst/>
                <a:latin typeface="+mn-lt"/>
                <a:ea typeface="+mn-ea"/>
                <a:cs typeface="+mn-cs"/>
              </a:rPr>
              <a:t>MException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InputParser</a:t>
            </a:r>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Warn or error</a:t>
            </a:r>
          </a:p>
          <a:p>
            <a:pPr rtl="0"/>
            <a:r>
              <a:rPr lang="en-US" sz="1200" kern="1200" dirty="0" smtClean="0">
                <a:solidFill>
                  <a:schemeClr val="tx1"/>
                </a:solidFill>
                <a:effectLst/>
                <a:latin typeface="+mn-lt"/>
                <a:ea typeface="+mn-ea"/>
                <a:cs typeface="+mn-cs"/>
              </a:rPr>
              <a:t>OOP - Object-oriented programming </a:t>
            </a:r>
          </a:p>
          <a:p>
            <a:pPr rtl="0"/>
            <a:r>
              <a:rPr lang="en-US" sz="1200" kern="1200" dirty="0" smtClean="0">
                <a:solidFill>
                  <a:schemeClr val="tx1"/>
                </a:solidFill>
                <a:effectLst/>
                <a:latin typeface="+mn-lt"/>
                <a:ea typeface="+mn-ea"/>
                <a:cs typeface="+mn-cs"/>
              </a:rPr>
              <a:t>Function types (faster than scripts)</a:t>
            </a:r>
          </a:p>
          <a:p>
            <a:pPr rtl="0"/>
            <a:r>
              <a:rPr lang="en-US" sz="1200" kern="1200" dirty="0" smtClean="0">
                <a:solidFill>
                  <a:schemeClr val="tx1"/>
                </a:solidFill>
                <a:effectLst/>
                <a:latin typeface="+mn-lt"/>
                <a:ea typeface="+mn-ea"/>
                <a:cs typeface="+mn-cs"/>
              </a:rPr>
              <a:t>Code analyzer (use </a:t>
            </a:r>
            <a:r>
              <a:rPr lang="en-US" sz="1200" kern="1200" dirty="0" err="1" smtClean="0">
                <a:solidFill>
                  <a:schemeClr val="tx1"/>
                </a:solidFill>
                <a:effectLst/>
                <a:latin typeface="+mn-lt"/>
                <a:ea typeface="+mn-ea"/>
                <a:cs typeface="+mn-cs"/>
              </a:rPr>
              <a:t>checkcode</a:t>
            </a:r>
            <a:r>
              <a:rPr lang="en-US" sz="1200" kern="1200" dirty="0" smtClean="0">
                <a:solidFill>
                  <a:schemeClr val="tx1"/>
                </a:solidFill>
                <a:effectLst/>
                <a:latin typeface="+mn-lt"/>
                <a:ea typeface="+mn-ea"/>
                <a:cs typeface="+mn-cs"/>
              </a:rPr>
              <a:t> function, report for all files in folder)</a:t>
            </a:r>
          </a:p>
          <a:p>
            <a:pPr rtl="0"/>
            <a:r>
              <a:rPr lang="en-US" sz="1200" kern="1200" dirty="0" smtClean="0">
                <a:solidFill>
                  <a:schemeClr val="tx1"/>
                </a:solidFill>
                <a:effectLst/>
                <a:latin typeface="+mn-lt"/>
                <a:ea typeface="+mn-ea"/>
                <a:cs typeface="+mn-cs"/>
              </a:rPr>
              <a:t>Measure code complexity (</a:t>
            </a:r>
            <a:r>
              <a:rPr lang="en-US" sz="1200" kern="1200" dirty="0" err="1" smtClean="0">
                <a:solidFill>
                  <a:schemeClr val="tx1"/>
                </a:solidFill>
                <a:effectLst/>
                <a:latin typeface="+mn-lt"/>
                <a:ea typeface="+mn-ea"/>
                <a:cs typeface="+mn-cs"/>
              </a:rPr>
              <a:t>McCab</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Cyclomatic</a:t>
            </a:r>
            <a:r>
              <a:rPr lang="en-US" sz="1200" kern="1200" dirty="0" smtClean="0">
                <a:solidFill>
                  <a:schemeClr val="tx1"/>
                </a:solidFill>
                <a:effectLst/>
                <a:latin typeface="+mn-lt"/>
                <a:ea typeface="+mn-ea"/>
                <a:cs typeface="+mn-cs"/>
              </a:rPr>
              <a:t>  complexity) using "</a:t>
            </a:r>
            <a:r>
              <a:rPr lang="en-US" sz="1200" kern="1200" dirty="0" err="1" smtClean="0">
                <a:solidFill>
                  <a:schemeClr val="tx1"/>
                </a:solidFill>
                <a:effectLst/>
                <a:latin typeface="+mn-lt"/>
                <a:ea typeface="+mn-ea"/>
                <a:cs typeface="+mn-cs"/>
              </a:rPr>
              <a:t>checkcode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cyc</a:t>
            </a:r>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Measure performance: Tic-toc, </a:t>
            </a:r>
            <a:r>
              <a:rPr lang="en-US" sz="1200" kern="1200" dirty="0" err="1" smtClean="0">
                <a:solidFill>
                  <a:schemeClr val="tx1"/>
                </a:solidFill>
                <a:effectLst/>
                <a:latin typeface="+mn-lt"/>
                <a:ea typeface="+mn-ea"/>
                <a:cs typeface="+mn-cs"/>
              </a:rPr>
              <a:t>timeit</a:t>
            </a:r>
            <a:r>
              <a:rPr lang="en-US" sz="1200" kern="1200" dirty="0" smtClean="0">
                <a:solidFill>
                  <a:schemeClr val="tx1"/>
                </a:solidFill>
                <a:effectLst/>
                <a:latin typeface="+mn-lt"/>
                <a:ea typeface="+mn-ea"/>
                <a:cs typeface="+mn-cs"/>
              </a:rPr>
              <a:t>, profiler</a:t>
            </a:r>
          </a:p>
          <a:p>
            <a:pPr rtl="0"/>
            <a:r>
              <a:rPr lang="en-US" sz="1200" kern="1200" dirty="0" smtClean="0">
                <a:solidFill>
                  <a:schemeClr val="tx1"/>
                </a:solidFill>
                <a:effectLst/>
                <a:latin typeface="+mn-lt"/>
                <a:ea typeface="+mn-ea"/>
                <a:cs typeface="+mn-cs"/>
              </a:rPr>
              <a:t>Improve performance: Use parallel tools and </a:t>
            </a:r>
            <a:r>
              <a:rPr lang="en-US" sz="1200" kern="1200" dirty="0" err="1" smtClean="0">
                <a:solidFill>
                  <a:schemeClr val="tx1"/>
                </a:solidFill>
                <a:effectLst/>
                <a:latin typeface="+mn-lt"/>
                <a:ea typeface="+mn-ea"/>
                <a:cs typeface="+mn-cs"/>
              </a:rPr>
              <a:t>gpu</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Vectorization</a:t>
            </a:r>
          </a:p>
          <a:p>
            <a:pPr rtl="0"/>
            <a:r>
              <a:rPr lang="en-US" sz="1200" kern="1200" dirty="0" smtClean="0">
                <a:solidFill>
                  <a:schemeClr val="tx1"/>
                </a:solidFill>
                <a:effectLst/>
                <a:latin typeface="+mn-lt"/>
                <a:ea typeface="+mn-ea"/>
                <a:cs typeface="+mn-cs"/>
              </a:rPr>
              <a:t>Work with Big data: scale directly to parallel processing on clusters and cloud </a:t>
            </a:r>
          </a:p>
          <a:p>
            <a:pPr rtl="0"/>
            <a:r>
              <a:rPr lang="en-US" sz="1200" kern="1200" dirty="0" smtClean="0">
                <a:solidFill>
                  <a:schemeClr val="tx1"/>
                </a:solidFill>
                <a:effectLst/>
                <a:latin typeface="+mn-lt"/>
                <a:ea typeface="+mn-ea"/>
                <a:cs typeface="+mn-cs"/>
              </a:rPr>
              <a:t>Complexity</a:t>
            </a:r>
          </a:p>
          <a:p>
            <a:pPr rtl="0"/>
            <a:r>
              <a:rPr lang="en-US" sz="1200" kern="1200" dirty="0" smtClean="0">
                <a:solidFill>
                  <a:schemeClr val="tx1"/>
                </a:solidFill>
                <a:effectLst/>
                <a:latin typeface="+mn-lt"/>
                <a:ea typeface="+mn-ea"/>
                <a:cs typeface="+mn-cs"/>
              </a:rPr>
              <a:t>Debugging</a:t>
            </a:r>
          </a:p>
          <a:p>
            <a:pPr rtl="0"/>
            <a:r>
              <a:rPr lang="en-US" sz="1200" kern="1200" dirty="0" smtClean="0">
                <a:solidFill>
                  <a:schemeClr val="tx1"/>
                </a:solidFill>
                <a:effectLst/>
                <a:latin typeface="+mn-lt"/>
                <a:ea typeface="+mn-ea"/>
                <a:cs typeface="+mn-cs"/>
              </a:rPr>
              <a:t>Profiling</a:t>
            </a:r>
          </a:p>
          <a:p>
            <a:pPr rtl="0"/>
            <a:r>
              <a:rPr lang="en-US" sz="1200" kern="1200" dirty="0" smtClean="0">
                <a:solidFill>
                  <a:schemeClr val="tx1"/>
                </a:solidFill>
                <a:effectLst/>
                <a:latin typeface="+mn-lt"/>
                <a:ea typeface="+mn-ea"/>
                <a:cs typeface="+mn-cs"/>
              </a:rPr>
              <a:t>Document</a:t>
            </a:r>
          </a:p>
          <a:p>
            <a:pPr rtl="0"/>
            <a:r>
              <a:rPr lang="en-US" sz="1200" kern="1200" dirty="0" smtClean="0">
                <a:solidFill>
                  <a:schemeClr val="tx1"/>
                </a:solidFill>
                <a:effectLst/>
                <a:latin typeface="+mn-lt"/>
                <a:ea typeface="+mn-ea"/>
                <a:cs typeface="+mn-cs"/>
              </a:rPr>
              <a:t>Consultation -  with a colleague or a professional – </a:t>
            </a:r>
            <a:r>
              <a:rPr lang="he-IL" sz="1200" kern="1200" dirty="0" smtClean="0">
                <a:solidFill>
                  <a:schemeClr val="tx1"/>
                </a:solidFill>
                <a:effectLst/>
                <a:latin typeface="+mn-lt"/>
                <a:ea typeface="+mn-ea"/>
                <a:cs typeface="+mn-cs"/>
              </a:rPr>
              <a:t>קישור לייעוץ של סיסטמטיקס </a:t>
            </a:r>
            <a:endParaRPr lang="en-US" sz="1200" kern="1200" dirty="0" smtClean="0">
              <a:solidFill>
                <a:schemeClr val="tx1"/>
              </a:solidFill>
              <a:effectLst/>
              <a:latin typeface="+mn-lt"/>
              <a:ea typeface="+mn-ea"/>
              <a:cs typeface="+mn-cs"/>
            </a:endParaRPr>
          </a:p>
          <a:p>
            <a:pPr lvl="0"/>
            <a:endParaRPr lang="en-US" sz="180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567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לאחר</a:t>
            </a:r>
            <a:r>
              <a:rPr lang="he-IL" baseline="0" dirty="0" smtClean="0"/>
              <a:t> ועמלנו וטרחנו כדי לקבל קוד איכותי ויעיל, עלינו לבדוק את הקוד על מנת </a:t>
            </a:r>
            <a:r>
              <a:rPr lang="he-IL" b="1" baseline="0" dirty="0" smtClean="0"/>
              <a:t>לוודא שהוא אכן עובד בדרך בה אנו מצפים.</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למעשה, שלב הבדיקות לא חייב להגיע רק עכשיו - ניתן להתחיל לבצע בדיקות בשלבי פיתוח מוקדמים ולבצע את הבדיקות כבר במהלך כתיבת הקוד. השלב הזה למעשה מתבצע במקביל לכל השלבים האחרים.</a:t>
            </a:r>
          </a:p>
          <a:p>
            <a:pPr algn="r" rtl="1"/>
            <a:endParaRPr lang="he-IL" baseline="0" dirty="0" smtClean="0"/>
          </a:p>
          <a:p>
            <a:pPr algn="r" rtl="1"/>
            <a:r>
              <a:rPr lang="he-IL" baseline="0" dirty="0" smtClean="0"/>
              <a:t>במהלך הבדיקות נאתר </a:t>
            </a:r>
            <a:r>
              <a:rPr lang="he-IL" b="1" baseline="0" dirty="0" smtClean="0"/>
              <a:t>באגים</a:t>
            </a:r>
            <a:r>
              <a:rPr lang="he-IL" baseline="0" dirty="0" smtClean="0"/>
              <a:t> ונבצע תיקונים ושינויים בקוד כדי לשפר את </a:t>
            </a:r>
            <a:r>
              <a:rPr lang="he-IL" b="1" baseline="0" dirty="0" smtClean="0"/>
              <a:t>איכותו</a:t>
            </a:r>
            <a:r>
              <a:rPr lang="he-IL" baseline="0" dirty="0" smtClean="0"/>
              <a:t>.</a:t>
            </a:r>
          </a:p>
          <a:p>
            <a:pPr algn="r" rtl="1"/>
            <a:r>
              <a:rPr lang="he-IL" baseline="0" dirty="0" smtClean="0"/>
              <a:t>נוכל לבצע שינויים בקוד </a:t>
            </a:r>
            <a:r>
              <a:rPr lang="he-IL" b="1" baseline="0" dirty="0" smtClean="0"/>
              <a:t>ללא חשש שנשבור אותו </a:t>
            </a:r>
            <a:r>
              <a:rPr lang="he-IL" baseline="0" dirty="0" smtClean="0"/>
              <a:t>מאחר והבדיקות הן תיעוד של התנהגות רצויה של הקוד ונוכל לזהות שינויים בהתנהגות הקוד בקלות.</a:t>
            </a:r>
          </a:p>
          <a:p>
            <a:pPr algn="r" rtl="1"/>
            <a:r>
              <a:rPr lang="he-IL" baseline="0" dirty="0" smtClean="0"/>
              <a:t>למרות שזה שלב שדורש השקעה וזמן, ביצוע בדיקות  </a:t>
            </a:r>
            <a:r>
              <a:rPr lang="he-IL" b="1" baseline="0" dirty="0" smtClean="0"/>
              <a:t>חוסך לנו זמן</a:t>
            </a:r>
            <a:r>
              <a:rPr lang="he-IL" baseline="0" dirty="0" smtClean="0"/>
              <a:t> שהיה מתבזבז על ביצוע תיקונים בקוד בשלב מאוחר יותר, שבדרך כלל גוזל זמן רב. את הזמן הזה אנו משקיעים בשיפור הקוד ואיתור בעיות בשלב מוקדם.</a:t>
            </a:r>
          </a:p>
          <a:p>
            <a:pPr algn="r" rtl="1"/>
            <a:r>
              <a:rPr lang="he-IL" baseline="0" dirty="0" smtClean="0"/>
              <a:t>הרעיון הוא לבנות תשתית בדיקה אוטומטית, כך נוכל להמשיך ולבדוק את הקוד שוב ושוב מבלי להשקיע מאמץ נוסף.</a:t>
            </a:r>
          </a:p>
          <a:p>
            <a:pPr algn="r" rtl="1"/>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sz="1200" b="0" dirty="0" smtClean="0">
                <a:solidFill>
                  <a:schemeClr val="tx1"/>
                </a:solidFill>
              </a:rPr>
              <a:t>(קליק) </a:t>
            </a:r>
            <a:r>
              <a:rPr lang="he-IL" baseline="0" dirty="0" smtClean="0"/>
              <a:t>מטלב מספקת תשתית רחבה לביצוע </a:t>
            </a:r>
            <a:r>
              <a:rPr lang="he-IL" b="1" baseline="0" dirty="0" smtClean="0"/>
              <a:t>בדיקות</a:t>
            </a:r>
            <a:r>
              <a:rPr lang="he-IL" b="0" baseline="0" dirty="0" smtClean="0"/>
              <a:t> </a:t>
            </a:r>
            <a:r>
              <a:rPr lang="en-US" b="1" baseline="0" dirty="0" smtClean="0"/>
              <a:t>unit test</a:t>
            </a:r>
            <a:r>
              <a:rPr lang="he-IL" b="1" baseline="0" dirty="0" smtClean="0"/>
              <a:t> </a:t>
            </a:r>
            <a:r>
              <a:rPr lang="he-IL" baseline="0" dirty="0" smtClean="0"/>
              <a:t>אשר מטרתן </a:t>
            </a:r>
            <a:r>
              <a:rPr lang="he-IL" sz="1200" b="0" i="0" kern="1200" dirty="0" smtClean="0">
                <a:solidFill>
                  <a:schemeClr val="tx1"/>
                </a:solidFill>
                <a:effectLst/>
                <a:latin typeface="+mn-lt"/>
                <a:ea typeface="+mn-ea"/>
                <a:cs typeface="+mn-cs"/>
              </a:rPr>
              <a:t>היא לבודד כל חלק בקוד, ולהראות שהוא עובד באופן תקין כאשר הוא עצמאי. התשתית</a:t>
            </a:r>
            <a:r>
              <a:rPr lang="he-IL" sz="1200" b="0" i="0" kern="1200" baseline="0" dirty="0" smtClean="0">
                <a:solidFill>
                  <a:schemeClr val="tx1"/>
                </a:solidFill>
                <a:effectLst/>
                <a:latin typeface="+mn-lt"/>
                <a:ea typeface="+mn-ea"/>
                <a:cs typeface="+mn-cs"/>
              </a:rPr>
              <a:t> כוללות בדיקות המבוססות על </a:t>
            </a:r>
            <a:r>
              <a:rPr lang="he-IL" sz="1200" b="1" i="0" kern="1200" baseline="0" dirty="0" smtClean="0">
                <a:solidFill>
                  <a:schemeClr val="tx1"/>
                </a:solidFill>
                <a:effectLst/>
                <a:latin typeface="+mn-lt"/>
                <a:ea typeface="+mn-ea"/>
                <a:cs typeface="+mn-cs"/>
              </a:rPr>
              <a:t>סקריפטים, פונקציות או אובייקטים </a:t>
            </a:r>
            <a:r>
              <a:rPr lang="he-IL" sz="1200" b="0" i="0" kern="1200" baseline="0" dirty="0" smtClean="0">
                <a:solidFill>
                  <a:schemeClr val="tx1"/>
                </a:solidFill>
                <a:effectLst/>
                <a:latin typeface="+mn-lt"/>
                <a:ea typeface="+mn-ea"/>
                <a:cs typeface="+mn-cs"/>
              </a:rPr>
              <a:t>אשר</a:t>
            </a:r>
            <a:r>
              <a:rPr lang="he-IL" sz="1200" b="1" i="0"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יכולות לשמש לבדיקת </a:t>
            </a:r>
            <a:r>
              <a:rPr lang="he-IL" sz="1200" b="1" i="0" kern="1200" baseline="0" dirty="0" smtClean="0">
                <a:solidFill>
                  <a:schemeClr val="tx1"/>
                </a:solidFill>
                <a:effectLst/>
                <a:latin typeface="+mn-lt"/>
                <a:ea typeface="+mn-ea"/>
                <a:cs typeface="+mn-cs"/>
              </a:rPr>
              <a:t>פונקציונליות</a:t>
            </a:r>
            <a:r>
              <a:rPr lang="he-IL" sz="1200" b="0" i="0" kern="1200" baseline="0" dirty="0" smtClean="0">
                <a:solidFill>
                  <a:schemeClr val="tx1"/>
                </a:solidFill>
                <a:effectLst/>
                <a:latin typeface="+mn-lt"/>
                <a:ea typeface="+mn-ea"/>
                <a:cs typeface="+mn-cs"/>
              </a:rPr>
              <a:t> </a:t>
            </a:r>
            <a:r>
              <a:rPr lang="he-IL" sz="1200" b="1" i="0" kern="1200" baseline="0" dirty="0" smtClean="0">
                <a:solidFill>
                  <a:schemeClr val="tx1"/>
                </a:solidFill>
                <a:effectLst/>
                <a:latin typeface="+mn-lt"/>
                <a:ea typeface="+mn-ea"/>
                <a:cs typeface="+mn-cs"/>
              </a:rPr>
              <a:t>נכונה</a:t>
            </a:r>
            <a:r>
              <a:rPr lang="he-IL" sz="1200" b="0" i="0" kern="1200" baseline="0" dirty="0" smtClean="0">
                <a:solidFill>
                  <a:schemeClr val="tx1"/>
                </a:solidFill>
                <a:effectLst/>
                <a:latin typeface="+mn-lt"/>
                <a:ea typeface="+mn-ea"/>
                <a:cs typeface="+mn-cs"/>
              </a:rPr>
              <a:t> של הקוד, מדידת </a:t>
            </a:r>
            <a:r>
              <a:rPr lang="he-IL" sz="1200" b="1" i="0" kern="1200" baseline="0" dirty="0" smtClean="0">
                <a:solidFill>
                  <a:schemeClr val="tx1"/>
                </a:solidFill>
                <a:effectLst/>
                <a:latin typeface="+mn-lt"/>
                <a:ea typeface="+mn-ea"/>
                <a:cs typeface="+mn-cs"/>
              </a:rPr>
              <a:t>ביצועי</a:t>
            </a:r>
            <a:r>
              <a:rPr lang="he-IL" sz="1200" b="0" i="0" kern="1200" baseline="0" dirty="0" smtClean="0">
                <a:solidFill>
                  <a:schemeClr val="tx1"/>
                </a:solidFill>
                <a:effectLst/>
                <a:latin typeface="+mn-lt"/>
                <a:ea typeface="+mn-ea"/>
                <a:cs typeface="+mn-cs"/>
              </a:rPr>
              <a:t> הקוד ובדיקות </a:t>
            </a:r>
            <a:r>
              <a:rPr lang="he-IL" sz="1200" b="1" i="0" kern="1200" baseline="0" dirty="0" smtClean="0">
                <a:solidFill>
                  <a:schemeClr val="tx1"/>
                </a:solidFill>
                <a:effectLst/>
                <a:latin typeface="+mn-lt"/>
                <a:ea typeface="+mn-ea"/>
                <a:cs typeface="+mn-cs"/>
              </a:rPr>
              <a:t>רגרסיה</a:t>
            </a:r>
            <a:r>
              <a:rPr lang="he-IL" sz="1200" b="0" i="0" kern="1200" baseline="0" dirty="0" smtClean="0">
                <a:solidFill>
                  <a:schemeClr val="tx1"/>
                </a:solidFill>
                <a:effectLst/>
                <a:latin typeface="+mn-lt"/>
                <a:ea typeface="+mn-ea"/>
                <a:cs typeface="+mn-cs"/>
              </a:rPr>
              <a:t> לאחר ביצוע שינוויים בקוד. ניתן למצוא הסברים ודוגמאות בדוקיומנטציה תחת </a:t>
            </a:r>
            <a:r>
              <a:rPr lang="en-US" sz="1200" b="0" i="0" kern="1200" dirty="0" smtClean="0">
                <a:solidFill>
                  <a:schemeClr val="tx1"/>
                </a:solidFill>
                <a:effectLst/>
                <a:latin typeface="+mn-lt"/>
                <a:ea typeface="+mn-ea"/>
                <a:cs typeface="+mn-cs"/>
              </a:rPr>
              <a:t>Testing Frameworks</a:t>
            </a:r>
            <a:r>
              <a:rPr lang="he-IL" sz="1200" b="0" i="0" kern="1200" dirty="0" smtClean="0">
                <a:solidFill>
                  <a:schemeClr val="tx1"/>
                </a:solidFill>
                <a:effectLst/>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kern="1200" dirty="0" smtClean="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dirty="0" smtClean="0">
                <a:solidFill>
                  <a:schemeClr val="tx1"/>
                </a:solidFill>
              </a:rPr>
              <a:t>(קליק) </a:t>
            </a:r>
            <a:r>
              <a:rPr lang="he-IL" sz="1200" b="0" i="0" kern="1200" dirty="0" smtClean="0">
                <a:solidFill>
                  <a:schemeClr val="tx1"/>
                </a:solidFill>
                <a:effectLst/>
                <a:latin typeface="+mn-lt"/>
                <a:ea typeface="+mn-ea"/>
                <a:cs typeface="+mn-cs"/>
              </a:rPr>
              <a:t>על</a:t>
            </a:r>
            <a:r>
              <a:rPr lang="he-IL" sz="1200" b="0" i="0" kern="1200" baseline="0" dirty="0" smtClean="0">
                <a:solidFill>
                  <a:schemeClr val="tx1"/>
                </a:solidFill>
                <a:effectLst/>
                <a:latin typeface="+mn-lt"/>
                <a:ea typeface="+mn-ea"/>
                <a:cs typeface="+mn-cs"/>
              </a:rPr>
              <a:t> מנת לתעד את הבדיקות שאנו עושים, ואת ההתנהגות הרצויה של הקוד שלנו, נוכל ליצור דו"חות אוטומטיים ע"י אופציית ה-</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publish</a:t>
            </a:r>
            <a:r>
              <a:rPr lang="he-IL" sz="1200" b="0" i="0" kern="1200" baseline="0" dirty="0" smtClean="0">
                <a:solidFill>
                  <a:schemeClr val="tx1"/>
                </a:solidFill>
                <a:effectLst/>
                <a:latin typeface="+mn-lt"/>
                <a:ea typeface="+mn-ea"/>
                <a:cs typeface="+mn-cs"/>
              </a:rPr>
              <a:t> במטלב, או באמצעות כלי הנקרא </a:t>
            </a:r>
            <a:r>
              <a:rPr kumimoji="0" lang="en-US" sz="1200" b="1"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mn-cs"/>
              </a:rPr>
              <a:t>Report generator</a:t>
            </a:r>
            <a:r>
              <a:rPr kumimoji="0" lang="he-IL" sz="1200" b="0" i="0" u="none" strike="noStrike" kern="1200" cap="none" spc="0" normalizeH="0" baseline="0" noProof="0" dirty="0" smtClean="0">
                <a:ln>
                  <a:noFill/>
                </a:ln>
                <a:solidFill>
                  <a:prstClr val="black"/>
                </a:solidFill>
                <a:effectLst/>
                <a:uLnTx/>
                <a:uFillTx/>
                <a:latin typeface="Arial"/>
                <a:ea typeface="+mn-ea"/>
                <a:cs typeface="+mn-cs"/>
              </a:rPr>
              <a:t>.</a:t>
            </a: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he-IL" sz="1200" b="0" i="0" u="none" strike="noStrike" kern="1200" cap="none" spc="0" normalizeH="0" baseline="0" noProof="0" dirty="0" smtClean="0">
              <a:ln>
                <a:noFill/>
              </a:ln>
              <a:solidFill>
                <a:prstClr val="black"/>
              </a:solidFill>
              <a:effectLst/>
              <a:uLnTx/>
              <a:uFillTx/>
              <a:latin typeface="Arial"/>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dirty="0" smtClean="0">
                <a:solidFill>
                  <a:schemeClr val="tx1"/>
                </a:solidFill>
              </a:rPr>
              <a:t>(קליק) בסוף התהליך יש לנו ביד קוד איכותי</a:t>
            </a:r>
            <a:r>
              <a:rPr lang="he-IL" sz="1200" b="0" baseline="0" dirty="0" smtClean="0">
                <a:solidFill>
                  <a:schemeClr val="tx1"/>
                </a:solidFill>
              </a:rPr>
              <a:t> ויציב, שעבר סט בדיקות מתועד.</a:t>
            </a:r>
            <a:endParaRPr lang="en-US" sz="1200" b="0" i="0" kern="1200" dirty="0" smtClean="0">
              <a:solidFill>
                <a:schemeClr val="tx1"/>
              </a:solidFill>
              <a:effectLst/>
              <a:latin typeface="+mn-lt"/>
              <a:ea typeface="+mn-ea"/>
              <a:cs typeface="+mn-cs"/>
            </a:endParaRPr>
          </a:p>
          <a:p>
            <a:pPr algn="r" rtl="1"/>
            <a:endParaRPr lang="he-IL" baseline="0" dirty="0" smtClean="0"/>
          </a:p>
          <a:p>
            <a:pPr algn="r" rtl="1"/>
            <a:endParaRPr lang="he-IL" baseline="0" dirty="0" smtClean="0"/>
          </a:p>
          <a:p>
            <a:pPr algn="r" rtl="1"/>
            <a:endParaRPr lang="he-IL" baseline="0" dirty="0" smtClean="0"/>
          </a:p>
          <a:p>
            <a:pPr algn="r" rtl="1"/>
            <a:endParaRPr lang="he-IL" baseline="0" dirty="0" smtClean="0"/>
          </a:p>
          <a:p>
            <a:pPr algn="r" rtl="1"/>
            <a:r>
              <a:rPr lang="he-IL" baseline="0" dirty="0" smtClean="0"/>
              <a:t>ריינר: להזכיר ששלב הבדיקות הוא </a:t>
            </a:r>
            <a:r>
              <a:rPr lang="he-IL" b="1" baseline="0" dirty="0" smtClean="0"/>
              <a:t>בכל התהליך </a:t>
            </a:r>
            <a:r>
              <a:rPr lang="he-IL" baseline="0" dirty="0" smtClean="0"/>
              <a:t>– אולי להוסיף חצים בכל השלבים. היתרון הוא שאפשר לעשות את הבדיקות בכל מיני שלבים, אבל הרווח העיקרי הוא אם את עושה את זה כל הזמן – מציאת באגים בשבל מוקדם, שיפורים... לעשות את במקביל לכל השלבים. זה תהליך מתמשך ולפעמים גם אחרי שסיימת הכל אתה חוזר אחורה ועושה שיפורים קטנים ובודק שוב – תהליך אוטומציה ולכן אפשר לחזור לכל שלב שוב ושוב.</a:t>
            </a:r>
          </a:p>
          <a:p>
            <a:pPr algn="r" rtl="1"/>
            <a:endParaRPr lang="he-IL" baseline="0" dirty="0" smtClean="0"/>
          </a:p>
          <a:p>
            <a:pPr algn="r"/>
            <a:endParaRPr lang="en-US" dirty="0" smtClean="0"/>
          </a:p>
          <a:p>
            <a:r>
              <a:rPr lang="en-US" dirty="0" smtClean="0"/>
              <a:t>1. Testing </a:t>
            </a:r>
            <a:r>
              <a:rPr lang="en-US" dirty="0" smtClean="0">
                <a:solidFill>
                  <a:schemeClr val="accent4"/>
                </a:solidFill>
              </a:rPr>
              <a:t>improves quality</a:t>
            </a:r>
          </a:p>
          <a:p>
            <a:pPr lvl="1"/>
            <a:r>
              <a:rPr lang="en-US" dirty="0" smtClean="0"/>
              <a:t>Check that your code works the way you think it should</a:t>
            </a:r>
          </a:p>
          <a:p>
            <a:pPr lvl="1"/>
            <a:r>
              <a:rPr lang="en-US" dirty="0" smtClean="0"/>
              <a:t>Can easily see what broke and where bugs are located</a:t>
            </a:r>
          </a:p>
          <a:p>
            <a:pPr lvl="1"/>
            <a:endParaRPr lang="en-US" dirty="0" smtClean="0"/>
          </a:p>
          <a:p>
            <a:r>
              <a:rPr lang="en-US" dirty="0" smtClean="0"/>
              <a:t>2. Testing </a:t>
            </a:r>
            <a:r>
              <a:rPr lang="en-US" dirty="0" smtClean="0">
                <a:solidFill>
                  <a:schemeClr val="accent4"/>
                </a:solidFill>
              </a:rPr>
              <a:t>saves development time</a:t>
            </a:r>
          </a:p>
          <a:p>
            <a:pPr lvl="1"/>
            <a:r>
              <a:rPr lang="en-US" dirty="0" smtClean="0"/>
              <a:t>Improve or rewrite your code without fear of breaking it</a:t>
            </a:r>
          </a:p>
          <a:p>
            <a:pPr lvl="1"/>
            <a:r>
              <a:rPr lang="en-US" dirty="0" smtClean="0"/>
              <a:t>Most of the effort we spend on code, we actually spend fixing it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true test of an algorithm is how it performs under real-world conditions.</a:t>
            </a:r>
          </a:p>
          <a:p>
            <a:r>
              <a:rPr lang="en-US" sz="1200" b="0" i="0" kern="1200" dirty="0" smtClean="0">
                <a:solidFill>
                  <a:schemeClr val="tx1"/>
                </a:solidFill>
                <a:effectLst/>
                <a:latin typeface="+mn-lt"/>
                <a:ea typeface="+mn-ea"/>
                <a:cs typeface="+mn-cs"/>
              </a:rPr>
              <a:t>You can test your algorithms on financial, mapping, image, or other data by connecting directly to databases, hardware, and instruments.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Testing allows you to systematically</a:t>
            </a:r>
            <a:r>
              <a:rPr lang="en-US" sz="1200" b="0" i="0" kern="1200" baseline="0" dirty="0" smtClean="0">
                <a:solidFill>
                  <a:schemeClr val="tx1"/>
                </a:solidFill>
                <a:effectLst/>
                <a:latin typeface="+mn-lt"/>
                <a:ea typeface="+mn-ea"/>
                <a:cs typeface="+mn-cs"/>
              </a:rPr>
              <a:t> check the </a:t>
            </a:r>
            <a:r>
              <a:rPr lang="en-US" sz="1200" b="1" i="0" kern="1200" baseline="0" dirty="0" smtClean="0">
                <a:solidFill>
                  <a:schemeClr val="tx1"/>
                </a:solidFill>
                <a:effectLst/>
                <a:latin typeface="+mn-lt"/>
                <a:ea typeface="+mn-ea"/>
                <a:cs typeface="+mn-cs"/>
              </a:rPr>
              <a:t>quality of your code</a:t>
            </a:r>
            <a:r>
              <a:rPr lang="en-US" sz="1200" b="0" i="0" kern="1200" baseline="0" dirty="0" smtClean="0">
                <a:solidFill>
                  <a:schemeClr val="tx1"/>
                </a:solidFill>
                <a:effectLst/>
                <a:latin typeface="+mn-lt"/>
                <a:ea typeface="+mn-ea"/>
                <a:cs typeface="+mn-cs"/>
              </a:rPr>
              <a:t>, making sure it </a:t>
            </a:r>
            <a:r>
              <a:rPr lang="en-US" sz="1200" b="1" i="0" kern="1200" baseline="0" dirty="0" smtClean="0">
                <a:solidFill>
                  <a:schemeClr val="tx1"/>
                </a:solidFill>
                <a:effectLst/>
                <a:latin typeface="+mn-lt"/>
                <a:ea typeface="+mn-ea"/>
                <a:cs typeface="+mn-cs"/>
              </a:rPr>
              <a:t>works the way you expect </a:t>
            </a:r>
            <a:r>
              <a:rPr lang="en-US" sz="1200" b="0" i="0" kern="1200" baseline="0" dirty="0" smtClean="0">
                <a:solidFill>
                  <a:schemeClr val="tx1"/>
                </a:solidFill>
                <a:effectLst/>
                <a:latin typeface="+mn-lt"/>
                <a:ea typeface="+mn-ea"/>
                <a:cs typeface="+mn-cs"/>
              </a:rPr>
              <a:t>it to – it also  allows you to find </a:t>
            </a:r>
            <a:r>
              <a:rPr lang="en-US" sz="1200" b="1" i="0" kern="1200" baseline="0" dirty="0" smtClean="0">
                <a:solidFill>
                  <a:schemeClr val="tx1"/>
                </a:solidFill>
                <a:effectLst/>
                <a:latin typeface="+mn-lt"/>
                <a:ea typeface="+mn-ea"/>
                <a:cs typeface="+mn-cs"/>
              </a:rPr>
              <a:t>bugs</a:t>
            </a:r>
            <a:r>
              <a:rPr lang="en-US" sz="1200" b="0" i="0" kern="1200" baseline="0" dirty="0" smtClean="0">
                <a:solidFill>
                  <a:schemeClr val="tx1"/>
                </a:solidFill>
                <a:effectLst/>
                <a:latin typeface="+mn-lt"/>
                <a:ea typeface="+mn-ea"/>
                <a:cs typeface="+mn-cs"/>
              </a:rPr>
              <a:t> and see what part of the code they are located in.  </a:t>
            </a:r>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can even </a:t>
            </a:r>
            <a:r>
              <a:rPr lang="en-US" sz="1200" b="0" i="0" kern="1200" dirty="0" smtClean="0">
                <a:solidFill>
                  <a:schemeClr val="tx1"/>
                </a:solidFill>
                <a:effectLst/>
                <a:latin typeface="+mn-lt"/>
                <a:ea typeface="+mn-ea"/>
                <a:cs typeface="+mn-cs"/>
              </a:rPr>
              <a:t>test your code as you write it to ensure that the quality is built in from the start.</a:t>
            </a:r>
          </a:p>
          <a:p>
            <a:r>
              <a:rPr lang="en-US" sz="1200" b="0" i="0" kern="1200" dirty="0" smtClean="0">
                <a:solidFill>
                  <a:schemeClr val="tx1"/>
                </a:solidFill>
                <a:effectLst/>
                <a:latin typeface="+mn-lt"/>
                <a:ea typeface="+mn-ea"/>
                <a:cs typeface="+mn-cs"/>
              </a:rPr>
              <a:t>Having tests makes it </a:t>
            </a:r>
            <a:r>
              <a:rPr lang="en-US" sz="1200" b="1" i="0" kern="1200" dirty="0" smtClean="0">
                <a:solidFill>
                  <a:schemeClr val="tx1"/>
                </a:solidFill>
                <a:effectLst/>
                <a:latin typeface="+mn-lt"/>
                <a:ea typeface="+mn-ea"/>
                <a:cs typeface="+mn-cs"/>
              </a:rPr>
              <a:t>easier and safer to modify the code </a:t>
            </a:r>
            <a:r>
              <a:rPr lang="en-US" sz="1200" b="0" i="0" kern="1200" dirty="0" smtClean="0">
                <a:solidFill>
                  <a:schemeClr val="tx1"/>
                </a:solidFill>
                <a:effectLst/>
                <a:latin typeface="+mn-lt"/>
                <a:ea typeface="+mn-ea"/>
                <a:cs typeface="+mn-cs"/>
              </a:rPr>
              <a:t>because the tests document the intended behavior of your code and will instantly catch any changes.  Even</a:t>
            </a:r>
            <a:r>
              <a:rPr lang="en-US" sz="1200" b="0" i="0" kern="1200" baseline="0" dirty="0" smtClean="0">
                <a:solidFill>
                  <a:schemeClr val="tx1"/>
                </a:solidFill>
                <a:effectLst/>
                <a:latin typeface="+mn-lt"/>
                <a:ea typeface="+mn-ea"/>
                <a:cs typeface="+mn-cs"/>
              </a:rPr>
              <a:t> though it takes some upfront work, having tests for your code ultimately </a:t>
            </a:r>
            <a:r>
              <a:rPr lang="en-US" sz="1200" b="1" i="0" kern="1200" baseline="0" dirty="0" smtClean="0">
                <a:solidFill>
                  <a:schemeClr val="tx1"/>
                </a:solidFill>
                <a:effectLst/>
                <a:latin typeface="+mn-lt"/>
                <a:ea typeface="+mn-ea"/>
                <a:cs typeface="+mn-cs"/>
              </a:rPr>
              <a:t>saves you time </a:t>
            </a:r>
            <a:r>
              <a:rPr lang="en-US" sz="1200" b="0" i="0" kern="1200" baseline="0" dirty="0" smtClean="0">
                <a:solidFill>
                  <a:schemeClr val="tx1"/>
                </a:solidFill>
                <a:effectLst/>
                <a:latin typeface="+mn-lt"/>
                <a:ea typeface="+mn-ea"/>
                <a:cs typeface="+mn-cs"/>
              </a:rPr>
              <a:t>since the time is spent improving and advancing your code instead of fixing it. </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https://www.mathworks.com/help/stats/introduction-to-design-of-experiments.html</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956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The MathWorks</a:t>
            </a:r>
          </a:p>
        </p:txBody>
      </p:sp>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9B0FBD-DD10-4A2D-B7A6-871CBD2B12F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75106" name="Rectangle 2"/>
          <p:cNvSpPr>
            <a:spLocks noGrp="1" noRot="1" noChangeAspect="1" noChangeArrowheads="1" noTextEdit="1"/>
          </p:cNvSpPr>
          <p:nvPr>
            <p:ph type="sldImg"/>
          </p:nvPr>
        </p:nvSpPr>
        <p:spPr>
          <a:xfrm>
            <a:off x="1144588" y="685800"/>
            <a:ext cx="4570412" cy="3429000"/>
          </a:xfrm>
          <a:ln/>
        </p:spPr>
      </p:sp>
      <p:sp>
        <p:nvSpPr>
          <p:cNvPr id="175107" name="Rectangle 3"/>
          <p:cNvSpPr>
            <a:spLocks noGrp="1" noChangeArrowheads="1"/>
          </p:cNvSpPr>
          <p:nvPr>
            <p:ph type="body" idx="1"/>
          </p:nvPr>
        </p:nvSpPr>
        <p:spPr>
          <a:xfrm>
            <a:off x="916257" y="4343713"/>
            <a:ext cx="5025486" cy="4113862"/>
          </a:xfrm>
        </p:spPr>
        <p:txBody>
          <a:bodyPr/>
          <a:lstStyle/>
          <a:p>
            <a:pPr algn="r" rtl="1"/>
            <a:r>
              <a:rPr lang="he-IL" sz="1200" b="0" i="0" kern="1200" dirty="0" smtClean="0">
                <a:solidFill>
                  <a:schemeClr val="tx1"/>
                </a:solidFill>
                <a:effectLst/>
                <a:latin typeface="+mn-lt"/>
                <a:ea typeface="+mn-ea"/>
                <a:cs typeface="+mn-cs"/>
              </a:rPr>
              <a:t>אחרי</a:t>
            </a:r>
            <a:r>
              <a:rPr lang="he-IL" sz="1200" b="0" i="0" kern="1200" baseline="0" dirty="0" smtClean="0">
                <a:solidFill>
                  <a:schemeClr val="tx1"/>
                </a:solidFill>
                <a:effectLst/>
                <a:latin typeface="+mn-lt"/>
                <a:ea typeface="+mn-ea"/>
                <a:cs typeface="+mn-cs"/>
              </a:rPr>
              <a:t> שביצענו בדיקות ואופטימיזציה לקוד שלנו, נרצה </a:t>
            </a:r>
            <a:r>
              <a:rPr lang="he-IL" sz="1200" b="1" i="0" kern="1200" baseline="0" dirty="0" smtClean="0">
                <a:solidFill>
                  <a:schemeClr val="tx1"/>
                </a:solidFill>
                <a:effectLst/>
                <a:latin typeface="+mn-lt"/>
                <a:ea typeface="+mn-ea"/>
                <a:cs typeface="+mn-cs"/>
              </a:rPr>
              <a:t>לשתף את הקוד או את התוצאות </a:t>
            </a:r>
            <a:r>
              <a:rPr lang="he-IL" sz="1200" b="0" i="0" kern="1200" baseline="0" dirty="0" smtClean="0">
                <a:solidFill>
                  <a:schemeClr val="tx1"/>
                </a:solidFill>
                <a:effectLst/>
                <a:latin typeface="+mn-lt"/>
                <a:ea typeface="+mn-ea"/>
                <a:cs typeface="+mn-cs"/>
              </a:rPr>
              <a:t>שלנו עם אחרים – משתמשי מטלב וגם מי שאינו משתמש במטלב.</a:t>
            </a:r>
          </a:p>
          <a:p>
            <a:pPr algn="r" rtl="1"/>
            <a:r>
              <a:rPr lang="he-IL" sz="1200" b="0" i="0" kern="1200" baseline="0" dirty="0" smtClean="0">
                <a:solidFill>
                  <a:schemeClr val="tx1"/>
                </a:solidFill>
                <a:effectLst/>
                <a:latin typeface="+mn-lt"/>
                <a:ea typeface="+mn-ea"/>
                <a:cs typeface="+mn-cs"/>
              </a:rPr>
              <a:t>מטלב מספקת מספר דרכים לשתף את הקוד:</a:t>
            </a:r>
          </a:p>
          <a:p>
            <a:pPr algn="r" rtl="1"/>
            <a:r>
              <a:rPr lang="he-IL" sz="1200" b="0" dirty="0" smtClean="0">
                <a:solidFill>
                  <a:schemeClr val="tx1"/>
                </a:solidFill>
              </a:rPr>
              <a:t>(קליק) </a:t>
            </a:r>
            <a:r>
              <a:rPr lang="he-IL" sz="1200" b="0" i="0" kern="1200" baseline="0" dirty="0" smtClean="0">
                <a:solidFill>
                  <a:schemeClr val="tx1"/>
                </a:solidFill>
                <a:effectLst/>
                <a:latin typeface="+mn-lt"/>
                <a:ea typeface="+mn-ea"/>
                <a:cs typeface="+mn-cs"/>
              </a:rPr>
              <a:t>נוכל לשתף עם משתמשי מטלב ע"י יצירת </a:t>
            </a:r>
            <a:r>
              <a:rPr lang="he-IL" sz="1200" b="1" i="0" kern="1200" baseline="0" dirty="0" smtClean="0">
                <a:solidFill>
                  <a:schemeClr val="tx1"/>
                </a:solidFill>
                <a:effectLst/>
                <a:latin typeface="+mn-lt"/>
                <a:ea typeface="+mn-ea"/>
                <a:cs typeface="+mn-cs"/>
              </a:rPr>
              <a:t>אפליקצית מטלב או </a:t>
            </a:r>
            <a:r>
              <a:rPr lang="en-US" sz="1200" b="1" i="0" kern="1200" baseline="0" dirty="0" smtClean="0">
                <a:solidFill>
                  <a:schemeClr val="tx1"/>
                </a:solidFill>
                <a:effectLst/>
                <a:latin typeface="+mn-lt"/>
                <a:ea typeface="+mn-ea"/>
                <a:cs typeface="+mn-cs"/>
              </a:rPr>
              <a:t>toolbox</a:t>
            </a:r>
            <a:r>
              <a:rPr lang="he-IL" sz="1200" b="1" i="0" kern="1200" baseline="0" dirty="0" smtClean="0">
                <a:solidFill>
                  <a:schemeClr val="tx1"/>
                </a:solidFill>
                <a:effectLst/>
                <a:latin typeface="+mn-lt"/>
                <a:ea typeface="+mn-ea"/>
                <a:cs typeface="+mn-cs"/>
              </a:rPr>
              <a:t>.</a:t>
            </a:r>
          </a:p>
          <a:p>
            <a:pPr algn="r" rtl="1"/>
            <a:r>
              <a:rPr lang="he-IL" sz="1200" b="0" dirty="0" smtClean="0">
                <a:solidFill>
                  <a:schemeClr val="tx1"/>
                </a:solidFill>
              </a:rPr>
              <a:t>(קליק) </a:t>
            </a:r>
            <a:r>
              <a:rPr lang="he-IL" sz="1200" b="0" i="0" kern="1200" baseline="0" dirty="0" smtClean="0">
                <a:solidFill>
                  <a:schemeClr val="tx1"/>
                </a:solidFill>
                <a:effectLst/>
                <a:latin typeface="+mn-lt"/>
                <a:ea typeface="+mn-ea"/>
                <a:cs typeface="+mn-cs"/>
              </a:rPr>
              <a:t>נוכל ליצור אפליקציית</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standalone</a:t>
            </a:r>
            <a:r>
              <a:rPr lang="en-US" sz="1200" b="0" i="0"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אותה נוכל לשתף עם מי שנרצה, ליצור רכיבי תוכנה ולשלב את הקוד שלנו </a:t>
            </a:r>
            <a:r>
              <a:rPr lang="he-IL" sz="1200" b="1" i="0" kern="1200" baseline="0" dirty="0" smtClean="0">
                <a:solidFill>
                  <a:schemeClr val="tx1"/>
                </a:solidFill>
                <a:effectLst/>
                <a:latin typeface="+mn-lt"/>
                <a:ea typeface="+mn-ea"/>
                <a:cs typeface="+mn-cs"/>
              </a:rPr>
              <a:t>בסביבות תוכנה אחרות כמו </a:t>
            </a:r>
            <a:r>
              <a:rPr lang="en-US" sz="1200" b="1" i="0" kern="1200" baseline="0" dirty="0" smtClean="0">
                <a:solidFill>
                  <a:schemeClr val="tx1"/>
                </a:solidFill>
                <a:effectLst/>
                <a:latin typeface="+mn-lt"/>
                <a:ea typeface="+mn-ea"/>
                <a:cs typeface="+mn-cs"/>
              </a:rPr>
              <a:t>NET</a:t>
            </a:r>
            <a:r>
              <a:rPr lang="he-IL" sz="1200" b="1" i="0" kern="1200" baseline="0" dirty="0" smtClean="0">
                <a:solidFill>
                  <a:schemeClr val="tx1"/>
                </a:solidFill>
                <a:effectLst/>
                <a:latin typeface="+mn-lt"/>
                <a:ea typeface="+mn-ea"/>
                <a:cs typeface="+mn-cs"/>
              </a:rPr>
              <a:t>. או </a:t>
            </a:r>
            <a:r>
              <a:rPr lang="en-US" sz="1200" b="1" i="0" kern="1200" baseline="0" dirty="0" smtClean="0">
                <a:solidFill>
                  <a:schemeClr val="tx1"/>
                </a:solidFill>
                <a:effectLst/>
                <a:latin typeface="+mn-lt"/>
                <a:ea typeface="+mn-ea"/>
                <a:cs typeface="+mn-cs"/>
              </a:rPr>
              <a:t>java</a:t>
            </a:r>
            <a:r>
              <a:rPr lang="he-IL" sz="1200" b="0" i="0" kern="1200" baseline="0" dirty="0" smtClean="0">
                <a:solidFill>
                  <a:schemeClr val="tx1"/>
                </a:solidFill>
                <a:effectLst/>
                <a:latin typeface="+mn-lt"/>
                <a:ea typeface="+mn-ea"/>
                <a:cs typeface="+mn-cs"/>
              </a:rPr>
              <a:t>.</a:t>
            </a:r>
          </a:p>
          <a:p>
            <a:pPr algn="r" rtl="1"/>
            <a:r>
              <a:rPr lang="he-IL" sz="1200" b="0" dirty="0" smtClean="0">
                <a:solidFill>
                  <a:schemeClr val="tx1"/>
                </a:solidFill>
              </a:rPr>
              <a:t>(קליק) או</a:t>
            </a:r>
            <a:r>
              <a:rPr lang="he-IL" sz="1200" b="0" baseline="0" dirty="0" smtClean="0">
                <a:solidFill>
                  <a:schemeClr val="tx1"/>
                </a:solidFill>
              </a:rPr>
              <a:t> </a:t>
            </a:r>
            <a:r>
              <a:rPr lang="he-IL" sz="1200" b="1" i="0" kern="1200" baseline="0" dirty="0" smtClean="0">
                <a:solidFill>
                  <a:schemeClr val="tx1"/>
                </a:solidFill>
                <a:effectLst/>
                <a:latin typeface="+mn-lt"/>
                <a:ea typeface="+mn-ea"/>
                <a:cs typeface="+mn-cs"/>
              </a:rPr>
              <a:t>להמיר את קוד המטלב לקוד </a:t>
            </a:r>
            <a:r>
              <a:rPr lang="en-US" sz="1200" b="1" i="0" kern="1200" baseline="0" dirty="0" smtClean="0">
                <a:solidFill>
                  <a:schemeClr val="tx1"/>
                </a:solidFill>
                <a:effectLst/>
                <a:latin typeface="+mn-lt"/>
                <a:ea typeface="+mn-ea"/>
                <a:cs typeface="+mn-cs"/>
              </a:rPr>
              <a:t>c</a:t>
            </a:r>
            <a:r>
              <a:rPr lang="he-IL" sz="1200" b="0" i="0" kern="1200" baseline="0" dirty="0" smtClean="0">
                <a:solidFill>
                  <a:schemeClr val="tx1"/>
                </a:solidFill>
                <a:effectLst/>
                <a:latin typeface="+mn-lt"/>
                <a:ea typeface="+mn-ea"/>
                <a:cs typeface="+mn-cs"/>
              </a:rPr>
              <a:t>.</a:t>
            </a:r>
          </a:p>
          <a:p>
            <a:pPr algn="r" rtl="1"/>
            <a:endParaRPr lang="he-IL" sz="1200" b="0" i="0" kern="1200" baseline="0" dirty="0" smtClean="0">
              <a:solidFill>
                <a:schemeClr val="tx1"/>
              </a:solidFill>
              <a:effectLst/>
              <a:latin typeface="+mn-lt"/>
              <a:ea typeface="+mn-ea"/>
              <a:cs typeface="+mn-cs"/>
            </a:endParaRPr>
          </a:p>
          <a:p>
            <a:pPr algn="r" rt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your algorithm is fully optimized and tested, MATLAB provides multiple ways to share it with others, including a range of options for </a:t>
            </a:r>
            <a:r>
              <a:rPr lang="en-US" sz="1200" b="1" i="0" kern="1200" dirty="0" smtClean="0">
                <a:solidFill>
                  <a:schemeClr val="tx1"/>
                </a:solidFill>
                <a:effectLst/>
                <a:latin typeface="+mn-lt"/>
                <a:ea typeface="+mn-ea"/>
                <a:cs typeface="+mn-cs"/>
              </a:rPr>
              <a:t>documenting</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publishing</a:t>
            </a:r>
            <a:r>
              <a:rPr lang="en-US" sz="1200" b="0" i="0" kern="1200" dirty="0" smtClean="0">
                <a:solidFill>
                  <a:schemeClr val="tx1"/>
                </a:solidFill>
                <a:effectLst/>
                <a:latin typeface="+mn-lt"/>
                <a:ea typeface="+mn-ea"/>
                <a:cs typeface="+mn-cs"/>
              </a:rPr>
              <a:t> your code and results.</a:t>
            </a:r>
          </a:p>
          <a:p>
            <a:r>
              <a:rPr lang="en-US" sz="1200" b="0" i="0" kern="1200" dirty="0" smtClean="0">
                <a:solidFill>
                  <a:schemeClr val="tx1"/>
                </a:solidFill>
                <a:effectLst/>
                <a:latin typeface="+mn-lt"/>
                <a:ea typeface="+mn-ea"/>
                <a:cs typeface="+mn-cs"/>
              </a:rPr>
              <a:t>Algorithms can be distributed directly to other MATLAB users.</a:t>
            </a:r>
          </a:p>
          <a:p>
            <a:r>
              <a:rPr lang="en-US" sz="1200" b="0" i="0" kern="1200" dirty="0" smtClean="0">
                <a:solidFill>
                  <a:schemeClr val="tx1"/>
                </a:solidFill>
                <a:effectLst/>
                <a:latin typeface="+mn-lt"/>
                <a:ea typeface="+mn-ea"/>
                <a:cs typeface="+mn-cs"/>
              </a:rPr>
              <a:t>You can also </a:t>
            </a:r>
            <a:r>
              <a:rPr lang="en-US" sz="1200" b="0" i="0" u="none" strike="noStrike" kern="1200" dirty="0" smtClean="0">
                <a:solidFill>
                  <a:schemeClr val="tx1"/>
                </a:solidFill>
                <a:effectLst/>
                <a:latin typeface="+mn-lt"/>
                <a:ea typeface="+mn-ea"/>
                <a:cs typeface="+mn-cs"/>
                <a:hlinkClick r:id="rId3"/>
              </a:rPr>
              <a:t>deploy your algorithm as a stand-alone application</a:t>
            </a:r>
            <a:r>
              <a:rPr lang="en-US" sz="1200" b="0" i="0" kern="1200" dirty="0" smtClean="0">
                <a:solidFill>
                  <a:schemeClr val="tx1"/>
                </a:solidFill>
                <a:effectLst/>
                <a:latin typeface="+mn-lt"/>
                <a:ea typeface="+mn-ea"/>
                <a:cs typeface="+mn-cs"/>
              </a:rPr>
              <a:t>, as a software module that can be integrated with other languages and applications, or as </a:t>
            </a:r>
            <a:r>
              <a:rPr lang="en-US" sz="1200" b="0" i="0" u="none" strike="noStrike" kern="1200" dirty="0" smtClean="0">
                <a:solidFill>
                  <a:schemeClr val="tx1"/>
                </a:solidFill>
                <a:effectLst/>
                <a:latin typeface="+mn-lt"/>
                <a:ea typeface="+mn-ea"/>
                <a:cs typeface="+mn-cs"/>
                <a:hlinkClick r:id="rId4"/>
              </a:rPr>
              <a:t>standalone C code</a:t>
            </a:r>
            <a:r>
              <a:rPr lang="en-US" sz="1200" b="0" i="0" kern="1200" dirty="0" smtClean="0">
                <a:solidFill>
                  <a:schemeClr val="tx1"/>
                </a:solidFill>
                <a:effectLst/>
                <a:latin typeface="+mn-lt"/>
                <a:ea typeface="+mn-ea"/>
                <a:cs typeface="+mn-cs"/>
              </a:rPr>
              <a:t>.</a:t>
            </a:r>
            <a:endParaRPr lang="en-US" dirty="0" smtClean="0"/>
          </a:p>
          <a:p>
            <a:endParaRPr lang="en-US" dirty="0" smtClean="0"/>
          </a:p>
          <a:p>
            <a:r>
              <a:rPr lang="en-US" dirty="0" smtClean="0"/>
              <a:t>If you are doing any type of testing or analysis, eventually you will have a need to share your results. </a:t>
            </a:r>
          </a:p>
          <a:p>
            <a:r>
              <a:rPr lang="en-US" dirty="0" smtClean="0"/>
              <a:t>The majority of the time this will be with others outside of MATLAB.  With core MATLAB, you can </a:t>
            </a:r>
            <a:r>
              <a:rPr lang="en-US" b="0" dirty="0" smtClean="0"/>
              <a:t>copy-paste figures </a:t>
            </a:r>
            <a:r>
              <a:rPr lang="en-US" dirty="0" smtClean="0"/>
              <a:t>into other applications, or write scripts to </a:t>
            </a:r>
            <a:r>
              <a:rPr lang="en-US" b="0" dirty="0" smtClean="0"/>
              <a:t>automatically export many figures </a:t>
            </a:r>
            <a:r>
              <a:rPr lang="en-US" dirty="0" smtClean="0"/>
              <a:t>at once.  You can also import and export standard or custom files.</a:t>
            </a:r>
          </a:p>
          <a:p>
            <a:endParaRPr lang="en-US" dirty="0" smtClean="0"/>
          </a:p>
          <a:p>
            <a:r>
              <a:rPr lang="en-US" dirty="0" smtClean="0"/>
              <a:t>There are also few products which extend the ability to share your work beyond MATLAB’s core capabilitie</a:t>
            </a:r>
            <a:r>
              <a:rPr lang="en-US" b="0" dirty="0" smtClean="0"/>
              <a:t>s.  </a:t>
            </a:r>
            <a:r>
              <a:rPr lang="en-US" b="1" dirty="0" smtClean="0"/>
              <a:t>The Database Toolbox </a:t>
            </a:r>
            <a:r>
              <a:rPr lang="en-US" dirty="0" smtClean="0"/>
              <a:t>allows MATLAB to exchange data with ODBC and JDBC compliant databases, and the </a:t>
            </a:r>
            <a:r>
              <a:rPr lang="en-US" b="1" dirty="0" smtClean="0"/>
              <a:t>report generator </a:t>
            </a:r>
            <a:r>
              <a:rPr lang="en-US" dirty="0" smtClean="0"/>
              <a:t>will embed your MATLAB work into HTML, Word, or PDF documents. </a:t>
            </a:r>
          </a:p>
          <a:p>
            <a:endParaRPr lang="en-US" dirty="0" smtClean="0"/>
          </a:p>
          <a:p>
            <a:r>
              <a:rPr lang="en-US" baseline="0" dirty="0" smtClean="0"/>
              <a:t>Share with </a:t>
            </a:r>
            <a:r>
              <a:rPr lang="en-US" b="1" baseline="0" dirty="0" smtClean="0"/>
              <a:t>2 kinds of users</a:t>
            </a:r>
            <a:r>
              <a:rPr lang="en-US" baseline="0" dirty="0" smtClean="0"/>
              <a:t>: (royalty-free sharing, IP protection via encryption)</a:t>
            </a:r>
            <a:endParaRPr lang="he-IL" dirty="0" smtClean="0"/>
          </a:p>
          <a:p>
            <a:pPr marL="228600" indent="-228600">
              <a:buAutoNum type="arabicPeriod"/>
            </a:pPr>
            <a:r>
              <a:rPr lang="en-US" baseline="0" dirty="0" smtClean="0"/>
              <a:t>MATLAB users – Files, Apps or Toolboxes</a:t>
            </a:r>
          </a:p>
          <a:p>
            <a:pPr marL="228600" indent="-228600">
              <a:buAutoNum type="arabicPeriod"/>
            </a:pPr>
            <a:r>
              <a:rPr lang="en-US" baseline="0" dirty="0" smtClean="0"/>
              <a:t>People without MATLAB – compiler: Applications Built only in MATLAB. coder: Integrate MATLAB programs with your own software</a:t>
            </a:r>
          </a:p>
          <a:p>
            <a:pPr marL="228600" indent="-228600">
              <a:buAutoNum type="arabicPeriod"/>
            </a:pPr>
            <a:endParaRPr lang="en-US" baseline="0" dirty="0" smtClean="0"/>
          </a:p>
          <a:p>
            <a:pPr marL="228600" indent="-228600">
              <a:buAutoNum type="arabicPeriod"/>
            </a:pPr>
            <a:endParaRPr lang="en-US" baseline="0" dirty="0" smtClean="0"/>
          </a:p>
          <a:p>
            <a:pPr marL="0" indent="0">
              <a:buNone/>
            </a:pPr>
            <a:r>
              <a:rPr lang="en-US" sz="1200" b="1" i="0" kern="1200" dirty="0" smtClean="0">
                <a:solidFill>
                  <a:schemeClr val="tx1"/>
                </a:solidFill>
                <a:effectLst/>
                <a:latin typeface="+mn-lt"/>
                <a:ea typeface="+mn-ea"/>
                <a:cs typeface="+mn-cs"/>
              </a:rPr>
              <a:t>MATLAB</a:t>
            </a:r>
            <a:r>
              <a:rPr lang="en-US" sz="1200" b="1" i="0" kern="1200" baseline="300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Compiler</a:t>
            </a:r>
            <a:r>
              <a:rPr lang="en-US" sz="1200" b="0" i="0" kern="1200" dirty="0" smtClean="0">
                <a:solidFill>
                  <a:schemeClr val="tx1"/>
                </a:solidFill>
                <a:effectLst/>
                <a:latin typeface="+mn-lt"/>
                <a:ea typeface="+mn-ea"/>
                <a:cs typeface="+mn-cs"/>
              </a:rPr>
              <a:t>™ lets you share MATLAB programs as standalone applications. You can also create Microsoft</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Excel</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add-ins and integrate them into Excel spreadsheets.</a:t>
            </a:r>
            <a:endParaRPr lang="en-US" baseline="0" dirty="0" smtClean="0"/>
          </a:p>
          <a:p>
            <a:pPr marL="0" indent="0">
              <a:buNone/>
            </a:pP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MATLAB</a:t>
            </a:r>
            <a:r>
              <a:rPr lang="en-US" sz="1200" b="1" i="0" kern="1200" baseline="300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Compiler SDK</a:t>
            </a:r>
            <a:r>
              <a:rPr lang="en-US" sz="1200" b="0" i="0" kern="1200" dirty="0" smtClean="0">
                <a:solidFill>
                  <a:schemeClr val="tx1"/>
                </a:solidFill>
                <a:effectLst/>
                <a:latin typeface="+mn-lt"/>
                <a:ea typeface="+mn-ea"/>
                <a:cs typeface="+mn-cs"/>
              </a:rPr>
              <a:t>™ extends the functionality of MATLAB Compiler™ to let you build C/C++ shared libraries, Microsoft</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.NET assemblies, and </a:t>
            </a:r>
            <a:r>
              <a:rPr lang="en-US" sz="1200" b="0" i="0" kern="1200" dirty="0" err="1" smtClean="0">
                <a:solidFill>
                  <a:schemeClr val="tx1"/>
                </a:solidFill>
                <a:effectLst/>
                <a:latin typeface="+mn-lt"/>
                <a:ea typeface="+mn-ea"/>
                <a:cs typeface="+mn-cs"/>
              </a:rPr>
              <a:t>Java</a:t>
            </a:r>
            <a:r>
              <a:rPr lang="en-US" sz="1200" b="0" i="0" kern="1200" baseline="30000" dirty="0" err="1"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from MATLAB programs. These components can be integrated with custom applications and then deployed to desktop, web, and enterprise systems.</a:t>
            </a:r>
            <a:endParaRPr lang="en-US" dirty="0" smtClean="0"/>
          </a:p>
          <a:p>
            <a:r>
              <a:rPr lang="en-US" dirty="0" smtClean="0"/>
              <a:t>web(</a:t>
            </a:r>
            <a:r>
              <a:rPr lang="en-US" dirty="0" err="1" smtClean="0"/>
              <a:t>fullfile</a:t>
            </a:r>
            <a:r>
              <a:rPr lang="en-US" dirty="0" smtClean="0"/>
              <a:t>(</a:t>
            </a:r>
            <a:r>
              <a:rPr lang="en-US" dirty="0" err="1" smtClean="0"/>
              <a:t>docroot</a:t>
            </a:r>
            <a:r>
              <a:rPr lang="en-US" dirty="0" smtClean="0"/>
              <a:t>, 'compiler/determining-if-matlab-compiler-is-the-right-tool.html'))</a:t>
            </a:r>
          </a:p>
          <a:p>
            <a:endParaRPr lang="en-US" dirty="0" smtClean="0"/>
          </a:p>
          <a:p>
            <a:r>
              <a:rPr lang="en-US" sz="1200" b="1" i="0" kern="1200" dirty="0" smtClean="0">
                <a:solidFill>
                  <a:schemeClr val="tx1"/>
                </a:solidFill>
                <a:effectLst/>
                <a:latin typeface="+mn-lt"/>
                <a:ea typeface="+mn-ea"/>
                <a:cs typeface="+mn-cs"/>
              </a:rPr>
              <a:t>MATLAB</a:t>
            </a:r>
            <a:r>
              <a:rPr lang="en-US" sz="1200" b="1" i="0" kern="1200" baseline="300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Coder</a:t>
            </a:r>
            <a:r>
              <a:rPr lang="en-US" sz="1200" b="0" i="0" kern="1200" dirty="0" smtClean="0">
                <a:solidFill>
                  <a:schemeClr val="tx1"/>
                </a:solidFill>
                <a:effectLst/>
                <a:latin typeface="+mn-lt"/>
                <a:ea typeface="+mn-ea"/>
                <a:cs typeface="+mn-cs"/>
              </a:rPr>
              <a:t>™ generates readable and portable C and C++ code from MATLAB code. It supports most of the MATLAB language and a wide range of toolboxes. You can integrate the generated code into your projects as source code, static libraries, or dynamic libraries. You can also use the generated code within the MATLAB environment to accelerate computationally intensive portions of your MATLAB code. MATLAB Coder lets you incorporate legacy C code into your MATLAB algorithm and into the generated code.</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231095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u="none" kern="1200" dirty="0" smtClean="0">
                <a:solidFill>
                  <a:schemeClr val="tx1"/>
                </a:solidFill>
                <a:effectLst/>
                <a:latin typeface="+mn-lt"/>
                <a:ea typeface="+mn-ea"/>
                <a:cs typeface="+mn-cs"/>
              </a:rPr>
              <a:t>כפי</a:t>
            </a:r>
            <a:r>
              <a:rPr lang="he-IL" sz="1200" b="0" u="none" kern="1200" baseline="0" dirty="0" smtClean="0">
                <a:solidFill>
                  <a:schemeClr val="tx1"/>
                </a:solidFill>
                <a:effectLst/>
                <a:latin typeface="+mn-lt"/>
                <a:ea typeface="+mn-ea"/>
                <a:cs typeface="+mn-cs"/>
              </a:rPr>
              <a:t> שראינו, תהליך הפיתוח מורכב </a:t>
            </a:r>
            <a:r>
              <a:rPr lang="he-IL" sz="1200" b="1" u="none" kern="1200" baseline="0" dirty="0" smtClean="0">
                <a:solidFill>
                  <a:schemeClr val="tx1"/>
                </a:solidFill>
                <a:effectLst/>
                <a:latin typeface="+mn-lt"/>
                <a:ea typeface="+mn-ea"/>
                <a:cs typeface="+mn-cs"/>
              </a:rPr>
              <a:t>ממספר שלבים</a:t>
            </a:r>
            <a:r>
              <a:rPr lang="he-IL" sz="1200" b="0" u="none" kern="1200" baseline="0" dirty="0" smtClean="0">
                <a:solidFill>
                  <a:schemeClr val="tx1"/>
                </a:solidFill>
                <a:effectLst/>
                <a:latin typeface="+mn-lt"/>
                <a:ea typeface="+mn-ea"/>
                <a:cs typeface="+mn-cs"/>
              </a:rPr>
              <a:t>, וכמובן משתנה בין אפליקציות שונות ומפתחים שונים.</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u="none" kern="1200" baseline="0" dirty="0" smtClean="0">
                <a:solidFill>
                  <a:schemeClr val="tx1"/>
                </a:solidFill>
                <a:effectLst/>
                <a:latin typeface="+mn-lt"/>
                <a:ea typeface="+mn-ea"/>
                <a:cs typeface="+mn-cs"/>
              </a:rPr>
              <a:t>שלב הרעיון והחקירה הוא שלב אינדיבידואלי שכל אחד עושה בעצמו בהתאם לרעיון ולצרכים שלו ולכן לא נרחיב עליו את הדיון פה.</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dirty="0" smtClean="0">
                <a:solidFill>
                  <a:schemeClr val="tx1"/>
                </a:solidFill>
              </a:rPr>
              <a:t>(קליק) </a:t>
            </a:r>
            <a:r>
              <a:rPr lang="he-IL" sz="1200" b="1" u="none" kern="1200" baseline="0" dirty="0" smtClean="0">
                <a:solidFill>
                  <a:schemeClr val="tx1"/>
                </a:solidFill>
                <a:effectLst/>
                <a:latin typeface="+mn-lt"/>
                <a:ea typeface="+mn-ea"/>
                <a:cs typeface="+mn-cs"/>
              </a:rPr>
              <a:t>היום נתמקד בשלב השני: </a:t>
            </a:r>
            <a:r>
              <a:rPr lang="he-IL" sz="1200" b="0" u="none" kern="1200" baseline="0" dirty="0" smtClean="0">
                <a:solidFill>
                  <a:schemeClr val="tx1"/>
                </a:solidFill>
                <a:effectLst/>
                <a:latin typeface="+mn-lt"/>
                <a:ea typeface="+mn-ea"/>
                <a:cs typeface="+mn-cs"/>
              </a:rPr>
              <a:t>נכיר טכניקות לשיפור איכות הקוד וביצועי הקוד, נראה כיצד להעריך את ביצועי הקוד, למצוא צווארי בקבוק בקוד ולבצע אופטימיזציה בקוד, וכן נדבר על ניהול גרסאות.</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u="none" kern="1200" baseline="0" dirty="0" smtClean="0">
                <a:solidFill>
                  <a:schemeClr val="tx1"/>
                </a:solidFill>
                <a:effectLst/>
                <a:latin typeface="+mn-lt"/>
                <a:ea typeface="+mn-ea"/>
                <a:cs typeface="+mn-cs"/>
              </a:rPr>
              <a:t>כדי ללמוד יותר על שלב הבדיקות אתם מוזמנים לבקר בדוקיומנטציה של מטלב ולראות דוגמאות מפורטות של בניית קוד לביצוע בדיקות.</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dirty="0" smtClean="0">
                <a:solidFill>
                  <a:schemeClr val="tx1"/>
                </a:solidFill>
              </a:rPr>
              <a:t>(קליק) </a:t>
            </a:r>
            <a:r>
              <a:rPr lang="he-IL" sz="1200" b="0" u="none" kern="1200" baseline="0" dirty="0" smtClean="0">
                <a:solidFill>
                  <a:schemeClr val="tx1"/>
                </a:solidFill>
                <a:effectLst/>
                <a:latin typeface="+mn-lt"/>
                <a:ea typeface="+mn-ea"/>
                <a:cs typeface="+mn-cs"/>
              </a:rPr>
              <a:t>אם אתם מעוניינים לשמוע יותר על יצירת אפליקציות </a:t>
            </a:r>
            <a:r>
              <a:rPr lang="en-US" sz="1200" b="0" u="none" kern="1200" baseline="0" dirty="0" smtClean="0">
                <a:solidFill>
                  <a:schemeClr val="tx1"/>
                </a:solidFill>
                <a:effectLst/>
                <a:latin typeface="+mn-lt"/>
                <a:ea typeface="+mn-ea"/>
                <a:cs typeface="+mn-cs"/>
              </a:rPr>
              <a:t>standalone</a:t>
            </a:r>
            <a:r>
              <a:rPr lang="he-IL" sz="1200" b="0" u="none"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יצירת רכיבי תוכנה והמרת</a:t>
            </a:r>
            <a:r>
              <a:rPr lang="he-IL" sz="1200" b="1" i="0"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קוד, אתם מוזמנים ל</a:t>
            </a:r>
            <a:r>
              <a:rPr lang="he-IL" sz="1200" b="1" i="0" kern="1200" baseline="0" dirty="0" smtClean="0">
                <a:solidFill>
                  <a:schemeClr val="tx1"/>
                </a:solidFill>
                <a:effectLst/>
                <a:latin typeface="+mn-lt"/>
                <a:ea typeface="+mn-ea"/>
                <a:cs typeface="+mn-cs"/>
              </a:rPr>
              <a:t>סמינר </a:t>
            </a:r>
            <a:r>
              <a:rPr lang="en-US" sz="1200" b="1" i="0" kern="1200" baseline="0" dirty="0" smtClean="0">
                <a:solidFill>
                  <a:schemeClr val="tx1"/>
                </a:solidFill>
                <a:effectLst/>
                <a:latin typeface="+mn-lt"/>
                <a:ea typeface="+mn-ea"/>
                <a:cs typeface="+mn-cs"/>
              </a:rPr>
              <a:t>deployment</a:t>
            </a:r>
            <a:r>
              <a:rPr lang="he-IL" sz="1200" b="0" i="0" kern="1200" baseline="0" dirty="0" smtClean="0">
                <a:solidFill>
                  <a:schemeClr val="tx1"/>
                </a:solidFill>
                <a:effectLst/>
                <a:latin typeface="+mn-lt"/>
                <a:ea typeface="+mn-ea"/>
                <a:cs typeface="+mn-cs"/>
              </a:rPr>
              <a:t> שיתקיים באפריל שיעסוק בהרחבה בנושאים אלה.</a:t>
            </a:r>
            <a:endParaRPr lang="he-IL" sz="1200" b="0" u="non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u="non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u="non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effectLst/>
                <a:latin typeface="+mn-lt"/>
                <a:ea typeface="+mn-ea"/>
                <a:cs typeface="+mn-cs"/>
              </a:rPr>
              <a:t>Our</a:t>
            </a:r>
            <a:r>
              <a:rPr lang="en-US" sz="1200" b="0" u="none" kern="1200" baseline="0" dirty="0" smtClean="0">
                <a:solidFill>
                  <a:schemeClr val="tx1"/>
                </a:solidFill>
                <a:effectLst/>
                <a:latin typeface="+mn-lt"/>
                <a:ea typeface="+mn-ea"/>
                <a:cs typeface="+mn-cs"/>
              </a:rPr>
              <a:t> main focus for today: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Arial"/>
                <a:ea typeface="+mn-ea"/>
                <a:cs typeface="+mn-cs"/>
              </a:rPr>
              <a:t>Improve code quality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Arial"/>
                <a:ea typeface="+mn-ea"/>
                <a:cs typeface="+mn-cs"/>
              </a:rPr>
              <a:t>Profile and Optimize</a:t>
            </a:r>
            <a:endParaRPr kumimoji="0" lang="en-US" sz="1200" b="0" i="0" u="none" strike="noStrike" kern="1200" cap="none" spc="0" normalizeH="0" baseline="0" noProof="0" dirty="0" smtClean="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Arial"/>
                <a:ea typeface="+mn-ea"/>
                <a:cs typeface="+mn-cs"/>
              </a:rPr>
              <a:t>Manage code with Source Control</a:t>
            </a:r>
          </a:p>
          <a:p>
            <a:pPr algn="r" rtl="1"/>
            <a:endParaRPr lang="he-IL"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5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063625"/>
            <a:ext cx="7772400" cy="1470025"/>
          </a:xfrm>
        </p:spPr>
        <p:txBody>
          <a:bodyPr/>
          <a:lstStyle>
            <a:lvl1pPr algn="l">
              <a:defRPr>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6814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2013 The MathWorks, Inc.</a:t>
            </a: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996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77009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17614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303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1318810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363635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37804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Agenda</a:t>
            </a:r>
          </a:p>
        </p:txBody>
      </p:sp>
    </p:spTree>
    <p:extLst>
      <p:ext uri="{BB962C8B-B14F-4D97-AF65-F5344CB8AC3E}">
        <p14:creationId xmlns:p14="http://schemas.microsoft.com/office/powerpoint/2010/main" val="7415410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2013 The MathWorks, Inc.</a:t>
            </a: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0021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9080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74617" y="2060848"/>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523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94684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161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1359371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2125368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19515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Agenda</a:t>
            </a:r>
          </a:p>
        </p:txBody>
      </p:sp>
    </p:spTree>
    <p:extLst>
      <p:ext uri="{BB962C8B-B14F-4D97-AF65-F5344CB8AC3E}">
        <p14:creationId xmlns:p14="http://schemas.microsoft.com/office/powerpoint/2010/main" val="22983053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luemesh.jpg"/>
          <p:cNvPicPr>
            <a:picLocks noChangeAspect="1"/>
          </p:cNvPicPr>
          <p:nvPr userDrawn="1"/>
        </p:nvPicPr>
        <p:blipFill>
          <a:blip r:embed="rId2" cstate="print"/>
          <a:stretch>
            <a:fillRect/>
          </a:stretch>
        </p:blipFill>
        <p:spPr>
          <a:xfrm>
            <a:off x="-3050" y="1287"/>
            <a:ext cx="9156819" cy="6856713"/>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2406">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7"/>
            <a:ext cx="7772400" cy="987425"/>
          </a:xfrm>
        </p:spPr>
        <p:txBody>
          <a:bodyPr>
            <a:normAutofit/>
          </a:bodyPr>
          <a:lstStyle>
            <a:lvl1pPr marL="0" indent="0" algn="l">
              <a:buNone/>
              <a:defRPr sz="1203" b="1">
                <a:solidFill>
                  <a:schemeClr val="tx1"/>
                </a:solidFill>
              </a:defRPr>
            </a:lvl1pPr>
            <a:lvl2pPr marL="343769" indent="0" algn="ctr">
              <a:buNone/>
              <a:defRPr>
                <a:solidFill>
                  <a:schemeClr val="tx1">
                    <a:tint val="75000"/>
                  </a:schemeClr>
                </a:solidFill>
              </a:defRPr>
            </a:lvl2pPr>
            <a:lvl3pPr marL="687537" indent="0" algn="ctr">
              <a:buNone/>
              <a:defRPr>
                <a:solidFill>
                  <a:schemeClr val="tx1">
                    <a:tint val="75000"/>
                  </a:schemeClr>
                </a:solidFill>
              </a:defRPr>
            </a:lvl3pPr>
            <a:lvl4pPr marL="1031306" indent="0" algn="ctr">
              <a:buNone/>
              <a:defRPr>
                <a:solidFill>
                  <a:schemeClr val="tx1">
                    <a:tint val="75000"/>
                  </a:schemeClr>
                </a:solidFill>
              </a:defRPr>
            </a:lvl4pPr>
            <a:lvl5pPr marL="1375075" indent="0" algn="ctr">
              <a:buNone/>
              <a:defRPr>
                <a:solidFill>
                  <a:schemeClr val="tx1">
                    <a:tint val="75000"/>
                  </a:schemeClr>
                </a:solidFill>
              </a:defRPr>
            </a:lvl5pPr>
            <a:lvl6pPr marL="1718843" indent="0" algn="ctr">
              <a:buNone/>
              <a:defRPr>
                <a:solidFill>
                  <a:schemeClr val="tx1">
                    <a:tint val="75000"/>
                  </a:schemeClr>
                </a:solidFill>
              </a:defRPr>
            </a:lvl6pPr>
            <a:lvl7pPr marL="2062612" indent="0" algn="ctr">
              <a:buNone/>
              <a:defRPr>
                <a:solidFill>
                  <a:schemeClr val="tx1">
                    <a:tint val="75000"/>
                  </a:schemeClr>
                </a:solidFill>
              </a:defRPr>
            </a:lvl7pPr>
            <a:lvl8pPr marL="2406381" indent="0" algn="ctr">
              <a:buNone/>
              <a:defRPr>
                <a:solidFill>
                  <a:schemeClr val="tx1">
                    <a:tint val="75000"/>
                  </a:schemeClr>
                </a:solidFill>
              </a:defRPr>
            </a:lvl8pPr>
            <a:lvl9pPr marL="2750149"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670289" y="6527629"/>
            <a:ext cx="1828800" cy="208070"/>
          </a:xfrm>
          <a:prstGeom prst="rect">
            <a:avLst/>
          </a:prstGeom>
          <a:noFill/>
        </p:spPr>
        <p:txBody>
          <a:bodyPr wrap="square" rtlCol="0">
            <a:spAutoFit/>
          </a:bodyPr>
          <a:lstStyle/>
          <a:p>
            <a:pPr marL="0" marR="0" lvl="0" indent="0" algn="l" defTabSz="687537" rtl="0" eaLnBrk="1" fontAlgn="auto" latinLnBrk="0" hangingPunct="1">
              <a:lnSpc>
                <a:spcPct val="100000"/>
              </a:lnSpc>
              <a:spcBef>
                <a:spcPts val="0"/>
              </a:spcBef>
              <a:spcAft>
                <a:spcPts val="0"/>
              </a:spcAft>
              <a:buClrTx/>
              <a:buSzTx/>
              <a:buFontTx/>
              <a:buNone/>
              <a:tabLst/>
              <a:defRPr/>
            </a:pPr>
            <a:r>
              <a:rPr kumimoji="0" lang="en-US" sz="752"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2014 The MathWorks, Inc.</a:t>
            </a:r>
            <a:endParaRPr kumimoji="0" lang="en-US" sz="752"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76652"/>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Picture 8" descr="09_MW_logo_CMYK_REV.png"/>
          <p:cNvPicPr>
            <a:picLocks noChangeAspect="1"/>
          </p:cNvPicPr>
          <p:nvPr userDrawn="1"/>
        </p:nvPicPr>
        <p:blipFill>
          <a:blip r:embed="rId3" cstate="print"/>
          <a:stretch>
            <a:fillRect/>
          </a:stretch>
        </p:blipFill>
        <p:spPr>
          <a:xfrm>
            <a:off x="7748046" y="141137"/>
            <a:ext cx="1215499" cy="320591"/>
          </a:xfrm>
          <a:prstGeom prst="rect">
            <a:avLst/>
          </a:prstGeom>
          <a:noFill/>
          <a:ln>
            <a:noFill/>
          </a:ln>
        </p:spPr>
      </p:pic>
    </p:spTree>
    <p:extLst>
      <p:ext uri="{BB962C8B-B14F-4D97-AF65-F5344CB8AC3E}">
        <p14:creationId xmlns:p14="http://schemas.microsoft.com/office/powerpoint/2010/main" val="764948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105"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1805"/>
            </a:lvl1pPr>
            <a:lvl2pPr>
              <a:lnSpc>
                <a:spcPct val="105000"/>
              </a:lnSpc>
              <a:defRPr sz="1504"/>
            </a:lvl2pPr>
            <a:lvl3pPr>
              <a:lnSpc>
                <a:spcPct val="105000"/>
              </a:lnSpc>
              <a:buSzPct val="75000"/>
              <a:defRPr sz="1203"/>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53336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463804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75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893887"/>
            <a:ext cx="7772400" cy="1362075"/>
          </a:xfrm>
        </p:spPr>
        <p:txBody>
          <a:bodyPr/>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0"/>
            <a:ext cx="7772400" cy="1500187"/>
          </a:xfrm>
        </p:spPr>
        <p:txBody>
          <a:bodyPr anchor="b">
            <a:normAutofit/>
          </a:bodyPr>
          <a:lstStyle>
            <a:lvl1pPr marL="0" indent="0">
              <a:buNone/>
              <a:defRPr sz="16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93216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105"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1" y="2819400"/>
            <a:ext cx="3810000" cy="3200400"/>
          </a:xfrm>
        </p:spPr>
        <p:txBody>
          <a:bodyPr/>
          <a:lstStyle>
            <a:lvl1pPr>
              <a:buClr>
                <a:srgbClr val="125687"/>
              </a:buClr>
              <a:buSzTx/>
              <a:defRPr sz="1353" baseline="0"/>
            </a:lvl1pPr>
            <a:lvl2pPr>
              <a:defRPr sz="1203"/>
            </a:lvl2pPr>
            <a:lvl3pPr>
              <a:buNone/>
              <a:defRPr sz="1203"/>
            </a:lvl3pPr>
            <a:lvl4pPr>
              <a:defRPr sz="1353"/>
            </a:lvl4pPr>
            <a:lvl5pPr>
              <a:defRPr sz="1353"/>
            </a:lvl5pPr>
            <a:lvl6pPr>
              <a:defRPr sz="1353"/>
            </a:lvl6pPr>
            <a:lvl7pPr>
              <a:defRPr sz="1353"/>
            </a:lvl7pPr>
            <a:lvl8pPr>
              <a:defRPr sz="1353"/>
            </a:lvl8pPr>
            <a:lvl9pPr>
              <a:defRPr sz="1353"/>
            </a:lvl9pPr>
          </a:lstStyle>
          <a:p>
            <a:pPr lvl="0">
              <a:buClr>
                <a:srgbClr val="125687"/>
              </a:buClr>
              <a:buSzTx/>
            </a:pPr>
            <a:r>
              <a:rPr lang="en-US" dirty="0" smtClean="0"/>
              <a:t>Click to add b</a:t>
            </a:r>
            <a:r>
              <a:rPr lang="en-US" sz="1353"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1" y="1600200"/>
            <a:ext cx="3810000" cy="838200"/>
          </a:xfrm>
        </p:spPr>
        <p:txBody>
          <a:bodyPr anchor="t"/>
          <a:lstStyle>
            <a:lvl1pPr marL="0" indent="0" algn="l">
              <a:buNone/>
              <a:defRPr sz="1504" b="1" baseline="0"/>
            </a:lvl1pPr>
          </a:lstStyle>
          <a:p>
            <a:pPr lvl="0"/>
            <a:r>
              <a:rPr lang="en-US" dirty="0" smtClean="0"/>
              <a:t>Click to add headline</a:t>
            </a:r>
            <a:r>
              <a:rPr lang="en-US" sz="1504"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1" y="6172200"/>
            <a:ext cx="4105275" cy="533400"/>
          </a:xfrm>
        </p:spPr>
        <p:txBody>
          <a:bodyPr anchor="b" anchorCtr="0"/>
          <a:lstStyle>
            <a:lvl1pPr marL="173078" indent="-171884">
              <a:buClrTx/>
              <a:buSzPct val="125000"/>
              <a:buFont typeface="Courier New" pitchFamily="49" charset="0"/>
              <a:buChar char="»"/>
              <a:defRPr sz="1203" b="0">
                <a:latin typeface="Courier New" pitchFamily="49" charset="0"/>
                <a:cs typeface="Courier New" pitchFamily="49" charset="0"/>
              </a:defRPr>
            </a:lvl1pPr>
          </a:lstStyle>
          <a:p>
            <a:pPr lvl="0"/>
            <a:r>
              <a:rPr lang="en-US" dirty="0" smtClean="0"/>
              <a:t>Click to add </a:t>
            </a:r>
            <a:r>
              <a:rPr lang="en-US" sz="1203" dirty="0" err="1" smtClean="0">
                <a:latin typeface="Courier New" pitchFamily="49" charset="0"/>
                <a:cs typeface="Courier New" pitchFamily="49" charset="0"/>
              </a:rPr>
              <a:t>product_example_name</a:t>
            </a:r>
            <a:r>
              <a:rPr lang="en-US" sz="1203"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1770860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7"/>
            <a:ext cx="7772400" cy="1362075"/>
          </a:xfrm>
        </p:spPr>
        <p:txBody>
          <a:bodyPr anchor="t"/>
          <a:lstStyle>
            <a:lvl1pPr algn="ctr">
              <a:defRPr sz="2406"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32157973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1"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03721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Edit in Slide Master view to enter agenda items</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2</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3</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4</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endParaRPr kumimoji="0" lang="en-US" sz="1805"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687537" rtl="0" eaLnBrk="1" fontAlgn="auto" latinLnBrk="0" hangingPunct="1">
              <a:lnSpc>
                <a:spcPct val="100000"/>
              </a:lnSpc>
              <a:spcBef>
                <a:spcPts val="0"/>
              </a:spcBef>
              <a:spcAft>
                <a:spcPts val="0"/>
              </a:spcAft>
              <a:buClrTx/>
              <a:buSzTx/>
              <a:buFontTx/>
              <a:buNone/>
              <a:tabLst/>
              <a:defRPr/>
            </a:pPr>
            <a:r>
              <a:rPr kumimoji="0" lang="en-US" sz="2105"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Edit in Slide Master view to enter agenda title</a:t>
            </a:r>
          </a:p>
        </p:txBody>
      </p:sp>
    </p:spTree>
    <p:extLst>
      <p:ext uri="{BB962C8B-B14F-4D97-AF65-F5344CB8AC3E}">
        <p14:creationId xmlns:p14="http://schemas.microsoft.com/office/powerpoint/2010/main" val="179662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luemesh.jpg"/>
          <p:cNvPicPr>
            <a:picLocks noChangeAspect="1"/>
          </p:cNvPicPr>
          <p:nvPr userDrawn="1"/>
        </p:nvPicPr>
        <p:blipFill>
          <a:blip r:embed="rId2" cstate="print"/>
          <a:stretch>
            <a:fillRect/>
          </a:stretch>
        </p:blipFill>
        <p:spPr>
          <a:xfrm>
            <a:off x="-3050" y="1287"/>
            <a:ext cx="9156819" cy="6856713"/>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2406">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7"/>
            <a:ext cx="7772400" cy="987425"/>
          </a:xfrm>
        </p:spPr>
        <p:txBody>
          <a:bodyPr>
            <a:normAutofit/>
          </a:bodyPr>
          <a:lstStyle>
            <a:lvl1pPr marL="0" indent="0" algn="l">
              <a:buNone/>
              <a:defRPr sz="1203" b="1">
                <a:solidFill>
                  <a:schemeClr val="tx1"/>
                </a:solidFill>
              </a:defRPr>
            </a:lvl1pPr>
            <a:lvl2pPr marL="343769" indent="0" algn="ctr">
              <a:buNone/>
              <a:defRPr>
                <a:solidFill>
                  <a:schemeClr val="tx1">
                    <a:tint val="75000"/>
                  </a:schemeClr>
                </a:solidFill>
              </a:defRPr>
            </a:lvl2pPr>
            <a:lvl3pPr marL="687537" indent="0" algn="ctr">
              <a:buNone/>
              <a:defRPr>
                <a:solidFill>
                  <a:schemeClr val="tx1">
                    <a:tint val="75000"/>
                  </a:schemeClr>
                </a:solidFill>
              </a:defRPr>
            </a:lvl3pPr>
            <a:lvl4pPr marL="1031306" indent="0" algn="ctr">
              <a:buNone/>
              <a:defRPr>
                <a:solidFill>
                  <a:schemeClr val="tx1">
                    <a:tint val="75000"/>
                  </a:schemeClr>
                </a:solidFill>
              </a:defRPr>
            </a:lvl4pPr>
            <a:lvl5pPr marL="1375075" indent="0" algn="ctr">
              <a:buNone/>
              <a:defRPr>
                <a:solidFill>
                  <a:schemeClr val="tx1">
                    <a:tint val="75000"/>
                  </a:schemeClr>
                </a:solidFill>
              </a:defRPr>
            </a:lvl5pPr>
            <a:lvl6pPr marL="1718843" indent="0" algn="ctr">
              <a:buNone/>
              <a:defRPr>
                <a:solidFill>
                  <a:schemeClr val="tx1">
                    <a:tint val="75000"/>
                  </a:schemeClr>
                </a:solidFill>
              </a:defRPr>
            </a:lvl6pPr>
            <a:lvl7pPr marL="2062612" indent="0" algn="ctr">
              <a:buNone/>
              <a:defRPr>
                <a:solidFill>
                  <a:schemeClr val="tx1">
                    <a:tint val="75000"/>
                  </a:schemeClr>
                </a:solidFill>
              </a:defRPr>
            </a:lvl7pPr>
            <a:lvl8pPr marL="2406381" indent="0" algn="ctr">
              <a:buNone/>
              <a:defRPr>
                <a:solidFill>
                  <a:schemeClr val="tx1">
                    <a:tint val="75000"/>
                  </a:schemeClr>
                </a:solidFill>
              </a:defRPr>
            </a:lvl8pPr>
            <a:lvl9pPr marL="2750149"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670289" y="6527629"/>
            <a:ext cx="1828800" cy="208070"/>
          </a:xfrm>
          <a:prstGeom prst="rect">
            <a:avLst/>
          </a:prstGeom>
          <a:noFill/>
        </p:spPr>
        <p:txBody>
          <a:bodyPr wrap="square" rtlCol="0">
            <a:spAutoFit/>
          </a:bodyPr>
          <a:lstStyle/>
          <a:p>
            <a:pPr marL="0" marR="0" lvl="0" indent="0" algn="l" defTabSz="687537" rtl="0" eaLnBrk="1" fontAlgn="auto" latinLnBrk="0" hangingPunct="1">
              <a:lnSpc>
                <a:spcPct val="100000"/>
              </a:lnSpc>
              <a:spcBef>
                <a:spcPts val="0"/>
              </a:spcBef>
              <a:spcAft>
                <a:spcPts val="0"/>
              </a:spcAft>
              <a:buClrTx/>
              <a:buSzTx/>
              <a:buFontTx/>
              <a:buNone/>
              <a:tabLst/>
              <a:defRPr/>
            </a:pPr>
            <a:r>
              <a:rPr kumimoji="0" lang="en-US" sz="752"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2014 The MathWorks, Inc.</a:t>
            </a:r>
            <a:endParaRPr kumimoji="0" lang="en-US" sz="752"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76652"/>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Picture 8" descr="09_MW_logo_CMYK_REV.png"/>
          <p:cNvPicPr>
            <a:picLocks noChangeAspect="1"/>
          </p:cNvPicPr>
          <p:nvPr userDrawn="1"/>
        </p:nvPicPr>
        <p:blipFill>
          <a:blip r:embed="rId3" cstate="print"/>
          <a:stretch>
            <a:fillRect/>
          </a:stretch>
        </p:blipFill>
        <p:spPr>
          <a:xfrm>
            <a:off x="7748046" y="141137"/>
            <a:ext cx="1215499" cy="320591"/>
          </a:xfrm>
          <a:prstGeom prst="rect">
            <a:avLst/>
          </a:prstGeom>
          <a:noFill/>
          <a:ln>
            <a:noFill/>
          </a:ln>
        </p:spPr>
      </p:pic>
    </p:spTree>
    <p:extLst>
      <p:ext uri="{BB962C8B-B14F-4D97-AF65-F5344CB8AC3E}">
        <p14:creationId xmlns:p14="http://schemas.microsoft.com/office/powerpoint/2010/main" val="1247544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105"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1805"/>
            </a:lvl1pPr>
            <a:lvl2pPr>
              <a:lnSpc>
                <a:spcPct val="105000"/>
              </a:lnSpc>
              <a:defRPr sz="1504"/>
            </a:lvl2pPr>
            <a:lvl3pPr>
              <a:lnSpc>
                <a:spcPct val="105000"/>
              </a:lnSpc>
              <a:buSzPct val="75000"/>
              <a:defRPr sz="1203"/>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061721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0068459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1905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105"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1" y="2819400"/>
            <a:ext cx="3810000" cy="3200400"/>
          </a:xfrm>
        </p:spPr>
        <p:txBody>
          <a:bodyPr/>
          <a:lstStyle>
            <a:lvl1pPr>
              <a:buClr>
                <a:srgbClr val="125687"/>
              </a:buClr>
              <a:buSzTx/>
              <a:defRPr sz="1353" baseline="0"/>
            </a:lvl1pPr>
            <a:lvl2pPr>
              <a:defRPr sz="1203"/>
            </a:lvl2pPr>
            <a:lvl3pPr>
              <a:buNone/>
              <a:defRPr sz="1203"/>
            </a:lvl3pPr>
            <a:lvl4pPr>
              <a:defRPr sz="1353"/>
            </a:lvl4pPr>
            <a:lvl5pPr>
              <a:defRPr sz="1353"/>
            </a:lvl5pPr>
            <a:lvl6pPr>
              <a:defRPr sz="1353"/>
            </a:lvl6pPr>
            <a:lvl7pPr>
              <a:defRPr sz="1353"/>
            </a:lvl7pPr>
            <a:lvl8pPr>
              <a:defRPr sz="1353"/>
            </a:lvl8pPr>
            <a:lvl9pPr>
              <a:defRPr sz="1353"/>
            </a:lvl9pPr>
          </a:lstStyle>
          <a:p>
            <a:pPr lvl="0">
              <a:buClr>
                <a:srgbClr val="125687"/>
              </a:buClr>
              <a:buSzTx/>
            </a:pPr>
            <a:r>
              <a:rPr lang="en-US" dirty="0" smtClean="0"/>
              <a:t>Click to add b</a:t>
            </a:r>
            <a:r>
              <a:rPr lang="en-US" sz="1353"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1" y="1600200"/>
            <a:ext cx="3810000" cy="838200"/>
          </a:xfrm>
        </p:spPr>
        <p:txBody>
          <a:bodyPr anchor="t"/>
          <a:lstStyle>
            <a:lvl1pPr marL="0" indent="0" algn="l">
              <a:buNone/>
              <a:defRPr sz="1504" b="1" baseline="0"/>
            </a:lvl1pPr>
          </a:lstStyle>
          <a:p>
            <a:pPr lvl="0"/>
            <a:r>
              <a:rPr lang="en-US" dirty="0" smtClean="0"/>
              <a:t>Click to add headline</a:t>
            </a:r>
            <a:r>
              <a:rPr lang="en-US" sz="1504"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1" y="6172200"/>
            <a:ext cx="4105275" cy="533400"/>
          </a:xfrm>
        </p:spPr>
        <p:txBody>
          <a:bodyPr anchor="b" anchorCtr="0"/>
          <a:lstStyle>
            <a:lvl1pPr marL="173078" indent="-171884">
              <a:buClrTx/>
              <a:buSzPct val="125000"/>
              <a:buFont typeface="Courier New" pitchFamily="49" charset="0"/>
              <a:buChar char="»"/>
              <a:defRPr sz="1203" b="0">
                <a:latin typeface="Courier New" pitchFamily="49" charset="0"/>
                <a:cs typeface="Courier New" pitchFamily="49" charset="0"/>
              </a:defRPr>
            </a:lvl1pPr>
          </a:lstStyle>
          <a:p>
            <a:pPr lvl="0"/>
            <a:r>
              <a:rPr lang="en-US" dirty="0" smtClean="0"/>
              <a:t>Click to add </a:t>
            </a:r>
            <a:r>
              <a:rPr lang="en-US" sz="1203" dirty="0" err="1" smtClean="0">
                <a:latin typeface="Courier New" pitchFamily="49" charset="0"/>
                <a:cs typeface="Courier New" pitchFamily="49" charset="0"/>
              </a:rPr>
              <a:t>product_example_name</a:t>
            </a:r>
            <a:r>
              <a:rPr lang="en-US" sz="1203"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19688572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7"/>
            <a:ext cx="7772400" cy="1362075"/>
          </a:xfrm>
        </p:spPr>
        <p:txBody>
          <a:bodyPr anchor="t"/>
          <a:lstStyle>
            <a:lvl1pPr algn="ctr">
              <a:defRPr sz="2406"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123262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125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1"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12908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Edit in Slide Master view to enter agenda items</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2</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3</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r>
              <a:rPr kumimoji="0" lang="en-US" sz="1805"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Bullet 4</a:t>
            </a:r>
          </a:p>
          <a:p>
            <a:pPr marL="256633" marR="0" lvl="0" indent="-256633" algn="l" defTabSz="687537" rtl="0" eaLnBrk="1" fontAlgn="auto" latinLnBrk="0" hangingPunct="1">
              <a:lnSpc>
                <a:spcPct val="100000"/>
              </a:lnSpc>
              <a:spcBef>
                <a:spcPts val="0"/>
              </a:spcBef>
              <a:spcAft>
                <a:spcPts val="0"/>
              </a:spcAft>
              <a:buClr>
                <a:srgbClr val="125687"/>
              </a:buClr>
              <a:buSzPct val="75000"/>
              <a:buFont typeface="Wingdings" pitchFamily="2" charset="2"/>
              <a:buChar char="§"/>
              <a:tabLst>
                <a:tab pos="343769" algn="l"/>
              </a:tabLst>
              <a:defRPr/>
            </a:pPr>
            <a:endParaRPr kumimoji="0" lang="en-US" sz="1805"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687537" rtl="0" eaLnBrk="1" fontAlgn="auto" latinLnBrk="0" hangingPunct="1">
              <a:lnSpc>
                <a:spcPct val="100000"/>
              </a:lnSpc>
              <a:spcBef>
                <a:spcPts val="0"/>
              </a:spcBef>
              <a:spcAft>
                <a:spcPts val="0"/>
              </a:spcAft>
              <a:buClrTx/>
              <a:buSzTx/>
              <a:buFontTx/>
              <a:buNone/>
              <a:tabLst/>
              <a:defRPr/>
            </a:pPr>
            <a:r>
              <a:rPr kumimoji="0" lang="en-US" sz="2105"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Edit in Slide Master view to enter agenda title</a:t>
            </a:r>
          </a:p>
        </p:txBody>
      </p:sp>
    </p:spTree>
    <p:extLst>
      <p:ext uri="{BB962C8B-B14F-4D97-AF65-F5344CB8AC3E}">
        <p14:creationId xmlns:p14="http://schemas.microsoft.com/office/powerpoint/2010/main" val="38164942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063626"/>
            <a:ext cx="7772400" cy="1470025"/>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200" b="1">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9450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57401"/>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36229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893889"/>
            <a:ext cx="7772400" cy="1362075"/>
          </a:xfrm>
        </p:spPr>
        <p:txBody>
          <a:bodyPr/>
          <a:lstStyle>
            <a:lvl1pPr algn="l">
              <a:defRPr sz="3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2"/>
            <a:ext cx="7772400" cy="1500187"/>
          </a:xfrm>
        </p:spPr>
        <p:txBody>
          <a:bodyPr anchor="b">
            <a:normAutofit/>
          </a:bodyPr>
          <a:lstStyle>
            <a:lvl1pPr marL="0" indent="0">
              <a:buNone/>
              <a:defRPr sz="1200" b="1">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263259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39"/>
            <a:ext cx="3886200" cy="42973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39"/>
            <a:ext cx="3886200" cy="42973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6933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2241926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7155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28687"/>
            <a:ext cx="8077200" cy="1124298"/>
          </a:xfrm>
        </p:spPr>
        <p:txBody>
          <a:bodyPr/>
          <a:lstStyle>
            <a:lvl1pPr algn="l">
              <a:defRPr sz="24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3600"/>
            <a:ext cx="3008313" cy="4343400"/>
          </a:xfrm>
        </p:spPr>
        <p:txBody>
          <a:bodyPr/>
          <a:lstStyle>
            <a:lvl1pPr marL="123444" indent="-123444">
              <a:buFont typeface="Wingdings" pitchFamily="2" charset="2"/>
              <a:buChar char="§"/>
              <a:defRPr sz="1350"/>
            </a:lvl1pPr>
            <a:lvl2pPr marL="411480" indent="-137160">
              <a:buFont typeface="Arial" pitchFamily="34" charset="0"/>
              <a:buChar char="─"/>
              <a:defRPr sz="1200"/>
            </a:lvl2pPr>
            <a:lvl3pPr marL="617220" indent="-68580">
              <a:buFont typeface="Wingdings" pitchFamily="2" charset="2"/>
              <a:buChar char="§"/>
              <a:defRPr sz="10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998160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5029200"/>
            <a:ext cx="5486400" cy="566738"/>
          </a:xfrm>
        </p:spPr>
        <p:txBody>
          <a:bodyPr anchor="b"/>
          <a:lstStyle>
            <a:lvl1pPr algn="l">
              <a:defRPr sz="15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91696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610881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714" y="685800"/>
            <a:ext cx="7837487" cy="10668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33414" y="1981200"/>
            <a:ext cx="3835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hart Placeholder 3"/>
          <p:cNvSpPr>
            <a:spLocks noGrp="1"/>
          </p:cNvSpPr>
          <p:nvPr>
            <p:ph type="chart" sz="half" idx="2"/>
          </p:nvPr>
        </p:nvSpPr>
        <p:spPr>
          <a:xfrm>
            <a:off x="4621214" y="1981200"/>
            <a:ext cx="3836987" cy="4419600"/>
          </a:xfrm>
        </p:spPr>
        <p:txBody>
          <a:bodyPr rtlCol="0">
            <a:noAutofit/>
          </a:bodyPr>
          <a:lstStyle/>
          <a:p>
            <a:pPr lvl="0"/>
            <a:endParaRPr lang="he-IL" noProof="0" smtClean="0"/>
          </a:p>
        </p:txBody>
      </p:sp>
    </p:spTree>
    <p:extLst>
      <p:ext uri="{BB962C8B-B14F-4D97-AF65-F5344CB8AC3E}">
        <p14:creationId xmlns:p14="http://schemas.microsoft.com/office/powerpoint/2010/main" val="190708360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063626"/>
            <a:ext cx="7772400" cy="1470025"/>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200" b="1">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233994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57401"/>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1572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893889"/>
            <a:ext cx="7772400" cy="1362075"/>
          </a:xfrm>
        </p:spPr>
        <p:txBody>
          <a:bodyPr/>
          <a:lstStyle>
            <a:lvl1pPr algn="l">
              <a:defRPr sz="3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2"/>
            <a:ext cx="7772400" cy="1500187"/>
          </a:xfrm>
        </p:spPr>
        <p:txBody>
          <a:bodyPr anchor="b">
            <a:normAutofit/>
          </a:bodyPr>
          <a:lstStyle>
            <a:lvl1pPr marL="0" indent="0">
              <a:buNone/>
              <a:defRPr sz="1200" b="1">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60169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39"/>
            <a:ext cx="3886200" cy="42973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39"/>
            <a:ext cx="3886200" cy="42973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08980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22010208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0555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28687"/>
            <a:ext cx="8077200" cy="1124298"/>
          </a:xfrm>
        </p:spPr>
        <p:txBody>
          <a:bodyPr/>
          <a:lstStyle>
            <a:lvl1pPr algn="l">
              <a:defRPr sz="24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3600"/>
            <a:ext cx="3008313" cy="4343400"/>
          </a:xfrm>
        </p:spPr>
        <p:txBody>
          <a:bodyPr/>
          <a:lstStyle>
            <a:lvl1pPr marL="123444" indent="-123444">
              <a:buFont typeface="Wingdings" pitchFamily="2" charset="2"/>
              <a:buChar char="§"/>
              <a:defRPr sz="1350"/>
            </a:lvl1pPr>
            <a:lvl2pPr marL="411480" indent="-137160">
              <a:buFont typeface="Arial" pitchFamily="34" charset="0"/>
              <a:buChar char="─"/>
              <a:defRPr sz="1200"/>
            </a:lvl2pPr>
            <a:lvl3pPr marL="617220" indent="-68580">
              <a:buFont typeface="Wingdings" pitchFamily="2" charset="2"/>
              <a:buChar char="§"/>
              <a:defRPr sz="10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072189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5029200"/>
            <a:ext cx="5486400" cy="566738"/>
          </a:xfrm>
        </p:spPr>
        <p:txBody>
          <a:bodyPr anchor="b"/>
          <a:lstStyle>
            <a:lvl1pPr algn="l">
              <a:defRPr sz="15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8178963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7"/>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714" y="685800"/>
            <a:ext cx="7837487" cy="10668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33414" y="1981200"/>
            <a:ext cx="3835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hart Placeholder 3"/>
          <p:cNvSpPr>
            <a:spLocks noGrp="1"/>
          </p:cNvSpPr>
          <p:nvPr>
            <p:ph type="chart" sz="half" idx="2"/>
          </p:nvPr>
        </p:nvSpPr>
        <p:spPr>
          <a:xfrm>
            <a:off x="4621214" y="1981200"/>
            <a:ext cx="3836987" cy="4419600"/>
          </a:xfrm>
        </p:spPr>
        <p:txBody>
          <a:bodyPr rtlCol="0">
            <a:noAutofit/>
          </a:bodyPr>
          <a:lstStyle/>
          <a:p>
            <a:pPr lvl="0"/>
            <a:endParaRPr lang="he-IL" noProof="0" smtClean="0"/>
          </a:p>
        </p:txBody>
      </p:sp>
    </p:spTree>
    <p:extLst>
      <p:ext uri="{BB962C8B-B14F-4D97-AF65-F5344CB8AC3E}">
        <p14:creationId xmlns:p14="http://schemas.microsoft.com/office/powerpoint/2010/main" val="34320123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1880" y="188640"/>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0725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063626"/>
            <a:ext cx="7772400" cy="1470025"/>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600" b="1">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68514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57401"/>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81750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893891"/>
            <a:ext cx="7772400" cy="1362075"/>
          </a:xfrm>
        </p:spPr>
        <p:txBody>
          <a:bodyPr/>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4"/>
            <a:ext cx="7772400" cy="1500187"/>
          </a:xfrm>
        </p:spPr>
        <p:txBody>
          <a:bodyPr anchor="b">
            <a:normAutofit/>
          </a:bodyPr>
          <a:lstStyle>
            <a:lvl1pPr marL="0" indent="0">
              <a:buNone/>
              <a:defRPr sz="1600" b="1">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357216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41"/>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41"/>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7713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514150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076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28687"/>
            <a:ext cx="8077200" cy="1124298"/>
          </a:xfrm>
        </p:spPr>
        <p:txBody>
          <a:bodyPr/>
          <a:lstStyle>
            <a:lvl1pPr algn="l">
              <a:defRPr sz="32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2133600"/>
            <a:ext cx="3008313" cy="4343400"/>
          </a:xfrm>
        </p:spPr>
        <p:txBody>
          <a:bodyPr/>
          <a:lstStyle>
            <a:lvl1pPr marL="164588" indent="-164588">
              <a:buFont typeface="Wingdings" pitchFamily="2" charset="2"/>
              <a:buChar char="§"/>
              <a:defRPr sz="1800"/>
            </a:lvl1pPr>
            <a:lvl2pPr marL="548626" indent="-182875">
              <a:buFont typeface="Arial" pitchFamily="34" charset="0"/>
              <a:buChar char="─"/>
              <a:defRPr sz="1600"/>
            </a:lvl2pPr>
            <a:lvl3pPr marL="822939" indent="-91438">
              <a:buFont typeface="Wingdings" pitchFamily="2" charset="2"/>
              <a:buChar char="§"/>
              <a:defRPr sz="14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31285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5029200"/>
            <a:ext cx="5486400" cy="566738"/>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rtlCol="0">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extLst>
      <p:ext uri="{BB962C8B-B14F-4D97-AF65-F5344CB8AC3E}">
        <p14:creationId xmlns:p14="http://schemas.microsoft.com/office/powerpoint/2010/main" val="21269543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9"/>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715" y="685800"/>
            <a:ext cx="7837487" cy="10668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33415" y="1981200"/>
            <a:ext cx="3835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hart Placeholder 3"/>
          <p:cNvSpPr>
            <a:spLocks noGrp="1"/>
          </p:cNvSpPr>
          <p:nvPr>
            <p:ph type="chart" sz="half" idx="2"/>
          </p:nvPr>
        </p:nvSpPr>
        <p:spPr>
          <a:xfrm>
            <a:off x="4621215" y="1981200"/>
            <a:ext cx="3836987" cy="4419600"/>
          </a:xfrm>
        </p:spPr>
        <p:txBody>
          <a:bodyPr rtlCol="0">
            <a:noAutofit/>
          </a:bodyPr>
          <a:lstStyle/>
          <a:p>
            <a:pPr lvl="0"/>
            <a:endParaRPr lang="he-IL" noProof="0" smtClean="0"/>
          </a:p>
        </p:txBody>
      </p:sp>
    </p:spTree>
    <p:extLst>
      <p:ext uri="{BB962C8B-B14F-4D97-AF65-F5344CB8AC3E}">
        <p14:creationId xmlns:p14="http://schemas.microsoft.com/office/powerpoint/2010/main" val="323134990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2013 The MathWorks, Inc.</a:t>
            </a: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313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28687"/>
            <a:ext cx="8077200" cy="1124298"/>
          </a:xfrm>
        </p:spPr>
        <p:txBody>
          <a:bodyPr/>
          <a:lstStyle>
            <a:lvl1pPr algn="l">
              <a:defRPr sz="32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133600"/>
            <a:ext cx="3008313" cy="4343400"/>
          </a:xfrm>
        </p:spPr>
        <p:txBody>
          <a:bodyPr/>
          <a:lstStyle>
            <a:lvl1pPr marL="164592" indent="-164592">
              <a:buFont typeface="Wingdings" pitchFamily="2" charset="2"/>
              <a:buChar char="§"/>
              <a:defRPr sz="1800"/>
            </a:lvl1pPr>
            <a:lvl2pPr marL="548640" indent="-182880">
              <a:buFont typeface="Arial" pitchFamily="34" charset="0"/>
              <a:buChar char="─"/>
              <a:defRPr sz="1600"/>
            </a:lvl2pPr>
            <a:lvl3pPr marL="822960" indent="-91440">
              <a:buFont typeface="Wingdings" pitchFamily="2" charset="2"/>
              <a:buChar char="§"/>
              <a:defRPr sz="14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846719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142643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2749564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9487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8062426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36908852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582853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Leveraging the power of vector &amp; matrix operations</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Addressing bottlenecks</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Utilizing additional processing power</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Summary</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Agenda</a:t>
            </a:r>
          </a:p>
        </p:txBody>
      </p:sp>
    </p:spTree>
    <p:extLst>
      <p:ext uri="{BB962C8B-B14F-4D97-AF65-F5344CB8AC3E}">
        <p14:creationId xmlns:p14="http://schemas.microsoft.com/office/powerpoint/2010/main" val="1619364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338783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5029200"/>
            <a:ext cx="5486400" cy="566738"/>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25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713" y="685800"/>
            <a:ext cx="7837487" cy="10668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33413" y="1981200"/>
            <a:ext cx="3835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hart Placeholder 3"/>
          <p:cNvSpPr>
            <a:spLocks noGrp="1"/>
          </p:cNvSpPr>
          <p:nvPr>
            <p:ph type="chart" sz="half" idx="2"/>
          </p:nvPr>
        </p:nvSpPr>
        <p:spPr>
          <a:xfrm>
            <a:off x="4621213" y="1981200"/>
            <a:ext cx="3836987" cy="4419600"/>
          </a:xfrm>
        </p:spPr>
        <p:txBody>
          <a:bodyPr rtlCol="0">
            <a:noAutofit/>
          </a:bodyPr>
          <a:lstStyle/>
          <a:p>
            <a:pPr lvl="0"/>
            <a:endParaRPr lang="he-IL" noProof="0" smtClean="0"/>
          </a:p>
        </p:txBody>
      </p:sp>
    </p:spTree>
    <p:extLst>
      <p:ext uri="{BB962C8B-B14F-4D97-AF65-F5344CB8AC3E}">
        <p14:creationId xmlns:p14="http://schemas.microsoft.com/office/powerpoint/2010/main" val="6521632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3.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3.png"/><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3.png"/><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1.png"/><Relationship Id="rId5" Type="http://schemas.openxmlformats.org/officeDocument/2006/relationships/slideLayout" Target="../slideLayouts/slideLayout46.xml"/><Relationship Id="rId10" Type="http://schemas.openxmlformats.org/officeDocument/2006/relationships/theme" Target="../theme/theme6.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1.png"/><Relationship Id="rId5" Type="http://schemas.openxmlformats.org/officeDocument/2006/relationships/slideLayout" Target="../slideLayouts/slideLayout55.xml"/><Relationship Id="rId10" Type="http://schemas.openxmlformats.org/officeDocument/2006/relationships/theme" Target="../theme/theme7.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image" Target="../media/image1.png"/><Relationship Id="rId5" Type="http://schemas.openxmlformats.org/officeDocument/2006/relationships/slideLayout" Target="../slideLayouts/slideLayout64.xml"/><Relationship Id="rId10" Type="http://schemas.openxmlformats.org/officeDocument/2006/relationships/theme" Target="../theme/theme8.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image" Target="../media/image3.png"/><Relationship Id="rId5" Type="http://schemas.openxmlformats.org/officeDocument/2006/relationships/slideLayout" Target="../slideLayouts/slideLayout73.xml"/><Relationship Id="rId10" Type="http://schemas.openxmlformats.org/officeDocument/2006/relationships/theme" Target="../theme/theme9.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318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title style</a:t>
            </a:r>
          </a:p>
        </p:txBody>
      </p:sp>
      <p:sp>
        <p:nvSpPr>
          <p:cNvPr id="2051"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8" name="Rectangle 7"/>
          <p:cNvSpPr/>
          <p:nvPr/>
        </p:nvSpPr>
        <p:spPr>
          <a:xfrm>
            <a:off x="8686800" y="6477000"/>
            <a:ext cx="457200" cy="381000"/>
          </a:xfrm>
          <a:prstGeom prst="rect">
            <a:avLst/>
          </a:prstGeom>
          <a:solidFill>
            <a:schemeClr val="tx2">
              <a:lumMod val="75000"/>
            </a:scheme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DED9934-1A9D-4E93-A405-1A90ABD611A7}" type="slidenum">
              <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3" name="Picture 5" descr="Untitled-3-13.png"/>
          <p:cNvPicPr>
            <a:picLocks noChangeAspect="1"/>
          </p:cNvPicPr>
          <p:nvPr userDrawn="1"/>
        </p:nvPicPr>
        <p:blipFill rotWithShape="1">
          <a:blip r:embed="rId11">
            <a:extLst>
              <a:ext uri="{28A0092B-C50C-407E-A947-70E740481C1C}">
                <a14:useLocalDpi xmlns:a14="http://schemas.microsoft.com/office/drawing/2010/main" val="0"/>
              </a:ext>
            </a:extLst>
          </a:blip>
          <a:srcRect t="91082"/>
          <a:stretch/>
        </p:blipFill>
        <p:spPr bwMode="auto">
          <a:xfrm>
            <a:off x="0" y="-27384"/>
            <a:ext cx="9144000" cy="61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5339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rtl="0" eaLnBrk="0" fontAlgn="base" hangingPunct="0">
        <a:spcBef>
          <a:spcPct val="0"/>
        </a:spcBef>
        <a:spcAft>
          <a:spcPct val="0"/>
        </a:spcAft>
        <a:defRPr sz="3200" b="1" kern="1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BD1EF-0801-4063-B668-C71608ACC70F}" type="slidenum">
              <a:rPr kumimoji="0" lang="en-US" sz="1200"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125687"/>
              </a:solidFill>
              <a:effectLst/>
              <a:uLnTx/>
              <a:uFillTx/>
              <a:latin typeface="Arial"/>
              <a:ea typeface="+mn-ea"/>
              <a:cs typeface="+mn-cs"/>
            </a:endParaRPr>
          </a:p>
        </p:txBody>
      </p:sp>
    </p:spTree>
    <p:extLst>
      <p:ext uri="{BB962C8B-B14F-4D97-AF65-F5344CB8AC3E}">
        <p14:creationId xmlns:p14="http://schemas.microsoft.com/office/powerpoint/2010/main" val="388210929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BD1EF-0801-4063-B668-C71608ACC70F}" type="slidenum">
              <a:rPr kumimoji="0" lang="en-US" sz="1200"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125687"/>
              </a:solidFill>
              <a:effectLst/>
              <a:uLnTx/>
              <a:uFillTx/>
              <a:latin typeface="Arial"/>
              <a:ea typeface="+mn-ea"/>
              <a:cs typeface="+mn-cs"/>
            </a:endParaRPr>
          </a:p>
        </p:txBody>
      </p:sp>
    </p:spTree>
    <p:extLst>
      <p:ext uri="{BB962C8B-B14F-4D97-AF65-F5344CB8AC3E}">
        <p14:creationId xmlns:p14="http://schemas.microsoft.com/office/powerpoint/2010/main" val="309858518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7"/>
          <p:cNvSpPr/>
          <p:nvPr/>
        </p:nvSpPr>
        <p:spPr>
          <a:xfrm>
            <a:off x="8686800" y="6484952"/>
            <a:ext cx="457200" cy="381001"/>
          </a:xfrm>
          <a:prstGeom prst="rect">
            <a:avLst/>
          </a:prstGeom>
          <a:noFill/>
          <a:ln w="12700">
            <a:noFill/>
          </a:ln>
        </p:spPr>
        <p:txBody>
          <a:bodyPr wrap="square" anchor="ctr">
            <a:noAutofit/>
          </a:bodyPr>
          <a:lstStyle/>
          <a:p>
            <a:pPr marL="0" marR="0" lvl="0" indent="0" algn="ctr" defTabSz="687537" rtl="0" eaLnBrk="1" fontAlgn="auto" latinLnBrk="0" hangingPunct="1">
              <a:lnSpc>
                <a:spcPct val="100000"/>
              </a:lnSpc>
              <a:spcBef>
                <a:spcPts val="0"/>
              </a:spcBef>
              <a:spcAft>
                <a:spcPts val="0"/>
              </a:spcAft>
              <a:buClrTx/>
              <a:buSzTx/>
              <a:buFontTx/>
              <a:buNone/>
              <a:tabLst/>
              <a:defRPr/>
            </a:pPr>
            <a:fld id="{47FBD1EF-0801-4063-B668-C71608ACC70F}" type="slidenum">
              <a:rPr kumimoji="0" lang="en-US" sz="902"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687537" rtl="0" eaLnBrk="1" fontAlgn="auto" latinLnBrk="0" hangingPunct="1">
                <a:lnSpc>
                  <a:spcPct val="100000"/>
                </a:lnSpc>
                <a:spcBef>
                  <a:spcPts val="0"/>
                </a:spcBef>
                <a:spcAft>
                  <a:spcPts val="0"/>
                </a:spcAft>
                <a:buClrTx/>
                <a:buSzTx/>
                <a:buFontTx/>
                <a:buNone/>
                <a:tabLst/>
                <a:defRPr/>
              </a:pPr>
              <a:t>‹#›</a:t>
            </a:fld>
            <a:endParaRPr kumimoji="0" lang="en-US" sz="902" b="1" i="0" u="none" strike="noStrike" kern="1200" cap="none" spc="0" normalizeH="0" baseline="0" noProof="0" dirty="0">
              <a:ln>
                <a:noFill/>
              </a:ln>
              <a:solidFill>
                <a:srgbClr val="125687"/>
              </a:solidFill>
              <a:effectLst/>
              <a:uLnTx/>
              <a:uFillTx/>
              <a:latin typeface="Arial"/>
              <a:ea typeface="+mn-ea"/>
              <a:cs typeface="+mn-cs"/>
            </a:endParaRPr>
          </a:p>
        </p:txBody>
      </p:sp>
      <p:pic>
        <p:nvPicPr>
          <p:cNvPr id="12" name="Picture 11" descr="logo647.png"/>
          <p:cNvPicPr>
            <a:picLocks noChangeAspect="1"/>
          </p:cNvPicPr>
          <p:nvPr/>
        </p:nvPicPr>
        <p:blipFill>
          <a:blip r:embed="rId10" cstate="print"/>
          <a:stretch>
            <a:fillRect/>
          </a:stretch>
        </p:blipFill>
        <p:spPr>
          <a:xfrm>
            <a:off x="8009504" y="23673"/>
            <a:ext cx="995637" cy="360269"/>
          </a:xfrm>
          <a:prstGeom prst="rect">
            <a:avLst/>
          </a:prstGeom>
          <a:noFill/>
          <a:ln>
            <a:noFill/>
          </a:ln>
        </p:spPr>
      </p:pic>
      <p:cxnSp>
        <p:nvCxnSpPr>
          <p:cNvPr id="13" name="Straight Connector 11"/>
          <p:cNvCxnSpPr/>
          <p:nvPr/>
        </p:nvCxnSpPr>
        <p:spPr>
          <a:xfrm rot="10800000" flipV="1">
            <a:off x="171878" y="176521"/>
            <a:ext cx="7723044"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8742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hdr="0" ftr="0" dt="0"/>
  <p:txStyles>
    <p:titleStyle>
      <a:lvl1pPr algn="l" defTabSz="687537" rtl="0" eaLnBrk="1" latinLnBrk="0" hangingPunct="1">
        <a:spcBef>
          <a:spcPct val="0"/>
        </a:spcBef>
        <a:buNone/>
        <a:defRPr sz="2105" b="1" kern="1200">
          <a:solidFill>
            <a:schemeClr val="tx2"/>
          </a:solidFill>
          <a:latin typeface="Arial" pitchFamily="34" charset="0"/>
          <a:ea typeface="+mj-ea"/>
          <a:cs typeface="Arial" pitchFamily="34" charset="0"/>
        </a:defRPr>
      </a:lvl1pPr>
    </p:titleStyle>
    <p:bodyStyle>
      <a:lvl1pPr marL="257827" indent="-257827" algn="l" defTabSz="687537" rtl="0" eaLnBrk="1" latinLnBrk="0" hangingPunct="1">
        <a:spcBef>
          <a:spcPct val="20000"/>
        </a:spcBef>
        <a:buClr>
          <a:schemeClr val="tx2"/>
        </a:buClr>
        <a:buSzPct val="75000"/>
        <a:buFont typeface="Wingdings" pitchFamily="2" charset="2"/>
        <a:buChar char="§"/>
        <a:defRPr sz="1805" kern="1200">
          <a:solidFill>
            <a:schemeClr val="tx1"/>
          </a:solidFill>
          <a:latin typeface="Arial" pitchFamily="34" charset="0"/>
          <a:ea typeface="+mn-ea"/>
          <a:cs typeface="Arial" pitchFamily="34" charset="0"/>
        </a:defRPr>
      </a:lvl1pPr>
      <a:lvl2pPr marL="558624" indent="-214855" algn="l" defTabSz="687537" rtl="0" eaLnBrk="1" latinLnBrk="0" hangingPunct="1">
        <a:spcBef>
          <a:spcPct val="20000"/>
        </a:spcBef>
        <a:buClr>
          <a:schemeClr val="tx2"/>
        </a:buClr>
        <a:buFont typeface="Arial" pitchFamily="34" charset="0"/>
        <a:buChar char="–"/>
        <a:defRPr sz="1504" kern="1200">
          <a:solidFill>
            <a:schemeClr val="tx1"/>
          </a:solidFill>
          <a:latin typeface="Arial" pitchFamily="34" charset="0"/>
          <a:ea typeface="+mn-ea"/>
          <a:cs typeface="Arial" pitchFamily="34" charset="0"/>
        </a:defRPr>
      </a:lvl2pPr>
      <a:lvl3pPr marL="859422" indent="-171884" algn="l" defTabSz="687537" rtl="0" eaLnBrk="1" latinLnBrk="0" hangingPunct="1">
        <a:spcBef>
          <a:spcPct val="20000"/>
        </a:spcBef>
        <a:buClr>
          <a:schemeClr val="tx2"/>
        </a:buClr>
        <a:buSzPct val="75000"/>
        <a:buFont typeface="Wingdings" pitchFamily="2" charset="2"/>
        <a:buChar char="§"/>
        <a:defRPr sz="1203" kern="1200">
          <a:solidFill>
            <a:schemeClr val="tx1"/>
          </a:solidFill>
          <a:latin typeface="Arial" pitchFamily="34" charset="0"/>
          <a:ea typeface="+mn-ea"/>
          <a:cs typeface="Arial" pitchFamily="34" charset="0"/>
        </a:defRPr>
      </a:lvl3pPr>
      <a:lvl4pPr marL="1203190" indent="-171884" algn="l" defTabSz="687537" rtl="0" eaLnBrk="1" latinLnBrk="0" hangingPunct="1">
        <a:spcBef>
          <a:spcPct val="20000"/>
        </a:spcBef>
        <a:buFont typeface="Arial" pitchFamily="34" charset="0"/>
        <a:buNone/>
        <a:defRPr sz="1203" kern="1200">
          <a:solidFill>
            <a:schemeClr val="tx1"/>
          </a:solidFill>
          <a:latin typeface="Arial" pitchFamily="34" charset="0"/>
          <a:ea typeface="+mn-ea"/>
          <a:cs typeface="Arial" pitchFamily="34" charset="0"/>
        </a:defRPr>
      </a:lvl4pPr>
      <a:lvl5pPr marL="1546959" indent="-171884" algn="l" defTabSz="687537" rtl="0" eaLnBrk="1" latinLnBrk="0" hangingPunct="1">
        <a:spcBef>
          <a:spcPct val="20000"/>
        </a:spcBef>
        <a:buClr>
          <a:schemeClr val="tx2"/>
        </a:buClr>
        <a:buFont typeface="Arial" pitchFamily="34" charset="0"/>
        <a:buChar char="»"/>
        <a:defRPr sz="1053" kern="1200">
          <a:solidFill>
            <a:schemeClr val="tx1"/>
          </a:solidFill>
          <a:latin typeface="Arial" pitchFamily="34" charset="0"/>
          <a:ea typeface="+mn-ea"/>
          <a:cs typeface="Arial" pitchFamily="34" charset="0"/>
        </a:defRPr>
      </a:lvl5pPr>
      <a:lvl6pPr marL="1890728"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6pPr>
      <a:lvl7pPr marL="2234496"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7pPr>
      <a:lvl8pPr marL="2578265"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8pPr>
      <a:lvl9pPr marL="2922034"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9pPr>
    </p:bodyStyle>
    <p:otherStyle>
      <a:defPPr>
        <a:defRPr lang="en-US"/>
      </a:defPPr>
      <a:lvl1pPr marL="0" algn="l" defTabSz="687537" rtl="0" eaLnBrk="1" latinLnBrk="0" hangingPunct="1">
        <a:defRPr sz="1353" kern="1200">
          <a:solidFill>
            <a:schemeClr val="tx1"/>
          </a:solidFill>
          <a:latin typeface="+mn-lt"/>
          <a:ea typeface="+mn-ea"/>
          <a:cs typeface="+mn-cs"/>
        </a:defRPr>
      </a:lvl1pPr>
      <a:lvl2pPr marL="343769" algn="l" defTabSz="687537" rtl="0" eaLnBrk="1" latinLnBrk="0" hangingPunct="1">
        <a:defRPr sz="1353" kern="1200">
          <a:solidFill>
            <a:schemeClr val="tx1"/>
          </a:solidFill>
          <a:latin typeface="+mn-lt"/>
          <a:ea typeface="+mn-ea"/>
          <a:cs typeface="+mn-cs"/>
        </a:defRPr>
      </a:lvl2pPr>
      <a:lvl3pPr marL="687537" algn="l" defTabSz="687537" rtl="0" eaLnBrk="1" latinLnBrk="0" hangingPunct="1">
        <a:defRPr sz="1353" kern="1200">
          <a:solidFill>
            <a:schemeClr val="tx1"/>
          </a:solidFill>
          <a:latin typeface="+mn-lt"/>
          <a:ea typeface="+mn-ea"/>
          <a:cs typeface="+mn-cs"/>
        </a:defRPr>
      </a:lvl3pPr>
      <a:lvl4pPr marL="1031306" algn="l" defTabSz="687537" rtl="0" eaLnBrk="1" latinLnBrk="0" hangingPunct="1">
        <a:defRPr sz="1353" kern="1200">
          <a:solidFill>
            <a:schemeClr val="tx1"/>
          </a:solidFill>
          <a:latin typeface="+mn-lt"/>
          <a:ea typeface="+mn-ea"/>
          <a:cs typeface="+mn-cs"/>
        </a:defRPr>
      </a:lvl4pPr>
      <a:lvl5pPr marL="1375075" algn="l" defTabSz="687537" rtl="0" eaLnBrk="1" latinLnBrk="0" hangingPunct="1">
        <a:defRPr sz="1353" kern="1200">
          <a:solidFill>
            <a:schemeClr val="tx1"/>
          </a:solidFill>
          <a:latin typeface="+mn-lt"/>
          <a:ea typeface="+mn-ea"/>
          <a:cs typeface="+mn-cs"/>
        </a:defRPr>
      </a:lvl5pPr>
      <a:lvl6pPr marL="1718843" algn="l" defTabSz="687537" rtl="0" eaLnBrk="1" latinLnBrk="0" hangingPunct="1">
        <a:defRPr sz="1353" kern="1200">
          <a:solidFill>
            <a:schemeClr val="tx1"/>
          </a:solidFill>
          <a:latin typeface="+mn-lt"/>
          <a:ea typeface="+mn-ea"/>
          <a:cs typeface="+mn-cs"/>
        </a:defRPr>
      </a:lvl6pPr>
      <a:lvl7pPr marL="2062612" algn="l" defTabSz="687537" rtl="0" eaLnBrk="1" latinLnBrk="0" hangingPunct="1">
        <a:defRPr sz="1353" kern="1200">
          <a:solidFill>
            <a:schemeClr val="tx1"/>
          </a:solidFill>
          <a:latin typeface="+mn-lt"/>
          <a:ea typeface="+mn-ea"/>
          <a:cs typeface="+mn-cs"/>
        </a:defRPr>
      </a:lvl7pPr>
      <a:lvl8pPr marL="2406381" algn="l" defTabSz="687537" rtl="0" eaLnBrk="1" latinLnBrk="0" hangingPunct="1">
        <a:defRPr sz="1353" kern="1200">
          <a:solidFill>
            <a:schemeClr val="tx1"/>
          </a:solidFill>
          <a:latin typeface="+mn-lt"/>
          <a:ea typeface="+mn-ea"/>
          <a:cs typeface="+mn-cs"/>
        </a:defRPr>
      </a:lvl8pPr>
      <a:lvl9pPr marL="2750149" algn="l" defTabSz="687537" rtl="0" eaLnBrk="1" latinLnBrk="0" hangingPunct="1">
        <a:defRPr sz="135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7"/>
          <p:cNvSpPr/>
          <p:nvPr/>
        </p:nvSpPr>
        <p:spPr>
          <a:xfrm>
            <a:off x="8686800" y="6484952"/>
            <a:ext cx="457200" cy="381001"/>
          </a:xfrm>
          <a:prstGeom prst="rect">
            <a:avLst/>
          </a:prstGeom>
          <a:noFill/>
          <a:ln w="12700">
            <a:noFill/>
          </a:ln>
        </p:spPr>
        <p:txBody>
          <a:bodyPr wrap="square" anchor="ctr">
            <a:noAutofit/>
          </a:bodyPr>
          <a:lstStyle/>
          <a:p>
            <a:pPr marL="0" marR="0" lvl="0" indent="0" algn="ctr" defTabSz="687537" rtl="0" eaLnBrk="1" fontAlgn="auto" latinLnBrk="0" hangingPunct="1">
              <a:lnSpc>
                <a:spcPct val="100000"/>
              </a:lnSpc>
              <a:spcBef>
                <a:spcPts val="0"/>
              </a:spcBef>
              <a:spcAft>
                <a:spcPts val="0"/>
              </a:spcAft>
              <a:buClrTx/>
              <a:buSzTx/>
              <a:buFontTx/>
              <a:buNone/>
              <a:tabLst/>
              <a:defRPr/>
            </a:pPr>
            <a:fld id="{47FBD1EF-0801-4063-B668-C71608ACC70F}" type="slidenum">
              <a:rPr kumimoji="0" lang="en-US" sz="902"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687537" rtl="0" eaLnBrk="1" fontAlgn="auto" latinLnBrk="0" hangingPunct="1">
                <a:lnSpc>
                  <a:spcPct val="100000"/>
                </a:lnSpc>
                <a:spcBef>
                  <a:spcPts val="0"/>
                </a:spcBef>
                <a:spcAft>
                  <a:spcPts val="0"/>
                </a:spcAft>
                <a:buClrTx/>
                <a:buSzTx/>
                <a:buFontTx/>
                <a:buNone/>
                <a:tabLst/>
                <a:defRPr/>
              </a:pPr>
              <a:t>‹#›</a:t>
            </a:fld>
            <a:endParaRPr kumimoji="0" lang="en-US" sz="902" b="1" i="0" u="none" strike="noStrike" kern="1200" cap="none" spc="0" normalizeH="0" baseline="0" noProof="0" dirty="0">
              <a:ln>
                <a:noFill/>
              </a:ln>
              <a:solidFill>
                <a:srgbClr val="125687"/>
              </a:solidFill>
              <a:effectLst/>
              <a:uLnTx/>
              <a:uFillTx/>
              <a:latin typeface="Arial"/>
              <a:ea typeface="+mn-ea"/>
              <a:cs typeface="+mn-cs"/>
            </a:endParaRPr>
          </a:p>
        </p:txBody>
      </p:sp>
      <p:pic>
        <p:nvPicPr>
          <p:cNvPr id="12" name="Picture 11" descr="logo647.png"/>
          <p:cNvPicPr>
            <a:picLocks noChangeAspect="1"/>
          </p:cNvPicPr>
          <p:nvPr/>
        </p:nvPicPr>
        <p:blipFill>
          <a:blip r:embed="rId10" cstate="print"/>
          <a:stretch>
            <a:fillRect/>
          </a:stretch>
        </p:blipFill>
        <p:spPr>
          <a:xfrm>
            <a:off x="8009504" y="23673"/>
            <a:ext cx="995637" cy="360269"/>
          </a:xfrm>
          <a:prstGeom prst="rect">
            <a:avLst/>
          </a:prstGeom>
          <a:noFill/>
          <a:ln>
            <a:noFill/>
          </a:ln>
        </p:spPr>
      </p:pic>
      <p:cxnSp>
        <p:nvCxnSpPr>
          <p:cNvPr id="13" name="Straight Connector 11"/>
          <p:cNvCxnSpPr/>
          <p:nvPr/>
        </p:nvCxnSpPr>
        <p:spPr>
          <a:xfrm rot="10800000" flipV="1">
            <a:off x="171878" y="176521"/>
            <a:ext cx="7723044"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69217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687537" rtl="0" eaLnBrk="1" latinLnBrk="0" hangingPunct="1">
        <a:spcBef>
          <a:spcPct val="0"/>
        </a:spcBef>
        <a:buNone/>
        <a:defRPr sz="2105" b="1" kern="1200">
          <a:solidFill>
            <a:schemeClr val="tx2"/>
          </a:solidFill>
          <a:latin typeface="Arial" pitchFamily="34" charset="0"/>
          <a:ea typeface="+mj-ea"/>
          <a:cs typeface="Arial" pitchFamily="34" charset="0"/>
        </a:defRPr>
      </a:lvl1pPr>
    </p:titleStyle>
    <p:bodyStyle>
      <a:lvl1pPr marL="257827" indent="-257827" algn="l" defTabSz="687537" rtl="0" eaLnBrk="1" latinLnBrk="0" hangingPunct="1">
        <a:spcBef>
          <a:spcPct val="20000"/>
        </a:spcBef>
        <a:buClr>
          <a:schemeClr val="tx2"/>
        </a:buClr>
        <a:buSzPct val="75000"/>
        <a:buFont typeface="Wingdings" pitchFamily="2" charset="2"/>
        <a:buChar char="§"/>
        <a:defRPr sz="1805" kern="1200">
          <a:solidFill>
            <a:schemeClr val="tx1"/>
          </a:solidFill>
          <a:latin typeface="Arial" pitchFamily="34" charset="0"/>
          <a:ea typeface="+mn-ea"/>
          <a:cs typeface="Arial" pitchFamily="34" charset="0"/>
        </a:defRPr>
      </a:lvl1pPr>
      <a:lvl2pPr marL="558624" indent="-214855" algn="l" defTabSz="687537" rtl="0" eaLnBrk="1" latinLnBrk="0" hangingPunct="1">
        <a:spcBef>
          <a:spcPct val="20000"/>
        </a:spcBef>
        <a:buClr>
          <a:schemeClr val="tx2"/>
        </a:buClr>
        <a:buFont typeface="Arial" pitchFamily="34" charset="0"/>
        <a:buChar char="–"/>
        <a:defRPr sz="1504" kern="1200">
          <a:solidFill>
            <a:schemeClr val="tx1"/>
          </a:solidFill>
          <a:latin typeface="Arial" pitchFamily="34" charset="0"/>
          <a:ea typeface="+mn-ea"/>
          <a:cs typeface="Arial" pitchFamily="34" charset="0"/>
        </a:defRPr>
      </a:lvl2pPr>
      <a:lvl3pPr marL="859422" indent="-171884" algn="l" defTabSz="687537" rtl="0" eaLnBrk="1" latinLnBrk="0" hangingPunct="1">
        <a:spcBef>
          <a:spcPct val="20000"/>
        </a:spcBef>
        <a:buClr>
          <a:schemeClr val="tx2"/>
        </a:buClr>
        <a:buSzPct val="75000"/>
        <a:buFont typeface="Wingdings" pitchFamily="2" charset="2"/>
        <a:buChar char="§"/>
        <a:defRPr sz="1203" kern="1200">
          <a:solidFill>
            <a:schemeClr val="tx1"/>
          </a:solidFill>
          <a:latin typeface="Arial" pitchFamily="34" charset="0"/>
          <a:ea typeface="+mn-ea"/>
          <a:cs typeface="Arial" pitchFamily="34" charset="0"/>
        </a:defRPr>
      </a:lvl3pPr>
      <a:lvl4pPr marL="1203190" indent="-171884" algn="l" defTabSz="687537" rtl="0" eaLnBrk="1" latinLnBrk="0" hangingPunct="1">
        <a:spcBef>
          <a:spcPct val="20000"/>
        </a:spcBef>
        <a:buFont typeface="Arial" pitchFamily="34" charset="0"/>
        <a:buNone/>
        <a:defRPr sz="1203" kern="1200">
          <a:solidFill>
            <a:schemeClr val="tx1"/>
          </a:solidFill>
          <a:latin typeface="Arial" pitchFamily="34" charset="0"/>
          <a:ea typeface="+mn-ea"/>
          <a:cs typeface="Arial" pitchFamily="34" charset="0"/>
        </a:defRPr>
      </a:lvl4pPr>
      <a:lvl5pPr marL="1546959" indent="-171884" algn="l" defTabSz="687537" rtl="0" eaLnBrk="1" latinLnBrk="0" hangingPunct="1">
        <a:spcBef>
          <a:spcPct val="20000"/>
        </a:spcBef>
        <a:buClr>
          <a:schemeClr val="tx2"/>
        </a:buClr>
        <a:buFont typeface="Arial" pitchFamily="34" charset="0"/>
        <a:buChar char="»"/>
        <a:defRPr sz="1053" kern="1200">
          <a:solidFill>
            <a:schemeClr val="tx1"/>
          </a:solidFill>
          <a:latin typeface="Arial" pitchFamily="34" charset="0"/>
          <a:ea typeface="+mn-ea"/>
          <a:cs typeface="Arial" pitchFamily="34" charset="0"/>
        </a:defRPr>
      </a:lvl5pPr>
      <a:lvl6pPr marL="1890728"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6pPr>
      <a:lvl7pPr marL="2234496"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7pPr>
      <a:lvl8pPr marL="2578265"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8pPr>
      <a:lvl9pPr marL="2922034" indent="-171884" algn="l" defTabSz="687537" rtl="0" eaLnBrk="1" latinLnBrk="0" hangingPunct="1">
        <a:spcBef>
          <a:spcPct val="20000"/>
        </a:spcBef>
        <a:buFont typeface="Arial" pitchFamily="34" charset="0"/>
        <a:buChar char="•"/>
        <a:defRPr sz="1504" kern="1200">
          <a:solidFill>
            <a:schemeClr val="tx1"/>
          </a:solidFill>
          <a:latin typeface="+mn-lt"/>
          <a:ea typeface="+mn-ea"/>
          <a:cs typeface="+mn-cs"/>
        </a:defRPr>
      </a:lvl9pPr>
    </p:bodyStyle>
    <p:otherStyle>
      <a:defPPr>
        <a:defRPr lang="en-US"/>
      </a:defPPr>
      <a:lvl1pPr marL="0" algn="l" defTabSz="687537" rtl="0" eaLnBrk="1" latinLnBrk="0" hangingPunct="1">
        <a:defRPr sz="1353" kern="1200">
          <a:solidFill>
            <a:schemeClr val="tx1"/>
          </a:solidFill>
          <a:latin typeface="+mn-lt"/>
          <a:ea typeface="+mn-ea"/>
          <a:cs typeface="+mn-cs"/>
        </a:defRPr>
      </a:lvl1pPr>
      <a:lvl2pPr marL="343769" algn="l" defTabSz="687537" rtl="0" eaLnBrk="1" latinLnBrk="0" hangingPunct="1">
        <a:defRPr sz="1353" kern="1200">
          <a:solidFill>
            <a:schemeClr val="tx1"/>
          </a:solidFill>
          <a:latin typeface="+mn-lt"/>
          <a:ea typeface="+mn-ea"/>
          <a:cs typeface="+mn-cs"/>
        </a:defRPr>
      </a:lvl2pPr>
      <a:lvl3pPr marL="687537" algn="l" defTabSz="687537" rtl="0" eaLnBrk="1" latinLnBrk="0" hangingPunct="1">
        <a:defRPr sz="1353" kern="1200">
          <a:solidFill>
            <a:schemeClr val="tx1"/>
          </a:solidFill>
          <a:latin typeface="+mn-lt"/>
          <a:ea typeface="+mn-ea"/>
          <a:cs typeface="+mn-cs"/>
        </a:defRPr>
      </a:lvl3pPr>
      <a:lvl4pPr marL="1031306" algn="l" defTabSz="687537" rtl="0" eaLnBrk="1" latinLnBrk="0" hangingPunct="1">
        <a:defRPr sz="1353" kern="1200">
          <a:solidFill>
            <a:schemeClr val="tx1"/>
          </a:solidFill>
          <a:latin typeface="+mn-lt"/>
          <a:ea typeface="+mn-ea"/>
          <a:cs typeface="+mn-cs"/>
        </a:defRPr>
      </a:lvl4pPr>
      <a:lvl5pPr marL="1375075" algn="l" defTabSz="687537" rtl="0" eaLnBrk="1" latinLnBrk="0" hangingPunct="1">
        <a:defRPr sz="1353" kern="1200">
          <a:solidFill>
            <a:schemeClr val="tx1"/>
          </a:solidFill>
          <a:latin typeface="+mn-lt"/>
          <a:ea typeface="+mn-ea"/>
          <a:cs typeface="+mn-cs"/>
        </a:defRPr>
      </a:lvl5pPr>
      <a:lvl6pPr marL="1718843" algn="l" defTabSz="687537" rtl="0" eaLnBrk="1" latinLnBrk="0" hangingPunct="1">
        <a:defRPr sz="1353" kern="1200">
          <a:solidFill>
            <a:schemeClr val="tx1"/>
          </a:solidFill>
          <a:latin typeface="+mn-lt"/>
          <a:ea typeface="+mn-ea"/>
          <a:cs typeface="+mn-cs"/>
        </a:defRPr>
      </a:lvl6pPr>
      <a:lvl7pPr marL="2062612" algn="l" defTabSz="687537" rtl="0" eaLnBrk="1" latinLnBrk="0" hangingPunct="1">
        <a:defRPr sz="1353" kern="1200">
          <a:solidFill>
            <a:schemeClr val="tx1"/>
          </a:solidFill>
          <a:latin typeface="+mn-lt"/>
          <a:ea typeface="+mn-ea"/>
          <a:cs typeface="+mn-cs"/>
        </a:defRPr>
      </a:lvl7pPr>
      <a:lvl8pPr marL="2406381" algn="l" defTabSz="687537" rtl="0" eaLnBrk="1" latinLnBrk="0" hangingPunct="1">
        <a:defRPr sz="1353" kern="1200">
          <a:solidFill>
            <a:schemeClr val="tx1"/>
          </a:solidFill>
          <a:latin typeface="+mn-lt"/>
          <a:ea typeface="+mn-ea"/>
          <a:cs typeface="+mn-cs"/>
        </a:defRPr>
      </a:lvl8pPr>
      <a:lvl9pPr marL="2750149" algn="l" defTabSz="687537" rtl="0" eaLnBrk="1" latinLnBrk="0" hangingPunct="1">
        <a:defRPr sz="135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318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title style</a:t>
            </a:r>
          </a:p>
        </p:txBody>
      </p:sp>
      <p:sp>
        <p:nvSpPr>
          <p:cNvPr id="2051"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8" name="Rectangle 7"/>
          <p:cNvSpPr/>
          <p:nvPr/>
        </p:nvSpPr>
        <p:spPr>
          <a:xfrm>
            <a:off x="8686800" y="6477000"/>
            <a:ext cx="457200" cy="381000"/>
          </a:xfrm>
          <a:prstGeom prst="rect">
            <a:avLst/>
          </a:prstGeom>
          <a:solidFill>
            <a:schemeClr val="tx2">
              <a:lumMod val="75000"/>
            </a:scheme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685800" rtl="0" eaLnBrk="1" fontAlgn="base" latinLnBrk="0" hangingPunct="1">
              <a:lnSpc>
                <a:spcPct val="100000"/>
              </a:lnSpc>
              <a:spcBef>
                <a:spcPct val="0"/>
              </a:spcBef>
              <a:spcAft>
                <a:spcPct val="0"/>
              </a:spcAft>
              <a:buClrTx/>
              <a:buSzTx/>
              <a:buFontTx/>
              <a:buNone/>
              <a:tabLst/>
              <a:defRPr/>
            </a:pPr>
            <a:fld id="{ADED9934-1A9D-4E93-A405-1A90ABD611A7}" type="slidenum">
              <a:rPr kumimoji="0" lang="en-US" altLang="he-IL" sz="9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685800" rtl="0" eaLnBrk="1" fontAlgn="base" latinLnBrk="0" hangingPunct="1">
                <a:lnSpc>
                  <a:spcPct val="100000"/>
                </a:lnSpc>
                <a:spcBef>
                  <a:spcPct val="0"/>
                </a:spcBef>
                <a:spcAft>
                  <a:spcPct val="0"/>
                </a:spcAft>
                <a:buClrTx/>
                <a:buSzTx/>
                <a:buFontTx/>
                <a:buNone/>
                <a:tabLst/>
                <a:defRPr/>
              </a:pPr>
              <a:t>‹#›</a:t>
            </a:fld>
            <a:endParaRPr kumimoji="0" lang="en-US" altLang="he-IL" sz="9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3" name="Picture 5" descr="Untitled-3-13.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273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4428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Lst>
  <p:hf hdr="0" ftr="0" dt="0"/>
  <p:txStyles>
    <p:titleStyle>
      <a:lvl1pPr algn="l" rtl="0" eaLnBrk="0" fontAlgn="base" hangingPunct="0">
        <a:spcBef>
          <a:spcPct val="0"/>
        </a:spcBef>
        <a:spcAft>
          <a:spcPct val="0"/>
        </a:spcAft>
        <a:defRPr sz="2400" b="1" kern="1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2"/>
          </a:solidFill>
          <a:latin typeface="Arial" pitchFamily="34" charset="0"/>
          <a:cs typeface="Arial" pitchFamily="34" charset="0"/>
        </a:defRPr>
      </a:lvl2pPr>
      <a:lvl3pPr algn="l" rtl="0" eaLnBrk="0" fontAlgn="base" hangingPunct="0">
        <a:spcBef>
          <a:spcPct val="0"/>
        </a:spcBef>
        <a:spcAft>
          <a:spcPct val="0"/>
        </a:spcAft>
        <a:defRPr sz="2400" b="1">
          <a:solidFill>
            <a:schemeClr val="tx2"/>
          </a:solidFill>
          <a:latin typeface="Arial" pitchFamily="34" charset="0"/>
          <a:cs typeface="Arial" pitchFamily="34" charset="0"/>
        </a:defRPr>
      </a:lvl3pPr>
      <a:lvl4pPr algn="l" rtl="0" eaLnBrk="0" fontAlgn="base" hangingPunct="0">
        <a:spcBef>
          <a:spcPct val="0"/>
        </a:spcBef>
        <a:spcAft>
          <a:spcPct val="0"/>
        </a:spcAft>
        <a:defRPr sz="2400" b="1">
          <a:solidFill>
            <a:schemeClr val="tx2"/>
          </a:solidFill>
          <a:latin typeface="Arial" pitchFamily="34" charset="0"/>
          <a:cs typeface="Arial" pitchFamily="34" charset="0"/>
        </a:defRPr>
      </a:lvl4pPr>
      <a:lvl5pPr algn="l" rtl="0" eaLnBrk="0" fontAlgn="base" hangingPunct="0">
        <a:spcBef>
          <a:spcPct val="0"/>
        </a:spcBef>
        <a:spcAft>
          <a:spcPct val="0"/>
        </a:spcAft>
        <a:defRPr sz="2400" b="1">
          <a:solidFill>
            <a:schemeClr val="tx2"/>
          </a:solidFill>
          <a:latin typeface="Arial" pitchFamily="34" charset="0"/>
          <a:cs typeface="Arial" pitchFamily="34" charset="0"/>
        </a:defRPr>
      </a:lvl5pPr>
      <a:lvl6pPr marL="342900" algn="l" rtl="0" fontAlgn="base">
        <a:spcBef>
          <a:spcPct val="0"/>
        </a:spcBef>
        <a:spcAft>
          <a:spcPct val="0"/>
        </a:spcAft>
        <a:defRPr sz="2400" b="1">
          <a:solidFill>
            <a:schemeClr val="tx2"/>
          </a:solidFill>
          <a:latin typeface="Arial" pitchFamily="34" charset="0"/>
          <a:cs typeface="Arial" pitchFamily="34" charset="0"/>
        </a:defRPr>
      </a:lvl6pPr>
      <a:lvl7pPr marL="685800" algn="l" rtl="0" fontAlgn="base">
        <a:spcBef>
          <a:spcPct val="0"/>
        </a:spcBef>
        <a:spcAft>
          <a:spcPct val="0"/>
        </a:spcAft>
        <a:defRPr sz="2400" b="1">
          <a:solidFill>
            <a:schemeClr val="tx2"/>
          </a:solidFill>
          <a:latin typeface="Arial" pitchFamily="34" charset="0"/>
          <a:cs typeface="Arial" pitchFamily="34" charset="0"/>
        </a:defRPr>
      </a:lvl7pPr>
      <a:lvl8pPr marL="1028700" algn="l" rtl="0" fontAlgn="base">
        <a:spcBef>
          <a:spcPct val="0"/>
        </a:spcBef>
        <a:spcAft>
          <a:spcPct val="0"/>
        </a:spcAft>
        <a:defRPr sz="2400" b="1">
          <a:solidFill>
            <a:schemeClr val="tx2"/>
          </a:solidFill>
          <a:latin typeface="Arial" pitchFamily="34" charset="0"/>
          <a:cs typeface="Arial" pitchFamily="34" charset="0"/>
        </a:defRPr>
      </a:lvl8pPr>
      <a:lvl9pPr marL="1371600" algn="l" rtl="0" fontAlgn="base">
        <a:spcBef>
          <a:spcPct val="0"/>
        </a:spcBef>
        <a:spcAft>
          <a:spcPct val="0"/>
        </a:spcAft>
        <a:defRPr sz="2400" b="1">
          <a:solidFill>
            <a:schemeClr val="tx2"/>
          </a:solidFill>
          <a:latin typeface="Arial" pitchFamily="34" charset="0"/>
          <a:cs typeface="Arial" pitchFamily="34" charset="0"/>
        </a:defRPr>
      </a:lvl9pPr>
    </p:titleStyle>
    <p:bodyStyle>
      <a:lvl1pPr marL="257175" indent="-257175" algn="l" rtl="0" eaLnBrk="0" fontAlgn="base" hangingPunct="0">
        <a:spcBef>
          <a:spcPct val="20000"/>
        </a:spcBef>
        <a:spcAft>
          <a:spcPct val="0"/>
        </a:spcAft>
        <a:buClr>
          <a:schemeClr val="tx2"/>
        </a:buClr>
        <a:buSzPct val="75000"/>
        <a:buFont typeface="Wingdings" panose="05000000000000000000" pitchFamily="2" charset="2"/>
        <a:buChar char="§"/>
        <a:defRPr sz="2100" kern="1200">
          <a:solidFill>
            <a:schemeClr val="tx1"/>
          </a:solidFill>
          <a:latin typeface="Arial" pitchFamily="34" charset="0"/>
          <a:ea typeface="+mn-ea"/>
          <a:cs typeface="Arial" pitchFamily="34" charset="0"/>
        </a:defRPr>
      </a:lvl1pPr>
      <a:lvl2pPr marL="557213" indent="-214313" algn="l" rtl="0" eaLnBrk="0" fontAlgn="base" hangingPunct="0">
        <a:spcBef>
          <a:spcPct val="20000"/>
        </a:spcBef>
        <a:spcAft>
          <a:spcPct val="0"/>
        </a:spcAft>
        <a:buClr>
          <a:schemeClr val="tx2"/>
        </a:buClr>
        <a:buFont typeface="Arial" panose="020B0604020202020204" pitchFamily="34" charset="0"/>
        <a:buChar char="–"/>
        <a:defRPr sz="1800" kern="1200">
          <a:solidFill>
            <a:schemeClr val="tx1"/>
          </a:solidFill>
          <a:latin typeface="Arial" pitchFamily="34" charset="0"/>
          <a:ea typeface="+mn-ea"/>
          <a:cs typeface="Arial" pitchFamily="34" charset="0"/>
        </a:defRPr>
      </a:lvl2pPr>
      <a:lvl3pPr marL="857250" indent="-171450" algn="l" rtl="0" eaLnBrk="0" fontAlgn="base" hangingPunct="0">
        <a:spcBef>
          <a:spcPct val="20000"/>
        </a:spcBef>
        <a:spcAft>
          <a:spcPct val="0"/>
        </a:spcAft>
        <a:buClr>
          <a:schemeClr val="tx2"/>
        </a:buClr>
        <a:buSzPct val="75000"/>
        <a:buFont typeface="Wingdings" panose="05000000000000000000" pitchFamily="2" charset="2"/>
        <a:buChar char="§"/>
        <a:defRPr sz="1800" kern="1200">
          <a:solidFill>
            <a:schemeClr val="tx1"/>
          </a:solidFill>
          <a:latin typeface="Arial" pitchFamily="34" charset="0"/>
          <a:ea typeface="+mn-ea"/>
          <a:cs typeface="Arial" pitchFamily="34" charset="0"/>
        </a:defRPr>
      </a:lvl3pPr>
      <a:lvl4pPr marL="1200150" indent="-171450" algn="l" rtl="0" eaLnBrk="0" fontAlgn="base" hangingPunct="0">
        <a:spcBef>
          <a:spcPct val="20000"/>
        </a:spcBef>
        <a:spcAft>
          <a:spcPct val="0"/>
        </a:spcAft>
        <a:buFont typeface="Arial" panose="020B0604020202020204" pitchFamily="34" charset="0"/>
        <a:buChar char="–"/>
        <a:defRPr sz="1200" kern="1200">
          <a:solidFill>
            <a:schemeClr val="tx1"/>
          </a:solidFill>
          <a:latin typeface="Arial" pitchFamily="34" charset="0"/>
          <a:ea typeface="+mn-ea"/>
          <a:cs typeface="Arial" pitchFamily="34" charset="0"/>
        </a:defRPr>
      </a:lvl4pPr>
      <a:lvl5pPr marL="1543050" indent="-171450" algn="l" rtl="0" eaLnBrk="0" fontAlgn="base" hangingPunct="0">
        <a:spcBef>
          <a:spcPct val="20000"/>
        </a:spcBef>
        <a:spcAft>
          <a:spcPct val="0"/>
        </a:spcAft>
        <a:buClr>
          <a:schemeClr val="tx2"/>
        </a:buClr>
        <a:buFont typeface="Arial" panose="020B0604020202020204" pitchFamily="34" charset="0"/>
        <a:buChar char="»"/>
        <a:defRPr sz="105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318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title style</a:t>
            </a:r>
          </a:p>
        </p:txBody>
      </p:sp>
      <p:sp>
        <p:nvSpPr>
          <p:cNvPr id="2051"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8" name="Rectangle 7"/>
          <p:cNvSpPr/>
          <p:nvPr/>
        </p:nvSpPr>
        <p:spPr>
          <a:xfrm>
            <a:off x="8686800" y="6477000"/>
            <a:ext cx="457200" cy="381000"/>
          </a:xfrm>
          <a:prstGeom prst="rect">
            <a:avLst/>
          </a:prstGeom>
          <a:solidFill>
            <a:schemeClr val="tx2">
              <a:lumMod val="75000"/>
            </a:scheme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685800" rtl="0" eaLnBrk="1" fontAlgn="base" latinLnBrk="0" hangingPunct="1">
              <a:lnSpc>
                <a:spcPct val="100000"/>
              </a:lnSpc>
              <a:spcBef>
                <a:spcPct val="0"/>
              </a:spcBef>
              <a:spcAft>
                <a:spcPct val="0"/>
              </a:spcAft>
              <a:buClrTx/>
              <a:buSzTx/>
              <a:buFontTx/>
              <a:buNone/>
              <a:tabLst/>
              <a:defRPr/>
            </a:pPr>
            <a:fld id="{ADED9934-1A9D-4E93-A405-1A90ABD611A7}" type="slidenum">
              <a:rPr kumimoji="0" lang="en-US" altLang="he-IL" sz="9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685800" rtl="0" eaLnBrk="1" fontAlgn="base" latinLnBrk="0" hangingPunct="1">
                <a:lnSpc>
                  <a:spcPct val="100000"/>
                </a:lnSpc>
                <a:spcBef>
                  <a:spcPct val="0"/>
                </a:spcBef>
                <a:spcAft>
                  <a:spcPct val="0"/>
                </a:spcAft>
                <a:buClrTx/>
                <a:buSzTx/>
                <a:buFontTx/>
                <a:buNone/>
                <a:tabLst/>
                <a:defRPr/>
              </a:pPr>
              <a:t>‹#›</a:t>
            </a:fld>
            <a:endParaRPr kumimoji="0" lang="en-US" altLang="he-IL" sz="9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3" name="Picture 5" descr="Untitled-3-13.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273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64513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Lst>
  <p:hf hdr="0" ftr="0" dt="0"/>
  <p:txStyles>
    <p:titleStyle>
      <a:lvl1pPr algn="l" rtl="0" eaLnBrk="0" fontAlgn="base" hangingPunct="0">
        <a:spcBef>
          <a:spcPct val="0"/>
        </a:spcBef>
        <a:spcAft>
          <a:spcPct val="0"/>
        </a:spcAft>
        <a:defRPr sz="2400" b="1" kern="1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2"/>
          </a:solidFill>
          <a:latin typeface="Arial" pitchFamily="34" charset="0"/>
          <a:cs typeface="Arial" pitchFamily="34" charset="0"/>
        </a:defRPr>
      </a:lvl2pPr>
      <a:lvl3pPr algn="l" rtl="0" eaLnBrk="0" fontAlgn="base" hangingPunct="0">
        <a:spcBef>
          <a:spcPct val="0"/>
        </a:spcBef>
        <a:spcAft>
          <a:spcPct val="0"/>
        </a:spcAft>
        <a:defRPr sz="2400" b="1">
          <a:solidFill>
            <a:schemeClr val="tx2"/>
          </a:solidFill>
          <a:latin typeface="Arial" pitchFamily="34" charset="0"/>
          <a:cs typeface="Arial" pitchFamily="34" charset="0"/>
        </a:defRPr>
      </a:lvl3pPr>
      <a:lvl4pPr algn="l" rtl="0" eaLnBrk="0" fontAlgn="base" hangingPunct="0">
        <a:spcBef>
          <a:spcPct val="0"/>
        </a:spcBef>
        <a:spcAft>
          <a:spcPct val="0"/>
        </a:spcAft>
        <a:defRPr sz="2400" b="1">
          <a:solidFill>
            <a:schemeClr val="tx2"/>
          </a:solidFill>
          <a:latin typeface="Arial" pitchFamily="34" charset="0"/>
          <a:cs typeface="Arial" pitchFamily="34" charset="0"/>
        </a:defRPr>
      </a:lvl4pPr>
      <a:lvl5pPr algn="l" rtl="0" eaLnBrk="0" fontAlgn="base" hangingPunct="0">
        <a:spcBef>
          <a:spcPct val="0"/>
        </a:spcBef>
        <a:spcAft>
          <a:spcPct val="0"/>
        </a:spcAft>
        <a:defRPr sz="2400" b="1">
          <a:solidFill>
            <a:schemeClr val="tx2"/>
          </a:solidFill>
          <a:latin typeface="Arial" pitchFamily="34" charset="0"/>
          <a:cs typeface="Arial" pitchFamily="34" charset="0"/>
        </a:defRPr>
      </a:lvl5pPr>
      <a:lvl6pPr marL="342900" algn="l" rtl="0" fontAlgn="base">
        <a:spcBef>
          <a:spcPct val="0"/>
        </a:spcBef>
        <a:spcAft>
          <a:spcPct val="0"/>
        </a:spcAft>
        <a:defRPr sz="2400" b="1">
          <a:solidFill>
            <a:schemeClr val="tx2"/>
          </a:solidFill>
          <a:latin typeface="Arial" pitchFamily="34" charset="0"/>
          <a:cs typeface="Arial" pitchFamily="34" charset="0"/>
        </a:defRPr>
      </a:lvl6pPr>
      <a:lvl7pPr marL="685800" algn="l" rtl="0" fontAlgn="base">
        <a:spcBef>
          <a:spcPct val="0"/>
        </a:spcBef>
        <a:spcAft>
          <a:spcPct val="0"/>
        </a:spcAft>
        <a:defRPr sz="2400" b="1">
          <a:solidFill>
            <a:schemeClr val="tx2"/>
          </a:solidFill>
          <a:latin typeface="Arial" pitchFamily="34" charset="0"/>
          <a:cs typeface="Arial" pitchFamily="34" charset="0"/>
        </a:defRPr>
      </a:lvl7pPr>
      <a:lvl8pPr marL="1028700" algn="l" rtl="0" fontAlgn="base">
        <a:spcBef>
          <a:spcPct val="0"/>
        </a:spcBef>
        <a:spcAft>
          <a:spcPct val="0"/>
        </a:spcAft>
        <a:defRPr sz="2400" b="1">
          <a:solidFill>
            <a:schemeClr val="tx2"/>
          </a:solidFill>
          <a:latin typeface="Arial" pitchFamily="34" charset="0"/>
          <a:cs typeface="Arial" pitchFamily="34" charset="0"/>
        </a:defRPr>
      </a:lvl8pPr>
      <a:lvl9pPr marL="1371600" algn="l" rtl="0" fontAlgn="base">
        <a:spcBef>
          <a:spcPct val="0"/>
        </a:spcBef>
        <a:spcAft>
          <a:spcPct val="0"/>
        </a:spcAft>
        <a:defRPr sz="2400" b="1">
          <a:solidFill>
            <a:schemeClr val="tx2"/>
          </a:solidFill>
          <a:latin typeface="Arial" pitchFamily="34" charset="0"/>
          <a:cs typeface="Arial" pitchFamily="34" charset="0"/>
        </a:defRPr>
      </a:lvl9pPr>
    </p:titleStyle>
    <p:bodyStyle>
      <a:lvl1pPr marL="257175" indent="-257175" algn="l" rtl="0" eaLnBrk="0" fontAlgn="base" hangingPunct="0">
        <a:spcBef>
          <a:spcPct val="20000"/>
        </a:spcBef>
        <a:spcAft>
          <a:spcPct val="0"/>
        </a:spcAft>
        <a:buClr>
          <a:schemeClr val="tx2"/>
        </a:buClr>
        <a:buSzPct val="75000"/>
        <a:buFont typeface="Wingdings" panose="05000000000000000000" pitchFamily="2" charset="2"/>
        <a:buChar char="§"/>
        <a:defRPr sz="2100" kern="1200">
          <a:solidFill>
            <a:schemeClr val="tx1"/>
          </a:solidFill>
          <a:latin typeface="Arial" pitchFamily="34" charset="0"/>
          <a:ea typeface="+mn-ea"/>
          <a:cs typeface="Arial" pitchFamily="34" charset="0"/>
        </a:defRPr>
      </a:lvl1pPr>
      <a:lvl2pPr marL="557213" indent="-214313" algn="l" rtl="0" eaLnBrk="0" fontAlgn="base" hangingPunct="0">
        <a:spcBef>
          <a:spcPct val="20000"/>
        </a:spcBef>
        <a:spcAft>
          <a:spcPct val="0"/>
        </a:spcAft>
        <a:buClr>
          <a:schemeClr val="tx2"/>
        </a:buClr>
        <a:buFont typeface="Arial" panose="020B0604020202020204" pitchFamily="34" charset="0"/>
        <a:buChar char="–"/>
        <a:defRPr sz="1800" kern="1200">
          <a:solidFill>
            <a:schemeClr val="tx1"/>
          </a:solidFill>
          <a:latin typeface="Arial" pitchFamily="34" charset="0"/>
          <a:ea typeface="+mn-ea"/>
          <a:cs typeface="Arial" pitchFamily="34" charset="0"/>
        </a:defRPr>
      </a:lvl2pPr>
      <a:lvl3pPr marL="857250" indent="-171450" algn="l" rtl="0" eaLnBrk="0" fontAlgn="base" hangingPunct="0">
        <a:spcBef>
          <a:spcPct val="20000"/>
        </a:spcBef>
        <a:spcAft>
          <a:spcPct val="0"/>
        </a:spcAft>
        <a:buClr>
          <a:schemeClr val="tx2"/>
        </a:buClr>
        <a:buSzPct val="75000"/>
        <a:buFont typeface="Wingdings" panose="05000000000000000000" pitchFamily="2" charset="2"/>
        <a:buChar char="§"/>
        <a:defRPr sz="1800" kern="1200">
          <a:solidFill>
            <a:schemeClr val="tx1"/>
          </a:solidFill>
          <a:latin typeface="Arial" pitchFamily="34" charset="0"/>
          <a:ea typeface="+mn-ea"/>
          <a:cs typeface="Arial" pitchFamily="34" charset="0"/>
        </a:defRPr>
      </a:lvl3pPr>
      <a:lvl4pPr marL="1200150" indent="-171450" algn="l" rtl="0" eaLnBrk="0" fontAlgn="base" hangingPunct="0">
        <a:spcBef>
          <a:spcPct val="20000"/>
        </a:spcBef>
        <a:spcAft>
          <a:spcPct val="0"/>
        </a:spcAft>
        <a:buFont typeface="Arial" panose="020B0604020202020204" pitchFamily="34" charset="0"/>
        <a:buChar char="–"/>
        <a:defRPr sz="1200" kern="1200">
          <a:solidFill>
            <a:schemeClr val="tx1"/>
          </a:solidFill>
          <a:latin typeface="Arial" pitchFamily="34" charset="0"/>
          <a:ea typeface="+mn-ea"/>
          <a:cs typeface="Arial" pitchFamily="34" charset="0"/>
        </a:defRPr>
      </a:lvl4pPr>
      <a:lvl5pPr marL="1543050" indent="-171450" algn="l" rtl="0" eaLnBrk="0" fontAlgn="base" hangingPunct="0">
        <a:spcBef>
          <a:spcPct val="20000"/>
        </a:spcBef>
        <a:spcAft>
          <a:spcPct val="0"/>
        </a:spcAft>
        <a:buClr>
          <a:schemeClr val="tx2"/>
        </a:buClr>
        <a:buFont typeface="Arial" panose="020B0604020202020204" pitchFamily="34" charset="0"/>
        <a:buChar char="»"/>
        <a:defRPr sz="105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318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title style</a:t>
            </a:r>
          </a:p>
        </p:txBody>
      </p:sp>
      <p:sp>
        <p:nvSpPr>
          <p:cNvPr id="2051"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8" name="Rectangle 7"/>
          <p:cNvSpPr/>
          <p:nvPr/>
        </p:nvSpPr>
        <p:spPr>
          <a:xfrm>
            <a:off x="8686800" y="6477000"/>
            <a:ext cx="457200" cy="381000"/>
          </a:xfrm>
          <a:prstGeom prst="rect">
            <a:avLst/>
          </a:prstGeom>
          <a:solidFill>
            <a:schemeClr val="tx2">
              <a:lumMod val="75000"/>
            </a:scheme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377" rtl="0" eaLnBrk="1" fontAlgn="base" latinLnBrk="0" hangingPunct="1">
              <a:lnSpc>
                <a:spcPct val="100000"/>
              </a:lnSpc>
              <a:spcBef>
                <a:spcPct val="0"/>
              </a:spcBef>
              <a:spcAft>
                <a:spcPct val="0"/>
              </a:spcAft>
              <a:buClrTx/>
              <a:buSzTx/>
              <a:buFontTx/>
              <a:buNone/>
              <a:tabLst/>
              <a:defRPr/>
            </a:pPr>
            <a:fld id="{ADED9934-1A9D-4E93-A405-1A90ABD611A7}" type="slidenum">
              <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377" rtl="0" eaLnBrk="1" fontAlgn="base" latinLnBrk="0" hangingPunct="1">
                <a:lnSpc>
                  <a:spcPct val="100000"/>
                </a:lnSpc>
                <a:spcBef>
                  <a:spcPct val="0"/>
                </a:spcBef>
                <a:spcAft>
                  <a:spcPct val="0"/>
                </a:spcAft>
                <a:buClrTx/>
                <a:buSzTx/>
                <a:buFontTx/>
                <a:buNone/>
                <a:tabLst/>
                <a:defRPr/>
              </a:pPr>
              <a:t>‹#›</a:t>
            </a:fld>
            <a:endPar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3" name="Picture 5" descr="Untitled-3-13.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273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1582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hf hdr="0" ftr="0" dt="0"/>
  <p:txStyles>
    <p:titleStyle>
      <a:lvl1pPr algn="l" rtl="0" eaLnBrk="0" fontAlgn="base" hangingPunct="0">
        <a:spcBef>
          <a:spcPct val="0"/>
        </a:spcBef>
        <a:spcAft>
          <a:spcPct val="0"/>
        </a:spcAft>
        <a:defRPr sz="3200" b="1" kern="1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189" algn="l" rtl="0" fontAlgn="base">
        <a:spcBef>
          <a:spcPct val="0"/>
        </a:spcBef>
        <a:spcAft>
          <a:spcPct val="0"/>
        </a:spcAft>
        <a:defRPr sz="3200" b="1">
          <a:solidFill>
            <a:schemeClr val="tx2"/>
          </a:solidFill>
          <a:latin typeface="Arial" pitchFamily="34" charset="0"/>
          <a:cs typeface="Arial" pitchFamily="34" charset="0"/>
        </a:defRPr>
      </a:lvl6pPr>
      <a:lvl7pPr marL="914377" algn="l" rtl="0" fontAlgn="base">
        <a:spcBef>
          <a:spcPct val="0"/>
        </a:spcBef>
        <a:spcAft>
          <a:spcPct val="0"/>
        </a:spcAft>
        <a:defRPr sz="3200" b="1">
          <a:solidFill>
            <a:schemeClr val="tx2"/>
          </a:solidFill>
          <a:latin typeface="Arial" pitchFamily="34" charset="0"/>
          <a:cs typeface="Arial" pitchFamily="34" charset="0"/>
        </a:defRPr>
      </a:lvl7pPr>
      <a:lvl8pPr marL="1371566" algn="l" rtl="0" fontAlgn="base">
        <a:spcBef>
          <a:spcPct val="0"/>
        </a:spcBef>
        <a:spcAft>
          <a:spcPct val="0"/>
        </a:spcAft>
        <a:defRPr sz="3200" b="1">
          <a:solidFill>
            <a:schemeClr val="tx2"/>
          </a:solidFill>
          <a:latin typeface="Arial" pitchFamily="34" charset="0"/>
          <a:cs typeface="Arial" pitchFamily="34" charset="0"/>
        </a:defRPr>
      </a:lvl8pPr>
      <a:lvl9pPr marL="1828754" algn="l" rtl="0" fontAlgn="base">
        <a:spcBef>
          <a:spcPct val="0"/>
        </a:spcBef>
        <a:spcAft>
          <a:spcPct val="0"/>
        </a:spcAft>
        <a:defRPr sz="3200" b="1">
          <a:solidFill>
            <a:schemeClr val="tx2"/>
          </a:solidFill>
          <a:latin typeface="Arial" pitchFamily="34" charset="0"/>
          <a:cs typeface="Arial" pitchFamily="34" charset="0"/>
        </a:defRPr>
      </a:lvl9pPr>
    </p:titleStyle>
    <p:bodyStyle>
      <a:lvl1pPr marL="342891" indent="-342891"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32" indent="-285744"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1"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BD1EF-0801-4063-B668-C71608ACC70F}" type="slidenum">
              <a:rPr kumimoji="0" lang="en-US" sz="1200"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125687"/>
              </a:solidFill>
              <a:effectLst/>
              <a:uLnTx/>
              <a:uFillTx/>
              <a:latin typeface="Arial"/>
              <a:ea typeface="+mn-ea"/>
              <a:cs typeface="+mn-cs"/>
            </a:endParaRPr>
          </a:p>
        </p:txBody>
      </p:sp>
    </p:spTree>
    <p:extLst>
      <p:ext uri="{BB962C8B-B14F-4D97-AF65-F5344CB8AC3E}">
        <p14:creationId xmlns:p14="http://schemas.microsoft.com/office/powerpoint/2010/main" val="59388951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hyperlink" Target="http://blogs.mathworks.com/loren/2007/03/01/creating-sparse-finite-element-matrices-in-matla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blogs.mathworks.com/lore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www.systematics.co.il/courses/mathwork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mathworks.com/company/events/webinars/" TargetMode="External"/><Relationship Id="rId13" Type="http://schemas.openxmlformats.org/officeDocument/2006/relationships/image" Target="../media/image47.png"/><Relationship Id="rId3" Type="http://schemas.openxmlformats.org/officeDocument/2006/relationships/hyperlink" Target="http://www.mathworks.com/" TargetMode="External"/><Relationship Id="rId7" Type="http://schemas.openxmlformats.org/officeDocument/2006/relationships/hyperlink" Target="http://www.systematics.co.il/courses/mathworks/" TargetMode="External"/><Relationship Id="rId12"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hyperlink" Target="http://www.systematics.co.il/products/mathworks/events/" TargetMode="External"/><Relationship Id="rId11" Type="http://schemas.openxmlformats.org/officeDocument/2006/relationships/image" Target="../media/image45.png"/><Relationship Id="rId5" Type="http://schemas.openxmlformats.org/officeDocument/2006/relationships/hyperlink" Target="http://www.systematics.co.il/mathworks" TargetMode="External"/><Relationship Id="rId10" Type="http://schemas.openxmlformats.org/officeDocument/2006/relationships/image" Target="../media/image44.png"/><Relationship Id="rId4" Type="http://schemas.openxmlformats.org/officeDocument/2006/relationships/hyperlink" Target="http://www.mathworks.com/matlabcentral/" TargetMode="External"/><Relationship Id="rId9"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blogs.mathworks.com/loren/2011/10/14/new-mat-file-functionality-in-r2011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4.xml"/><Relationship Id="rId4" Type="http://schemas.openxmlformats.org/officeDocument/2006/relationships/image" Target="../media/image9.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8.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9.gif"/><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755576" y="1418915"/>
            <a:ext cx="7513240" cy="1470025"/>
          </a:xfrm>
        </p:spPr>
        <p:txBody>
          <a:bodyPr/>
          <a:lstStyle/>
          <a:p>
            <a:pPr algn="ctr"/>
            <a:r>
              <a:rPr lang="en-US" sz="3600" dirty="0"/>
              <a:t>Improve </a:t>
            </a:r>
            <a:r>
              <a:rPr lang="en-US" sz="3600" dirty="0" smtClean="0"/>
              <a:t>MATLAB Code Quality </a:t>
            </a:r>
            <a:r>
              <a:rPr lang="en-US" sz="3600" dirty="0"/>
              <a:t>and </a:t>
            </a:r>
            <a:r>
              <a:rPr lang="en-US" sz="3600" dirty="0" smtClean="0"/>
              <a:t>Performance </a:t>
            </a:r>
            <a:r>
              <a:rPr lang="en-US" altLang="he-IL" sz="3600" dirty="0" smtClean="0"/>
              <a:t/>
            </a:r>
            <a:br>
              <a:rPr lang="en-US" altLang="he-IL" sz="3600" dirty="0" smtClean="0"/>
            </a:br>
            <a:r>
              <a:rPr lang="en-US" altLang="he-IL" sz="3600" dirty="0" smtClean="0"/>
              <a:t/>
            </a:r>
            <a:br>
              <a:rPr lang="en-US" altLang="he-IL" sz="3600" dirty="0" smtClean="0"/>
            </a:br>
            <a:r>
              <a:rPr lang="en-US" altLang="he-IL" dirty="0" smtClean="0"/>
              <a:t/>
            </a:r>
            <a:br>
              <a:rPr lang="en-US" altLang="he-IL" dirty="0" smtClean="0"/>
            </a:br>
            <a:r>
              <a:rPr lang="en-US" altLang="he-IL" dirty="0" smtClean="0"/>
              <a:t/>
            </a:r>
            <a:br>
              <a:rPr lang="en-US" altLang="he-IL" dirty="0" smtClean="0"/>
            </a:br>
            <a:endParaRPr lang="en-US" altLang="he-IL" dirty="0" smtClean="0"/>
          </a:p>
        </p:txBody>
      </p:sp>
      <p:pic>
        <p:nvPicPr>
          <p:cNvPr id="143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67463"/>
            <a:ext cx="714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496416" y="3804419"/>
            <a:ext cx="7772400" cy="2808312"/>
          </a:xfrm>
        </p:spPr>
        <p:txBody>
          <a:bodyPr>
            <a:normAutofit/>
          </a:bodyPr>
          <a:lstStyle/>
          <a:p>
            <a:pPr lvl="0">
              <a:spcBef>
                <a:spcPct val="50000"/>
              </a:spcBef>
              <a:buClrTx/>
              <a:buSzTx/>
              <a:defRPr/>
            </a:pPr>
            <a:r>
              <a:rPr lang="it-IT" sz="2600" b="0" dirty="0"/>
              <a:t>Shiran Golan</a:t>
            </a:r>
          </a:p>
          <a:p>
            <a:pPr>
              <a:spcBef>
                <a:spcPct val="50000"/>
              </a:spcBef>
              <a:defRPr/>
            </a:pPr>
            <a:r>
              <a:rPr lang="it-IT" sz="2600" b="0" dirty="0"/>
              <a:t>Application Engineer</a:t>
            </a:r>
            <a:endParaRPr lang="he-IL" sz="2600" b="0" dirty="0"/>
          </a:p>
          <a:p>
            <a:pPr lvl="0">
              <a:spcBef>
                <a:spcPct val="50000"/>
              </a:spcBef>
              <a:buClrTx/>
              <a:buSzTx/>
              <a:defRPr/>
            </a:pPr>
            <a:r>
              <a:rPr lang="en-US" sz="2600" b="0" dirty="0"/>
              <a:t>Shirang@systematics.co.il</a:t>
            </a:r>
          </a:p>
          <a:p>
            <a:endParaRPr lang="he-IL" sz="2000" dirty="0"/>
          </a:p>
        </p:txBody>
      </p:sp>
      <p:pic>
        <p:nvPicPr>
          <p:cNvPr id="6" name="Picture 5" descr="http://www.systematics.co.il/wp-content/uploads/pl-matlab-l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996952"/>
            <a:ext cx="3541003" cy="2541413"/>
          </a:xfrm>
          <a:prstGeom prst="rect">
            <a:avLst/>
          </a:prstGeom>
          <a:noFill/>
          <a:ln>
            <a:noFill/>
          </a:ln>
        </p:spPr>
      </p:pic>
    </p:spTree>
    <p:extLst>
      <p:ext uri="{BB962C8B-B14F-4D97-AF65-F5344CB8AC3E}">
        <p14:creationId xmlns:p14="http://schemas.microsoft.com/office/powerpoint/2010/main" val="1590240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434702" y="2060848"/>
            <a:ext cx="8077200" cy="4114800"/>
          </a:xfrm>
        </p:spPr>
        <p:txBody>
          <a:bodyPr/>
          <a:lstStyle/>
          <a:p>
            <a:pPr eaLnBrk="1" hangingPunct="1">
              <a:lnSpc>
                <a:spcPct val="150000"/>
              </a:lnSpc>
            </a:pPr>
            <a:r>
              <a:rPr lang="en-US" dirty="0" smtClean="0"/>
              <a:t>MATLAB:  Idea-Based Development</a:t>
            </a:r>
          </a:p>
          <a:p>
            <a:pPr eaLnBrk="1" hangingPunct="1">
              <a:lnSpc>
                <a:spcPct val="150000"/>
              </a:lnSpc>
            </a:pPr>
            <a:r>
              <a:rPr lang="en-US" dirty="0" smtClean="0"/>
              <a:t>Improving </a:t>
            </a:r>
            <a:r>
              <a:rPr lang="en-US" dirty="0"/>
              <a:t>Code Quality </a:t>
            </a:r>
            <a:endParaRPr lang="en-US" dirty="0" smtClean="0"/>
          </a:p>
          <a:p>
            <a:pPr eaLnBrk="1" hangingPunct="1">
              <a:lnSpc>
                <a:spcPct val="150000"/>
              </a:lnSpc>
            </a:pPr>
            <a:r>
              <a:rPr lang="en-US" dirty="0"/>
              <a:t>Improving Code </a:t>
            </a:r>
            <a:r>
              <a:rPr lang="en-US" dirty="0" smtClean="0"/>
              <a:t>Performance</a:t>
            </a:r>
          </a:p>
          <a:p>
            <a:pPr eaLnBrk="1" hangingPunct="1">
              <a:lnSpc>
                <a:spcPct val="150000"/>
              </a:lnSpc>
            </a:pPr>
            <a:r>
              <a:rPr lang="en-US" dirty="0" smtClean="0"/>
              <a:t>Summary </a:t>
            </a:r>
            <a:endParaRPr lang="en-US" dirty="0"/>
          </a:p>
          <a:p>
            <a:pPr marL="0" indent="0" eaLnBrk="1" hangingPunct="1">
              <a:lnSpc>
                <a:spcPct val="150000"/>
              </a:lnSpc>
              <a:buNone/>
            </a:pPr>
            <a:endParaRPr lang="en-US" altLang="he-IL" dirty="0" smtClean="0"/>
          </a:p>
          <a:p>
            <a:pPr eaLnBrk="1" hangingPunct="1"/>
            <a:endParaRPr lang="en-US" altLang="he-IL" sz="2000" dirty="0" smtClean="0"/>
          </a:p>
        </p:txBody>
      </p:sp>
      <p:sp>
        <p:nvSpPr>
          <p:cNvPr id="4" name="Rounded Rectangle 3"/>
          <p:cNvSpPr/>
          <p:nvPr/>
        </p:nvSpPr>
        <p:spPr>
          <a:xfrm>
            <a:off x="179512" y="2852936"/>
            <a:ext cx="781643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eaLnBrk="0" hangingPunct="0"/>
            <a:endParaRPr lang="en-US" dirty="0" smtClean="0">
              <a:solidFill>
                <a:prstClr val="black"/>
              </a:solidFill>
            </a:endParaRPr>
          </a:p>
        </p:txBody>
      </p:sp>
    </p:spTree>
    <p:extLst>
      <p:ext uri="{BB962C8B-B14F-4D97-AF65-F5344CB8AC3E}">
        <p14:creationId xmlns:p14="http://schemas.microsoft.com/office/powerpoint/2010/main" val="215658495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US" dirty="0"/>
          </a:p>
        </p:txBody>
      </p:sp>
      <p:sp>
        <p:nvSpPr>
          <p:cNvPr id="7" name="Content Placeholder 2"/>
          <p:cNvSpPr>
            <a:spLocks noGrp="1"/>
          </p:cNvSpPr>
          <p:nvPr>
            <p:ph idx="1"/>
          </p:nvPr>
        </p:nvSpPr>
        <p:spPr/>
        <p:txBody>
          <a:bodyPr/>
          <a:lstStyle/>
          <a:p>
            <a:r>
              <a:rPr lang="en-US" dirty="0"/>
              <a:t>Writing “better” code</a:t>
            </a:r>
          </a:p>
          <a:p>
            <a:pPr lvl="1"/>
            <a:r>
              <a:rPr lang="en-US" dirty="0"/>
              <a:t>Less error-prone</a:t>
            </a:r>
          </a:p>
          <a:p>
            <a:pPr lvl="1"/>
            <a:r>
              <a:rPr lang="en-US" dirty="0"/>
              <a:t>Human readable code</a:t>
            </a:r>
          </a:p>
          <a:p>
            <a:pPr lvl="1"/>
            <a:r>
              <a:rPr lang="en-US" dirty="0"/>
              <a:t>Performance tuning</a:t>
            </a:r>
          </a:p>
          <a:p>
            <a:endParaRPr lang="en-US" dirty="0" smtClean="0"/>
          </a:p>
          <a:p>
            <a:r>
              <a:rPr lang="en-US" dirty="0" smtClean="0"/>
              <a:t>Robustness</a:t>
            </a:r>
          </a:p>
          <a:p>
            <a:pPr lvl="1"/>
            <a:r>
              <a:rPr lang="en-US" dirty="0" smtClean="0"/>
              <a:t>Validate, guard inputs/outputs</a:t>
            </a:r>
          </a:p>
          <a:p>
            <a:pPr lvl="1"/>
            <a:r>
              <a:rPr lang="en-US" dirty="0" smtClean="0"/>
              <a:t>Handle errors, exceptions</a:t>
            </a:r>
          </a:p>
          <a:p>
            <a:endParaRPr lang="en-US" dirty="0" smtClean="0"/>
          </a:p>
        </p:txBody>
      </p:sp>
      <p:grpSp>
        <p:nvGrpSpPr>
          <p:cNvPr id="8" name="Group 7"/>
          <p:cNvGrpSpPr/>
          <p:nvPr/>
        </p:nvGrpSpPr>
        <p:grpSpPr>
          <a:xfrm>
            <a:off x="4788024" y="1874838"/>
            <a:ext cx="3980606" cy="2568226"/>
            <a:chOff x="419199" y="1828798"/>
            <a:chExt cx="4335046" cy="3499757"/>
          </a:xfrm>
        </p:grpSpPr>
        <p:pic>
          <p:nvPicPr>
            <p:cNvPr id="9" name="Picture 2" descr="http://www.sxc.hu/pic/l/p/po/poofy/1358324_18465701.jpg"/>
            <p:cNvPicPr>
              <a:picLocks noChangeAspect="1" noChangeArrowheads="1"/>
            </p:cNvPicPr>
            <p:nvPr/>
          </p:nvPicPr>
          <p:blipFill rotWithShape="1">
            <a:blip r:embed="rId3">
              <a:extLst>
                <a:ext uri="{28A0092B-C50C-407E-A947-70E740481C1C}">
                  <a14:useLocalDpi xmlns:a14="http://schemas.microsoft.com/office/drawing/2010/main" val="0"/>
                </a:ext>
              </a:extLst>
            </a:blip>
            <a:srcRect l="55874" t="61722" r="20121" b="12297"/>
            <a:stretch/>
          </p:blipFill>
          <p:spPr bwMode="auto">
            <a:xfrm>
              <a:off x="419199" y="1828798"/>
              <a:ext cx="4335046" cy="34997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48698" y="3276601"/>
              <a:ext cx="2278536" cy="754941"/>
            </a:xfrm>
            <a:prstGeom prst="rect">
              <a:avLst/>
            </a:prstGeom>
            <a:noFill/>
            <a:scene3d>
              <a:camera prst="isometricRightUp">
                <a:rot lat="20040000" lon="2400000" rev="21360000"/>
              </a:camera>
              <a:lightRig rig="threePt" dir="t"/>
            </a:scene3d>
          </p:spPr>
          <p:txBody>
            <a:bodyPr wrap="none" rtlCol="0">
              <a:spAutoFit/>
            </a:bodyPr>
            <a:lstStyle/>
            <a:p>
              <a:pPr defTabSz="687537"/>
              <a:r>
                <a:rPr lang="en-US" sz="1600" b="1" dirty="0">
                  <a:solidFill>
                    <a:srgbClr val="781414">
                      <a:lumMod val="60000"/>
                      <a:lumOff val="40000"/>
                    </a:srgbClr>
                  </a:solidFill>
                  <a:latin typeface="Arial" pitchFamily="34" charset="0"/>
                  <a:cs typeface="Arial" pitchFamily="34" charset="0"/>
                </a:rPr>
                <a:t>WARNING</a:t>
              </a:r>
              <a:r>
                <a:rPr lang="en-US" sz="1600" dirty="0">
                  <a:solidFill>
                    <a:srgbClr val="781414">
                      <a:lumMod val="60000"/>
                      <a:lumOff val="40000"/>
                    </a:srgbClr>
                  </a:solidFill>
                  <a:latin typeface="Arial" pitchFamily="34" charset="0"/>
                  <a:cs typeface="Arial" pitchFamily="34" charset="0"/>
                </a:rPr>
                <a:t>:</a:t>
              </a:r>
              <a:r>
                <a:rPr lang="en-US" sz="1600" dirty="0">
                  <a:solidFill>
                    <a:prstClr val="black"/>
                  </a:solidFill>
                  <a:latin typeface="Arial" pitchFamily="34" charset="0"/>
                  <a:cs typeface="Arial" pitchFamily="34" charset="0"/>
                </a:rPr>
                <a:t> </a:t>
              </a:r>
            </a:p>
            <a:p>
              <a:pPr defTabSz="687537"/>
              <a:r>
                <a:rPr lang="en-US" sz="1400" b="1" dirty="0">
                  <a:solidFill>
                    <a:prstClr val="black"/>
                  </a:solidFill>
                  <a:latin typeface="Arial" pitchFamily="34" charset="0"/>
                  <a:cs typeface="Arial" pitchFamily="34" charset="0"/>
                </a:rPr>
                <a:t>Contents may explode</a:t>
              </a:r>
            </a:p>
          </p:txBody>
        </p:sp>
      </p:grpSp>
    </p:spTree>
    <p:extLst>
      <p:ext uri="{BB962C8B-B14F-4D97-AF65-F5344CB8AC3E}">
        <p14:creationId xmlns:p14="http://schemas.microsoft.com/office/powerpoint/2010/main" val="493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Code Quality in MATLAB</a:t>
            </a:r>
            <a:endParaRPr lang="en-US" dirty="0"/>
          </a:p>
        </p:txBody>
      </p:sp>
      <p:sp>
        <p:nvSpPr>
          <p:cNvPr id="7" name="Content Placeholder 2"/>
          <p:cNvSpPr>
            <a:spLocks noGrp="1"/>
          </p:cNvSpPr>
          <p:nvPr>
            <p:ph idx="1"/>
          </p:nvPr>
        </p:nvSpPr>
        <p:spPr/>
        <p:txBody>
          <a:bodyPr/>
          <a:lstStyle/>
          <a:p>
            <a:r>
              <a:rPr lang="en-US" dirty="0" smtClean="0"/>
              <a:t>Code Analyzer</a:t>
            </a:r>
          </a:p>
          <a:p>
            <a:endParaRPr lang="en-US" dirty="0" smtClean="0"/>
          </a:p>
          <a:p>
            <a:r>
              <a:rPr lang="en-US" dirty="0" smtClean="0"/>
              <a:t>McCabe </a:t>
            </a:r>
            <a:r>
              <a:rPr lang="en-US" dirty="0"/>
              <a:t>complexity</a:t>
            </a:r>
          </a:p>
          <a:p>
            <a:pPr marL="0" indent="0">
              <a:buNone/>
            </a:pPr>
            <a:endParaRPr lang="en-US" dirty="0"/>
          </a:p>
          <a:p>
            <a:r>
              <a:rPr lang="en-US" dirty="0" smtClean="0"/>
              <a:t>Input and error handling</a:t>
            </a:r>
          </a:p>
          <a:p>
            <a:endParaRPr lang="en-US" dirty="0"/>
          </a:p>
          <a:p>
            <a:r>
              <a:rPr lang="en-US" dirty="0" smtClean="0"/>
              <a:t>Debugging</a:t>
            </a:r>
            <a:endParaRPr lang="en-US" dirty="0"/>
          </a:p>
          <a:p>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8936" y="1704549"/>
            <a:ext cx="2227528" cy="17497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065" y="4390982"/>
            <a:ext cx="3069622" cy="19763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descr="C:\Work\Projects\Production\Pictures\debugg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334" y="2473403"/>
            <a:ext cx="1915209" cy="2472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12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686800" cy="1143000"/>
          </a:xfrm>
        </p:spPr>
        <p:txBody>
          <a:bodyPr/>
          <a:lstStyle/>
          <a:p>
            <a:r>
              <a:rPr lang="en-US" dirty="0" smtClean="0"/>
              <a:t>MATLAB Code </a:t>
            </a:r>
            <a:r>
              <a:rPr lang="en-US" dirty="0"/>
              <a:t>Analyzer </a:t>
            </a:r>
            <a:r>
              <a:rPr lang="en-US" sz="2400" b="0" dirty="0" smtClean="0">
                <a:solidFill>
                  <a:srgbClr val="5F5F5F"/>
                </a:solidFill>
              </a:rPr>
              <a:t>(previously known as </a:t>
            </a:r>
            <a:r>
              <a:rPr lang="en-US" sz="2400" b="0" dirty="0" err="1" smtClean="0">
                <a:solidFill>
                  <a:srgbClr val="5F5F5F"/>
                </a:solidFill>
              </a:rPr>
              <a:t>mlint</a:t>
            </a:r>
            <a:r>
              <a:rPr lang="en-US" sz="2400" b="0" dirty="0" smtClean="0">
                <a:solidFill>
                  <a:srgbClr val="5F5F5F"/>
                </a:solidFill>
              </a:rPr>
              <a:t>)</a:t>
            </a:r>
            <a:r>
              <a:rPr lang="en-US" sz="1800" dirty="0">
                <a:solidFill>
                  <a:srgbClr val="5F5F5F"/>
                </a:solidFill>
              </a:rPr>
              <a:t/>
            </a:r>
            <a:br>
              <a:rPr lang="en-US" sz="1800" dirty="0">
                <a:solidFill>
                  <a:srgbClr val="5F5F5F"/>
                </a:solidFill>
              </a:rPr>
            </a:br>
            <a:endParaRPr lang="en-US" sz="1800" dirty="0">
              <a:solidFill>
                <a:srgbClr val="5F5F5F"/>
              </a:solidFill>
            </a:endParaRPr>
          </a:p>
        </p:txBody>
      </p:sp>
      <p:sp>
        <p:nvSpPr>
          <p:cNvPr id="7" name="Content Placeholder 2"/>
          <p:cNvSpPr>
            <a:spLocks noGrp="1"/>
          </p:cNvSpPr>
          <p:nvPr>
            <p:ph idx="1"/>
          </p:nvPr>
        </p:nvSpPr>
        <p:spPr>
          <a:xfrm>
            <a:off x="317376" y="1663079"/>
            <a:ext cx="8077200" cy="4467943"/>
          </a:xfrm>
        </p:spPr>
        <p:txBody>
          <a:bodyPr/>
          <a:lstStyle/>
          <a:p>
            <a:pPr>
              <a:spcBef>
                <a:spcPts val="0"/>
              </a:spcBef>
            </a:pPr>
            <a:r>
              <a:rPr lang="en-US" dirty="0"/>
              <a:t>Automatically check</a:t>
            </a:r>
            <a:br>
              <a:rPr lang="en-US" dirty="0"/>
            </a:br>
            <a:r>
              <a:rPr lang="en-US" dirty="0"/>
              <a:t>code in </a:t>
            </a:r>
            <a:r>
              <a:rPr lang="en-US" dirty="0" smtClean="0"/>
              <a:t>Editor</a:t>
            </a:r>
          </a:p>
          <a:p>
            <a:pPr marL="0" indent="0">
              <a:spcBef>
                <a:spcPts val="0"/>
              </a:spcBef>
              <a:buNone/>
            </a:pPr>
            <a:endParaRPr lang="en-US" dirty="0" smtClean="0"/>
          </a:p>
          <a:p>
            <a:pPr>
              <a:spcBef>
                <a:spcPts val="0"/>
              </a:spcBef>
            </a:pPr>
            <a:r>
              <a:rPr lang="en-US" dirty="0" smtClean="0"/>
              <a:t>Optimize your code</a:t>
            </a:r>
            <a:br>
              <a:rPr lang="en-US" dirty="0" smtClean="0"/>
            </a:br>
            <a:r>
              <a:rPr lang="en-US" dirty="0" smtClean="0"/>
              <a:t>Avoid syntax errors</a:t>
            </a:r>
          </a:p>
          <a:p>
            <a:pPr>
              <a:spcBef>
                <a:spcPts val="0"/>
              </a:spcBef>
            </a:pPr>
            <a:endParaRPr lang="en-US" dirty="0"/>
          </a:p>
          <a:p>
            <a:pPr>
              <a:spcBef>
                <a:spcPts val="0"/>
              </a:spcBef>
            </a:pPr>
            <a:r>
              <a:rPr lang="en-US" dirty="0" smtClean="0"/>
              <a:t>Get a list of</a:t>
            </a:r>
          </a:p>
          <a:p>
            <a:pPr marL="0" indent="0">
              <a:spcBef>
                <a:spcPts val="0"/>
              </a:spcBef>
              <a:buNone/>
            </a:pPr>
            <a:r>
              <a:rPr lang="en-US" dirty="0" smtClean="0"/>
              <a:t>    comments using </a:t>
            </a:r>
            <a:r>
              <a:rPr lang="en-US" sz="2400" b="1" dirty="0" err="1" smtClean="0">
                <a:solidFill>
                  <a:schemeClr val="tx2"/>
                </a:solidFill>
                <a:latin typeface="Courier New" pitchFamily="49" charset="0"/>
                <a:cs typeface="Courier New" pitchFamily="49" charset="0"/>
              </a:rPr>
              <a:t>checkcode</a:t>
            </a:r>
            <a:endParaRPr lang="en-US" sz="2400" b="1" dirty="0">
              <a:solidFill>
                <a:schemeClr val="tx2"/>
              </a:solidFill>
              <a:latin typeface="Courier New" pitchFamily="49" charset="0"/>
              <a:cs typeface="Courier New" pitchFamily="49" charset="0"/>
            </a:endParaRPr>
          </a:p>
          <a:p>
            <a:pPr>
              <a:spcBef>
                <a:spcPts val="0"/>
              </a:spcBef>
            </a:pPr>
            <a:endParaRPr lang="en-US" dirty="0" smtClean="0"/>
          </a:p>
          <a:p>
            <a:pPr>
              <a:spcBef>
                <a:spcPts val="0"/>
              </a:spcBef>
            </a:pPr>
            <a:r>
              <a:rPr lang="en-US" dirty="0" smtClean="0"/>
              <a:t>Run </a:t>
            </a:r>
            <a:r>
              <a:rPr lang="en-US" sz="2400" b="1" dirty="0" err="1">
                <a:solidFill>
                  <a:schemeClr val="tx2"/>
                </a:solidFill>
                <a:latin typeface="Courier New" pitchFamily="49" charset="0"/>
                <a:cs typeface="Courier New" pitchFamily="49" charset="0"/>
              </a:rPr>
              <a:t>checkcode</a:t>
            </a:r>
            <a:r>
              <a:rPr lang="en-US" dirty="0" smtClean="0"/>
              <a:t> on multiple files</a:t>
            </a:r>
            <a:br>
              <a:rPr lang="en-US" dirty="0" smtClean="0"/>
            </a:br>
            <a:r>
              <a:rPr lang="en-US" dirty="0" smtClean="0"/>
              <a:t>in folder and generate a report</a:t>
            </a:r>
            <a:endParaRPr lang="en-US" dirty="0"/>
          </a:p>
        </p:txBody>
      </p:sp>
      <p:grpSp>
        <p:nvGrpSpPr>
          <p:cNvPr id="20" name="Group 19"/>
          <p:cNvGrpSpPr/>
          <p:nvPr/>
        </p:nvGrpSpPr>
        <p:grpSpPr>
          <a:xfrm>
            <a:off x="4211960" y="1844824"/>
            <a:ext cx="4811379" cy="2498403"/>
            <a:chOff x="-1476672" y="2057400"/>
            <a:chExt cx="7583438" cy="3305175"/>
          </a:xfrm>
        </p:grpSpPr>
        <p:pic>
          <p:nvPicPr>
            <p:cNvPr id="21" name="Picture 20"/>
            <p:cNvPicPr>
              <a:picLocks noChangeAspect="1"/>
            </p:cNvPicPr>
            <p:nvPr/>
          </p:nvPicPr>
          <p:blipFill rotWithShape="1">
            <a:blip r:embed="rId3"/>
            <a:srcRect r="17026"/>
            <a:stretch/>
          </p:blipFill>
          <p:spPr>
            <a:xfrm>
              <a:off x="-1476672" y="2057400"/>
              <a:ext cx="7128792" cy="3305175"/>
            </a:xfrm>
            <a:prstGeom prst="rect">
              <a:avLst/>
            </a:prstGeom>
          </p:spPr>
        </p:pic>
        <p:pic>
          <p:nvPicPr>
            <p:cNvPr id="22" name="Picture 21"/>
            <p:cNvPicPr>
              <a:picLocks noChangeAspect="1"/>
            </p:cNvPicPr>
            <p:nvPr/>
          </p:nvPicPr>
          <p:blipFill rotWithShape="1">
            <a:blip r:embed="rId3"/>
            <a:srcRect l="94708"/>
            <a:stretch/>
          </p:blipFill>
          <p:spPr>
            <a:xfrm>
              <a:off x="5652120" y="2057400"/>
              <a:ext cx="454646" cy="3305175"/>
            </a:xfrm>
            <a:prstGeom prst="rect">
              <a:avLst/>
            </a:prstGeom>
          </p:spPr>
        </p:pic>
      </p:grpSp>
      <p:pic>
        <p:nvPicPr>
          <p:cNvPr id="23" name="Picture 22"/>
          <p:cNvPicPr>
            <a:picLocks noChangeAspect="1"/>
          </p:cNvPicPr>
          <p:nvPr/>
        </p:nvPicPr>
        <p:blipFill>
          <a:blip r:embed="rId4"/>
          <a:stretch>
            <a:fillRect/>
          </a:stretch>
        </p:blipFill>
        <p:spPr>
          <a:xfrm>
            <a:off x="215445" y="1459757"/>
            <a:ext cx="8804151" cy="3666052"/>
          </a:xfrm>
          <a:prstGeom prst="rect">
            <a:avLst/>
          </a:prstGeom>
        </p:spPr>
      </p:pic>
      <p:pic>
        <p:nvPicPr>
          <p:cNvPr id="24" name="Picture 23"/>
          <p:cNvPicPr>
            <a:picLocks noChangeAspect="1"/>
          </p:cNvPicPr>
          <p:nvPr/>
        </p:nvPicPr>
        <p:blipFill rotWithShape="1">
          <a:blip r:embed="rId5"/>
          <a:srcRect b="4341"/>
          <a:stretch/>
        </p:blipFill>
        <p:spPr>
          <a:xfrm>
            <a:off x="215445" y="1459758"/>
            <a:ext cx="8864012" cy="3685031"/>
          </a:xfrm>
          <a:prstGeom prst="rect">
            <a:avLst/>
          </a:prstGeom>
        </p:spPr>
      </p:pic>
      <p:grpSp>
        <p:nvGrpSpPr>
          <p:cNvPr id="25" name="Group 24"/>
          <p:cNvGrpSpPr/>
          <p:nvPr/>
        </p:nvGrpSpPr>
        <p:grpSpPr>
          <a:xfrm>
            <a:off x="172484" y="1456768"/>
            <a:ext cx="8864012" cy="3709838"/>
            <a:chOff x="860423" y="1340547"/>
            <a:chExt cx="8864012" cy="3709838"/>
          </a:xfrm>
        </p:grpSpPr>
        <p:sp>
          <p:nvSpPr>
            <p:cNvPr id="26" name="Rectangle 25"/>
            <p:cNvSpPr/>
            <p:nvPr/>
          </p:nvSpPr>
          <p:spPr>
            <a:xfrm>
              <a:off x="860423" y="1340547"/>
              <a:ext cx="8864012" cy="3709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b="1" dirty="0" smtClean="0">
                <a:latin typeface="Arial" pitchFamily="34" charset="0"/>
                <a:cs typeface="Arial" pitchFamily="34" charset="0"/>
              </a:endParaRPr>
            </a:p>
          </p:txBody>
        </p:sp>
        <p:pic>
          <p:nvPicPr>
            <p:cNvPr id="27" name="Picture 26"/>
            <p:cNvPicPr>
              <a:picLocks noChangeAspect="1"/>
            </p:cNvPicPr>
            <p:nvPr/>
          </p:nvPicPr>
          <p:blipFill>
            <a:blip r:embed="rId6"/>
            <a:stretch>
              <a:fillRect/>
            </a:stretch>
          </p:blipFill>
          <p:spPr>
            <a:xfrm>
              <a:off x="2279755" y="1376337"/>
              <a:ext cx="6248400" cy="3600450"/>
            </a:xfrm>
            <a:prstGeom prst="rect">
              <a:avLst/>
            </a:prstGeom>
          </p:spPr>
        </p:pic>
      </p:grpSp>
    </p:spTree>
    <p:extLst>
      <p:ext uri="{BB962C8B-B14F-4D97-AF65-F5344CB8AC3E}">
        <p14:creationId xmlns:p14="http://schemas.microsoft.com/office/powerpoint/2010/main" val="51764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McCabe Complexity</a:t>
            </a:r>
            <a:endParaRPr lang="en-US" sz="1504" dirty="0">
              <a:solidFill>
                <a:schemeClr val="tx1"/>
              </a:solidFill>
            </a:endParaRPr>
          </a:p>
        </p:txBody>
      </p:sp>
      <p:sp>
        <p:nvSpPr>
          <p:cNvPr id="3" name="Content Placeholder 2"/>
          <p:cNvSpPr>
            <a:spLocks noGrp="1"/>
          </p:cNvSpPr>
          <p:nvPr>
            <p:ph idx="1"/>
          </p:nvPr>
        </p:nvSpPr>
        <p:spPr>
          <a:xfrm>
            <a:off x="323528" y="1700808"/>
            <a:ext cx="8077200" cy="4114800"/>
          </a:xfrm>
        </p:spPr>
        <p:txBody>
          <a:bodyPr/>
          <a:lstStyle/>
          <a:p>
            <a:pPr>
              <a:spcBef>
                <a:spcPts val="0"/>
              </a:spcBef>
            </a:pPr>
            <a:r>
              <a:rPr lang="en-US" sz="2400" dirty="0"/>
              <a:t>McCabe </a:t>
            </a:r>
            <a:r>
              <a:rPr lang="en-US" sz="2400" dirty="0" smtClean="0"/>
              <a:t>complexity </a:t>
            </a:r>
            <a:r>
              <a:rPr lang="en-US" sz="2400" dirty="0"/>
              <a:t>(</a:t>
            </a:r>
            <a:r>
              <a:rPr lang="en-US" sz="2400" b="1" dirty="0" err="1">
                <a:solidFill>
                  <a:schemeClr val="tx2"/>
                </a:solidFill>
                <a:latin typeface="Courier New" pitchFamily="49" charset="0"/>
                <a:cs typeface="Courier New" pitchFamily="49" charset="0"/>
              </a:rPr>
              <a:t>checkcode</a:t>
            </a:r>
            <a:r>
              <a:rPr lang="en-US" sz="2400" b="1" dirty="0">
                <a:solidFill>
                  <a:schemeClr val="tx2"/>
                </a:solidFill>
                <a:latin typeface="Courier New" pitchFamily="49" charset="0"/>
                <a:cs typeface="Courier New" pitchFamily="49" charset="0"/>
              </a:rPr>
              <a:t> -</a:t>
            </a:r>
            <a:r>
              <a:rPr lang="en-US" sz="2400" b="1" dirty="0" err="1">
                <a:solidFill>
                  <a:schemeClr val="tx2"/>
                </a:solidFill>
                <a:latin typeface="Courier New" pitchFamily="49" charset="0"/>
                <a:cs typeface="Courier New" pitchFamily="49" charset="0"/>
              </a:rPr>
              <a:t>cyc</a:t>
            </a:r>
            <a:r>
              <a:rPr lang="en-US" sz="2400" dirty="0" smtClean="0"/>
              <a:t>)</a:t>
            </a:r>
            <a:endParaRPr lang="en-US" sz="2400" dirty="0"/>
          </a:p>
          <a:p>
            <a:pPr lvl="1">
              <a:lnSpc>
                <a:spcPct val="100000"/>
              </a:lnSpc>
              <a:spcBef>
                <a:spcPts val="0"/>
              </a:spcBef>
            </a:pPr>
            <a:r>
              <a:rPr lang="en-US" dirty="0"/>
              <a:t>Quantitative measure of the complexity of a </a:t>
            </a:r>
            <a:r>
              <a:rPr lang="en-US" dirty="0" smtClean="0"/>
              <a:t>program</a:t>
            </a:r>
            <a:endParaRPr lang="en-US" dirty="0"/>
          </a:p>
          <a:p>
            <a:pPr>
              <a:spcBef>
                <a:spcPts val="0"/>
              </a:spcBef>
            </a:pPr>
            <a:endParaRPr lang="en-US" sz="2400" dirty="0" smtClean="0"/>
          </a:p>
          <a:p>
            <a:pPr>
              <a:spcBef>
                <a:spcPts val="0"/>
              </a:spcBef>
            </a:pPr>
            <a:endParaRPr lang="en-US" sz="2400" dirty="0" smtClean="0"/>
          </a:p>
          <a:p>
            <a:pPr marL="914400" lvl="2" indent="0">
              <a:lnSpc>
                <a:spcPct val="100000"/>
              </a:lnSpc>
              <a:spcBef>
                <a:spcPts val="0"/>
              </a:spcBef>
              <a:buNone/>
            </a:pPr>
            <a:endParaRPr lang="en-US" dirty="0" smtClean="0"/>
          </a:p>
          <a:p>
            <a:pPr>
              <a:spcBef>
                <a:spcPts val="0"/>
              </a:spcBef>
            </a:pPr>
            <a:endParaRPr lang="en-US" sz="2400" dirty="0" smtClean="0"/>
          </a:p>
          <a:p>
            <a:pPr>
              <a:spcBef>
                <a:spcPts val="0"/>
              </a:spcBef>
            </a:pPr>
            <a:r>
              <a:rPr lang="en-US" sz="2400" dirty="0" smtClean="0"/>
              <a:t>Can lower </a:t>
            </a:r>
            <a:r>
              <a:rPr lang="en-US" sz="2400" dirty="0"/>
              <a:t>the complexity </a:t>
            </a:r>
            <a:r>
              <a:rPr lang="en-US" sz="2400" dirty="0" smtClean="0"/>
              <a:t>by </a:t>
            </a:r>
          </a:p>
          <a:p>
            <a:pPr marL="0" indent="0">
              <a:spcBef>
                <a:spcPts val="0"/>
              </a:spcBef>
              <a:buNone/>
            </a:pPr>
            <a:r>
              <a:rPr lang="en-US" sz="2400" dirty="0"/>
              <a:t> </a:t>
            </a:r>
            <a:r>
              <a:rPr lang="en-US" sz="2400" dirty="0" smtClean="0"/>
              <a:t>   dividing a function into </a:t>
            </a:r>
            <a:r>
              <a:rPr lang="en-US" sz="2400" dirty="0"/>
              <a:t>smaller</a:t>
            </a:r>
            <a:r>
              <a:rPr lang="en-US" sz="2400" dirty="0" smtClean="0"/>
              <a:t>,</a:t>
            </a:r>
          </a:p>
          <a:p>
            <a:pPr marL="0" indent="0">
              <a:spcBef>
                <a:spcPts val="0"/>
              </a:spcBef>
              <a:buNone/>
            </a:pPr>
            <a:r>
              <a:rPr lang="en-US" sz="2400" dirty="0"/>
              <a:t> </a:t>
            </a:r>
            <a:r>
              <a:rPr lang="en-US" sz="2400" dirty="0" smtClean="0"/>
              <a:t>   </a:t>
            </a:r>
            <a:r>
              <a:rPr lang="en-US" sz="2400" dirty="0"/>
              <a:t>simpler </a:t>
            </a:r>
            <a:r>
              <a:rPr lang="en-US" sz="2400" dirty="0" smtClean="0"/>
              <a:t>functions</a:t>
            </a:r>
          </a:p>
          <a:p>
            <a:pPr>
              <a:spcBef>
                <a:spcPts val="0"/>
              </a:spcBef>
            </a:pPr>
            <a:endParaRPr lang="en-US" sz="2400" dirty="0" smtClean="0"/>
          </a:p>
          <a:p>
            <a:pPr>
              <a:spcBef>
                <a:spcPts val="0"/>
              </a:spcBef>
            </a:pPr>
            <a:r>
              <a:rPr lang="en-US" sz="2400" dirty="0" smtClean="0"/>
              <a:t>Good </a:t>
            </a:r>
            <a:r>
              <a:rPr lang="en-US" sz="2400" dirty="0"/>
              <a:t>rule of thumb is to aim </a:t>
            </a:r>
            <a:r>
              <a:rPr lang="en-US" sz="2400" dirty="0" smtClean="0"/>
              <a:t>for</a:t>
            </a:r>
            <a:br>
              <a:rPr lang="en-US" sz="2400" dirty="0" smtClean="0"/>
            </a:br>
            <a:r>
              <a:rPr lang="en-US" sz="2400" dirty="0" smtClean="0"/>
              <a:t>complexity around 10 or lower</a:t>
            </a:r>
            <a:endParaRPr lang="en-US" sz="2400" dirty="0"/>
          </a:p>
        </p:txBody>
      </p:sp>
      <p:sp>
        <p:nvSpPr>
          <p:cNvPr id="25" name="Rounded Rectangle 24"/>
          <p:cNvSpPr/>
          <p:nvPr/>
        </p:nvSpPr>
        <p:spPr>
          <a:xfrm>
            <a:off x="683568" y="2832770"/>
            <a:ext cx="6079368" cy="736754"/>
          </a:xfrm>
          <a:prstGeom prst="roundRect">
            <a:avLst>
              <a:gd name="adj" fmla="val 1561"/>
            </a:avLst>
          </a:prstGeom>
          <a:solidFill>
            <a:schemeClr val="accent1">
              <a:lumMod val="20000"/>
              <a:lumOff val="80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7537">
              <a:lnSpc>
                <a:spcPct val="105000"/>
              </a:lnSpc>
              <a:spcBef>
                <a:spcPct val="20000"/>
              </a:spcBef>
              <a:buClr>
                <a:srgbClr val="125687"/>
              </a:buClr>
              <a:tabLst>
                <a:tab pos="1546959" algn="l"/>
                <a:tab pos="1890728" algn="l"/>
              </a:tabLst>
            </a:pPr>
            <a:r>
              <a:rPr lang="en-US" sz="2000" b="1" dirty="0">
                <a:solidFill>
                  <a:prstClr val="black"/>
                </a:solidFill>
                <a:latin typeface="Calibri" panose="020F0502020204030204" pitchFamily="34" charset="0"/>
                <a:cs typeface="Arial" pitchFamily="34" charset="0"/>
              </a:rPr>
              <a:t>Lower complexity	</a:t>
            </a:r>
            <a:r>
              <a:rPr lang="en-US" sz="2000" b="1" dirty="0" smtClean="0">
                <a:solidFill>
                  <a:prstClr val="black"/>
                </a:solidFill>
                <a:latin typeface="Calibri" panose="020F0502020204030204" pitchFamily="34" charset="0"/>
                <a:cs typeface="Arial" pitchFamily="34" charset="0"/>
              </a:rPr>
              <a:t>   </a:t>
            </a:r>
            <a:r>
              <a:rPr lang="en-US" sz="2000" b="1" dirty="0" smtClean="0">
                <a:solidFill>
                  <a:prstClr val="black"/>
                </a:solidFill>
                <a:latin typeface="Calibri" panose="020F0502020204030204" pitchFamily="34" charset="0"/>
                <a:cs typeface="Arial" pitchFamily="34" charset="0"/>
                <a:sym typeface="Wingdings" panose="05000000000000000000" pitchFamily="2" charset="2"/>
              </a:rPr>
              <a:t></a:t>
            </a:r>
            <a:r>
              <a:rPr lang="en-US" sz="2000" b="1" dirty="0">
                <a:solidFill>
                  <a:prstClr val="black"/>
                </a:solidFill>
                <a:latin typeface="Calibri" panose="020F0502020204030204" pitchFamily="34" charset="0"/>
                <a:cs typeface="Arial" pitchFamily="34" charset="0"/>
                <a:sym typeface="Wingdings" panose="05000000000000000000" pitchFamily="2" charset="2"/>
              </a:rPr>
              <a:t>	E</a:t>
            </a:r>
            <a:r>
              <a:rPr lang="en-US" sz="2000" b="1" dirty="0">
                <a:solidFill>
                  <a:prstClr val="black"/>
                </a:solidFill>
                <a:latin typeface="Calibri" panose="020F0502020204030204" pitchFamily="34" charset="0"/>
                <a:cs typeface="Arial" pitchFamily="34" charset="0"/>
              </a:rPr>
              <a:t>asier to understand, modify</a:t>
            </a:r>
          </a:p>
          <a:p>
            <a:pPr defTabSz="687537">
              <a:lnSpc>
                <a:spcPct val="105000"/>
              </a:lnSpc>
              <a:spcBef>
                <a:spcPct val="20000"/>
              </a:spcBef>
              <a:buClr>
                <a:srgbClr val="125687"/>
              </a:buClr>
              <a:tabLst>
                <a:tab pos="1546959" algn="l"/>
                <a:tab pos="1890728" algn="l"/>
              </a:tabLst>
            </a:pPr>
            <a:r>
              <a:rPr lang="en-US" sz="2000" b="1" dirty="0">
                <a:solidFill>
                  <a:prstClr val="black"/>
                </a:solidFill>
                <a:latin typeface="Calibri" panose="020F0502020204030204" pitchFamily="34" charset="0"/>
                <a:cs typeface="Arial" pitchFamily="34" charset="0"/>
              </a:rPr>
              <a:t>Higher complexity	</a:t>
            </a:r>
            <a:r>
              <a:rPr lang="en-US" sz="2000" b="1" dirty="0">
                <a:solidFill>
                  <a:prstClr val="black"/>
                </a:solidFill>
                <a:latin typeface="Calibri" panose="020F0502020204030204" pitchFamily="34" charset="0"/>
                <a:cs typeface="Arial" pitchFamily="34" charset="0"/>
                <a:sym typeface="Wingdings" panose="05000000000000000000" pitchFamily="2" charset="2"/>
              </a:rPr>
              <a:t>	M</a:t>
            </a:r>
            <a:r>
              <a:rPr lang="en-US" sz="2000" b="1" dirty="0">
                <a:solidFill>
                  <a:prstClr val="black"/>
                </a:solidFill>
                <a:latin typeface="Calibri" panose="020F0502020204030204" pitchFamily="34" charset="0"/>
                <a:cs typeface="Arial" pitchFamily="34" charset="0"/>
              </a:rPr>
              <a:t>ore likely to contain errors</a:t>
            </a:r>
            <a:endParaRPr lang="en-US" sz="600" b="1" dirty="0">
              <a:solidFill>
                <a:prstClr val="black"/>
              </a:solidFill>
              <a:latin typeface="Calibri" panose="020F0502020204030204" pitchFamily="34" charset="0"/>
              <a:cs typeface="Arial" pitchFamily="34" charset="0"/>
            </a:endParaRPr>
          </a:p>
        </p:txBody>
      </p:sp>
      <p:pic>
        <p:nvPicPr>
          <p:cNvPr id="8" name="Picture 7"/>
          <p:cNvPicPr>
            <a:picLocks noChangeAspect="1"/>
          </p:cNvPicPr>
          <p:nvPr/>
        </p:nvPicPr>
        <p:blipFill>
          <a:blip r:embed="rId3"/>
          <a:stretch>
            <a:fillRect/>
          </a:stretch>
        </p:blipFill>
        <p:spPr>
          <a:xfrm>
            <a:off x="5508104" y="3933056"/>
            <a:ext cx="3147156" cy="2562247"/>
          </a:xfrm>
          <a:prstGeom prst="rect">
            <a:avLst/>
          </a:prstGeom>
        </p:spPr>
      </p:pic>
    </p:spTree>
    <p:extLst>
      <p:ext uri="{BB962C8B-B14F-4D97-AF65-F5344CB8AC3E}">
        <p14:creationId xmlns:p14="http://schemas.microsoft.com/office/powerpoint/2010/main" val="28903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Error Handling</a:t>
            </a:r>
            <a:endParaRPr lang="en-US" sz="1504" dirty="0">
              <a:solidFill>
                <a:schemeClr val="tx1"/>
              </a:solidFill>
            </a:endParaRPr>
          </a:p>
        </p:txBody>
      </p:sp>
      <p:sp>
        <p:nvSpPr>
          <p:cNvPr id="7" name="Content Placeholder 2"/>
          <p:cNvSpPr>
            <a:spLocks noGrp="1"/>
          </p:cNvSpPr>
          <p:nvPr>
            <p:ph idx="1"/>
          </p:nvPr>
        </p:nvSpPr>
        <p:spPr/>
        <p:txBody>
          <a:bodyPr/>
          <a:lstStyle/>
          <a:p>
            <a:pPr>
              <a:spcBef>
                <a:spcPts val="0"/>
              </a:spcBef>
            </a:pPr>
            <a:r>
              <a:rPr lang="en-US" sz="2400" dirty="0" smtClean="0"/>
              <a:t>Check input </a:t>
            </a:r>
            <a:r>
              <a:rPr lang="en-US" sz="2400" dirty="0"/>
              <a:t>a</a:t>
            </a:r>
            <a:r>
              <a:rPr lang="en-US" sz="2400" dirty="0" smtClean="0"/>
              <a:t>rguments</a:t>
            </a:r>
          </a:p>
          <a:p>
            <a:pPr lvl="1">
              <a:lnSpc>
                <a:spcPct val="100000"/>
              </a:lnSpc>
              <a:spcBef>
                <a:spcPts val="0"/>
              </a:spcBef>
            </a:pPr>
            <a:r>
              <a:rPr lang="en-US" dirty="0" err="1" smtClean="0">
                <a:latin typeface="Courier New" panose="02070309020205020404" pitchFamily="49" charset="0"/>
                <a:cs typeface="Courier New" panose="02070309020205020404" pitchFamily="49" charset="0"/>
              </a:rPr>
              <a:t>validateattributes</a:t>
            </a:r>
            <a:endParaRPr lang="en-US" dirty="0" smtClean="0">
              <a:latin typeface="Courier New" panose="02070309020205020404" pitchFamily="49" charset="0"/>
              <a:cs typeface="Courier New" panose="02070309020205020404" pitchFamily="49" charset="0"/>
            </a:endParaRPr>
          </a:p>
          <a:p>
            <a:pPr lvl="1">
              <a:lnSpc>
                <a:spcPct val="100000"/>
              </a:lnSpc>
              <a:spcBef>
                <a:spcPts val="0"/>
              </a:spcBef>
            </a:pPr>
            <a:r>
              <a:rPr lang="en-US" dirty="0" err="1" smtClean="0">
                <a:latin typeface="Courier New" panose="02070309020205020404" pitchFamily="49" charset="0"/>
                <a:cs typeface="Courier New" panose="02070309020205020404" pitchFamily="49" charset="0"/>
              </a:rPr>
              <a:t>inputParser</a:t>
            </a:r>
            <a:endParaRPr lang="en-US" dirty="0" smtClean="0">
              <a:latin typeface="Courier New" panose="02070309020205020404" pitchFamily="49" charset="0"/>
              <a:cs typeface="Courier New" panose="02070309020205020404" pitchFamily="49" charset="0"/>
            </a:endParaRPr>
          </a:p>
          <a:p>
            <a:pPr marL="0" indent="0">
              <a:spcBef>
                <a:spcPts val="0"/>
              </a:spcBef>
              <a:buNone/>
            </a:pPr>
            <a:endParaRPr lang="en-US" sz="2400" dirty="0" smtClean="0">
              <a:latin typeface="Courier New" panose="02070309020205020404" pitchFamily="49" charset="0"/>
              <a:cs typeface="Courier New" panose="02070309020205020404" pitchFamily="49" charset="0"/>
            </a:endParaRPr>
          </a:p>
          <a:p>
            <a:pPr>
              <a:spcBef>
                <a:spcPts val="0"/>
              </a:spcBef>
            </a:pPr>
            <a:r>
              <a:rPr lang="en-US" sz="2400" dirty="0" smtClean="0"/>
              <a:t>Handle exceptions</a:t>
            </a:r>
            <a:endParaRPr lang="en-US" sz="2400" dirty="0"/>
          </a:p>
          <a:p>
            <a:pPr lvl="1">
              <a:lnSpc>
                <a:spcPct val="100000"/>
              </a:lnSpc>
              <a:spcBef>
                <a:spcPts val="0"/>
              </a:spcBef>
            </a:pPr>
            <a:r>
              <a:rPr lang="en-US" dirty="0" smtClean="0">
                <a:latin typeface="Courier New" panose="02070309020205020404" pitchFamily="49" charset="0"/>
                <a:cs typeface="Courier New" panose="02070309020205020404" pitchFamily="49" charset="0"/>
              </a:rPr>
              <a:t>try</a:t>
            </a:r>
            <a:r>
              <a:rPr lang="en-US" dirty="0" smtClean="0"/>
              <a:t> … </a:t>
            </a:r>
            <a:r>
              <a:rPr lang="en-US" dirty="0" smtClean="0">
                <a:latin typeface="Courier New" panose="02070309020205020404" pitchFamily="49" charset="0"/>
                <a:cs typeface="Courier New" panose="02070309020205020404" pitchFamily="49" charset="0"/>
              </a:rPr>
              <a:t>catch</a:t>
            </a:r>
            <a:endParaRPr lang="en-US" dirty="0"/>
          </a:p>
          <a:p>
            <a:pPr lvl="1">
              <a:lnSpc>
                <a:spcPct val="100000"/>
              </a:lnSpc>
              <a:spcBef>
                <a:spcPts val="0"/>
              </a:spcBef>
            </a:pPr>
            <a:r>
              <a:rPr lang="en-US" dirty="0" err="1">
                <a:latin typeface="Courier New" panose="02070309020205020404" pitchFamily="49" charset="0"/>
                <a:cs typeface="Courier New" panose="02070309020205020404" pitchFamily="49" charset="0"/>
              </a:rPr>
              <a:t>MException</a:t>
            </a:r>
            <a:endParaRPr lang="en-US" dirty="0">
              <a:latin typeface="Courier New" panose="02070309020205020404" pitchFamily="49" charset="0"/>
              <a:cs typeface="Courier New" panose="02070309020205020404" pitchFamily="49" charset="0"/>
            </a:endParaRPr>
          </a:p>
          <a:p>
            <a:pPr>
              <a:spcBef>
                <a:spcPts val="0"/>
              </a:spcBef>
            </a:pPr>
            <a:endParaRPr lang="en-US" sz="2400" dirty="0" smtClean="0"/>
          </a:p>
          <a:p>
            <a:pPr>
              <a:spcBef>
                <a:spcPts val="0"/>
              </a:spcBef>
            </a:pPr>
            <a:r>
              <a:rPr lang="en-US" sz="2400" dirty="0" smtClean="0"/>
              <a:t>Warn or Error </a:t>
            </a:r>
          </a:p>
          <a:p>
            <a:pPr lvl="1">
              <a:lnSpc>
                <a:spcPct val="100000"/>
              </a:lnSpc>
              <a:spcBef>
                <a:spcPts val="0"/>
              </a:spcBef>
            </a:pPr>
            <a:r>
              <a:rPr lang="en-US" dirty="0" smtClean="0">
                <a:latin typeface="Courier New" panose="02070309020205020404" pitchFamily="49" charset="0"/>
                <a:cs typeface="Courier New" panose="02070309020205020404" pitchFamily="49" charset="0"/>
              </a:rPr>
              <a:t>assert</a:t>
            </a:r>
          </a:p>
          <a:p>
            <a:pPr lvl="1">
              <a:lnSpc>
                <a:spcPct val="100000"/>
              </a:lnSpc>
              <a:spcBef>
                <a:spcPts val="0"/>
              </a:spcBef>
            </a:pPr>
            <a:r>
              <a:rPr lang="en-US" dirty="0" smtClean="0">
                <a:latin typeface="Courier New" panose="02070309020205020404" pitchFamily="49" charset="0"/>
                <a:cs typeface="Courier New" panose="02070309020205020404" pitchFamily="49" charset="0"/>
              </a:rPr>
              <a:t>warning</a:t>
            </a:r>
            <a:r>
              <a:rPr lang="en-US" dirty="0" smtClean="0">
                <a:latin typeface="+mj-lt"/>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error</a:t>
            </a:r>
            <a:endParaRPr lang="en-US" dirty="0" smtClean="0"/>
          </a:p>
        </p:txBody>
      </p:sp>
      <p:pic>
        <p:nvPicPr>
          <p:cNvPr id="6" name="Picture 4" descr="C:\Work\Projects\Production\Pictures\quality_try_catch.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20327"/>
          <a:stretch/>
        </p:blipFill>
        <p:spPr bwMode="auto">
          <a:xfrm>
            <a:off x="3851921" y="3501008"/>
            <a:ext cx="5184576" cy="1728192"/>
          </a:xfrm>
          <a:prstGeom prst="rect">
            <a:avLst/>
          </a:prstGeom>
          <a:ln w="12700">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13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434702" y="2060848"/>
            <a:ext cx="8077200" cy="4114800"/>
          </a:xfrm>
        </p:spPr>
        <p:txBody>
          <a:bodyPr/>
          <a:lstStyle/>
          <a:p>
            <a:pPr eaLnBrk="1" hangingPunct="1">
              <a:lnSpc>
                <a:spcPct val="150000"/>
              </a:lnSpc>
            </a:pPr>
            <a:r>
              <a:rPr lang="en-US" dirty="0" smtClean="0"/>
              <a:t>MATLAB:  Idea-Based Development</a:t>
            </a:r>
          </a:p>
          <a:p>
            <a:pPr eaLnBrk="1" hangingPunct="1">
              <a:lnSpc>
                <a:spcPct val="150000"/>
              </a:lnSpc>
            </a:pPr>
            <a:r>
              <a:rPr lang="en-US" dirty="0" smtClean="0"/>
              <a:t>Improving </a:t>
            </a:r>
            <a:r>
              <a:rPr lang="en-US" dirty="0"/>
              <a:t>Code Quality </a:t>
            </a:r>
            <a:endParaRPr lang="en-US" dirty="0" smtClean="0"/>
          </a:p>
          <a:p>
            <a:pPr eaLnBrk="1" hangingPunct="1">
              <a:lnSpc>
                <a:spcPct val="150000"/>
              </a:lnSpc>
            </a:pPr>
            <a:r>
              <a:rPr lang="en-US" dirty="0"/>
              <a:t>Improving Code </a:t>
            </a:r>
            <a:r>
              <a:rPr lang="en-US" dirty="0" smtClean="0"/>
              <a:t>Performance</a:t>
            </a:r>
          </a:p>
          <a:p>
            <a:pPr eaLnBrk="1" hangingPunct="1">
              <a:lnSpc>
                <a:spcPct val="150000"/>
              </a:lnSpc>
            </a:pPr>
            <a:r>
              <a:rPr lang="en-US" dirty="0" smtClean="0"/>
              <a:t>Summary </a:t>
            </a:r>
            <a:endParaRPr lang="en-US" dirty="0"/>
          </a:p>
          <a:p>
            <a:pPr marL="0" indent="0" eaLnBrk="1" hangingPunct="1">
              <a:lnSpc>
                <a:spcPct val="150000"/>
              </a:lnSpc>
              <a:buNone/>
            </a:pPr>
            <a:endParaRPr lang="en-US" altLang="he-IL" dirty="0" smtClean="0"/>
          </a:p>
          <a:p>
            <a:pPr eaLnBrk="1" hangingPunct="1"/>
            <a:endParaRPr lang="en-US" altLang="he-IL" sz="2000" dirty="0" smtClean="0"/>
          </a:p>
        </p:txBody>
      </p:sp>
      <p:sp>
        <p:nvSpPr>
          <p:cNvPr id="4" name="Rounded Rectangle 3"/>
          <p:cNvSpPr/>
          <p:nvPr/>
        </p:nvSpPr>
        <p:spPr>
          <a:xfrm>
            <a:off x="179512" y="3573016"/>
            <a:ext cx="781643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eaLnBrk="0" hangingPunct="0"/>
            <a:endParaRPr lang="en-US" dirty="0" smtClean="0">
              <a:solidFill>
                <a:prstClr val="black"/>
              </a:solidFill>
            </a:endParaRPr>
          </a:p>
        </p:txBody>
      </p:sp>
    </p:spTree>
    <p:extLst>
      <p:ext uri="{BB962C8B-B14F-4D97-AF65-F5344CB8AC3E}">
        <p14:creationId xmlns:p14="http://schemas.microsoft.com/office/powerpoint/2010/main" val="1295677426"/>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25687"/>
                </a:solidFill>
              </a:rPr>
              <a:t>Code Performance</a:t>
            </a:r>
            <a:endParaRPr lang="he-IL" dirty="0"/>
          </a:p>
        </p:txBody>
      </p:sp>
      <p:sp>
        <p:nvSpPr>
          <p:cNvPr id="6" name="Rectangle 10"/>
          <p:cNvSpPr txBox="1">
            <a:spLocks noChangeArrowheads="1"/>
          </p:cNvSpPr>
          <p:nvPr/>
        </p:nvSpPr>
        <p:spPr>
          <a:xfrm>
            <a:off x="529208" y="1874838"/>
            <a:ext cx="7643192" cy="41148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Power of vector &amp; matrix operations</a:t>
            </a:r>
          </a:p>
          <a:p>
            <a:pPr marL="0" lvl="0" indent="0" eaLnBrk="1" hangingPunct="1">
              <a:lnSpc>
                <a:spcPct val="150000"/>
              </a:lnSpc>
              <a:buClr>
                <a:srgbClr val="125687"/>
              </a:buClr>
              <a:buNone/>
            </a:pPr>
            <a:r>
              <a:rPr lang="en-GB" dirty="0" smtClean="0"/>
              <a:t>	Example</a:t>
            </a:r>
            <a:r>
              <a:rPr lang="en-GB" dirty="0"/>
              <a:t>: Block Processing Images</a:t>
            </a: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Addressing bottlenecks</a:t>
            </a:r>
            <a:endParaRPr kumimoji="0" lang="en-US" sz="2800" b="1"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lvl="0" indent="0" eaLnBrk="1" hangingPunct="1">
              <a:lnSpc>
                <a:spcPct val="150000"/>
              </a:lnSpc>
              <a:buClr>
                <a:srgbClr val="125687"/>
              </a:buClr>
              <a:buNone/>
            </a:pPr>
            <a:r>
              <a:rPr lang="en-GB" dirty="0" smtClean="0"/>
              <a:t>	Example</a:t>
            </a:r>
            <a:r>
              <a:rPr lang="en-GB" dirty="0"/>
              <a:t>: Fitting Data</a:t>
            </a: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p:txBody>
      </p:sp>
      <p:pic>
        <p:nvPicPr>
          <p:cNvPr id="4" name="Picture 14" descr="L-Membrane_CMYK_Master_Smal"/>
          <p:cNvPicPr>
            <a:picLocks noChangeAspect="1" noChangeArrowheads="1"/>
          </p:cNvPicPr>
          <p:nvPr/>
        </p:nvPicPr>
        <p:blipFill>
          <a:blip r:embed="rId3" cstate="print"/>
          <a:srcRect/>
          <a:stretch>
            <a:fillRect/>
          </a:stretch>
        </p:blipFill>
        <p:spPr bwMode="auto">
          <a:xfrm>
            <a:off x="74373" y="1988840"/>
            <a:ext cx="765654" cy="691447"/>
          </a:xfrm>
          <a:prstGeom prst="rect">
            <a:avLst/>
          </a:prstGeom>
          <a:noFill/>
          <a:ln w="9525">
            <a:noFill/>
            <a:miter lim="800000"/>
            <a:headEnd/>
            <a:tailEnd/>
          </a:ln>
        </p:spPr>
      </p:pic>
    </p:spTree>
    <p:extLst>
      <p:ext uri="{BB962C8B-B14F-4D97-AF65-F5344CB8AC3E}">
        <p14:creationId xmlns:p14="http://schemas.microsoft.com/office/powerpoint/2010/main" val="3907491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Example: Block Processing Images</a:t>
            </a:r>
          </a:p>
        </p:txBody>
      </p:sp>
      <p:sp>
        <p:nvSpPr>
          <p:cNvPr id="6147" name="Rectangle 10"/>
          <p:cNvSpPr>
            <a:spLocks noGrp="1" noChangeArrowheads="1"/>
          </p:cNvSpPr>
          <p:nvPr>
            <p:ph idx="1"/>
          </p:nvPr>
        </p:nvSpPr>
        <p:spPr/>
        <p:txBody>
          <a:bodyPr/>
          <a:lstStyle/>
          <a:p>
            <a:pPr eaLnBrk="1" hangingPunct="1"/>
            <a:r>
              <a:rPr lang="en-US" dirty="0" smtClean="0"/>
              <a:t>Evaluate function at grid points</a:t>
            </a:r>
          </a:p>
          <a:p>
            <a:pPr eaLnBrk="1" hangingPunct="1"/>
            <a:endParaRPr lang="en-US" dirty="0" smtClean="0"/>
          </a:p>
          <a:p>
            <a:pPr eaLnBrk="1" hangingPunct="1"/>
            <a:r>
              <a:rPr lang="en-US" dirty="0" smtClean="0"/>
              <a:t>Reevaluate function</a:t>
            </a:r>
            <a:br>
              <a:rPr lang="en-US" dirty="0" smtClean="0"/>
            </a:br>
            <a:r>
              <a:rPr lang="en-US" dirty="0" smtClean="0"/>
              <a:t>over larger blocks</a:t>
            </a:r>
          </a:p>
          <a:p>
            <a:pPr marL="0" indent="0" eaLnBrk="1" hangingPunct="1">
              <a:buNone/>
            </a:pPr>
            <a:r>
              <a:rPr lang="en-US" dirty="0"/>
              <a:t> </a:t>
            </a:r>
            <a:r>
              <a:rPr lang="en-US" dirty="0" smtClean="0"/>
              <a:t>   using averaging</a:t>
            </a:r>
          </a:p>
          <a:p>
            <a:pPr eaLnBrk="1" hangingPunct="1"/>
            <a:endParaRPr lang="en-US" dirty="0" smtClean="0"/>
          </a:p>
          <a:p>
            <a:pPr eaLnBrk="1" hangingPunct="1"/>
            <a:r>
              <a:rPr lang="en-US" dirty="0" smtClean="0"/>
              <a:t>Compare the results</a:t>
            </a:r>
          </a:p>
          <a:p>
            <a:pPr eaLnBrk="1" hangingPunct="1"/>
            <a:endParaRPr lang="en-US" sz="2400" dirty="0" smtClean="0"/>
          </a:p>
          <a:p>
            <a:pPr marL="0" indent="0" eaLnBrk="1" hangingPunct="1">
              <a:buNone/>
            </a:pPr>
            <a:endParaRPr lang="en-US" sz="2400" dirty="0" smtClean="0"/>
          </a:p>
        </p:txBody>
      </p:sp>
      <p:pic>
        <p:nvPicPr>
          <p:cNvPr id="2" name="Picture 1"/>
          <p:cNvPicPr>
            <a:picLocks noChangeAspect="1"/>
          </p:cNvPicPr>
          <p:nvPr/>
        </p:nvPicPr>
        <p:blipFill>
          <a:blip r:embed="rId3"/>
          <a:stretch>
            <a:fillRect/>
          </a:stretch>
        </p:blipFill>
        <p:spPr>
          <a:xfrm>
            <a:off x="4714868" y="2897005"/>
            <a:ext cx="3819532" cy="3436907"/>
          </a:xfrm>
          <a:prstGeom prst="rect">
            <a:avLst/>
          </a:prstGeom>
        </p:spPr>
      </p:pic>
    </p:spTree>
    <p:extLst>
      <p:ext uri="{BB962C8B-B14F-4D97-AF65-F5344CB8AC3E}">
        <p14:creationId xmlns:p14="http://schemas.microsoft.com/office/powerpoint/2010/main" val="7686199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Summary of Example</a:t>
            </a:r>
            <a:endParaRPr lang="en-GB" dirty="0" smtClean="0"/>
          </a:p>
        </p:txBody>
      </p:sp>
      <p:sp>
        <p:nvSpPr>
          <p:cNvPr id="7172" name="Rectangle 4"/>
          <p:cNvSpPr>
            <a:spLocks noGrp="1" noChangeArrowheads="1"/>
          </p:cNvSpPr>
          <p:nvPr>
            <p:ph idx="1"/>
          </p:nvPr>
        </p:nvSpPr>
        <p:spPr/>
        <p:txBody>
          <a:bodyPr/>
          <a:lstStyle/>
          <a:p>
            <a:pPr eaLnBrk="1" hangingPunct="1"/>
            <a:r>
              <a:rPr lang="en-US" sz="2400" dirty="0" smtClean="0"/>
              <a:t>Used built-in timing functions</a:t>
            </a:r>
          </a:p>
          <a:p>
            <a:pPr lvl="1" eaLnBrk="1" hangingPunct="1">
              <a:buFont typeface="Wingdings" pitchFamily="2" charset="2"/>
              <a:buNone/>
            </a:pPr>
            <a:r>
              <a:rPr lang="en-US" sz="2000" b="1" dirty="0" smtClean="0">
                <a:solidFill>
                  <a:srgbClr val="265787"/>
                </a:solidFill>
                <a:latin typeface="Courier New" pitchFamily="49" charset="0"/>
                <a:ea typeface="+mn-ea"/>
                <a:cs typeface="Courier New" pitchFamily="49" charset="0"/>
              </a:rPr>
              <a:t>&gt;&gt; tic</a:t>
            </a:r>
          </a:p>
          <a:p>
            <a:pPr lvl="1" eaLnBrk="1" hangingPunct="1">
              <a:buFont typeface="Wingdings" pitchFamily="2" charset="2"/>
              <a:buNone/>
            </a:pPr>
            <a:r>
              <a:rPr lang="en-US" sz="2000" b="1" dirty="0" smtClean="0">
                <a:solidFill>
                  <a:srgbClr val="265787"/>
                </a:solidFill>
                <a:latin typeface="Courier New" pitchFamily="49" charset="0"/>
                <a:ea typeface="+mn-ea"/>
                <a:cs typeface="Courier New" pitchFamily="49" charset="0"/>
              </a:rPr>
              <a:t>&gt;&gt; </a:t>
            </a:r>
            <a:r>
              <a:rPr lang="en-US" sz="2000" b="1" dirty="0" err="1" smtClean="0">
                <a:solidFill>
                  <a:srgbClr val="265787"/>
                </a:solidFill>
                <a:latin typeface="Courier New" pitchFamily="49" charset="0"/>
                <a:ea typeface="+mn-ea"/>
                <a:cs typeface="Courier New" pitchFamily="49" charset="0"/>
              </a:rPr>
              <a:t>toc</a:t>
            </a:r>
            <a:endParaRPr lang="en-US" sz="2000" b="1" dirty="0" smtClean="0">
              <a:solidFill>
                <a:srgbClr val="265787"/>
              </a:solidFill>
              <a:latin typeface="Courier New" pitchFamily="49" charset="0"/>
              <a:ea typeface="+mn-ea"/>
              <a:cs typeface="Courier New" pitchFamily="49" charset="0"/>
            </a:endParaRPr>
          </a:p>
          <a:p>
            <a:pPr lvl="1" eaLnBrk="1" hangingPunct="1">
              <a:buFont typeface="Wingdings" pitchFamily="2" charset="2"/>
              <a:buNone/>
            </a:pPr>
            <a:endParaRPr lang="en-US" sz="2000" dirty="0" smtClean="0"/>
          </a:p>
          <a:p>
            <a:pPr eaLnBrk="1" hangingPunct="1"/>
            <a:r>
              <a:rPr lang="en-US" sz="2400" dirty="0" smtClean="0"/>
              <a:t>Used Code Analyzer to</a:t>
            </a:r>
            <a:br>
              <a:rPr lang="en-US" sz="2400" dirty="0" smtClean="0"/>
            </a:br>
            <a:r>
              <a:rPr lang="en-US" sz="2400" dirty="0" smtClean="0"/>
              <a:t>find suboptimal code</a:t>
            </a:r>
          </a:p>
          <a:p>
            <a:pPr eaLnBrk="1" hangingPunct="1"/>
            <a:endParaRPr lang="en-US" sz="2400" dirty="0" smtClean="0"/>
          </a:p>
          <a:p>
            <a:pPr eaLnBrk="1" hangingPunct="1"/>
            <a:r>
              <a:rPr lang="en-US" sz="2400" dirty="0" err="1" smtClean="0"/>
              <a:t>Preallocated</a:t>
            </a:r>
            <a:r>
              <a:rPr lang="en-US" sz="2400" dirty="0" smtClean="0"/>
              <a:t> arrays</a:t>
            </a:r>
          </a:p>
          <a:p>
            <a:pPr eaLnBrk="1" hangingPunct="1"/>
            <a:endParaRPr lang="en-US" sz="2400" dirty="0" smtClean="0"/>
          </a:p>
          <a:p>
            <a:pPr eaLnBrk="1" hangingPunct="1"/>
            <a:r>
              <a:rPr lang="en-US" sz="2400" dirty="0" err="1" smtClean="0"/>
              <a:t>Vectorized</a:t>
            </a:r>
            <a:r>
              <a:rPr lang="en-US" sz="2400" dirty="0" smtClean="0"/>
              <a:t> code</a:t>
            </a:r>
          </a:p>
        </p:txBody>
      </p:sp>
      <p:pic>
        <p:nvPicPr>
          <p:cNvPr id="5" name="Picture 4"/>
          <p:cNvPicPr>
            <a:picLocks noChangeAspect="1"/>
          </p:cNvPicPr>
          <p:nvPr/>
        </p:nvPicPr>
        <p:blipFill>
          <a:blip r:embed="rId3"/>
          <a:stretch>
            <a:fillRect/>
          </a:stretch>
        </p:blipFill>
        <p:spPr>
          <a:xfrm>
            <a:off x="4714868" y="2897005"/>
            <a:ext cx="3819532" cy="3436907"/>
          </a:xfrm>
          <a:prstGeom prst="rect">
            <a:avLst/>
          </a:prstGeom>
        </p:spPr>
      </p:pic>
    </p:spTree>
    <p:extLst>
      <p:ext uri="{BB962C8B-B14F-4D97-AF65-F5344CB8AC3E}">
        <p14:creationId xmlns:p14="http://schemas.microsoft.com/office/powerpoint/2010/main" val="27281026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434702" y="2060848"/>
            <a:ext cx="8077200" cy="4114800"/>
          </a:xfrm>
        </p:spPr>
        <p:txBody>
          <a:bodyPr/>
          <a:lstStyle/>
          <a:p>
            <a:pPr eaLnBrk="1" hangingPunct="1">
              <a:lnSpc>
                <a:spcPct val="150000"/>
              </a:lnSpc>
            </a:pPr>
            <a:r>
              <a:rPr lang="en-US" dirty="0" smtClean="0"/>
              <a:t>MATLAB:  Idea-Based Development</a:t>
            </a:r>
          </a:p>
          <a:p>
            <a:pPr eaLnBrk="1" hangingPunct="1">
              <a:lnSpc>
                <a:spcPct val="150000"/>
              </a:lnSpc>
            </a:pPr>
            <a:r>
              <a:rPr lang="en-US" dirty="0" smtClean="0"/>
              <a:t>Improving </a:t>
            </a:r>
            <a:r>
              <a:rPr lang="en-US" dirty="0"/>
              <a:t>Code Quality </a:t>
            </a:r>
            <a:endParaRPr lang="en-US" dirty="0" smtClean="0"/>
          </a:p>
          <a:p>
            <a:pPr eaLnBrk="1" hangingPunct="1">
              <a:lnSpc>
                <a:spcPct val="150000"/>
              </a:lnSpc>
            </a:pPr>
            <a:r>
              <a:rPr lang="en-US" dirty="0"/>
              <a:t>Improving Code </a:t>
            </a:r>
            <a:r>
              <a:rPr lang="en-US" dirty="0" smtClean="0"/>
              <a:t>Performance</a:t>
            </a:r>
          </a:p>
          <a:p>
            <a:pPr eaLnBrk="1" hangingPunct="1">
              <a:lnSpc>
                <a:spcPct val="150000"/>
              </a:lnSpc>
            </a:pPr>
            <a:r>
              <a:rPr lang="en-US" dirty="0" smtClean="0"/>
              <a:t>Summary </a:t>
            </a:r>
            <a:endParaRPr lang="en-US" dirty="0"/>
          </a:p>
          <a:p>
            <a:pPr marL="0" indent="0" eaLnBrk="1" hangingPunct="1">
              <a:lnSpc>
                <a:spcPct val="150000"/>
              </a:lnSpc>
              <a:buNone/>
            </a:pPr>
            <a:endParaRPr lang="en-US" altLang="he-IL" dirty="0" smtClean="0"/>
          </a:p>
          <a:p>
            <a:pPr eaLnBrk="1" hangingPunct="1"/>
            <a:endParaRPr lang="en-US" altLang="he-IL" sz="2000" dirty="0" smtClean="0"/>
          </a:p>
        </p:txBody>
      </p:sp>
    </p:spTree>
    <p:extLst>
      <p:ext uri="{BB962C8B-B14F-4D97-AF65-F5344CB8AC3E}">
        <p14:creationId xmlns:p14="http://schemas.microsoft.com/office/powerpoint/2010/main" val="3811042872"/>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Effect of Not Preallocating Memory</a:t>
            </a:r>
            <a:endParaRPr lang="en-US" dirty="0" smtClean="0"/>
          </a:p>
        </p:txBody>
      </p:sp>
      <p:sp>
        <p:nvSpPr>
          <p:cNvPr id="8195" name="Rectangle 3"/>
          <p:cNvSpPr>
            <a:spLocks noGrp="1" noChangeArrowheads="1"/>
          </p:cNvSpPr>
          <p:nvPr>
            <p:ph idx="1"/>
          </p:nvPr>
        </p:nvSpPr>
        <p:spPr/>
        <p:txBody>
          <a:bodyPr/>
          <a:lstStyle/>
          <a:p>
            <a:pPr eaLnBrk="1" hangingPunct="1">
              <a:buFont typeface="Wingdings" pitchFamily="2" charset="2"/>
              <a:buNone/>
            </a:pPr>
            <a:r>
              <a:rPr lang="en-US" sz="2400" b="1" smtClean="0">
                <a:solidFill>
                  <a:srgbClr val="265787"/>
                </a:solidFill>
                <a:latin typeface="Courier New" pitchFamily="49" charset="0"/>
                <a:cs typeface="Courier New" pitchFamily="49" charset="0"/>
              </a:rPr>
              <a:t>&gt;&gt; x = 4</a:t>
            </a:r>
          </a:p>
          <a:p>
            <a:pPr eaLnBrk="1" hangingPunct="1">
              <a:buFont typeface="Wingdings" pitchFamily="2" charset="2"/>
              <a:buNone/>
            </a:pPr>
            <a:r>
              <a:rPr lang="en-US" sz="2400" b="1" smtClean="0">
                <a:solidFill>
                  <a:srgbClr val="265787"/>
                </a:solidFill>
                <a:latin typeface="Courier New" pitchFamily="49" charset="0"/>
                <a:cs typeface="Courier New" pitchFamily="49" charset="0"/>
              </a:rPr>
              <a:t>&gt;&gt; x(2) = 7</a:t>
            </a:r>
          </a:p>
          <a:p>
            <a:pPr eaLnBrk="1" hangingPunct="1">
              <a:buFont typeface="Wingdings" pitchFamily="2" charset="2"/>
              <a:buNone/>
            </a:pPr>
            <a:r>
              <a:rPr lang="en-US" sz="2400" b="1" smtClean="0">
                <a:solidFill>
                  <a:srgbClr val="265787"/>
                </a:solidFill>
                <a:latin typeface="Courier New" pitchFamily="49" charset="0"/>
                <a:cs typeface="Courier New" pitchFamily="49" charset="0"/>
              </a:rPr>
              <a:t>&gt;&gt; x(3) = 12</a:t>
            </a:r>
          </a:p>
          <a:p>
            <a:pPr eaLnBrk="1" hangingPunct="1"/>
            <a:endParaRPr lang="en-US" sz="2400" dirty="0" smtClean="0">
              <a:latin typeface="Courier New" pitchFamily="49" charset="0"/>
            </a:endParaRPr>
          </a:p>
        </p:txBody>
      </p:sp>
      <p:grpSp>
        <p:nvGrpSpPr>
          <p:cNvPr id="2" name="Group 4"/>
          <p:cNvGrpSpPr>
            <a:grpSpLocks/>
          </p:cNvGrpSpPr>
          <p:nvPr/>
        </p:nvGrpSpPr>
        <p:grpSpPr bwMode="auto">
          <a:xfrm>
            <a:off x="971550" y="3638550"/>
            <a:ext cx="1038225" cy="2609850"/>
            <a:chOff x="618" y="1932"/>
            <a:chExt cx="654" cy="1644"/>
          </a:xfrm>
        </p:grpSpPr>
        <p:sp>
          <p:nvSpPr>
            <p:cNvPr id="8232" name="Rectangle 5"/>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85478" name="Text Box 6"/>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85479" name="Text Box 7"/>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85480" name="Text Box 8"/>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85481" name="Text Box 9"/>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85482" name="Text Box 10"/>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85483" name="Text Box 11"/>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85484" name="Text Box 12"/>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85485" name="Text Box 13"/>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8241" name="Oval 14"/>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42" name="Oval 15"/>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43" name="Oval 16"/>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grpSp>
        <p:nvGrpSpPr>
          <p:cNvPr id="3" name="Group 17"/>
          <p:cNvGrpSpPr>
            <a:grpSpLocks/>
          </p:cNvGrpSpPr>
          <p:nvPr/>
        </p:nvGrpSpPr>
        <p:grpSpPr bwMode="auto">
          <a:xfrm>
            <a:off x="4075113" y="3638550"/>
            <a:ext cx="1038225" cy="2609850"/>
            <a:chOff x="618" y="1932"/>
            <a:chExt cx="654" cy="1644"/>
          </a:xfrm>
        </p:grpSpPr>
        <p:sp>
          <p:nvSpPr>
            <p:cNvPr id="8220" name="Rectangle 18"/>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85491" name="Text Box 19"/>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85492" name="Text Box 20"/>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85493" name="Text Box 21"/>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85494" name="Text Box 22"/>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85495" name="Text Box 23"/>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85496" name="Text Box 24"/>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85497" name="Text Box 25"/>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85498" name="Text Box 26"/>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8229" name="Oval 27"/>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30" name="Oval 28"/>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31" name="Oval 29"/>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grpSp>
        <p:nvGrpSpPr>
          <p:cNvPr id="4" name="Group 30"/>
          <p:cNvGrpSpPr>
            <a:grpSpLocks/>
          </p:cNvGrpSpPr>
          <p:nvPr/>
        </p:nvGrpSpPr>
        <p:grpSpPr bwMode="auto">
          <a:xfrm>
            <a:off x="7178675" y="3638550"/>
            <a:ext cx="1038225" cy="2609850"/>
            <a:chOff x="618" y="1932"/>
            <a:chExt cx="654" cy="1644"/>
          </a:xfrm>
        </p:grpSpPr>
        <p:sp>
          <p:nvSpPr>
            <p:cNvPr id="8208" name="Rectangle 31"/>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85504" name="Text Box 32"/>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85505" name="Text Box 33"/>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85506" name="Text Box 34"/>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85507" name="Text Box 35"/>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85508" name="Text Box 36"/>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85509" name="Text Box 37"/>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85510" name="Text Box 38"/>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85511" name="Text Box 39"/>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8217" name="Oval 40"/>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18" name="Oval 41"/>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8219" name="Oval 42"/>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sp>
        <p:nvSpPr>
          <p:cNvPr id="1385515" name="Rectangle 43"/>
          <p:cNvSpPr>
            <a:spLocks noChangeArrowheads="1"/>
          </p:cNvSpPr>
          <p:nvPr/>
        </p:nvSpPr>
        <p:spPr bwMode="auto">
          <a:xfrm>
            <a:off x="1066800" y="3752850"/>
            <a:ext cx="819150" cy="247650"/>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4</a:t>
            </a:r>
          </a:p>
        </p:txBody>
      </p:sp>
      <p:sp>
        <p:nvSpPr>
          <p:cNvPr id="1385516" name="Rectangle 44"/>
          <p:cNvSpPr>
            <a:spLocks noChangeArrowheads="1"/>
          </p:cNvSpPr>
          <p:nvPr/>
        </p:nvSpPr>
        <p:spPr bwMode="auto">
          <a:xfrm>
            <a:off x="4178300" y="3759200"/>
            <a:ext cx="819150" cy="247650"/>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4</a:t>
            </a:r>
          </a:p>
        </p:txBody>
      </p:sp>
      <p:sp>
        <p:nvSpPr>
          <p:cNvPr id="1385517" name="Rectangle 45"/>
          <p:cNvSpPr>
            <a:spLocks noChangeArrowheads="1"/>
          </p:cNvSpPr>
          <p:nvPr/>
        </p:nvSpPr>
        <p:spPr bwMode="auto">
          <a:xfrm>
            <a:off x="4175125" y="4032250"/>
            <a:ext cx="819150" cy="485775"/>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4</a:t>
            </a:r>
          </a:p>
          <a:p>
            <a:pPr algn="ctr"/>
            <a:r>
              <a:rPr lang="en-US" sz="1400" kern="0" dirty="0">
                <a:solidFill>
                  <a:sysClr val="windowText" lastClr="000000"/>
                </a:solidFill>
                <a:latin typeface="Times New Roman" pitchFamily="18" charset="0"/>
                <a:cs typeface="Times New Roman" pitchFamily="18" charset="0"/>
              </a:rPr>
              <a:t>7</a:t>
            </a:r>
          </a:p>
        </p:txBody>
      </p:sp>
      <p:sp>
        <p:nvSpPr>
          <p:cNvPr id="1385518" name="Rectangle 46"/>
          <p:cNvSpPr>
            <a:spLocks noChangeArrowheads="1"/>
          </p:cNvSpPr>
          <p:nvPr/>
        </p:nvSpPr>
        <p:spPr bwMode="auto">
          <a:xfrm>
            <a:off x="7283450" y="4019550"/>
            <a:ext cx="819150" cy="485775"/>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4</a:t>
            </a:r>
          </a:p>
          <a:p>
            <a:pPr algn="ctr"/>
            <a:r>
              <a:rPr lang="en-US" sz="1400" kern="0" dirty="0">
                <a:solidFill>
                  <a:sysClr val="windowText" lastClr="000000"/>
                </a:solidFill>
                <a:latin typeface="Times New Roman" pitchFamily="18" charset="0"/>
                <a:cs typeface="Times New Roman" pitchFamily="18" charset="0"/>
              </a:rPr>
              <a:t>7</a:t>
            </a:r>
          </a:p>
        </p:txBody>
      </p:sp>
      <p:sp>
        <p:nvSpPr>
          <p:cNvPr id="1385519" name="Rectangle 47"/>
          <p:cNvSpPr>
            <a:spLocks noChangeArrowheads="1"/>
          </p:cNvSpPr>
          <p:nvPr/>
        </p:nvSpPr>
        <p:spPr bwMode="auto">
          <a:xfrm>
            <a:off x="7283450" y="4530725"/>
            <a:ext cx="819150" cy="771525"/>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4</a:t>
            </a:r>
          </a:p>
          <a:p>
            <a:pPr algn="ctr"/>
            <a:r>
              <a:rPr lang="en-US" sz="1400" kern="0" dirty="0">
                <a:solidFill>
                  <a:sysClr val="windowText" lastClr="000000"/>
                </a:solidFill>
                <a:latin typeface="Times New Roman" pitchFamily="18" charset="0"/>
                <a:cs typeface="Times New Roman" pitchFamily="18" charset="0"/>
              </a:rPr>
              <a:t>7</a:t>
            </a:r>
          </a:p>
          <a:p>
            <a:pPr algn="ctr"/>
            <a:r>
              <a:rPr lang="en-US" sz="1400" kern="0" dirty="0">
                <a:solidFill>
                  <a:sysClr val="windowText" lastClr="000000"/>
                </a:solidFill>
                <a:latin typeface="Times New Roman" pitchFamily="18" charset="0"/>
                <a:cs typeface="Times New Roman" pitchFamily="18" charset="0"/>
              </a:rPr>
              <a:t>12</a:t>
            </a:r>
          </a:p>
        </p:txBody>
      </p:sp>
      <p:sp>
        <p:nvSpPr>
          <p:cNvPr id="1385520" name="AutoShape 48"/>
          <p:cNvSpPr>
            <a:spLocks noChangeArrowheads="1"/>
          </p:cNvSpPr>
          <p:nvPr/>
        </p:nvSpPr>
        <p:spPr bwMode="auto">
          <a:xfrm>
            <a:off x="5363389" y="4527550"/>
            <a:ext cx="1565236" cy="590550"/>
          </a:xfrm>
          <a:prstGeom prst="rightArrow">
            <a:avLst>
              <a:gd name="adj1" fmla="val 50000"/>
              <a:gd name="adj2" fmla="val 63105"/>
            </a:avLst>
          </a:prstGeom>
          <a:solidFill>
            <a:srgbClr val="FAC378"/>
          </a:solidFill>
          <a:ln w="9525" algn="ctr">
            <a:solidFill>
              <a:srgbClr val="000000"/>
            </a:solidFill>
            <a:miter lim="800000"/>
            <a:headEnd/>
            <a:tailEnd/>
          </a:ln>
        </p:spPr>
        <p:txBody>
          <a:bodyPr wrap="none" anchor="ctr"/>
          <a:lstStyle/>
          <a:p>
            <a:pPr algn="ctr"/>
            <a:r>
              <a:rPr lang="en-US" sz="1400" kern="0" dirty="0" smtClean="0">
                <a:solidFill>
                  <a:sysClr val="windowText" lastClr="000000"/>
                </a:solidFill>
                <a:latin typeface="Times New Roman" pitchFamily="18" charset="0"/>
                <a:cs typeface="Times New Roman" pitchFamily="18" charset="0"/>
              </a:rPr>
              <a:t> X(3</a:t>
            </a:r>
            <a:r>
              <a:rPr lang="en-US" sz="1400" kern="0" dirty="0">
                <a:solidFill>
                  <a:sysClr val="windowText" lastClr="000000"/>
                </a:solidFill>
                <a:latin typeface="Times New Roman" pitchFamily="18" charset="0"/>
                <a:cs typeface="Times New Roman" pitchFamily="18" charset="0"/>
              </a:rPr>
              <a:t>) = 12</a:t>
            </a:r>
          </a:p>
        </p:txBody>
      </p:sp>
      <p:sp>
        <p:nvSpPr>
          <p:cNvPr id="1385521" name="AutoShape 49"/>
          <p:cNvSpPr>
            <a:spLocks noChangeArrowheads="1"/>
          </p:cNvSpPr>
          <p:nvPr/>
        </p:nvSpPr>
        <p:spPr bwMode="auto">
          <a:xfrm>
            <a:off x="2297113" y="4527550"/>
            <a:ext cx="1490662" cy="590550"/>
          </a:xfrm>
          <a:prstGeom prst="rightArrow">
            <a:avLst>
              <a:gd name="adj1" fmla="val 50000"/>
              <a:gd name="adj2" fmla="val 63105"/>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X(2) = 7</a:t>
            </a:r>
          </a:p>
        </p:txBody>
      </p:sp>
      <p:sp>
        <p:nvSpPr>
          <p:cNvPr id="1385522" name="AutoShape 50"/>
          <p:cNvSpPr>
            <a:spLocks noChangeArrowheads="1"/>
          </p:cNvSpPr>
          <p:nvPr/>
        </p:nvSpPr>
        <p:spPr bwMode="auto">
          <a:xfrm>
            <a:off x="5191125" y="3819525"/>
            <a:ext cx="209550" cy="371475"/>
          </a:xfrm>
          <a:prstGeom prst="curvedLeftArrow">
            <a:avLst>
              <a:gd name="adj1" fmla="val 35455"/>
              <a:gd name="adj2" fmla="val 70909"/>
              <a:gd name="adj3" fmla="val 33333"/>
            </a:avLst>
          </a:prstGeom>
          <a:solidFill>
            <a:schemeClr val="tx2"/>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1385523" name="AutoShape 51"/>
          <p:cNvSpPr>
            <a:spLocks noChangeArrowheads="1"/>
          </p:cNvSpPr>
          <p:nvPr/>
        </p:nvSpPr>
        <p:spPr bwMode="auto">
          <a:xfrm>
            <a:off x="8302625" y="4216400"/>
            <a:ext cx="342900" cy="619125"/>
          </a:xfrm>
          <a:prstGeom prst="curvedLeftArrow">
            <a:avLst>
              <a:gd name="adj1" fmla="val 36111"/>
              <a:gd name="adj2" fmla="val 72222"/>
              <a:gd name="adj3" fmla="val 33333"/>
            </a:avLst>
          </a:prstGeom>
          <a:solidFill>
            <a:schemeClr val="tx2"/>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52" name="Text Box 148"/>
          <p:cNvSpPr txBox="1">
            <a:spLocks noChangeArrowheads="1"/>
          </p:cNvSpPr>
          <p:nvPr/>
        </p:nvSpPr>
        <p:spPr bwMode="auto">
          <a:xfrm rot="-1626130">
            <a:off x="6420602" y="1648666"/>
            <a:ext cx="1782434" cy="1015663"/>
          </a:xfrm>
          <a:prstGeom prst="rect">
            <a:avLst/>
          </a:prstGeom>
          <a:noFill/>
          <a:ln w="25400" algn="ctr">
            <a:solidFill>
              <a:srgbClr val="FF0000"/>
            </a:solidFill>
            <a:miter lim="800000"/>
            <a:headEnd/>
            <a:tailEnd/>
          </a:ln>
        </p:spPr>
        <p:txBody>
          <a:bodyPr wrap="square">
            <a:spAutoFit/>
          </a:bodyPr>
          <a:lstStyle/>
          <a:p>
            <a:pPr algn="ctr" eaLnBrk="0" fontAlgn="base" hangingPunct="0">
              <a:spcBef>
                <a:spcPct val="0"/>
              </a:spcBef>
              <a:spcAft>
                <a:spcPct val="0"/>
              </a:spcAft>
            </a:pPr>
            <a:r>
              <a:rPr lang="en-US" sz="2000" b="1" dirty="0" smtClean="0">
                <a:solidFill>
                  <a:srgbClr val="F70303"/>
                </a:solidFill>
              </a:rPr>
              <a:t>Resizing Arrays is Expensive</a:t>
            </a:r>
            <a:endParaRPr lang="en-US" sz="2000" b="1" dirty="0">
              <a:solidFill>
                <a:srgbClr val="F70303"/>
              </a:solidFill>
            </a:endParaRPr>
          </a:p>
        </p:txBody>
      </p:sp>
    </p:spTree>
    <p:extLst>
      <p:ext uri="{BB962C8B-B14F-4D97-AF65-F5344CB8AC3E}">
        <p14:creationId xmlns:p14="http://schemas.microsoft.com/office/powerpoint/2010/main" val="212045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1385515">
                                            <p:bg/>
                                          </p:spTgt>
                                        </p:tgtEl>
                                        <p:attrNameLst>
                                          <p:attrName>style.visibility</p:attrName>
                                        </p:attrNameLst>
                                      </p:cBhvr>
                                      <p:to>
                                        <p:strVal val="visible"/>
                                      </p:to>
                                    </p:set>
                                    <p:animEffect transition="in" filter="fade">
                                      <p:cBhvr>
                                        <p:cTn id="15" dur="500"/>
                                        <p:tgtEl>
                                          <p:spTgt spid="1385515">
                                            <p:bg/>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385515">
                                            <p:txEl>
                                              <p:pRg st="0" end="0"/>
                                            </p:txEl>
                                          </p:spTgt>
                                        </p:tgtEl>
                                        <p:attrNameLst>
                                          <p:attrName>style.visibility</p:attrName>
                                        </p:attrNameLst>
                                      </p:cBhvr>
                                      <p:to>
                                        <p:strVal val="visible"/>
                                      </p:to>
                                    </p:set>
                                    <p:animEffect transition="in" filter="fade">
                                      <p:cBhvr>
                                        <p:cTn id="19" dur="500"/>
                                        <p:tgtEl>
                                          <p:spTgt spid="138551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195">
                                            <p:txEl>
                                              <p:pRg st="1" end="1"/>
                                            </p:txEl>
                                          </p:spTgt>
                                        </p:tgtEl>
                                        <p:attrNameLst>
                                          <p:attrName>style.visibility</p:attrName>
                                        </p:attrNameLst>
                                      </p:cBhvr>
                                      <p:to>
                                        <p:strVal val="visible"/>
                                      </p:to>
                                    </p:set>
                                    <p:animEffect transition="in" filter="fade">
                                      <p:cBhvr>
                                        <p:cTn id="24" dur="500"/>
                                        <p:tgtEl>
                                          <p:spTgt spid="8195">
                                            <p:txEl>
                                              <p:pRg st="1" end="1"/>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85521"/>
                                        </p:tgtEl>
                                        <p:attrNameLst>
                                          <p:attrName>style.visibility</p:attrName>
                                        </p:attrNameLst>
                                      </p:cBhvr>
                                      <p:to>
                                        <p:strVal val="visible"/>
                                      </p:to>
                                    </p:set>
                                    <p:animEffect transition="in" filter="wipe(left)">
                                      <p:cBhvr>
                                        <p:cTn id="28" dur="500"/>
                                        <p:tgtEl>
                                          <p:spTgt spid="1385521"/>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85516"/>
                                        </p:tgtEl>
                                        <p:attrNameLst>
                                          <p:attrName>style.visibility</p:attrName>
                                        </p:attrNameLst>
                                      </p:cBhvr>
                                      <p:to>
                                        <p:strVal val="visible"/>
                                      </p:to>
                                    </p:set>
                                    <p:animEffect transition="in" filter="fade">
                                      <p:cBhvr>
                                        <p:cTn id="35" dur="500"/>
                                        <p:tgtEl>
                                          <p:spTgt spid="13855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85517">
                                            <p:bg/>
                                          </p:spTgt>
                                        </p:tgtEl>
                                        <p:attrNameLst>
                                          <p:attrName>style.visibility</p:attrName>
                                        </p:attrNameLst>
                                      </p:cBhvr>
                                      <p:to>
                                        <p:strVal val="visible"/>
                                      </p:to>
                                    </p:set>
                                    <p:animEffect transition="in" filter="fade">
                                      <p:cBhvr>
                                        <p:cTn id="40" dur="500"/>
                                        <p:tgtEl>
                                          <p:spTgt spid="1385517">
                                            <p:bg/>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85522"/>
                                        </p:tgtEl>
                                        <p:attrNameLst>
                                          <p:attrName>style.visibility</p:attrName>
                                        </p:attrNameLst>
                                      </p:cBhvr>
                                      <p:to>
                                        <p:strVal val="visible"/>
                                      </p:to>
                                    </p:set>
                                    <p:animEffect transition="in" filter="fade">
                                      <p:cBhvr>
                                        <p:cTn id="45" dur="500"/>
                                        <p:tgtEl>
                                          <p:spTgt spid="1385522"/>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385517">
                                            <p:txEl>
                                              <p:pRg st="0" end="0"/>
                                            </p:txEl>
                                          </p:spTgt>
                                        </p:tgtEl>
                                        <p:attrNameLst>
                                          <p:attrName>style.visibility</p:attrName>
                                        </p:attrNameLst>
                                      </p:cBhvr>
                                      <p:to>
                                        <p:strVal val="visible"/>
                                      </p:to>
                                    </p:set>
                                    <p:animEffect transition="in" filter="fade">
                                      <p:cBhvr>
                                        <p:cTn id="49" dur="500"/>
                                        <p:tgtEl>
                                          <p:spTgt spid="138551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5517">
                                            <p:txEl>
                                              <p:pRg st="1" end="1"/>
                                            </p:txEl>
                                          </p:spTgt>
                                        </p:tgtEl>
                                        <p:attrNameLst>
                                          <p:attrName>style.visibility</p:attrName>
                                        </p:attrNameLst>
                                      </p:cBhvr>
                                      <p:to>
                                        <p:strVal val="visible"/>
                                      </p:to>
                                    </p:set>
                                    <p:animEffect transition="in" filter="fade">
                                      <p:cBhvr>
                                        <p:cTn id="54" dur="500"/>
                                        <p:tgtEl>
                                          <p:spTgt spid="1385517">
                                            <p:txEl>
                                              <p:pRg st="1" end="1"/>
                                            </p:txEl>
                                          </p:spTgt>
                                        </p:tgtEl>
                                      </p:cBhvr>
                                    </p:animEffect>
                                  </p:childTnLst>
                                </p:cTn>
                              </p:par>
                              <p:par>
                                <p:cTn id="55" presetID="10" presetClass="exit" presetSubtype="0" fill="hold" grpId="1" nodeType="withEffect">
                                  <p:stCondLst>
                                    <p:cond delay="0"/>
                                  </p:stCondLst>
                                  <p:childTnLst>
                                    <p:animEffect transition="out" filter="fade">
                                      <p:cBhvr>
                                        <p:cTn id="56" dur="500"/>
                                        <p:tgtEl>
                                          <p:spTgt spid="1385522"/>
                                        </p:tgtEl>
                                      </p:cBhvr>
                                    </p:animEffect>
                                    <p:set>
                                      <p:cBhvr>
                                        <p:cTn id="57" dur="1" fill="hold">
                                          <p:stCondLst>
                                            <p:cond delay="499"/>
                                          </p:stCondLst>
                                        </p:cTn>
                                        <p:tgtEl>
                                          <p:spTgt spid="138552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385516"/>
                                        </p:tgtEl>
                                      </p:cBhvr>
                                    </p:animEffect>
                                    <p:set>
                                      <p:cBhvr>
                                        <p:cTn id="62" dur="1" fill="hold">
                                          <p:stCondLst>
                                            <p:cond delay="499"/>
                                          </p:stCondLst>
                                        </p:cTn>
                                        <p:tgtEl>
                                          <p:spTgt spid="13855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195">
                                            <p:txEl>
                                              <p:pRg st="2" end="2"/>
                                            </p:txEl>
                                          </p:spTgt>
                                        </p:tgtEl>
                                        <p:attrNameLst>
                                          <p:attrName>style.visibility</p:attrName>
                                        </p:attrNameLst>
                                      </p:cBhvr>
                                      <p:to>
                                        <p:strVal val="visible"/>
                                      </p:to>
                                    </p:set>
                                    <p:animEffect transition="in" filter="fade">
                                      <p:cBhvr>
                                        <p:cTn id="67" dur="500"/>
                                        <p:tgtEl>
                                          <p:spTgt spid="8195">
                                            <p:txEl>
                                              <p:pRg st="2" end="2"/>
                                            </p:txEl>
                                          </p:spTgt>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385520"/>
                                        </p:tgtEl>
                                        <p:attrNameLst>
                                          <p:attrName>style.visibility</p:attrName>
                                        </p:attrNameLst>
                                      </p:cBhvr>
                                      <p:to>
                                        <p:strVal val="visible"/>
                                      </p:to>
                                    </p:set>
                                    <p:animEffect transition="in" filter="wipe(left)">
                                      <p:cBhvr>
                                        <p:cTn id="71" dur="500"/>
                                        <p:tgtEl>
                                          <p:spTgt spid="1385520"/>
                                        </p:tgtEl>
                                      </p:cBhvr>
                                    </p:animEffec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85518"/>
                                        </p:tgtEl>
                                        <p:attrNameLst>
                                          <p:attrName>style.visibility</p:attrName>
                                        </p:attrNameLst>
                                      </p:cBhvr>
                                      <p:to>
                                        <p:strVal val="visible"/>
                                      </p:to>
                                    </p:set>
                                    <p:animEffect transition="in" filter="fade">
                                      <p:cBhvr>
                                        <p:cTn id="78" dur="500"/>
                                        <p:tgtEl>
                                          <p:spTgt spid="13855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385519">
                                            <p:bg/>
                                          </p:spTgt>
                                        </p:tgtEl>
                                        <p:attrNameLst>
                                          <p:attrName>style.visibility</p:attrName>
                                        </p:attrNameLst>
                                      </p:cBhvr>
                                      <p:to>
                                        <p:strVal val="visible"/>
                                      </p:to>
                                    </p:set>
                                    <p:animEffect transition="in" filter="fade">
                                      <p:cBhvr>
                                        <p:cTn id="83" dur="500"/>
                                        <p:tgtEl>
                                          <p:spTgt spid="1385519">
                                            <p:bg/>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85523"/>
                                        </p:tgtEl>
                                        <p:attrNameLst>
                                          <p:attrName>style.visibility</p:attrName>
                                        </p:attrNameLst>
                                      </p:cBhvr>
                                      <p:to>
                                        <p:strVal val="visible"/>
                                      </p:to>
                                    </p:set>
                                    <p:animEffect transition="in" filter="fade">
                                      <p:cBhvr>
                                        <p:cTn id="88" dur="500"/>
                                        <p:tgtEl>
                                          <p:spTgt spid="1385523"/>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385519">
                                            <p:txEl>
                                              <p:pRg st="0" end="0"/>
                                            </p:txEl>
                                          </p:spTgt>
                                        </p:tgtEl>
                                        <p:attrNameLst>
                                          <p:attrName>style.visibility</p:attrName>
                                        </p:attrNameLst>
                                      </p:cBhvr>
                                      <p:to>
                                        <p:strVal val="visible"/>
                                      </p:to>
                                    </p:set>
                                    <p:animEffect transition="in" filter="fade">
                                      <p:cBhvr>
                                        <p:cTn id="92" dur="500"/>
                                        <p:tgtEl>
                                          <p:spTgt spid="1385519">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385519">
                                            <p:txEl>
                                              <p:pRg st="1" end="1"/>
                                            </p:txEl>
                                          </p:spTgt>
                                        </p:tgtEl>
                                        <p:attrNameLst>
                                          <p:attrName>style.visibility</p:attrName>
                                        </p:attrNameLst>
                                      </p:cBhvr>
                                      <p:to>
                                        <p:strVal val="visible"/>
                                      </p:to>
                                    </p:set>
                                    <p:animEffect transition="in" filter="fade">
                                      <p:cBhvr>
                                        <p:cTn id="95" dur="500"/>
                                        <p:tgtEl>
                                          <p:spTgt spid="1385519">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85519">
                                            <p:txEl>
                                              <p:pRg st="2" end="2"/>
                                            </p:txEl>
                                          </p:spTgt>
                                        </p:tgtEl>
                                        <p:attrNameLst>
                                          <p:attrName>style.visibility</p:attrName>
                                        </p:attrNameLst>
                                      </p:cBhvr>
                                      <p:to>
                                        <p:strVal val="visible"/>
                                      </p:to>
                                    </p:set>
                                    <p:animEffect transition="in" filter="fade">
                                      <p:cBhvr>
                                        <p:cTn id="100" dur="500"/>
                                        <p:tgtEl>
                                          <p:spTgt spid="1385519">
                                            <p:txEl>
                                              <p:pRg st="2" end="2"/>
                                            </p:txEl>
                                          </p:spTgt>
                                        </p:tgtEl>
                                      </p:cBhvr>
                                    </p:animEffect>
                                  </p:childTnLst>
                                </p:cTn>
                              </p:par>
                              <p:par>
                                <p:cTn id="101" presetID="1" presetClass="exit" presetSubtype="0" fill="hold" grpId="1" nodeType="withEffect">
                                  <p:stCondLst>
                                    <p:cond delay="0"/>
                                  </p:stCondLst>
                                  <p:childTnLst>
                                    <p:set>
                                      <p:cBhvr>
                                        <p:cTn id="102" dur="1" fill="hold">
                                          <p:stCondLst>
                                            <p:cond delay="0"/>
                                          </p:stCondLst>
                                        </p:cTn>
                                        <p:tgtEl>
                                          <p:spTgt spid="138552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xit" presetSubtype="1" fill="hold" grpId="1" nodeType="clickEffect">
                                  <p:stCondLst>
                                    <p:cond delay="0"/>
                                  </p:stCondLst>
                                  <p:childTnLst>
                                    <p:animEffect transition="out" filter="wipe(up)">
                                      <p:cBhvr>
                                        <p:cTn id="106" dur="500"/>
                                        <p:tgtEl>
                                          <p:spTgt spid="1385518"/>
                                        </p:tgtEl>
                                      </p:cBhvr>
                                    </p:animEffect>
                                    <p:set>
                                      <p:cBhvr>
                                        <p:cTn id="107" dur="1" fill="hold">
                                          <p:stCondLst>
                                            <p:cond delay="499"/>
                                          </p:stCondLst>
                                        </p:cTn>
                                        <p:tgtEl>
                                          <p:spTgt spid="1385518"/>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516" grpId="0" animBg="1"/>
      <p:bldP spid="1385516" grpId="1" animBg="1"/>
      <p:bldP spid="1385517" grpId="0" build="allAtOnce" animBg="1"/>
      <p:bldP spid="1385518" grpId="0" animBg="1"/>
      <p:bldP spid="1385518" grpId="1" animBg="1"/>
      <p:bldP spid="1385519" grpId="0" build="allAtOnce" animBg="1"/>
      <p:bldP spid="1385520" grpId="0" animBg="1"/>
      <p:bldP spid="1385521" grpId="0" animBg="1"/>
      <p:bldP spid="1385522" grpId="0" animBg="1"/>
      <p:bldP spid="1385522" grpId="1" animBg="1"/>
      <p:bldP spid="1385523" grpId="0" animBg="1"/>
      <p:bldP spid="1385523" grpId="1"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Benefit of </a:t>
            </a:r>
            <a:r>
              <a:rPr lang="en-US" dirty="0" err="1" smtClean="0"/>
              <a:t>Preallocation</a:t>
            </a:r>
            <a:endParaRPr lang="en-US" dirty="0" smtClean="0"/>
          </a:p>
        </p:txBody>
      </p:sp>
      <p:sp>
        <p:nvSpPr>
          <p:cNvPr id="9219" name="Rectangle 3"/>
          <p:cNvSpPr>
            <a:spLocks noGrp="1" noChangeArrowheads="1"/>
          </p:cNvSpPr>
          <p:nvPr>
            <p:ph idx="1"/>
          </p:nvPr>
        </p:nvSpPr>
        <p:spPr/>
        <p:txBody>
          <a:bodyPr/>
          <a:lstStyle/>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&gt;&gt; x = zeros(3,1)</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&gt;&gt; x(1) = 4</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&gt;&gt; x(2) = 7</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&gt;&gt; x(3) = 12</a:t>
            </a:r>
          </a:p>
          <a:p>
            <a:pPr eaLnBrk="1" hangingPunct="1"/>
            <a:endParaRPr lang="en-US" sz="2400" dirty="0" smtClean="0">
              <a:latin typeface="Courier New" pitchFamily="49" charset="0"/>
            </a:endParaRPr>
          </a:p>
        </p:txBody>
      </p:sp>
      <p:grpSp>
        <p:nvGrpSpPr>
          <p:cNvPr id="2" name="Group 52"/>
          <p:cNvGrpSpPr>
            <a:grpSpLocks/>
          </p:cNvGrpSpPr>
          <p:nvPr/>
        </p:nvGrpSpPr>
        <p:grpSpPr bwMode="auto">
          <a:xfrm>
            <a:off x="1187450" y="3848100"/>
            <a:ext cx="1038225" cy="2609850"/>
            <a:chOff x="618" y="1932"/>
            <a:chExt cx="654" cy="1644"/>
          </a:xfrm>
        </p:grpSpPr>
        <p:sp>
          <p:nvSpPr>
            <p:cNvPr id="9268" name="Rectangle 53"/>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34326" name="Text Box 54"/>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34327" name="Text Box 55"/>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34328" name="Text Box 56"/>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34329" name="Text Box 57"/>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34330" name="Text Box 58"/>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34331" name="Text Box 59"/>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34332" name="Text Box 60"/>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34333" name="Text Box 61"/>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9277" name="Oval 62"/>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78" name="Oval 63"/>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79" name="Oval 64"/>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sp>
        <p:nvSpPr>
          <p:cNvPr id="1334363" name="Rectangle 91"/>
          <p:cNvSpPr>
            <a:spLocks noChangeArrowheads="1"/>
          </p:cNvSpPr>
          <p:nvPr/>
        </p:nvSpPr>
        <p:spPr bwMode="auto">
          <a:xfrm>
            <a:off x="1296987" y="3968750"/>
            <a:ext cx="819150" cy="762000"/>
          </a:xfrm>
          <a:prstGeom prst="rect">
            <a:avLst/>
          </a:prstGeom>
          <a:solidFill>
            <a:srgbClr val="FAC378"/>
          </a:solidFill>
          <a:ln w="9525" algn="ctr">
            <a:solidFill>
              <a:srgbClr val="000000"/>
            </a:solidFill>
            <a:miter lim="800000"/>
            <a:headEnd/>
            <a:tailEnd/>
          </a:ln>
        </p:spPr>
        <p:txBody>
          <a:bodyPr wrap="none" anchor="ctr"/>
          <a:lstStyle/>
          <a:p>
            <a:pPr algn="ctr"/>
            <a:r>
              <a:rPr lang="en-US" sz="1400" kern="0" dirty="0">
                <a:solidFill>
                  <a:sysClr val="windowText" lastClr="000000"/>
                </a:solidFill>
                <a:latin typeface="Times New Roman" pitchFamily="18" charset="0"/>
                <a:cs typeface="Times New Roman" pitchFamily="18" charset="0"/>
              </a:rPr>
              <a:t>0</a:t>
            </a:r>
          </a:p>
          <a:p>
            <a:pPr algn="ctr"/>
            <a:r>
              <a:rPr lang="en-US" sz="1400" kern="0" dirty="0">
                <a:solidFill>
                  <a:sysClr val="windowText" lastClr="000000"/>
                </a:solidFill>
                <a:latin typeface="Times New Roman" pitchFamily="18" charset="0"/>
                <a:cs typeface="Times New Roman" pitchFamily="18" charset="0"/>
              </a:rPr>
              <a:t>0</a:t>
            </a:r>
          </a:p>
          <a:p>
            <a:pPr algn="ctr"/>
            <a:r>
              <a:rPr lang="en-US" sz="1400" kern="0" dirty="0">
                <a:solidFill>
                  <a:sysClr val="windowText" lastClr="000000"/>
                </a:solidFill>
                <a:latin typeface="Times New Roman" pitchFamily="18" charset="0"/>
                <a:cs typeface="Times New Roman" pitchFamily="18" charset="0"/>
              </a:rPr>
              <a:t>0</a:t>
            </a:r>
          </a:p>
        </p:txBody>
      </p:sp>
      <p:sp>
        <p:nvSpPr>
          <p:cNvPr id="1334369" name="AutoShape 97"/>
          <p:cNvSpPr>
            <a:spLocks noChangeArrowheads="1"/>
          </p:cNvSpPr>
          <p:nvPr/>
        </p:nvSpPr>
        <p:spPr bwMode="auto">
          <a:xfrm>
            <a:off x="2436813" y="4714875"/>
            <a:ext cx="595312" cy="590550"/>
          </a:xfrm>
          <a:prstGeom prst="rightArrow">
            <a:avLst>
              <a:gd name="adj1" fmla="val 50000"/>
              <a:gd name="adj2" fmla="val 25202"/>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endParaRPr lang="en-US" sz="1400" kern="0" dirty="0">
              <a:solidFill>
                <a:sysClr val="windowText" lastClr="000000"/>
              </a:solidFill>
            </a:endParaRPr>
          </a:p>
        </p:txBody>
      </p:sp>
      <p:grpSp>
        <p:nvGrpSpPr>
          <p:cNvPr id="3" name="Group 100"/>
          <p:cNvGrpSpPr>
            <a:grpSpLocks/>
          </p:cNvGrpSpPr>
          <p:nvPr/>
        </p:nvGrpSpPr>
        <p:grpSpPr bwMode="auto">
          <a:xfrm>
            <a:off x="3222625" y="3848100"/>
            <a:ext cx="1038225" cy="2609850"/>
            <a:chOff x="618" y="1932"/>
            <a:chExt cx="654" cy="1644"/>
          </a:xfrm>
        </p:grpSpPr>
        <p:sp>
          <p:nvSpPr>
            <p:cNvPr id="9256" name="Rectangle 101"/>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34374" name="Text Box 102"/>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34375" name="Text Box 103"/>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34376" name="Text Box 104"/>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34377" name="Text Box 105"/>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34378" name="Text Box 106"/>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34379" name="Text Box 107"/>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34380" name="Text Box 108"/>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34381" name="Text Box 109"/>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9265" name="Oval 110"/>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66" name="Oval 111"/>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67" name="Oval 112"/>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sp>
        <p:nvSpPr>
          <p:cNvPr id="1334385" name="Rectangle 113"/>
          <p:cNvSpPr>
            <a:spLocks noChangeArrowheads="1"/>
          </p:cNvSpPr>
          <p:nvPr/>
        </p:nvSpPr>
        <p:spPr bwMode="auto">
          <a:xfrm>
            <a:off x="3332162" y="3969757"/>
            <a:ext cx="819150" cy="762000"/>
          </a:xfrm>
          <a:prstGeom prst="rect">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0</a:t>
            </a:r>
          </a:p>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0</a:t>
            </a:r>
          </a:p>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0</a:t>
            </a:r>
          </a:p>
        </p:txBody>
      </p:sp>
      <p:grpSp>
        <p:nvGrpSpPr>
          <p:cNvPr id="4" name="Group 115"/>
          <p:cNvGrpSpPr>
            <a:grpSpLocks/>
          </p:cNvGrpSpPr>
          <p:nvPr/>
        </p:nvGrpSpPr>
        <p:grpSpPr bwMode="auto">
          <a:xfrm>
            <a:off x="5257800" y="3848100"/>
            <a:ext cx="1038225" cy="2609850"/>
            <a:chOff x="618" y="1932"/>
            <a:chExt cx="654" cy="1644"/>
          </a:xfrm>
        </p:grpSpPr>
        <p:sp>
          <p:nvSpPr>
            <p:cNvPr id="9244" name="Rectangle 116"/>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34389" name="Text Box 117"/>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34390" name="Text Box 118"/>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34391" name="Text Box 119"/>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34392" name="Text Box 120"/>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34393" name="Text Box 121"/>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34394" name="Text Box 122"/>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34395" name="Text Box 123"/>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34396" name="Text Box 124"/>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9253" name="Oval 125"/>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54" name="Oval 126"/>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55" name="Oval 127"/>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grpSp>
        <p:nvGrpSpPr>
          <p:cNvPr id="5" name="Group 130"/>
          <p:cNvGrpSpPr>
            <a:grpSpLocks/>
          </p:cNvGrpSpPr>
          <p:nvPr/>
        </p:nvGrpSpPr>
        <p:grpSpPr bwMode="auto">
          <a:xfrm>
            <a:off x="7292975" y="3848100"/>
            <a:ext cx="1038225" cy="2609850"/>
            <a:chOff x="618" y="1932"/>
            <a:chExt cx="654" cy="1644"/>
          </a:xfrm>
        </p:grpSpPr>
        <p:sp>
          <p:nvSpPr>
            <p:cNvPr id="9232" name="Rectangle 131"/>
            <p:cNvSpPr>
              <a:spLocks noChangeArrowheads="1"/>
            </p:cNvSpPr>
            <p:nvPr/>
          </p:nvSpPr>
          <p:spPr bwMode="auto">
            <a:xfrm rot="5400000">
              <a:off x="123" y="2427"/>
              <a:ext cx="1644"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34404" name="Text Box 132"/>
            <p:cNvSpPr txBox="1">
              <a:spLocks noChangeAspect="1" noChangeArrowheads="1"/>
            </p:cNvSpPr>
            <p:nvPr/>
          </p:nvSpPr>
          <p:spPr bwMode="auto">
            <a:xfrm>
              <a:off x="683" y="200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34405" name="Text Box 133"/>
            <p:cNvSpPr txBox="1">
              <a:spLocks noChangeAspect="1" noChangeArrowheads="1"/>
            </p:cNvSpPr>
            <p:nvPr/>
          </p:nvSpPr>
          <p:spPr bwMode="auto">
            <a:xfrm>
              <a:off x="683" y="21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34406" name="Text Box 134"/>
            <p:cNvSpPr txBox="1">
              <a:spLocks noChangeAspect="1" noChangeArrowheads="1"/>
            </p:cNvSpPr>
            <p:nvPr/>
          </p:nvSpPr>
          <p:spPr bwMode="auto">
            <a:xfrm>
              <a:off x="683" y="233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34407" name="Text Box 135"/>
            <p:cNvSpPr txBox="1">
              <a:spLocks noChangeAspect="1" noChangeArrowheads="1"/>
            </p:cNvSpPr>
            <p:nvPr/>
          </p:nvSpPr>
          <p:spPr bwMode="auto">
            <a:xfrm>
              <a:off x="683" y="250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34408" name="Text Box 136"/>
            <p:cNvSpPr txBox="1">
              <a:spLocks noChangeAspect="1" noChangeArrowheads="1"/>
            </p:cNvSpPr>
            <p:nvPr/>
          </p:nvSpPr>
          <p:spPr bwMode="auto">
            <a:xfrm>
              <a:off x="683"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34409" name="Text Box 137"/>
            <p:cNvSpPr txBox="1">
              <a:spLocks noChangeAspect="1" noChangeArrowheads="1"/>
            </p:cNvSpPr>
            <p:nvPr/>
          </p:nvSpPr>
          <p:spPr bwMode="auto">
            <a:xfrm>
              <a:off x="683" y="282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34410" name="Text Box 138"/>
            <p:cNvSpPr txBox="1">
              <a:spLocks noChangeAspect="1" noChangeArrowheads="1"/>
            </p:cNvSpPr>
            <p:nvPr/>
          </p:nvSpPr>
          <p:spPr bwMode="auto">
            <a:xfrm>
              <a:off x="683" y="29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34411" name="Text Box 139"/>
            <p:cNvSpPr txBox="1">
              <a:spLocks noChangeAspect="1" noChangeArrowheads="1"/>
            </p:cNvSpPr>
            <p:nvPr/>
          </p:nvSpPr>
          <p:spPr bwMode="auto">
            <a:xfrm>
              <a:off x="683" y="315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9241" name="Oval 140"/>
            <p:cNvSpPr>
              <a:spLocks noChangeArrowheads="1"/>
            </p:cNvSpPr>
            <p:nvPr/>
          </p:nvSpPr>
          <p:spPr bwMode="auto">
            <a:xfrm>
              <a:off x="924" y="3352"/>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42" name="Oval 141"/>
            <p:cNvSpPr>
              <a:spLocks noChangeArrowheads="1"/>
            </p:cNvSpPr>
            <p:nvPr/>
          </p:nvSpPr>
          <p:spPr bwMode="auto">
            <a:xfrm>
              <a:off x="924" y="3488"/>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9243" name="Oval 142"/>
            <p:cNvSpPr>
              <a:spLocks noChangeArrowheads="1"/>
            </p:cNvSpPr>
            <p:nvPr/>
          </p:nvSpPr>
          <p:spPr bwMode="auto">
            <a:xfrm>
              <a:off x="924" y="3420"/>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grpSp>
      <p:sp>
        <p:nvSpPr>
          <p:cNvPr id="1334415" name="AutoShape 143"/>
          <p:cNvSpPr>
            <a:spLocks noChangeArrowheads="1"/>
          </p:cNvSpPr>
          <p:nvPr/>
        </p:nvSpPr>
        <p:spPr bwMode="auto">
          <a:xfrm>
            <a:off x="4510088" y="4714875"/>
            <a:ext cx="595312" cy="590550"/>
          </a:xfrm>
          <a:prstGeom prst="rightArrow">
            <a:avLst>
              <a:gd name="adj1" fmla="val 50000"/>
              <a:gd name="adj2" fmla="val 25202"/>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endParaRPr lang="en-US" sz="1400" kern="0" dirty="0">
              <a:solidFill>
                <a:sysClr val="windowText" lastClr="000000"/>
              </a:solidFill>
            </a:endParaRPr>
          </a:p>
        </p:txBody>
      </p:sp>
      <p:sp>
        <p:nvSpPr>
          <p:cNvPr id="1334416" name="AutoShape 144"/>
          <p:cNvSpPr>
            <a:spLocks noChangeArrowheads="1"/>
          </p:cNvSpPr>
          <p:nvPr/>
        </p:nvSpPr>
        <p:spPr bwMode="auto">
          <a:xfrm>
            <a:off x="6478588" y="4714875"/>
            <a:ext cx="595312" cy="590550"/>
          </a:xfrm>
          <a:prstGeom prst="rightArrow">
            <a:avLst>
              <a:gd name="adj1" fmla="val 50000"/>
              <a:gd name="adj2" fmla="val 25202"/>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endParaRPr lang="en-US" sz="1400" kern="0" dirty="0">
              <a:solidFill>
                <a:sysClr val="windowText" lastClr="000000"/>
              </a:solidFill>
            </a:endParaRPr>
          </a:p>
        </p:txBody>
      </p:sp>
      <p:sp>
        <p:nvSpPr>
          <p:cNvPr id="1334417" name="Rectangle 145"/>
          <p:cNvSpPr>
            <a:spLocks noChangeArrowheads="1"/>
          </p:cNvSpPr>
          <p:nvPr/>
        </p:nvSpPr>
        <p:spPr bwMode="auto">
          <a:xfrm>
            <a:off x="5357367" y="3962361"/>
            <a:ext cx="819150" cy="762000"/>
          </a:xfrm>
          <a:prstGeom prst="rect">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4</a:t>
            </a:r>
          </a:p>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0</a:t>
            </a:r>
          </a:p>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0</a:t>
            </a:r>
          </a:p>
        </p:txBody>
      </p:sp>
      <p:sp>
        <p:nvSpPr>
          <p:cNvPr id="1334418" name="Rectangle 146"/>
          <p:cNvSpPr>
            <a:spLocks noChangeArrowheads="1"/>
          </p:cNvSpPr>
          <p:nvPr/>
        </p:nvSpPr>
        <p:spPr bwMode="auto">
          <a:xfrm>
            <a:off x="7397750" y="3966659"/>
            <a:ext cx="819150" cy="762000"/>
          </a:xfrm>
          <a:prstGeom prst="rect">
            <a:avLst/>
          </a:prstGeom>
          <a:solidFill>
            <a:srgbClr val="FAC378"/>
          </a:solidFill>
          <a:ln w="9525" algn="ctr">
            <a:solidFill>
              <a:srgbClr val="000000"/>
            </a:solidFill>
            <a:miter lim="800000"/>
            <a:headEnd/>
            <a:tailEnd/>
          </a:ln>
        </p:spPr>
        <p:txBody>
          <a:bodyPr wrap="none" anchor="ctr"/>
          <a:lstStyle/>
          <a:p>
            <a:pPr algn="ctr" fontAlgn="base">
              <a:spcBef>
                <a:spcPct val="0"/>
              </a:spcBef>
              <a:spcAft>
                <a:spcPct val="0"/>
              </a:spcAft>
            </a:pPr>
            <a:r>
              <a:rPr lang="en-US" sz="1400" kern="0" dirty="0" smtClean="0">
                <a:solidFill>
                  <a:sysClr val="windowText" lastClr="000000"/>
                </a:solidFill>
                <a:latin typeface="Times New Roman" pitchFamily="18" charset="0"/>
                <a:cs typeface="Times New Roman" pitchFamily="18" charset="0"/>
              </a:rPr>
              <a:t>4</a:t>
            </a:r>
            <a:endParaRPr lang="en-US" sz="1400" kern="0" dirty="0">
              <a:solidFill>
                <a:sysClr val="windowText" lastClr="000000"/>
              </a:solidFill>
              <a:latin typeface="Times New Roman" pitchFamily="18" charset="0"/>
              <a:cs typeface="Times New Roman" pitchFamily="18" charset="0"/>
            </a:endParaRPr>
          </a:p>
          <a:p>
            <a:pPr algn="ctr" fontAlgn="base">
              <a:spcBef>
                <a:spcPct val="0"/>
              </a:spcBef>
              <a:spcAft>
                <a:spcPct val="0"/>
              </a:spcAft>
            </a:pPr>
            <a:r>
              <a:rPr lang="en-US" sz="1400" kern="0" dirty="0">
                <a:solidFill>
                  <a:sysClr val="windowText" lastClr="000000"/>
                </a:solidFill>
                <a:latin typeface="Times New Roman" pitchFamily="18" charset="0"/>
                <a:cs typeface="Times New Roman" pitchFamily="18" charset="0"/>
              </a:rPr>
              <a:t>7</a:t>
            </a:r>
          </a:p>
          <a:p>
            <a:pPr algn="ctr" fontAlgn="base">
              <a:spcBef>
                <a:spcPct val="0"/>
              </a:spcBef>
              <a:spcAft>
                <a:spcPct val="0"/>
              </a:spcAft>
            </a:pPr>
            <a:r>
              <a:rPr lang="en-US" sz="1400" kern="0" dirty="0" smtClean="0">
                <a:solidFill>
                  <a:sysClr val="windowText" lastClr="000000"/>
                </a:solidFill>
                <a:latin typeface="Times New Roman" pitchFamily="18" charset="0"/>
                <a:cs typeface="Times New Roman" pitchFamily="18" charset="0"/>
              </a:rPr>
              <a:t>0</a:t>
            </a:r>
            <a:endParaRPr lang="en-US" sz="1400" kern="0" dirty="0">
              <a:solidFill>
                <a:sysClr val="windowText" lastClr="000000"/>
              </a:solidFill>
              <a:latin typeface="Times New Roman" pitchFamily="18" charset="0"/>
              <a:cs typeface="Times New Roman" pitchFamily="18" charset="0"/>
            </a:endParaRPr>
          </a:p>
        </p:txBody>
      </p:sp>
      <p:sp>
        <p:nvSpPr>
          <p:cNvPr id="1334420" name="Text Box 148"/>
          <p:cNvSpPr txBox="1">
            <a:spLocks noChangeArrowheads="1"/>
          </p:cNvSpPr>
          <p:nvPr/>
        </p:nvSpPr>
        <p:spPr bwMode="auto">
          <a:xfrm rot="-1626130">
            <a:off x="6333744" y="1645347"/>
            <a:ext cx="1862814" cy="1015663"/>
          </a:xfrm>
          <a:prstGeom prst="rect">
            <a:avLst/>
          </a:prstGeom>
          <a:noFill/>
          <a:ln w="25400" algn="ctr">
            <a:solidFill>
              <a:srgbClr val="FF0000"/>
            </a:solidFill>
            <a:miter lim="800000"/>
            <a:headEnd/>
            <a:tailEnd/>
          </a:ln>
        </p:spPr>
        <p:txBody>
          <a:bodyPr wrap="square">
            <a:spAutoFit/>
          </a:bodyPr>
          <a:lstStyle/>
          <a:p>
            <a:pPr algn="ctr" eaLnBrk="0" fontAlgn="base" hangingPunct="0">
              <a:spcBef>
                <a:spcPct val="0"/>
              </a:spcBef>
              <a:spcAft>
                <a:spcPct val="0"/>
              </a:spcAft>
            </a:pPr>
            <a:r>
              <a:rPr lang="en-US" sz="2000" b="1" dirty="0" smtClean="0">
                <a:solidFill>
                  <a:srgbClr val="F70303"/>
                </a:solidFill>
              </a:rPr>
              <a:t>Reduced Memory Operations</a:t>
            </a:r>
            <a:endParaRPr lang="en-US" sz="2000" b="1" dirty="0">
              <a:solidFill>
                <a:srgbClr val="F70303"/>
              </a:solidFill>
            </a:endParaRPr>
          </a:p>
        </p:txBody>
      </p:sp>
      <p:sp>
        <p:nvSpPr>
          <p:cNvPr id="65" name="Rectangle 113"/>
          <p:cNvSpPr>
            <a:spLocks noChangeArrowheads="1"/>
          </p:cNvSpPr>
          <p:nvPr/>
        </p:nvSpPr>
        <p:spPr bwMode="auto">
          <a:xfrm>
            <a:off x="3332162" y="3966040"/>
            <a:ext cx="819150" cy="762000"/>
          </a:xfrm>
          <a:prstGeom prst="rect">
            <a:avLst/>
          </a:prstGeom>
          <a:noFill/>
          <a:ln w="9525" algn="ctr">
            <a:solidFill>
              <a:schemeClr val="tx1"/>
            </a:solidFill>
            <a:miter lim="800000"/>
            <a:headEnd/>
            <a:tailEnd/>
          </a:ln>
        </p:spPr>
        <p:txBody>
          <a:bodyPr wrap="none" anchor="ctr"/>
          <a:lstStyle/>
          <a:p>
            <a:pPr algn="ctr" eaLnBrk="0" fontAlgn="base" hangingPunct="0">
              <a:spcBef>
                <a:spcPct val="0"/>
              </a:spcBef>
              <a:spcAft>
                <a:spcPct val="0"/>
              </a:spcAft>
            </a:pPr>
            <a:r>
              <a:rPr lang="en-US" sz="1400" dirty="0" smtClean="0">
                <a:solidFill>
                  <a:srgbClr val="000000"/>
                </a:solidFill>
                <a:latin typeface="Times New Roman" pitchFamily="18" charset="0"/>
              </a:rPr>
              <a:t>4</a:t>
            </a:r>
            <a:endParaRPr lang="en-US" sz="1400" dirty="0">
              <a:solidFill>
                <a:srgbClr val="000000"/>
              </a:solidFill>
              <a:latin typeface="Times New Roman" pitchFamily="18" charset="0"/>
            </a:endParaRPr>
          </a:p>
          <a:p>
            <a:pPr algn="ctr" eaLnBrk="0" fontAlgn="base" hangingPunct="0">
              <a:spcBef>
                <a:spcPct val="0"/>
              </a:spcBef>
              <a:spcAft>
                <a:spcPct val="0"/>
              </a:spcAft>
            </a:pPr>
            <a:endParaRPr lang="en-US" sz="1400" dirty="0" smtClean="0">
              <a:solidFill>
                <a:srgbClr val="000000"/>
              </a:solidFill>
              <a:latin typeface="Times New Roman" pitchFamily="18" charset="0"/>
            </a:endParaRPr>
          </a:p>
          <a:p>
            <a:pPr algn="ctr" eaLnBrk="0" fontAlgn="base" hangingPunct="0">
              <a:spcBef>
                <a:spcPct val="0"/>
              </a:spcBef>
              <a:spcAft>
                <a:spcPct val="0"/>
              </a:spcAft>
            </a:pPr>
            <a:endParaRPr lang="en-US" sz="1400" dirty="0">
              <a:solidFill>
                <a:srgbClr val="000000"/>
              </a:solidFill>
              <a:latin typeface="Times New Roman" pitchFamily="18" charset="0"/>
            </a:endParaRPr>
          </a:p>
        </p:txBody>
      </p:sp>
      <p:sp>
        <p:nvSpPr>
          <p:cNvPr id="69" name="Rectangle 113"/>
          <p:cNvSpPr>
            <a:spLocks noChangeArrowheads="1"/>
          </p:cNvSpPr>
          <p:nvPr/>
        </p:nvSpPr>
        <p:spPr bwMode="auto">
          <a:xfrm>
            <a:off x="5357367" y="3962361"/>
            <a:ext cx="819150" cy="762000"/>
          </a:xfrm>
          <a:prstGeom prst="rect">
            <a:avLst/>
          </a:prstGeom>
          <a:noFill/>
          <a:ln w="9525" algn="ctr">
            <a:solidFill>
              <a:schemeClr val="tx1"/>
            </a:solidFill>
            <a:miter lim="800000"/>
            <a:headEnd/>
            <a:tailEnd/>
          </a:ln>
        </p:spPr>
        <p:txBody>
          <a:bodyPr wrap="none" anchor="ctr"/>
          <a:lstStyle/>
          <a:p>
            <a:pPr algn="ctr" eaLnBrk="0" fontAlgn="base" hangingPunct="0">
              <a:spcBef>
                <a:spcPct val="0"/>
              </a:spcBef>
              <a:spcAft>
                <a:spcPct val="0"/>
              </a:spcAft>
            </a:pPr>
            <a:endParaRPr lang="en-US" sz="1400" dirty="0">
              <a:solidFill>
                <a:srgbClr val="000000"/>
              </a:solidFill>
              <a:latin typeface="Times New Roman" pitchFamily="18" charset="0"/>
            </a:endParaRPr>
          </a:p>
          <a:p>
            <a:pPr algn="ctr" eaLnBrk="0" fontAlgn="base" hangingPunct="0">
              <a:spcBef>
                <a:spcPct val="0"/>
              </a:spcBef>
              <a:spcAft>
                <a:spcPct val="0"/>
              </a:spcAft>
            </a:pPr>
            <a:r>
              <a:rPr lang="en-US" sz="1400" dirty="0" smtClean="0">
                <a:solidFill>
                  <a:srgbClr val="000000"/>
                </a:solidFill>
                <a:latin typeface="Times New Roman" pitchFamily="18" charset="0"/>
              </a:rPr>
              <a:t>7</a:t>
            </a:r>
            <a:endParaRPr lang="en-US" sz="1400" dirty="0">
              <a:solidFill>
                <a:srgbClr val="000000"/>
              </a:solidFill>
              <a:latin typeface="Times New Roman" pitchFamily="18" charset="0"/>
            </a:endParaRPr>
          </a:p>
          <a:p>
            <a:pPr algn="ctr" eaLnBrk="0" fontAlgn="base" hangingPunct="0">
              <a:spcBef>
                <a:spcPct val="0"/>
              </a:spcBef>
              <a:spcAft>
                <a:spcPct val="0"/>
              </a:spcAft>
            </a:pPr>
            <a:endParaRPr lang="en-US" sz="1400" dirty="0">
              <a:solidFill>
                <a:srgbClr val="000000"/>
              </a:solidFill>
              <a:latin typeface="Times New Roman" pitchFamily="18" charset="0"/>
            </a:endParaRPr>
          </a:p>
        </p:txBody>
      </p:sp>
      <p:sp>
        <p:nvSpPr>
          <p:cNvPr id="72" name="Rectangle 113"/>
          <p:cNvSpPr>
            <a:spLocks noChangeArrowheads="1"/>
          </p:cNvSpPr>
          <p:nvPr/>
        </p:nvSpPr>
        <p:spPr bwMode="auto">
          <a:xfrm>
            <a:off x="7398032" y="3966115"/>
            <a:ext cx="819150" cy="762000"/>
          </a:xfrm>
          <a:prstGeom prst="rect">
            <a:avLst/>
          </a:prstGeom>
          <a:noFill/>
          <a:ln w="9525" algn="ctr">
            <a:solidFill>
              <a:schemeClr val="tx1"/>
            </a:solidFill>
            <a:miter lim="800000"/>
            <a:headEnd/>
            <a:tailEnd/>
          </a:ln>
        </p:spPr>
        <p:txBody>
          <a:bodyPr wrap="none" anchor="ctr"/>
          <a:lstStyle/>
          <a:p>
            <a:pPr algn="ctr" eaLnBrk="0" fontAlgn="base" hangingPunct="0">
              <a:spcBef>
                <a:spcPct val="0"/>
              </a:spcBef>
              <a:spcAft>
                <a:spcPct val="0"/>
              </a:spcAft>
            </a:pPr>
            <a:endParaRPr lang="en-US" sz="1400" dirty="0">
              <a:solidFill>
                <a:srgbClr val="000000"/>
              </a:solidFill>
              <a:latin typeface="Times New Roman" pitchFamily="18" charset="0"/>
            </a:endParaRPr>
          </a:p>
          <a:p>
            <a:pPr algn="ctr" eaLnBrk="0" fontAlgn="base" hangingPunct="0">
              <a:spcBef>
                <a:spcPct val="0"/>
              </a:spcBef>
              <a:spcAft>
                <a:spcPct val="0"/>
              </a:spcAft>
            </a:pPr>
            <a:endParaRPr lang="en-US" sz="1400" dirty="0">
              <a:solidFill>
                <a:srgbClr val="000000"/>
              </a:solidFill>
              <a:latin typeface="Times New Roman" pitchFamily="18" charset="0"/>
            </a:endParaRPr>
          </a:p>
          <a:p>
            <a:pPr algn="ctr" eaLnBrk="0" fontAlgn="base" hangingPunct="0">
              <a:spcBef>
                <a:spcPct val="0"/>
              </a:spcBef>
              <a:spcAft>
                <a:spcPct val="0"/>
              </a:spcAft>
            </a:pPr>
            <a:r>
              <a:rPr lang="en-US" sz="1400" dirty="0" smtClean="0">
                <a:solidFill>
                  <a:srgbClr val="000000"/>
                </a:solidFill>
                <a:latin typeface="Times New Roman" pitchFamily="18" charset="0"/>
              </a:rPr>
              <a:t>12</a:t>
            </a:r>
            <a:endParaRPr lang="en-US" sz="1400" dirty="0">
              <a:solidFill>
                <a:srgbClr val="000000"/>
              </a:solidFill>
              <a:latin typeface="Times New Roman" pitchFamily="18" charset="0"/>
            </a:endParaRPr>
          </a:p>
        </p:txBody>
      </p:sp>
    </p:spTree>
    <p:extLst>
      <p:ext uri="{BB962C8B-B14F-4D97-AF65-F5344CB8AC3E}">
        <p14:creationId xmlns:p14="http://schemas.microsoft.com/office/powerpoint/2010/main" val="108659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500"/>
                                  </p:stCondLst>
                                  <p:childTnLst>
                                    <p:set>
                                      <p:cBhvr>
                                        <p:cTn id="15" dur="1" fill="hold">
                                          <p:stCondLst>
                                            <p:cond delay="0"/>
                                          </p:stCondLst>
                                        </p:cTn>
                                        <p:tgtEl>
                                          <p:spTgt spid="1334363">
                                            <p:bg/>
                                          </p:spTgt>
                                        </p:tgtEl>
                                        <p:attrNameLst>
                                          <p:attrName>style.visibility</p:attrName>
                                        </p:attrNameLst>
                                      </p:cBhvr>
                                      <p:to>
                                        <p:strVal val="visible"/>
                                      </p:to>
                                    </p:set>
                                    <p:animEffect transition="in" filter="wipe(up)">
                                      <p:cBhvr>
                                        <p:cTn id="16" dur="500"/>
                                        <p:tgtEl>
                                          <p:spTgt spid="1334363">
                                            <p:bg/>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334363">
                                            <p:txEl>
                                              <p:pRg st="0" end="0"/>
                                            </p:txEl>
                                          </p:spTgt>
                                        </p:tgtEl>
                                        <p:attrNameLst>
                                          <p:attrName>style.visibility</p:attrName>
                                        </p:attrNameLst>
                                      </p:cBhvr>
                                      <p:to>
                                        <p:strVal val="visible"/>
                                      </p:to>
                                    </p:set>
                                    <p:animEffect transition="in" filter="fade">
                                      <p:cBhvr>
                                        <p:cTn id="20" dur="500"/>
                                        <p:tgtEl>
                                          <p:spTgt spid="133436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4363">
                                            <p:txEl>
                                              <p:pRg st="1" end="1"/>
                                            </p:txEl>
                                          </p:spTgt>
                                        </p:tgtEl>
                                        <p:attrNameLst>
                                          <p:attrName>style.visibility</p:attrName>
                                        </p:attrNameLst>
                                      </p:cBhvr>
                                      <p:to>
                                        <p:strVal val="visible"/>
                                      </p:to>
                                    </p:set>
                                    <p:animEffect transition="in" filter="fade">
                                      <p:cBhvr>
                                        <p:cTn id="23" dur="500"/>
                                        <p:tgtEl>
                                          <p:spTgt spid="133436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4363">
                                            <p:txEl>
                                              <p:pRg st="2" end="2"/>
                                            </p:txEl>
                                          </p:spTgt>
                                        </p:tgtEl>
                                        <p:attrNameLst>
                                          <p:attrName>style.visibility</p:attrName>
                                        </p:attrNameLst>
                                      </p:cBhvr>
                                      <p:to>
                                        <p:strVal val="visible"/>
                                      </p:to>
                                    </p:set>
                                    <p:animEffect transition="in" filter="fade">
                                      <p:cBhvr>
                                        <p:cTn id="26" dur="500"/>
                                        <p:tgtEl>
                                          <p:spTgt spid="133436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19">
                                            <p:txEl>
                                              <p:pRg st="1" end="1"/>
                                            </p:txEl>
                                          </p:spTgt>
                                        </p:tgtEl>
                                        <p:attrNameLst>
                                          <p:attrName>style.visibility</p:attrName>
                                        </p:attrNameLst>
                                      </p:cBhvr>
                                      <p:to>
                                        <p:strVal val="visible"/>
                                      </p:to>
                                    </p:set>
                                    <p:animEffect transition="in" filter="fade">
                                      <p:cBhvr>
                                        <p:cTn id="31" dur="500"/>
                                        <p:tgtEl>
                                          <p:spTgt spid="9219">
                                            <p:txEl>
                                              <p:pRg st="1" end="1"/>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334369"/>
                                        </p:tgtEl>
                                        <p:attrNameLst>
                                          <p:attrName>style.visibility</p:attrName>
                                        </p:attrNameLst>
                                      </p:cBhvr>
                                      <p:to>
                                        <p:strVal val="visible"/>
                                      </p:to>
                                    </p:set>
                                    <p:animEffect transition="in" filter="wipe(left)">
                                      <p:cBhvr>
                                        <p:cTn id="35" dur="500"/>
                                        <p:tgtEl>
                                          <p:spTgt spid="1334369"/>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4385">
                                            <p:bg/>
                                          </p:spTgt>
                                        </p:tgtEl>
                                        <p:attrNameLst>
                                          <p:attrName>style.visibility</p:attrName>
                                        </p:attrNameLst>
                                      </p:cBhvr>
                                      <p:to>
                                        <p:strVal val="visible"/>
                                      </p:to>
                                    </p:set>
                                    <p:animEffect transition="in" filter="fade">
                                      <p:cBhvr>
                                        <p:cTn id="42" dur="500"/>
                                        <p:tgtEl>
                                          <p:spTgt spid="1334385">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34385">
                                            <p:txEl>
                                              <p:pRg st="0" end="0"/>
                                            </p:txEl>
                                          </p:spTgt>
                                        </p:tgtEl>
                                        <p:attrNameLst>
                                          <p:attrName>style.visibility</p:attrName>
                                        </p:attrNameLst>
                                      </p:cBhvr>
                                      <p:to>
                                        <p:strVal val="visible"/>
                                      </p:to>
                                    </p:set>
                                    <p:animEffect transition="in" filter="fade">
                                      <p:cBhvr>
                                        <p:cTn id="45" dur="500"/>
                                        <p:tgtEl>
                                          <p:spTgt spid="1334385">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4385">
                                            <p:txEl>
                                              <p:pRg st="1" end="1"/>
                                            </p:txEl>
                                          </p:spTgt>
                                        </p:tgtEl>
                                        <p:attrNameLst>
                                          <p:attrName>style.visibility</p:attrName>
                                        </p:attrNameLst>
                                      </p:cBhvr>
                                      <p:to>
                                        <p:strVal val="visible"/>
                                      </p:to>
                                    </p:set>
                                    <p:animEffect transition="in" filter="fade">
                                      <p:cBhvr>
                                        <p:cTn id="48" dur="500"/>
                                        <p:tgtEl>
                                          <p:spTgt spid="1334385">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4385">
                                            <p:txEl>
                                              <p:pRg st="2" end="2"/>
                                            </p:txEl>
                                          </p:spTgt>
                                        </p:tgtEl>
                                        <p:attrNameLst>
                                          <p:attrName>style.visibility</p:attrName>
                                        </p:attrNameLst>
                                      </p:cBhvr>
                                      <p:to>
                                        <p:strVal val="visible"/>
                                      </p:to>
                                    </p:set>
                                    <p:animEffect transition="in" filter="fade">
                                      <p:cBhvr>
                                        <p:cTn id="51" dur="500"/>
                                        <p:tgtEl>
                                          <p:spTgt spid="133438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334385">
                                            <p:txEl>
                                              <p:pRg st="0" end="0"/>
                                            </p:txEl>
                                          </p:spTgt>
                                        </p:tgtEl>
                                      </p:cBhvr>
                                    </p:animEffect>
                                    <p:set>
                                      <p:cBhvr>
                                        <p:cTn id="56" dur="1" fill="hold">
                                          <p:stCondLst>
                                            <p:cond delay="499"/>
                                          </p:stCondLst>
                                        </p:cTn>
                                        <p:tgtEl>
                                          <p:spTgt spid="1334385">
                                            <p:txEl>
                                              <p:pRg st="0" end="0"/>
                                            </p:txEl>
                                          </p:spTgt>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65">
                                            <p:bg/>
                                          </p:spTgt>
                                        </p:tgtEl>
                                        <p:attrNameLst>
                                          <p:attrName>style.visibility</p:attrName>
                                        </p:attrNameLst>
                                      </p:cBhvr>
                                      <p:to>
                                        <p:strVal val="visible"/>
                                      </p:to>
                                    </p:set>
                                    <p:animEffect transition="in" filter="fade">
                                      <p:cBhvr>
                                        <p:cTn id="60" dur="500"/>
                                        <p:tgtEl>
                                          <p:spTgt spid="65">
                                            <p:bg/>
                                          </p:spTgt>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65">
                                            <p:txEl>
                                              <p:pRg st="0" end="0"/>
                                            </p:txEl>
                                          </p:spTgt>
                                        </p:tgtEl>
                                        <p:attrNameLst>
                                          <p:attrName>style.visibility</p:attrName>
                                        </p:attrNameLst>
                                      </p:cBhvr>
                                      <p:to>
                                        <p:strVal val="visible"/>
                                      </p:to>
                                    </p:set>
                                    <p:animEffect transition="in" filter="fade">
                                      <p:cBhvr>
                                        <p:cTn id="64" dur="500"/>
                                        <p:tgtEl>
                                          <p:spTgt spid="65">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219">
                                            <p:txEl>
                                              <p:pRg st="2" end="2"/>
                                            </p:txEl>
                                          </p:spTgt>
                                        </p:tgtEl>
                                        <p:attrNameLst>
                                          <p:attrName>style.visibility</p:attrName>
                                        </p:attrNameLst>
                                      </p:cBhvr>
                                      <p:to>
                                        <p:strVal val="visible"/>
                                      </p:to>
                                    </p:set>
                                    <p:animEffect transition="in" filter="fade">
                                      <p:cBhvr>
                                        <p:cTn id="69" dur="500"/>
                                        <p:tgtEl>
                                          <p:spTgt spid="9219">
                                            <p:txEl>
                                              <p:pRg st="2" end="2"/>
                                            </p:txEl>
                                          </p:spTgt>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334415"/>
                                        </p:tgtEl>
                                        <p:attrNameLst>
                                          <p:attrName>style.visibility</p:attrName>
                                        </p:attrNameLst>
                                      </p:cBhvr>
                                      <p:to>
                                        <p:strVal val="visible"/>
                                      </p:to>
                                    </p:set>
                                    <p:animEffect transition="in" filter="wipe(left)">
                                      <p:cBhvr>
                                        <p:cTn id="73" dur="500"/>
                                        <p:tgtEl>
                                          <p:spTgt spid="1334415"/>
                                        </p:tgtEl>
                                      </p:cBhvr>
                                    </p:animEffect>
                                  </p:childTnLst>
                                </p:cTn>
                              </p:par>
                            </p:childTnLst>
                          </p:cTn>
                        </p:par>
                        <p:par>
                          <p:cTn id="74" fill="hold">
                            <p:stCondLst>
                              <p:cond delay="1000"/>
                            </p:stCondLst>
                            <p:childTnLst>
                              <p:par>
                                <p:cTn id="75" presetID="10"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34417">
                                            <p:bg/>
                                          </p:spTgt>
                                        </p:tgtEl>
                                        <p:attrNameLst>
                                          <p:attrName>style.visibility</p:attrName>
                                        </p:attrNameLst>
                                      </p:cBhvr>
                                      <p:to>
                                        <p:strVal val="visible"/>
                                      </p:to>
                                    </p:set>
                                    <p:animEffect transition="in" filter="fade">
                                      <p:cBhvr>
                                        <p:cTn id="80" dur="500"/>
                                        <p:tgtEl>
                                          <p:spTgt spid="1334417">
                                            <p:bg/>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34417">
                                            <p:txEl>
                                              <p:pRg st="0" end="0"/>
                                            </p:txEl>
                                          </p:spTgt>
                                        </p:tgtEl>
                                        <p:attrNameLst>
                                          <p:attrName>style.visibility</p:attrName>
                                        </p:attrNameLst>
                                      </p:cBhvr>
                                      <p:to>
                                        <p:strVal val="visible"/>
                                      </p:to>
                                    </p:set>
                                    <p:animEffect transition="in" filter="fade">
                                      <p:cBhvr>
                                        <p:cTn id="83" dur="500"/>
                                        <p:tgtEl>
                                          <p:spTgt spid="1334417">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34417">
                                            <p:txEl>
                                              <p:pRg st="1" end="1"/>
                                            </p:txEl>
                                          </p:spTgt>
                                        </p:tgtEl>
                                        <p:attrNameLst>
                                          <p:attrName>style.visibility</p:attrName>
                                        </p:attrNameLst>
                                      </p:cBhvr>
                                      <p:to>
                                        <p:strVal val="visible"/>
                                      </p:to>
                                    </p:set>
                                    <p:animEffect transition="in" filter="fade">
                                      <p:cBhvr>
                                        <p:cTn id="86" dur="500"/>
                                        <p:tgtEl>
                                          <p:spTgt spid="1334417">
                                            <p:txEl>
                                              <p:pRg st="1" end="1"/>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334417">
                                            <p:txEl>
                                              <p:pRg st="2" end="2"/>
                                            </p:txEl>
                                          </p:spTgt>
                                        </p:tgtEl>
                                        <p:attrNameLst>
                                          <p:attrName>style.visibility</p:attrName>
                                        </p:attrNameLst>
                                      </p:cBhvr>
                                      <p:to>
                                        <p:strVal val="visible"/>
                                      </p:to>
                                    </p:set>
                                    <p:animEffect transition="in" filter="fade">
                                      <p:cBhvr>
                                        <p:cTn id="89" dur="500"/>
                                        <p:tgtEl>
                                          <p:spTgt spid="1334417">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1334417">
                                            <p:txEl>
                                              <p:pRg st="1" end="1"/>
                                            </p:txEl>
                                          </p:spTgt>
                                        </p:tgtEl>
                                      </p:cBhvr>
                                    </p:animEffect>
                                    <p:set>
                                      <p:cBhvr>
                                        <p:cTn id="94" dur="1" fill="hold">
                                          <p:stCondLst>
                                            <p:cond delay="499"/>
                                          </p:stCondLst>
                                        </p:cTn>
                                        <p:tgtEl>
                                          <p:spTgt spid="1334417">
                                            <p:txEl>
                                              <p:pRg st="1" end="1"/>
                                            </p:txEl>
                                          </p:spTgt>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bg/>
                                          </p:spTgt>
                                        </p:tgtEl>
                                        <p:attrNameLst>
                                          <p:attrName>style.visibility</p:attrName>
                                        </p:attrNameLst>
                                      </p:cBhvr>
                                      <p:to>
                                        <p:strVal val="visible"/>
                                      </p:to>
                                    </p:set>
                                    <p:animEffect transition="in" filter="fade">
                                      <p:cBhvr>
                                        <p:cTn id="98" dur="500"/>
                                        <p:tgtEl>
                                          <p:spTgt spid="69">
                                            <p:bg/>
                                          </p:spTgt>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69">
                                            <p:txEl>
                                              <p:pRg st="1" end="1"/>
                                            </p:txEl>
                                          </p:spTgt>
                                        </p:tgtEl>
                                        <p:attrNameLst>
                                          <p:attrName>style.visibility</p:attrName>
                                        </p:attrNameLst>
                                      </p:cBhvr>
                                      <p:to>
                                        <p:strVal val="visible"/>
                                      </p:to>
                                    </p:set>
                                    <p:animEffect transition="in" filter="fade">
                                      <p:cBhvr>
                                        <p:cTn id="102" dur="500"/>
                                        <p:tgtEl>
                                          <p:spTgt spid="6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219">
                                            <p:txEl>
                                              <p:pRg st="3" end="3"/>
                                            </p:txEl>
                                          </p:spTgt>
                                        </p:tgtEl>
                                        <p:attrNameLst>
                                          <p:attrName>style.visibility</p:attrName>
                                        </p:attrNameLst>
                                      </p:cBhvr>
                                      <p:to>
                                        <p:strVal val="visible"/>
                                      </p:to>
                                    </p:set>
                                    <p:animEffect transition="in" filter="fade">
                                      <p:cBhvr>
                                        <p:cTn id="107" dur="500"/>
                                        <p:tgtEl>
                                          <p:spTgt spid="9219">
                                            <p:txEl>
                                              <p:pRg st="3" end="3"/>
                                            </p:txEl>
                                          </p:spTgt>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334416"/>
                                        </p:tgtEl>
                                        <p:attrNameLst>
                                          <p:attrName>style.visibility</p:attrName>
                                        </p:attrNameLst>
                                      </p:cBhvr>
                                      <p:to>
                                        <p:strVal val="visible"/>
                                      </p:to>
                                    </p:set>
                                    <p:animEffect transition="in" filter="wipe(left)">
                                      <p:cBhvr>
                                        <p:cTn id="111" dur="500"/>
                                        <p:tgtEl>
                                          <p:spTgt spid="1334416"/>
                                        </p:tgtEl>
                                      </p:cBhvr>
                                    </p:animEffect>
                                  </p:childTnLst>
                                </p:cTn>
                              </p:par>
                            </p:childTnLst>
                          </p:cTn>
                        </p:par>
                        <p:par>
                          <p:cTn id="112" fill="hold">
                            <p:stCondLst>
                              <p:cond delay="1000"/>
                            </p:stCondLst>
                            <p:childTnLst>
                              <p:par>
                                <p:cTn id="113" presetID="10" presetClass="entr" presetSubtype="0"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fade">
                                      <p:cBhvr>
                                        <p:cTn id="115" dur="500"/>
                                        <p:tgtEl>
                                          <p:spTgt spid="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334418">
                                            <p:bg/>
                                          </p:spTgt>
                                        </p:tgtEl>
                                        <p:attrNameLst>
                                          <p:attrName>style.visibility</p:attrName>
                                        </p:attrNameLst>
                                      </p:cBhvr>
                                      <p:to>
                                        <p:strVal val="visible"/>
                                      </p:to>
                                    </p:set>
                                    <p:animEffect transition="in" filter="fade">
                                      <p:cBhvr>
                                        <p:cTn id="118" dur="500"/>
                                        <p:tgtEl>
                                          <p:spTgt spid="1334418">
                                            <p:bg/>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34418">
                                            <p:txEl>
                                              <p:pRg st="0" end="0"/>
                                            </p:txEl>
                                          </p:spTgt>
                                        </p:tgtEl>
                                        <p:attrNameLst>
                                          <p:attrName>style.visibility</p:attrName>
                                        </p:attrNameLst>
                                      </p:cBhvr>
                                      <p:to>
                                        <p:strVal val="visible"/>
                                      </p:to>
                                    </p:set>
                                    <p:animEffect transition="in" filter="fade">
                                      <p:cBhvr>
                                        <p:cTn id="121" dur="500"/>
                                        <p:tgtEl>
                                          <p:spTgt spid="1334418">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334418">
                                            <p:txEl>
                                              <p:pRg st="1" end="1"/>
                                            </p:txEl>
                                          </p:spTgt>
                                        </p:tgtEl>
                                        <p:attrNameLst>
                                          <p:attrName>style.visibility</p:attrName>
                                        </p:attrNameLst>
                                      </p:cBhvr>
                                      <p:to>
                                        <p:strVal val="visible"/>
                                      </p:to>
                                    </p:set>
                                    <p:animEffect transition="in" filter="fade">
                                      <p:cBhvr>
                                        <p:cTn id="124" dur="500"/>
                                        <p:tgtEl>
                                          <p:spTgt spid="1334418">
                                            <p:txEl>
                                              <p:pRg st="1" end="1"/>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334418">
                                            <p:txEl>
                                              <p:pRg st="2" end="2"/>
                                            </p:txEl>
                                          </p:spTgt>
                                        </p:tgtEl>
                                        <p:attrNameLst>
                                          <p:attrName>style.visibility</p:attrName>
                                        </p:attrNameLst>
                                      </p:cBhvr>
                                      <p:to>
                                        <p:strVal val="visible"/>
                                      </p:to>
                                    </p:set>
                                    <p:animEffect transition="in" filter="fade">
                                      <p:cBhvr>
                                        <p:cTn id="127" dur="500"/>
                                        <p:tgtEl>
                                          <p:spTgt spid="1334418">
                                            <p:txEl>
                                              <p:pRg st="2" end="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1334418">
                                            <p:txEl>
                                              <p:pRg st="2" end="2"/>
                                            </p:txEl>
                                          </p:spTgt>
                                        </p:tgtEl>
                                      </p:cBhvr>
                                    </p:animEffect>
                                    <p:set>
                                      <p:cBhvr>
                                        <p:cTn id="132" dur="1" fill="hold">
                                          <p:stCondLst>
                                            <p:cond delay="499"/>
                                          </p:stCondLst>
                                        </p:cTn>
                                        <p:tgtEl>
                                          <p:spTgt spid="1334418">
                                            <p:txEl>
                                              <p:pRg st="2" end="2"/>
                                            </p:txEl>
                                          </p:spTgt>
                                        </p:tgtEl>
                                        <p:attrNameLst>
                                          <p:attrName>style.visibility</p:attrName>
                                        </p:attrNameLst>
                                      </p:cBhvr>
                                      <p:to>
                                        <p:strVal val="hidden"/>
                                      </p:to>
                                    </p:set>
                                  </p:childTnLst>
                                </p:cTn>
                              </p:par>
                            </p:childTnLst>
                          </p:cTn>
                        </p:par>
                        <p:par>
                          <p:cTn id="133" fill="hold">
                            <p:stCondLst>
                              <p:cond delay="500"/>
                            </p:stCondLst>
                            <p:childTnLst>
                              <p:par>
                                <p:cTn id="134" presetID="10" presetClass="entr" presetSubtype="0" fill="hold" grpId="0" nodeType="afterEffect">
                                  <p:stCondLst>
                                    <p:cond delay="0"/>
                                  </p:stCondLst>
                                  <p:childTnLst>
                                    <p:set>
                                      <p:cBhvr>
                                        <p:cTn id="135" dur="1" fill="hold">
                                          <p:stCondLst>
                                            <p:cond delay="0"/>
                                          </p:stCondLst>
                                        </p:cTn>
                                        <p:tgtEl>
                                          <p:spTgt spid="72">
                                            <p:bg/>
                                          </p:spTgt>
                                        </p:tgtEl>
                                        <p:attrNameLst>
                                          <p:attrName>style.visibility</p:attrName>
                                        </p:attrNameLst>
                                      </p:cBhvr>
                                      <p:to>
                                        <p:strVal val="visible"/>
                                      </p:to>
                                    </p:set>
                                    <p:animEffect transition="in" filter="fade">
                                      <p:cBhvr>
                                        <p:cTn id="136" dur="500"/>
                                        <p:tgtEl>
                                          <p:spTgt spid="72">
                                            <p:bg/>
                                          </p:spTgt>
                                        </p:tgtEl>
                                      </p:cBhvr>
                                    </p:animEffect>
                                  </p:childTnLst>
                                </p:cTn>
                              </p:par>
                            </p:childTnLst>
                          </p:cTn>
                        </p:par>
                        <p:par>
                          <p:cTn id="137" fill="hold">
                            <p:stCondLst>
                              <p:cond delay="1000"/>
                            </p:stCondLst>
                            <p:childTnLst>
                              <p:par>
                                <p:cTn id="138" presetID="10" presetClass="entr" presetSubtype="0" fill="hold" grpId="0" nodeType="afterEffect">
                                  <p:stCondLst>
                                    <p:cond delay="0"/>
                                  </p:stCondLst>
                                  <p:childTnLst>
                                    <p:set>
                                      <p:cBhvr>
                                        <p:cTn id="139" dur="1" fill="hold">
                                          <p:stCondLst>
                                            <p:cond delay="0"/>
                                          </p:stCondLst>
                                        </p:cTn>
                                        <p:tgtEl>
                                          <p:spTgt spid="72">
                                            <p:txEl>
                                              <p:pRg st="2" end="2"/>
                                            </p:txEl>
                                          </p:spTgt>
                                        </p:tgtEl>
                                        <p:attrNameLst>
                                          <p:attrName>style.visibility</p:attrName>
                                        </p:attrNameLst>
                                      </p:cBhvr>
                                      <p:to>
                                        <p:strVal val="visible"/>
                                      </p:to>
                                    </p:set>
                                    <p:animEffect transition="in" filter="fade">
                                      <p:cBhvr>
                                        <p:cTn id="140" dur="500"/>
                                        <p:tgtEl>
                                          <p:spTgt spid="72">
                                            <p:txEl>
                                              <p:pRg st="2" end="2"/>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334420"/>
                                        </p:tgtEl>
                                        <p:attrNameLst>
                                          <p:attrName>style.visibility</p:attrName>
                                        </p:attrNameLst>
                                      </p:cBhvr>
                                      <p:to>
                                        <p:strVal val="visible"/>
                                      </p:to>
                                    </p:set>
                                    <p:animEffect transition="in" filter="fade">
                                      <p:cBhvr>
                                        <p:cTn id="145" dur="500"/>
                                        <p:tgtEl>
                                          <p:spTgt spid="133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63" grpId="0" build="allAtOnce" animBg="1"/>
      <p:bldP spid="1334369" grpId="0" animBg="1"/>
      <p:bldP spid="1334385" grpId="0" build="allAtOnce" animBg="1"/>
      <p:bldP spid="1334415" grpId="0" animBg="1"/>
      <p:bldP spid="1334416" grpId="0" animBg="1"/>
      <p:bldP spid="1334417" grpId="0" build="allAtOnce" animBg="1"/>
      <p:bldP spid="1334418" grpId="0" build="allAtOnce" animBg="1"/>
      <p:bldP spid="1334420" grpId="0" animBg="1"/>
      <p:bldP spid="65" grpId="0" build="allAtOnce" animBg="1"/>
      <p:bldP spid="69" grpId="0" build="allAtOnce" animBg="1"/>
      <p:bldP spid="72"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dirty="0" smtClean="0"/>
              <a:t>Speed and Memory Usage</a:t>
            </a:r>
            <a:endParaRPr lang="en-US" dirty="0"/>
          </a:p>
        </p:txBody>
      </p:sp>
      <p:sp>
        <p:nvSpPr>
          <p:cNvPr id="314371" name="Rectangle 3"/>
          <p:cNvSpPr>
            <a:spLocks noGrp="1" noChangeArrowheads="1"/>
          </p:cNvSpPr>
          <p:nvPr>
            <p:ph idx="1"/>
          </p:nvPr>
        </p:nvSpPr>
        <p:spPr>
          <a:xfrm>
            <a:off x="323528" y="1772816"/>
            <a:ext cx="8686800" cy="4114800"/>
          </a:xfrm>
        </p:spPr>
        <p:txBody>
          <a:bodyPr/>
          <a:lstStyle/>
          <a:p>
            <a:r>
              <a:rPr lang="en-US" sz="3200" dirty="0" smtClean="0"/>
              <a:t>Balance </a:t>
            </a:r>
            <a:r>
              <a:rPr lang="en-US" sz="3200" b="1" dirty="0" err="1" smtClean="0"/>
              <a:t>vectorization</a:t>
            </a:r>
            <a:r>
              <a:rPr lang="en-US" sz="3200" dirty="0" smtClean="0"/>
              <a:t> and </a:t>
            </a:r>
            <a:r>
              <a:rPr lang="en-US" sz="3200" b="1" dirty="0" smtClean="0"/>
              <a:t>memory usage</a:t>
            </a:r>
            <a:endParaRPr lang="en-US" sz="1400" b="1" dirty="0" smtClean="0"/>
          </a:p>
          <a:p>
            <a:pPr lvl="1"/>
            <a:r>
              <a:rPr lang="en-US" sz="2800" dirty="0" smtClean="0"/>
              <a:t>Use </a:t>
            </a:r>
            <a:r>
              <a:rPr lang="en-US" sz="2800" b="1" dirty="0" smtClean="0">
                <a:solidFill>
                  <a:schemeClr val="tx2"/>
                </a:solidFill>
                <a:latin typeface="Courier New" pitchFamily="49" charset="0"/>
                <a:cs typeface="Courier New" pitchFamily="49" charset="0"/>
              </a:rPr>
              <a:t>implicit expansion </a:t>
            </a:r>
            <a:r>
              <a:rPr lang="en-US" sz="2800" dirty="0"/>
              <a:t>instead of functions such as </a:t>
            </a:r>
            <a:r>
              <a:rPr lang="en-US" sz="2800" b="1" dirty="0" err="1" smtClean="0">
                <a:solidFill>
                  <a:schemeClr val="tx2"/>
                </a:solidFill>
                <a:latin typeface="Courier New" pitchFamily="49" charset="0"/>
                <a:cs typeface="Courier New" pitchFamily="49" charset="0"/>
              </a:rPr>
              <a:t>repmat</a:t>
            </a:r>
            <a:endParaRPr lang="en-US" sz="900" dirty="0" smtClean="0">
              <a:solidFill>
                <a:schemeClr val="tx2"/>
              </a:solidFill>
            </a:endParaRPr>
          </a:p>
          <a:p>
            <a:pPr lvl="1"/>
            <a:r>
              <a:rPr lang="en-US" sz="2800" dirty="0" smtClean="0"/>
              <a:t>Reduce size of arrays to smaller blocks for    block processing</a:t>
            </a:r>
          </a:p>
          <a:p>
            <a:pPr lvl="1"/>
            <a:endParaRPr lang="en-US" sz="600" dirty="0" smtClean="0"/>
          </a:p>
          <a:p>
            <a:r>
              <a:rPr lang="en-US" sz="3200" dirty="0" smtClean="0"/>
              <a:t>Consider using sparse matrices </a:t>
            </a:r>
            <a:endParaRPr lang="en-US" sz="3200" dirty="0"/>
          </a:p>
          <a:p>
            <a:pPr lvl="1"/>
            <a:r>
              <a:rPr lang="en-US" sz="2800" b="1" i="1" dirty="0"/>
              <a:t>Less </a:t>
            </a:r>
            <a:r>
              <a:rPr lang="en-US" sz="2800" b="1" i="1" dirty="0" smtClean="0"/>
              <a:t>Memory</a:t>
            </a:r>
            <a:r>
              <a:rPr lang="en-US" sz="2800" dirty="0" smtClean="0"/>
              <a:t>: Store only nonzero elements    and </a:t>
            </a:r>
            <a:r>
              <a:rPr lang="en-US" sz="2800" dirty="0"/>
              <a:t>their indices</a:t>
            </a:r>
          </a:p>
          <a:p>
            <a:pPr lvl="1"/>
            <a:r>
              <a:rPr lang="en-US" sz="2800" b="1" i="1" dirty="0" smtClean="0"/>
              <a:t>Faster</a:t>
            </a:r>
            <a:r>
              <a:rPr lang="en-US" sz="2800" dirty="0" smtClean="0"/>
              <a:t>: Eliminate operations </a:t>
            </a:r>
            <a:r>
              <a:rPr lang="en-US" sz="2800" dirty="0"/>
              <a:t>on zero </a:t>
            </a:r>
            <a:r>
              <a:rPr lang="en-US" sz="2800" dirty="0" smtClean="0"/>
              <a:t>elements</a:t>
            </a:r>
          </a:p>
          <a:p>
            <a:pPr marL="457200" lvl="1" indent="0">
              <a:buNone/>
            </a:pPr>
            <a:endParaRPr lang="en-US" dirty="0"/>
          </a:p>
          <a:p>
            <a:pPr lvl="1"/>
            <a:endParaRPr lang="en-US" dirty="0"/>
          </a:p>
          <a:p>
            <a:pPr lvl="1"/>
            <a:endParaRPr lang="en-US" dirty="0"/>
          </a:p>
          <a:p>
            <a:pPr marL="914400" lvl="2" indent="0">
              <a:buNone/>
            </a:pPr>
            <a:endParaRPr lang="en-US" dirty="0" smtClean="0"/>
          </a:p>
          <a:p>
            <a:pPr lvl="2"/>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08198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4371">
                                            <p:txEl>
                                              <p:pRg st="4" end="4"/>
                                            </p:txEl>
                                          </p:spTgt>
                                        </p:tgtEl>
                                        <p:attrNameLst>
                                          <p:attrName>style.visibility</p:attrName>
                                        </p:attrNameLst>
                                      </p:cBhvr>
                                      <p:to>
                                        <p:strVal val="visible"/>
                                      </p:to>
                                    </p:set>
                                    <p:animEffect transition="in" filter="fade">
                                      <p:cBhvr>
                                        <p:cTn id="11" dur="500"/>
                                        <p:tgtEl>
                                          <p:spTgt spid="314371">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14371">
                                            <p:txEl>
                                              <p:pRg st="5" end="5"/>
                                            </p:txEl>
                                          </p:spTgt>
                                        </p:tgtEl>
                                        <p:attrNameLst>
                                          <p:attrName>style.visibility</p:attrName>
                                        </p:attrNameLst>
                                      </p:cBhvr>
                                      <p:to>
                                        <p:strVal val="visible"/>
                                      </p:to>
                                    </p:set>
                                    <p:animEffect transition="in" filter="fade">
                                      <p:cBhvr>
                                        <p:cTn id="14" dur="500"/>
                                        <p:tgtEl>
                                          <p:spTgt spid="314371">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14371">
                                            <p:txEl>
                                              <p:pRg st="6" end="6"/>
                                            </p:txEl>
                                          </p:spTgt>
                                        </p:tgtEl>
                                        <p:attrNameLst>
                                          <p:attrName>style.visibility</p:attrName>
                                        </p:attrNameLst>
                                      </p:cBhvr>
                                      <p:to>
                                        <p:strVal val="visible"/>
                                      </p:to>
                                    </p:set>
                                    <p:animEffect transition="in" filter="fade">
                                      <p:cBhvr>
                                        <p:cTn id="17" dur="500"/>
                                        <p:tgtEl>
                                          <p:spTgt spid="314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278674" y="1779872"/>
            <a:ext cx="7762786" cy="4697128"/>
          </a:xfrm>
          <a:prstGeom prst="rect">
            <a:avLst/>
          </a:prstGeom>
        </p:spPr>
        <p:txBody>
          <a:bodyPr vert="horz" lIns="91440" tIns="45720" rIns="91440" bIns="45720" rtlCol="1">
            <a:noAutofit/>
          </a:bodyPr>
          <a:lstStyle>
            <a:lvl1pPr marL="257175" indent="-257175" algn="l" defTabSz="685800" rtl="0" eaLnBrk="1" latinLnBrk="0" hangingPunct="1">
              <a:spcBef>
                <a:spcPct val="20000"/>
              </a:spcBef>
              <a:buClr>
                <a:srgbClr val="125687"/>
              </a:buClr>
              <a:buSzTx/>
              <a:buFont typeface="Arial" pitchFamily="34" charset="0"/>
              <a:buChar char="•"/>
              <a:defRPr sz="1350" kern="1200" baseline="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203"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None/>
              <a:defRPr sz="1203"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354"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354" kern="1200">
                <a:solidFill>
                  <a:schemeClr val="tx1"/>
                </a:solidFill>
                <a:latin typeface="+mn-lt"/>
                <a:ea typeface="+mn-ea"/>
                <a:cs typeface="+mn-cs"/>
              </a:defRPr>
            </a:lvl5pPr>
            <a:lvl6pPr marL="18859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6pPr>
            <a:lvl7pPr marL="22288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7pPr>
            <a:lvl8pPr marL="25717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8pPr>
            <a:lvl9pPr marL="29146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9pPr>
          </a:lstStyle>
          <a:p>
            <a:pPr marL="0" lvl="1" indent="0">
              <a:buNone/>
            </a:pPr>
            <a:endParaRPr lang="en-US" sz="1600" b="1" dirty="0" smtClean="0">
              <a:solidFill>
                <a:srgbClr val="0070C0"/>
              </a:solidFill>
            </a:endParaRPr>
          </a:p>
          <a:p>
            <a:pPr marL="0" indent="0">
              <a:buClrTx/>
              <a:buNone/>
            </a:pPr>
            <a:endParaRPr lang="en-US" sz="2000" dirty="0" smtClean="0"/>
          </a:p>
          <a:p>
            <a:endParaRPr lang="en-US" b="1" dirty="0"/>
          </a:p>
        </p:txBody>
      </p:sp>
      <p:sp>
        <p:nvSpPr>
          <p:cNvPr id="3" name="Content Placeholder 2"/>
          <p:cNvSpPr>
            <a:spLocks noGrp="1" noChangeArrowheads="1"/>
          </p:cNvSpPr>
          <p:nvPr>
            <p:ph idx="1"/>
          </p:nvPr>
        </p:nvSpPr>
        <p:spPr bwMode="auto">
          <a:xfrm>
            <a:off x="325388" y="2158639"/>
            <a:ext cx="8567092" cy="4582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buClrTx/>
            </a:pPr>
            <a:r>
              <a:rPr lang="en-US" altLang="he-IL" dirty="0">
                <a:latin typeface="+mn-lt"/>
              </a:rPr>
              <a:t>Replacing </a:t>
            </a:r>
            <a:r>
              <a:rPr lang="en-US" altLang="he-IL" b="1" dirty="0" err="1">
                <a:solidFill>
                  <a:srgbClr val="FF0000"/>
                </a:solidFill>
                <a:latin typeface="Courier New" pitchFamily="49" charset="0"/>
                <a:cs typeface="Courier New" pitchFamily="49" charset="0"/>
              </a:rPr>
              <a:t>bsxfun</a:t>
            </a:r>
            <a:r>
              <a:rPr lang="en-US" altLang="he-IL" dirty="0">
                <a:latin typeface="+mn-lt"/>
              </a:rPr>
              <a:t> </a:t>
            </a:r>
            <a:r>
              <a:rPr lang="en-US" altLang="he-IL" dirty="0" smtClean="0">
                <a:latin typeface="+mn-lt"/>
              </a:rPr>
              <a:t>function, or </a:t>
            </a:r>
            <a:r>
              <a:rPr lang="en-US" altLang="he-IL" b="1" dirty="0" err="1">
                <a:solidFill>
                  <a:srgbClr val="FF0000"/>
                </a:solidFill>
                <a:latin typeface="Courier New" pitchFamily="49" charset="0"/>
                <a:cs typeface="Courier New" pitchFamily="49" charset="0"/>
              </a:rPr>
              <a:t>repmat</a:t>
            </a:r>
            <a:r>
              <a:rPr lang="en-US" altLang="he-IL" dirty="0" smtClean="0">
                <a:latin typeface="+mn-lt"/>
              </a:rPr>
              <a:t> expansion</a:t>
            </a:r>
            <a:endParaRPr lang="en-US" altLang="he-IL" dirty="0">
              <a:latin typeface="+mn-lt"/>
            </a:endParaRPr>
          </a:p>
          <a:p>
            <a:pPr defTabSz="914400">
              <a:lnSpc>
                <a:spcPct val="150000"/>
              </a:lnSpc>
              <a:buClrTx/>
            </a:pPr>
            <a:r>
              <a:rPr lang="en-US" altLang="he-IL" dirty="0" smtClean="0">
                <a:latin typeface="+mn-lt"/>
              </a:rPr>
              <a:t>No more  </a:t>
            </a:r>
            <a:r>
              <a:rPr lang="en-US" altLang="he-IL" dirty="0" smtClean="0">
                <a:solidFill>
                  <a:srgbClr val="FF0000"/>
                </a:solidFill>
                <a:latin typeface="Courier New" panose="02070309020205020404" pitchFamily="49" charset="0"/>
                <a:cs typeface="Courier New" panose="02070309020205020404" pitchFamily="49" charset="0"/>
              </a:rPr>
              <a:t>Matrix </a:t>
            </a:r>
            <a:r>
              <a:rPr lang="en-US" altLang="he-IL" dirty="0">
                <a:solidFill>
                  <a:srgbClr val="FF0000"/>
                </a:solidFill>
                <a:latin typeface="Courier New" panose="02070309020205020404" pitchFamily="49" charset="0"/>
                <a:cs typeface="Courier New" panose="02070309020205020404" pitchFamily="49" charset="0"/>
              </a:rPr>
              <a:t>dimensions must </a:t>
            </a:r>
            <a:r>
              <a:rPr lang="en-US" altLang="he-IL" dirty="0" smtClean="0">
                <a:solidFill>
                  <a:srgbClr val="FF0000"/>
                </a:solidFill>
                <a:latin typeface="Courier New" panose="02070309020205020404" pitchFamily="49" charset="0"/>
                <a:cs typeface="Courier New" panose="02070309020205020404" pitchFamily="49" charset="0"/>
              </a:rPr>
              <a:t>agree</a:t>
            </a:r>
            <a:endParaRPr lang="en-US" altLang="he-IL" dirty="0">
              <a:solidFill>
                <a:srgbClr val="404040"/>
              </a:solidFill>
              <a:latin typeface="Menlo"/>
            </a:endParaRPr>
          </a:p>
          <a:p>
            <a:pPr defTabSz="914400">
              <a:lnSpc>
                <a:spcPct val="150000"/>
              </a:lnSpc>
              <a:buClrTx/>
              <a:tabLst>
                <a:tab pos="457200" algn="l"/>
              </a:tabLst>
            </a:pPr>
            <a:r>
              <a:rPr lang="en-US" altLang="he-IL" dirty="0" smtClean="0">
                <a:latin typeface="+mn-lt"/>
              </a:rPr>
              <a:t>Advantages:</a:t>
            </a:r>
          </a:p>
          <a:p>
            <a:pPr lvl="1" defTabSz="914400">
              <a:lnSpc>
                <a:spcPct val="150000"/>
              </a:lnSpc>
              <a:buFont typeface="Wingdings" panose="05000000000000000000" pitchFamily="2" charset="2"/>
              <a:buChar char="Ø"/>
            </a:pPr>
            <a:r>
              <a:rPr lang="en-US" sz="2800" b="1" dirty="0" smtClean="0"/>
              <a:t> </a:t>
            </a:r>
            <a:r>
              <a:rPr lang="en-US" sz="2800" dirty="0" smtClean="0"/>
              <a:t>Faster</a:t>
            </a:r>
            <a:endParaRPr lang="en-US" sz="2800" dirty="0"/>
          </a:p>
          <a:p>
            <a:pPr lvl="1" defTabSz="914400">
              <a:lnSpc>
                <a:spcPct val="150000"/>
              </a:lnSpc>
              <a:buFont typeface="Wingdings" panose="05000000000000000000" pitchFamily="2" charset="2"/>
              <a:buChar char="Ø"/>
            </a:pPr>
            <a:r>
              <a:rPr lang="en-US" sz="2800" b="1" dirty="0" smtClean="0"/>
              <a:t> </a:t>
            </a:r>
            <a:r>
              <a:rPr lang="en-US" sz="2800" dirty="0"/>
              <a:t>Better memory usage</a:t>
            </a:r>
          </a:p>
          <a:p>
            <a:pPr lvl="1" defTabSz="914400">
              <a:lnSpc>
                <a:spcPct val="150000"/>
              </a:lnSpc>
              <a:buFont typeface="Wingdings" panose="05000000000000000000" pitchFamily="2" charset="2"/>
              <a:buChar char="Ø"/>
            </a:pPr>
            <a:r>
              <a:rPr lang="en-US" sz="2800" dirty="0"/>
              <a:t> Improved readability of code</a:t>
            </a:r>
            <a:endParaRPr lang="en-US" altLang="he-IL" sz="2800" dirty="0"/>
          </a:p>
          <a:p>
            <a:pPr lvl="1" algn="l" defTabSz="914400">
              <a:lnSpc>
                <a:spcPct val="150000"/>
              </a:lnSpc>
              <a:buFont typeface="Wingdings" panose="05000000000000000000" pitchFamily="2" charset="2"/>
              <a:buChar char="Ø"/>
            </a:pPr>
            <a:endParaRPr lang="he-IL" altLang="he-IL" sz="1853" dirty="0">
              <a:latin typeface="+mn-lt"/>
            </a:endParaRPr>
          </a:p>
          <a:p>
            <a:pPr marL="0" marR="0" lvl="0" indent="0" algn="l" defTabSz="914400" eaLnBrk="0" fontAlgn="base" latinLnBrk="0" hangingPunct="0">
              <a:lnSpc>
                <a:spcPct val="150000"/>
              </a:lnSpc>
              <a:spcBef>
                <a:spcPct val="0"/>
              </a:spcBef>
              <a:spcAft>
                <a:spcPct val="0"/>
              </a:spcAft>
              <a:buClrTx/>
              <a:buSzTx/>
              <a:buNone/>
              <a:tabLst/>
            </a:pPr>
            <a:endParaRPr kumimoji="0" lang="he-IL" altLang="he-IL" sz="1200" b="0" i="0" u="none" strike="noStrike" cap="none" normalizeH="0" baseline="0" dirty="0" smtClean="0">
              <a:ln>
                <a:noFill/>
              </a:ln>
              <a:solidFill>
                <a:schemeClr val="tx1"/>
              </a:solidFill>
              <a:effectLst/>
            </a:endParaRPr>
          </a:p>
        </p:txBody>
      </p:sp>
      <p:sp>
        <p:nvSpPr>
          <p:cNvPr id="19" name="Text Placeholder 4"/>
          <p:cNvSpPr>
            <a:spLocks noGrp="1"/>
          </p:cNvSpPr>
          <p:nvPr>
            <p:ph type="body" sz="quarter" idx="4294967295"/>
          </p:nvPr>
        </p:nvSpPr>
        <p:spPr>
          <a:xfrm>
            <a:off x="358852" y="1422401"/>
            <a:ext cx="8677644" cy="605220"/>
          </a:xfrm>
        </p:spPr>
        <p:txBody>
          <a:bodyPr>
            <a:noAutofit/>
          </a:bodyPr>
          <a:lstStyle/>
          <a:p>
            <a:pPr marL="0" indent="0">
              <a:buNone/>
            </a:pPr>
            <a:r>
              <a:rPr lang="en-US" b="1" dirty="0" smtClean="0"/>
              <a:t>Automatic </a:t>
            </a:r>
            <a:r>
              <a:rPr lang="en-US" b="1" dirty="0"/>
              <a:t>expansion </a:t>
            </a:r>
            <a:r>
              <a:rPr lang="en-US" b="1" dirty="0" smtClean="0"/>
              <a:t>of element-wise operations</a:t>
            </a:r>
            <a:endParaRPr lang="en-US" b="1"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127" t="12130" r="2474" b="15089"/>
          <a:stretch/>
        </p:blipFill>
        <p:spPr>
          <a:xfrm>
            <a:off x="7085807" y="793171"/>
            <a:ext cx="1479797" cy="403581"/>
          </a:xfrm>
          <a:prstGeom prst="rect">
            <a:avLst/>
          </a:prstGeom>
        </p:spPr>
      </p:pic>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5916488" y="3645024"/>
            <a:ext cx="3048000" cy="2388681"/>
          </a:xfrm>
          <a:prstGeom prst="rect">
            <a:avLst/>
          </a:prstGeom>
        </p:spPr>
      </p:pic>
      <p:sp>
        <p:nvSpPr>
          <p:cNvPr id="10" name="Title 3"/>
          <p:cNvSpPr>
            <a:spLocks noGrp="1"/>
          </p:cNvSpPr>
          <p:nvPr>
            <p:ph type="title"/>
          </p:nvPr>
        </p:nvSpPr>
        <p:spPr>
          <a:xfrm>
            <a:off x="457200" y="731838"/>
            <a:ext cx="8077200" cy="557212"/>
          </a:xfrm>
        </p:spPr>
        <p:txBody>
          <a:bodyPr/>
          <a:lstStyle/>
          <a:p>
            <a:r>
              <a:rPr lang="en-US" dirty="0"/>
              <a:t>Implicit </a:t>
            </a:r>
            <a:r>
              <a:rPr lang="en-US" dirty="0" smtClean="0"/>
              <a:t>Expansion</a:t>
            </a:r>
            <a:endParaRPr lang="he-IL" dirty="0"/>
          </a:p>
        </p:txBody>
      </p:sp>
    </p:spTree>
    <p:extLst>
      <p:ext uri="{BB962C8B-B14F-4D97-AF65-F5344CB8AC3E}">
        <p14:creationId xmlns:p14="http://schemas.microsoft.com/office/powerpoint/2010/main" val="787335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278674" y="1779872"/>
            <a:ext cx="7762786" cy="4697128"/>
          </a:xfrm>
          <a:prstGeom prst="rect">
            <a:avLst/>
          </a:prstGeom>
        </p:spPr>
        <p:txBody>
          <a:bodyPr vert="horz" lIns="91440" tIns="45720" rIns="91440" bIns="45720" rtlCol="1">
            <a:noAutofit/>
          </a:bodyPr>
          <a:lstStyle>
            <a:lvl1pPr marL="257175" indent="-257175" algn="l" defTabSz="685800" rtl="0" eaLnBrk="1" latinLnBrk="0" hangingPunct="1">
              <a:spcBef>
                <a:spcPct val="20000"/>
              </a:spcBef>
              <a:buClr>
                <a:srgbClr val="125687"/>
              </a:buClr>
              <a:buSzTx/>
              <a:buFont typeface="Arial" pitchFamily="34" charset="0"/>
              <a:buChar char="•"/>
              <a:defRPr sz="1350" kern="1200" baseline="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203"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None/>
              <a:defRPr sz="1203"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354"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354" kern="1200">
                <a:solidFill>
                  <a:schemeClr val="tx1"/>
                </a:solidFill>
                <a:latin typeface="+mn-lt"/>
                <a:ea typeface="+mn-ea"/>
                <a:cs typeface="+mn-cs"/>
              </a:defRPr>
            </a:lvl5pPr>
            <a:lvl6pPr marL="18859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6pPr>
            <a:lvl7pPr marL="22288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7pPr>
            <a:lvl8pPr marL="25717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8pPr>
            <a:lvl9pPr marL="2914650" indent="-171450" algn="r" defTabSz="685800" rtl="1" eaLnBrk="1" latinLnBrk="0" hangingPunct="1">
              <a:spcBef>
                <a:spcPct val="20000"/>
              </a:spcBef>
              <a:buFont typeface="Arial" pitchFamily="34" charset="0"/>
              <a:buChar char="•"/>
              <a:defRPr sz="1354" kern="1200">
                <a:solidFill>
                  <a:schemeClr val="tx1"/>
                </a:solidFill>
                <a:latin typeface="+mn-lt"/>
                <a:ea typeface="+mn-ea"/>
                <a:cs typeface="+mn-cs"/>
              </a:defRPr>
            </a:lvl9pPr>
          </a:lstStyle>
          <a:p>
            <a:pPr marL="0" lvl="1" indent="0">
              <a:buNone/>
            </a:pPr>
            <a:endParaRPr lang="en-US" sz="1600" b="1" dirty="0" smtClean="0">
              <a:solidFill>
                <a:srgbClr val="0070C0"/>
              </a:solidFill>
            </a:endParaRPr>
          </a:p>
          <a:p>
            <a:pPr marL="0" indent="0">
              <a:buClrTx/>
              <a:buNone/>
            </a:pPr>
            <a:endParaRPr lang="en-US" sz="2000" dirty="0" smtClean="0"/>
          </a:p>
          <a:p>
            <a:endParaRPr lang="en-US" b="1" dirty="0"/>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8127" t="12130" r="2474" b="15089"/>
          <a:stretch/>
        </p:blipFill>
        <p:spPr>
          <a:xfrm>
            <a:off x="7085807" y="793171"/>
            <a:ext cx="1479797" cy="403581"/>
          </a:xfrm>
          <a:prstGeom prst="rect">
            <a:avLst/>
          </a:prstGeom>
        </p:spPr>
      </p:pic>
      <p:sp>
        <p:nvSpPr>
          <p:cNvPr id="12" name="Title 3"/>
          <p:cNvSpPr>
            <a:spLocks noGrp="1"/>
          </p:cNvSpPr>
          <p:nvPr>
            <p:ph type="title"/>
          </p:nvPr>
        </p:nvSpPr>
        <p:spPr>
          <a:xfrm>
            <a:off x="457200" y="731838"/>
            <a:ext cx="8077200" cy="557212"/>
          </a:xfrm>
        </p:spPr>
        <p:txBody>
          <a:bodyPr/>
          <a:lstStyle/>
          <a:p>
            <a:r>
              <a:rPr lang="en-US" dirty="0"/>
              <a:t>Implicit </a:t>
            </a:r>
            <a:r>
              <a:rPr lang="en-US" dirty="0" smtClean="0"/>
              <a:t>Expansion</a:t>
            </a:r>
            <a:endParaRPr lang="he-IL" dirty="0"/>
          </a:p>
        </p:txBody>
      </p:sp>
      <p:sp>
        <p:nvSpPr>
          <p:cNvPr id="13" name="Rectangle 12"/>
          <p:cNvSpPr/>
          <p:nvPr/>
        </p:nvSpPr>
        <p:spPr>
          <a:xfrm>
            <a:off x="-108520" y="1350383"/>
            <a:ext cx="9209363" cy="5262979"/>
          </a:xfrm>
          <a:prstGeom prst="rect">
            <a:avLst/>
          </a:prstGeom>
        </p:spPr>
        <p:txBody>
          <a:bodyPr wrap="square">
            <a:spAutoFit/>
          </a:bodyPr>
          <a:lstStyle/>
          <a:p>
            <a:pPr lvl="0" eaLnBrk="0" fontAlgn="base" hangingPunct="0">
              <a:lnSpc>
                <a:spcPct val="150000"/>
              </a:lnSpc>
            </a:pPr>
            <a:r>
              <a:rPr lang="en-US" altLang="he-IL" sz="2800" b="1" dirty="0" smtClean="0">
                <a:solidFill>
                  <a:prstClr val="black"/>
                </a:solidFill>
              </a:rPr>
              <a:t>    S</a:t>
            </a:r>
            <a:r>
              <a:rPr lang="he-IL" altLang="he-IL" sz="2800" b="1" dirty="0" smtClean="0">
                <a:solidFill>
                  <a:prstClr val="black"/>
                </a:solidFill>
              </a:rPr>
              <a:t>upport </a:t>
            </a:r>
            <a:r>
              <a:rPr lang="en-US" altLang="he-IL" sz="2800" b="1" dirty="0" smtClean="0">
                <a:solidFill>
                  <a:prstClr val="black"/>
                </a:solidFill>
              </a:rPr>
              <a:t>for </a:t>
            </a:r>
            <a:r>
              <a:rPr lang="he-IL" altLang="he-IL" sz="2800" b="1" dirty="0" smtClean="0">
                <a:solidFill>
                  <a:prstClr val="black"/>
                </a:solidFill>
              </a:rPr>
              <a:t>implicit </a:t>
            </a:r>
            <a:r>
              <a:rPr lang="he-IL" altLang="he-IL" sz="2800" b="1" dirty="0">
                <a:solidFill>
                  <a:prstClr val="black"/>
                </a:solidFill>
              </a:rPr>
              <a:t>expansion</a:t>
            </a:r>
            <a:r>
              <a:rPr lang="he-IL" altLang="he-IL" sz="2800" b="1" dirty="0" smtClean="0">
                <a:solidFill>
                  <a:prstClr val="black"/>
                </a:solidFill>
              </a:rPr>
              <a:t>:</a:t>
            </a:r>
            <a:endParaRPr lang="he-IL" altLang="he-IL" sz="2800" b="1" dirty="0">
              <a:solidFill>
                <a:prstClr val="black"/>
              </a:solidFill>
            </a:endParaRPr>
          </a:p>
          <a:p>
            <a:pPr marL="800100" lvl="1" indent="-457200">
              <a:lnSpc>
                <a:spcPct val="150000"/>
              </a:lnSpc>
              <a:buClr>
                <a:schemeClr val="tx2">
                  <a:lumMod val="75000"/>
                </a:schemeClr>
              </a:buClr>
              <a:buSzPct val="75000"/>
              <a:buFont typeface="Wingdings" panose="05000000000000000000" pitchFamily="2" charset="2"/>
              <a:buChar char="§"/>
              <a:tabLst>
                <a:tab pos="457200" algn="l"/>
              </a:tabLst>
            </a:pPr>
            <a:r>
              <a:rPr lang="en-US" altLang="he-IL" sz="2800" dirty="0">
                <a:solidFill>
                  <a:srgbClr val="404040"/>
                </a:solidFill>
                <a:ea typeface="Times New Roman" panose="02020603050405020304" pitchFamily="18" charset="0"/>
              </a:rPr>
              <a:t> </a:t>
            </a:r>
            <a:r>
              <a:rPr lang="en-US" altLang="he-IL" sz="2800" dirty="0">
                <a:solidFill>
                  <a:prstClr val="black"/>
                </a:solidFill>
              </a:rPr>
              <a:t>Element-wise arithmetic </a:t>
            </a:r>
            <a:r>
              <a:rPr lang="en-US" altLang="he-IL" sz="2800" dirty="0" smtClean="0">
                <a:solidFill>
                  <a:prstClr val="black"/>
                </a:solidFill>
              </a:rPr>
              <a:t>operators:                        </a:t>
            </a:r>
            <a:r>
              <a:rPr lang="en-US" altLang="he-IL" sz="2800" dirty="0" smtClean="0">
                <a:solidFill>
                  <a:prstClr val="black"/>
                </a:solidFill>
                <a:ea typeface="Times New Roman" panose="02020603050405020304" pitchFamily="18" charset="0"/>
              </a:rPr>
              <a:t>  </a:t>
            </a:r>
            <a:r>
              <a:rPr lang="en-US" altLang="he-IL" sz="2800" dirty="0" smtClean="0">
                <a:solidFill>
                  <a:srgbClr val="0070C0"/>
                </a:solidFill>
                <a:latin typeface="Courier New" panose="02070309020205020404" pitchFamily="49" charset="0"/>
                <a:cs typeface="Courier New" panose="02070309020205020404" pitchFamily="49" charset="0"/>
              </a:rPr>
              <a:t>+  , -  ,  .*  ,  .^  ,  ./  ,  .\</a:t>
            </a:r>
          </a:p>
          <a:p>
            <a:pPr marL="800100" lvl="1" indent="-457200">
              <a:lnSpc>
                <a:spcPct val="150000"/>
              </a:lnSpc>
              <a:buClr>
                <a:schemeClr val="tx2">
                  <a:lumMod val="75000"/>
                </a:schemeClr>
              </a:buClr>
              <a:buSzPct val="75000"/>
              <a:buFont typeface="Wingdings" panose="05000000000000000000" pitchFamily="2" charset="2"/>
              <a:buChar char="§"/>
              <a:tabLst>
                <a:tab pos="457200" algn="l"/>
              </a:tabLst>
            </a:pPr>
            <a:r>
              <a:rPr lang="en-US" altLang="he-IL" sz="2800" dirty="0" smtClean="0">
                <a:solidFill>
                  <a:srgbClr val="404040"/>
                </a:solidFill>
                <a:ea typeface="Times New Roman" panose="02020603050405020304" pitchFamily="18" charset="0"/>
              </a:rPr>
              <a:t> </a:t>
            </a:r>
            <a:r>
              <a:rPr lang="en-US" altLang="he-IL" sz="2800" dirty="0">
                <a:solidFill>
                  <a:prstClr val="black"/>
                </a:solidFill>
              </a:rPr>
              <a:t>Relational operators: </a:t>
            </a:r>
            <a:r>
              <a:rPr lang="en-US" altLang="he-IL" sz="2800" dirty="0">
                <a:solidFill>
                  <a:srgbClr val="0070C0"/>
                </a:solidFill>
                <a:latin typeface="Courier New" panose="02070309020205020404" pitchFamily="49" charset="0"/>
                <a:cs typeface="Courier New" panose="02070309020205020404" pitchFamily="49" charset="0"/>
              </a:rPr>
              <a:t>&lt;, &lt;=, &gt;, &gt;=, ==, ~=</a:t>
            </a:r>
          </a:p>
          <a:p>
            <a:pPr marL="800100" lvl="1" indent="-457200">
              <a:lnSpc>
                <a:spcPct val="150000"/>
              </a:lnSpc>
              <a:buClr>
                <a:schemeClr val="tx2">
                  <a:lumMod val="75000"/>
                </a:schemeClr>
              </a:buClr>
              <a:buSzPct val="75000"/>
              <a:buFont typeface="Wingdings" panose="05000000000000000000" pitchFamily="2" charset="2"/>
              <a:buChar char="§"/>
              <a:tabLst>
                <a:tab pos="457200" algn="l"/>
              </a:tabLst>
            </a:pPr>
            <a:r>
              <a:rPr lang="en-US" altLang="he-IL" sz="2800" dirty="0">
                <a:solidFill>
                  <a:srgbClr val="404040"/>
                </a:solidFill>
                <a:ea typeface="Times New Roman" panose="02020603050405020304" pitchFamily="18" charset="0"/>
              </a:rPr>
              <a:t> </a:t>
            </a:r>
            <a:r>
              <a:rPr lang="en-US" altLang="he-IL" sz="2800" dirty="0">
                <a:solidFill>
                  <a:prstClr val="black"/>
                </a:solidFill>
              </a:rPr>
              <a:t>Logical operators: </a:t>
            </a:r>
            <a:r>
              <a:rPr lang="en-US" altLang="he-IL" sz="2800" dirty="0">
                <a:solidFill>
                  <a:srgbClr val="0070C0"/>
                </a:solidFill>
                <a:latin typeface="Courier New" panose="02070309020205020404" pitchFamily="49" charset="0"/>
                <a:cs typeface="Courier New" panose="02070309020205020404" pitchFamily="49" charset="0"/>
              </a:rPr>
              <a:t>&amp;, |, </a:t>
            </a:r>
            <a:r>
              <a:rPr lang="en-US" altLang="he-IL" sz="2800" dirty="0" err="1">
                <a:solidFill>
                  <a:srgbClr val="0070C0"/>
                </a:solidFill>
                <a:latin typeface="Courier New" panose="02070309020205020404" pitchFamily="49" charset="0"/>
                <a:cs typeface="Courier New" panose="02070309020205020404" pitchFamily="49" charset="0"/>
              </a:rPr>
              <a:t>xor</a:t>
            </a:r>
            <a:endParaRPr lang="en-US" altLang="he-IL" sz="2800" dirty="0">
              <a:solidFill>
                <a:srgbClr val="0070C0"/>
              </a:solidFill>
              <a:latin typeface="Courier New" panose="02070309020205020404" pitchFamily="49" charset="0"/>
              <a:cs typeface="Courier New" panose="02070309020205020404" pitchFamily="49" charset="0"/>
            </a:endParaRPr>
          </a:p>
          <a:p>
            <a:pPr marL="800100" lvl="1" indent="-457200">
              <a:lnSpc>
                <a:spcPct val="150000"/>
              </a:lnSpc>
              <a:buClr>
                <a:schemeClr val="tx2">
                  <a:lumMod val="75000"/>
                </a:schemeClr>
              </a:buClr>
              <a:buSzPct val="75000"/>
              <a:buFont typeface="Wingdings" panose="05000000000000000000" pitchFamily="2" charset="2"/>
              <a:buChar char="§"/>
              <a:tabLst>
                <a:tab pos="457200" algn="l"/>
              </a:tabLst>
            </a:pPr>
            <a:r>
              <a:rPr lang="en-US" altLang="he-IL" sz="2800" dirty="0">
                <a:solidFill>
                  <a:srgbClr val="404040"/>
                </a:solidFill>
                <a:ea typeface="Times New Roman" panose="02020603050405020304" pitchFamily="18" charset="0"/>
              </a:rPr>
              <a:t> </a:t>
            </a:r>
            <a:r>
              <a:rPr lang="en-US" altLang="he-IL" sz="2800" dirty="0">
                <a:solidFill>
                  <a:prstClr val="black"/>
                </a:solidFill>
              </a:rPr>
              <a:t>Bit-wise functions: </a:t>
            </a:r>
            <a:r>
              <a:rPr lang="en-US" altLang="he-IL" sz="2800" dirty="0" err="1">
                <a:solidFill>
                  <a:srgbClr val="0070C0"/>
                </a:solidFill>
                <a:latin typeface="Courier New" panose="02070309020205020404" pitchFamily="49" charset="0"/>
                <a:cs typeface="Courier New" panose="02070309020205020404" pitchFamily="49" charset="0"/>
              </a:rPr>
              <a:t>bitand</a:t>
            </a:r>
            <a:r>
              <a:rPr lang="en-US" altLang="he-IL" sz="2800" dirty="0">
                <a:solidFill>
                  <a:srgbClr val="0070C0"/>
                </a:solidFill>
                <a:latin typeface="Courier New" panose="02070309020205020404" pitchFamily="49" charset="0"/>
                <a:cs typeface="Courier New" panose="02070309020205020404" pitchFamily="49" charset="0"/>
              </a:rPr>
              <a:t>, </a:t>
            </a:r>
            <a:r>
              <a:rPr lang="en-US" altLang="he-IL" sz="2800" dirty="0" err="1">
                <a:solidFill>
                  <a:srgbClr val="0070C0"/>
                </a:solidFill>
                <a:latin typeface="Courier New" panose="02070309020205020404" pitchFamily="49" charset="0"/>
                <a:cs typeface="Courier New" panose="02070309020205020404" pitchFamily="49" charset="0"/>
              </a:rPr>
              <a:t>bitor</a:t>
            </a:r>
            <a:r>
              <a:rPr lang="en-US" altLang="he-IL" sz="2800" dirty="0">
                <a:solidFill>
                  <a:srgbClr val="0070C0"/>
                </a:solidFill>
                <a:latin typeface="Courier New" panose="02070309020205020404" pitchFamily="49" charset="0"/>
                <a:cs typeface="Courier New" panose="02070309020205020404" pitchFamily="49" charset="0"/>
              </a:rPr>
              <a:t>, </a:t>
            </a:r>
            <a:r>
              <a:rPr lang="en-US" altLang="he-IL" sz="2800" dirty="0" err="1">
                <a:solidFill>
                  <a:srgbClr val="0070C0"/>
                </a:solidFill>
                <a:latin typeface="Courier New" panose="02070309020205020404" pitchFamily="49" charset="0"/>
                <a:cs typeface="Courier New" panose="02070309020205020404" pitchFamily="49" charset="0"/>
              </a:rPr>
              <a:t>bitxor</a:t>
            </a:r>
            <a:endParaRPr lang="en-US" altLang="he-IL" sz="2800" dirty="0">
              <a:solidFill>
                <a:srgbClr val="0070C0"/>
              </a:solidFill>
              <a:latin typeface="Courier New" panose="02070309020205020404" pitchFamily="49" charset="0"/>
              <a:cs typeface="Courier New" panose="02070309020205020404" pitchFamily="49" charset="0"/>
            </a:endParaRPr>
          </a:p>
          <a:p>
            <a:pPr marL="800100" lvl="1" indent="-457200">
              <a:lnSpc>
                <a:spcPct val="150000"/>
              </a:lnSpc>
              <a:buClr>
                <a:schemeClr val="tx2">
                  <a:lumMod val="75000"/>
                </a:schemeClr>
              </a:buClr>
              <a:buSzPct val="75000"/>
              <a:buFont typeface="Wingdings" panose="05000000000000000000" pitchFamily="2" charset="2"/>
              <a:buChar char="§"/>
              <a:tabLst>
                <a:tab pos="457200" algn="l"/>
              </a:tabLst>
            </a:pPr>
            <a:r>
              <a:rPr lang="en-US" altLang="he-IL" sz="2800" dirty="0">
                <a:solidFill>
                  <a:srgbClr val="404040"/>
                </a:solidFill>
                <a:ea typeface="Times New Roman" panose="02020603050405020304" pitchFamily="18" charset="0"/>
              </a:rPr>
              <a:t> </a:t>
            </a:r>
            <a:r>
              <a:rPr lang="en-US" altLang="he-IL" sz="2800" dirty="0">
                <a:solidFill>
                  <a:prstClr val="black"/>
                </a:solidFill>
              </a:rPr>
              <a:t>Elementary math functions: </a:t>
            </a:r>
            <a:endParaRPr lang="en-US" altLang="he-IL" sz="2800" dirty="0" smtClean="0">
              <a:solidFill>
                <a:prstClr val="black"/>
              </a:solidFill>
            </a:endParaRPr>
          </a:p>
          <a:p>
            <a:pPr>
              <a:lnSpc>
                <a:spcPct val="150000"/>
              </a:lnSpc>
              <a:buClr>
                <a:schemeClr val="tx2">
                  <a:lumMod val="75000"/>
                </a:schemeClr>
              </a:buClr>
              <a:buSzPct val="75000"/>
              <a:tabLst>
                <a:tab pos="457200" algn="l"/>
              </a:tabLst>
            </a:pPr>
            <a:r>
              <a:rPr lang="en-US" altLang="he-IL" sz="2800" dirty="0">
                <a:solidFill>
                  <a:srgbClr val="0070C0"/>
                </a:solidFill>
                <a:latin typeface="Courier New" panose="02070309020205020404" pitchFamily="49" charset="0"/>
                <a:cs typeface="Courier New" panose="02070309020205020404" pitchFamily="49" charset="0"/>
              </a:rPr>
              <a:t>  </a:t>
            </a:r>
            <a:r>
              <a:rPr lang="en-US" altLang="he-IL" sz="2800" dirty="0" smtClean="0">
                <a:solidFill>
                  <a:srgbClr val="0070C0"/>
                </a:solidFill>
                <a:latin typeface="Courier New" panose="02070309020205020404" pitchFamily="49" charset="0"/>
                <a:cs typeface="Courier New" panose="02070309020205020404" pitchFamily="49" charset="0"/>
              </a:rPr>
              <a:t>max, min, mod</a:t>
            </a:r>
            <a:r>
              <a:rPr lang="en-US" altLang="he-IL" sz="2800" dirty="0">
                <a:solidFill>
                  <a:srgbClr val="0070C0"/>
                </a:solidFill>
                <a:latin typeface="Courier New" panose="02070309020205020404" pitchFamily="49" charset="0"/>
                <a:cs typeface="Courier New" panose="02070309020205020404" pitchFamily="49" charset="0"/>
              </a:rPr>
              <a:t>, </a:t>
            </a:r>
            <a:r>
              <a:rPr lang="en-US" altLang="he-IL" sz="2800" dirty="0" smtClean="0">
                <a:solidFill>
                  <a:srgbClr val="0070C0"/>
                </a:solidFill>
                <a:latin typeface="Courier New" panose="02070309020205020404" pitchFamily="49" charset="0"/>
                <a:cs typeface="Courier New" panose="02070309020205020404" pitchFamily="49" charset="0"/>
              </a:rPr>
              <a:t>rem, </a:t>
            </a:r>
            <a:r>
              <a:rPr lang="en-US" altLang="he-IL" sz="2800" dirty="0" err="1" smtClean="0">
                <a:solidFill>
                  <a:srgbClr val="0070C0"/>
                </a:solidFill>
                <a:latin typeface="Courier New" panose="02070309020205020404" pitchFamily="49" charset="0"/>
                <a:cs typeface="Courier New" panose="02070309020205020404" pitchFamily="49" charset="0"/>
              </a:rPr>
              <a:t>hypot</a:t>
            </a:r>
            <a:r>
              <a:rPr lang="en-US" altLang="he-IL" sz="2800" dirty="0">
                <a:solidFill>
                  <a:srgbClr val="0070C0"/>
                </a:solidFill>
                <a:latin typeface="Courier New" panose="02070309020205020404" pitchFamily="49" charset="0"/>
                <a:cs typeface="Courier New" panose="02070309020205020404" pitchFamily="49" charset="0"/>
              </a:rPr>
              <a:t>, atan2, atan2d</a:t>
            </a:r>
            <a:endParaRPr lang="en-US" altLang="he-IL" sz="28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5194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457200" y="731838"/>
            <a:ext cx="8077200" cy="608930"/>
          </a:xfrm>
        </p:spPr>
        <p:txBody>
          <a:bodyPr/>
          <a:lstStyle/>
          <a:p>
            <a:r>
              <a:rPr lang="en-US" dirty="0" smtClean="0"/>
              <a:t>Sparse Matrices</a:t>
            </a:r>
            <a:endParaRPr lang="en-US" i="1" dirty="0"/>
          </a:p>
        </p:txBody>
      </p:sp>
      <p:sp>
        <p:nvSpPr>
          <p:cNvPr id="4" name="Content Placeholder 3"/>
          <p:cNvSpPr>
            <a:spLocks noGrp="1"/>
          </p:cNvSpPr>
          <p:nvPr>
            <p:ph idx="1"/>
          </p:nvPr>
        </p:nvSpPr>
        <p:spPr>
          <a:xfrm>
            <a:off x="457200" y="1700808"/>
            <a:ext cx="8077200" cy="4608512"/>
          </a:xfrm>
        </p:spPr>
        <p:txBody>
          <a:bodyPr/>
          <a:lstStyle/>
          <a:p>
            <a:pPr>
              <a:spcBef>
                <a:spcPts val="0"/>
              </a:spcBef>
            </a:pPr>
            <a:r>
              <a:rPr lang="en-US" dirty="0"/>
              <a:t>Why use sparse? </a:t>
            </a:r>
          </a:p>
          <a:p>
            <a:pPr lvl="1">
              <a:lnSpc>
                <a:spcPct val="100000"/>
              </a:lnSpc>
              <a:spcBef>
                <a:spcPts val="0"/>
              </a:spcBef>
              <a:buFont typeface="Wingdings" panose="05000000000000000000" pitchFamily="2" charset="2"/>
              <a:buChar char="ü"/>
            </a:pPr>
            <a:r>
              <a:rPr lang="en-US" sz="2800" b="1" dirty="0" smtClean="0"/>
              <a:t>Less Memory</a:t>
            </a:r>
          </a:p>
          <a:p>
            <a:pPr marL="800100" lvl="2" indent="0">
              <a:lnSpc>
                <a:spcPct val="100000"/>
              </a:lnSpc>
              <a:spcBef>
                <a:spcPts val="0"/>
              </a:spcBef>
              <a:buNone/>
            </a:pPr>
            <a:r>
              <a:rPr lang="en-US" sz="2800" dirty="0" smtClean="0"/>
              <a:t>Store </a:t>
            </a:r>
            <a:r>
              <a:rPr lang="en-US" sz="2800" dirty="0"/>
              <a:t>only the nonzero </a:t>
            </a:r>
            <a:r>
              <a:rPr lang="en-US" sz="2800" dirty="0" smtClean="0"/>
              <a:t>                                   elements of </a:t>
            </a:r>
            <a:r>
              <a:rPr lang="en-US" sz="2800" dirty="0"/>
              <a:t>the </a:t>
            </a:r>
            <a:r>
              <a:rPr lang="en-US" sz="2800" dirty="0" smtClean="0"/>
              <a:t>matrix and their indices </a:t>
            </a:r>
            <a:endParaRPr lang="en-US" sz="2800" dirty="0"/>
          </a:p>
          <a:p>
            <a:pPr lvl="1">
              <a:lnSpc>
                <a:spcPct val="100000"/>
              </a:lnSpc>
              <a:spcBef>
                <a:spcPts val="0"/>
              </a:spcBef>
              <a:buFont typeface="Wingdings" panose="05000000000000000000" pitchFamily="2" charset="2"/>
              <a:buChar char="ü"/>
            </a:pPr>
            <a:r>
              <a:rPr lang="en-US" sz="2800" b="1" dirty="0" smtClean="0"/>
              <a:t>Faster</a:t>
            </a:r>
            <a:r>
              <a:rPr lang="en-US" sz="2800" dirty="0" smtClean="0"/>
              <a:t> </a:t>
            </a:r>
          </a:p>
          <a:p>
            <a:pPr marL="800100" lvl="2" indent="0">
              <a:lnSpc>
                <a:spcPct val="100000"/>
              </a:lnSpc>
              <a:spcBef>
                <a:spcPts val="0"/>
              </a:spcBef>
              <a:buNone/>
            </a:pPr>
            <a:r>
              <a:rPr lang="en-US" sz="2800" dirty="0" smtClean="0"/>
              <a:t>Reduce </a:t>
            </a:r>
            <a:r>
              <a:rPr lang="en-US" sz="2800" dirty="0"/>
              <a:t>computation time </a:t>
            </a:r>
            <a:r>
              <a:rPr lang="en-US" sz="2800" dirty="0" smtClean="0"/>
              <a:t>by eliminating </a:t>
            </a:r>
            <a:r>
              <a:rPr lang="en-US" sz="2800" dirty="0"/>
              <a:t>operations on zero elements </a:t>
            </a:r>
          </a:p>
          <a:p>
            <a:pPr>
              <a:spcBef>
                <a:spcPts val="0"/>
              </a:spcBef>
            </a:pPr>
            <a:endParaRPr lang="en-US" dirty="0" smtClean="0"/>
          </a:p>
          <a:p>
            <a:pPr>
              <a:spcBef>
                <a:spcPts val="0"/>
              </a:spcBef>
            </a:pPr>
            <a:r>
              <a:rPr lang="en-US" dirty="0" smtClean="0"/>
              <a:t>When to use sparse?</a:t>
            </a:r>
          </a:p>
          <a:p>
            <a:pPr lvl="1">
              <a:lnSpc>
                <a:spcPct val="100000"/>
              </a:lnSpc>
              <a:spcBef>
                <a:spcPts val="0"/>
              </a:spcBef>
              <a:buFont typeface="Wingdings" panose="05000000000000000000" pitchFamily="2" charset="2"/>
              <a:buChar char="ü"/>
            </a:pPr>
            <a:r>
              <a:rPr lang="en-US" sz="2800" dirty="0" smtClean="0"/>
              <a:t>&lt; 1/2 dense (on 64-bit, double precision)</a:t>
            </a:r>
          </a:p>
        </p:txBody>
      </p:sp>
      <p:pic>
        <p:nvPicPr>
          <p:cNvPr id="1030" name="Picture 6" descr="Image result for sparse matrix matla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229" y="980728"/>
            <a:ext cx="3486227" cy="176757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70146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Sparse Matrices </a:t>
            </a:r>
            <a:br>
              <a:rPr lang="en-US" dirty="0"/>
            </a:br>
            <a:endParaRPr lang="he-IL" dirty="0"/>
          </a:p>
        </p:txBody>
      </p:sp>
      <p:sp>
        <p:nvSpPr>
          <p:cNvPr id="3" name="Content Placeholder 2"/>
          <p:cNvSpPr>
            <a:spLocks noGrp="1"/>
          </p:cNvSpPr>
          <p:nvPr>
            <p:ph idx="1"/>
          </p:nvPr>
        </p:nvSpPr>
        <p:spPr>
          <a:xfrm>
            <a:off x="179512" y="1700808"/>
            <a:ext cx="8712968" cy="5328592"/>
          </a:xfrm>
        </p:spPr>
        <p:txBody>
          <a:bodyPr/>
          <a:lstStyle/>
          <a:p>
            <a:pPr>
              <a:spcBef>
                <a:spcPts val="0"/>
              </a:spcBef>
            </a:pPr>
            <a:r>
              <a:rPr lang="en-US" b="1" dirty="0"/>
              <a:t>Functions</a:t>
            </a:r>
            <a:r>
              <a:rPr lang="en-US" dirty="0"/>
              <a:t> </a:t>
            </a:r>
            <a:endParaRPr lang="en-US" dirty="0" smtClean="0"/>
          </a:p>
          <a:p>
            <a:pPr marL="0" indent="0">
              <a:spcBef>
                <a:spcPts val="0"/>
              </a:spcBef>
              <a:buNone/>
            </a:pPr>
            <a:r>
              <a:rPr lang="en-US" dirty="0" smtClean="0"/>
              <a:t>    That </a:t>
            </a:r>
            <a:r>
              <a:rPr lang="en-US" dirty="0"/>
              <a:t>support sparse matrices </a:t>
            </a:r>
          </a:p>
          <a:p>
            <a:pPr marL="457200" lvl="1" indent="0">
              <a:lnSpc>
                <a:spcPct val="100000"/>
              </a:lnSpc>
              <a:spcBef>
                <a:spcPts val="0"/>
              </a:spcBef>
              <a:buNone/>
            </a:pPr>
            <a:r>
              <a:rPr lang="en-US" sz="2800" dirty="0">
                <a:latin typeface="Courier New" pitchFamily="49" charset="0"/>
                <a:cs typeface="Courier New" pitchFamily="49" charset="0"/>
              </a:rPr>
              <a:t>&gt;&gt; help </a:t>
            </a:r>
            <a:r>
              <a:rPr lang="en-US" sz="2800" dirty="0" err="1" smtClean="0">
                <a:latin typeface="Courier New" pitchFamily="49" charset="0"/>
                <a:cs typeface="Courier New" pitchFamily="49" charset="0"/>
              </a:rPr>
              <a:t>sparfun</a:t>
            </a:r>
            <a:endParaRPr lang="en-US" sz="2800" dirty="0" smtClean="0"/>
          </a:p>
          <a:p>
            <a:pPr>
              <a:spcBef>
                <a:spcPts val="0"/>
              </a:spcBef>
            </a:pPr>
            <a:endParaRPr lang="en-US" dirty="0"/>
          </a:p>
          <a:p>
            <a:pPr>
              <a:spcBef>
                <a:spcPts val="0"/>
              </a:spcBef>
            </a:pPr>
            <a:r>
              <a:rPr lang="en-US" b="1" dirty="0" smtClean="0"/>
              <a:t>Creation</a:t>
            </a:r>
            <a:r>
              <a:rPr lang="en-US" dirty="0" smtClean="0"/>
              <a:t> </a:t>
            </a:r>
            <a:endParaRPr lang="en-US" dirty="0"/>
          </a:p>
          <a:p>
            <a:pPr marL="400050" lvl="1" indent="0">
              <a:spcBef>
                <a:spcPts val="0"/>
              </a:spcBef>
              <a:buNone/>
            </a:pPr>
            <a:r>
              <a:rPr lang="en-US" sz="2800" dirty="0">
                <a:latin typeface="Courier New" pitchFamily="49" charset="0"/>
                <a:cs typeface="Courier New" pitchFamily="49" charset="0"/>
              </a:rPr>
              <a:t>S = </a:t>
            </a:r>
            <a:r>
              <a:rPr lang="en-US" sz="2800" dirty="0" smtClean="0">
                <a:latin typeface="Courier New" pitchFamily="49" charset="0"/>
                <a:cs typeface="Courier New" pitchFamily="49" charset="0"/>
              </a:rPr>
              <a:t>sparse(</a:t>
            </a:r>
            <a:r>
              <a:rPr lang="en-US" sz="2800" dirty="0" err="1" smtClean="0">
                <a:latin typeface="Courier New" pitchFamily="49" charset="0"/>
                <a:cs typeface="Courier New" pitchFamily="49" charset="0"/>
              </a:rPr>
              <a:t>i,j,v,m,n</a:t>
            </a:r>
            <a:r>
              <a:rPr lang="en-US" sz="2800" dirty="0">
                <a:latin typeface="Courier New" pitchFamily="49" charset="0"/>
                <a:cs typeface="Courier New" pitchFamily="49" charset="0"/>
              </a:rPr>
              <a:t>) </a:t>
            </a:r>
          </a:p>
          <a:p>
            <a:pPr marL="400050" lvl="1" indent="0">
              <a:spcBef>
                <a:spcPts val="0"/>
              </a:spcBef>
              <a:buNone/>
            </a:pPr>
            <a:r>
              <a:rPr lang="en-US" sz="2800" dirty="0">
                <a:latin typeface="Courier New" pitchFamily="49" charset="0"/>
                <a:cs typeface="Courier New" pitchFamily="49" charset="0"/>
              </a:rPr>
              <a:t>A = </a:t>
            </a:r>
            <a:r>
              <a:rPr lang="en-US" sz="2800" dirty="0" err="1">
                <a:latin typeface="Courier New" pitchFamily="49" charset="0"/>
                <a:cs typeface="Courier New" pitchFamily="49" charset="0"/>
              </a:rPr>
              <a:t>spdiags</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B,d,m,n</a:t>
            </a:r>
            <a:r>
              <a:rPr lang="en-US" sz="2800" dirty="0">
                <a:latin typeface="Courier New" pitchFamily="49" charset="0"/>
                <a:cs typeface="Courier New" pitchFamily="49" charset="0"/>
              </a:rPr>
              <a:t>) </a:t>
            </a:r>
            <a:endParaRPr lang="en-US" sz="2800" dirty="0" smtClean="0">
              <a:latin typeface="Courier New" pitchFamily="49" charset="0"/>
              <a:cs typeface="Courier New" pitchFamily="49" charset="0"/>
            </a:endParaRPr>
          </a:p>
          <a:p>
            <a:pPr marL="400050" lvl="1" indent="0">
              <a:spcBef>
                <a:spcPts val="0"/>
              </a:spcBef>
              <a:buNone/>
            </a:pPr>
            <a:endParaRPr lang="en-US" sz="2800" b="1" dirty="0">
              <a:latin typeface="Courier New" pitchFamily="49" charset="0"/>
              <a:cs typeface="Courier New" pitchFamily="49" charset="0"/>
            </a:endParaRPr>
          </a:p>
          <a:p>
            <a:pPr marL="457200" indent="-457200">
              <a:spcBef>
                <a:spcPts val="0"/>
              </a:spcBef>
            </a:pPr>
            <a:r>
              <a:rPr lang="en-US" sz="2600" b="1" dirty="0" smtClean="0"/>
              <a:t>Blog </a:t>
            </a:r>
            <a:r>
              <a:rPr lang="en-US" sz="2600" b="1" dirty="0"/>
              <a:t>Post: Creating Sparse Finite Element Matrices </a:t>
            </a:r>
          </a:p>
          <a:p>
            <a:pPr marL="400050" lvl="1" indent="0">
              <a:spcBef>
                <a:spcPts val="0"/>
              </a:spcBef>
              <a:buNone/>
            </a:pPr>
            <a:r>
              <a:rPr lang="en-US" sz="2600" u="sng" dirty="0" smtClean="0">
                <a:hlinkClick r:id="rId3"/>
              </a:rPr>
              <a:t>http</a:t>
            </a:r>
            <a:r>
              <a:rPr lang="en-US" sz="2600" u="sng" dirty="0">
                <a:hlinkClick r:id="rId3"/>
              </a:rPr>
              <a:t>://blogs.mathworks.com/loren/2007/03/01/creating-sparse-finite-element-matrices-in-matlab/ </a:t>
            </a:r>
            <a:endParaRPr lang="en-US" sz="2600" u="sng" dirty="0"/>
          </a:p>
          <a:p>
            <a:pPr>
              <a:spcBef>
                <a:spcPts val="0"/>
              </a:spcBef>
            </a:pPr>
            <a:endParaRPr lang="en-US" sz="2600" dirty="0"/>
          </a:p>
        </p:txBody>
      </p:sp>
      <p:pic>
        <p:nvPicPr>
          <p:cNvPr id="4" name="Picture 3"/>
          <p:cNvPicPr>
            <a:picLocks noChangeAspect="1"/>
          </p:cNvPicPr>
          <p:nvPr/>
        </p:nvPicPr>
        <p:blipFill>
          <a:blip r:embed="rId4"/>
          <a:stretch>
            <a:fillRect/>
          </a:stretch>
        </p:blipFill>
        <p:spPr>
          <a:xfrm>
            <a:off x="5665410" y="954976"/>
            <a:ext cx="2886361" cy="2474024"/>
          </a:xfrm>
          <a:prstGeom prst="rect">
            <a:avLst/>
          </a:prstGeom>
        </p:spPr>
      </p:pic>
      <p:pic>
        <p:nvPicPr>
          <p:cNvPr id="6" name="Picture 5"/>
          <p:cNvPicPr>
            <a:picLocks noChangeAspect="1"/>
          </p:cNvPicPr>
          <p:nvPr/>
        </p:nvPicPr>
        <p:blipFill rotWithShape="1">
          <a:blip r:embed="rId5"/>
          <a:srcRect r="8156"/>
          <a:stretch/>
        </p:blipFill>
        <p:spPr>
          <a:xfrm>
            <a:off x="5724127" y="3384972"/>
            <a:ext cx="2777184" cy="1628204"/>
          </a:xfrm>
          <a:prstGeom prst="rect">
            <a:avLst/>
          </a:prstGeom>
        </p:spPr>
      </p:pic>
    </p:spTree>
    <p:extLst>
      <p:ext uri="{BB962C8B-B14F-4D97-AF65-F5344CB8AC3E}">
        <p14:creationId xmlns:p14="http://schemas.microsoft.com/office/powerpoint/2010/main" val="3580403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Data Storage of MATLAB Arrays</a:t>
            </a:r>
          </a:p>
        </p:txBody>
      </p:sp>
      <p:sp>
        <p:nvSpPr>
          <p:cNvPr id="10243" name="Rectangle 3"/>
          <p:cNvSpPr>
            <a:spLocks noGrp="1" noChangeArrowheads="1"/>
          </p:cNvSpPr>
          <p:nvPr>
            <p:ph idx="1"/>
          </p:nvPr>
        </p:nvSpPr>
        <p:spPr>
          <a:xfrm>
            <a:off x="323528" y="1484784"/>
            <a:ext cx="8077200" cy="2351088"/>
          </a:xfrm>
        </p:spPr>
        <p:txBody>
          <a:bodyPr/>
          <a:lstStyle/>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&gt;&gt; x = magic(3)</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x = </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		8	1	6</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		3	5	7</a:t>
            </a:r>
          </a:p>
          <a:p>
            <a:pPr eaLnBrk="1" hangingPunct="1">
              <a:buFont typeface="Wingdings" pitchFamily="2" charset="2"/>
              <a:buNone/>
            </a:pPr>
            <a:r>
              <a:rPr lang="en-US" sz="2400" b="1" dirty="0" smtClean="0">
                <a:solidFill>
                  <a:srgbClr val="265787"/>
                </a:solidFill>
                <a:latin typeface="Courier New" pitchFamily="49" charset="0"/>
                <a:cs typeface="Courier New" pitchFamily="49" charset="0"/>
              </a:rPr>
              <a:t>		4	9	2</a:t>
            </a:r>
          </a:p>
          <a:p>
            <a:pPr eaLnBrk="1" hangingPunct="1">
              <a:buFont typeface="Wingdings" pitchFamily="2" charset="2"/>
              <a:buNone/>
            </a:pPr>
            <a:endParaRPr lang="en-US" sz="2400" b="1" dirty="0">
              <a:solidFill>
                <a:srgbClr val="265787"/>
              </a:solidFill>
              <a:latin typeface="Courier New" pitchFamily="49" charset="0"/>
              <a:cs typeface="Courier New" pitchFamily="49" charset="0"/>
            </a:endParaRPr>
          </a:p>
          <a:p>
            <a:pPr eaLnBrk="1" hangingPunct="1">
              <a:buFont typeface="Wingdings" pitchFamily="2" charset="2"/>
              <a:buNone/>
            </a:pPr>
            <a:endParaRPr lang="en-US" sz="2400" b="1" dirty="0" smtClean="0">
              <a:solidFill>
                <a:srgbClr val="265787"/>
              </a:solidFill>
              <a:latin typeface="Courier New" pitchFamily="49" charset="0"/>
              <a:cs typeface="Courier New" pitchFamily="49" charset="0"/>
            </a:endParaRPr>
          </a:p>
          <a:p>
            <a:pPr eaLnBrk="1" hangingPunct="1">
              <a:buFont typeface="Wingdings" pitchFamily="2" charset="2"/>
              <a:buNone/>
            </a:pPr>
            <a:endParaRPr lang="en-US" sz="2400" b="1" dirty="0" smtClean="0">
              <a:solidFill>
                <a:srgbClr val="265787"/>
              </a:solidFill>
              <a:latin typeface="Courier New" pitchFamily="49" charset="0"/>
              <a:cs typeface="Courier New" pitchFamily="49" charset="0"/>
            </a:endParaRPr>
          </a:p>
          <a:p>
            <a:pPr eaLnBrk="1" hangingPunct="1"/>
            <a:endParaRPr lang="en-US" sz="2400" dirty="0" smtClean="0">
              <a:latin typeface="Courier New" pitchFamily="49" charset="0"/>
            </a:endParaRPr>
          </a:p>
        </p:txBody>
      </p:sp>
      <p:grpSp>
        <p:nvGrpSpPr>
          <p:cNvPr id="2" name="Group 4"/>
          <p:cNvGrpSpPr>
            <a:grpSpLocks/>
          </p:cNvGrpSpPr>
          <p:nvPr/>
        </p:nvGrpSpPr>
        <p:grpSpPr bwMode="auto">
          <a:xfrm>
            <a:off x="7308304" y="692696"/>
            <a:ext cx="1080120" cy="4174901"/>
            <a:chOff x="2880" y="1265"/>
            <a:chExt cx="654" cy="2630"/>
          </a:xfrm>
        </p:grpSpPr>
        <p:sp>
          <p:nvSpPr>
            <p:cNvPr id="10248" name="Rectangle 5"/>
            <p:cNvSpPr>
              <a:spLocks noChangeArrowheads="1"/>
            </p:cNvSpPr>
            <p:nvPr/>
          </p:nvSpPr>
          <p:spPr bwMode="auto">
            <a:xfrm rot="5400000">
              <a:off x="1892" y="2253"/>
              <a:ext cx="2630" cy="654"/>
            </a:xfrm>
            <a:prstGeom prst="rect">
              <a:avLst/>
            </a:prstGeom>
            <a:solidFill>
              <a:srgbClr val="C0C0C0"/>
            </a:solidFill>
            <a:ln w="28575">
              <a:solidFill>
                <a:schemeClr val="tx2"/>
              </a:solidFill>
              <a:miter lim="800000"/>
              <a:headEnd/>
              <a:tailEnd/>
            </a:ln>
          </p:spPr>
          <p:txBody>
            <a:bodyPr rot="10800000" vert="eaVert" wrap="none" anchor="ctr"/>
            <a:lstStyle/>
            <a:p>
              <a:pPr algn="ctr" eaLnBrk="0" fontAlgn="base" hangingPunct="0">
                <a:spcBef>
                  <a:spcPct val="0"/>
                </a:spcBef>
                <a:spcAft>
                  <a:spcPct val="0"/>
                </a:spcAft>
              </a:pPr>
              <a:endParaRPr lang="en-US" sz="1000">
                <a:solidFill>
                  <a:srgbClr val="969696"/>
                </a:solidFill>
                <a:latin typeface="Times New Roman" pitchFamily="18" charset="0"/>
              </a:endParaRPr>
            </a:p>
          </p:txBody>
        </p:sp>
        <p:sp>
          <p:nvSpPr>
            <p:cNvPr id="1377286" name="Text Box 6"/>
            <p:cNvSpPr txBox="1">
              <a:spLocks noChangeAspect="1" noChangeArrowheads="1"/>
            </p:cNvSpPr>
            <p:nvPr/>
          </p:nvSpPr>
          <p:spPr bwMode="auto">
            <a:xfrm>
              <a:off x="2942" y="134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0x0000</a:t>
              </a:r>
            </a:p>
          </p:txBody>
        </p:sp>
        <p:sp>
          <p:nvSpPr>
            <p:cNvPr id="1377287" name="Text Box 7"/>
            <p:cNvSpPr txBox="1">
              <a:spLocks noChangeAspect="1" noChangeArrowheads="1"/>
            </p:cNvSpPr>
            <p:nvPr/>
          </p:nvSpPr>
          <p:spPr bwMode="auto">
            <a:xfrm>
              <a:off x="2942" y="1506"/>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0x0008</a:t>
              </a:r>
            </a:p>
          </p:txBody>
        </p:sp>
        <p:sp>
          <p:nvSpPr>
            <p:cNvPr id="1377288" name="Text Box 8"/>
            <p:cNvSpPr txBox="1">
              <a:spLocks noChangeAspect="1" noChangeArrowheads="1"/>
            </p:cNvSpPr>
            <p:nvPr/>
          </p:nvSpPr>
          <p:spPr bwMode="auto">
            <a:xfrm>
              <a:off x="2942" y="167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0x0010</a:t>
              </a:r>
            </a:p>
          </p:txBody>
        </p:sp>
        <p:sp>
          <p:nvSpPr>
            <p:cNvPr id="1377289" name="Text Box 9"/>
            <p:cNvSpPr txBox="1">
              <a:spLocks noChangeAspect="1" noChangeArrowheads="1"/>
            </p:cNvSpPr>
            <p:nvPr/>
          </p:nvSpPr>
          <p:spPr bwMode="auto">
            <a:xfrm>
              <a:off x="2942" y="1837"/>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0x0018</a:t>
              </a:r>
            </a:p>
          </p:txBody>
        </p:sp>
        <p:sp>
          <p:nvSpPr>
            <p:cNvPr id="1377290" name="Text Box 10"/>
            <p:cNvSpPr txBox="1">
              <a:spLocks noChangeAspect="1" noChangeArrowheads="1"/>
            </p:cNvSpPr>
            <p:nvPr/>
          </p:nvSpPr>
          <p:spPr bwMode="auto">
            <a:xfrm>
              <a:off x="2942" y="2003"/>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0x0020</a:t>
              </a:r>
            </a:p>
          </p:txBody>
        </p:sp>
        <p:sp>
          <p:nvSpPr>
            <p:cNvPr id="1377291" name="Text Box 11"/>
            <p:cNvSpPr txBox="1">
              <a:spLocks noChangeAspect="1" noChangeArrowheads="1"/>
            </p:cNvSpPr>
            <p:nvPr/>
          </p:nvSpPr>
          <p:spPr bwMode="auto">
            <a:xfrm>
              <a:off x="2942" y="2169"/>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0x0028</a:t>
              </a:r>
            </a:p>
          </p:txBody>
        </p:sp>
        <p:sp>
          <p:nvSpPr>
            <p:cNvPr id="1377292" name="Text Box 12"/>
            <p:cNvSpPr txBox="1">
              <a:spLocks noChangeAspect="1" noChangeArrowheads="1"/>
            </p:cNvSpPr>
            <p:nvPr/>
          </p:nvSpPr>
          <p:spPr bwMode="auto">
            <a:xfrm>
              <a:off x="2942" y="233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0x0030</a:t>
              </a:r>
            </a:p>
          </p:txBody>
        </p:sp>
        <p:sp>
          <p:nvSpPr>
            <p:cNvPr id="1377293" name="Text Box 13"/>
            <p:cNvSpPr txBox="1">
              <a:spLocks noChangeAspect="1" noChangeArrowheads="1"/>
            </p:cNvSpPr>
            <p:nvPr/>
          </p:nvSpPr>
          <p:spPr bwMode="auto">
            <a:xfrm>
              <a:off x="2942" y="2500"/>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0x0038</a:t>
              </a:r>
            </a:p>
          </p:txBody>
        </p:sp>
        <p:sp>
          <p:nvSpPr>
            <p:cNvPr id="10257" name="Oval 14"/>
            <p:cNvSpPr>
              <a:spLocks noChangeArrowheads="1"/>
            </p:cNvSpPr>
            <p:nvPr/>
          </p:nvSpPr>
          <p:spPr bwMode="auto">
            <a:xfrm>
              <a:off x="3186" y="3687"/>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10258" name="Oval 15"/>
            <p:cNvSpPr>
              <a:spLocks noChangeArrowheads="1"/>
            </p:cNvSpPr>
            <p:nvPr/>
          </p:nvSpPr>
          <p:spPr bwMode="auto">
            <a:xfrm>
              <a:off x="3186" y="3823"/>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10259" name="Oval 16"/>
            <p:cNvSpPr>
              <a:spLocks noChangeArrowheads="1"/>
            </p:cNvSpPr>
            <p:nvPr/>
          </p:nvSpPr>
          <p:spPr bwMode="auto">
            <a:xfrm>
              <a:off x="3186" y="3755"/>
              <a:ext cx="32" cy="32"/>
            </a:xfrm>
            <a:prstGeom prst="ellipse">
              <a:avLst/>
            </a:prstGeom>
            <a:solidFill>
              <a:schemeClr val="tx2"/>
            </a:solidFill>
            <a:ln w="9525" algn="ctr">
              <a:solidFill>
                <a:schemeClr val="tx1"/>
              </a:solidFill>
              <a:round/>
              <a:headEnd/>
              <a:tailEnd/>
            </a:ln>
          </p:spPr>
          <p:txBody>
            <a:bodyPr wrap="none" anchor="ctr"/>
            <a:lstStyle/>
            <a:p>
              <a:pPr algn="ctr" eaLnBrk="0" fontAlgn="base" hangingPunct="0">
                <a:spcBef>
                  <a:spcPct val="0"/>
                </a:spcBef>
                <a:spcAft>
                  <a:spcPct val="0"/>
                </a:spcAft>
              </a:pPr>
              <a:endParaRPr lang="en-US" sz="1000">
                <a:solidFill>
                  <a:srgbClr val="000000"/>
                </a:solidFill>
                <a:latin typeface="Times New Roman" pitchFamily="18" charset="0"/>
              </a:endParaRPr>
            </a:p>
          </p:txBody>
        </p:sp>
        <p:sp>
          <p:nvSpPr>
            <p:cNvPr id="1377297" name="Text Box 17"/>
            <p:cNvSpPr txBox="1">
              <a:spLocks noChangeAspect="1" noChangeArrowheads="1"/>
            </p:cNvSpPr>
            <p:nvPr/>
          </p:nvSpPr>
          <p:spPr bwMode="auto">
            <a:xfrm>
              <a:off x="2942" y="2665"/>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0x0040</a:t>
              </a:r>
            </a:p>
          </p:txBody>
        </p:sp>
        <p:sp>
          <p:nvSpPr>
            <p:cNvPr id="1377298" name="Text Box 18"/>
            <p:cNvSpPr txBox="1">
              <a:spLocks noChangeAspect="1" noChangeArrowheads="1"/>
            </p:cNvSpPr>
            <p:nvPr/>
          </p:nvSpPr>
          <p:spPr bwMode="auto">
            <a:xfrm>
              <a:off x="2942" y="2831"/>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dirty="0">
                  <a:solidFill>
                    <a:srgbClr val="969696"/>
                  </a:solidFill>
                  <a:latin typeface="Verdana" pitchFamily="34" charset="0"/>
                  <a:ea typeface="Arial Unicode MS" pitchFamily="34" charset="-128"/>
                  <a:cs typeface="Arial Unicode MS" pitchFamily="34" charset="-128"/>
                </a:rPr>
                <a:t>0x0048</a:t>
              </a:r>
            </a:p>
          </p:txBody>
        </p:sp>
        <p:sp>
          <p:nvSpPr>
            <p:cNvPr id="1377299" name="Text Box 19"/>
            <p:cNvSpPr txBox="1">
              <a:spLocks noChangeAspect="1" noChangeArrowheads="1"/>
            </p:cNvSpPr>
            <p:nvPr/>
          </p:nvSpPr>
          <p:spPr bwMode="auto">
            <a:xfrm>
              <a:off x="2942" y="2997"/>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0x0050</a:t>
              </a:r>
            </a:p>
          </p:txBody>
        </p:sp>
        <p:sp>
          <p:nvSpPr>
            <p:cNvPr id="1377300" name="Text Box 20"/>
            <p:cNvSpPr txBox="1">
              <a:spLocks noChangeAspect="1" noChangeArrowheads="1"/>
            </p:cNvSpPr>
            <p:nvPr/>
          </p:nvSpPr>
          <p:spPr bwMode="auto">
            <a:xfrm>
              <a:off x="2942" y="3162"/>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0x0058</a:t>
              </a:r>
            </a:p>
          </p:txBody>
        </p:sp>
        <p:sp>
          <p:nvSpPr>
            <p:cNvPr id="1377301" name="Text Box 21"/>
            <p:cNvSpPr txBox="1">
              <a:spLocks noChangeAspect="1" noChangeArrowheads="1"/>
            </p:cNvSpPr>
            <p:nvPr/>
          </p:nvSpPr>
          <p:spPr bwMode="auto">
            <a:xfrm>
              <a:off x="2942" y="3328"/>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0x0060</a:t>
              </a:r>
            </a:p>
          </p:txBody>
        </p:sp>
        <p:sp>
          <p:nvSpPr>
            <p:cNvPr id="1377302" name="Text Box 22"/>
            <p:cNvSpPr txBox="1">
              <a:spLocks noChangeAspect="1" noChangeArrowheads="1"/>
            </p:cNvSpPr>
            <p:nvPr/>
          </p:nvSpPr>
          <p:spPr bwMode="auto">
            <a:xfrm>
              <a:off x="2942" y="3494"/>
              <a:ext cx="51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algn="ctr" eaLnBrk="0" fontAlgn="base" hangingPunct="0">
                <a:spcBef>
                  <a:spcPct val="50000"/>
                </a:spcBef>
                <a:spcAft>
                  <a:spcPct val="0"/>
                </a:spcAft>
                <a:defRPr/>
              </a:pPr>
              <a:r>
                <a:rPr lang="en-US" sz="1000">
                  <a:solidFill>
                    <a:srgbClr val="969696"/>
                  </a:solidFill>
                  <a:latin typeface="Verdana" pitchFamily="34" charset="0"/>
                  <a:ea typeface="Arial Unicode MS" pitchFamily="34" charset="-128"/>
                  <a:cs typeface="Arial Unicode MS" pitchFamily="34" charset="-128"/>
                </a:rPr>
                <a:t>0x0068</a:t>
              </a:r>
            </a:p>
          </p:txBody>
        </p:sp>
      </p:grpSp>
      <p:sp>
        <p:nvSpPr>
          <p:cNvPr id="1377312" name="Text Box 32"/>
          <p:cNvSpPr txBox="1">
            <a:spLocks noChangeArrowheads="1"/>
          </p:cNvSpPr>
          <p:nvPr/>
        </p:nvSpPr>
        <p:spPr bwMode="auto">
          <a:xfrm rot="-1626130">
            <a:off x="4728440" y="2077572"/>
            <a:ext cx="2206625" cy="727075"/>
          </a:xfrm>
          <a:prstGeom prst="rect">
            <a:avLst/>
          </a:prstGeom>
          <a:noFill/>
          <a:ln w="25400" algn="ctr">
            <a:solidFill>
              <a:srgbClr val="FF0000"/>
            </a:solidFill>
            <a:miter lim="800000"/>
            <a:headEnd/>
            <a:tailEnd/>
          </a:ln>
        </p:spPr>
        <p:txBody>
          <a:bodyPr>
            <a:spAutoFit/>
          </a:bodyPr>
          <a:lstStyle/>
          <a:p>
            <a:pPr algn="ctr" eaLnBrk="0" fontAlgn="base" hangingPunct="0">
              <a:spcBef>
                <a:spcPct val="0"/>
              </a:spcBef>
              <a:spcAft>
                <a:spcPct val="0"/>
              </a:spcAft>
            </a:pPr>
            <a:r>
              <a:rPr lang="en-US" sz="2000" b="1" dirty="0">
                <a:solidFill>
                  <a:srgbClr val="F70303"/>
                </a:solidFill>
              </a:rPr>
              <a:t>Column-Major Memory Storage</a:t>
            </a:r>
          </a:p>
        </p:txBody>
      </p:sp>
      <p:sp>
        <p:nvSpPr>
          <p:cNvPr id="1377314" name="Rectangle 34"/>
          <p:cNvSpPr>
            <a:spLocks noChangeArrowheads="1"/>
          </p:cNvSpPr>
          <p:nvPr/>
        </p:nvSpPr>
        <p:spPr bwMode="auto">
          <a:xfrm>
            <a:off x="7409218" y="816521"/>
            <a:ext cx="852205" cy="2387472"/>
          </a:xfrm>
          <a:prstGeom prst="rect">
            <a:avLst/>
          </a:prstGeom>
          <a:solidFill>
            <a:srgbClr val="FAC378"/>
          </a:solidFill>
          <a:ln w="9525" algn="ctr">
            <a:solidFill>
              <a:schemeClr val="tx1"/>
            </a:solidFill>
            <a:miter lim="800000"/>
            <a:headEnd/>
            <a:tailEnd/>
          </a:ln>
        </p:spPr>
        <p:txBody>
          <a:bodyPr wrap="none" anchor="ctr"/>
          <a:lstStyle/>
          <a:p>
            <a:pPr algn="ctr" eaLnBrk="0" fontAlgn="base" hangingPunct="0">
              <a:spcBef>
                <a:spcPct val="0"/>
              </a:spcBef>
              <a:spcAft>
                <a:spcPct val="0"/>
              </a:spcAft>
            </a:pPr>
            <a:r>
              <a:rPr lang="en-US" sz="1600" dirty="0">
                <a:solidFill>
                  <a:srgbClr val="000000"/>
                </a:solidFill>
                <a:latin typeface="Times New Roman" pitchFamily="18" charset="0"/>
              </a:rPr>
              <a:t>8</a:t>
            </a:r>
          </a:p>
          <a:p>
            <a:pPr algn="ctr" eaLnBrk="0" fontAlgn="base" hangingPunct="0">
              <a:spcBef>
                <a:spcPct val="0"/>
              </a:spcBef>
              <a:spcAft>
                <a:spcPct val="0"/>
              </a:spcAft>
            </a:pPr>
            <a:r>
              <a:rPr lang="en-US" sz="1600" dirty="0">
                <a:solidFill>
                  <a:srgbClr val="000000"/>
                </a:solidFill>
                <a:latin typeface="Times New Roman" pitchFamily="18" charset="0"/>
              </a:rPr>
              <a:t>3</a:t>
            </a:r>
          </a:p>
          <a:p>
            <a:pPr algn="ctr" eaLnBrk="0" fontAlgn="base" hangingPunct="0">
              <a:spcBef>
                <a:spcPct val="0"/>
              </a:spcBef>
              <a:spcAft>
                <a:spcPct val="0"/>
              </a:spcAft>
            </a:pPr>
            <a:r>
              <a:rPr lang="en-US" sz="1600" dirty="0">
                <a:solidFill>
                  <a:srgbClr val="000000"/>
                </a:solidFill>
                <a:latin typeface="Times New Roman" pitchFamily="18" charset="0"/>
              </a:rPr>
              <a:t>4</a:t>
            </a:r>
          </a:p>
          <a:p>
            <a:pPr algn="ctr" eaLnBrk="0" fontAlgn="base" hangingPunct="0">
              <a:spcBef>
                <a:spcPct val="0"/>
              </a:spcBef>
              <a:spcAft>
                <a:spcPct val="0"/>
              </a:spcAft>
            </a:pPr>
            <a:r>
              <a:rPr lang="en-US" sz="1600" dirty="0">
                <a:solidFill>
                  <a:srgbClr val="000000"/>
                </a:solidFill>
                <a:latin typeface="Times New Roman" pitchFamily="18" charset="0"/>
              </a:rPr>
              <a:t>1</a:t>
            </a:r>
          </a:p>
          <a:p>
            <a:pPr algn="ctr" eaLnBrk="0" fontAlgn="base" hangingPunct="0">
              <a:spcBef>
                <a:spcPct val="0"/>
              </a:spcBef>
              <a:spcAft>
                <a:spcPct val="0"/>
              </a:spcAft>
            </a:pPr>
            <a:r>
              <a:rPr lang="en-US" sz="1600" dirty="0">
                <a:solidFill>
                  <a:srgbClr val="000000"/>
                </a:solidFill>
                <a:latin typeface="Times New Roman" pitchFamily="18" charset="0"/>
              </a:rPr>
              <a:t>5</a:t>
            </a:r>
          </a:p>
          <a:p>
            <a:pPr algn="ctr" eaLnBrk="0" fontAlgn="base" hangingPunct="0">
              <a:spcBef>
                <a:spcPct val="0"/>
              </a:spcBef>
              <a:spcAft>
                <a:spcPct val="0"/>
              </a:spcAft>
            </a:pPr>
            <a:r>
              <a:rPr lang="en-US" sz="1600" dirty="0">
                <a:solidFill>
                  <a:srgbClr val="000000"/>
                </a:solidFill>
                <a:latin typeface="Times New Roman" pitchFamily="18" charset="0"/>
              </a:rPr>
              <a:t>9</a:t>
            </a:r>
          </a:p>
          <a:p>
            <a:pPr algn="ctr" eaLnBrk="0" fontAlgn="base" hangingPunct="0">
              <a:spcBef>
                <a:spcPct val="0"/>
              </a:spcBef>
              <a:spcAft>
                <a:spcPct val="0"/>
              </a:spcAft>
            </a:pPr>
            <a:r>
              <a:rPr lang="en-US" sz="1600" dirty="0">
                <a:solidFill>
                  <a:srgbClr val="000000"/>
                </a:solidFill>
                <a:latin typeface="Times New Roman" pitchFamily="18" charset="0"/>
              </a:rPr>
              <a:t>6</a:t>
            </a:r>
          </a:p>
          <a:p>
            <a:pPr algn="ctr" eaLnBrk="0" fontAlgn="base" hangingPunct="0">
              <a:spcBef>
                <a:spcPct val="0"/>
              </a:spcBef>
              <a:spcAft>
                <a:spcPct val="0"/>
              </a:spcAft>
            </a:pPr>
            <a:r>
              <a:rPr lang="en-US" sz="1600" dirty="0">
                <a:solidFill>
                  <a:srgbClr val="000000"/>
                </a:solidFill>
                <a:latin typeface="Times New Roman" pitchFamily="18" charset="0"/>
              </a:rPr>
              <a:t>7</a:t>
            </a:r>
          </a:p>
          <a:p>
            <a:pPr algn="ctr" eaLnBrk="0" fontAlgn="base" hangingPunct="0">
              <a:spcBef>
                <a:spcPct val="0"/>
              </a:spcBef>
              <a:spcAft>
                <a:spcPct val="0"/>
              </a:spcAft>
            </a:pPr>
            <a:r>
              <a:rPr lang="en-US" sz="1600" dirty="0">
                <a:solidFill>
                  <a:srgbClr val="000000"/>
                </a:solidFill>
                <a:latin typeface="Times New Roman" pitchFamily="18" charset="0"/>
              </a:rPr>
              <a:t>2</a:t>
            </a:r>
          </a:p>
        </p:txBody>
      </p:sp>
      <p:sp>
        <p:nvSpPr>
          <p:cNvPr id="3" name="Rectangle 2"/>
          <p:cNvSpPr/>
          <p:nvPr/>
        </p:nvSpPr>
        <p:spPr>
          <a:xfrm>
            <a:off x="304643" y="3645024"/>
            <a:ext cx="8074261" cy="3139321"/>
          </a:xfrm>
          <a:prstGeom prst="rect">
            <a:avLst/>
          </a:prstGeom>
        </p:spPr>
        <p:txBody>
          <a:bodyPr wrap="square">
            <a:spAutoFit/>
          </a:bodyPr>
          <a:lstStyle/>
          <a:p>
            <a:pPr marL="285750" indent="-285750">
              <a:lnSpc>
                <a:spcPct val="150000"/>
              </a:lnSpc>
              <a:spcBef>
                <a:spcPts val="0"/>
              </a:spcBef>
              <a:buFont typeface="Wingdings" panose="05000000000000000000" pitchFamily="2" charset="2"/>
              <a:buChar char="§"/>
            </a:pPr>
            <a:r>
              <a:rPr lang="en-US" sz="2800" dirty="0" smtClean="0"/>
              <a:t>Iterate over columns</a:t>
            </a:r>
          </a:p>
          <a:p>
            <a:pPr marL="285750" indent="-285750">
              <a:lnSpc>
                <a:spcPct val="150000"/>
              </a:lnSpc>
              <a:spcBef>
                <a:spcPts val="0"/>
              </a:spcBef>
              <a:buFont typeface="Wingdings" panose="05000000000000000000" pitchFamily="2" charset="2"/>
              <a:buChar char="§"/>
            </a:pPr>
            <a:r>
              <a:rPr lang="en-US" sz="2800" dirty="0" smtClean="0"/>
              <a:t>Use columns first in nested loop</a:t>
            </a:r>
          </a:p>
          <a:p>
            <a:pPr marL="285750" indent="-285750">
              <a:lnSpc>
                <a:spcPct val="150000"/>
              </a:lnSpc>
              <a:spcBef>
                <a:spcPts val="0"/>
              </a:spcBef>
              <a:buFont typeface="Wingdings" panose="05000000000000000000" pitchFamily="2" charset="2"/>
              <a:buChar char="§"/>
            </a:pPr>
            <a:r>
              <a:rPr lang="en-US" sz="2800" dirty="0" smtClean="0"/>
              <a:t>MATLAB functions work on columns by default:</a:t>
            </a:r>
          </a:p>
          <a:p>
            <a:pPr lvl="1">
              <a:lnSpc>
                <a:spcPct val="150000"/>
              </a:lnSpc>
            </a:pPr>
            <a:r>
              <a:rPr lang="en-US" sz="2400" b="1" dirty="0" smtClean="0">
                <a:solidFill>
                  <a:srgbClr val="265787"/>
                </a:solidFill>
                <a:latin typeface="Courier New" pitchFamily="49" charset="0"/>
                <a:cs typeface="Courier New" pitchFamily="49" charset="0"/>
              </a:rPr>
              <a:t>&gt;&gt; sum(x</a:t>
            </a:r>
            <a:r>
              <a:rPr lang="en-US" sz="2400" b="1" dirty="0">
                <a:solidFill>
                  <a:srgbClr val="265787"/>
                </a:solidFill>
                <a:latin typeface="Courier New" pitchFamily="49" charset="0"/>
                <a:cs typeface="Courier New" pitchFamily="49" charset="0"/>
              </a:rPr>
              <a:t>)</a:t>
            </a:r>
            <a:r>
              <a:rPr lang="en-US" sz="2400" b="1" dirty="0" smtClean="0">
                <a:solidFill>
                  <a:srgbClr val="265787"/>
                </a:solidFill>
                <a:latin typeface="Courier New" pitchFamily="49" charset="0"/>
                <a:cs typeface="Courier New" pitchFamily="49" charset="0"/>
              </a:rPr>
              <a:t>  </a:t>
            </a:r>
            <a:r>
              <a:rPr lang="en-US" sz="2400" dirty="0" smtClean="0"/>
              <a:t>for columns</a:t>
            </a:r>
          </a:p>
          <a:p>
            <a:pPr lvl="1">
              <a:lnSpc>
                <a:spcPct val="150000"/>
              </a:lnSpc>
            </a:pPr>
            <a:r>
              <a:rPr lang="en-US" sz="2400" b="1" dirty="0" smtClean="0">
                <a:solidFill>
                  <a:srgbClr val="265787"/>
                </a:solidFill>
                <a:latin typeface="Courier New" pitchFamily="49" charset="0"/>
                <a:cs typeface="Courier New" pitchFamily="49" charset="0"/>
              </a:rPr>
              <a:t>&gt;&gt; sum(x,2)</a:t>
            </a:r>
            <a:r>
              <a:rPr lang="en-US" sz="2400" dirty="0"/>
              <a:t> for </a:t>
            </a:r>
            <a:r>
              <a:rPr lang="en-US" sz="2400" dirty="0" smtClean="0"/>
              <a:t>rows</a:t>
            </a:r>
            <a:endParaRPr lang="en-US" sz="2400" b="1" dirty="0" smtClean="0">
              <a:solidFill>
                <a:srgbClr val="265787"/>
              </a:solidFill>
              <a:latin typeface="Courier New" pitchFamily="49" charset="0"/>
              <a:cs typeface="Courier New" pitchFamily="49" charset="0"/>
            </a:endParaRPr>
          </a:p>
        </p:txBody>
      </p:sp>
    </p:spTree>
    <p:extLst>
      <p:ext uri="{BB962C8B-B14F-4D97-AF65-F5344CB8AC3E}">
        <p14:creationId xmlns:p14="http://schemas.microsoft.com/office/powerpoint/2010/main" val="380085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fade">
                                      <p:cBhvr>
                                        <p:cTn id="11" dur="500"/>
                                        <p:tgtEl>
                                          <p:spTgt spid="10243">
                                            <p:txEl>
                                              <p:pRg st="1" end="1"/>
                                            </p:txEl>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500"/>
                                        <p:tgtEl>
                                          <p:spTgt spid="10243">
                                            <p:txEl>
                                              <p:pRg st="2" end="2"/>
                                            </p:txEl>
                                          </p:spTgt>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fade">
                                      <p:cBhvr>
                                        <p:cTn id="17" dur="500"/>
                                        <p:tgtEl>
                                          <p:spTgt spid="10243">
                                            <p:txEl>
                                              <p:pRg st="3" end="3"/>
                                            </p:txEl>
                                          </p:spTgt>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0243">
                                            <p:txEl>
                                              <p:pRg st="4" end="4"/>
                                            </p:txEl>
                                          </p:spTgt>
                                        </p:tgtEl>
                                        <p:attrNameLst>
                                          <p:attrName>style.visibility</p:attrName>
                                        </p:attrNameLst>
                                      </p:cBhvr>
                                      <p:to>
                                        <p:strVal val="visible"/>
                                      </p:to>
                                    </p:set>
                                    <p:animEffect transition="in" filter="fade">
                                      <p:cBhvr>
                                        <p:cTn id="20" dur="500"/>
                                        <p:tgtEl>
                                          <p:spTgt spid="102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77314">
                                            <p:bg/>
                                          </p:spTgt>
                                        </p:tgtEl>
                                        <p:attrNameLst>
                                          <p:attrName>style.visibility</p:attrName>
                                        </p:attrNameLst>
                                      </p:cBhvr>
                                      <p:to>
                                        <p:strVal val="visible"/>
                                      </p:to>
                                    </p:set>
                                    <p:animEffect transition="in" filter="fade">
                                      <p:cBhvr>
                                        <p:cTn id="30" dur="500"/>
                                        <p:tgtEl>
                                          <p:spTgt spid="1377314">
                                            <p:bg/>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77314">
                                            <p:txEl>
                                              <p:pRg st="0" end="0"/>
                                            </p:txEl>
                                          </p:spTgt>
                                        </p:tgtEl>
                                        <p:attrNameLst>
                                          <p:attrName>style.visibility</p:attrName>
                                        </p:attrNameLst>
                                      </p:cBhvr>
                                      <p:to>
                                        <p:strVal val="visible"/>
                                      </p:to>
                                    </p:set>
                                    <p:animEffect transition="in" filter="fade">
                                      <p:cBhvr>
                                        <p:cTn id="35" dur="500"/>
                                        <p:tgtEl>
                                          <p:spTgt spid="137731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77314">
                                            <p:txEl>
                                              <p:pRg st="1" end="1"/>
                                            </p:txEl>
                                          </p:spTgt>
                                        </p:tgtEl>
                                        <p:attrNameLst>
                                          <p:attrName>style.visibility</p:attrName>
                                        </p:attrNameLst>
                                      </p:cBhvr>
                                      <p:to>
                                        <p:strVal val="visible"/>
                                      </p:to>
                                    </p:set>
                                    <p:animEffect transition="in" filter="fade">
                                      <p:cBhvr>
                                        <p:cTn id="40" dur="500"/>
                                        <p:tgtEl>
                                          <p:spTgt spid="137731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77314">
                                            <p:txEl>
                                              <p:pRg st="2" end="2"/>
                                            </p:txEl>
                                          </p:spTgt>
                                        </p:tgtEl>
                                        <p:attrNameLst>
                                          <p:attrName>style.visibility</p:attrName>
                                        </p:attrNameLst>
                                      </p:cBhvr>
                                      <p:to>
                                        <p:strVal val="visible"/>
                                      </p:to>
                                    </p:set>
                                    <p:animEffect transition="in" filter="fade">
                                      <p:cBhvr>
                                        <p:cTn id="45" dur="500"/>
                                        <p:tgtEl>
                                          <p:spTgt spid="137731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77314">
                                            <p:txEl>
                                              <p:pRg st="3" end="3"/>
                                            </p:txEl>
                                          </p:spTgt>
                                        </p:tgtEl>
                                        <p:attrNameLst>
                                          <p:attrName>style.visibility</p:attrName>
                                        </p:attrNameLst>
                                      </p:cBhvr>
                                      <p:to>
                                        <p:strVal val="visible"/>
                                      </p:to>
                                    </p:set>
                                    <p:animEffect transition="in" filter="fade">
                                      <p:cBhvr>
                                        <p:cTn id="50" dur="500"/>
                                        <p:tgtEl>
                                          <p:spTgt spid="1377314">
                                            <p:txEl>
                                              <p:pRg st="3" end="3"/>
                                            </p:txEl>
                                          </p:spTgt>
                                        </p:tgtEl>
                                      </p:cBhvr>
                                    </p:animEffect>
                                  </p:childTnLst>
                                </p:cTn>
                              </p:par>
                            </p:childTnLst>
                          </p:cTn>
                        </p:par>
                        <p:par>
                          <p:cTn id="51" fill="hold">
                            <p:stCondLst>
                              <p:cond delay="500"/>
                            </p:stCondLst>
                            <p:childTnLst>
                              <p:par>
                                <p:cTn id="52" presetID="10" presetClass="entr" presetSubtype="0" fill="hold" grpId="0" nodeType="afterEffect">
                                  <p:stCondLst>
                                    <p:cond delay="500"/>
                                  </p:stCondLst>
                                  <p:childTnLst>
                                    <p:set>
                                      <p:cBhvr>
                                        <p:cTn id="53" dur="1" fill="hold">
                                          <p:stCondLst>
                                            <p:cond delay="0"/>
                                          </p:stCondLst>
                                        </p:cTn>
                                        <p:tgtEl>
                                          <p:spTgt spid="1377314">
                                            <p:txEl>
                                              <p:pRg st="4" end="4"/>
                                            </p:txEl>
                                          </p:spTgt>
                                        </p:tgtEl>
                                        <p:attrNameLst>
                                          <p:attrName>style.visibility</p:attrName>
                                        </p:attrNameLst>
                                      </p:cBhvr>
                                      <p:to>
                                        <p:strVal val="visible"/>
                                      </p:to>
                                    </p:set>
                                    <p:animEffect transition="in" filter="fade">
                                      <p:cBhvr>
                                        <p:cTn id="54" dur="500"/>
                                        <p:tgtEl>
                                          <p:spTgt spid="1377314">
                                            <p:txEl>
                                              <p:pRg st="4" end="4"/>
                                            </p:txEl>
                                          </p:spTgt>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1377314">
                                            <p:txEl>
                                              <p:pRg st="5" end="5"/>
                                            </p:txEl>
                                          </p:spTgt>
                                        </p:tgtEl>
                                        <p:attrNameLst>
                                          <p:attrName>style.visibility</p:attrName>
                                        </p:attrNameLst>
                                      </p:cBhvr>
                                      <p:to>
                                        <p:strVal val="visible"/>
                                      </p:to>
                                    </p:set>
                                    <p:animEffect transition="in" filter="fade">
                                      <p:cBhvr>
                                        <p:cTn id="58" dur="500"/>
                                        <p:tgtEl>
                                          <p:spTgt spid="1377314">
                                            <p:txEl>
                                              <p:pRg st="5" end="5"/>
                                            </p:txEl>
                                          </p:spTgt>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1377314">
                                            <p:txEl>
                                              <p:pRg st="6" end="6"/>
                                            </p:txEl>
                                          </p:spTgt>
                                        </p:tgtEl>
                                        <p:attrNameLst>
                                          <p:attrName>style.visibility</p:attrName>
                                        </p:attrNameLst>
                                      </p:cBhvr>
                                      <p:to>
                                        <p:strVal val="visible"/>
                                      </p:to>
                                    </p:set>
                                    <p:animEffect transition="in" filter="fade">
                                      <p:cBhvr>
                                        <p:cTn id="61" dur="500"/>
                                        <p:tgtEl>
                                          <p:spTgt spid="1377314">
                                            <p:txEl>
                                              <p:pRg st="6" end="6"/>
                                            </p:txEl>
                                          </p:spTgt>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377314">
                                            <p:txEl>
                                              <p:pRg st="7" end="7"/>
                                            </p:txEl>
                                          </p:spTgt>
                                        </p:tgtEl>
                                        <p:attrNameLst>
                                          <p:attrName>style.visibility</p:attrName>
                                        </p:attrNameLst>
                                      </p:cBhvr>
                                      <p:to>
                                        <p:strVal val="visible"/>
                                      </p:to>
                                    </p:set>
                                    <p:animEffect transition="in" filter="fade">
                                      <p:cBhvr>
                                        <p:cTn id="64" dur="500"/>
                                        <p:tgtEl>
                                          <p:spTgt spid="1377314">
                                            <p:txEl>
                                              <p:pRg st="7" end="7"/>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1377314">
                                            <p:txEl>
                                              <p:pRg st="8" end="8"/>
                                            </p:txEl>
                                          </p:spTgt>
                                        </p:tgtEl>
                                        <p:attrNameLst>
                                          <p:attrName>style.visibility</p:attrName>
                                        </p:attrNameLst>
                                      </p:cBhvr>
                                      <p:to>
                                        <p:strVal val="visible"/>
                                      </p:to>
                                    </p:set>
                                    <p:animEffect transition="in" filter="fade">
                                      <p:cBhvr>
                                        <p:cTn id="67" dur="500"/>
                                        <p:tgtEl>
                                          <p:spTgt spid="1377314">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77312"/>
                                        </p:tgtEl>
                                        <p:attrNameLst>
                                          <p:attrName>style.visibility</p:attrName>
                                        </p:attrNameLst>
                                      </p:cBhvr>
                                      <p:to>
                                        <p:strVal val="visible"/>
                                      </p:to>
                                    </p:set>
                                    <p:animEffect transition="in" filter="fade">
                                      <p:cBhvr>
                                        <p:cTn id="72" dur="500"/>
                                        <p:tgtEl>
                                          <p:spTgt spid="1377312"/>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377312" grpId="0" animBg="1"/>
      <p:bldP spid="1377314" grpId="0" uiExpand="1" build="allAtOnce"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Use Only the Precision You Need</a:t>
            </a:r>
          </a:p>
        </p:txBody>
      </p:sp>
      <p:sp>
        <p:nvSpPr>
          <p:cNvPr id="22531" name="Rectangle 3"/>
          <p:cNvSpPr>
            <a:spLocks noGrp="1" noChangeArrowheads="1"/>
          </p:cNvSpPr>
          <p:nvPr>
            <p:ph idx="1"/>
          </p:nvPr>
        </p:nvSpPr>
        <p:spPr>
          <a:xfrm>
            <a:off x="438674" y="2060848"/>
            <a:ext cx="8453806" cy="4114800"/>
          </a:xfrm>
        </p:spPr>
        <p:txBody>
          <a:bodyPr/>
          <a:lstStyle/>
          <a:p>
            <a:r>
              <a:rPr lang="en-US" dirty="0">
                <a:latin typeface="+mn-lt"/>
                <a:cs typeface="+mn-cs"/>
              </a:rPr>
              <a:t>Numerical data types</a:t>
            </a:r>
          </a:p>
          <a:p>
            <a:pPr lvl="1"/>
            <a:r>
              <a:rPr lang="en-US" sz="2800" dirty="0">
                <a:latin typeface="+mn-lt"/>
                <a:cs typeface="+mn-cs"/>
              </a:rPr>
              <a:t>Float: double and single precision (8 and 4 bytes)</a:t>
            </a:r>
          </a:p>
          <a:p>
            <a:pPr lvl="1"/>
            <a:r>
              <a:rPr lang="en-US" sz="2800" dirty="0">
                <a:latin typeface="+mn-lt"/>
                <a:cs typeface="+mn-cs"/>
              </a:rPr>
              <a:t>Integer: signed and unsigned (1-4 bytes)</a:t>
            </a:r>
          </a:p>
          <a:p>
            <a:endParaRPr lang="en-US" dirty="0">
              <a:latin typeface="+mn-lt"/>
              <a:cs typeface="+mn-cs"/>
            </a:endParaRPr>
          </a:p>
          <a:p>
            <a:r>
              <a:rPr lang="en-US" dirty="0">
                <a:latin typeface="+mn-lt"/>
                <a:cs typeface="+mn-cs"/>
              </a:rPr>
              <a:t>Floating point for math (e.g. linear algebra)</a:t>
            </a:r>
          </a:p>
          <a:p>
            <a:endParaRPr lang="en-US" dirty="0">
              <a:latin typeface="+mn-lt"/>
              <a:cs typeface="+mn-cs"/>
            </a:endParaRPr>
          </a:p>
          <a:p>
            <a:r>
              <a:rPr lang="en-US" dirty="0">
                <a:latin typeface="+mn-lt"/>
                <a:cs typeface="+mn-cs"/>
              </a:rPr>
              <a:t>Integers where appropriate (e.g. images) </a:t>
            </a:r>
          </a:p>
          <a:p>
            <a:pPr marL="0" indent="0">
              <a:buNone/>
            </a:pPr>
            <a:endParaRPr lang="en-US" sz="2400" dirty="0"/>
          </a:p>
        </p:txBody>
      </p:sp>
    </p:spTree>
    <p:custDataLst>
      <p:tags r:id="rId1"/>
    </p:custDataLst>
    <p:extLst>
      <p:ext uri="{BB962C8B-B14F-4D97-AF65-F5344CB8AC3E}">
        <p14:creationId xmlns:p14="http://schemas.microsoft.com/office/powerpoint/2010/main" val="36351451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smtClean="0"/>
              <a:t>Indexing into MATLAB Arrays</a:t>
            </a:r>
          </a:p>
        </p:txBody>
      </p:sp>
      <p:sp>
        <p:nvSpPr>
          <p:cNvPr id="32771" name="Rectangle 4"/>
          <p:cNvSpPr>
            <a:spLocks noGrp="1" noChangeArrowheads="1"/>
          </p:cNvSpPr>
          <p:nvPr>
            <p:ph idx="1"/>
          </p:nvPr>
        </p:nvSpPr>
        <p:spPr>
          <a:xfrm>
            <a:off x="251520" y="1906488"/>
            <a:ext cx="9011344" cy="4114800"/>
          </a:xfrm>
        </p:spPr>
        <p:txBody>
          <a:bodyPr/>
          <a:lstStyle/>
          <a:p>
            <a:r>
              <a:rPr lang="en-US" dirty="0" smtClean="0"/>
              <a:t>Subscripted</a:t>
            </a:r>
          </a:p>
          <a:p>
            <a:pPr lvl="1"/>
            <a:r>
              <a:rPr lang="en-US" sz="2800" dirty="0" smtClean="0"/>
              <a:t>Access elements by </a:t>
            </a:r>
          </a:p>
          <a:p>
            <a:pPr marL="457200" lvl="1" indent="0">
              <a:buNone/>
            </a:pPr>
            <a:r>
              <a:rPr lang="en-US" sz="2800" dirty="0"/>
              <a:t> </a:t>
            </a:r>
            <a:r>
              <a:rPr lang="en-US" sz="2800" dirty="0" smtClean="0"/>
              <a:t>  rows and columns</a:t>
            </a:r>
          </a:p>
          <a:p>
            <a:pPr marL="0" indent="0">
              <a:buNone/>
            </a:pPr>
            <a:endParaRPr lang="en-US" sz="2000" dirty="0" smtClean="0"/>
          </a:p>
          <a:p>
            <a:r>
              <a:rPr lang="en-US" dirty="0" smtClean="0"/>
              <a:t>Linear</a:t>
            </a:r>
          </a:p>
          <a:p>
            <a:pPr lvl="1"/>
            <a:r>
              <a:rPr lang="en-US" sz="2800" dirty="0" smtClean="0"/>
              <a:t>Access elements with a single number</a:t>
            </a:r>
          </a:p>
          <a:p>
            <a:pPr marL="0" indent="0">
              <a:buNone/>
            </a:pPr>
            <a:endParaRPr lang="en-US" sz="2000" dirty="0" smtClean="0"/>
          </a:p>
          <a:p>
            <a:r>
              <a:rPr lang="en-US" dirty="0" smtClean="0"/>
              <a:t>Logical</a:t>
            </a:r>
          </a:p>
          <a:p>
            <a:pPr lvl="1"/>
            <a:r>
              <a:rPr lang="en-US" sz="2800" dirty="0" smtClean="0"/>
              <a:t>Access elements with logical operations or mask</a:t>
            </a:r>
          </a:p>
        </p:txBody>
      </p:sp>
      <p:graphicFrame>
        <p:nvGraphicFramePr>
          <p:cNvPr id="6" name="Table 5"/>
          <p:cNvGraphicFramePr>
            <a:graphicFrameLocks noGrp="1"/>
          </p:cNvGraphicFramePr>
          <p:nvPr>
            <p:extLst>
              <p:ext uri="{D42A27DB-BD31-4B8C-83A1-F6EECF244321}">
                <p14:modId xmlns:p14="http://schemas.microsoft.com/office/powerpoint/2010/main" val="2335972957"/>
              </p:ext>
            </p:extLst>
          </p:nvPr>
        </p:nvGraphicFramePr>
        <p:xfrm>
          <a:off x="6865753" y="2760298"/>
          <a:ext cx="1326411" cy="1099878"/>
        </p:xfrm>
        <a:graphic>
          <a:graphicData uri="http://schemas.openxmlformats.org/drawingml/2006/table">
            <a:tbl>
              <a:tblPr firstRow="1" bandRow="1">
                <a:tableStyleId>{5C22544A-7EE6-4342-B048-85BDC9FD1C3A}</a:tableStyleId>
              </a:tblPr>
              <a:tblGrid>
                <a:gridCol w="442137">
                  <a:extLst>
                    <a:ext uri="{9D8B030D-6E8A-4147-A177-3AD203B41FA5}">
                      <a16:colId xmlns:a16="http://schemas.microsoft.com/office/drawing/2014/main" val="20000"/>
                    </a:ext>
                  </a:extLst>
                </a:gridCol>
                <a:gridCol w="442137">
                  <a:extLst>
                    <a:ext uri="{9D8B030D-6E8A-4147-A177-3AD203B41FA5}">
                      <a16:colId xmlns:a16="http://schemas.microsoft.com/office/drawing/2014/main" val="20001"/>
                    </a:ext>
                  </a:extLst>
                </a:gridCol>
                <a:gridCol w="442137">
                  <a:extLst>
                    <a:ext uri="{9D8B030D-6E8A-4147-A177-3AD203B41FA5}">
                      <a16:colId xmlns:a16="http://schemas.microsoft.com/office/drawing/2014/main" val="20002"/>
                    </a:ext>
                  </a:extLst>
                </a:gridCol>
              </a:tblGrid>
              <a:tr h="366626">
                <a:tc>
                  <a:txBody>
                    <a:bodyPr/>
                    <a:lstStyle/>
                    <a:p>
                      <a:pPr algn="ctr"/>
                      <a:r>
                        <a:rPr lang="en-US" sz="1100" b="0" dirty="0" smtClean="0">
                          <a:solidFill>
                            <a:schemeClr val="tx1"/>
                          </a:solidFill>
                          <a:latin typeface="+mj-lt"/>
                        </a:rPr>
                        <a:t>1</a:t>
                      </a: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4</a:t>
                      </a: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7</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626">
                <a:tc>
                  <a:txBody>
                    <a:bodyPr/>
                    <a:lstStyle/>
                    <a:p>
                      <a:pPr algn="ctr"/>
                      <a:r>
                        <a:rPr lang="en-US" sz="1100" b="0" dirty="0" smtClean="0">
                          <a:solidFill>
                            <a:schemeClr val="tx1"/>
                          </a:solidFill>
                          <a:latin typeface="+mj-lt"/>
                        </a:rPr>
                        <a:t>2</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5</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8</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626">
                <a:tc>
                  <a:txBody>
                    <a:bodyPr/>
                    <a:lstStyle/>
                    <a:p>
                      <a:pPr algn="ctr"/>
                      <a:r>
                        <a:rPr lang="en-US" sz="1100" b="0" dirty="0" smtClean="0">
                          <a:solidFill>
                            <a:schemeClr val="tx1"/>
                          </a:solidFill>
                          <a:latin typeface="+mj-lt"/>
                        </a:rPr>
                        <a:t>3</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6</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9</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30474070"/>
              </p:ext>
            </p:extLst>
          </p:nvPr>
        </p:nvGraphicFramePr>
        <p:xfrm>
          <a:off x="6865753" y="1108990"/>
          <a:ext cx="1326411" cy="1099878"/>
        </p:xfrm>
        <a:graphic>
          <a:graphicData uri="http://schemas.openxmlformats.org/drawingml/2006/table">
            <a:tbl>
              <a:tblPr firstRow="1" bandRow="1">
                <a:tableStyleId>{5C22544A-7EE6-4342-B048-85BDC9FD1C3A}</a:tableStyleId>
              </a:tblPr>
              <a:tblGrid>
                <a:gridCol w="442137">
                  <a:extLst>
                    <a:ext uri="{9D8B030D-6E8A-4147-A177-3AD203B41FA5}">
                      <a16:colId xmlns:a16="http://schemas.microsoft.com/office/drawing/2014/main" val="20000"/>
                    </a:ext>
                  </a:extLst>
                </a:gridCol>
                <a:gridCol w="442137">
                  <a:extLst>
                    <a:ext uri="{9D8B030D-6E8A-4147-A177-3AD203B41FA5}">
                      <a16:colId xmlns:a16="http://schemas.microsoft.com/office/drawing/2014/main" val="20001"/>
                    </a:ext>
                  </a:extLst>
                </a:gridCol>
                <a:gridCol w="442137">
                  <a:extLst>
                    <a:ext uri="{9D8B030D-6E8A-4147-A177-3AD203B41FA5}">
                      <a16:colId xmlns:a16="http://schemas.microsoft.com/office/drawing/2014/main" val="20002"/>
                    </a:ext>
                  </a:extLst>
                </a:gridCol>
              </a:tblGrid>
              <a:tr h="366626">
                <a:tc>
                  <a:txBody>
                    <a:bodyPr/>
                    <a:lstStyle/>
                    <a:p>
                      <a:pPr algn="ctr"/>
                      <a:r>
                        <a:rPr lang="en-US" sz="1100" b="0" dirty="0" smtClean="0">
                          <a:solidFill>
                            <a:schemeClr val="tx1"/>
                          </a:solidFill>
                          <a:latin typeface="+mj-lt"/>
                        </a:rPr>
                        <a:t>1,1</a:t>
                      </a: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1,2</a:t>
                      </a: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1,3</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626">
                <a:tc>
                  <a:txBody>
                    <a:bodyPr/>
                    <a:lstStyle/>
                    <a:p>
                      <a:pPr algn="ctr"/>
                      <a:r>
                        <a:rPr lang="en-US" sz="1100" b="0" dirty="0" smtClean="0">
                          <a:solidFill>
                            <a:schemeClr val="tx1"/>
                          </a:solidFill>
                          <a:latin typeface="+mj-lt"/>
                        </a:rPr>
                        <a:t>2,1</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2,2</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2,3</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626">
                <a:tc>
                  <a:txBody>
                    <a:bodyPr/>
                    <a:lstStyle/>
                    <a:p>
                      <a:pPr algn="ctr"/>
                      <a:r>
                        <a:rPr lang="en-US" sz="1100" b="0" dirty="0" smtClean="0">
                          <a:solidFill>
                            <a:schemeClr val="tx1"/>
                          </a:solidFill>
                          <a:latin typeface="+mj-lt"/>
                        </a:rPr>
                        <a:t>3,1</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3,2</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dirty="0" smtClean="0">
                          <a:solidFill>
                            <a:schemeClr val="tx1"/>
                          </a:solidFill>
                          <a:latin typeface="+mj-lt"/>
                        </a:rPr>
                        <a:t>3,3</a:t>
                      </a:r>
                      <a:endParaRPr lang="en-US" sz="1100" b="0" dirty="0">
                        <a:solidFill>
                          <a:schemeClr val="tx1"/>
                        </a:solidFill>
                        <a:latin typeface="+mj-lt"/>
                      </a:endParaRPr>
                    </a:p>
                  </a:txBody>
                  <a:tcPr marL="62034" marR="62034" marT="31016" marB="31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TextBox 8"/>
          <p:cNvSpPr txBox="1"/>
          <p:nvPr/>
        </p:nvSpPr>
        <p:spPr>
          <a:xfrm>
            <a:off x="6866758" y="3872081"/>
            <a:ext cx="1324401" cy="276999"/>
          </a:xfrm>
          <a:prstGeom prst="rect">
            <a:avLst/>
          </a:prstGeom>
          <a:noFill/>
        </p:spPr>
        <p:txBody>
          <a:bodyPr wrap="none" rtlCol="0">
            <a:spAutoFit/>
          </a:bodyPr>
          <a:lstStyle/>
          <a:p>
            <a:r>
              <a:rPr lang="en-US" sz="1200" b="1" dirty="0" smtClean="0">
                <a:solidFill>
                  <a:prstClr val="black"/>
                </a:solidFill>
              </a:rPr>
              <a:t>Linear indexing</a:t>
            </a:r>
            <a:endParaRPr lang="en-US" sz="1200" b="1" dirty="0">
              <a:solidFill>
                <a:prstClr val="black"/>
              </a:solidFill>
            </a:endParaRPr>
          </a:p>
        </p:txBody>
      </p:sp>
      <p:sp>
        <p:nvSpPr>
          <p:cNvPr id="10" name="TextBox 9"/>
          <p:cNvSpPr txBox="1"/>
          <p:nvPr/>
        </p:nvSpPr>
        <p:spPr>
          <a:xfrm>
            <a:off x="6652757" y="818049"/>
            <a:ext cx="1752403" cy="276999"/>
          </a:xfrm>
          <a:prstGeom prst="rect">
            <a:avLst/>
          </a:prstGeom>
          <a:noFill/>
        </p:spPr>
        <p:txBody>
          <a:bodyPr wrap="none" rtlCol="0">
            <a:spAutoFit/>
          </a:bodyPr>
          <a:lstStyle/>
          <a:p>
            <a:r>
              <a:rPr lang="en-US" sz="1200" b="1" dirty="0" smtClean="0">
                <a:solidFill>
                  <a:prstClr val="black"/>
                </a:solidFill>
              </a:rPr>
              <a:t>Subscripted indexing</a:t>
            </a:r>
            <a:endParaRPr lang="en-US" sz="1200" b="1" dirty="0">
              <a:solidFill>
                <a:prstClr val="black"/>
              </a:solidFill>
            </a:endParaRPr>
          </a:p>
        </p:txBody>
      </p:sp>
      <p:grpSp>
        <p:nvGrpSpPr>
          <p:cNvPr id="2" name="Group 35"/>
          <p:cNvGrpSpPr/>
          <p:nvPr/>
        </p:nvGrpSpPr>
        <p:grpSpPr>
          <a:xfrm>
            <a:off x="6304182" y="1639439"/>
            <a:ext cx="1049041" cy="1695635"/>
            <a:chOff x="5965793" y="2467992"/>
            <a:chExt cx="1049041" cy="1695635"/>
          </a:xfrm>
        </p:grpSpPr>
        <p:sp>
          <p:nvSpPr>
            <p:cNvPr id="20" name="Rectangle 7"/>
            <p:cNvSpPr txBox="1">
              <a:spLocks noChangeArrowheads="1"/>
            </p:cNvSpPr>
            <p:nvPr/>
          </p:nvSpPr>
          <p:spPr bwMode="auto">
            <a:xfrm>
              <a:off x="5966364" y="3134414"/>
              <a:ext cx="1048470" cy="364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5425" indent="-284163">
                <a:spcBef>
                  <a:spcPct val="20000"/>
                </a:spcBef>
                <a:buClr>
                  <a:srgbClr val="215383"/>
                </a:buClr>
                <a:buSzPct val="95000"/>
              </a:pPr>
              <a:r>
                <a:rPr lang="en-US" sz="1600" b="1" kern="0" dirty="0" smtClean="0">
                  <a:solidFill>
                    <a:srgbClr val="125687"/>
                  </a:solidFill>
                  <a:latin typeface="Courier New" pitchFamily="49" charset="0"/>
                  <a:cs typeface="Courier New" pitchFamily="49" charset="0"/>
                </a:rPr>
                <a:t>ind2sub</a:t>
              </a:r>
            </a:p>
          </p:txBody>
        </p:sp>
        <p:sp>
          <p:nvSpPr>
            <p:cNvPr id="31" name="Freeform 30"/>
            <p:cNvSpPr/>
            <p:nvPr/>
          </p:nvSpPr>
          <p:spPr bwMode="auto">
            <a:xfrm flipV="1">
              <a:off x="5965793" y="2467992"/>
              <a:ext cx="559293" cy="1695635"/>
            </a:xfrm>
            <a:custGeom>
              <a:avLst/>
              <a:gdLst>
                <a:gd name="connsiteX0" fmla="*/ 692458 w 692458"/>
                <a:gd name="connsiteY0" fmla="*/ 0 h 1695635"/>
                <a:gd name="connsiteX1" fmla="*/ 0 w 692458"/>
                <a:gd name="connsiteY1" fmla="*/ 0 h 1695635"/>
                <a:gd name="connsiteX2" fmla="*/ 0 w 692458"/>
                <a:gd name="connsiteY2" fmla="*/ 1695635 h 1695635"/>
                <a:gd name="connsiteX3" fmla="*/ 683581 w 692458"/>
                <a:gd name="connsiteY3" fmla="*/ 1695635 h 1695635"/>
              </a:gdLst>
              <a:ahLst/>
              <a:cxnLst>
                <a:cxn ang="0">
                  <a:pos x="connsiteX0" y="connsiteY0"/>
                </a:cxn>
                <a:cxn ang="0">
                  <a:pos x="connsiteX1" y="connsiteY1"/>
                </a:cxn>
                <a:cxn ang="0">
                  <a:pos x="connsiteX2" y="connsiteY2"/>
                </a:cxn>
                <a:cxn ang="0">
                  <a:pos x="connsiteX3" y="connsiteY3"/>
                </a:cxn>
              </a:cxnLst>
              <a:rect l="l" t="t" r="r" b="b"/>
              <a:pathLst>
                <a:path w="692458" h="1695635">
                  <a:moveTo>
                    <a:pt x="692458" y="0"/>
                  </a:moveTo>
                  <a:lnTo>
                    <a:pt x="0" y="0"/>
                  </a:lnTo>
                  <a:lnTo>
                    <a:pt x="0" y="1695635"/>
                  </a:lnTo>
                  <a:lnTo>
                    <a:pt x="683581" y="1695635"/>
                  </a:lnTo>
                </a:path>
              </a:pathLst>
            </a:custGeom>
            <a:noFill/>
            <a:ln w="28575" cap="flat" cmpd="sng" algn="ctr">
              <a:solidFill>
                <a:schemeClr val="tx1"/>
              </a:solidFill>
              <a:prstDash val="solid"/>
              <a:round/>
              <a:headEnd type="none" w="med" len="med"/>
              <a:tailEnd type="triangle" w="lg"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endParaRPr>
            </a:p>
          </p:txBody>
        </p:sp>
      </p:grpSp>
      <p:grpSp>
        <p:nvGrpSpPr>
          <p:cNvPr id="3" name="Group 34"/>
          <p:cNvGrpSpPr/>
          <p:nvPr/>
        </p:nvGrpSpPr>
        <p:grpSpPr>
          <a:xfrm>
            <a:off x="7698489" y="1649797"/>
            <a:ext cx="1049975" cy="1695635"/>
            <a:chOff x="7367534" y="2478350"/>
            <a:chExt cx="1049975" cy="1695635"/>
          </a:xfrm>
        </p:grpSpPr>
        <p:sp>
          <p:nvSpPr>
            <p:cNvPr id="15" name="Rectangle 7"/>
            <p:cNvSpPr txBox="1">
              <a:spLocks noChangeArrowheads="1"/>
            </p:cNvSpPr>
            <p:nvPr/>
          </p:nvSpPr>
          <p:spPr bwMode="auto">
            <a:xfrm>
              <a:off x="7367534" y="3125536"/>
              <a:ext cx="1048470" cy="364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5425" indent="-284163">
                <a:spcBef>
                  <a:spcPct val="20000"/>
                </a:spcBef>
                <a:buClr>
                  <a:srgbClr val="215383"/>
                </a:buClr>
                <a:buSzPct val="95000"/>
              </a:pPr>
              <a:r>
                <a:rPr lang="en-US" sz="1600" b="1" kern="0" dirty="0" smtClean="0">
                  <a:solidFill>
                    <a:srgbClr val="125687"/>
                  </a:solidFill>
                  <a:latin typeface="Courier New" pitchFamily="49" charset="0"/>
                  <a:cs typeface="Courier New" pitchFamily="49" charset="0"/>
                </a:rPr>
                <a:t>sub2ind</a:t>
              </a:r>
            </a:p>
          </p:txBody>
        </p:sp>
        <p:sp>
          <p:nvSpPr>
            <p:cNvPr id="34" name="Freeform 33"/>
            <p:cNvSpPr/>
            <p:nvPr/>
          </p:nvSpPr>
          <p:spPr bwMode="auto">
            <a:xfrm rot="10800000" flipV="1">
              <a:off x="7858216" y="2478350"/>
              <a:ext cx="559293" cy="1695635"/>
            </a:xfrm>
            <a:custGeom>
              <a:avLst/>
              <a:gdLst>
                <a:gd name="connsiteX0" fmla="*/ 692458 w 692458"/>
                <a:gd name="connsiteY0" fmla="*/ 0 h 1695635"/>
                <a:gd name="connsiteX1" fmla="*/ 0 w 692458"/>
                <a:gd name="connsiteY1" fmla="*/ 0 h 1695635"/>
                <a:gd name="connsiteX2" fmla="*/ 0 w 692458"/>
                <a:gd name="connsiteY2" fmla="*/ 1695635 h 1695635"/>
                <a:gd name="connsiteX3" fmla="*/ 683581 w 692458"/>
                <a:gd name="connsiteY3" fmla="*/ 1695635 h 1695635"/>
              </a:gdLst>
              <a:ahLst/>
              <a:cxnLst>
                <a:cxn ang="0">
                  <a:pos x="connsiteX0" y="connsiteY0"/>
                </a:cxn>
                <a:cxn ang="0">
                  <a:pos x="connsiteX1" y="connsiteY1"/>
                </a:cxn>
                <a:cxn ang="0">
                  <a:pos x="connsiteX2" y="connsiteY2"/>
                </a:cxn>
                <a:cxn ang="0">
                  <a:pos x="connsiteX3" y="connsiteY3"/>
                </a:cxn>
              </a:cxnLst>
              <a:rect l="l" t="t" r="r" b="b"/>
              <a:pathLst>
                <a:path w="692458" h="1695635">
                  <a:moveTo>
                    <a:pt x="692458" y="0"/>
                  </a:moveTo>
                  <a:lnTo>
                    <a:pt x="0" y="0"/>
                  </a:lnTo>
                  <a:lnTo>
                    <a:pt x="0" y="1695635"/>
                  </a:lnTo>
                  <a:lnTo>
                    <a:pt x="683581" y="1695635"/>
                  </a:lnTo>
                </a:path>
              </a:pathLst>
            </a:custGeom>
            <a:noFill/>
            <a:ln w="28575" cap="flat" cmpd="sng" algn="ctr">
              <a:solidFill>
                <a:schemeClr val="tx1"/>
              </a:solidFill>
              <a:prstDash val="solid"/>
              <a:round/>
              <a:headEnd type="none" w="med" len="med"/>
              <a:tailEnd type="triangle" w="lg"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endParaRPr>
            </a:p>
          </p:txBody>
        </p:sp>
      </p:grpSp>
    </p:spTree>
    <p:extLst>
      <p:ext uri="{BB962C8B-B14F-4D97-AF65-F5344CB8AC3E}">
        <p14:creationId xmlns:p14="http://schemas.microsoft.com/office/powerpoint/2010/main" val="68986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500"/>
                                        <p:tgtEl>
                                          <p:spTgt spid="327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fade">
                                      <p:cBhvr>
                                        <p:cTn id="13" dur="500"/>
                                        <p:tgtEl>
                                          <p:spTgt spid="327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771">
                                            <p:txEl>
                                              <p:pRg st="4" end="4"/>
                                            </p:txEl>
                                          </p:spTgt>
                                        </p:tgtEl>
                                        <p:attrNameLst>
                                          <p:attrName>style.visibility</p:attrName>
                                        </p:attrNameLst>
                                      </p:cBhvr>
                                      <p:to>
                                        <p:strVal val="visible"/>
                                      </p:to>
                                    </p:set>
                                    <p:animEffect transition="in" filter="fade">
                                      <p:cBhvr>
                                        <p:cTn id="24" dur="500"/>
                                        <p:tgtEl>
                                          <p:spTgt spid="3277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animEffect transition="in" filter="fade">
                                      <p:cBhvr>
                                        <p:cTn id="27" dur="500"/>
                                        <p:tgtEl>
                                          <p:spTgt spid="32771">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771">
                                            <p:txEl>
                                              <p:pRg st="7" end="7"/>
                                            </p:txEl>
                                          </p:spTgt>
                                        </p:tgtEl>
                                        <p:attrNameLst>
                                          <p:attrName>style.visibility</p:attrName>
                                        </p:attrNameLst>
                                      </p:cBhvr>
                                      <p:to>
                                        <p:strVal val="visible"/>
                                      </p:to>
                                    </p:set>
                                    <p:animEffect transition="in" filter="fade">
                                      <p:cBhvr>
                                        <p:cTn id="48" dur="500"/>
                                        <p:tgtEl>
                                          <p:spTgt spid="32771">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771">
                                            <p:txEl>
                                              <p:pRg st="8" end="8"/>
                                            </p:txEl>
                                          </p:spTgt>
                                        </p:tgtEl>
                                        <p:attrNameLst>
                                          <p:attrName>style.visibility</p:attrName>
                                        </p:attrNameLst>
                                      </p:cBhvr>
                                      <p:to>
                                        <p:strVal val="visible"/>
                                      </p:to>
                                    </p:set>
                                    <p:animEffect transition="in" filter="fade">
                                      <p:cBhvr>
                                        <p:cTn id="51"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434702" y="2060848"/>
            <a:ext cx="8077200" cy="4114800"/>
          </a:xfrm>
        </p:spPr>
        <p:txBody>
          <a:bodyPr/>
          <a:lstStyle/>
          <a:p>
            <a:pPr eaLnBrk="1" hangingPunct="1">
              <a:lnSpc>
                <a:spcPct val="150000"/>
              </a:lnSpc>
            </a:pPr>
            <a:r>
              <a:rPr lang="en-US" dirty="0" smtClean="0"/>
              <a:t>MATLAB:  Idea-Based Development</a:t>
            </a:r>
          </a:p>
          <a:p>
            <a:pPr eaLnBrk="1" hangingPunct="1">
              <a:lnSpc>
                <a:spcPct val="150000"/>
              </a:lnSpc>
            </a:pPr>
            <a:r>
              <a:rPr lang="en-US" dirty="0" smtClean="0"/>
              <a:t>Improving </a:t>
            </a:r>
            <a:r>
              <a:rPr lang="en-US" dirty="0"/>
              <a:t>Code Quality </a:t>
            </a:r>
            <a:endParaRPr lang="en-US" dirty="0" smtClean="0"/>
          </a:p>
          <a:p>
            <a:pPr eaLnBrk="1" hangingPunct="1">
              <a:lnSpc>
                <a:spcPct val="150000"/>
              </a:lnSpc>
            </a:pPr>
            <a:r>
              <a:rPr lang="en-US" dirty="0"/>
              <a:t>Improving Code </a:t>
            </a:r>
            <a:r>
              <a:rPr lang="en-US" dirty="0" smtClean="0"/>
              <a:t>Performance</a:t>
            </a:r>
          </a:p>
          <a:p>
            <a:pPr eaLnBrk="1" hangingPunct="1">
              <a:lnSpc>
                <a:spcPct val="150000"/>
              </a:lnSpc>
            </a:pPr>
            <a:r>
              <a:rPr lang="en-US" dirty="0" smtClean="0"/>
              <a:t>Summary </a:t>
            </a:r>
            <a:endParaRPr lang="en-US" dirty="0"/>
          </a:p>
          <a:p>
            <a:pPr marL="0" indent="0" eaLnBrk="1" hangingPunct="1">
              <a:lnSpc>
                <a:spcPct val="150000"/>
              </a:lnSpc>
              <a:buNone/>
            </a:pPr>
            <a:endParaRPr lang="en-US" altLang="he-IL" dirty="0" smtClean="0"/>
          </a:p>
          <a:p>
            <a:pPr eaLnBrk="1" hangingPunct="1"/>
            <a:endParaRPr lang="en-US" altLang="he-IL" sz="2000" dirty="0" smtClean="0"/>
          </a:p>
        </p:txBody>
      </p:sp>
      <p:sp>
        <p:nvSpPr>
          <p:cNvPr id="4" name="Rounded Rectangle 3"/>
          <p:cNvSpPr/>
          <p:nvPr/>
        </p:nvSpPr>
        <p:spPr>
          <a:xfrm>
            <a:off x="179512" y="2132856"/>
            <a:ext cx="781643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eaLnBrk="0" hangingPunct="0"/>
            <a:endParaRPr lang="en-US" dirty="0" smtClean="0">
              <a:solidFill>
                <a:prstClr val="black"/>
              </a:solidFill>
            </a:endParaRPr>
          </a:p>
        </p:txBody>
      </p:sp>
    </p:spTree>
    <p:extLst>
      <p:ext uri="{BB962C8B-B14F-4D97-AF65-F5344CB8AC3E}">
        <p14:creationId xmlns:p14="http://schemas.microsoft.com/office/powerpoint/2010/main" val="3179167208"/>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Indexing - Summary</a:t>
            </a:r>
          </a:p>
        </p:txBody>
      </p:sp>
      <p:sp>
        <p:nvSpPr>
          <p:cNvPr id="7172" name="Rectangle 4"/>
          <p:cNvSpPr>
            <a:spLocks noGrp="1" noChangeArrowheads="1"/>
          </p:cNvSpPr>
          <p:nvPr>
            <p:ph idx="1"/>
          </p:nvPr>
        </p:nvSpPr>
        <p:spPr>
          <a:xfrm>
            <a:off x="457200" y="1628800"/>
            <a:ext cx="8579296" cy="4114800"/>
          </a:xfrm>
        </p:spPr>
        <p:txBody>
          <a:bodyPr/>
          <a:lstStyle/>
          <a:p>
            <a:pPr eaLnBrk="1" hangingPunct="1">
              <a:lnSpc>
                <a:spcPct val="150000"/>
              </a:lnSpc>
            </a:pPr>
            <a:r>
              <a:rPr lang="en-US" u="sng" dirty="0" smtClean="0"/>
              <a:t>Indexing</a:t>
            </a:r>
            <a:r>
              <a:rPr lang="en-US" dirty="0" smtClean="0"/>
              <a:t>:</a:t>
            </a:r>
          </a:p>
          <a:p>
            <a:pPr marL="0" indent="0" eaLnBrk="1" hangingPunct="1">
              <a:lnSpc>
                <a:spcPct val="150000"/>
              </a:lnSpc>
              <a:buNone/>
            </a:pPr>
            <a:r>
              <a:rPr lang="en-US" dirty="0" smtClean="0">
                <a:solidFill>
                  <a:srgbClr val="00B050"/>
                </a:solidFill>
              </a:rPr>
              <a:t>Linear Indexing </a:t>
            </a:r>
            <a:r>
              <a:rPr lang="en-US" dirty="0" smtClean="0"/>
              <a:t>is </a:t>
            </a:r>
            <a:r>
              <a:rPr lang="en-US" b="1" dirty="0" smtClean="0"/>
              <a:t>faster</a:t>
            </a:r>
            <a:r>
              <a:rPr lang="en-US" dirty="0" smtClean="0"/>
              <a:t> than </a:t>
            </a:r>
            <a:r>
              <a:rPr lang="en-US" dirty="0" smtClean="0">
                <a:solidFill>
                  <a:srgbClr val="FF0000"/>
                </a:solidFill>
              </a:rPr>
              <a:t>Subscripted Indexing</a:t>
            </a:r>
          </a:p>
          <a:p>
            <a:pPr marL="0" indent="0" eaLnBrk="1" hangingPunct="1">
              <a:lnSpc>
                <a:spcPct val="150000"/>
              </a:lnSpc>
              <a:buNone/>
            </a:pPr>
            <a:endParaRPr lang="en-US" sz="1000" dirty="0"/>
          </a:p>
          <a:p>
            <a:pPr eaLnBrk="1" hangingPunct="1">
              <a:lnSpc>
                <a:spcPct val="150000"/>
              </a:lnSpc>
            </a:pPr>
            <a:r>
              <a:rPr lang="en-US" u="sng" dirty="0" smtClean="0"/>
              <a:t>Conditional Indexing</a:t>
            </a:r>
            <a:r>
              <a:rPr lang="en-US" dirty="0" smtClean="0"/>
              <a:t>:</a:t>
            </a:r>
          </a:p>
          <a:p>
            <a:pPr marL="400050" lvl="1" indent="0" eaLnBrk="1" hangingPunct="1">
              <a:lnSpc>
                <a:spcPct val="150000"/>
              </a:lnSpc>
              <a:buNone/>
            </a:pPr>
            <a:r>
              <a:rPr lang="en-US" sz="2800" dirty="0" smtClean="0"/>
              <a:t>Logical indexing </a:t>
            </a:r>
          </a:p>
          <a:p>
            <a:pPr marL="400050" lvl="1" indent="0" eaLnBrk="1" hangingPunct="1">
              <a:lnSpc>
                <a:spcPct val="150000"/>
              </a:lnSpc>
              <a:buNone/>
            </a:pPr>
            <a:r>
              <a:rPr lang="en-US" sz="2800" dirty="0" smtClean="0">
                <a:latin typeface="Courier New" pitchFamily="49" charset="0"/>
                <a:cs typeface="Courier New" pitchFamily="49" charset="0"/>
              </a:rPr>
              <a:t>find</a:t>
            </a:r>
            <a:r>
              <a:rPr lang="en-US" sz="2800" dirty="0" smtClean="0"/>
              <a:t> function</a:t>
            </a:r>
          </a:p>
          <a:p>
            <a:pPr marL="400050" lvl="1" indent="0" eaLnBrk="1" hangingPunct="1">
              <a:lnSpc>
                <a:spcPct val="150000"/>
              </a:lnSpc>
              <a:buNone/>
            </a:pPr>
            <a:r>
              <a:rPr lang="en-US" sz="2800" dirty="0" smtClean="0"/>
              <a:t>Nested for loop</a:t>
            </a:r>
            <a:endParaRPr lang="en-US" sz="2800" dirty="0"/>
          </a:p>
          <a:p>
            <a:pPr eaLnBrk="1" hangingPunct="1"/>
            <a:endParaRPr lang="en-US" dirty="0" smtClean="0"/>
          </a:p>
          <a:p>
            <a:pPr eaLnBrk="1" hangingPunct="1"/>
            <a:endParaRPr lang="en-US" dirty="0">
              <a:latin typeface="Courier New" pitchFamily="49" charset="0"/>
              <a:cs typeface="Courier New" pitchFamily="49" charset="0"/>
            </a:endParaRPr>
          </a:p>
        </p:txBody>
      </p:sp>
      <p:sp>
        <p:nvSpPr>
          <p:cNvPr id="6" name="AutoShape 49"/>
          <p:cNvSpPr>
            <a:spLocks noChangeArrowheads="1"/>
          </p:cNvSpPr>
          <p:nvPr/>
        </p:nvSpPr>
        <p:spPr bwMode="auto">
          <a:xfrm rot="16200000">
            <a:off x="3450278" y="4874161"/>
            <a:ext cx="1839398" cy="617240"/>
          </a:xfrm>
          <a:prstGeom prst="rightArrow">
            <a:avLst>
              <a:gd name="adj1" fmla="val 50000"/>
              <a:gd name="adj2" fmla="val 63105"/>
            </a:avLst>
          </a:prstGeom>
          <a:solidFill>
            <a:srgbClr val="FAC378"/>
          </a:solidFill>
          <a:ln w="9525" algn="ctr">
            <a:solidFill>
              <a:srgbClr val="000000"/>
            </a:solidFill>
            <a:miter lim="800000"/>
            <a:headEnd/>
            <a:tailEnd/>
          </a:ln>
        </p:spPr>
        <p:txBody>
          <a:bodyPr wrap="none" anchor="ctr"/>
          <a:lstStyle/>
          <a:p>
            <a:pPr algn="ctr"/>
            <a:endParaRPr lang="en-US" sz="1400" kern="0" dirty="0">
              <a:solidFill>
                <a:sysClr val="windowText" lastClr="000000"/>
              </a:solidFill>
              <a:latin typeface="Times New Roman" pitchFamily="18" charset="0"/>
              <a:cs typeface="Times New Roman" pitchFamily="18" charset="0"/>
            </a:endParaRPr>
          </a:p>
        </p:txBody>
      </p:sp>
      <p:sp>
        <p:nvSpPr>
          <p:cNvPr id="2" name="Rectangle 1"/>
          <p:cNvSpPr/>
          <p:nvPr/>
        </p:nvSpPr>
        <p:spPr>
          <a:xfrm>
            <a:off x="4860232" y="4263081"/>
            <a:ext cx="925253" cy="523220"/>
          </a:xfrm>
          <a:prstGeom prst="rect">
            <a:avLst/>
          </a:prstGeom>
        </p:spPr>
        <p:txBody>
          <a:bodyPr wrap="none">
            <a:spAutoFit/>
          </a:bodyPr>
          <a:lstStyle/>
          <a:p>
            <a:r>
              <a:rPr lang="en-US" sz="2800" b="1" dirty="0" smtClean="0">
                <a:solidFill>
                  <a:srgbClr val="00B050"/>
                </a:solidFill>
              </a:rPr>
              <a:t>Fast</a:t>
            </a:r>
            <a:endParaRPr lang="he-IL" b="1" dirty="0">
              <a:solidFill>
                <a:srgbClr val="00B050"/>
              </a:solidFill>
            </a:endParaRPr>
          </a:p>
        </p:txBody>
      </p:sp>
      <p:sp>
        <p:nvSpPr>
          <p:cNvPr id="7" name="Rectangle 6"/>
          <p:cNvSpPr/>
          <p:nvPr/>
        </p:nvSpPr>
        <p:spPr>
          <a:xfrm>
            <a:off x="4860232" y="5559226"/>
            <a:ext cx="1021433" cy="523220"/>
          </a:xfrm>
          <a:prstGeom prst="rect">
            <a:avLst/>
          </a:prstGeom>
        </p:spPr>
        <p:txBody>
          <a:bodyPr wrap="none">
            <a:spAutoFit/>
          </a:bodyPr>
          <a:lstStyle/>
          <a:p>
            <a:r>
              <a:rPr lang="en-US" sz="2800" b="1" dirty="0" smtClean="0">
                <a:solidFill>
                  <a:srgbClr val="FF0000"/>
                </a:solidFill>
              </a:rPr>
              <a:t>Slow</a:t>
            </a:r>
            <a:endParaRPr lang="he-IL" b="1" dirty="0">
              <a:solidFill>
                <a:srgbClr val="FF0000"/>
              </a:solidFill>
            </a:endParaRPr>
          </a:p>
        </p:txBody>
      </p:sp>
    </p:spTree>
    <p:extLst>
      <p:ext uri="{BB962C8B-B14F-4D97-AF65-F5344CB8AC3E}">
        <p14:creationId xmlns:p14="http://schemas.microsoft.com/office/powerpoint/2010/main" val="558576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MATLAB Underlying Technologies</a:t>
            </a:r>
            <a:endParaRPr lang="en-GB" dirty="0" smtClean="0"/>
          </a:p>
        </p:txBody>
      </p:sp>
      <p:sp>
        <p:nvSpPr>
          <p:cNvPr id="15363" name="Rectangle 5"/>
          <p:cNvSpPr>
            <a:spLocks noGrp="1" noChangeArrowheads="1"/>
          </p:cNvSpPr>
          <p:nvPr>
            <p:ph idx="1"/>
          </p:nvPr>
        </p:nvSpPr>
        <p:spPr/>
        <p:txBody>
          <a:bodyPr/>
          <a:lstStyle/>
          <a:p>
            <a:pPr eaLnBrk="1" hangingPunct="1"/>
            <a:r>
              <a:rPr lang="en-GB" dirty="0" smtClean="0"/>
              <a:t>Commercial libraries</a:t>
            </a:r>
          </a:p>
          <a:p>
            <a:pPr lvl="1" eaLnBrk="1" hangingPunct="1">
              <a:tabLst>
                <a:tab pos="1487488" algn="l"/>
              </a:tabLst>
            </a:pPr>
            <a:r>
              <a:rPr lang="en-GB" sz="2800" dirty="0" smtClean="0"/>
              <a:t>BLAS:	Basic Linear Algebra</a:t>
            </a:r>
            <a:br>
              <a:rPr lang="en-GB" sz="2800" dirty="0" smtClean="0"/>
            </a:br>
            <a:r>
              <a:rPr lang="en-GB" sz="2800" dirty="0" smtClean="0"/>
              <a:t>	Subroutines (multithreaded)</a:t>
            </a:r>
          </a:p>
          <a:p>
            <a:pPr lvl="1" eaLnBrk="1" hangingPunct="1"/>
            <a:r>
              <a:rPr lang="en-GB" sz="2800" dirty="0" smtClean="0"/>
              <a:t>LAPACK: Linear Algebra Package</a:t>
            </a:r>
          </a:p>
          <a:p>
            <a:pPr lvl="1" eaLnBrk="1" hangingPunct="1"/>
            <a:r>
              <a:rPr lang="en-GB" sz="2800" dirty="0" smtClean="0"/>
              <a:t>etc.</a:t>
            </a:r>
          </a:p>
          <a:p>
            <a:pPr eaLnBrk="1" hangingPunct="1"/>
            <a:endParaRPr lang="en-US" sz="2400" dirty="0" smtClean="0"/>
          </a:p>
        </p:txBody>
      </p:sp>
      <p:sp>
        <p:nvSpPr>
          <p:cNvPr id="5" name="Text Box 6"/>
          <p:cNvSpPr txBox="1">
            <a:spLocks noChangeArrowheads="1"/>
          </p:cNvSpPr>
          <p:nvPr/>
        </p:nvSpPr>
        <p:spPr bwMode="auto">
          <a:xfrm rot="-1626130">
            <a:off x="5735957" y="4541643"/>
            <a:ext cx="2716212" cy="1015663"/>
          </a:xfrm>
          <a:prstGeom prst="rect">
            <a:avLst/>
          </a:prstGeom>
          <a:noFill/>
          <a:ln w="25400" algn="ctr">
            <a:solidFill>
              <a:srgbClr val="FF0000"/>
            </a:solidFill>
            <a:miter lim="800000"/>
            <a:headEnd/>
            <a:tailEnd/>
          </a:ln>
        </p:spPr>
        <p:txBody>
          <a:bodyPr>
            <a:spAutoFit/>
          </a:bodyPr>
          <a:lstStyle/>
          <a:p>
            <a:r>
              <a:rPr lang="en-US" sz="2000" b="1" dirty="0" smtClean="0">
                <a:solidFill>
                  <a:srgbClr val="F70303"/>
                </a:solidFill>
              </a:rPr>
              <a:t>BLAS and LAPACK</a:t>
            </a:r>
          </a:p>
          <a:p>
            <a:r>
              <a:rPr lang="en-US" sz="2000" b="1" dirty="0" smtClean="0">
                <a:solidFill>
                  <a:srgbClr val="F70303"/>
                </a:solidFill>
              </a:rPr>
              <a:t>require contiguous arrays</a:t>
            </a:r>
            <a:endParaRPr lang="en-US" sz="2000" b="1" dirty="0">
              <a:solidFill>
                <a:srgbClr val="F70303"/>
              </a:solidFill>
            </a:endParaRPr>
          </a:p>
        </p:txBody>
      </p:sp>
    </p:spTree>
    <p:extLst>
      <p:ext uri="{BB962C8B-B14F-4D97-AF65-F5344CB8AC3E}">
        <p14:creationId xmlns:p14="http://schemas.microsoft.com/office/powerpoint/2010/main" val="2781967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MATLAB Underlying Technologies</a:t>
            </a:r>
            <a:endParaRPr lang="en-GB" dirty="0" smtClean="0"/>
          </a:p>
        </p:txBody>
      </p:sp>
      <p:sp>
        <p:nvSpPr>
          <p:cNvPr id="15363" name="Rectangle 5"/>
          <p:cNvSpPr>
            <a:spLocks noGrp="1" noChangeArrowheads="1"/>
          </p:cNvSpPr>
          <p:nvPr>
            <p:ph idx="1"/>
          </p:nvPr>
        </p:nvSpPr>
        <p:spPr>
          <a:xfrm>
            <a:off x="323528" y="1700808"/>
            <a:ext cx="8077200" cy="4114800"/>
          </a:xfrm>
        </p:spPr>
        <p:txBody>
          <a:bodyPr/>
          <a:lstStyle/>
          <a:p>
            <a:pPr marL="0" indent="0" eaLnBrk="1" hangingPunct="1">
              <a:lnSpc>
                <a:spcPct val="150000"/>
              </a:lnSpc>
              <a:spcBef>
                <a:spcPts val="0"/>
              </a:spcBef>
              <a:buNone/>
            </a:pPr>
            <a:r>
              <a:rPr lang="en-US" sz="2600" b="1" dirty="0" smtClean="0"/>
              <a:t>JIT</a:t>
            </a:r>
            <a:r>
              <a:rPr lang="en-US" sz="2600" dirty="0" smtClean="0"/>
              <a:t>(</a:t>
            </a:r>
            <a:r>
              <a:rPr lang="en-US" sz="2400" dirty="0" smtClean="0"/>
              <a:t>Just-in-time</a:t>
            </a:r>
            <a:r>
              <a:rPr lang="en-US" sz="2600" dirty="0" smtClean="0"/>
              <a:t>) compilation:</a:t>
            </a:r>
          </a:p>
          <a:p>
            <a:pPr>
              <a:lnSpc>
                <a:spcPct val="150000"/>
              </a:lnSpc>
              <a:spcBef>
                <a:spcPts val="0"/>
              </a:spcBef>
            </a:pPr>
            <a:r>
              <a:rPr lang="en-US" sz="2600" dirty="0" smtClean="0"/>
              <a:t>Redesigned in </a:t>
            </a:r>
            <a:r>
              <a:rPr lang="en-US" sz="2600" b="1" dirty="0" smtClean="0"/>
              <a:t>2015b:</a:t>
            </a:r>
            <a:endParaRPr lang="en-US" sz="2600" dirty="0" smtClean="0"/>
          </a:p>
          <a:p>
            <a:pPr marL="0" indent="0">
              <a:lnSpc>
                <a:spcPct val="150000"/>
              </a:lnSpc>
              <a:spcBef>
                <a:spcPts val="0"/>
              </a:spcBef>
              <a:buNone/>
            </a:pPr>
            <a:r>
              <a:rPr lang="en-US" sz="2600" dirty="0"/>
              <a:t> </a:t>
            </a:r>
            <a:r>
              <a:rPr lang="en-US" sz="2600" dirty="0" smtClean="0"/>
              <a:t> - Function calls</a:t>
            </a:r>
          </a:p>
          <a:p>
            <a:pPr marL="0" indent="0">
              <a:lnSpc>
                <a:spcPct val="150000"/>
              </a:lnSpc>
              <a:spcBef>
                <a:spcPts val="0"/>
              </a:spcBef>
              <a:buNone/>
            </a:pPr>
            <a:r>
              <a:rPr lang="en-US" sz="2600" dirty="0"/>
              <a:t> </a:t>
            </a:r>
            <a:r>
              <a:rPr lang="en-US" sz="2600" dirty="0" smtClean="0"/>
              <a:t> - Object-oriented features</a:t>
            </a:r>
          </a:p>
          <a:p>
            <a:pPr marL="0" indent="0">
              <a:lnSpc>
                <a:spcPct val="150000"/>
              </a:lnSpc>
              <a:spcBef>
                <a:spcPts val="0"/>
              </a:spcBef>
              <a:buNone/>
            </a:pPr>
            <a:r>
              <a:rPr lang="en-US" sz="2600" dirty="0"/>
              <a:t> </a:t>
            </a:r>
            <a:r>
              <a:rPr lang="en-US" sz="2600" dirty="0" smtClean="0"/>
              <a:t> - Element-wise math operations </a:t>
            </a:r>
          </a:p>
          <a:p>
            <a:pPr marL="457200" lvl="1" indent="-457200">
              <a:lnSpc>
                <a:spcPct val="150000"/>
              </a:lnSpc>
              <a:spcBef>
                <a:spcPts val="0"/>
              </a:spcBef>
              <a:buSzPct val="75000"/>
              <a:buFont typeface="Wingdings" panose="05000000000000000000" pitchFamily="2" charset="2"/>
              <a:buChar char="§"/>
            </a:pPr>
            <a:r>
              <a:rPr lang="en-GB" sz="2600" dirty="0"/>
              <a:t>Continually </a:t>
            </a:r>
            <a:r>
              <a:rPr lang="en-GB" sz="2600" dirty="0" smtClean="0"/>
              <a:t>improving – </a:t>
            </a:r>
            <a:r>
              <a:rPr lang="en-GB" sz="2600" b="1" dirty="0" smtClean="0"/>
              <a:t>2016b</a:t>
            </a:r>
            <a:r>
              <a:rPr lang="en-GB" sz="2600" dirty="0" smtClean="0"/>
              <a:t>: </a:t>
            </a:r>
          </a:p>
          <a:p>
            <a:pPr marL="0" lvl="1" indent="0">
              <a:lnSpc>
                <a:spcPct val="150000"/>
              </a:lnSpc>
              <a:spcBef>
                <a:spcPts val="0"/>
              </a:spcBef>
              <a:buSzPct val="75000"/>
              <a:buNone/>
            </a:pPr>
            <a:r>
              <a:rPr lang="en-US" sz="2600" dirty="0"/>
              <a:t> </a:t>
            </a:r>
            <a:r>
              <a:rPr lang="en-US" sz="2600" dirty="0" smtClean="0"/>
              <a:t> - Tight loops execution</a:t>
            </a:r>
          </a:p>
          <a:p>
            <a:pPr marL="0" indent="0">
              <a:lnSpc>
                <a:spcPct val="150000"/>
              </a:lnSpc>
              <a:spcBef>
                <a:spcPts val="0"/>
              </a:spcBef>
              <a:buNone/>
            </a:pPr>
            <a:r>
              <a:rPr lang="en-US" sz="2600" dirty="0" smtClean="0"/>
              <a:t>  - Objects construction​​​</a:t>
            </a:r>
            <a:endParaRPr lang="en-GB" sz="2600" dirty="0"/>
          </a:p>
          <a:p>
            <a:pPr marL="57150" indent="-457200">
              <a:spcBef>
                <a:spcPts val="0"/>
              </a:spcBef>
            </a:pPr>
            <a:endParaRPr lang="en-US" sz="3200" dirty="0" smtClean="0"/>
          </a:p>
          <a:p>
            <a:pPr marL="57150" indent="-457200">
              <a:spcBef>
                <a:spcPts val="0"/>
              </a:spcBef>
            </a:pPr>
            <a:endParaRPr lang="en-GB" sz="3200" dirty="0" smtClean="0"/>
          </a:p>
          <a:p>
            <a:pPr marL="0" indent="0">
              <a:buNone/>
            </a:pPr>
            <a:endParaRPr lang="en-GB" sz="2800" dirty="0" smtClean="0"/>
          </a:p>
          <a:p>
            <a:pPr lvl="1" eaLnBrk="1" hangingPunct="1">
              <a:lnSpc>
                <a:spcPct val="100000"/>
              </a:lnSpc>
              <a:buNone/>
            </a:pPr>
            <a:endParaRPr lang="en-GB" sz="2000" dirty="0" smtClean="0"/>
          </a:p>
          <a:p>
            <a:pPr eaLnBrk="1" hangingPunct="1">
              <a:buNone/>
            </a:pPr>
            <a:endParaRPr lang="en-US" sz="2400" dirty="0" smtClean="0"/>
          </a:p>
        </p:txBody>
      </p:sp>
      <p:pic>
        <p:nvPicPr>
          <p:cNvPr id="1028" name="Picture 4" descr="User Application Performance Improveme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986"/>
          <a:stretch/>
        </p:blipFill>
        <p:spPr bwMode="auto">
          <a:xfrm>
            <a:off x="4688715" y="1268760"/>
            <a:ext cx="4464496" cy="31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3001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500"/>
                                        <p:tgtEl>
                                          <p:spTgt spid="1536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fade">
                                      <p:cBhvr>
                                        <p:cTn id="20" dur="500"/>
                                        <p:tgtEl>
                                          <p:spTgt spid="1536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fade">
                                      <p:cBhvr>
                                        <p:cTn id="23" dur="500"/>
                                        <p:tgtEl>
                                          <p:spTgt spid="153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363">
                                            <p:txEl>
                                              <p:pRg st="5" end="5"/>
                                            </p:txEl>
                                          </p:spTgt>
                                        </p:tgtEl>
                                        <p:attrNameLst>
                                          <p:attrName>style.visibility</p:attrName>
                                        </p:attrNameLst>
                                      </p:cBhvr>
                                      <p:to>
                                        <p:strVal val="visible"/>
                                      </p:to>
                                    </p:set>
                                    <p:animEffect transition="in" filter="fade">
                                      <p:cBhvr>
                                        <p:cTn id="28" dur="500"/>
                                        <p:tgtEl>
                                          <p:spTgt spid="1536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animEffect transition="in" filter="fade">
                                      <p:cBhvr>
                                        <p:cTn id="31" dur="500"/>
                                        <p:tgtEl>
                                          <p:spTgt spid="1536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63">
                                            <p:txEl>
                                              <p:pRg st="7" end="7"/>
                                            </p:txEl>
                                          </p:spTgt>
                                        </p:tgtEl>
                                        <p:attrNameLst>
                                          <p:attrName>style.visibility</p:attrName>
                                        </p:attrNameLst>
                                      </p:cBhvr>
                                      <p:to>
                                        <p:strVal val="visible"/>
                                      </p:to>
                                    </p:set>
                                    <p:animEffect transition="in" filter="fade">
                                      <p:cBhvr>
                                        <p:cTn id="34"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731838"/>
            <a:ext cx="8077200" cy="1143000"/>
          </a:xfrm>
        </p:spPr>
        <p:txBody>
          <a:bodyPr/>
          <a:lstStyle/>
          <a:p>
            <a:r>
              <a:rPr lang="en-US" dirty="0">
                <a:solidFill>
                  <a:srgbClr val="125687"/>
                </a:solidFill>
              </a:rPr>
              <a:t>Code Performance</a:t>
            </a:r>
            <a:endParaRPr lang="he-IL" dirty="0"/>
          </a:p>
        </p:txBody>
      </p:sp>
      <p:sp>
        <p:nvSpPr>
          <p:cNvPr id="13" name="Rectangle 10"/>
          <p:cNvSpPr txBox="1">
            <a:spLocks noChangeArrowheads="1"/>
          </p:cNvSpPr>
          <p:nvPr/>
        </p:nvSpPr>
        <p:spPr>
          <a:xfrm>
            <a:off x="529208" y="1874838"/>
            <a:ext cx="7643192" cy="41148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Power of vector &amp; matrix operations</a:t>
            </a:r>
          </a:p>
          <a:p>
            <a:pPr marL="0" lvl="0" indent="0" eaLnBrk="1" hangingPunct="1">
              <a:lnSpc>
                <a:spcPct val="150000"/>
              </a:lnSpc>
              <a:buClr>
                <a:srgbClr val="125687"/>
              </a:buClr>
              <a:buNone/>
            </a:pPr>
            <a:r>
              <a:rPr lang="en-GB" dirty="0" smtClean="0"/>
              <a:t>	Example</a:t>
            </a:r>
            <a:r>
              <a:rPr lang="en-GB" dirty="0"/>
              <a:t>: Block Processing Images</a:t>
            </a: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Addressing bottlenecks</a:t>
            </a:r>
            <a:endParaRPr kumimoji="0" lang="en-US" sz="2800" b="1"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lvl="0" indent="0" eaLnBrk="1" hangingPunct="1">
              <a:lnSpc>
                <a:spcPct val="150000"/>
              </a:lnSpc>
              <a:buClr>
                <a:srgbClr val="125687"/>
              </a:buClr>
              <a:buNone/>
            </a:pPr>
            <a:r>
              <a:rPr lang="en-GB" dirty="0" smtClean="0"/>
              <a:t>	Example</a:t>
            </a:r>
            <a:r>
              <a:rPr lang="en-GB" dirty="0"/>
              <a:t>: Fitting Data</a:t>
            </a: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5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125687"/>
              </a:buClr>
              <a:buSzPct val="75000"/>
              <a:buFont typeface="Wingdings" panose="05000000000000000000" pitchFamily="2" charset="2"/>
              <a:buChar char="§"/>
              <a:tabLst/>
              <a:defRPr/>
            </a:pPr>
            <a:endParaRPr kumimoji="0" lang="en-US" sz="2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p:txBody>
      </p:sp>
      <p:pic>
        <p:nvPicPr>
          <p:cNvPr id="12" name="Picture 14" descr="L-Membrane_CMYK_Master_Smal"/>
          <p:cNvPicPr>
            <a:picLocks noChangeAspect="1" noChangeArrowheads="1"/>
          </p:cNvPicPr>
          <p:nvPr/>
        </p:nvPicPr>
        <p:blipFill>
          <a:blip r:embed="rId3" cstate="print"/>
          <a:srcRect/>
          <a:stretch>
            <a:fillRect/>
          </a:stretch>
        </p:blipFill>
        <p:spPr bwMode="auto">
          <a:xfrm>
            <a:off x="110377" y="4005064"/>
            <a:ext cx="765654" cy="691447"/>
          </a:xfrm>
          <a:prstGeom prst="rect">
            <a:avLst/>
          </a:prstGeom>
          <a:noFill/>
          <a:ln w="9525">
            <a:noFill/>
            <a:miter lim="800000"/>
            <a:headEnd/>
            <a:tailEnd/>
          </a:ln>
        </p:spPr>
      </p:pic>
    </p:spTree>
    <p:extLst>
      <p:ext uri="{BB962C8B-B14F-4D97-AF65-F5344CB8AC3E}">
        <p14:creationId xmlns:p14="http://schemas.microsoft.com/office/powerpoint/2010/main" val="3779252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smtClean="0"/>
              <a:t>Example: Fitting Data</a:t>
            </a:r>
          </a:p>
        </p:txBody>
      </p:sp>
      <p:sp>
        <p:nvSpPr>
          <p:cNvPr id="13316" name="Rectangle 7"/>
          <p:cNvSpPr>
            <a:spLocks noGrp="1" noChangeArrowheads="1"/>
          </p:cNvSpPr>
          <p:nvPr>
            <p:ph idx="1"/>
          </p:nvPr>
        </p:nvSpPr>
        <p:spPr/>
        <p:txBody>
          <a:bodyPr/>
          <a:lstStyle/>
          <a:p>
            <a:r>
              <a:rPr lang="en-US" sz="2400" dirty="0" smtClean="0"/>
              <a:t>Load data from multiple files</a:t>
            </a:r>
          </a:p>
          <a:p>
            <a:endParaRPr lang="en-US" sz="2400" dirty="0" smtClean="0"/>
          </a:p>
          <a:p>
            <a:r>
              <a:rPr lang="en-US" sz="2400" dirty="0" smtClean="0"/>
              <a:t>Extract a specific test</a:t>
            </a:r>
          </a:p>
          <a:p>
            <a:endParaRPr lang="en-US" sz="2400" dirty="0" smtClean="0"/>
          </a:p>
          <a:p>
            <a:r>
              <a:rPr lang="en-US" sz="2400" dirty="0" smtClean="0"/>
              <a:t>Fit a </a:t>
            </a:r>
            <a:r>
              <a:rPr lang="en-US" sz="2400" dirty="0" err="1" smtClean="0"/>
              <a:t>spline</a:t>
            </a:r>
            <a:r>
              <a:rPr lang="en-US" sz="2400" dirty="0" smtClean="0"/>
              <a:t> to the data</a:t>
            </a:r>
          </a:p>
          <a:p>
            <a:endParaRPr lang="en-US" sz="2400" dirty="0" smtClean="0"/>
          </a:p>
          <a:p>
            <a:r>
              <a:rPr lang="en-US" sz="2400" dirty="0" smtClean="0"/>
              <a:t>Write results to Microsoft Excel</a:t>
            </a:r>
          </a:p>
        </p:txBody>
      </p:sp>
      <p:pic>
        <p:nvPicPr>
          <p:cNvPr id="5" name="Picture 6"/>
          <p:cNvPicPr>
            <a:picLocks noChangeAspect="1" noChangeArrowheads="1"/>
          </p:cNvPicPr>
          <p:nvPr/>
        </p:nvPicPr>
        <p:blipFill>
          <a:blip r:embed="rId3" cstate="print"/>
          <a:srcRect/>
          <a:stretch>
            <a:fillRect/>
          </a:stretch>
        </p:blipFill>
        <p:spPr bwMode="auto">
          <a:xfrm>
            <a:off x="5692609" y="1869150"/>
            <a:ext cx="2975238" cy="2593543"/>
          </a:xfrm>
          <a:prstGeom prst="rect">
            <a:avLst/>
          </a:prstGeom>
          <a:noFill/>
          <a:ln w="9525" algn="ctr">
            <a:noFill/>
            <a:miter lim="800000"/>
            <a:headEnd/>
            <a:tailEnd/>
          </a:ln>
        </p:spPr>
      </p:pic>
    </p:spTree>
    <p:extLst>
      <p:ext uri="{BB962C8B-B14F-4D97-AF65-F5344CB8AC3E}">
        <p14:creationId xmlns:p14="http://schemas.microsoft.com/office/powerpoint/2010/main" val="38837604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smtClean="0"/>
              <a:t>Summary of Example</a:t>
            </a:r>
          </a:p>
        </p:txBody>
      </p:sp>
      <p:sp>
        <p:nvSpPr>
          <p:cNvPr id="14339" name="Rectangle 4"/>
          <p:cNvSpPr>
            <a:spLocks noGrp="1" noChangeArrowheads="1"/>
          </p:cNvSpPr>
          <p:nvPr>
            <p:ph idx="1"/>
          </p:nvPr>
        </p:nvSpPr>
        <p:spPr/>
        <p:txBody>
          <a:bodyPr/>
          <a:lstStyle/>
          <a:p>
            <a:r>
              <a:rPr lang="en-US" sz="2400" dirty="0" smtClean="0"/>
              <a:t>Used profiler to analyze code</a:t>
            </a:r>
          </a:p>
          <a:p>
            <a:endParaRPr lang="en-US" sz="2400" dirty="0" smtClean="0"/>
          </a:p>
          <a:p>
            <a:r>
              <a:rPr lang="en-US" sz="2400" dirty="0" smtClean="0"/>
              <a:t>Targeted significant bottlenecks</a:t>
            </a:r>
          </a:p>
          <a:p>
            <a:endParaRPr lang="en-US" sz="2400" dirty="0" smtClean="0"/>
          </a:p>
          <a:p>
            <a:r>
              <a:rPr lang="en-US" sz="2400" dirty="0" smtClean="0"/>
              <a:t>Reduced file I/O</a:t>
            </a:r>
          </a:p>
          <a:p>
            <a:endParaRPr lang="en-US" sz="2400" dirty="0" smtClean="0"/>
          </a:p>
          <a:p>
            <a:r>
              <a:rPr lang="en-US" sz="2400" dirty="0" smtClean="0"/>
              <a:t>Reused figure</a:t>
            </a:r>
          </a:p>
        </p:txBody>
      </p:sp>
      <p:pic>
        <p:nvPicPr>
          <p:cNvPr id="14340" name="Picture 6"/>
          <p:cNvPicPr>
            <a:picLocks noChangeAspect="1" noChangeArrowheads="1"/>
          </p:cNvPicPr>
          <p:nvPr/>
        </p:nvPicPr>
        <p:blipFill>
          <a:blip r:embed="rId3" cstate="print"/>
          <a:srcRect/>
          <a:stretch>
            <a:fillRect/>
          </a:stretch>
        </p:blipFill>
        <p:spPr bwMode="auto">
          <a:xfrm>
            <a:off x="5692609" y="1869150"/>
            <a:ext cx="2975238" cy="2593543"/>
          </a:xfrm>
          <a:prstGeom prst="rect">
            <a:avLst/>
          </a:prstGeom>
          <a:noFill/>
          <a:ln w="9525" algn="ctr">
            <a:noFill/>
            <a:miter lim="800000"/>
            <a:headEnd/>
            <a:tailEnd/>
          </a:ln>
        </p:spPr>
      </p:pic>
    </p:spTree>
    <p:extLst>
      <p:ext uri="{BB962C8B-B14F-4D97-AF65-F5344CB8AC3E}">
        <p14:creationId xmlns:p14="http://schemas.microsoft.com/office/powerpoint/2010/main" val="28845337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Code Performance</a:t>
            </a:r>
            <a:endParaRPr lang="en-US" sz="1504" dirty="0">
              <a:solidFill>
                <a:schemeClr val="tx1"/>
              </a:solidFill>
            </a:endParaRPr>
          </a:p>
        </p:txBody>
      </p:sp>
      <p:sp>
        <p:nvSpPr>
          <p:cNvPr id="3" name="Content Placeholder 2"/>
          <p:cNvSpPr>
            <a:spLocks noGrp="1"/>
          </p:cNvSpPr>
          <p:nvPr>
            <p:ph idx="1"/>
          </p:nvPr>
        </p:nvSpPr>
        <p:spPr>
          <a:xfrm>
            <a:off x="457200" y="1628800"/>
            <a:ext cx="8077200" cy="4114800"/>
          </a:xfrm>
        </p:spPr>
        <p:txBody>
          <a:bodyPr/>
          <a:lstStyle/>
          <a:p>
            <a:pPr>
              <a:spcBef>
                <a:spcPts val="0"/>
              </a:spcBef>
            </a:pPr>
            <a:r>
              <a:rPr lang="en-US" sz="2300" dirty="0" smtClean="0">
                <a:latin typeface="Courier New" pitchFamily="49" charset="0"/>
                <a:cs typeface="Courier New" pitchFamily="49" charset="0"/>
              </a:rPr>
              <a:t>tic</a:t>
            </a:r>
            <a:r>
              <a:rPr lang="en-US" sz="2300" dirty="0" smtClean="0"/>
              <a:t> </a:t>
            </a:r>
            <a:r>
              <a:rPr lang="en-US" sz="2300" dirty="0"/>
              <a:t>and </a:t>
            </a:r>
            <a:r>
              <a:rPr lang="en-US" sz="2300" dirty="0" err="1">
                <a:latin typeface="Courier New" pitchFamily="49" charset="0"/>
                <a:cs typeface="Courier New" pitchFamily="49" charset="0"/>
              </a:rPr>
              <a:t>toc</a:t>
            </a:r>
            <a:endParaRPr lang="en-US" sz="2300" dirty="0">
              <a:latin typeface="Courier New" pitchFamily="49" charset="0"/>
              <a:cs typeface="Courier New" pitchFamily="49" charset="0"/>
            </a:endParaRPr>
          </a:p>
          <a:p>
            <a:pPr lvl="1">
              <a:lnSpc>
                <a:spcPct val="100000"/>
              </a:lnSpc>
              <a:spcBef>
                <a:spcPts val="0"/>
              </a:spcBef>
            </a:pPr>
            <a:r>
              <a:rPr lang="en-US" sz="2300" dirty="0"/>
              <a:t>For timing for smaller </a:t>
            </a:r>
            <a:r>
              <a:rPr lang="en-US" sz="2300" dirty="0" smtClean="0"/>
              <a:t>portions of </a:t>
            </a:r>
            <a:r>
              <a:rPr lang="en-US" sz="2300" dirty="0"/>
              <a:t>code and scripts</a:t>
            </a:r>
          </a:p>
          <a:p>
            <a:pPr lvl="1">
              <a:lnSpc>
                <a:spcPct val="100000"/>
              </a:lnSpc>
              <a:spcBef>
                <a:spcPts val="0"/>
              </a:spcBef>
            </a:pPr>
            <a:r>
              <a:rPr lang="en-US" sz="2300" dirty="0"/>
              <a:t>Measures performance </a:t>
            </a:r>
            <a:r>
              <a:rPr lang="en-US" sz="2300" dirty="0" smtClean="0"/>
              <a:t>using a </a:t>
            </a:r>
            <a:r>
              <a:rPr lang="en-US" sz="2300" b="1" dirty="0"/>
              <a:t>stopwatch</a:t>
            </a:r>
            <a:r>
              <a:rPr lang="en-US" sz="2300" dirty="0"/>
              <a:t> </a:t>
            </a:r>
            <a:r>
              <a:rPr lang="en-US" sz="2300" b="1" dirty="0"/>
              <a:t>timer</a:t>
            </a:r>
          </a:p>
          <a:p>
            <a:pPr lvl="2">
              <a:lnSpc>
                <a:spcPct val="100000"/>
              </a:lnSpc>
              <a:spcBef>
                <a:spcPts val="0"/>
              </a:spcBef>
            </a:pPr>
            <a:endParaRPr lang="en-US" sz="2300" dirty="0"/>
          </a:p>
          <a:p>
            <a:pPr>
              <a:spcBef>
                <a:spcPts val="0"/>
              </a:spcBef>
            </a:pPr>
            <a:r>
              <a:rPr lang="en-US" sz="2300" dirty="0" err="1">
                <a:latin typeface="Courier New" pitchFamily="49" charset="0"/>
                <a:cs typeface="Courier New" pitchFamily="49" charset="0"/>
              </a:rPr>
              <a:t>timeit</a:t>
            </a:r>
            <a:endParaRPr lang="en-US" sz="2300" dirty="0">
              <a:latin typeface="Courier New" pitchFamily="49" charset="0"/>
              <a:cs typeface="Courier New" pitchFamily="49" charset="0"/>
            </a:endParaRPr>
          </a:p>
          <a:p>
            <a:pPr lvl="1">
              <a:lnSpc>
                <a:spcPct val="100000"/>
              </a:lnSpc>
              <a:spcBef>
                <a:spcPts val="0"/>
              </a:spcBef>
            </a:pPr>
            <a:r>
              <a:rPr lang="en-US" sz="2300" dirty="0"/>
              <a:t>For timing a function</a:t>
            </a:r>
          </a:p>
          <a:p>
            <a:pPr lvl="1">
              <a:lnSpc>
                <a:spcPct val="100000"/>
              </a:lnSpc>
              <a:spcBef>
                <a:spcPts val="0"/>
              </a:spcBef>
            </a:pPr>
            <a:r>
              <a:rPr lang="en-US" sz="2300" dirty="0"/>
              <a:t>Measures the function multiple </a:t>
            </a:r>
            <a:r>
              <a:rPr lang="en-US" sz="2300" dirty="0" smtClean="0"/>
              <a:t>times</a:t>
            </a:r>
            <a:br>
              <a:rPr lang="en-US" sz="2300" dirty="0" smtClean="0"/>
            </a:br>
            <a:r>
              <a:rPr lang="en-US" sz="2300" dirty="0" smtClean="0"/>
              <a:t>and </a:t>
            </a:r>
            <a:r>
              <a:rPr lang="en-US" sz="2300" dirty="0"/>
              <a:t>computes the median</a:t>
            </a:r>
          </a:p>
          <a:p>
            <a:pPr lvl="2">
              <a:lnSpc>
                <a:spcPct val="100000"/>
              </a:lnSpc>
              <a:spcBef>
                <a:spcPts val="0"/>
              </a:spcBef>
            </a:pPr>
            <a:endParaRPr lang="en-US" sz="2300" dirty="0"/>
          </a:p>
          <a:p>
            <a:pPr>
              <a:spcBef>
                <a:spcPts val="0"/>
              </a:spcBef>
            </a:pPr>
            <a:r>
              <a:rPr lang="en-US" sz="2300" dirty="0"/>
              <a:t>Profiler</a:t>
            </a:r>
          </a:p>
          <a:p>
            <a:pPr lvl="1">
              <a:lnSpc>
                <a:spcPct val="100000"/>
              </a:lnSpc>
              <a:spcBef>
                <a:spcPts val="0"/>
              </a:spcBef>
            </a:pPr>
            <a:r>
              <a:rPr lang="en-US" sz="2300" dirty="0"/>
              <a:t>For identifying </a:t>
            </a:r>
            <a:r>
              <a:rPr lang="en-US" sz="2300" dirty="0" smtClean="0"/>
              <a:t>specific performance</a:t>
            </a:r>
            <a:br>
              <a:rPr lang="en-US" sz="2300" dirty="0" smtClean="0"/>
            </a:br>
            <a:r>
              <a:rPr lang="en-US" sz="2300" dirty="0" smtClean="0"/>
              <a:t>bottlenecks </a:t>
            </a:r>
            <a:r>
              <a:rPr lang="en-US" sz="2300" dirty="0"/>
              <a:t>in code</a:t>
            </a:r>
          </a:p>
          <a:p>
            <a:pPr lvl="1">
              <a:lnSpc>
                <a:spcPct val="100000"/>
              </a:lnSpc>
              <a:spcBef>
                <a:spcPts val="0"/>
              </a:spcBef>
            </a:pPr>
            <a:r>
              <a:rPr lang="en-US" sz="2300" dirty="0"/>
              <a:t>Measures relative execution time</a:t>
            </a:r>
          </a:p>
          <a:p>
            <a:pPr lvl="1">
              <a:lnSpc>
                <a:spcPct val="100000"/>
              </a:lnSpc>
              <a:spcBef>
                <a:spcPts val="0"/>
              </a:spcBef>
            </a:pPr>
            <a:endParaRPr lang="en-US" dirty="0"/>
          </a:p>
          <a:p>
            <a:pPr>
              <a:spcBef>
                <a:spcPts val="0"/>
              </a:spcBef>
            </a:pPr>
            <a:endParaRPr lang="en-US" sz="2400" dirty="0" smtClean="0"/>
          </a:p>
        </p:txBody>
      </p:sp>
      <p:pic>
        <p:nvPicPr>
          <p:cNvPr id="1026" name="Picture 2" descr="C:\Users\kcohan\AppData\Local\Temp\SNAGHTMLb7000a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4149080"/>
            <a:ext cx="2754061" cy="23971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982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Interpreting Profiler Results</a:t>
            </a:r>
            <a:endParaRPr lang="en-US" dirty="0"/>
          </a:p>
        </p:txBody>
      </p:sp>
      <p:sp>
        <p:nvSpPr>
          <p:cNvPr id="3" name="Content Placeholder 2"/>
          <p:cNvSpPr>
            <a:spLocks noGrp="1"/>
          </p:cNvSpPr>
          <p:nvPr>
            <p:ph idx="1"/>
          </p:nvPr>
        </p:nvSpPr>
        <p:spPr/>
        <p:txBody>
          <a:bodyPr/>
          <a:lstStyle/>
          <a:p>
            <a:r>
              <a:rPr lang="en-US" sz="2400" dirty="0" smtClean="0"/>
              <a:t>Focus on </a:t>
            </a:r>
            <a:r>
              <a:rPr lang="en-US" sz="2400" b="1" dirty="0" smtClean="0"/>
              <a:t>top</a:t>
            </a:r>
            <a:r>
              <a:rPr lang="en-US" sz="2400" dirty="0" smtClean="0"/>
              <a:t> </a:t>
            </a:r>
            <a:r>
              <a:rPr lang="en-US" sz="2400" b="1" dirty="0" smtClean="0"/>
              <a:t>bottleneck</a:t>
            </a:r>
          </a:p>
          <a:p>
            <a:pPr lvl="1"/>
            <a:r>
              <a:rPr lang="en-US" sz="2000" dirty="0" smtClean="0"/>
              <a:t>Total number of function calls</a:t>
            </a:r>
          </a:p>
          <a:p>
            <a:pPr lvl="1"/>
            <a:r>
              <a:rPr lang="en-US" sz="2000" dirty="0" smtClean="0"/>
              <a:t>Time per function call</a:t>
            </a:r>
          </a:p>
          <a:p>
            <a:pPr lvl="4"/>
            <a:endParaRPr lang="en-US" sz="1200" dirty="0" smtClean="0"/>
          </a:p>
          <a:p>
            <a:r>
              <a:rPr lang="en-US" sz="2400" dirty="0" smtClean="0"/>
              <a:t>Functions</a:t>
            </a:r>
          </a:p>
          <a:p>
            <a:pPr lvl="1"/>
            <a:r>
              <a:rPr lang="en-US" sz="2000" dirty="0" smtClean="0"/>
              <a:t>All function calls have </a:t>
            </a:r>
            <a:r>
              <a:rPr lang="en-US" sz="2000" b="1" dirty="0" smtClean="0"/>
              <a:t>overhead</a:t>
            </a:r>
          </a:p>
          <a:p>
            <a:pPr lvl="1"/>
            <a:r>
              <a:rPr lang="en-US" sz="2000" dirty="0" smtClean="0"/>
              <a:t>Find the </a:t>
            </a:r>
            <a:r>
              <a:rPr lang="en-US" sz="2000" b="1" dirty="0" smtClean="0"/>
              <a:t>right</a:t>
            </a:r>
            <a:r>
              <a:rPr lang="en-US" sz="2000" dirty="0" smtClean="0"/>
              <a:t> function – performance may vary</a:t>
            </a:r>
          </a:p>
          <a:p>
            <a:pPr marL="1081088" lvl="2" indent="-284163" eaLnBrk="0" fontAlgn="base" hangingPunct="0">
              <a:lnSpc>
                <a:spcPct val="100000"/>
              </a:lnSpc>
              <a:spcAft>
                <a:spcPct val="0"/>
              </a:spcAft>
              <a:buClr>
                <a:srgbClr val="215383"/>
              </a:buClr>
              <a:buSzPct val="95000"/>
            </a:pPr>
            <a:r>
              <a:rPr lang="en-US" sz="2000" kern="0" dirty="0" smtClean="0">
                <a:solidFill>
                  <a:srgbClr val="000000"/>
                </a:solidFill>
                <a:latin typeface="Arial"/>
              </a:rPr>
              <a:t>Search MATLAB functions (e.g. </a:t>
            </a:r>
            <a:r>
              <a:rPr lang="en-US" sz="2000" b="1" kern="0" dirty="0" err="1" smtClean="0">
                <a:solidFill>
                  <a:srgbClr val="265787"/>
                </a:solidFill>
                <a:latin typeface="Courier New" pitchFamily="49" charset="0"/>
                <a:cs typeface="Courier New" pitchFamily="49" charset="0"/>
              </a:rPr>
              <a:t>textscan</a:t>
            </a:r>
            <a:r>
              <a:rPr lang="en-US" sz="2000" kern="0" dirty="0" smtClean="0">
                <a:solidFill>
                  <a:srgbClr val="000000"/>
                </a:solidFill>
                <a:latin typeface="Arial"/>
              </a:rPr>
              <a:t> or </a:t>
            </a:r>
            <a:r>
              <a:rPr lang="en-US" sz="2000" b="1" kern="0" dirty="0" err="1" smtClean="0">
                <a:solidFill>
                  <a:srgbClr val="265787"/>
                </a:solidFill>
                <a:latin typeface="Courier New" pitchFamily="49" charset="0"/>
                <a:cs typeface="Courier New" pitchFamily="49" charset="0"/>
              </a:rPr>
              <a:t>dlmread</a:t>
            </a:r>
            <a:r>
              <a:rPr lang="en-US" sz="2000" kern="0" dirty="0" smtClean="0">
                <a:solidFill>
                  <a:srgbClr val="000000"/>
                </a:solidFill>
                <a:latin typeface="Arial"/>
              </a:rPr>
              <a:t>)</a:t>
            </a:r>
          </a:p>
          <a:p>
            <a:pPr marL="1081088" lvl="2" indent="-284163">
              <a:lnSpc>
                <a:spcPct val="100000"/>
              </a:lnSpc>
              <a:buClr>
                <a:srgbClr val="215383"/>
              </a:buClr>
              <a:buSzPct val="95000"/>
            </a:pPr>
            <a:r>
              <a:rPr lang="en-US" sz="2000" kern="0" dirty="0">
                <a:solidFill>
                  <a:srgbClr val="000000"/>
                </a:solidFill>
                <a:latin typeface="Arial"/>
              </a:rPr>
              <a:t>Many shipping functions have viewable source code</a:t>
            </a:r>
          </a:p>
          <a:p>
            <a:pPr marL="796925" lvl="2" indent="0">
              <a:lnSpc>
                <a:spcPct val="100000"/>
              </a:lnSpc>
              <a:buClr>
                <a:srgbClr val="215383"/>
              </a:buClr>
              <a:buSzPct val="95000"/>
              <a:buNone/>
            </a:pPr>
            <a:r>
              <a:rPr lang="en-US" sz="2000" b="1" kern="0" dirty="0">
                <a:solidFill>
                  <a:srgbClr val="000000"/>
                </a:solidFill>
                <a:latin typeface="Arial"/>
                <a:cs typeface="Courier New" pitchFamily="49" charset="0"/>
              </a:rPr>
              <a:t>	   </a:t>
            </a:r>
            <a:r>
              <a:rPr lang="en-US" sz="2000" kern="0" dirty="0">
                <a:solidFill>
                  <a:srgbClr val="000000"/>
                </a:solidFill>
                <a:latin typeface="Arial"/>
                <a:cs typeface="Courier New" pitchFamily="49" charset="0"/>
              </a:rPr>
              <a:t>(</a:t>
            </a:r>
            <a:r>
              <a:rPr lang="en-US" sz="2000" b="1" kern="0" dirty="0">
                <a:solidFill>
                  <a:srgbClr val="265787"/>
                </a:solidFill>
                <a:latin typeface="Courier New" pitchFamily="49" charset="0"/>
                <a:cs typeface="Courier New" pitchFamily="49" charset="0"/>
              </a:rPr>
              <a:t>edit</a:t>
            </a:r>
            <a:r>
              <a:rPr lang="en-US" sz="2000" kern="0" dirty="0">
                <a:solidFill>
                  <a:srgbClr val="000000"/>
                </a:solidFill>
                <a:latin typeface="Arial"/>
              </a:rPr>
              <a:t> </a:t>
            </a:r>
            <a:r>
              <a:rPr lang="en-US" sz="2000" i="1" kern="0" dirty="0" err="1">
                <a:solidFill>
                  <a:srgbClr val="000000"/>
                </a:solidFill>
                <a:latin typeface="Arial"/>
              </a:rPr>
              <a:t>function_name</a:t>
            </a:r>
            <a:r>
              <a:rPr lang="en-US" sz="2000" i="1" kern="0" dirty="0">
                <a:solidFill>
                  <a:srgbClr val="000000"/>
                </a:solidFill>
                <a:latin typeface="Arial"/>
              </a:rPr>
              <a:t>)</a:t>
            </a:r>
          </a:p>
          <a:p>
            <a:pPr marL="1081088" lvl="2" indent="-284163" eaLnBrk="0" fontAlgn="base" hangingPunct="0">
              <a:lnSpc>
                <a:spcPct val="100000"/>
              </a:lnSpc>
              <a:spcAft>
                <a:spcPct val="0"/>
              </a:spcAft>
              <a:buClr>
                <a:srgbClr val="215383"/>
              </a:buClr>
              <a:buSzPct val="95000"/>
            </a:pPr>
            <a:r>
              <a:rPr lang="en-US" sz="2000" kern="0" dirty="0" smtClean="0">
                <a:solidFill>
                  <a:srgbClr val="000000"/>
                </a:solidFill>
                <a:latin typeface="Arial"/>
              </a:rPr>
              <a:t>Write a custom function (dedicated functions may be faster)</a:t>
            </a:r>
          </a:p>
        </p:txBody>
      </p:sp>
    </p:spTree>
    <p:extLst>
      <p:ext uri="{BB962C8B-B14F-4D97-AF65-F5344CB8AC3E}">
        <p14:creationId xmlns:p14="http://schemas.microsoft.com/office/powerpoint/2010/main" val="1345417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solidFill>
                  <a:srgbClr val="125687"/>
                </a:solidFill>
              </a:rPr>
              <a:t>Code </a:t>
            </a:r>
            <a:r>
              <a:rPr lang="en-US" dirty="0" smtClean="0">
                <a:solidFill>
                  <a:srgbClr val="125687"/>
                </a:solidFill>
              </a:rPr>
              <a:t>Performance -</a:t>
            </a:r>
            <a:r>
              <a:rPr lang="en-GB" dirty="0" smtClean="0"/>
              <a:t>Summary</a:t>
            </a:r>
          </a:p>
        </p:txBody>
      </p:sp>
      <p:sp>
        <p:nvSpPr>
          <p:cNvPr id="11267" name="Rectangle 4"/>
          <p:cNvSpPr>
            <a:spLocks noGrp="1" noChangeArrowheads="1"/>
          </p:cNvSpPr>
          <p:nvPr>
            <p:ph idx="1"/>
          </p:nvPr>
        </p:nvSpPr>
        <p:spPr>
          <a:xfrm>
            <a:off x="432012" y="1556792"/>
            <a:ext cx="8077200" cy="5400600"/>
          </a:xfrm>
        </p:spPr>
        <p:txBody>
          <a:bodyPr/>
          <a:lstStyle/>
          <a:p>
            <a:pPr marL="0" indent="0" eaLnBrk="1" hangingPunct="1">
              <a:lnSpc>
                <a:spcPct val="150000"/>
              </a:lnSpc>
              <a:spcBef>
                <a:spcPts val="0"/>
              </a:spcBef>
              <a:buNone/>
            </a:pPr>
            <a:r>
              <a:rPr lang="en-US" sz="2200" b="1" dirty="0" smtClean="0"/>
              <a:t>Techniques for addressing performance:</a:t>
            </a:r>
          </a:p>
          <a:p>
            <a:pPr lvl="1" eaLnBrk="1" hangingPunct="1">
              <a:lnSpc>
                <a:spcPct val="150000"/>
              </a:lnSpc>
              <a:spcBef>
                <a:spcPts val="0"/>
              </a:spcBef>
            </a:pPr>
            <a:r>
              <a:rPr lang="en-US" sz="2200" dirty="0" smtClean="0"/>
              <a:t>Vectorization</a:t>
            </a:r>
          </a:p>
          <a:p>
            <a:pPr lvl="1" eaLnBrk="1" hangingPunct="1">
              <a:lnSpc>
                <a:spcPct val="150000"/>
              </a:lnSpc>
              <a:spcBef>
                <a:spcPts val="0"/>
              </a:spcBef>
            </a:pPr>
            <a:r>
              <a:rPr lang="en-US" sz="2200" dirty="0" err="1" smtClean="0"/>
              <a:t>Preallocation</a:t>
            </a:r>
            <a:endParaRPr lang="en-US" sz="2200" dirty="0"/>
          </a:p>
          <a:p>
            <a:pPr lvl="1" eaLnBrk="1" hangingPunct="1">
              <a:lnSpc>
                <a:spcPct val="150000"/>
              </a:lnSpc>
              <a:spcBef>
                <a:spcPts val="0"/>
              </a:spcBef>
            </a:pPr>
            <a:r>
              <a:rPr lang="en-US" sz="2200" dirty="0"/>
              <a:t>Sparse matrices</a:t>
            </a:r>
          </a:p>
          <a:p>
            <a:pPr lvl="1" eaLnBrk="1" hangingPunct="1">
              <a:lnSpc>
                <a:spcPct val="150000"/>
              </a:lnSpc>
              <a:spcBef>
                <a:spcPts val="0"/>
              </a:spcBef>
            </a:pPr>
            <a:r>
              <a:rPr lang="en-US" sz="2200" dirty="0" smtClean="0"/>
              <a:t>Subscripted vs. linear vs. logical</a:t>
            </a:r>
            <a:endParaRPr lang="en-US" sz="2200" dirty="0"/>
          </a:p>
          <a:p>
            <a:pPr marL="457200" lvl="1" indent="0" eaLnBrk="1" hangingPunct="1">
              <a:lnSpc>
                <a:spcPct val="150000"/>
              </a:lnSpc>
              <a:spcBef>
                <a:spcPts val="0"/>
              </a:spcBef>
              <a:buNone/>
            </a:pPr>
            <a:endParaRPr lang="en-US" sz="1200" dirty="0"/>
          </a:p>
          <a:p>
            <a:pPr marL="57150" lvl="0" indent="0" eaLnBrk="1" hangingPunct="1">
              <a:lnSpc>
                <a:spcPct val="150000"/>
              </a:lnSpc>
              <a:spcBef>
                <a:spcPts val="0"/>
              </a:spcBef>
              <a:buNone/>
            </a:pPr>
            <a:r>
              <a:rPr lang="en-US" sz="2200" b="1" dirty="0" smtClean="0"/>
              <a:t>Techniques </a:t>
            </a:r>
            <a:r>
              <a:rPr lang="en-US" sz="2200" b="1" dirty="0"/>
              <a:t>for </a:t>
            </a:r>
            <a:r>
              <a:rPr lang="en-US" sz="2200" b="1" dirty="0" smtClean="0"/>
              <a:t>addressing</a:t>
            </a:r>
            <a:r>
              <a:rPr lang="en-US" sz="2200" b="1" dirty="0" smtClean="0">
                <a:solidFill>
                  <a:prstClr val="black"/>
                </a:solidFill>
              </a:rPr>
              <a:t> bottlenecks</a:t>
            </a:r>
            <a:r>
              <a:rPr lang="en-US" sz="2200" b="1" dirty="0" smtClean="0"/>
              <a:t>:</a:t>
            </a:r>
          </a:p>
          <a:p>
            <a:pPr marL="800100" lvl="1" eaLnBrk="1" hangingPunct="1">
              <a:lnSpc>
                <a:spcPct val="150000"/>
              </a:lnSpc>
              <a:spcBef>
                <a:spcPts val="0"/>
              </a:spcBef>
              <a:buFont typeface="Arial" panose="020B0604020202020204" pitchFamily="34" charset="0"/>
              <a:buChar char="−"/>
            </a:pPr>
            <a:r>
              <a:rPr lang="en-US" sz="2200" dirty="0"/>
              <a:t>Measuring tools</a:t>
            </a:r>
          </a:p>
          <a:p>
            <a:pPr marL="800100" lvl="1" eaLnBrk="1" hangingPunct="1">
              <a:lnSpc>
                <a:spcPct val="150000"/>
              </a:lnSpc>
              <a:spcBef>
                <a:spcPts val="0"/>
              </a:spcBef>
              <a:buFont typeface="Arial" panose="020B0604020202020204" pitchFamily="34" charset="0"/>
              <a:buChar char="−"/>
            </a:pPr>
            <a:r>
              <a:rPr lang="en-US" sz="2200" dirty="0"/>
              <a:t>Reduce File I/O</a:t>
            </a:r>
          </a:p>
          <a:p>
            <a:pPr marL="800100" lvl="1" eaLnBrk="1" hangingPunct="1">
              <a:lnSpc>
                <a:spcPct val="150000"/>
              </a:lnSpc>
              <a:spcBef>
                <a:spcPts val="0"/>
              </a:spcBef>
              <a:buFont typeface="Arial" panose="020B0604020202020204" pitchFamily="34" charset="0"/>
              <a:buChar char="−"/>
            </a:pPr>
            <a:r>
              <a:rPr lang="en-US" sz="2200" dirty="0"/>
              <a:t>Reduce displaying outputs</a:t>
            </a:r>
          </a:p>
          <a:p>
            <a:pPr lvl="1" eaLnBrk="1" hangingPunct="1">
              <a:lnSpc>
                <a:spcPct val="150000"/>
              </a:lnSpc>
              <a:spcBef>
                <a:spcPts val="0"/>
              </a:spcBef>
            </a:pPr>
            <a:endParaRPr lang="en-US" sz="2200" dirty="0" smtClean="0"/>
          </a:p>
        </p:txBody>
      </p:sp>
      <p:pic>
        <p:nvPicPr>
          <p:cNvPr id="5" name="Picture 14" descr="L-Membrane_CMYK_Master_Smal"/>
          <p:cNvPicPr>
            <a:picLocks noChangeAspect="1" noChangeArrowheads="1"/>
          </p:cNvPicPr>
          <p:nvPr/>
        </p:nvPicPr>
        <p:blipFill>
          <a:blip r:embed="rId3" cstate="print"/>
          <a:srcRect/>
          <a:stretch>
            <a:fillRect/>
          </a:stretch>
        </p:blipFill>
        <p:spPr bwMode="auto">
          <a:xfrm>
            <a:off x="7185273" y="5217796"/>
            <a:ext cx="1323939" cy="1195623"/>
          </a:xfrm>
          <a:prstGeom prst="rect">
            <a:avLst/>
          </a:prstGeom>
          <a:noFill/>
          <a:ln w="9525">
            <a:noFill/>
            <a:miter lim="800000"/>
            <a:headEnd/>
            <a:tailEnd/>
          </a:ln>
        </p:spPr>
      </p:pic>
    </p:spTree>
    <p:extLst>
      <p:ext uri="{BB962C8B-B14F-4D97-AF65-F5344CB8AC3E}">
        <p14:creationId xmlns:p14="http://schemas.microsoft.com/office/powerpoint/2010/main" val="382497984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434702" y="2060848"/>
            <a:ext cx="8077200" cy="4114800"/>
          </a:xfrm>
        </p:spPr>
        <p:txBody>
          <a:bodyPr/>
          <a:lstStyle/>
          <a:p>
            <a:pPr eaLnBrk="1" hangingPunct="1">
              <a:lnSpc>
                <a:spcPct val="150000"/>
              </a:lnSpc>
            </a:pPr>
            <a:r>
              <a:rPr lang="en-US" dirty="0" smtClean="0"/>
              <a:t>MATLAB:  Idea-Based Development</a:t>
            </a:r>
          </a:p>
          <a:p>
            <a:pPr eaLnBrk="1" hangingPunct="1">
              <a:lnSpc>
                <a:spcPct val="150000"/>
              </a:lnSpc>
            </a:pPr>
            <a:r>
              <a:rPr lang="en-US" dirty="0" smtClean="0"/>
              <a:t>Improving </a:t>
            </a:r>
            <a:r>
              <a:rPr lang="en-US" dirty="0"/>
              <a:t>Code Quality </a:t>
            </a:r>
            <a:endParaRPr lang="en-US" dirty="0" smtClean="0"/>
          </a:p>
          <a:p>
            <a:pPr eaLnBrk="1" hangingPunct="1">
              <a:lnSpc>
                <a:spcPct val="150000"/>
              </a:lnSpc>
            </a:pPr>
            <a:r>
              <a:rPr lang="en-US" dirty="0"/>
              <a:t>Improving Code </a:t>
            </a:r>
            <a:r>
              <a:rPr lang="en-US" dirty="0" smtClean="0"/>
              <a:t>Performance</a:t>
            </a:r>
          </a:p>
          <a:p>
            <a:pPr eaLnBrk="1" hangingPunct="1">
              <a:lnSpc>
                <a:spcPct val="150000"/>
              </a:lnSpc>
            </a:pPr>
            <a:r>
              <a:rPr lang="en-US" dirty="0" smtClean="0"/>
              <a:t>Summary </a:t>
            </a:r>
            <a:endParaRPr lang="en-US" dirty="0"/>
          </a:p>
          <a:p>
            <a:pPr marL="0" indent="0" eaLnBrk="1" hangingPunct="1">
              <a:lnSpc>
                <a:spcPct val="150000"/>
              </a:lnSpc>
              <a:buNone/>
            </a:pPr>
            <a:endParaRPr lang="en-US" altLang="he-IL" dirty="0" smtClean="0"/>
          </a:p>
          <a:p>
            <a:pPr eaLnBrk="1" hangingPunct="1"/>
            <a:endParaRPr lang="en-US" altLang="he-IL" sz="2000" dirty="0" smtClean="0"/>
          </a:p>
        </p:txBody>
      </p:sp>
      <p:sp>
        <p:nvSpPr>
          <p:cNvPr id="4" name="Rounded Rectangle 3"/>
          <p:cNvSpPr/>
          <p:nvPr/>
        </p:nvSpPr>
        <p:spPr>
          <a:xfrm>
            <a:off x="179512" y="4319043"/>
            <a:ext cx="781643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eaLnBrk="0" hangingPunct="0"/>
            <a:endParaRPr lang="en-US" dirty="0" smtClean="0">
              <a:solidFill>
                <a:prstClr val="black"/>
              </a:solidFill>
            </a:endParaRPr>
          </a:p>
        </p:txBody>
      </p:sp>
    </p:spTree>
    <p:extLst>
      <p:ext uri="{BB962C8B-B14F-4D97-AF65-F5344CB8AC3E}">
        <p14:creationId xmlns:p14="http://schemas.microsoft.com/office/powerpoint/2010/main" val="28539057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858067" y="2699164"/>
            <a:ext cx="4683245" cy="1392307"/>
            <a:chOff x="2855640" y="2893634"/>
            <a:chExt cx="3985553" cy="1643700"/>
          </a:xfrm>
        </p:grpSpPr>
        <p:sp>
          <p:nvSpPr>
            <p:cNvPr id="44" name="Rounded Rectangle 43"/>
            <p:cNvSpPr/>
            <p:nvPr/>
          </p:nvSpPr>
          <p:spPr bwMode="auto">
            <a:xfrm>
              <a:off x="2855640" y="2893634"/>
              <a:ext cx="3821708" cy="1410969"/>
            </a:xfrm>
            <a:prstGeom prst="roundRect">
              <a:avLst>
                <a:gd name="adj" fmla="val 515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451"/>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46" name="Group 41"/>
            <p:cNvGrpSpPr/>
            <p:nvPr/>
          </p:nvGrpSpPr>
          <p:grpSpPr>
            <a:xfrm>
              <a:off x="2994424" y="2974936"/>
              <a:ext cx="3846769" cy="1562398"/>
              <a:chOff x="1633150" y="2267152"/>
              <a:chExt cx="5129025" cy="2053494"/>
            </a:xfrm>
          </p:grpSpPr>
          <p:sp>
            <p:nvSpPr>
              <p:cNvPr id="58" name="Rounded Rectangle 57"/>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9" name="Text Box 36"/>
              <p:cNvSpPr txBox="1">
                <a:spLocks noChangeArrowheads="1"/>
              </p:cNvSpPr>
              <p:nvPr/>
            </p:nvSpPr>
            <p:spPr bwMode="auto">
              <a:xfrm>
                <a:off x="1633150" y="2267152"/>
                <a:ext cx="5129025" cy="2053494"/>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rPr>
                  <a:t>Define </a:t>
                </a:r>
                <a:r>
                  <a:rPr kumimoji="0" lang="en-US" sz="1600" b="1" i="0" u="none" strike="noStrike" kern="1200" cap="none" spc="0" normalizeH="0" baseline="0" noProof="0" dirty="0" smtClean="0">
                    <a:ln>
                      <a:noFill/>
                    </a:ln>
                    <a:solidFill>
                      <a:prstClr val="black"/>
                    </a:solidFill>
                    <a:effectLst/>
                    <a:uLnTx/>
                    <a:uFillTx/>
                    <a:latin typeface="Arial"/>
                    <a:ea typeface="+mn-ea"/>
                  </a:rPr>
                  <a:t>Architecture </a:t>
                </a:r>
                <a:r>
                  <a:rPr kumimoji="0" lang="en-US" sz="1600" b="1" i="0" u="none" strike="noStrike" kern="1200" cap="none" spc="0" normalizeH="0" baseline="0" noProof="0" dirty="0">
                    <a:ln>
                      <a:noFill/>
                    </a:ln>
                    <a:solidFill>
                      <a:prstClr val="black"/>
                    </a:solidFill>
                    <a:effectLst/>
                    <a:uLnTx/>
                    <a:uFillTx/>
                    <a:latin typeface="Arial"/>
                    <a:ea typeface="+mn-ea"/>
                  </a:rPr>
                  <a:t>and </a:t>
                </a:r>
                <a:r>
                  <a:rPr kumimoji="0" lang="en-US" sz="1600" b="1" i="0" u="none" strike="noStrike" kern="1200" cap="none" spc="0" normalizeH="0" baseline="0" noProof="0" dirty="0" smtClean="0">
                    <a:ln>
                      <a:noFill/>
                    </a:ln>
                    <a:solidFill>
                      <a:prstClr val="black"/>
                    </a:solidFill>
                    <a:effectLst/>
                    <a:uLnTx/>
                    <a:uFillTx/>
                    <a:latin typeface="Arial"/>
                    <a:ea typeface="+mn-ea"/>
                  </a:rPr>
                  <a:t>Design</a:t>
                </a:r>
                <a:endParaRPr kumimoji="0" lang="en-US" sz="1600" b="1" i="0" u="none" strike="noStrike" kern="1200" cap="none" spc="0" normalizeH="0" baseline="0" noProof="0" dirty="0">
                  <a:ln>
                    <a:noFill/>
                  </a:ln>
                  <a:solidFill>
                    <a:prstClr val="black"/>
                  </a:solidFill>
                  <a:effectLst/>
                  <a:uLnTx/>
                  <a:uFillTx/>
                  <a:latin typeface="Arial"/>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rPr>
                  <a:t>Improve </a:t>
                </a:r>
                <a:r>
                  <a:rPr kumimoji="0" lang="en-US" sz="1600" b="1" i="0" u="none" strike="noStrike" kern="1200" cap="none" spc="0" normalizeH="0" baseline="0" noProof="0" dirty="0" smtClean="0">
                    <a:ln>
                      <a:noFill/>
                    </a:ln>
                    <a:solidFill>
                      <a:prstClr val="black"/>
                    </a:solidFill>
                    <a:effectLst/>
                    <a:uLnTx/>
                    <a:uFillTx/>
                    <a:latin typeface="Arial"/>
                    <a:ea typeface="+mn-ea"/>
                  </a:rPr>
                  <a:t>Code Quality </a:t>
                </a:r>
                <a:r>
                  <a:rPr kumimoji="0" lang="en-US" sz="1600" b="1" i="0" u="none" strike="noStrike" kern="1200" cap="none" spc="0" normalizeH="0" baseline="0" noProof="0" dirty="0">
                    <a:ln>
                      <a:noFill/>
                    </a:ln>
                    <a:solidFill>
                      <a:prstClr val="black"/>
                    </a:solidFill>
                    <a:effectLst/>
                    <a:uLnTx/>
                    <a:uFillTx/>
                    <a:latin typeface="Arial"/>
                    <a:ea typeface="+mn-ea"/>
                  </a:rPr>
                  <a:t>and </a:t>
                </a:r>
                <a:r>
                  <a:rPr kumimoji="0" lang="en-US" sz="1600" b="1" i="0" u="none" strike="noStrike" kern="1200" cap="none" spc="0" normalizeH="0" baseline="0" noProof="0" dirty="0" smtClean="0">
                    <a:ln>
                      <a:noFill/>
                    </a:ln>
                    <a:solidFill>
                      <a:prstClr val="black"/>
                    </a:solidFill>
                    <a:effectLst/>
                    <a:uLnTx/>
                    <a:uFillTx/>
                    <a:latin typeface="Arial"/>
                    <a:ea typeface="+mn-ea"/>
                  </a:rPr>
                  <a:t>Performance</a:t>
                </a:r>
                <a:endParaRPr kumimoji="0" lang="en-US" sz="1600" b="1" i="0" u="none" strike="noStrike" kern="1200" cap="none" spc="0" normalizeH="0" baseline="0" noProof="0" dirty="0">
                  <a:ln>
                    <a:noFill/>
                  </a:ln>
                  <a:solidFill>
                    <a:prstClr val="black"/>
                  </a:solidFill>
                  <a:effectLst/>
                  <a:uLnTx/>
                  <a:uFillTx/>
                  <a:latin typeface="Arial"/>
                  <a:ea typeface="+mn-ea"/>
                </a:endParaRPr>
              </a:p>
              <a:p>
                <a:pPr>
                  <a:defRPr/>
                </a:pPr>
                <a:r>
                  <a:rPr lang="en-US" sz="1600" b="1" dirty="0">
                    <a:solidFill>
                      <a:prstClr val="black"/>
                    </a:solidFill>
                  </a:rPr>
                  <a:t>Profile and Optimize</a:t>
                </a:r>
                <a:endParaRPr 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a:ea typeface="+mn-ea"/>
                  </a:rPr>
                  <a:t>Manage Code </a:t>
                </a:r>
                <a:r>
                  <a:rPr kumimoji="0" lang="en-US" sz="1600" b="1" i="0" u="none" strike="noStrike" kern="1200" cap="none" spc="0" normalizeH="0" baseline="0" noProof="0" dirty="0">
                    <a:ln>
                      <a:noFill/>
                    </a:ln>
                    <a:solidFill>
                      <a:prstClr val="black"/>
                    </a:solidFill>
                    <a:effectLst/>
                    <a:uLnTx/>
                    <a:uFillTx/>
                    <a:latin typeface="Arial"/>
                    <a:ea typeface="+mn-ea"/>
                  </a:rPr>
                  <a:t>with Source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125687"/>
                  </a:solidFill>
                  <a:effectLst/>
                  <a:uLnTx/>
                  <a:uFillTx/>
                  <a:latin typeface="Arial" charset="0"/>
                  <a:ea typeface="+mn-ea"/>
                  <a:cs typeface="Tahoma" charset="0"/>
                </a:endParaRPr>
              </a:p>
            </p:txBody>
          </p:sp>
        </p:grpSp>
      </p:grpSp>
      <p:grpSp>
        <p:nvGrpSpPr>
          <p:cNvPr id="8" name="Group 7"/>
          <p:cNvGrpSpPr/>
          <p:nvPr/>
        </p:nvGrpSpPr>
        <p:grpSpPr>
          <a:xfrm>
            <a:off x="3864216" y="1669462"/>
            <a:ext cx="4524208" cy="801357"/>
            <a:chOff x="1933333" y="2087780"/>
            <a:chExt cx="3821708" cy="564474"/>
          </a:xfrm>
        </p:grpSpPr>
        <p:sp>
          <p:nvSpPr>
            <p:cNvPr id="104" name="Rounded Rectangle 103"/>
            <p:cNvSpPr/>
            <p:nvPr/>
          </p:nvSpPr>
          <p:spPr bwMode="auto">
            <a:xfrm>
              <a:off x="1933333" y="2087780"/>
              <a:ext cx="3821708" cy="56447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105" name="Group 41"/>
            <p:cNvGrpSpPr/>
            <p:nvPr/>
          </p:nvGrpSpPr>
          <p:grpSpPr>
            <a:xfrm>
              <a:off x="2065565" y="2150680"/>
              <a:ext cx="3550272" cy="428419"/>
              <a:chOff x="1624415" y="1314860"/>
              <a:chExt cx="4733695" cy="875329"/>
            </a:xfrm>
          </p:grpSpPr>
          <p:sp>
            <p:nvSpPr>
              <p:cNvPr id="106" name="Rounded Rectangle 105"/>
              <p:cNvSpPr/>
              <p:nvPr/>
            </p:nvSpPr>
            <p:spPr bwMode="auto">
              <a:xfrm>
                <a:off x="1633710" y="1314861"/>
                <a:ext cx="4724400" cy="875328"/>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07" name="Text Box 36"/>
              <p:cNvSpPr txBox="1">
                <a:spLocks noChangeArrowheads="1"/>
              </p:cNvSpPr>
              <p:nvPr/>
            </p:nvSpPr>
            <p:spPr bwMode="auto">
              <a:xfrm>
                <a:off x="1624415" y="1314860"/>
                <a:ext cx="4354632" cy="84160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Explore and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Refine Your Ideas </a:t>
                </a:r>
                <a:r>
                  <a:rPr kumimoji="0" lang="en-US" sz="1600" b="1" i="0" u="none" strike="noStrike" kern="1200" cap="none" spc="0" normalizeH="0" baseline="0" noProof="0" dirty="0">
                    <a:ln>
                      <a:noFill/>
                    </a:ln>
                    <a:solidFill>
                      <a:prstClr val="black"/>
                    </a:solidFill>
                    <a:effectLst/>
                    <a:uLnTx/>
                    <a:uFillTx/>
                    <a:latin typeface="Arial"/>
                    <a:ea typeface="+mn-ea"/>
                    <a:cs typeface="+mn-cs"/>
                  </a:rPr>
                  <a:t>Prototype,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Iterate</a:t>
                </a:r>
                <a:r>
                  <a:rPr kumimoji="0" lang="en-US" sz="1600" b="1" i="0" u="none" strike="noStrike" kern="1200" cap="none" spc="0" normalizeH="0" baseline="0" noProof="0" dirty="0">
                    <a:ln>
                      <a:noFill/>
                    </a:ln>
                    <a:solidFill>
                      <a:prstClr val="black"/>
                    </a:solidFill>
                    <a:effectLst/>
                    <a:uLnTx/>
                    <a:uFillTx/>
                    <a:latin typeface="Arial"/>
                    <a:ea typeface="+mn-ea"/>
                    <a:cs typeface="+mn-cs"/>
                  </a:rPr>
                  <a:t>,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Test</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2" name="Title 1"/>
          <p:cNvSpPr>
            <a:spLocks noGrp="1"/>
          </p:cNvSpPr>
          <p:nvPr>
            <p:ph type="title"/>
          </p:nvPr>
        </p:nvSpPr>
        <p:spPr>
          <a:xfrm>
            <a:off x="457202" y="731842"/>
            <a:ext cx="8435279" cy="662889"/>
          </a:xfrm>
        </p:spPr>
        <p:txBody>
          <a:bodyPr>
            <a:normAutofit/>
          </a:bodyPr>
          <a:lstStyle/>
          <a:p>
            <a:r>
              <a:rPr lang="en-US" b="1" dirty="0" smtClean="0"/>
              <a:t>MATLAB:   Idea-Based Development</a:t>
            </a:r>
            <a:endParaRPr lang="en-US" b="1" dirty="0"/>
          </a:p>
        </p:txBody>
      </p:sp>
      <p:grpSp>
        <p:nvGrpSpPr>
          <p:cNvPr id="10" name="Group 9"/>
          <p:cNvGrpSpPr/>
          <p:nvPr/>
        </p:nvGrpSpPr>
        <p:grpSpPr>
          <a:xfrm>
            <a:off x="3864216" y="4149080"/>
            <a:ext cx="4524208" cy="1099344"/>
            <a:chOff x="3944018" y="4592717"/>
            <a:chExt cx="3821708" cy="803451"/>
          </a:xfrm>
        </p:grpSpPr>
        <p:sp>
          <p:nvSpPr>
            <p:cNvPr id="80" name="Rounded Rectangle 79"/>
            <p:cNvSpPr/>
            <p:nvPr/>
          </p:nvSpPr>
          <p:spPr bwMode="auto">
            <a:xfrm>
              <a:off x="3944018" y="4592717"/>
              <a:ext cx="3821708" cy="803451"/>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81" name="Group 41"/>
            <p:cNvGrpSpPr/>
            <p:nvPr/>
          </p:nvGrpSpPr>
          <p:grpSpPr>
            <a:xfrm>
              <a:off x="4083221" y="4685913"/>
              <a:ext cx="3543300" cy="626816"/>
              <a:chOff x="1633709" y="1376750"/>
              <a:chExt cx="4724400" cy="1280681"/>
            </a:xfrm>
          </p:grpSpPr>
          <p:sp>
            <p:nvSpPr>
              <p:cNvPr id="82" name="Rounded Rectangle 81"/>
              <p:cNvSpPr/>
              <p:nvPr/>
            </p:nvSpPr>
            <p:spPr bwMode="auto">
              <a:xfrm>
                <a:off x="1633709" y="1376750"/>
                <a:ext cx="4724400" cy="1280681"/>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83" name="Text Box 36"/>
              <p:cNvSpPr txBox="1">
                <a:spLocks noChangeArrowheads="1"/>
              </p:cNvSpPr>
              <p:nvPr/>
            </p:nvSpPr>
            <p:spPr bwMode="auto">
              <a:xfrm>
                <a:off x="1647767" y="1400480"/>
                <a:ext cx="3943580" cy="124087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Verify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Your Code</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a:ea typeface="+mn-ea"/>
                    <a:cs typeface="+mn-cs"/>
                  </a:rPr>
                  <a:t>Generate</a:t>
                </a:r>
                <a:r>
                  <a:rPr kumimoji="0" lang="en-US" sz="1600" b="1" i="0" u="none" strike="noStrike" kern="1200" cap="none" spc="0" normalizeH="0" noProof="0" dirty="0" smtClean="0">
                    <a:ln>
                      <a:noFill/>
                    </a:ln>
                    <a:solidFill>
                      <a:prstClr val="black"/>
                    </a:solidFill>
                    <a:effectLst/>
                    <a:uLnTx/>
                    <a:uFillTx/>
                    <a:latin typeface="Arial"/>
                    <a:ea typeface="+mn-ea"/>
                    <a:cs typeface="+mn-cs"/>
                  </a:rPr>
                  <a:t>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Reports</a:t>
                </a:r>
              </a:p>
              <a:p>
                <a:pPr lvl="0">
                  <a:defRPr/>
                </a:pPr>
                <a:r>
                  <a:rPr lang="en-US" sz="1600" b="1" dirty="0">
                    <a:solidFill>
                      <a:prstClr val="black"/>
                    </a:solidFill>
                  </a:rPr>
                  <a:t>Automate</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84" name="Group 83"/>
          <p:cNvGrpSpPr/>
          <p:nvPr/>
        </p:nvGrpSpPr>
        <p:grpSpPr>
          <a:xfrm>
            <a:off x="1302181" y="1622815"/>
            <a:ext cx="933238" cy="1086105"/>
            <a:chOff x="4800600" y="1218493"/>
            <a:chExt cx="1208709" cy="1372307"/>
          </a:xfrm>
        </p:grpSpPr>
        <p:grpSp>
          <p:nvGrpSpPr>
            <p:cNvPr id="85" name="Group 84"/>
            <p:cNvGrpSpPr/>
            <p:nvPr/>
          </p:nvGrpSpPr>
          <p:grpSpPr>
            <a:xfrm>
              <a:off x="4854684" y="1218493"/>
              <a:ext cx="1065492" cy="994164"/>
              <a:chOff x="4794217" y="4896992"/>
              <a:chExt cx="1065492" cy="994164"/>
            </a:xfrm>
          </p:grpSpPr>
          <p:pic>
            <p:nvPicPr>
              <p:cNvPr id="89" name="Picture 88"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92" name="TextBox 91"/>
              <p:cNvSpPr txBox="1"/>
              <p:nvPr/>
            </p:nvSpPr>
            <p:spPr>
              <a:xfrm>
                <a:off x="4794217" y="5541164"/>
                <a:ext cx="1065492" cy="349992"/>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EXPLORE</a:t>
                </a:r>
              </a:p>
            </p:txBody>
          </p:sp>
        </p:grpSp>
        <p:sp>
          <p:nvSpPr>
            <p:cNvPr id="86" name="Arc 85"/>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1" name="Group 10"/>
          <p:cNvGrpSpPr/>
          <p:nvPr/>
        </p:nvGrpSpPr>
        <p:grpSpPr>
          <a:xfrm>
            <a:off x="3864215" y="5610771"/>
            <a:ext cx="4668225" cy="904893"/>
            <a:chOff x="4943872" y="5445224"/>
            <a:chExt cx="3954025" cy="564474"/>
          </a:xfrm>
        </p:grpSpPr>
        <p:sp>
          <p:nvSpPr>
            <p:cNvPr id="94" name="Rounded Rectangle 93"/>
            <p:cNvSpPr/>
            <p:nvPr/>
          </p:nvSpPr>
          <p:spPr bwMode="auto">
            <a:xfrm>
              <a:off x="4943872" y="5445224"/>
              <a:ext cx="3821708" cy="56447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95" name="Group 41"/>
            <p:cNvGrpSpPr/>
            <p:nvPr/>
          </p:nvGrpSpPr>
          <p:grpSpPr>
            <a:xfrm>
              <a:off x="5076987" y="5521631"/>
              <a:ext cx="3820910" cy="397005"/>
              <a:chOff x="1625592" y="1342448"/>
              <a:chExt cx="5094546" cy="811143"/>
            </a:xfrm>
          </p:grpSpPr>
          <p:sp>
            <p:nvSpPr>
              <p:cNvPr id="96" name="Rounded Rectangle 95"/>
              <p:cNvSpPr/>
              <p:nvPr/>
            </p:nvSpPr>
            <p:spPr bwMode="auto">
              <a:xfrm>
                <a:off x="1633709" y="1376749"/>
                <a:ext cx="4761020" cy="776842"/>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97" name="Text Box 36"/>
              <p:cNvSpPr txBox="1">
                <a:spLocks noChangeArrowheads="1"/>
              </p:cNvSpPr>
              <p:nvPr/>
            </p:nvSpPr>
            <p:spPr bwMode="auto">
              <a:xfrm>
                <a:off x="1625592" y="1342448"/>
                <a:ext cx="5094546" cy="78453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prstClr val="black"/>
                    </a:solidFill>
                    <a:latin typeface="Arial"/>
                  </a:rPr>
                  <a:t>D</a:t>
                </a:r>
                <a:r>
                  <a:rPr kumimoji="0" lang="en-US" sz="1600" b="1" i="0" u="none" strike="noStrike" kern="1200" cap="none" spc="0" normalizeH="0" baseline="0" noProof="0" dirty="0" err="1" smtClean="0">
                    <a:ln>
                      <a:noFill/>
                    </a:ln>
                    <a:solidFill>
                      <a:prstClr val="black"/>
                    </a:solidFill>
                    <a:effectLst/>
                    <a:uLnTx/>
                    <a:uFillTx/>
                    <a:latin typeface="Arial"/>
                    <a:ea typeface="+mn-ea"/>
                    <a:cs typeface="+mn-cs"/>
                  </a:rPr>
                  <a:t>eploy</a:t>
                </a:r>
                <a:r>
                  <a:rPr lang="en-US" sz="1600" b="1" dirty="0" smtClean="0">
                    <a:solidFill>
                      <a:prstClr val="black"/>
                    </a:solidFill>
                    <a:latin typeface="Arial"/>
                  </a:rPr>
                  <a:t>, Integrate,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Distribute</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lvl="0">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Apps,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Code Generation, SW </a:t>
                </a:r>
                <a:r>
                  <a:rPr lang="en-US" sz="1600" b="1" dirty="0" smtClean="0">
                    <a:solidFill>
                      <a:prstClr val="black"/>
                    </a:solidFill>
                    <a:latin typeface="Arial"/>
                  </a:rPr>
                  <a:t>Components</a:t>
                </a:r>
                <a:r>
                  <a:rPr lang="en-US" dirty="0"/>
                  <a:t> </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150" name="Group 149"/>
          <p:cNvGrpSpPr/>
          <p:nvPr/>
        </p:nvGrpSpPr>
        <p:grpSpPr>
          <a:xfrm>
            <a:off x="1302177" y="2846951"/>
            <a:ext cx="933236" cy="1086105"/>
            <a:chOff x="4800600" y="1218493"/>
            <a:chExt cx="1208709" cy="1372307"/>
          </a:xfrm>
        </p:grpSpPr>
        <p:grpSp>
          <p:nvGrpSpPr>
            <p:cNvPr id="151" name="Group 150"/>
            <p:cNvGrpSpPr/>
            <p:nvPr/>
          </p:nvGrpSpPr>
          <p:grpSpPr>
            <a:xfrm>
              <a:off x="4836716" y="1218493"/>
              <a:ext cx="1131932" cy="994163"/>
              <a:chOff x="4776249" y="4896992"/>
              <a:chExt cx="1131932" cy="994163"/>
            </a:xfrm>
          </p:grpSpPr>
          <p:pic>
            <p:nvPicPr>
              <p:cNvPr id="153" name="Picture 152"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54" name="TextBox 153"/>
              <p:cNvSpPr txBox="1"/>
              <p:nvPr/>
            </p:nvSpPr>
            <p:spPr>
              <a:xfrm>
                <a:off x="4776249" y="5541163"/>
                <a:ext cx="1131932" cy="349992"/>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MANAGE</a:t>
                </a:r>
              </a:p>
            </p:txBody>
          </p:sp>
        </p:grpSp>
        <p:sp>
          <p:nvSpPr>
            <p:cNvPr id="152" name="Arc 151"/>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55" name="Group 154"/>
          <p:cNvGrpSpPr/>
          <p:nvPr/>
        </p:nvGrpSpPr>
        <p:grpSpPr>
          <a:xfrm>
            <a:off x="1270784" y="4143095"/>
            <a:ext cx="933237" cy="1086105"/>
            <a:chOff x="4800600" y="1218493"/>
            <a:chExt cx="1208709" cy="1372307"/>
          </a:xfrm>
        </p:grpSpPr>
        <p:grpSp>
          <p:nvGrpSpPr>
            <p:cNvPr id="156" name="Group 155"/>
            <p:cNvGrpSpPr/>
            <p:nvPr/>
          </p:nvGrpSpPr>
          <p:grpSpPr>
            <a:xfrm>
              <a:off x="5067366" y="1218493"/>
              <a:ext cx="675173" cy="1048547"/>
              <a:chOff x="5006899" y="4896992"/>
              <a:chExt cx="675173" cy="1048547"/>
            </a:xfrm>
          </p:grpSpPr>
          <p:pic>
            <p:nvPicPr>
              <p:cNvPr id="158" name="Picture 157"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59" name="TextBox 158"/>
              <p:cNvSpPr txBox="1"/>
              <p:nvPr/>
            </p:nvSpPr>
            <p:spPr>
              <a:xfrm>
                <a:off x="5006899" y="5556659"/>
                <a:ext cx="675173"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TEST</a:t>
                </a:r>
              </a:p>
            </p:txBody>
          </p:sp>
        </p:grpSp>
        <p:sp>
          <p:nvSpPr>
            <p:cNvPr id="157" name="Arc 156"/>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60" name="Group 159"/>
          <p:cNvGrpSpPr/>
          <p:nvPr/>
        </p:nvGrpSpPr>
        <p:grpSpPr>
          <a:xfrm>
            <a:off x="1259632" y="5439239"/>
            <a:ext cx="933238" cy="1086105"/>
            <a:chOff x="4800600" y="1218493"/>
            <a:chExt cx="1208709" cy="1372307"/>
          </a:xfrm>
        </p:grpSpPr>
        <p:grpSp>
          <p:nvGrpSpPr>
            <p:cNvPr id="161" name="Group 160"/>
            <p:cNvGrpSpPr/>
            <p:nvPr/>
          </p:nvGrpSpPr>
          <p:grpSpPr>
            <a:xfrm>
              <a:off x="4932416" y="1218493"/>
              <a:ext cx="945074" cy="1035974"/>
              <a:chOff x="4871949" y="4896992"/>
              <a:chExt cx="945074" cy="1035974"/>
            </a:xfrm>
          </p:grpSpPr>
          <p:pic>
            <p:nvPicPr>
              <p:cNvPr id="163" name="Picture 162"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64" name="TextBox 163"/>
              <p:cNvSpPr txBox="1"/>
              <p:nvPr/>
            </p:nvSpPr>
            <p:spPr>
              <a:xfrm>
                <a:off x="4871949" y="5544086"/>
                <a:ext cx="945074"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SHARE</a:t>
                </a:r>
              </a:p>
            </p:txBody>
          </p:sp>
        </p:grpSp>
        <p:sp>
          <p:nvSpPr>
            <p:cNvPr id="162" name="Arc 161"/>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sp>
        <p:nvSpPr>
          <p:cNvPr id="12" name="Up-Down Arrow 11"/>
          <p:cNvSpPr/>
          <p:nvPr/>
        </p:nvSpPr>
        <p:spPr>
          <a:xfrm>
            <a:off x="5514250" y="2368448"/>
            <a:ext cx="247159" cy="462411"/>
          </a:xfrm>
          <a:prstGeom prst="upDownArrow">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165" name="Up-Down Arrow 164"/>
          <p:cNvSpPr/>
          <p:nvPr/>
        </p:nvSpPr>
        <p:spPr>
          <a:xfrm>
            <a:off x="5512891" y="3806140"/>
            <a:ext cx="247159" cy="462411"/>
          </a:xfrm>
          <a:prstGeom prst="upDownArrow">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166" name="Up-Down Arrow 165"/>
          <p:cNvSpPr/>
          <p:nvPr/>
        </p:nvSpPr>
        <p:spPr>
          <a:xfrm>
            <a:off x="5512891" y="5217409"/>
            <a:ext cx="247159" cy="462411"/>
          </a:xfrm>
          <a:prstGeom prst="upDownArrow">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grpSp>
        <p:nvGrpSpPr>
          <p:cNvPr id="47" name="Group 46"/>
          <p:cNvGrpSpPr/>
          <p:nvPr/>
        </p:nvGrpSpPr>
        <p:grpSpPr>
          <a:xfrm flipH="1">
            <a:off x="3141802" y="1875466"/>
            <a:ext cx="629724" cy="4289838"/>
            <a:chOff x="6544621" y="732542"/>
            <a:chExt cx="679282" cy="4899214"/>
          </a:xfrm>
        </p:grpSpPr>
        <p:grpSp>
          <p:nvGrpSpPr>
            <p:cNvPr id="48" name="Group 36"/>
            <p:cNvGrpSpPr/>
            <p:nvPr/>
          </p:nvGrpSpPr>
          <p:grpSpPr>
            <a:xfrm>
              <a:off x="6544621" y="732542"/>
              <a:ext cx="676550" cy="1926156"/>
              <a:chOff x="5181600" y="1507109"/>
              <a:chExt cx="676550" cy="1926156"/>
            </a:xfrm>
          </p:grpSpPr>
          <p:sp>
            <p:nvSpPr>
              <p:cNvPr id="55" name="Bent Arrow 54"/>
              <p:cNvSpPr/>
              <p:nvPr/>
            </p:nvSpPr>
            <p:spPr bwMode="auto">
              <a:xfrm flipH="1">
                <a:off x="5181600" y="1507109"/>
                <a:ext cx="676550" cy="127449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56" name="Freeform 55"/>
              <p:cNvSpPr/>
              <p:nvPr/>
            </p:nvSpPr>
            <p:spPr bwMode="auto">
              <a:xfrm flipH="1" flipV="1">
                <a:off x="5181600" y="2158772"/>
                <a:ext cx="676550" cy="1274493"/>
              </a:xfrm>
              <a:custGeom>
                <a:avLst/>
                <a:gdLst>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0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105050 w 676550"/>
                  <a:gd name="connsiteY12" fmla="*/ 1274265 h 1274493"/>
                  <a:gd name="connsiteX13" fmla="*/ 0 w 676550"/>
                  <a:gd name="connsiteY13" fmla="*/ 1274493 h 1274493"/>
                  <a:gd name="connsiteX0" fmla="*/ 105050 w 676550"/>
                  <a:gd name="connsiteY0" fmla="*/ 1274265 h 1365705"/>
                  <a:gd name="connsiteX1" fmla="*/ 0 w 676550"/>
                  <a:gd name="connsiteY1" fmla="*/ 1274493 h 1365705"/>
                  <a:gd name="connsiteX2" fmla="*/ 0 w 676550"/>
                  <a:gd name="connsiteY2" fmla="*/ 352486 h 1365705"/>
                  <a:gd name="connsiteX3" fmla="*/ 86694 w 676550"/>
                  <a:gd name="connsiteY3" fmla="*/ 143189 h 1365705"/>
                  <a:gd name="connsiteX4" fmla="*/ 295991 w 676550"/>
                  <a:gd name="connsiteY4" fmla="*/ 56496 h 1365705"/>
                  <a:gd name="connsiteX5" fmla="*/ 427877 w 676550"/>
                  <a:gd name="connsiteY5" fmla="*/ 56495 h 1365705"/>
                  <a:gd name="connsiteX6" fmla="*/ 427877 w 676550"/>
                  <a:gd name="connsiteY6" fmla="*/ 0 h 1365705"/>
                  <a:gd name="connsiteX7" fmla="*/ 676550 w 676550"/>
                  <a:gd name="connsiteY7" fmla="*/ 154335 h 1365705"/>
                  <a:gd name="connsiteX8" fmla="*/ 427877 w 676550"/>
                  <a:gd name="connsiteY8" fmla="*/ 308669 h 1365705"/>
                  <a:gd name="connsiteX9" fmla="*/ 427877 w 676550"/>
                  <a:gd name="connsiteY9" fmla="*/ 252174 h 1365705"/>
                  <a:gd name="connsiteX10" fmla="*/ 295991 w 676550"/>
                  <a:gd name="connsiteY10" fmla="*/ 252174 h 1365705"/>
                  <a:gd name="connsiteX11" fmla="*/ 195679 w 676550"/>
                  <a:gd name="connsiteY11" fmla="*/ 352486 h 1365705"/>
                  <a:gd name="connsiteX12" fmla="*/ 195679 w 676550"/>
                  <a:gd name="connsiteY12" fmla="*/ 1274493 h 1365705"/>
                  <a:gd name="connsiteX13" fmla="*/ 196490 w 676550"/>
                  <a:gd name="connsiteY13" fmla="*/ 1365705 h 1365705"/>
                  <a:gd name="connsiteX0" fmla="*/ 105050 w 676550"/>
                  <a:gd name="connsiteY0" fmla="*/ 1274265 h 1274493"/>
                  <a:gd name="connsiteX1" fmla="*/ 0 w 676550"/>
                  <a:gd name="connsiteY1" fmla="*/ 1274493 h 1274493"/>
                  <a:gd name="connsiteX2" fmla="*/ 0 w 676550"/>
                  <a:gd name="connsiteY2" fmla="*/ 352486 h 1274493"/>
                  <a:gd name="connsiteX3" fmla="*/ 86694 w 676550"/>
                  <a:gd name="connsiteY3" fmla="*/ 143189 h 1274493"/>
                  <a:gd name="connsiteX4" fmla="*/ 295991 w 676550"/>
                  <a:gd name="connsiteY4" fmla="*/ 56496 h 1274493"/>
                  <a:gd name="connsiteX5" fmla="*/ 427877 w 676550"/>
                  <a:gd name="connsiteY5" fmla="*/ 56495 h 1274493"/>
                  <a:gd name="connsiteX6" fmla="*/ 427877 w 676550"/>
                  <a:gd name="connsiteY6" fmla="*/ 0 h 1274493"/>
                  <a:gd name="connsiteX7" fmla="*/ 676550 w 676550"/>
                  <a:gd name="connsiteY7" fmla="*/ 154335 h 1274493"/>
                  <a:gd name="connsiteX8" fmla="*/ 427877 w 676550"/>
                  <a:gd name="connsiteY8" fmla="*/ 308669 h 1274493"/>
                  <a:gd name="connsiteX9" fmla="*/ 427877 w 676550"/>
                  <a:gd name="connsiteY9" fmla="*/ 252174 h 1274493"/>
                  <a:gd name="connsiteX10" fmla="*/ 295991 w 676550"/>
                  <a:gd name="connsiteY10" fmla="*/ 252174 h 1274493"/>
                  <a:gd name="connsiteX11" fmla="*/ 195679 w 676550"/>
                  <a:gd name="connsiteY11" fmla="*/ 352486 h 1274493"/>
                  <a:gd name="connsiteX12" fmla="*/ 195679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1274493">
                    <a:moveTo>
                      <a:pt x="0" y="127449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127449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nvGrpSpPr>
            <p:cNvPr id="49" name="Group 39"/>
            <p:cNvGrpSpPr/>
            <p:nvPr/>
          </p:nvGrpSpPr>
          <p:grpSpPr>
            <a:xfrm>
              <a:off x="6544621" y="2349633"/>
              <a:ext cx="676550" cy="2107732"/>
              <a:chOff x="3952600" y="3124200"/>
              <a:chExt cx="676550" cy="2107732"/>
            </a:xfrm>
          </p:grpSpPr>
          <p:sp>
            <p:nvSpPr>
              <p:cNvPr id="53" name="Bent Arrow 52"/>
              <p:cNvSpPr/>
              <p:nvPr/>
            </p:nvSpPr>
            <p:spPr bwMode="auto">
              <a:xfrm flipH="1">
                <a:off x="3952600" y="3124200"/>
                <a:ext cx="676550" cy="127449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54" name="Freeform 53"/>
              <p:cNvSpPr/>
              <p:nvPr/>
            </p:nvSpPr>
            <p:spPr bwMode="auto">
              <a:xfrm flipH="1" flipV="1">
                <a:off x="3952600" y="3907106"/>
                <a:ext cx="676550" cy="1324826"/>
              </a:xfrm>
              <a:custGeom>
                <a:avLst/>
                <a:gdLst>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0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105050 w 676550"/>
                  <a:gd name="connsiteY12" fmla="*/ 1274265 h 1274493"/>
                  <a:gd name="connsiteX13" fmla="*/ 0 w 676550"/>
                  <a:gd name="connsiteY13" fmla="*/ 1274493 h 1274493"/>
                  <a:gd name="connsiteX0" fmla="*/ 105050 w 676550"/>
                  <a:gd name="connsiteY0" fmla="*/ 1274265 h 1365705"/>
                  <a:gd name="connsiteX1" fmla="*/ 0 w 676550"/>
                  <a:gd name="connsiteY1" fmla="*/ 1274493 h 1365705"/>
                  <a:gd name="connsiteX2" fmla="*/ 0 w 676550"/>
                  <a:gd name="connsiteY2" fmla="*/ 352486 h 1365705"/>
                  <a:gd name="connsiteX3" fmla="*/ 86694 w 676550"/>
                  <a:gd name="connsiteY3" fmla="*/ 143189 h 1365705"/>
                  <a:gd name="connsiteX4" fmla="*/ 295991 w 676550"/>
                  <a:gd name="connsiteY4" fmla="*/ 56496 h 1365705"/>
                  <a:gd name="connsiteX5" fmla="*/ 427877 w 676550"/>
                  <a:gd name="connsiteY5" fmla="*/ 56495 h 1365705"/>
                  <a:gd name="connsiteX6" fmla="*/ 427877 w 676550"/>
                  <a:gd name="connsiteY6" fmla="*/ 0 h 1365705"/>
                  <a:gd name="connsiteX7" fmla="*/ 676550 w 676550"/>
                  <a:gd name="connsiteY7" fmla="*/ 154335 h 1365705"/>
                  <a:gd name="connsiteX8" fmla="*/ 427877 w 676550"/>
                  <a:gd name="connsiteY8" fmla="*/ 308669 h 1365705"/>
                  <a:gd name="connsiteX9" fmla="*/ 427877 w 676550"/>
                  <a:gd name="connsiteY9" fmla="*/ 252174 h 1365705"/>
                  <a:gd name="connsiteX10" fmla="*/ 295991 w 676550"/>
                  <a:gd name="connsiteY10" fmla="*/ 252174 h 1365705"/>
                  <a:gd name="connsiteX11" fmla="*/ 195679 w 676550"/>
                  <a:gd name="connsiteY11" fmla="*/ 352486 h 1365705"/>
                  <a:gd name="connsiteX12" fmla="*/ 195679 w 676550"/>
                  <a:gd name="connsiteY12" fmla="*/ 1274493 h 1365705"/>
                  <a:gd name="connsiteX13" fmla="*/ 196490 w 676550"/>
                  <a:gd name="connsiteY13" fmla="*/ 1365705 h 1365705"/>
                  <a:gd name="connsiteX0" fmla="*/ 105050 w 676550"/>
                  <a:gd name="connsiteY0" fmla="*/ 1274265 h 1274493"/>
                  <a:gd name="connsiteX1" fmla="*/ 0 w 676550"/>
                  <a:gd name="connsiteY1" fmla="*/ 1274493 h 1274493"/>
                  <a:gd name="connsiteX2" fmla="*/ 0 w 676550"/>
                  <a:gd name="connsiteY2" fmla="*/ 352486 h 1274493"/>
                  <a:gd name="connsiteX3" fmla="*/ 86694 w 676550"/>
                  <a:gd name="connsiteY3" fmla="*/ 143189 h 1274493"/>
                  <a:gd name="connsiteX4" fmla="*/ 295991 w 676550"/>
                  <a:gd name="connsiteY4" fmla="*/ 56496 h 1274493"/>
                  <a:gd name="connsiteX5" fmla="*/ 427877 w 676550"/>
                  <a:gd name="connsiteY5" fmla="*/ 56495 h 1274493"/>
                  <a:gd name="connsiteX6" fmla="*/ 427877 w 676550"/>
                  <a:gd name="connsiteY6" fmla="*/ 0 h 1274493"/>
                  <a:gd name="connsiteX7" fmla="*/ 676550 w 676550"/>
                  <a:gd name="connsiteY7" fmla="*/ 154335 h 1274493"/>
                  <a:gd name="connsiteX8" fmla="*/ 427877 w 676550"/>
                  <a:gd name="connsiteY8" fmla="*/ 308669 h 1274493"/>
                  <a:gd name="connsiteX9" fmla="*/ 427877 w 676550"/>
                  <a:gd name="connsiteY9" fmla="*/ 252174 h 1274493"/>
                  <a:gd name="connsiteX10" fmla="*/ 295991 w 676550"/>
                  <a:gd name="connsiteY10" fmla="*/ 252174 h 1274493"/>
                  <a:gd name="connsiteX11" fmla="*/ 195679 w 676550"/>
                  <a:gd name="connsiteY11" fmla="*/ 352486 h 1274493"/>
                  <a:gd name="connsiteX12" fmla="*/ 195679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1274493">
                    <a:moveTo>
                      <a:pt x="0" y="127449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127449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nvGrpSpPr>
            <p:cNvPr id="50" name="Group 45"/>
            <p:cNvGrpSpPr/>
            <p:nvPr/>
          </p:nvGrpSpPr>
          <p:grpSpPr>
            <a:xfrm>
              <a:off x="6544621" y="4119559"/>
              <a:ext cx="679282" cy="1512197"/>
              <a:chOff x="3952600" y="4894126"/>
              <a:chExt cx="679282" cy="1512197"/>
            </a:xfrm>
          </p:grpSpPr>
          <p:sp>
            <p:nvSpPr>
              <p:cNvPr id="51" name="Bent Arrow 50"/>
              <p:cNvSpPr/>
              <p:nvPr/>
            </p:nvSpPr>
            <p:spPr bwMode="auto">
              <a:xfrm flipH="1">
                <a:off x="3955332" y="4894126"/>
                <a:ext cx="676550" cy="99612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52" name="Freeform 51"/>
              <p:cNvSpPr/>
              <p:nvPr/>
            </p:nvSpPr>
            <p:spPr bwMode="auto">
              <a:xfrm flipH="1" flipV="1">
                <a:off x="3952600" y="5410200"/>
                <a:ext cx="676550" cy="996123"/>
              </a:xfrm>
              <a:custGeom>
                <a:avLst/>
                <a:gdLst>
                  <a:gd name="connsiteX0" fmla="*/ 0 w 676550"/>
                  <a:gd name="connsiteY0" fmla="*/ 996123 h 996123"/>
                  <a:gd name="connsiteX1" fmla="*/ 0 w 676550"/>
                  <a:gd name="connsiteY1" fmla="*/ 352486 h 996123"/>
                  <a:gd name="connsiteX2" fmla="*/ 86694 w 676550"/>
                  <a:gd name="connsiteY2" fmla="*/ 143189 h 996123"/>
                  <a:gd name="connsiteX3" fmla="*/ 295991 w 676550"/>
                  <a:gd name="connsiteY3" fmla="*/ 56496 h 996123"/>
                  <a:gd name="connsiteX4" fmla="*/ 427877 w 676550"/>
                  <a:gd name="connsiteY4" fmla="*/ 56495 h 996123"/>
                  <a:gd name="connsiteX5" fmla="*/ 427877 w 676550"/>
                  <a:gd name="connsiteY5" fmla="*/ 0 h 996123"/>
                  <a:gd name="connsiteX6" fmla="*/ 676550 w 676550"/>
                  <a:gd name="connsiteY6" fmla="*/ 154335 h 996123"/>
                  <a:gd name="connsiteX7" fmla="*/ 427877 w 676550"/>
                  <a:gd name="connsiteY7" fmla="*/ 308669 h 996123"/>
                  <a:gd name="connsiteX8" fmla="*/ 427877 w 676550"/>
                  <a:gd name="connsiteY8" fmla="*/ 252174 h 996123"/>
                  <a:gd name="connsiteX9" fmla="*/ 295991 w 676550"/>
                  <a:gd name="connsiteY9" fmla="*/ 252174 h 996123"/>
                  <a:gd name="connsiteX10" fmla="*/ 195679 w 676550"/>
                  <a:gd name="connsiteY10" fmla="*/ 352486 h 996123"/>
                  <a:gd name="connsiteX11" fmla="*/ 195679 w 676550"/>
                  <a:gd name="connsiteY11" fmla="*/ 996123 h 996123"/>
                  <a:gd name="connsiteX12" fmla="*/ 0 w 676550"/>
                  <a:gd name="connsiteY12" fmla="*/ 996123 h 996123"/>
                  <a:gd name="connsiteX0" fmla="*/ 0 w 676550"/>
                  <a:gd name="connsiteY0" fmla="*/ 996123 h 997929"/>
                  <a:gd name="connsiteX1" fmla="*/ 0 w 676550"/>
                  <a:gd name="connsiteY1" fmla="*/ 352486 h 997929"/>
                  <a:gd name="connsiteX2" fmla="*/ 86694 w 676550"/>
                  <a:gd name="connsiteY2" fmla="*/ 143189 h 997929"/>
                  <a:gd name="connsiteX3" fmla="*/ 295991 w 676550"/>
                  <a:gd name="connsiteY3" fmla="*/ 56496 h 997929"/>
                  <a:gd name="connsiteX4" fmla="*/ 427877 w 676550"/>
                  <a:gd name="connsiteY4" fmla="*/ 56495 h 997929"/>
                  <a:gd name="connsiteX5" fmla="*/ 427877 w 676550"/>
                  <a:gd name="connsiteY5" fmla="*/ 0 h 997929"/>
                  <a:gd name="connsiteX6" fmla="*/ 676550 w 676550"/>
                  <a:gd name="connsiteY6" fmla="*/ 154335 h 997929"/>
                  <a:gd name="connsiteX7" fmla="*/ 427877 w 676550"/>
                  <a:gd name="connsiteY7" fmla="*/ 308669 h 997929"/>
                  <a:gd name="connsiteX8" fmla="*/ 427877 w 676550"/>
                  <a:gd name="connsiteY8" fmla="*/ 252174 h 997929"/>
                  <a:gd name="connsiteX9" fmla="*/ 295991 w 676550"/>
                  <a:gd name="connsiteY9" fmla="*/ 252174 h 997929"/>
                  <a:gd name="connsiteX10" fmla="*/ 195679 w 676550"/>
                  <a:gd name="connsiteY10" fmla="*/ 352486 h 997929"/>
                  <a:gd name="connsiteX11" fmla="*/ 195679 w 676550"/>
                  <a:gd name="connsiteY11" fmla="*/ 996123 h 997929"/>
                  <a:gd name="connsiteX12" fmla="*/ 100486 w 676550"/>
                  <a:gd name="connsiteY12" fmla="*/ 997929 h 997929"/>
                  <a:gd name="connsiteX13" fmla="*/ 0 w 676550"/>
                  <a:gd name="connsiteY13" fmla="*/ 996123 h 997929"/>
                  <a:gd name="connsiteX0" fmla="*/ 100486 w 676550"/>
                  <a:gd name="connsiteY0" fmla="*/ 997929 h 1089369"/>
                  <a:gd name="connsiteX1" fmla="*/ 0 w 676550"/>
                  <a:gd name="connsiteY1" fmla="*/ 996123 h 1089369"/>
                  <a:gd name="connsiteX2" fmla="*/ 0 w 676550"/>
                  <a:gd name="connsiteY2" fmla="*/ 352486 h 1089369"/>
                  <a:gd name="connsiteX3" fmla="*/ 86694 w 676550"/>
                  <a:gd name="connsiteY3" fmla="*/ 143189 h 1089369"/>
                  <a:gd name="connsiteX4" fmla="*/ 295991 w 676550"/>
                  <a:gd name="connsiteY4" fmla="*/ 56496 h 1089369"/>
                  <a:gd name="connsiteX5" fmla="*/ 427877 w 676550"/>
                  <a:gd name="connsiteY5" fmla="*/ 56495 h 1089369"/>
                  <a:gd name="connsiteX6" fmla="*/ 427877 w 676550"/>
                  <a:gd name="connsiteY6" fmla="*/ 0 h 1089369"/>
                  <a:gd name="connsiteX7" fmla="*/ 676550 w 676550"/>
                  <a:gd name="connsiteY7" fmla="*/ 154335 h 1089369"/>
                  <a:gd name="connsiteX8" fmla="*/ 427877 w 676550"/>
                  <a:gd name="connsiteY8" fmla="*/ 308669 h 1089369"/>
                  <a:gd name="connsiteX9" fmla="*/ 427877 w 676550"/>
                  <a:gd name="connsiteY9" fmla="*/ 252174 h 1089369"/>
                  <a:gd name="connsiteX10" fmla="*/ 295991 w 676550"/>
                  <a:gd name="connsiteY10" fmla="*/ 252174 h 1089369"/>
                  <a:gd name="connsiteX11" fmla="*/ 195679 w 676550"/>
                  <a:gd name="connsiteY11" fmla="*/ 352486 h 1089369"/>
                  <a:gd name="connsiteX12" fmla="*/ 195679 w 676550"/>
                  <a:gd name="connsiteY12" fmla="*/ 996123 h 1089369"/>
                  <a:gd name="connsiteX13" fmla="*/ 191926 w 676550"/>
                  <a:gd name="connsiteY13" fmla="*/ 1089369 h 1089369"/>
                  <a:gd name="connsiteX0" fmla="*/ 100486 w 676550"/>
                  <a:gd name="connsiteY0" fmla="*/ 997929 h 997929"/>
                  <a:gd name="connsiteX1" fmla="*/ 0 w 676550"/>
                  <a:gd name="connsiteY1" fmla="*/ 996123 h 997929"/>
                  <a:gd name="connsiteX2" fmla="*/ 0 w 676550"/>
                  <a:gd name="connsiteY2" fmla="*/ 352486 h 997929"/>
                  <a:gd name="connsiteX3" fmla="*/ 86694 w 676550"/>
                  <a:gd name="connsiteY3" fmla="*/ 143189 h 997929"/>
                  <a:gd name="connsiteX4" fmla="*/ 295991 w 676550"/>
                  <a:gd name="connsiteY4" fmla="*/ 56496 h 997929"/>
                  <a:gd name="connsiteX5" fmla="*/ 427877 w 676550"/>
                  <a:gd name="connsiteY5" fmla="*/ 56495 h 997929"/>
                  <a:gd name="connsiteX6" fmla="*/ 427877 w 676550"/>
                  <a:gd name="connsiteY6" fmla="*/ 0 h 997929"/>
                  <a:gd name="connsiteX7" fmla="*/ 676550 w 676550"/>
                  <a:gd name="connsiteY7" fmla="*/ 154335 h 997929"/>
                  <a:gd name="connsiteX8" fmla="*/ 427877 w 676550"/>
                  <a:gd name="connsiteY8" fmla="*/ 308669 h 997929"/>
                  <a:gd name="connsiteX9" fmla="*/ 427877 w 676550"/>
                  <a:gd name="connsiteY9" fmla="*/ 252174 h 997929"/>
                  <a:gd name="connsiteX10" fmla="*/ 295991 w 676550"/>
                  <a:gd name="connsiteY10" fmla="*/ 252174 h 997929"/>
                  <a:gd name="connsiteX11" fmla="*/ 195679 w 676550"/>
                  <a:gd name="connsiteY11" fmla="*/ 352486 h 997929"/>
                  <a:gd name="connsiteX12" fmla="*/ 195679 w 676550"/>
                  <a:gd name="connsiteY12" fmla="*/ 996123 h 997929"/>
                  <a:gd name="connsiteX0" fmla="*/ 0 w 676550"/>
                  <a:gd name="connsiteY0" fmla="*/ 996123 h 996123"/>
                  <a:gd name="connsiteX1" fmla="*/ 0 w 676550"/>
                  <a:gd name="connsiteY1" fmla="*/ 352486 h 996123"/>
                  <a:gd name="connsiteX2" fmla="*/ 86694 w 676550"/>
                  <a:gd name="connsiteY2" fmla="*/ 143189 h 996123"/>
                  <a:gd name="connsiteX3" fmla="*/ 295991 w 676550"/>
                  <a:gd name="connsiteY3" fmla="*/ 56496 h 996123"/>
                  <a:gd name="connsiteX4" fmla="*/ 427877 w 676550"/>
                  <a:gd name="connsiteY4" fmla="*/ 56495 h 996123"/>
                  <a:gd name="connsiteX5" fmla="*/ 427877 w 676550"/>
                  <a:gd name="connsiteY5" fmla="*/ 0 h 996123"/>
                  <a:gd name="connsiteX6" fmla="*/ 676550 w 676550"/>
                  <a:gd name="connsiteY6" fmla="*/ 154335 h 996123"/>
                  <a:gd name="connsiteX7" fmla="*/ 427877 w 676550"/>
                  <a:gd name="connsiteY7" fmla="*/ 308669 h 996123"/>
                  <a:gd name="connsiteX8" fmla="*/ 427877 w 676550"/>
                  <a:gd name="connsiteY8" fmla="*/ 252174 h 996123"/>
                  <a:gd name="connsiteX9" fmla="*/ 295991 w 676550"/>
                  <a:gd name="connsiteY9" fmla="*/ 252174 h 996123"/>
                  <a:gd name="connsiteX10" fmla="*/ 195679 w 676550"/>
                  <a:gd name="connsiteY10" fmla="*/ 352486 h 996123"/>
                  <a:gd name="connsiteX11" fmla="*/ 195679 w 676550"/>
                  <a:gd name="connsiteY11" fmla="*/ 996123 h 99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996123">
                    <a:moveTo>
                      <a:pt x="0" y="99612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99612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spTree>
    <p:extLst>
      <p:ext uri="{BB962C8B-B14F-4D97-AF65-F5344CB8AC3E}">
        <p14:creationId xmlns:p14="http://schemas.microsoft.com/office/powerpoint/2010/main" val="2715667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5" grpId="0" animBg="1"/>
      <p:bldP spid="16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Steps for Improving Performance</a:t>
            </a:r>
          </a:p>
        </p:txBody>
      </p:sp>
      <p:sp>
        <p:nvSpPr>
          <p:cNvPr id="11267" name="Rectangle 4"/>
          <p:cNvSpPr>
            <a:spLocks noGrp="1" noChangeArrowheads="1"/>
          </p:cNvSpPr>
          <p:nvPr>
            <p:ph idx="1"/>
          </p:nvPr>
        </p:nvSpPr>
        <p:spPr/>
        <p:txBody>
          <a:bodyPr/>
          <a:lstStyle/>
          <a:p>
            <a:pPr eaLnBrk="1" hangingPunct="1"/>
            <a:r>
              <a:rPr lang="en-US" sz="2400" dirty="0" smtClean="0"/>
              <a:t>First focus on getting your code working</a:t>
            </a:r>
          </a:p>
          <a:p>
            <a:pPr eaLnBrk="1" hangingPunct="1"/>
            <a:endParaRPr lang="en-US" sz="2400" dirty="0"/>
          </a:p>
          <a:p>
            <a:pPr eaLnBrk="1" hangingPunct="1"/>
            <a:r>
              <a:rPr lang="en-US" sz="2400" dirty="0" smtClean="0"/>
              <a:t>Get the latest MATLAB release</a:t>
            </a:r>
          </a:p>
          <a:p>
            <a:pPr eaLnBrk="1" hangingPunct="1"/>
            <a:endParaRPr lang="en-US" sz="2400" dirty="0" smtClean="0"/>
          </a:p>
          <a:p>
            <a:pPr eaLnBrk="1" hangingPunct="1"/>
            <a:r>
              <a:rPr lang="en-US" sz="2400" dirty="0" smtClean="0"/>
              <a:t>Then speed up the code within core MATLAB</a:t>
            </a:r>
          </a:p>
          <a:p>
            <a:pPr marL="0" indent="0" eaLnBrk="1" hangingPunct="1">
              <a:buNone/>
            </a:pPr>
            <a:endParaRPr lang="en-US" sz="2400" dirty="0" smtClean="0"/>
          </a:p>
          <a:p>
            <a:pPr eaLnBrk="1" hangingPunct="1"/>
            <a:r>
              <a:rPr lang="en-US" sz="2400" dirty="0" smtClean="0"/>
              <a:t>Consider additional processing power</a:t>
            </a:r>
          </a:p>
        </p:txBody>
      </p:sp>
      <p:pic>
        <p:nvPicPr>
          <p:cNvPr id="6" name="Picture 14" descr="L-Membrane_CMYK_Master_Smal"/>
          <p:cNvPicPr>
            <a:picLocks noChangeAspect="1" noChangeArrowheads="1"/>
          </p:cNvPicPr>
          <p:nvPr/>
        </p:nvPicPr>
        <p:blipFill>
          <a:blip r:embed="rId3" cstate="print"/>
          <a:srcRect/>
          <a:stretch>
            <a:fillRect/>
          </a:stretch>
        </p:blipFill>
        <p:spPr bwMode="auto">
          <a:xfrm>
            <a:off x="6848461" y="4833872"/>
            <a:ext cx="1752600" cy="1582738"/>
          </a:xfrm>
          <a:prstGeom prst="rect">
            <a:avLst/>
          </a:prstGeom>
          <a:noFill/>
          <a:ln w="9525">
            <a:noFill/>
            <a:miter lim="800000"/>
            <a:headEnd/>
            <a:tailEnd/>
          </a:ln>
        </p:spPr>
      </p:pic>
    </p:spTree>
    <p:extLst>
      <p:ext uri="{BB962C8B-B14F-4D97-AF65-F5344CB8AC3E}">
        <p14:creationId xmlns:p14="http://schemas.microsoft.com/office/powerpoint/2010/main" val="29691959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a:xfrm>
            <a:off x="457200" y="1700808"/>
            <a:ext cx="8507288" cy="4968552"/>
          </a:xfrm>
        </p:spPr>
        <p:txBody>
          <a:bodyPr/>
          <a:lstStyle/>
          <a:p>
            <a:pPr lvl="0"/>
            <a:r>
              <a:rPr lang="en-US" sz="2400" dirty="0" smtClean="0"/>
              <a:t>Use MATLAB tools to create a readable and </a:t>
            </a:r>
          </a:p>
          <a:p>
            <a:pPr marL="0" lvl="0" indent="0">
              <a:buNone/>
            </a:pPr>
            <a:r>
              <a:rPr lang="en-US" sz="2400" dirty="0"/>
              <a:t> </a:t>
            </a:r>
            <a:r>
              <a:rPr lang="en-US" sz="2400" dirty="0" smtClean="0"/>
              <a:t>   robust code</a:t>
            </a:r>
          </a:p>
          <a:p>
            <a:pPr lvl="0"/>
            <a:endParaRPr lang="en-US" sz="2400" dirty="0" smtClean="0"/>
          </a:p>
          <a:p>
            <a:pPr lvl="0"/>
            <a:r>
              <a:rPr lang="en-US" sz="2400" dirty="0" smtClean="0"/>
              <a:t>Consider performance benefit of vector and</a:t>
            </a:r>
            <a:br>
              <a:rPr lang="en-US" sz="2400" dirty="0" smtClean="0"/>
            </a:br>
            <a:r>
              <a:rPr lang="en-US" sz="2400" dirty="0" smtClean="0"/>
              <a:t>matrix operations in MATLAB</a:t>
            </a:r>
          </a:p>
          <a:p>
            <a:endParaRPr lang="en-US" sz="2400" dirty="0" smtClean="0"/>
          </a:p>
          <a:p>
            <a:pPr lvl="0"/>
            <a:r>
              <a:rPr lang="en-US" sz="2400" dirty="0" smtClean="0"/>
              <a:t>Analyze your code for bottlenecks and</a:t>
            </a:r>
            <a:br>
              <a:rPr lang="en-US" sz="2400" dirty="0" smtClean="0"/>
            </a:br>
            <a:r>
              <a:rPr lang="en-US" sz="2400" dirty="0" smtClean="0"/>
              <a:t>address most critical items</a:t>
            </a:r>
          </a:p>
          <a:p>
            <a:pPr>
              <a:buNone/>
            </a:pPr>
            <a:r>
              <a:rPr lang="en-US" sz="2400" dirty="0" smtClean="0"/>
              <a:t> </a:t>
            </a:r>
          </a:p>
          <a:p>
            <a:pPr lvl="0"/>
            <a:r>
              <a:rPr lang="en-US" sz="2400" b="1" dirty="0" smtClean="0"/>
              <a:t>Take advantage of additional</a:t>
            </a:r>
            <a:br>
              <a:rPr lang="en-US" sz="2400" b="1" dirty="0" smtClean="0"/>
            </a:br>
            <a:r>
              <a:rPr lang="en-US" sz="2400" b="1" dirty="0" smtClean="0"/>
              <a:t>computing resources</a:t>
            </a:r>
            <a:endParaRPr lang="en-US" sz="2400" b="1" dirty="0"/>
          </a:p>
        </p:txBody>
      </p:sp>
      <p:pic>
        <p:nvPicPr>
          <p:cNvPr id="5" name="Picture 14" descr="L-Membrane_CMYK_Master_Smal"/>
          <p:cNvPicPr>
            <a:picLocks noChangeAspect="1" noChangeArrowheads="1"/>
          </p:cNvPicPr>
          <p:nvPr/>
        </p:nvPicPr>
        <p:blipFill>
          <a:blip r:embed="rId3" cstate="print"/>
          <a:srcRect/>
          <a:stretch>
            <a:fillRect/>
          </a:stretch>
        </p:blipFill>
        <p:spPr bwMode="auto">
          <a:xfrm>
            <a:off x="6848461" y="4833872"/>
            <a:ext cx="1752600" cy="1582738"/>
          </a:xfrm>
          <a:prstGeom prst="rect">
            <a:avLst/>
          </a:prstGeom>
          <a:noFill/>
          <a:ln w="9525">
            <a:noFill/>
            <a:miter lim="800000"/>
            <a:headEnd/>
            <a:tailEnd/>
          </a:ln>
        </p:spPr>
      </p:pic>
    </p:spTree>
    <p:extLst>
      <p:ext uri="{BB962C8B-B14F-4D97-AF65-F5344CB8AC3E}">
        <p14:creationId xmlns:p14="http://schemas.microsoft.com/office/powerpoint/2010/main" val="40528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31838"/>
            <a:ext cx="9443392" cy="1143000"/>
          </a:xfrm>
        </p:spPr>
        <p:txBody>
          <a:bodyPr/>
          <a:lstStyle/>
          <a:p>
            <a:pPr eaLnBrk="1" hangingPunct="1"/>
            <a:r>
              <a:rPr lang="en-GB" dirty="0" smtClean="0"/>
              <a:t>Other </a:t>
            </a:r>
            <a:r>
              <a:rPr lang="en-GB" dirty="0" smtClean="0"/>
              <a:t>Performance Resources</a:t>
            </a:r>
          </a:p>
        </p:txBody>
      </p:sp>
      <p:sp>
        <p:nvSpPr>
          <p:cNvPr id="31747" name="Rectangle 12"/>
          <p:cNvSpPr>
            <a:spLocks noGrp="1" noChangeArrowheads="1"/>
          </p:cNvSpPr>
          <p:nvPr>
            <p:ph idx="1"/>
          </p:nvPr>
        </p:nvSpPr>
        <p:spPr>
          <a:xfrm>
            <a:off x="199417" y="1772816"/>
            <a:ext cx="8795320" cy="4114800"/>
          </a:xfrm>
        </p:spPr>
        <p:txBody>
          <a:bodyPr/>
          <a:lstStyle/>
          <a:p>
            <a:pPr eaLnBrk="1" hangingPunct="1"/>
            <a:r>
              <a:rPr lang="en-US" sz="2400" dirty="0" smtClean="0"/>
              <a:t>MATLAB documentation</a:t>
            </a:r>
          </a:p>
          <a:p>
            <a:pPr lvl="1">
              <a:buNone/>
            </a:pPr>
            <a:endParaRPr lang="en-US" dirty="0">
              <a:sym typeface="Wingdings" pitchFamily="2" charset="2"/>
            </a:endParaRPr>
          </a:p>
          <a:p>
            <a:pPr lvl="1">
              <a:buNone/>
            </a:pPr>
            <a:r>
              <a:rPr lang="en-US" sz="1800" dirty="0" smtClean="0">
                <a:sym typeface="Wingdings" pitchFamily="2" charset="2"/>
              </a:rPr>
              <a:t>MATLAB</a:t>
            </a:r>
            <a:r>
              <a:rPr lang="en-US" dirty="0" smtClean="0">
                <a:sym typeface="Wingdings" pitchFamily="2" charset="2"/>
              </a:rPr>
              <a:t>                  </a:t>
            </a:r>
            <a:endParaRPr lang="en-US" sz="2000" dirty="0" smtClean="0">
              <a:ea typeface="+mn-ea"/>
              <a:cs typeface="+mn-cs"/>
            </a:endParaRPr>
          </a:p>
          <a:p>
            <a:pPr marL="0" lvl="1" indent="0">
              <a:buSzPct val="75000"/>
              <a:buNone/>
            </a:pPr>
            <a:endParaRPr lang="en-US" sz="2400" dirty="0" smtClean="0"/>
          </a:p>
          <a:p>
            <a:pPr marL="342900" lvl="1" indent="-342900">
              <a:buSzPct val="75000"/>
              <a:buFont typeface="Wingdings" pitchFamily="2" charset="2"/>
              <a:buChar char="§"/>
            </a:pPr>
            <a:r>
              <a:rPr lang="en-US" sz="2400" dirty="0" smtClean="0"/>
              <a:t>The </a:t>
            </a:r>
            <a:r>
              <a:rPr lang="en-US" sz="2400" dirty="0"/>
              <a:t>Art of MATLAB, Loren Shure’s blog</a:t>
            </a:r>
          </a:p>
          <a:p>
            <a:pPr lvl="1" eaLnBrk="1" hangingPunct="1">
              <a:buFont typeface="Wingdings" pitchFamily="2" charset="2"/>
              <a:buNone/>
            </a:pPr>
            <a:r>
              <a:rPr lang="en-US" sz="1800" dirty="0" smtClean="0">
                <a:hlinkClick r:id="rId3"/>
              </a:rPr>
              <a:t>blogs.mathworks.com/</a:t>
            </a:r>
            <a:r>
              <a:rPr lang="en-US" sz="1800" dirty="0" err="1" smtClean="0">
                <a:hlinkClick r:id="rId3"/>
              </a:rPr>
              <a:t>loren</a:t>
            </a:r>
            <a:r>
              <a:rPr lang="en-US" sz="1800" dirty="0" smtClean="0">
                <a:hlinkClick r:id="rId3"/>
              </a:rPr>
              <a:t>/</a:t>
            </a:r>
            <a:endParaRPr lang="en-US" sz="1800" dirty="0" smtClean="0"/>
          </a:p>
          <a:p>
            <a:pPr lvl="1" eaLnBrk="1" hangingPunct="1">
              <a:buFont typeface="Wingdings" pitchFamily="2" charset="2"/>
              <a:buNone/>
            </a:pPr>
            <a:endParaRPr lang="en-US" sz="1600" dirty="0" smtClean="0"/>
          </a:p>
          <a:p>
            <a:pPr eaLnBrk="1" hangingPunct="1"/>
            <a:r>
              <a:rPr lang="en-US" sz="2400" dirty="0" smtClean="0"/>
              <a:t>Systematics Courses</a:t>
            </a:r>
            <a:endParaRPr lang="en-US" sz="2400" dirty="0" smtClean="0"/>
          </a:p>
          <a:p>
            <a:pPr lvl="1" eaLnBrk="1" hangingPunct="1">
              <a:buNone/>
            </a:pPr>
            <a:r>
              <a:rPr lang="en-US" sz="1800" dirty="0">
                <a:hlinkClick r:id="rId4"/>
              </a:rPr>
              <a:t>http://www.systematics.co.il/courses/mathworks</a:t>
            </a:r>
            <a:r>
              <a:rPr lang="en-US" sz="1800" dirty="0" smtClean="0">
                <a:hlinkClick r:id="rId4"/>
              </a:rPr>
              <a:t>/</a:t>
            </a:r>
            <a:endParaRPr lang="en-US" sz="1800" dirty="0" smtClean="0"/>
          </a:p>
          <a:p>
            <a:pPr lvl="1" eaLnBrk="1" hangingPunct="1">
              <a:buNone/>
            </a:pPr>
            <a:endParaRPr lang="en-US" sz="1800" dirty="0"/>
          </a:p>
        </p:txBody>
      </p:sp>
      <p:sp>
        <p:nvSpPr>
          <p:cNvPr id="3" name="TextBox 2"/>
          <p:cNvSpPr txBox="1"/>
          <p:nvPr/>
        </p:nvSpPr>
        <p:spPr>
          <a:xfrm>
            <a:off x="2051720" y="2444694"/>
            <a:ext cx="1656184" cy="923330"/>
          </a:xfrm>
          <a:prstGeom prst="rect">
            <a:avLst/>
          </a:prstGeom>
          <a:noFill/>
        </p:spPr>
        <p:txBody>
          <a:bodyPr wrap="square" rtlCol="1">
            <a:spAutoFit/>
          </a:bodyPr>
          <a:lstStyle/>
          <a:p>
            <a:r>
              <a:rPr lang="en-US" dirty="0" smtClean="0">
                <a:sym typeface="Wingdings" pitchFamily="2" charset="2"/>
              </a:rPr>
              <a:t>Advanced   Software </a:t>
            </a:r>
            <a:r>
              <a:rPr lang="en-US" dirty="0">
                <a:sym typeface="Wingdings" pitchFamily="2" charset="2"/>
              </a:rPr>
              <a:t>Development</a:t>
            </a:r>
            <a:endParaRPr lang="he-IL" dirty="0">
              <a:latin typeface="Arial" pitchFamily="34" charset="0"/>
              <a:cs typeface="Arial" pitchFamily="34" charset="0"/>
            </a:endParaRPr>
          </a:p>
        </p:txBody>
      </p:sp>
      <p:sp>
        <p:nvSpPr>
          <p:cNvPr id="4" name="TextBox 3"/>
          <p:cNvSpPr txBox="1"/>
          <p:nvPr/>
        </p:nvSpPr>
        <p:spPr>
          <a:xfrm>
            <a:off x="3779912" y="2531815"/>
            <a:ext cx="1605272" cy="646331"/>
          </a:xfrm>
          <a:prstGeom prst="rect">
            <a:avLst/>
          </a:prstGeom>
          <a:noFill/>
        </p:spPr>
        <p:txBody>
          <a:bodyPr wrap="square" rtlCol="1">
            <a:spAutoFit/>
          </a:bodyPr>
          <a:lstStyle/>
          <a:p>
            <a:r>
              <a:rPr lang="en-US" dirty="0">
                <a:sym typeface="Wingdings" pitchFamily="2" charset="2"/>
              </a:rPr>
              <a:t>Performance and Memory</a:t>
            </a:r>
            <a:endParaRPr lang="he-IL" dirty="0">
              <a:latin typeface="Arial" pitchFamily="34" charset="0"/>
              <a:cs typeface="Arial" pitchFamily="34" charset="0"/>
            </a:endParaRPr>
          </a:p>
        </p:txBody>
      </p:sp>
      <p:pic>
        <p:nvPicPr>
          <p:cNvPr id="7" name="Picture 6"/>
          <p:cNvPicPr>
            <a:picLocks noChangeAspect="1"/>
          </p:cNvPicPr>
          <p:nvPr/>
        </p:nvPicPr>
        <p:blipFill>
          <a:blip r:embed="rId5"/>
          <a:stretch>
            <a:fillRect/>
          </a:stretch>
        </p:blipFill>
        <p:spPr>
          <a:xfrm>
            <a:off x="5401853" y="1580156"/>
            <a:ext cx="3547190" cy="1401638"/>
          </a:xfrm>
          <a:prstGeom prst="rect">
            <a:avLst/>
          </a:prstGeom>
        </p:spPr>
      </p:pic>
      <p:pic>
        <p:nvPicPr>
          <p:cNvPr id="2" name="Picture 1"/>
          <p:cNvPicPr>
            <a:picLocks noChangeAspect="1"/>
          </p:cNvPicPr>
          <p:nvPr/>
        </p:nvPicPr>
        <p:blipFill>
          <a:blip r:embed="rId6"/>
          <a:stretch>
            <a:fillRect/>
          </a:stretch>
        </p:blipFill>
        <p:spPr>
          <a:xfrm>
            <a:off x="5830794" y="4221088"/>
            <a:ext cx="3163943" cy="2067110"/>
          </a:xfrm>
          <a:prstGeom prst="rect">
            <a:avLst/>
          </a:prstGeom>
        </p:spPr>
      </p:pic>
    </p:spTree>
    <p:extLst>
      <p:ext uri="{BB962C8B-B14F-4D97-AF65-F5344CB8AC3E}">
        <p14:creationId xmlns:p14="http://schemas.microsoft.com/office/powerpoint/2010/main" val="212499045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143250" y="3028950"/>
            <a:ext cx="2743200" cy="1143000"/>
          </a:xfrm>
        </p:spPr>
        <p:txBody>
          <a:bodyPr/>
          <a:lstStyle/>
          <a:p>
            <a:pPr eaLnBrk="1" hangingPunct="1"/>
            <a:r>
              <a:rPr lang="en-US" altLang="he-IL" sz="3600" dirty="0" smtClean="0"/>
              <a:t>Questions?</a:t>
            </a:r>
            <a:endParaRPr lang="he-IL" altLang="he-IL" sz="3600" dirty="0" smtClean="0"/>
          </a:p>
        </p:txBody>
      </p:sp>
      <p:pic>
        <p:nvPicPr>
          <p:cNvPr id="3" name="Picture 10" descr="L-Membrane_CMYK_Master_S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888" y="2398860"/>
            <a:ext cx="1978496" cy="178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451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42950"/>
            <a:ext cx="7773988" cy="989013"/>
          </a:xfrm>
        </p:spPr>
        <p:txBody>
          <a:bodyPr/>
          <a:lstStyle/>
          <a:p>
            <a:pPr eaLnBrk="1" hangingPunct="1"/>
            <a:r>
              <a:rPr lang="en-US" altLang="he-IL" smtClean="0"/>
              <a:t>More information</a:t>
            </a:r>
          </a:p>
        </p:txBody>
      </p:sp>
      <p:sp>
        <p:nvSpPr>
          <p:cNvPr id="81923" name="Rectangle 3"/>
          <p:cNvSpPr>
            <a:spLocks noGrp="1" noChangeArrowheads="1"/>
          </p:cNvSpPr>
          <p:nvPr>
            <p:ph type="body" sz="half" idx="1"/>
          </p:nvPr>
        </p:nvSpPr>
        <p:spPr>
          <a:xfrm>
            <a:off x="296863" y="1296988"/>
            <a:ext cx="8451850" cy="4479925"/>
          </a:xfrm>
        </p:spPr>
        <p:txBody>
          <a:bodyPr/>
          <a:lstStyle/>
          <a:p>
            <a:pPr eaLnBrk="1" hangingPunct="1">
              <a:lnSpc>
                <a:spcPct val="80000"/>
              </a:lnSpc>
            </a:pPr>
            <a:endParaRPr lang="en-US" altLang="he-IL" sz="1600" dirty="0" smtClean="0"/>
          </a:p>
          <a:p>
            <a:pPr eaLnBrk="1" hangingPunct="1">
              <a:lnSpc>
                <a:spcPct val="80000"/>
              </a:lnSpc>
            </a:pPr>
            <a:r>
              <a:rPr lang="en-US" altLang="he-IL" sz="1600" dirty="0" smtClean="0"/>
              <a:t>Web:</a:t>
            </a:r>
          </a:p>
          <a:p>
            <a:pPr eaLnBrk="1" hangingPunct="1">
              <a:lnSpc>
                <a:spcPct val="80000"/>
              </a:lnSpc>
              <a:buFont typeface="Wingdings" panose="05000000000000000000" pitchFamily="2" charset="2"/>
              <a:buNone/>
            </a:pPr>
            <a:r>
              <a:rPr lang="en-US" altLang="he-IL" sz="1600" dirty="0" smtClean="0"/>
              <a:t>     	</a:t>
            </a:r>
            <a:r>
              <a:rPr lang="en-US" altLang="he-IL" sz="1600" dirty="0" smtClean="0">
                <a:hlinkClick r:id="rId3"/>
              </a:rPr>
              <a:t>www.mathworks.com/discovery/matlab-gpu.html</a:t>
            </a:r>
          </a:p>
          <a:p>
            <a:pPr eaLnBrk="1" hangingPunct="1">
              <a:lnSpc>
                <a:spcPct val="80000"/>
              </a:lnSpc>
            </a:pPr>
            <a:endParaRPr lang="en-US" altLang="he-IL" sz="1600" dirty="0" smtClean="0"/>
          </a:p>
          <a:p>
            <a:pPr eaLnBrk="1" hangingPunct="1">
              <a:lnSpc>
                <a:spcPct val="80000"/>
              </a:lnSpc>
            </a:pPr>
            <a:r>
              <a:rPr lang="en-US" altLang="he-IL" sz="1600" dirty="0" smtClean="0"/>
              <a:t>    MATLAB Central       (~900 results):</a:t>
            </a:r>
          </a:p>
          <a:p>
            <a:pPr eaLnBrk="1" hangingPunct="1">
              <a:lnSpc>
                <a:spcPct val="80000"/>
              </a:lnSpc>
              <a:buFont typeface="Wingdings" panose="05000000000000000000" pitchFamily="2" charset="2"/>
              <a:buNone/>
            </a:pPr>
            <a:r>
              <a:rPr lang="en-US" altLang="he-IL" sz="1600" dirty="0" smtClean="0"/>
              <a:t>	</a:t>
            </a:r>
            <a:r>
              <a:rPr lang="en-US" altLang="he-IL" sz="1600" dirty="0" smtClean="0">
                <a:hlinkClick r:id="rId4"/>
              </a:rPr>
              <a:t>http://www.mathworks.com/matlabcentral/</a:t>
            </a:r>
            <a:endParaRPr lang="en-US" altLang="he-IL" sz="1600" dirty="0" smtClean="0"/>
          </a:p>
          <a:p>
            <a:pPr eaLnBrk="1" hangingPunct="1">
              <a:lnSpc>
                <a:spcPct val="80000"/>
              </a:lnSpc>
            </a:pPr>
            <a:endParaRPr lang="en-US" altLang="he-IL" sz="1600" dirty="0" smtClean="0"/>
          </a:p>
          <a:p>
            <a:pPr eaLnBrk="1" hangingPunct="1">
              <a:lnSpc>
                <a:spcPct val="80000"/>
              </a:lnSpc>
            </a:pPr>
            <a:r>
              <a:rPr lang="en-US" altLang="he-IL" sz="1600" dirty="0" smtClean="0"/>
              <a:t>                                Blog:</a:t>
            </a:r>
            <a:br>
              <a:rPr lang="en-US" altLang="he-IL" sz="1600" dirty="0" smtClean="0"/>
            </a:br>
            <a:r>
              <a:rPr lang="en-US" altLang="he-IL" sz="1600" dirty="0" smtClean="0">
                <a:hlinkClick r:id="rId5"/>
              </a:rPr>
              <a:t>http://matlabisrael.blogspot.com/ </a:t>
            </a:r>
            <a:endParaRPr lang="it-IT" altLang="he-IL" sz="1600" dirty="0" smtClean="0">
              <a:hlinkClick r:id="rId5"/>
            </a:endParaRPr>
          </a:p>
          <a:p>
            <a:pPr eaLnBrk="1" hangingPunct="1">
              <a:lnSpc>
                <a:spcPct val="80000"/>
              </a:lnSpc>
            </a:pPr>
            <a:endParaRPr lang="en-US" altLang="he-IL" sz="1600" dirty="0" smtClean="0"/>
          </a:p>
          <a:p>
            <a:pPr eaLnBrk="1" hangingPunct="1">
              <a:lnSpc>
                <a:spcPct val="80000"/>
              </a:lnSpc>
            </a:pPr>
            <a:r>
              <a:rPr lang="en-US" altLang="he-IL" sz="1600" dirty="0" smtClean="0"/>
              <a:t>LinkedIn   Group:</a:t>
            </a:r>
          </a:p>
          <a:p>
            <a:pPr eaLnBrk="1" hangingPunct="1">
              <a:lnSpc>
                <a:spcPct val="80000"/>
              </a:lnSpc>
              <a:buFont typeface="Wingdings" panose="05000000000000000000" pitchFamily="2" charset="2"/>
              <a:buNone/>
            </a:pPr>
            <a:r>
              <a:rPr lang="en-US" altLang="he-IL" sz="1600" dirty="0" smtClean="0"/>
              <a:t>	MATLAB &amp; Simulink users in Israel</a:t>
            </a:r>
          </a:p>
          <a:p>
            <a:pPr eaLnBrk="1" hangingPunct="1">
              <a:lnSpc>
                <a:spcPct val="80000"/>
              </a:lnSpc>
            </a:pPr>
            <a:endParaRPr lang="en-US" altLang="he-IL" sz="1600" dirty="0" smtClean="0"/>
          </a:p>
          <a:p>
            <a:pPr eaLnBrk="1" hangingPunct="1">
              <a:lnSpc>
                <a:spcPct val="80000"/>
              </a:lnSpc>
            </a:pPr>
            <a:r>
              <a:rPr lang="en-US" altLang="he-IL" sz="1600" dirty="0" smtClean="0"/>
              <a:t>Seminars:</a:t>
            </a:r>
          </a:p>
          <a:p>
            <a:pPr eaLnBrk="1" hangingPunct="1">
              <a:lnSpc>
                <a:spcPct val="80000"/>
              </a:lnSpc>
              <a:buFont typeface="Wingdings" panose="05000000000000000000" pitchFamily="2" charset="2"/>
              <a:buNone/>
            </a:pPr>
            <a:r>
              <a:rPr lang="en-US" altLang="he-IL" sz="1600" dirty="0" smtClean="0"/>
              <a:t>	</a:t>
            </a:r>
            <a:r>
              <a:rPr lang="en-US" altLang="he-IL" sz="1600" dirty="0" smtClean="0">
                <a:hlinkClick r:id="rId6"/>
              </a:rPr>
              <a:t>http://www.systematics.co.il/products/mathworks/events/</a:t>
            </a:r>
            <a:r>
              <a:rPr lang="en-US" altLang="he-IL" sz="1600" dirty="0" smtClean="0"/>
              <a:t> </a:t>
            </a:r>
          </a:p>
          <a:p>
            <a:pPr eaLnBrk="1" hangingPunct="1">
              <a:lnSpc>
                <a:spcPct val="80000"/>
              </a:lnSpc>
              <a:buFont typeface="Wingdings" panose="05000000000000000000" pitchFamily="2" charset="2"/>
              <a:buNone/>
            </a:pPr>
            <a:endParaRPr lang="en-US" altLang="he-IL" sz="1600" dirty="0" smtClean="0"/>
          </a:p>
          <a:p>
            <a:pPr eaLnBrk="1" hangingPunct="1">
              <a:lnSpc>
                <a:spcPct val="80000"/>
              </a:lnSpc>
            </a:pPr>
            <a:r>
              <a:rPr lang="en-US" altLang="he-IL" sz="1600" dirty="0" smtClean="0"/>
              <a:t>Courses:</a:t>
            </a:r>
          </a:p>
          <a:p>
            <a:pPr eaLnBrk="1" hangingPunct="1">
              <a:lnSpc>
                <a:spcPct val="80000"/>
              </a:lnSpc>
              <a:buFont typeface="Wingdings" panose="05000000000000000000" pitchFamily="2" charset="2"/>
              <a:buNone/>
            </a:pPr>
            <a:r>
              <a:rPr lang="en-US" altLang="he-IL" sz="1600" dirty="0" smtClean="0"/>
              <a:t>    	</a:t>
            </a:r>
            <a:r>
              <a:rPr lang="en-US" altLang="he-IL" sz="1600" dirty="0" smtClean="0">
                <a:hlinkClick r:id="rId7"/>
              </a:rPr>
              <a:t>http://www.systematics.co.il/courses/mathworks/</a:t>
            </a:r>
            <a:r>
              <a:rPr lang="en-US" altLang="he-IL" sz="1600" dirty="0" smtClean="0"/>
              <a:t> </a:t>
            </a:r>
          </a:p>
          <a:p>
            <a:pPr eaLnBrk="1" hangingPunct="1">
              <a:lnSpc>
                <a:spcPct val="80000"/>
              </a:lnSpc>
            </a:pPr>
            <a:endParaRPr lang="en-US" altLang="he-IL" sz="1600" dirty="0" smtClean="0"/>
          </a:p>
          <a:p>
            <a:pPr eaLnBrk="1" hangingPunct="1">
              <a:lnSpc>
                <a:spcPct val="80000"/>
              </a:lnSpc>
            </a:pPr>
            <a:r>
              <a:rPr lang="en-US" altLang="he-IL" sz="1600" dirty="0" smtClean="0"/>
              <a:t>Webinars:</a:t>
            </a:r>
          </a:p>
          <a:p>
            <a:pPr eaLnBrk="1" hangingPunct="1">
              <a:lnSpc>
                <a:spcPct val="80000"/>
              </a:lnSpc>
              <a:buFont typeface="Wingdings" panose="05000000000000000000" pitchFamily="2" charset="2"/>
              <a:buNone/>
            </a:pPr>
            <a:r>
              <a:rPr lang="en-US" altLang="he-IL" sz="1600" dirty="0" smtClean="0"/>
              <a:t> 	</a:t>
            </a:r>
            <a:r>
              <a:rPr lang="en-US" altLang="he-IL" sz="1600" dirty="0" smtClean="0">
                <a:hlinkClick r:id="rId8"/>
              </a:rPr>
              <a:t>http://www.mathworks.com/company/events/webinars/</a:t>
            </a:r>
            <a:r>
              <a:rPr lang="en-US" altLang="he-IL" sz="1600" dirty="0" smtClean="0"/>
              <a:t> </a:t>
            </a:r>
          </a:p>
          <a:p>
            <a:pPr eaLnBrk="1" hangingPunct="1">
              <a:lnSpc>
                <a:spcPct val="80000"/>
              </a:lnSpc>
              <a:buFont typeface="Wingdings" panose="05000000000000000000" pitchFamily="2" charset="2"/>
              <a:buNone/>
            </a:pPr>
            <a:endParaRPr lang="en-US" altLang="he-IL" sz="1600" dirty="0" smtClean="0"/>
          </a:p>
          <a:p>
            <a:pPr eaLnBrk="1" hangingPunct="1">
              <a:lnSpc>
                <a:spcPct val="80000"/>
              </a:lnSpc>
            </a:pPr>
            <a:r>
              <a:rPr lang="en-US" altLang="he-IL" sz="1600" dirty="0" smtClean="0"/>
              <a:t>Support &amp; Sales: 03-7660111</a:t>
            </a:r>
          </a:p>
          <a:p>
            <a:pPr lvl="1" eaLnBrk="1" hangingPunct="1">
              <a:lnSpc>
                <a:spcPct val="80000"/>
              </a:lnSpc>
              <a:buFontTx/>
              <a:buNone/>
            </a:pPr>
            <a:endParaRPr lang="en-US" altLang="he-IL" sz="1600" dirty="0" smtClean="0"/>
          </a:p>
        </p:txBody>
      </p:sp>
      <p:pic>
        <p:nvPicPr>
          <p:cNvPr id="81924" name="Picture 10" descr="L-Membrane_CMYK_Master_Sm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771650"/>
            <a:ext cx="3719513"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4000" y="3703638"/>
            <a:ext cx="781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 y="3660775"/>
            <a:ext cx="904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7550" y="3025775"/>
            <a:ext cx="17145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8192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1038" y="2219325"/>
            <a:ext cx="2162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62846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379653" y="524337"/>
            <a:ext cx="8077200" cy="1143000"/>
          </a:xfrm>
          <a:prstGeom prst="rect">
            <a:avLst/>
          </a:prstGeom>
        </p:spPr>
        <p:txBody>
          <a:bodyPr vert="horz" lIns="91440" tIns="45720" rIns="91440" bIns="45720" rtlCol="0" anchor="t" anchorCtr="0">
            <a:noAutofit/>
          </a:bodyPr>
          <a:lstStyle/>
          <a:p>
            <a:pPr eaLnBrk="1" fontAlgn="auto" hangingPunct="1">
              <a:spcBef>
                <a:spcPct val="0"/>
              </a:spcBef>
              <a:spcAft>
                <a:spcPts val="0"/>
              </a:spcAft>
              <a:buClrTx/>
              <a:buNone/>
              <a:defRPr/>
            </a:pPr>
            <a:r>
              <a:rPr lang="en-US" sz="2400" b="1" dirty="0">
                <a:solidFill>
                  <a:schemeClr val="tx2"/>
                </a:solidFill>
                <a:latin typeface="Arial" pitchFamily="34" charset="0"/>
                <a:ea typeface="+mj-ea"/>
                <a:cs typeface="Arial" pitchFamily="34" charset="0"/>
              </a:rPr>
              <a:t>B</a:t>
            </a:r>
            <a:r>
              <a:rPr kumimoji="0" lang="en-US" sz="2400" b="1" i="0" u="none" strike="noStrike" kern="1200" cap="none" spc="0" normalizeH="0" noProof="0" dirty="0" err="1" smtClean="0">
                <a:ln>
                  <a:noFill/>
                </a:ln>
                <a:solidFill>
                  <a:schemeClr val="tx2"/>
                </a:solidFill>
                <a:effectLst/>
                <a:uLnTx/>
                <a:uFillTx/>
                <a:latin typeface="Arial" pitchFamily="34" charset="0"/>
                <a:ea typeface="+mj-ea"/>
                <a:cs typeface="Arial" pitchFamily="34" charset="0"/>
              </a:rPr>
              <a:t>atch</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 processing…</a:t>
            </a:r>
            <a:endParaRPr kumimoji="0" lang="en-US" sz="2400" b="1"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6" name="Rectangle 7"/>
          <p:cNvSpPr>
            <a:spLocks noChangeArrowheads="1"/>
          </p:cNvSpPr>
          <p:nvPr/>
        </p:nvSpPr>
        <p:spPr bwMode="auto">
          <a:xfrm>
            <a:off x="426147" y="956746"/>
            <a:ext cx="8362950" cy="2133600"/>
          </a:xfrm>
          <a:prstGeom prst="rect">
            <a:avLst/>
          </a:prstGeom>
          <a:noFill/>
          <a:ln w="9525">
            <a:noFill/>
            <a:miter lim="800000"/>
            <a:headEnd/>
            <a:tailEnd/>
          </a:ln>
          <a:effectLst/>
        </p:spPr>
        <p:txBody>
          <a:bodyPr/>
          <a:lstStyle/>
          <a:p>
            <a:pPr marL="225425" indent="-284163" eaLnBrk="0" fontAlgn="base" hangingPunct="0">
              <a:spcBef>
                <a:spcPct val="20000"/>
              </a:spcBef>
              <a:spcAft>
                <a:spcPct val="0"/>
              </a:spcAft>
              <a:buClr>
                <a:srgbClr val="215383"/>
              </a:buClr>
              <a:buNone/>
            </a:pPr>
            <a:r>
              <a:rPr lang="en-US" b="1" dirty="0" smtClean="0">
                <a:solidFill>
                  <a:srgbClr val="000000"/>
                </a:solidFill>
                <a:cs typeface="Arial" charset="0"/>
              </a:rPr>
              <a:t>Load the entire file and process it all at once</a:t>
            </a:r>
          </a:p>
          <a:p>
            <a:pPr marL="225425" indent="-284163" eaLnBrk="0" fontAlgn="base" hangingPunct="0">
              <a:spcBef>
                <a:spcPct val="20000"/>
              </a:spcBef>
              <a:spcAft>
                <a:spcPct val="0"/>
              </a:spcAft>
              <a:buClr>
                <a:srgbClr val="215383"/>
              </a:buClr>
              <a:buNone/>
            </a:pPr>
            <a:endParaRPr lang="en-US" b="1" dirty="0" smtClean="0">
              <a:solidFill>
                <a:srgbClr val="000000"/>
              </a:solidFill>
              <a:cs typeface="Arial" charset="0"/>
            </a:endParaRPr>
          </a:p>
          <a:p>
            <a:pPr marL="225425" indent="-284163" eaLnBrk="0" fontAlgn="base" hangingPunct="0">
              <a:spcBef>
                <a:spcPct val="20000"/>
              </a:spcBef>
              <a:spcAft>
                <a:spcPct val="0"/>
              </a:spcAft>
              <a:buClr>
                <a:srgbClr val="215383"/>
              </a:buClr>
              <a:buNone/>
            </a:pPr>
            <a:endParaRPr lang="en-US" sz="2000" b="1" dirty="0" smtClean="0">
              <a:solidFill>
                <a:srgbClr val="000000"/>
              </a:solidFill>
              <a:cs typeface="Arial" charset="0"/>
            </a:endParaRPr>
          </a:p>
          <a:p>
            <a:pPr marL="225425" indent="-284163" eaLnBrk="0" fontAlgn="base" hangingPunct="0">
              <a:spcBef>
                <a:spcPct val="20000"/>
              </a:spcBef>
              <a:spcAft>
                <a:spcPct val="0"/>
              </a:spcAft>
              <a:buClr>
                <a:srgbClr val="215383"/>
              </a:buClr>
              <a:buNone/>
            </a:pPr>
            <a:endParaRPr lang="en-US" sz="2000" b="1" dirty="0" smtClean="0">
              <a:solidFill>
                <a:srgbClr val="000000"/>
              </a:solidFill>
              <a:cs typeface="Arial" charset="0"/>
            </a:endParaRPr>
          </a:p>
        </p:txBody>
      </p:sp>
      <p:sp>
        <p:nvSpPr>
          <p:cNvPr id="191" name="Title 1"/>
          <p:cNvSpPr>
            <a:spLocks noGrp="1"/>
          </p:cNvSpPr>
          <p:nvPr>
            <p:ph type="title"/>
          </p:nvPr>
        </p:nvSpPr>
        <p:spPr>
          <a:xfrm>
            <a:off x="379653" y="3424295"/>
            <a:ext cx="8382000" cy="1528705"/>
          </a:xfrm>
        </p:spPr>
        <p:txBody>
          <a:bodyPr/>
          <a:lstStyle/>
          <a:p>
            <a:r>
              <a:rPr lang="en-US" sz="2400" dirty="0" smtClean="0"/>
              <a:t>Stream p</a:t>
            </a:r>
            <a:r>
              <a:rPr lang="en-US" sz="2400" dirty="0" smtClean="0">
                <a:solidFill>
                  <a:schemeClr val="tx2"/>
                </a:solidFill>
              </a:rPr>
              <a:t>rocessing</a:t>
            </a:r>
            <a:endParaRPr lang="en-US" sz="2400" dirty="0">
              <a:solidFill>
                <a:schemeClr val="tx2"/>
              </a:solidFill>
            </a:endParaRPr>
          </a:p>
        </p:txBody>
      </p:sp>
      <p:sp>
        <p:nvSpPr>
          <p:cNvPr id="192" name="Rectangle 7"/>
          <p:cNvSpPr>
            <a:spLocks noChangeArrowheads="1"/>
          </p:cNvSpPr>
          <p:nvPr/>
        </p:nvSpPr>
        <p:spPr bwMode="auto">
          <a:xfrm>
            <a:off x="379653" y="3894617"/>
            <a:ext cx="8667750" cy="2133600"/>
          </a:xfrm>
          <a:prstGeom prst="rect">
            <a:avLst/>
          </a:prstGeom>
          <a:noFill/>
          <a:ln w="9525">
            <a:noFill/>
            <a:miter lim="800000"/>
            <a:headEnd/>
            <a:tailEnd/>
          </a:ln>
          <a:effectLst/>
        </p:spPr>
        <p:txBody>
          <a:bodyPr/>
          <a:lstStyle/>
          <a:p>
            <a:pPr marL="225425" indent="-284163" eaLnBrk="0" fontAlgn="base" hangingPunct="0">
              <a:spcBef>
                <a:spcPct val="20000"/>
              </a:spcBef>
              <a:spcAft>
                <a:spcPct val="0"/>
              </a:spcAft>
              <a:buClr>
                <a:srgbClr val="215383"/>
              </a:buClr>
              <a:buNone/>
            </a:pPr>
            <a:r>
              <a:rPr lang="en-US" b="1" dirty="0" smtClean="0">
                <a:solidFill>
                  <a:srgbClr val="000000"/>
                </a:solidFill>
                <a:cs typeface="Arial" charset="0"/>
              </a:rPr>
              <a:t>Load a frame and process it before moving on to the next frame</a:t>
            </a:r>
          </a:p>
        </p:txBody>
      </p:sp>
      <p:grpSp>
        <p:nvGrpSpPr>
          <p:cNvPr id="2" name="Group 1"/>
          <p:cNvGrpSpPr>
            <a:grpSpLocks noChangeAspect="1"/>
          </p:cNvGrpSpPr>
          <p:nvPr/>
        </p:nvGrpSpPr>
        <p:grpSpPr>
          <a:xfrm>
            <a:off x="636270" y="1527810"/>
            <a:ext cx="7745730" cy="1520190"/>
            <a:chOff x="457200" y="1439364"/>
            <a:chExt cx="8153400" cy="1600200"/>
          </a:xfrm>
        </p:grpSpPr>
        <p:sp>
          <p:nvSpPr>
            <p:cNvPr id="9" name="Rounded Rectangle 8"/>
            <p:cNvSpPr/>
            <p:nvPr/>
          </p:nvSpPr>
          <p:spPr>
            <a:xfrm>
              <a:off x="1905000" y="1439364"/>
              <a:ext cx="6705600" cy="1600200"/>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solidFill>
                  <a:schemeClr val="tx1"/>
                </a:solidFill>
                <a:latin typeface="Arial" pitchFamily="34" charset="0"/>
                <a:cs typeface="Arial" pitchFamily="34" charset="0"/>
              </a:endParaRPr>
            </a:p>
          </p:txBody>
        </p:sp>
        <p:sp>
          <p:nvSpPr>
            <p:cNvPr id="146" name="Rectangle 145"/>
            <p:cNvSpPr/>
            <p:nvPr/>
          </p:nvSpPr>
          <p:spPr>
            <a:xfrm>
              <a:off x="457200" y="1989702"/>
              <a:ext cx="990600" cy="93977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600" b="1" dirty="0" smtClean="0">
                  <a:solidFill>
                    <a:sysClr val="windowText" lastClr="000000"/>
                  </a:solidFill>
                  <a:latin typeface="Arial" pitchFamily="34" charset="0"/>
                  <a:cs typeface="Arial" pitchFamily="34" charset="0"/>
                </a:rPr>
                <a:t>Source</a:t>
              </a:r>
            </a:p>
          </p:txBody>
        </p:sp>
        <p:sp>
          <p:nvSpPr>
            <p:cNvPr id="148" name="Striped Right Arrow 147"/>
            <p:cNvSpPr/>
            <p:nvPr/>
          </p:nvSpPr>
          <p:spPr>
            <a:xfrm>
              <a:off x="1600200" y="2192889"/>
              <a:ext cx="990600" cy="5334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149" name="Rectangle 148"/>
            <p:cNvSpPr/>
            <p:nvPr/>
          </p:nvSpPr>
          <p:spPr>
            <a:xfrm>
              <a:off x="4800600" y="1955836"/>
              <a:ext cx="1447800" cy="100750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buNone/>
              </a:pPr>
              <a:r>
                <a:rPr lang="en-US" sz="1600" b="1" dirty="0" smtClean="0">
                  <a:solidFill>
                    <a:sysClr val="windowText" lastClr="000000"/>
                  </a:solidFill>
                  <a:latin typeface="Arial" pitchFamily="34" charset="0"/>
                  <a:cs typeface="Arial" pitchFamily="34" charset="0"/>
                </a:rPr>
                <a:t>Batch Processing</a:t>
              </a:r>
            </a:p>
            <a:p>
              <a:pPr algn="ctr">
                <a:spcBef>
                  <a:spcPts val="0"/>
                </a:spcBef>
                <a:buNone/>
              </a:pPr>
              <a:r>
                <a:rPr lang="en-US" sz="1600" b="1" dirty="0" smtClean="0">
                  <a:solidFill>
                    <a:sysClr val="windowText" lastClr="000000"/>
                  </a:solidFill>
                  <a:latin typeface="Arial" pitchFamily="34" charset="0"/>
                  <a:cs typeface="Arial" pitchFamily="34" charset="0"/>
                </a:rPr>
                <a:t>Algorithm</a:t>
              </a:r>
            </a:p>
          </p:txBody>
        </p:sp>
        <p:sp>
          <p:nvSpPr>
            <p:cNvPr id="150" name="Right Arrow 149"/>
            <p:cNvSpPr/>
            <p:nvPr/>
          </p:nvSpPr>
          <p:spPr>
            <a:xfrm>
              <a:off x="4047071" y="2269089"/>
              <a:ext cx="53340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151" name="Right Arrow 150"/>
            <p:cNvSpPr/>
            <p:nvPr/>
          </p:nvSpPr>
          <p:spPr>
            <a:xfrm>
              <a:off x="6366934" y="2269089"/>
              <a:ext cx="53340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cxnSp>
          <p:nvCxnSpPr>
            <p:cNvPr id="153" name="Straight Connector 152"/>
            <p:cNvCxnSpPr/>
            <p:nvPr/>
          </p:nvCxnSpPr>
          <p:spPr>
            <a:xfrm>
              <a:off x="1905000" y="1862696"/>
              <a:ext cx="6705600" cy="0"/>
            </a:xfrm>
            <a:prstGeom prst="line">
              <a:avLst/>
            </a:prstGeom>
            <a:ln/>
          </p:spPr>
          <p:style>
            <a:lnRef idx="2">
              <a:schemeClr val="dk1"/>
            </a:lnRef>
            <a:fillRef idx="0">
              <a:schemeClr val="dk1"/>
            </a:fillRef>
            <a:effectRef idx="1">
              <a:schemeClr val="dk1"/>
            </a:effectRef>
            <a:fontRef idx="minor">
              <a:schemeClr val="tx1"/>
            </a:fontRef>
          </p:style>
        </p:cxnSp>
        <p:sp>
          <p:nvSpPr>
            <p:cNvPr id="156" name="TextBox 155"/>
            <p:cNvSpPr txBox="1"/>
            <p:nvPr/>
          </p:nvSpPr>
          <p:spPr>
            <a:xfrm>
              <a:off x="3975821" y="1467302"/>
              <a:ext cx="943400" cy="326243"/>
            </a:xfrm>
            <a:prstGeom prst="rect">
              <a:avLst/>
            </a:prstGeom>
            <a:noFill/>
          </p:spPr>
          <p:txBody>
            <a:bodyPr wrap="none" lIns="9144" tIns="9144" rIns="9144" bIns="9144" rtlCol="0">
              <a:spAutoFit/>
            </a:bodyPr>
            <a:lstStyle/>
            <a:p>
              <a:pPr>
                <a:buNone/>
              </a:pPr>
              <a:r>
                <a:rPr lang="en-US" sz="2000" dirty="0" smtClean="0">
                  <a:latin typeface="Arial" pitchFamily="34" charset="0"/>
                  <a:cs typeface="Arial" pitchFamily="34" charset="0"/>
                </a:rPr>
                <a:t>Memory</a:t>
              </a:r>
              <a:endParaRPr lang="en-US" sz="2000" dirty="0">
                <a:latin typeface="Arial" pitchFamily="34" charset="0"/>
                <a:cs typeface="Arial" pitchFamily="34" charset="0"/>
              </a:endParaRPr>
            </a:p>
          </p:txBody>
        </p:sp>
        <p:grpSp>
          <p:nvGrpSpPr>
            <p:cNvPr id="1546" name="Group 302"/>
            <p:cNvGrpSpPr/>
            <p:nvPr/>
          </p:nvGrpSpPr>
          <p:grpSpPr>
            <a:xfrm>
              <a:off x="5242560" y="1540042"/>
              <a:ext cx="3063240" cy="228600"/>
              <a:chOff x="5242560" y="1540042"/>
              <a:chExt cx="3063240" cy="228600"/>
            </a:xfrm>
          </p:grpSpPr>
          <p:sp>
            <p:nvSpPr>
              <p:cNvPr id="175" name="Rectangle 174"/>
              <p:cNvSpPr/>
              <p:nvPr/>
            </p:nvSpPr>
            <p:spPr>
              <a:xfrm>
                <a:off x="5242560" y="1558171"/>
                <a:ext cx="2484120" cy="2014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nvGrpSpPr>
              <p:cNvPr id="1547" name="Group 288"/>
              <p:cNvGrpSpPr/>
              <p:nvPr/>
            </p:nvGrpSpPr>
            <p:grpSpPr>
              <a:xfrm>
                <a:off x="5257800" y="1540042"/>
                <a:ext cx="3048000" cy="228600"/>
                <a:chOff x="5257800" y="1540042"/>
                <a:chExt cx="3048000" cy="228600"/>
              </a:xfrm>
            </p:grpSpPr>
            <p:sp>
              <p:nvSpPr>
                <p:cNvPr id="157" name="Rectangle 156"/>
                <p:cNvSpPr/>
                <p:nvPr/>
              </p:nvSpPr>
              <p:spPr>
                <a:xfrm>
                  <a:off x="5257800" y="1552074"/>
                  <a:ext cx="3048000" cy="2165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cxnSp>
              <p:nvCxnSpPr>
                <p:cNvPr id="159" name="Straight Connector 158"/>
                <p:cNvCxnSpPr/>
                <p:nvPr/>
              </p:nvCxnSpPr>
              <p:spPr>
                <a:xfrm rot="5400000">
                  <a:off x="539335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rot="5400000">
                  <a:off x="565243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rot="5400000">
                  <a:off x="588103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rot="5400000">
                  <a:off x="614011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3" name="Straight Connector 162"/>
                <p:cNvCxnSpPr/>
                <p:nvPr/>
              </p:nvCxnSpPr>
              <p:spPr>
                <a:xfrm rot="5400000">
                  <a:off x="639919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rot="5400000">
                  <a:off x="662779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rot="5400000">
                  <a:off x="687163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rot="5400000">
                  <a:off x="713071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rot="5400000">
                  <a:off x="735931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rot="5400000">
                  <a:off x="761839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rot="5400000">
                  <a:off x="7877476" y="1648326"/>
                  <a:ext cx="216568" cy="0"/>
                </a:xfrm>
                <a:prstGeom prst="line">
                  <a:avLst/>
                </a:prstGeom>
                <a:noFill/>
                <a:ln w="12700">
                  <a:solidFill>
                    <a:schemeClr val="bg1">
                      <a:lumMod val="75000"/>
                    </a:schemeClr>
                  </a:solidFill>
                  <a:prstDash val="solid"/>
                </a:ln>
              </p:spPr>
              <p:style>
                <a:lnRef idx="2">
                  <a:schemeClr val="dk1"/>
                </a:lnRef>
                <a:fillRef idx="0">
                  <a:schemeClr val="dk1"/>
                </a:fillRef>
                <a:effectRef idx="1">
                  <a:schemeClr val="dk1"/>
                </a:effectRef>
                <a:fontRef idx="minor">
                  <a:schemeClr val="tx1"/>
                </a:fontRef>
              </p:style>
            </p:cxnSp>
          </p:grpSp>
        </p:grpSp>
        <p:grpSp>
          <p:nvGrpSpPr>
            <p:cNvPr id="1548" name="Group 192"/>
            <p:cNvGrpSpPr>
              <a:grpSpLocks noChangeAspect="1"/>
            </p:cNvGrpSpPr>
            <p:nvPr/>
          </p:nvGrpSpPr>
          <p:grpSpPr>
            <a:xfrm>
              <a:off x="2717796" y="2005330"/>
              <a:ext cx="952867" cy="966470"/>
              <a:chOff x="2514600" y="3598339"/>
              <a:chExt cx="1143000" cy="1159318"/>
            </a:xfrm>
            <a:scene3d>
              <a:camera prst="orthographicFront">
                <a:rot lat="1200000" lon="900000" rev="0"/>
              </a:camera>
              <a:lightRig rig="threePt" dir="t"/>
            </a:scene3d>
          </p:grpSpPr>
          <p:grpSp>
            <p:nvGrpSpPr>
              <p:cNvPr id="1549" name="Group 266"/>
              <p:cNvGrpSpPr>
                <a:grpSpLocks noChangeAspect="1"/>
              </p:cNvGrpSpPr>
              <p:nvPr/>
            </p:nvGrpSpPr>
            <p:grpSpPr>
              <a:xfrm>
                <a:off x="2514600" y="3598339"/>
                <a:ext cx="1028700" cy="1043386"/>
                <a:chOff x="1828800" y="5334000"/>
                <a:chExt cx="1126913" cy="1143000"/>
              </a:xfrm>
            </p:grpSpPr>
            <p:pic>
              <p:nvPicPr>
                <p:cNvPr id="217" name="Picture 216" descr="optiflow1.bmp"/>
                <p:cNvPicPr>
                  <a:picLocks noChangeAspect="1"/>
                </p:cNvPicPr>
                <p:nvPr/>
              </p:nvPicPr>
              <p:blipFill>
                <a:blip r:embed="rId3" cstate="print"/>
                <a:srcRect l="3484" t="29729" r="2839" b="3381"/>
                <a:stretch>
                  <a:fillRect/>
                </a:stretch>
              </p:blipFill>
              <p:spPr>
                <a:xfrm>
                  <a:off x="1828800" y="5486400"/>
                  <a:ext cx="1126913" cy="838200"/>
                </a:xfrm>
                <a:prstGeom prst="rect">
                  <a:avLst/>
                </a:prstGeom>
                <a:noFill/>
                <a:ln>
                  <a:noFill/>
                </a:ln>
                <a:sp3d extrusionH="254000"/>
              </p:spPr>
            </p:pic>
            <p:grpSp>
              <p:nvGrpSpPr>
                <p:cNvPr id="1550" name="Group 25"/>
                <p:cNvGrpSpPr/>
                <p:nvPr/>
              </p:nvGrpSpPr>
              <p:grpSpPr>
                <a:xfrm>
                  <a:off x="1828800" y="5334000"/>
                  <a:ext cx="1123950" cy="158750"/>
                  <a:chOff x="3810000" y="5105400"/>
                  <a:chExt cx="1123950" cy="158750"/>
                </a:xfrm>
              </p:grpSpPr>
              <p:sp>
                <p:nvSpPr>
                  <p:cNvPr id="229" name="Rectangle 228"/>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0" name="Rectangle 229"/>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1" name="Rectangle 230"/>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2" name="Rectangle 231"/>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3" name="Rectangle 232"/>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4" name="Rectangle 233"/>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5" name="Rectangle 234"/>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6" name="Rectangle 235"/>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37" name="Rectangle 236"/>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nvGrpSpPr>
                <p:cNvPr id="1551" name="Group 26"/>
                <p:cNvGrpSpPr/>
                <p:nvPr/>
              </p:nvGrpSpPr>
              <p:grpSpPr>
                <a:xfrm>
                  <a:off x="1828800" y="6318250"/>
                  <a:ext cx="1123950" cy="158750"/>
                  <a:chOff x="3810000" y="5105400"/>
                  <a:chExt cx="1123950" cy="158750"/>
                </a:xfrm>
              </p:grpSpPr>
              <p:sp>
                <p:nvSpPr>
                  <p:cNvPr id="220" name="Rectangle 219"/>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1" name="Rectangle 220"/>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2" name="Rectangle 221"/>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3" name="Rectangle 222"/>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4" name="Rectangle 223"/>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5" name="Rectangle 224"/>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6" name="Rectangle 225"/>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7" name="Rectangle 226"/>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28" name="Rectangle 227"/>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grpSp>
            <p:nvGrpSpPr>
              <p:cNvPr id="1552" name="Group 57"/>
              <p:cNvGrpSpPr/>
              <p:nvPr/>
            </p:nvGrpSpPr>
            <p:grpSpPr>
              <a:xfrm>
                <a:off x="2514600" y="3598344"/>
                <a:ext cx="1143000" cy="1159319"/>
                <a:chOff x="1828800" y="5334000"/>
                <a:chExt cx="1126913" cy="1143000"/>
              </a:xfrm>
            </p:grpSpPr>
            <p:pic>
              <p:nvPicPr>
                <p:cNvPr id="196" name="Picture 195" descr="optiflow1.bmp"/>
                <p:cNvPicPr>
                  <a:picLocks noChangeAspect="1"/>
                </p:cNvPicPr>
                <p:nvPr/>
              </p:nvPicPr>
              <p:blipFill>
                <a:blip r:embed="rId3" cstate="print"/>
                <a:srcRect l="3484" t="29729" r="2839" b="3381"/>
                <a:stretch>
                  <a:fillRect/>
                </a:stretch>
              </p:blipFill>
              <p:spPr>
                <a:xfrm>
                  <a:off x="1828800" y="5486400"/>
                  <a:ext cx="1126913" cy="838200"/>
                </a:xfrm>
                <a:prstGeom prst="rect">
                  <a:avLst/>
                </a:prstGeom>
                <a:noFill/>
                <a:ln>
                  <a:noFill/>
                </a:ln>
                <a:sp3d extrusionH="254000"/>
              </p:spPr>
            </p:pic>
            <p:grpSp>
              <p:nvGrpSpPr>
                <p:cNvPr id="1553" name="Group 25"/>
                <p:cNvGrpSpPr/>
                <p:nvPr/>
              </p:nvGrpSpPr>
              <p:grpSpPr>
                <a:xfrm>
                  <a:off x="1828800" y="5334000"/>
                  <a:ext cx="1123950" cy="158750"/>
                  <a:chOff x="3810000" y="5105400"/>
                  <a:chExt cx="1123950" cy="158750"/>
                </a:xfrm>
              </p:grpSpPr>
              <p:sp>
                <p:nvSpPr>
                  <p:cNvPr id="208" name="Rectangle 207"/>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9" name="Rectangle 208"/>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0" name="Rectangle 209"/>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1" name="Rectangle 210"/>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2" name="Rectangle 211"/>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3" name="Rectangle 212"/>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4" name="Rectangle 213"/>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5" name="Rectangle 214"/>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16" name="Rectangle 24"/>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nvGrpSpPr>
                <p:cNvPr id="1554" name="Group 26"/>
                <p:cNvGrpSpPr/>
                <p:nvPr/>
              </p:nvGrpSpPr>
              <p:grpSpPr>
                <a:xfrm>
                  <a:off x="1828800" y="6318250"/>
                  <a:ext cx="1123950" cy="158750"/>
                  <a:chOff x="3810000" y="5105400"/>
                  <a:chExt cx="1123950" cy="158750"/>
                </a:xfrm>
              </p:grpSpPr>
              <p:sp>
                <p:nvSpPr>
                  <p:cNvPr id="199" name="Rectangle 27"/>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0" name="Rectangle 28"/>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1" name="Rectangle 200"/>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2" name="Rectangle 201"/>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3" name="Rectangle 202"/>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4" name="Rectangle 203"/>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5" name="Rectangle 204"/>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6" name="Rectangle 205"/>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07" name="Rectangle 206"/>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grpSp>
        <p:grpSp>
          <p:nvGrpSpPr>
            <p:cNvPr id="1555" name="Group 237"/>
            <p:cNvGrpSpPr>
              <a:grpSpLocks noChangeAspect="1"/>
            </p:cNvGrpSpPr>
            <p:nvPr/>
          </p:nvGrpSpPr>
          <p:grpSpPr>
            <a:xfrm>
              <a:off x="7018862" y="2002536"/>
              <a:ext cx="961088" cy="969264"/>
              <a:chOff x="6781800" y="3598339"/>
              <a:chExt cx="1143000" cy="1152723"/>
            </a:xfrm>
            <a:scene3d>
              <a:camera prst="orthographicFront">
                <a:rot lat="1200000" lon="900000" rev="0"/>
              </a:camera>
              <a:lightRig rig="threePt" dir="t"/>
            </a:scene3d>
          </p:grpSpPr>
          <p:grpSp>
            <p:nvGrpSpPr>
              <p:cNvPr id="1556" name="Group 288"/>
              <p:cNvGrpSpPr>
                <a:grpSpLocks noChangeAspect="1"/>
              </p:cNvGrpSpPr>
              <p:nvPr/>
            </p:nvGrpSpPr>
            <p:grpSpPr>
              <a:xfrm>
                <a:off x="6781800" y="3598348"/>
                <a:ext cx="1028700" cy="1037453"/>
                <a:chOff x="5613400" y="5372100"/>
                <a:chExt cx="1177434" cy="1187450"/>
              </a:xfrm>
            </p:grpSpPr>
            <p:pic>
              <p:nvPicPr>
                <p:cNvPr id="262" name="Picture 261" descr="optiflow4.bmp"/>
                <p:cNvPicPr>
                  <a:picLocks noChangeAspect="1"/>
                </p:cNvPicPr>
                <p:nvPr/>
              </p:nvPicPr>
              <p:blipFill>
                <a:blip r:embed="rId4" cstate="print"/>
                <a:srcRect l="2710" t="29270" r="3613" b="3097"/>
                <a:stretch>
                  <a:fillRect/>
                </a:stretch>
              </p:blipFill>
              <p:spPr>
                <a:xfrm>
                  <a:off x="5614204" y="5515897"/>
                  <a:ext cx="1176630" cy="884903"/>
                </a:xfrm>
                <a:prstGeom prst="rect">
                  <a:avLst/>
                </a:prstGeom>
                <a:noFill/>
                <a:ln>
                  <a:noFill/>
                </a:ln>
                <a:sp3d extrusionH="254000"/>
              </p:spPr>
            </p:pic>
            <p:grpSp>
              <p:nvGrpSpPr>
                <p:cNvPr id="1557" name="Group 36"/>
                <p:cNvGrpSpPr/>
                <p:nvPr/>
              </p:nvGrpSpPr>
              <p:grpSpPr>
                <a:xfrm>
                  <a:off x="5613400" y="6400800"/>
                  <a:ext cx="1174750" cy="158750"/>
                  <a:chOff x="3810000" y="5105400"/>
                  <a:chExt cx="1123950" cy="158750"/>
                </a:xfrm>
              </p:grpSpPr>
              <p:sp>
                <p:nvSpPr>
                  <p:cNvPr id="274" name="Rectangle 273"/>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5" name="Rectangle 274"/>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6" name="Rectangle 275"/>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7" name="Rectangle 276"/>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8" name="Rectangle 277"/>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9" name="Rectangle 278"/>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80" name="Rectangle 279"/>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81" name="Rectangle 280"/>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82" name="Rectangle 281"/>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nvGrpSpPr>
                <p:cNvPr id="1558" name="Group 46"/>
                <p:cNvGrpSpPr/>
                <p:nvPr/>
              </p:nvGrpSpPr>
              <p:grpSpPr>
                <a:xfrm>
                  <a:off x="5613400" y="5372100"/>
                  <a:ext cx="1174750" cy="158750"/>
                  <a:chOff x="3810000" y="5105400"/>
                  <a:chExt cx="1123950" cy="158750"/>
                </a:xfrm>
              </p:grpSpPr>
              <p:sp>
                <p:nvSpPr>
                  <p:cNvPr id="265" name="Rectangle 264"/>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6" name="Rectangle 265"/>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7" name="Rectangle 266"/>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8" name="Rectangle 267"/>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9" name="Rectangle 268"/>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0" name="Rectangle 269"/>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1" name="Rectangle 270"/>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2" name="Rectangle 271"/>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73" name="Rectangle 272"/>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grpSp>
            <p:nvGrpSpPr>
              <p:cNvPr id="1559" name="Group 58"/>
              <p:cNvGrpSpPr/>
              <p:nvPr/>
            </p:nvGrpSpPr>
            <p:grpSpPr>
              <a:xfrm>
                <a:off x="6781800" y="3598339"/>
                <a:ext cx="1143000" cy="1152723"/>
                <a:chOff x="5613400" y="5372100"/>
                <a:chExt cx="1177434" cy="1187450"/>
              </a:xfrm>
            </p:grpSpPr>
            <p:pic>
              <p:nvPicPr>
                <p:cNvPr id="241" name="Picture 240" descr="optiflow4.bmp"/>
                <p:cNvPicPr>
                  <a:picLocks noChangeAspect="1"/>
                </p:cNvPicPr>
                <p:nvPr/>
              </p:nvPicPr>
              <p:blipFill>
                <a:blip r:embed="rId4" cstate="print"/>
                <a:srcRect l="2710" t="29270" r="3613" b="3097"/>
                <a:stretch>
                  <a:fillRect/>
                </a:stretch>
              </p:blipFill>
              <p:spPr>
                <a:xfrm>
                  <a:off x="5614204" y="5515897"/>
                  <a:ext cx="1176630" cy="884903"/>
                </a:xfrm>
                <a:prstGeom prst="rect">
                  <a:avLst/>
                </a:prstGeom>
                <a:noFill/>
                <a:ln>
                  <a:noFill/>
                </a:ln>
                <a:sp3d extrusionH="254000"/>
              </p:spPr>
            </p:pic>
            <p:grpSp>
              <p:nvGrpSpPr>
                <p:cNvPr id="1560" name="Group 36"/>
                <p:cNvGrpSpPr/>
                <p:nvPr/>
              </p:nvGrpSpPr>
              <p:grpSpPr>
                <a:xfrm>
                  <a:off x="5613400" y="6400800"/>
                  <a:ext cx="1174750" cy="158750"/>
                  <a:chOff x="3810000" y="5105400"/>
                  <a:chExt cx="1123950" cy="158750"/>
                </a:xfrm>
              </p:grpSpPr>
              <p:sp>
                <p:nvSpPr>
                  <p:cNvPr id="253" name="Rectangle 252"/>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4" name="Rectangle 253"/>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5" name="Rectangle 254"/>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6" name="Rectangle 255"/>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7" name="Rectangle 256"/>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8" name="Rectangle 257"/>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9" name="Rectangle 258"/>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0" name="Rectangle 259"/>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61" name="Rectangle 260"/>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nvGrpSpPr>
                <p:cNvPr id="1561" name="Group 46"/>
                <p:cNvGrpSpPr/>
                <p:nvPr/>
              </p:nvGrpSpPr>
              <p:grpSpPr>
                <a:xfrm>
                  <a:off x="5613400" y="5372100"/>
                  <a:ext cx="1174750" cy="158750"/>
                  <a:chOff x="3810000" y="5105400"/>
                  <a:chExt cx="1123950" cy="158750"/>
                </a:xfrm>
              </p:grpSpPr>
              <p:sp>
                <p:nvSpPr>
                  <p:cNvPr id="244" name="Rectangle 243"/>
                  <p:cNvSpPr/>
                  <p:nvPr/>
                </p:nvSpPr>
                <p:spPr>
                  <a:xfrm>
                    <a:off x="3810000" y="5105400"/>
                    <a:ext cx="1123950" cy="158750"/>
                  </a:xfrm>
                  <a:prstGeom prst="rect">
                    <a:avLst/>
                  </a:prstGeom>
                  <a:solidFill>
                    <a:schemeClr val="bg1">
                      <a:lumMod val="50000"/>
                    </a:schemeClr>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45" name="Rectangle 48"/>
                  <p:cNvSpPr/>
                  <p:nvPr/>
                </p:nvSpPr>
                <p:spPr>
                  <a:xfrm>
                    <a:off x="38671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46" name="Rectangle 49"/>
                  <p:cNvSpPr/>
                  <p:nvPr/>
                </p:nvSpPr>
                <p:spPr>
                  <a:xfrm>
                    <a:off x="40005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47" name="Rectangle 246"/>
                  <p:cNvSpPr/>
                  <p:nvPr/>
                </p:nvSpPr>
                <p:spPr>
                  <a:xfrm>
                    <a:off x="41338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48" name="Rectangle 247"/>
                  <p:cNvSpPr/>
                  <p:nvPr/>
                </p:nvSpPr>
                <p:spPr>
                  <a:xfrm>
                    <a:off x="42735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49" name="Rectangle 248"/>
                  <p:cNvSpPr/>
                  <p:nvPr/>
                </p:nvSpPr>
                <p:spPr>
                  <a:xfrm>
                    <a:off x="44132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0" name="Rectangle 249"/>
                  <p:cNvSpPr/>
                  <p:nvPr/>
                </p:nvSpPr>
                <p:spPr>
                  <a:xfrm>
                    <a:off x="45466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1" name="Rectangle 250"/>
                  <p:cNvSpPr/>
                  <p:nvPr/>
                </p:nvSpPr>
                <p:spPr>
                  <a:xfrm>
                    <a:off x="468630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sp>
                <p:nvSpPr>
                  <p:cNvPr id="252" name="Rectangle 251"/>
                  <p:cNvSpPr/>
                  <p:nvPr/>
                </p:nvSpPr>
                <p:spPr>
                  <a:xfrm>
                    <a:off x="4806950" y="5143500"/>
                    <a:ext cx="76200" cy="76200"/>
                  </a:xfrm>
                  <a:prstGeom prst="rect">
                    <a:avLst/>
                  </a:prstGeom>
                  <a:solidFill>
                    <a:schemeClr val="bg1"/>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b="1" dirty="0" smtClean="0">
                      <a:latin typeface="Arial" pitchFamily="34" charset="0"/>
                      <a:cs typeface="Arial" pitchFamily="34" charset="0"/>
                    </a:endParaRPr>
                  </a:p>
                </p:txBody>
              </p:sp>
            </p:grpSp>
          </p:grpSp>
        </p:grpSp>
      </p:grpSp>
      <p:grpSp>
        <p:nvGrpSpPr>
          <p:cNvPr id="3" name="Group 2"/>
          <p:cNvGrpSpPr/>
          <p:nvPr/>
        </p:nvGrpSpPr>
        <p:grpSpPr>
          <a:xfrm>
            <a:off x="381000" y="4495800"/>
            <a:ext cx="8288870" cy="1689094"/>
            <a:chOff x="381000" y="4495800"/>
            <a:chExt cx="8288870" cy="1777994"/>
          </a:xfrm>
        </p:grpSpPr>
        <p:sp>
          <p:nvSpPr>
            <p:cNvPr id="886" name="Rounded Rectangle 885"/>
            <p:cNvSpPr/>
            <p:nvPr/>
          </p:nvSpPr>
          <p:spPr>
            <a:xfrm>
              <a:off x="1981200" y="4495800"/>
              <a:ext cx="6688670" cy="1777994"/>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Arial" pitchFamily="34" charset="0"/>
                <a:cs typeface="Arial" pitchFamily="34" charset="0"/>
              </a:endParaRPr>
            </a:p>
          </p:txBody>
        </p:sp>
        <p:sp>
          <p:nvSpPr>
            <p:cNvPr id="887" name="TextBox 886"/>
            <p:cNvSpPr txBox="1"/>
            <p:nvPr/>
          </p:nvSpPr>
          <p:spPr>
            <a:xfrm>
              <a:off x="2133600" y="4522114"/>
              <a:ext cx="1352909" cy="409343"/>
            </a:xfrm>
            <a:prstGeom prst="rect">
              <a:avLst/>
            </a:prstGeom>
            <a:noFill/>
          </p:spPr>
          <p:txBody>
            <a:bodyPr wrap="square" rtlCol="0">
              <a:spAutoFit/>
            </a:bodyPr>
            <a:lstStyle/>
            <a:p>
              <a:r>
                <a:rPr lang="en-US" sz="2200" b="1" dirty="0" smtClean="0">
                  <a:latin typeface="Arial" pitchFamily="34" charset="0"/>
                  <a:cs typeface="Arial" pitchFamily="34" charset="0"/>
                </a:rPr>
                <a:t>MATLAB</a:t>
              </a:r>
              <a:endParaRPr lang="en-US" sz="2200" b="1" dirty="0">
                <a:latin typeface="Arial" pitchFamily="34" charset="0"/>
                <a:cs typeface="Arial" pitchFamily="34" charset="0"/>
              </a:endParaRPr>
            </a:p>
          </p:txBody>
        </p:sp>
        <p:cxnSp>
          <p:nvCxnSpPr>
            <p:cNvPr id="888" name="Straight Connector 887"/>
            <p:cNvCxnSpPr/>
            <p:nvPr/>
          </p:nvCxnSpPr>
          <p:spPr>
            <a:xfrm>
              <a:off x="1981200" y="4953000"/>
              <a:ext cx="6688670" cy="0"/>
            </a:xfrm>
            <a:prstGeom prst="line">
              <a:avLst/>
            </a:prstGeom>
            <a:ln/>
          </p:spPr>
          <p:style>
            <a:lnRef idx="2">
              <a:schemeClr val="dk1"/>
            </a:lnRef>
            <a:fillRef idx="0">
              <a:schemeClr val="dk1"/>
            </a:fillRef>
            <a:effectRef idx="1">
              <a:schemeClr val="dk1"/>
            </a:effectRef>
            <a:fontRef idx="minor">
              <a:schemeClr val="tx1"/>
            </a:fontRef>
          </p:style>
        </p:cxnSp>
        <p:sp>
          <p:nvSpPr>
            <p:cNvPr id="890" name="TextBox 889"/>
            <p:cNvSpPr txBox="1"/>
            <p:nvPr/>
          </p:nvSpPr>
          <p:spPr>
            <a:xfrm>
              <a:off x="4052021" y="4495801"/>
              <a:ext cx="1202735" cy="421168"/>
            </a:xfrm>
            <a:prstGeom prst="rect">
              <a:avLst/>
            </a:prstGeom>
            <a:noFill/>
          </p:spPr>
          <p:txBody>
            <a:bodyPr wrap="square" rtlCol="0">
              <a:spAutoFit/>
            </a:bodyPr>
            <a:lstStyle/>
            <a:p>
              <a:r>
                <a:rPr lang="en-US" sz="2000" dirty="0" smtClean="0">
                  <a:latin typeface="Arial" pitchFamily="34" charset="0"/>
                  <a:cs typeface="Arial" pitchFamily="34" charset="0"/>
                </a:rPr>
                <a:t>Memory</a:t>
              </a:r>
              <a:endParaRPr lang="en-US" sz="2000" dirty="0">
                <a:latin typeface="Arial" pitchFamily="34" charset="0"/>
                <a:cs typeface="Arial" pitchFamily="34" charset="0"/>
              </a:endParaRPr>
            </a:p>
          </p:txBody>
        </p:sp>
        <p:sp>
          <p:nvSpPr>
            <p:cNvPr id="891" name="Rectangle 890"/>
            <p:cNvSpPr/>
            <p:nvPr/>
          </p:nvSpPr>
          <p:spPr>
            <a:xfrm>
              <a:off x="5318760" y="4587240"/>
              <a:ext cx="744875" cy="213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892" name="Group 891"/>
            <p:cNvGrpSpPr/>
            <p:nvPr/>
          </p:nvGrpSpPr>
          <p:grpSpPr>
            <a:xfrm>
              <a:off x="5334000" y="4587241"/>
              <a:ext cx="3040305" cy="225213"/>
              <a:chOff x="4937760" y="4358640"/>
              <a:chExt cx="3048000" cy="289560"/>
            </a:xfrm>
            <a:noFill/>
          </p:grpSpPr>
          <p:sp>
            <p:nvSpPr>
              <p:cNvPr id="893" name="Rectangle 892"/>
              <p:cNvSpPr/>
              <p:nvPr/>
            </p:nvSpPr>
            <p:spPr>
              <a:xfrm>
                <a:off x="4937760" y="4373880"/>
                <a:ext cx="3048000" cy="2743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cxnSp>
            <p:nvCxnSpPr>
              <p:cNvPr id="894" name="Straight Connector 893"/>
              <p:cNvCxnSpPr/>
              <p:nvPr/>
            </p:nvCxnSpPr>
            <p:spPr>
              <a:xfrm rot="5400000">
                <a:off x="504444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5" name="Straight Connector 894"/>
              <p:cNvCxnSpPr/>
              <p:nvPr/>
            </p:nvCxnSpPr>
            <p:spPr>
              <a:xfrm rot="5400000">
                <a:off x="530352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6" name="Straight Connector 895"/>
              <p:cNvCxnSpPr/>
              <p:nvPr/>
            </p:nvCxnSpPr>
            <p:spPr>
              <a:xfrm rot="5400000">
                <a:off x="553212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7" name="Straight Connector 896"/>
              <p:cNvCxnSpPr/>
              <p:nvPr/>
            </p:nvCxnSpPr>
            <p:spPr>
              <a:xfrm rot="5400000">
                <a:off x="579120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8" name="Straight Connector 897"/>
              <p:cNvCxnSpPr/>
              <p:nvPr/>
            </p:nvCxnSpPr>
            <p:spPr>
              <a:xfrm rot="5400000">
                <a:off x="605028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9" name="Straight Connector 898"/>
              <p:cNvCxnSpPr/>
              <p:nvPr/>
            </p:nvCxnSpPr>
            <p:spPr>
              <a:xfrm rot="5400000">
                <a:off x="627888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0" name="Straight Connector 899"/>
              <p:cNvCxnSpPr/>
              <p:nvPr/>
            </p:nvCxnSpPr>
            <p:spPr>
              <a:xfrm rot="5400000">
                <a:off x="652272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1" name="Straight Connector 900"/>
              <p:cNvCxnSpPr/>
              <p:nvPr/>
            </p:nvCxnSpPr>
            <p:spPr>
              <a:xfrm rot="5400000">
                <a:off x="678180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2" name="Straight Connector 901"/>
              <p:cNvCxnSpPr/>
              <p:nvPr/>
            </p:nvCxnSpPr>
            <p:spPr>
              <a:xfrm rot="5400000">
                <a:off x="701040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3" name="Straight Connector 902"/>
              <p:cNvCxnSpPr/>
              <p:nvPr/>
            </p:nvCxnSpPr>
            <p:spPr>
              <a:xfrm rot="5400000">
                <a:off x="726948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4" name="Straight Connector 903"/>
              <p:cNvCxnSpPr/>
              <p:nvPr/>
            </p:nvCxnSpPr>
            <p:spPr>
              <a:xfrm rot="5400000">
                <a:off x="7528560" y="4495800"/>
                <a:ext cx="274320" cy="0"/>
              </a:xfrm>
              <a:prstGeom prst="line">
                <a:avLst/>
              </a:prstGeom>
              <a:grpFill/>
              <a:ln/>
            </p:spPr>
            <p:style>
              <a:lnRef idx="2">
                <a:schemeClr val="dk1"/>
              </a:lnRef>
              <a:fillRef idx="0">
                <a:schemeClr val="dk1"/>
              </a:fillRef>
              <a:effectRef idx="1">
                <a:schemeClr val="dk1"/>
              </a:effectRef>
              <a:fontRef idx="minor">
                <a:schemeClr val="tx1"/>
              </a:fontRef>
            </p:style>
          </p:cxnSp>
        </p:grpSp>
        <p:sp>
          <p:nvSpPr>
            <p:cNvPr id="905" name="Rectangle 904"/>
            <p:cNvSpPr/>
            <p:nvPr/>
          </p:nvSpPr>
          <p:spPr>
            <a:xfrm>
              <a:off x="381000" y="5257800"/>
              <a:ext cx="988099" cy="88899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ysClr val="windowText" lastClr="000000"/>
                  </a:solidFill>
                  <a:latin typeface="Arial" pitchFamily="34" charset="0"/>
                  <a:cs typeface="Arial" pitchFamily="34" charset="0"/>
                </a:rPr>
                <a:t>Stream</a:t>
              </a:r>
            </a:p>
            <a:p>
              <a:pPr algn="ctr"/>
              <a:r>
                <a:rPr lang="en-US" sz="1600" b="1" dirty="0" smtClean="0">
                  <a:solidFill>
                    <a:sysClr val="windowText" lastClr="000000"/>
                  </a:solidFill>
                  <a:latin typeface="Arial" pitchFamily="34" charset="0"/>
                  <a:cs typeface="Arial" pitchFamily="34" charset="0"/>
                </a:rPr>
                <a:t>Source</a:t>
              </a:r>
            </a:p>
          </p:txBody>
        </p:sp>
        <p:grpSp>
          <p:nvGrpSpPr>
            <p:cNvPr id="906" name="Group 905"/>
            <p:cNvGrpSpPr/>
            <p:nvPr/>
          </p:nvGrpSpPr>
          <p:grpSpPr>
            <a:xfrm>
              <a:off x="2514600" y="5257801"/>
              <a:ext cx="1140114" cy="901689"/>
              <a:chOff x="1828800" y="5334000"/>
              <a:chExt cx="1126913" cy="1143000"/>
            </a:xfrm>
          </p:grpSpPr>
          <p:pic>
            <p:nvPicPr>
              <p:cNvPr id="907" name="Picture 906" descr="optiflow1.bmp"/>
              <p:cNvPicPr>
                <a:picLocks noChangeAspect="1"/>
              </p:cNvPicPr>
              <p:nvPr/>
            </p:nvPicPr>
            <p:blipFill>
              <a:blip r:embed="rId5" cstate="print"/>
              <a:srcRect l="3484" t="29729" r="2839" b="3381"/>
              <a:stretch>
                <a:fillRect/>
              </a:stretch>
            </p:blipFill>
            <p:spPr>
              <a:xfrm>
                <a:off x="1828800" y="5486400"/>
                <a:ext cx="1126913" cy="838200"/>
              </a:xfrm>
              <a:prstGeom prst="rect">
                <a:avLst/>
              </a:prstGeom>
              <a:noFill/>
              <a:ln>
                <a:noFill/>
              </a:ln>
            </p:spPr>
          </p:pic>
          <p:grpSp>
            <p:nvGrpSpPr>
              <p:cNvPr id="908" name="Group 907"/>
              <p:cNvGrpSpPr/>
              <p:nvPr/>
            </p:nvGrpSpPr>
            <p:grpSpPr>
              <a:xfrm>
                <a:off x="1828800" y="5334000"/>
                <a:ext cx="1123950" cy="158750"/>
                <a:chOff x="3810000" y="5105400"/>
                <a:chExt cx="1123950" cy="158750"/>
              </a:xfrm>
            </p:grpSpPr>
            <p:sp>
              <p:nvSpPr>
                <p:cNvPr id="919" name="Rectangle 918"/>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0" name="Rectangle 919"/>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1" name="Rectangle 920"/>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2" name="Rectangle 921"/>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3" name="Rectangle 922"/>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4" name="Rectangle 923"/>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5" name="Rectangle 924"/>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6" name="Rectangle 925"/>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27" name="Rectangle 926"/>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909" name="Group 908"/>
              <p:cNvGrpSpPr/>
              <p:nvPr/>
            </p:nvGrpSpPr>
            <p:grpSpPr>
              <a:xfrm>
                <a:off x="1828800" y="6318250"/>
                <a:ext cx="1123950" cy="158750"/>
                <a:chOff x="3810000" y="5105400"/>
                <a:chExt cx="1123950" cy="158750"/>
              </a:xfrm>
            </p:grpSpPr>
            <p:sp>
              <p:nvSpPr>
                <p:cNvPr id="910" name="Rectangle 909"/>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1" name="Rectangle 910"/>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2" name="Rectangle 911"/>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3" name="Rectangle 912"/>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4" name="Rectangle 913"/>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5" name="Rectangle 914"/>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6" name="Rectangle 915"/>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7" name="Rectangle 916"/>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18" name="Rectangle 917"/>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grpSp>
          <p:nvGrpSpPr>
            <p:cNvPr id="928" name="Group 927"/>
            <p:cNvGrpSpPr/>
            <p:nvPr/>
          </p:nvGrpSpPr>
          <p:grpSpPr>
            <a:xfrm>
              <a:off x="6781800" y="5257800"/>
              <a:ext cx="1140114" cy="896560"/>
              <a:chOff x="5613400" y="5372100"/>
              <a:chExt cx="1177434" cy="1187450"/>
            </a:xfrm>
          </p:grpSpPr>
          <p:pic>
            <p:nvPicPr>
              <p:cNvPr id="929" name="Picture 928" descr="optiflow4.bmp"/>
              <p:cNvPicPr>
                <a:picLocks noChangeAspect="1"/>
              </p:cNvPicPr>
              <p:nvPr/>
            </p:nvPicPr>
            <p:blipFill>
              <a:blip r:embed="rId6" cstate="print"/>
              <a:srcRect l="2710" t="29270" r="3613" b="3097"/>
              <a:stretch>
                <a:fillRect/>
              </a:stretch>
            </p:blipFill>
            <p:spPr>
              <a:xfrm>
                <a:off x="5614204" y="5515897"/>
                <a:ext cx="1176630" cy="884903"/>
              </a:xfrm>
              <a:prstGeom prst="rect">
                <a:avLst/>
              </a:prstGeom>
              <a:noFill/>
              <a:ln>
                <a:noFill/>
              </a:ln>
            </p:spPr>
          </p:pic>
          <p:grpSp>
            <p:nvGrpSpPr>
              <p:cNvPr id="930" name="Group 929"/>
              <p:cNvGrpSpPr/>
              <p:nvPr/>
            </p:nvGrpSpPr>
            <p:grpSpPr>
              <a:xfrm>
                <a:off x="5613400" y="6400800"/>
                <a:ext cx="1174750" cy="158750"/>
                <a:chOff x="3810000" y="5105400"/>
                <a:chExt cx="1123950" cy="158750"/>
              </a:xfrm>
            </p:grpSpPr>
            <p:sp>
              <p:nvSpPr>
                <p:cNvPr id="941" name="Rectangle 940"/>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2" name="Rectangle 941"/>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3" name="Rectangle 942"/>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4" name="Rectangle 943"/>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5" name="Rectangle 944"/>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6" name="Rectangle 945"/>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7" name="Rectangle 946"/>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8" name="Rectangle 947"/>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9" name="Rectangle 948"/>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931" name="Group 930"/>
              <p:cNvGrpSpPr/>
              <p:nvPr/>
            </p:nvGrpSpPr>
            <p:grpSpPr>
              <a:xfrm>
                <a:off x="5613400" y="5372100"/>
                <a:ext cx="1174750" cy="158750"/>
                <a:chOff x="3810000" y="5105400"/>
                <a:chExt cx="1123950" cy="158750"/>
              </a:xfrm>
            </p:grpSpPr>
            <p:sp>
              <p:nvSpPr>
                <p:cNvPr id="932" name="Rectangle 931"/>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3" name="Rectangle 932"/>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4" name="Rectangle 933"/>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5" name="Rectangle 934"/>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6" name="Rectangle 935"/>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7" name="Rectangle 936"/>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8" name="Rectangle 937"/>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39" name="Rectangle 938"/>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40" name="Rectangle 939"/>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sp>
          <p:nvSpPr>
            <p:cNvPr id="950" name="Right Arrow 949"/>
            <p:cNvSpPr/>
            <p:nvPr/>
          </p:nvSpPr>
          <p:spPr>
            <a:xfrm>
              <a:off x="3886200" y="5638800"/>
              <a:ext cx="532053" cy="29633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51" name="Right Arrow 950"/>
            <p:cNvSpPr/>
            <p:nvPr/>
          </p:nvSpPr>
          <p:spPr>
            <a:xfrm>
              <a:off x="6172200" y="5638800"/>
              <a:ext cx="532053" cy="29633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52" name="Striped Right Arrow 951"/>
            <p:cNvSpPr/>
            <p:nvPr/>
          </p:nvSpPr>
          <p:spPr>
            <a:xfrm>
              <a:off x="1567544" y="5562601"/>
              <a:ext cx="868658" cy="414865"/>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953" name="Group 952"/>
            <p:cNvGrpSpPr/>
            <p:nvPr/>
          </p:nvGrpSpPr>
          <p:grpSpPr>
            <a:xfrm>
              <a:off x="2514600" y="5257801"/>
              <a:ext cx="1140114" cy="901689"/>
              <a:chOff x="1828800" y="5334000"/>
              <a:chExt cx="1126913" cy="1143000"/>
            </a:xfrm>
          </p:grpSpPr>
          <p:pic>
            <p:nvPicPr>
              <p:cNvPr id="954" name="Picture 953" descr="optiflow1.bmp"/>
              <p:cNvPicPr>
                <a:picLocks noChangeAspect="1"/>
              </p:cNvPicPr>
              <p:nvPr/>
            </p:nvPicPr>
            <p:blipFill>
              <a:blip r:embed="rId5" cstate="print"/>
              <a:srcRect l="3484" t="29729" r="2839" b="3381"/>
              <a:stretch>
                <a:fillRect/>
              </a:stretch>
            </p:blipFill>
            <p:spPr>
              <a:xfrm>
                <a:off x="1828800" y="5486400"/>
                <a:ext cx="1126913" cy="838200"/>
              </a:xfrm>
              <a:prstGeom prst="rect">
                <a:avLst/>
              </a:prstGeom>
              <a:noFill/>
              <a:ln>
                <a:noFill/>
              </a:ln>
            </p:spPr>
          </p:pic>
          <p:grpSp>
            <p:nvGrpSpPr>
              <p:cNvPr id="955" name="Group 25"/>
              <p:cNvGrpSpPr/>
              <p:nvPr/>
            </p:nvGrpSpPr>
            <p:grpSpPr>
              <a:xfrm>
                <a:off x="1828800" y="5334000"/>
                <a:ext cx="1123950" cy="158750"/>
                <a:chOff x="3810000" y="5105400"/>
                <a:chExt cx="1123950" cy="158750"/>
              </a:xfrm>
            </p:grpSpPr>
            <p:sp>
              <p:nvSpPr>
                <p:cNvPr id="966" name="Rectangle 965"/>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7" name="Rectangle 966"/>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8" name="Rectangle 967"/>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9" name="Rectangle 968"/>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70" name="Rectangle 969"/>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71" name="Rectangle 970"/>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72" name="Rectangle 971"/>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73" name="Rectangle 972"/>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74" name="Rectangle 973"/>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956" name="Group 26"/>
              <p:cNvGrpSpPr/>
              <p:nvPr/>
            </p:nvGrpSpPr>
            <p:grpSpPr>
              <a:xfrm>
                <a:off x="1828800" y="6318250"/>
                <a:ext cx="1123950" cy="158750"/>
                <a:chOff x="3810000" y="5105400"/>
                <a:chExt cx="1123950" cy="158750"/>
              </a:xfrm>
            </p:grpSpPr>
            <p:sp>
              <p:nvSpPr>
                <p:cNvPr id="957" name="Rectangle 956"/>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58" name="Rectangle 957"/>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59" name="Rectangle 958"/>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0" name="Rectangle 959"/>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1" name="Rectangle 960"/>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2" name="Rectangle 961"/>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3" name="Rectangle 962"/>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4" name="Rectangle 963"/>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65" name="Rectangle 964"/>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grpSp>
          <p:nvGrpSpPr>
            <p:cNvPr id="975" name="Group 974"/>
            <p:cNvGrpSpPr/>
            <p:nvPr/>
          </p:nvGrpSpPr>
          <p:grpSpPr>
            <a:xfrm>
              <a:off x="6781800" y="5257800"/>
              <a:ext cx="1140114" cy="896560"/>
              <a:chOff x="5613400" y="5372100"/>
              <a:chExt cx="1177434" cy="1187450"/>
            </a:xfrm>
          </p:grpSpPr>
          <p:pic>
            <p:nvPicPr>
              <p:cNvPr id="976" name="Picture 975" descr="optiflow4.bmp"/>
              <p:cNvPicPr>
                <a:picLocks noChangeAspect="1"/>
              </p:cNvPicPr>
              <p:nvPr/>
            </p:nvPicPr>
            <p:blipFill>
              <a:blip r:embed="rId6" cstate="print"/>
              <a:srcRect l="2710" t="29270" r="3613" b="3097"/>
              <a:stretch>
                <a:fillRect/>
              </a:stretch>
            </p:blipFill>
            <p:spPr>
              <a:xfrm>
                <a:off x="5614204" y="5515897"/>
                <a:ext cx="1176630" cy="884903"/>
              </a:xfrm>
              <a:prstGeom prst="rect">
                <a:avLst/>
              </a:prstGeom>
              <a:noFill/>
              <a:ln>
                <a:noFill/>
              </a:ln>
            </p:spPr>
          </p:pic>
          <p:grpSp>
            <p:nvGrpSpPr>
              <p:cNvPr id="977" name="Group 36"/>
              <p:cNvGrpSpPr/>
              <p:nvPr/>
            </p:nvGrpSpPr>
            <p:grpSpPr>
              <a:xfrm>
                <a:off x="5613400" y="6400800"/>
                <a:ext cx="1174750" cy="158750"/>
                <a:chOff x="3810000" y="5105400"/>
                <a:chExt cx="1123950" cy="158750"/>
              </a:xfrm>
            </p:grpSpPr>
            <p:sp>
              <p:nvSpPr>
                <p:cNvPr id="988" name="Rectangle 987"/>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9" name="Rectangle 988"/>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0" name="Rectangle 989"/>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1" name="Rectangle 990"/>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2" name="Rectangle 991"/>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3" name="Rectangle 992"/>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4" name="Rectangle 993"/>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5" name="Rectangle 994"/>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96" name="Rectangle 995"/>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978" name="Group 46"/>
              <p:cNvGrpSpPr/>
              <p:nvPr/>
            </p:nvGrpSpPr>
            <p:grpSpPr>
              <a:xfrm>
                <a:off x="5613400" y="5372100"/>
                <a:ext cx="1174750" cy="158750"/>
                <a:chOff x="3810000" y="5105400"/>
                <a:chExt cx="1123950" cy="158750"/>
              </a:xfrm>
            </p:grpSpPr>
            <p:sp>
              <p:nvSpPr>
                <p:cNvPr id="979" name="Rectangle 978"/>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0" name="Rectangle 979"/>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1" name="Rectangle 980"/>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2" name="Rectangle 981"/>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3" name="Rectangle 982"/>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4" name="Rectangle 983"/>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5" name="Rectangle 984"/>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6" name="Rectangle 985"/>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87" name="Rectangle 986"/>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grpSp>
          <p:nvGrpSpPr>
            <p:cNvPr id="997" name="Group 996"/>
            <p:cNvGrpSpPr/>
            <p:nvPr/>
          </p:nvGrpSpPr>
          <p:grpSpPr>
            <a:xfrm>
              <a:off x="2514600" y="5257801"/>
              <a:ext cx="1140114" cy="901689"/>
              <a:chOff x="1828800" y="5334000"/>
              <a:chExt cx="1126913" cy="1143000"/>
            </a:xfrm>
          </p:grpSpPr>
          <p:pic>
            <p:nvPicPr>
              <p:cNvPr id="998" name="Picture 997" descr="optiflow1.bmp"/>
              <p:cNvPicPr>
                <a:picLocks noChangeAspect="1"/>
              </p:cNvPicPr>
              <p:nvPr/>
            </p:nvPicPr>
            <p:blipFill>
              <a:blip r:embed="rId5" cstate="print"/>
              <a:srcRect l="3484" t="29729" r="2839" b="3381"/>
              <a:stretch>
                <a:fillRect/>
              </a:stretch>
            </p:blipFill>
            <p:spPr>
              <a:xfrm>
                <a:off x="1828800" y="5486400"/>
                <a:ext cx="1126913" cy="838200"/>
              </a:xfrm>
              <a:prstGeom prst="rect">
                <a:avLst/>
              </a:prstGeom>
              <a:noFill/>
              <a:ln>
                <a:noFill/>
              </a:ln>
            </p:spPr>
          </p:pic>
          <p:grpSp>
            <p:nvGrpSpPr>
              <p:cNvPr id="999" name="Group 25"/>
              <p:cNvGrpSpPr/>
              <p:nvPr/>
            </p:nvGrpSpPr>
            <p:grpSpPr>
              <a:xfrm>
                <a:off x="1828800" y="5334000"/>
                <a:ext cx="1123950" cy="158750"/>
                <a:chOff x="3810000" y="5105400"/>
                <a:chExt cx="1123950" cy="158750"/>
              </a:xfrm>
            </p:grpSpPr>
            <p:sp>
              <p:nvSpPr>
                <p:cNvPr id="1010" name="Rectangle 1009"/>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1" name="Rectangle 1010"/>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2" name="Rectangle 1011"/>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3" name="Rectangle 1012"/>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4" name="Rectangle 1013"/>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5" name="Rectangle 1014"/>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6" name="Rectangle 1015"/>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7" name="Rectangle 1016"/>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18" name="Rectangle 1017"/>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1000" name="Group 26"/>
              <p:cNvGrpSpPr/>
              <p:nvPr/>
            </p:nvGrpSpPr>
            <p:grpSpPr>
              <a:xfrm>
                <a:off x="1828800" y="6318250"/>
                <a:ext cx="1123950" cy="158750"/>
                <a:chOff x="3810000" y="5105400"/>
                <a:chExt cx="1123950" cy="158750"/>
              </a:xfrm>
            </p:grpSpPr>
            <p:sp>
              <p:nvSpPr>
                <p:cNvPr id="1001" name="Rectangle 1000"/>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2" name="Rectangle 1001"/>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3" name="Rectangle 1002"/>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4" name="Rectangle 1003"/>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5" name="Rectangle 1004"/>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6" name="Rectangle 1005"/>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7" name="Rectangle 1006"/>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8" name="Rectangle 1007"/>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09" name="Rectangle 1008"/>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grpSp>
          <p:nvGrpSpPr>
            <p:cNvPr id="1019" name="Group 1018"/>
            <p:cNvGrpSpPr/>
            <p:nvPr/>
          </p:nvGrpSpPr>
          <p:grpSpPr>
            <a:xfrm>
              <a:off x="6781800" y="5257800"/>
              <a:ext cx="1140114" cy="896560"/>
              <a:chOff x="5613400" y="5372100"/>
              <a:chExt cx="1177434" cy="1187450"/>
            </a:xfrm>
          </p:grpSpPr>
          <p:pic>
            <p:nvPicPr>
              <p:cNvPr id="1020" name="Picture 1019" descr="optiflow4.bmp"/>
              <p:cNvPicPr>
                <a:picLocks noChangeAspect="1"/>
              </p:cNvPicPr>
              <p:nvPr/>
            </p:nvPicPr>
            <p:blipFill>
              <a:blip r:embed="rId6" cstate="print"/>
              <a:srcRect l="2710" t="29270" r="3613" b="3097"/>
              <a:stretch>
                <a:fillRect/>
              </a:stretch>
            </p:blipFill>
            <p:spPr>
              <a:xfrm>
                <a:off x="5614204" y="5515897"/>
                <a:ext cx="1176630" cy="884903"/>
              </a:xfrm>
              <a:prstGeom prst="rect">
                <a:avLst/>
              </a:prstGeom>
              <a:noFill/>
              <a:ln>
                <a:noFill/>
              </a:ln>
            </p:spPr>
          </p:pic>
          <p:grpSp>
            <p:nvGrpSpPr>
              <p:cNvPr id="1021" name="Group 36"/>
              <p:cNvGrpSpPr/>
              <p:nvPr/>
            </p:nvGrpSpPr>
            <p:grpSpPr>
              <a:xfrm>
                <a:off x="5613400" y="6400800"/>
                <a:ext cx="1174750" cy="158750"/>
                <a:chOff x="3810000" y="5105400"/>
                <a:chExt cx="1123950" cy="158750"/>
              </a:xfrm>
            </p:grpSpPr>
            <p:sp>
              <p:nvSpPr>
                <p:cNvPr id="1032" name="Rectangle 1031"/>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3" name="Rectangle 1032"/>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4" name="Rectangle 1033"/>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5" name="Rectangle 1034"/>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6" name="Rectangle 1035"/>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7" name="Rectangle 1036"/>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8" name="Rectangle 1037"/>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9" name="Rectangle 1038"/>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40" name="Rectangle 1039"/>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1022" name="Group 46"/>
              <p:cNvGrpSpPr/>
              <p:nvPr/>
            </p:nvGrpSpPr>
            <p:grpSpPr>
              <a:xfrm>
                <a:off x="5613400" y="5372100"/>
                <a:ext cx="1174750" cy="158750"/>
                <a:chOff x="3810000" y="5105400"/>
                <a:chExt cx="1123950" cy="158750"/>
              </a:xfrm>
            </p:grpSpPr>
            <p:sp>
              <p:nvSpPr>
                <p:cNvPr id="1023" name="Rectangle 1022"/>
                <p:cNvSpPr/>
                <p:nvPr/>
              </p:nvSpPr>
              <p:spPr>
                <a:xfrm>
                  <a:off x="3810000" y="5105400"/>
                  <a:ext cx="1123950" cy="158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4" name="Rectangle 1023"/>
                <p:cNvSpPr/>
                <p:nvPr/>
              </p:nvSpPr>
              <p:spPr>
                <a:xfrm>
                  <a:off x="38671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5" name="Rectangle 1024"/>
                <p:cNvSpPr/>
                <p:nvPr/>
              </p:nvSpPr>
              <p:spPr>
                <a:xfrm>
                  <a:off x="40005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6" name="Rectangle 1025"/>
                <p:cNvSpPr/>
                <p:nvPr/>
              </p:nvSpPr>
              <p:spPr>
                <a:xfrm>
                  <a:off x="41338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7" name="Rectangle 1026"/>
                <p:cNvSpPr/>
                <p:nvPr/>
              </p:nvSpPr>
              <p:spPr>
                <a:xfrm>
                  <a:off x="42735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8" name="Rectangle 1027"/>
                <p:cNvSpPr/>
                <p:nvPr/>
              </p:nvSpPr>
              <p:spPr>
                <a:xfrm>
                  <a:off x="44132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29" name="Rectangle 1028"/>
                <p:cNvSpPr/>
                <p:nvPr/>
              </p:nvSpPr>
              <p:spPr>
                <a:xfrm>
                  <a:off x="45466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0" name="Rectangle 1029"/>
                <p:cNvSpPr/>
                <p:nvPr/>
              </p:nvSpPr>
              <p:spPr>
                <a:xfrm>
                  <a:off x="468630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31" name="Rectangle 1030"/>
                <p:cNvSpPr/>
                <p:nvPr/>
              </p:nvSpPr>
              <p:spPr>
                <a:xfrm>
                  <a:off x="4806950" y="5143500"/>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sp>
          <p:nvSpPr>
            <p:cNvPr id="1041" name="Rounded Rectangle 1040"/>
            <p:cNvSpPr/>
            <p:nvPr/>
          </p:nvSpPr>
          <p:spPr>
            <a:xfrm>
              <a:off x="4495800" y="5334000"/>
              <a:ext cx="1596160" cy="711198"/>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Stream</a:t>
              </a:r>
            </a:p>
            <a:p>
              <a:pPr algn="ctr"/>
              <a:r>
                <a:rPr lang="en-US" sz="1600" b="1" dirty="0" smtClean="0">
                  <a:solidFill>
                    <a:schemeClr val="tx1"/>
                  </a:solidFill>
                  <a:latin typeface="Arial" pitchFamily="34" charset="0"/>
                  <a:cs typeface="Arial" pitchFamily="34" charset="0"/>
                </a:rPr>
                <a:t>Processing</a:t>
              </a:r>
            </a:p>
          </p:txBody>
        </p:sp>
      </p:grpSp>
    </p:spTree>
    <p:extLst>
      <p:ext uri="{BB962C8B-B14F-4D97-AF65-F5344CB8AC3E}">
        <p14:creationId xmlns:p14="http://schemas.microsoft.com/office/powerpoint/2010/main" val="1165859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pPr algn="ctr"/>
            <a:endParaRPr lang="he-IL" dirty="0"/>
          </a:p>
          <a:p>
            <a:pPr algn="ctr"/>
            <a:endParaRPr lang="he-IL" dirty="0"/>
          </a:p>
          <a:p>
            <a:pPr marL="0" indent="0" algn="ctr">
              <a:buNone/>
            </a:pPr>
            <a:r>
              <a:rPr lang="en-US" dirty="0"/>
              <a:t>Minimizing memory usage – precision, selective loading and plotting, stream processing </a:t>
            </a:r>
          </a:p>
          <a:p>
            <a:endParaRPr lang="he-IL" dirty="0"/>
          </a:p>
        </p:txBody>
      </p:sp>
    </p:spTree>
    <p:extLst>
      <p:ext uri="{BB962C8B-B14F-4D97-AF65-F5344CB8AC3E}">
        <p14:creationId xmlns:p14="http://schemas.microsoft.com/office/powerpoint/2010/main" val="3984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How does MATLAB store data?</a:t>
            </a:r>
            <a:br>
              <a:rPr lang="en-US" dirty="0" smtClean="0"/>
            </a:br>
            <a:r>
              <a:rPr lang="en-US" sz="2400" i="1" dirty="0" smtClean="0"/>
              <a:t>Container overhead*</a:t>
            </a:r>
            <a:endParaRPr lang="en-US" dirty="0" smtClean="0"/>
          </a:p>
        </p:txBody>
      </p:sp>
      <p:grpSp>
        <p:nvGrpSpPr>
          <p:cNvPr id="8" name="Group 7"/>
          <p:cNvGrpSpPr/>
          <p:nvPr/>
        </p:nvGrpSpPr>
        <p:grpSpPr>
          <a:xfrm>
            <a:off x="381000" y="2624137"/>
            <a:ext cx="2241551" cy="2655888"/>
            <a:chOff x="381000" y="2619075"/>
            <a:chExt cx="2241551" cy="2655888"/>
          </a:xfrm>
        </p:grpSpPr>
        <p:sp>
          <p:nvSpPr>
            <p:cNvPr id="17423" name="Rectangle 4" descr="Light upward diagonal"/>
            <p:cNvSpPr>
              <a:spLocks noChangeArrowheads="1"/>
            </p:cNvSpPr>
            <p:nvPr/>
          </p:nvSpPr>
          <p:spPr bwMode="auto">
            <a:xfrm>
              <a:off x="381000" y="4782838"/>
              <a:ext cx="2239963" cy="492125"/>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a:latin typeface="Arial" charset="0"/>
                </a:rPr>
                <a:t>d Header </a:t>
              </a:r>
              <a:r>
                <a:rPr lang="en-US" sz="1600" b="1" dirty="0" smtClean="0">
                  <a:latin typeface="Arial" charset="0"/>
                </a:rPr>
                <a:t>(112)</a:t>
              </a:r>
              <a:endParaRPr lang="en-US" sz="1600" b="1" dirty="0">
                <a:latin typeface="Arial" charset="0"/>
              </a:endParaRPr>
            </a:p>
          </p:txBody>
        </p:sp>
        <p:sp>
          <p:nvSpPr>
            <p:cNvPr id="17424" name="Rectangle 5"/>
            <p:cNvSpPr>
              <a:spLocks noChangeArrowheads="1"/>
            </p:cNvSpPr>
            <p:nvPr/>
          </p:nvSpPr>
          <p:spPr bwMode="auto">
            <a:xfrm>
              <a:off x="382588" y="2619075"/>
              <a:ext cx="2239963" cy="2162175"/>
            </a:xfrm>
            <a:prstGeom prst="rect">
              <a:avLst/>
            </a:prstGeom>
            <a:solidFill>
              <a:schemeClr val="accent1">
                <a:lumMod val="60000"/>
                <a:lumOff val="40000"/>
              </a:schemeClr>
            </a:solidFill>
            <a:ln w="12700" algn="ctr">
              <a:solidFill>
                <a:schemeClr val="tx1"/>
              </a:solidFill>
              <a:miter lim="800000"/>
              <a:headEnd/>
              <a:tailEnd/>
            </a:ln>
          </p:spPr>
          <p:txBody>
            <a:bodyPr wrap="none" anchor="ctr"/>
            <a:lstStyle/>
            <a:p>
              <a:pPr algn="ctr"/>
              <a:r>
                <a:rPr lang="en-US" sz="1800" b="1" dirty="0">
                  <a:latin typeface="Arial" charset="0"/>
                </a:rPr>
                <a:t>Data</a:t>
              </a:r>
            </a:p>
          </p:txBody>
        </p:sp>
      </p:grpSp>
      <p:sp>
        <p:nvSpPr>
          <p:cNvPr id="17425" name="Rectangle 6"/>
          <p:cNvSpPr>
            <a:spLocks noChangeArrowheads="1"/>
          </p:cNvSpPr>
          <p:nvPr/>
        </p:nvSpPr>
        <p:spPr bwMode="auto">
          <a:xfrm>
            <a:off x="652463" y="5516562"/>
            <a:ext cx="1698625" cy="427038"/>
          </a:xfrm>
          <a:prstGeom prst="rect">
            <a:avLst/>
          </a:prstGeom>
          <a:noFill/>
          <a:ln w="12700" algn="ctr">
            <a:noFill/>
            <a:miter lim="800000"/>
            <a:headEnd/>
            <a:tailEnd/>
          </a:ln>
        </p:spPr>
        <p:txBody>
          <a:bodyPr wrap="none">
            <a:spAutoFit/>
          </a:bodyPr>
          <a:lstStyle/>
          <a:p>
            <a:r>
              <a:rPr lang="pt-BR" sz="2200" b="1" dirty="0">
                <a:latin typeface="Courier New" pitchFamily="49" charset="0"/>
              </a:rPr>
              <a:t>d = [1 2]</a:t>
            </a:r>
            <a:endParaRPr lang="en-US" sz="2200" b="1" dirty="0">
              <a:latin typeface="Courier New" pitchFamily="49" charset="0"/>
            </a:endParaRPr>
          </a:p>
        </p:txBody>
      </p:sp>
      <p:sp>
        <p:nvSpPr>
          <p:cNvPr id="17419" name="Rectangle 8"/>
          <p:cNvSpPr>
            <a:spLocks noChangeArrowheads="1"/>
          </p:cNvSpPr>
          <p:nvPr/>
        </p:nvSpPr>
        <p:spPr bwMode="auto">
          <a:xfrm>
            <a:off x="3048000" y="5513387"/>
            <a:ext cx="2571750" cy="430213"/>
          </a:xfrm>
          <a:prstGeom prst="rect">
            <a:avLst/>
          </a:prstGeom>
          <a:noFill/>
          <a:ln w="12700" algn="ctr">
            <a:noFill/>
            <a:miter lim="800000"/>
            <a:headEnd/>
            <a:tailEnd/>
          </a:ln>
        </p:spPr>
        <p:txBody>
          <a:bodyPr wrap="square">
            <a:spAutoFit/>
          </a:bodyPr>
          <a:lstStyle/>
          <a:p>
            <a:pPr>
              <a:spcBef>
                <a:spcPct val="20000"/>
              </a:spcBef>
              <a:buClr>
                <a:srgbClr val="215383"/>
              </a:buClr>
              <a:buSzPct val="95000"/>
              <a:buFont typeface="Wingdings" pitchFamily="2" charset="2"/>
              <a:buNone/>
            </a:pPr>
            <a:r>
              <a:rPr lang="pt-BR" sz="2200" b="1" dirty="0" smtClean="0">
                <a:latin typeface="Courier New" pitchFamily="49" charset="0"/>
              </a:rPr>
              <a:t>dcell ={[1 2]}</a:t>
            </a:r>
            <a:endParaRPr lang="pt-BR" sz="2200" b="1" dirty="0">
              <a:latin typeface="Courier New" pitchFamily="49" charset="0"/>
            </a:endParaRPr>
          </a:p>
        </p:txBody>
      </p:sp>
      <p:sp>
        <p:nvSpPr>
          <p:cNvPr id="17420" name="Rectangle 9" descr="Light upward diagonal"/>
          <p:cNvSpPr>
            <a:spLocks noChangeArrowheads="1"/>
          </p:cNvSpPr>
          <p:nvPr/>
        </p:nvSpPr>
        <p:spPr bwMode="auto">
          <a:xfrm>
            <a:off x="3210631" y="4787900"/>
            <a:ext cx="2241550" cy="492125"/>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err="1">
                <a:latin typeface="Arial" charset="0"/>
              </a:rPr>
              <a:t>dcell</a:t>
            </a:r>
            <a:r>
              <a:rPr lang="en-US" sz="1600" b="1" dirty="0">
                <a:latin typeface="Arial" charset="0"/>
              </a:rPr>
              <a:t> Header </a:t>
            </a:r>
            <a:r>
              <a:rPr lang="en-US" sz="1600" b="1" dirty="0" smtClean="0">
                <a:latin typeface="Arial" charset="0"/>
              </a:rPr>
              <a:t>(112)</a:t>
            </a:r>
            <a:endParaRPr lang="en-US" sz="1600" b="1" dirty="0">
              <a:latin typeface="Arial" charset="0"/>
            </a:endParaRPr>
          </a:p>
        </p:txBody>
      </p:sp>
      <p:sp>
        <p:nvSpPr>
          <p:cNvPr id="17421" name="Rectangle 10"/>
          <p:cNvSpPr>
            <a:spLocks noChangeArrowheads="1"/>
          </p:cNvSpPr>
          <p:nvPr/>
        </p:nvSpPr>
        <p:spPr bwMode="auto">
          <a:xfrm>
            <a:off x="3212219" y="2128837"/>
            <a:ext cx="2238375" cy="2162175"/>
          </a:xfrm>
          <a:prstGeom prst="rect">
            <a:avLst/>
          </a:prstGeom>
          <a:solidFill>
            <a:schemeClr val="accent1">
              <a:lumMod val="60000"/>
              <a:lumOff val="40000"/>
            </a:schemeClr>
          </a:solidFill>
          <a:ln w="12700" algn="ctr">
            <a:solidFill>
              <a:schemeClr val="tx1"/>
            </a:solidFill>
            <a:miter lim="800000"/>
            <a:headEnd/>
            <a:tailEnd/>
          </a:ln>
        </p:spPr>
        <p:txBody>
          <a:bodyPr wrap="none" anchor="ctr"/>
          <a:lstStyle/>
          <a:p>
            <a:pPr algn="ctr"/>
            <a:r>
              <a:rPr lang="en-US" sz="1800" b="1">
                <a:latin typeface="Arial" charset="0"/>
              </a:rPr>
              <a:t>Data</a:t>
            </a:r>
          </a:p>
        </p:txBody>
      </p:sp>
      <p:sp>
        <p:nvSpPr>
          <p:cNvPr id="17422" name="Rectangle 11" descr="Light upward diagonal"/>
          <p:cNvSpPr>
            <a:spLocks noChangeArrowheads="1"/>
          </p:cNvSpPr>
          <p:nvPr/>
        </p:nvSpPr>
        <p:spPr bwMode="auto">
          <a:xfrm>
            <a:off x="3210631" y="4283075"/>
            <a:ext cx="2241550" cy="492125"/>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a:latin typeface="Arial" charset="0"/>
              </a:rPr>
              <a:t>Cell Header </a:t>
            </a:r>
            <a:r>
              <a:rPr lang="en-US" sz="1600" b="1" dirty="0" smtClean="0">
                <a:latin typeface="Arial" charset="0"/>
              </a:rPr>
              <a:t>(112)</a:t>
            </a:r>
            <a:endParaRPr lang="en-US" sz="1600" b="1" dirty="0">
              <a:latin typeface="Arial" charset="0"/>
            </a:endParaRPr>
          </a:p>
        </p:txBody>
      </p:sp>
      <p:sp>
        <p:nvSpPr>
          <p:cNvPr id="17414" name="Rectangle 13"/>
          <p:cNvSpPr>
            <a:spLocks noChangeArrowheads="1"/>
          </p:cNvSpPr>
          <p:nvPr/>
        </p:nvSpPr>
        <p:spPr bwMode="auto">
          <a:xfrm>
            <a:off x="5689353" y="5513010"/>
            <a:ext cx="3073647" cy="430590"/>
          </a:xfrm>
          <a:prstGeom prst="rect">
            <a:avLst/>
          </a:prstGeom>
          <a:noFill/>
          <a:ln w="12700" algn="ctr">
            <a:noFill/>
            <a:miter lim="800000"/>
            <a:headEnd/>
            <a:tailEnd/>
          </a:ln>
        </p:spPr>
        <p:txBody>
          <a:bodyPr wrap="none">
            <a:spAutoFit/>
          </a:bodyPr>
          <a:lstStyle/>
          <a:p>
            <a:r>
              <a:rPr lang="pt-BR" sz="2200" b="1" dirty="0">
                <a:latin typeface="Courier New" pitchFamily="49" charset="0"/>
              </a:rPr>
              <a:t>dstruct.d = </a:t>
            </a:r>
            <a:r>
              <a:rPr lang="pt-BR" sz="2200" b="1" dirty="0" smtClean="0">
                <a:latin typeface="Courier New" pitchFamily="49" charset="0"/>
              </a:rPr>
              <a:t>[1 2]</a:t>
            </a:r>
            <a:endParaRPr lang="en-US" sz="2200" b="1" dirty="0">
              <a:latin typeface="Courier New" pitchFamily="49" charset="0"/>
            </a:endParaRPr>
          </a:p>
        </p:txBody>
      </p:sp>
      <p:grpSp>
        <p:nvGrpSpPr>
          <p:cNvPr id="6" name="Group 5"/>
          <p:cNvGrpSpPr/>
          <p:nvPr/>
        </p:nvGrpSpPr>
        <p:grpSpPr>
          <a:xfrm>
            <a:off x="6040260" y="1521091"/>
            <a:ext cx="2239555" cy="3758934"/>
            <a:chOff x="6040260" y="1493613"/>
            <a:chExt cx="2239555" cy="3758934"/>
          </a:xfrm>
        </p:grpSpPr>
        <p:sp>
          <p:nvSpPr>
            <p:cNvPr id="17415" name="Rectangle 14" descr="Light upward diagonal"/>
            <p:cNvSpPr>
              <a:spLocks noChangeArrowheads="1"/>
            </p:cNvSpPr>
            <p:nvPr/>
          </p:nvSpPr>
          <p:spPr bwMode="auto">
            <a:xfrm>
              <a:off x="6040260" y="4737169"/>
              <a:ext cx="2239555" cy="515378"/>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err="1">
                  <a:latin typeface="Arial" charset="0"/>
                </a:rPr>
                <a:t>dstruct</a:t>
              </a:r>
              <a:r>
                <a:rPr lang="en-US" sz="1600" b="1" dirty="0">
                  <a:latin typeface="Arial" charset="0"/>
                </a:rPr>
                <a:t> Header </a:t>
              </a:r>
              <a:r>
                <a:rPr lang="en-US" sz="1600" b="1" dirty="0" smtClean="0">
                  <a:latin typeface="Arial" charset="0"/>
                </a:rPr>
                <a:t>(112)</a:t>
              </a:r>
              <a:endParaRPr lang="en-US" sz="1600" b="1" dirty="0">
                <a:latin typeface="Arial" charset="0"/>
              </a:endParaRPr>
            </a:p>
          </p:txBody>
        </p:sp>
        <p:sp>
          <p:nvSpPr>
            <p:cNvPr id="17416" name="Rectangle 15"/>
            <p:cNvSpPr>
              <a:spLocks noChangeArrowheads="1"/>
            </p:cNvSpPr>
            <p:nvPr/>
          </p:nvSpPr>
          <p:spPr bwMode="auto">
            <a:xfrm>
              <a:off x="6040260" y="1493613"/>
              <a:ext cx="2239555" cy="2264338"/>
            </a:xfrm>
            <a:prstGeom prst="rect">
              <a:avLst/>
            </a:prstGeom>
            <a:solidFill>
              <a:schemeClr val="accent1">
                <a:lumMod val="60000"/>
                <a:lumOff val="40000"/>
              </a:schemeClr>
            </a:solidFill>
            <a:ln w="12700" algn="ctr">
              <a:solidFill>
                <a:schemeClr val="tx1"/>
              </a:solidFill>
              <a:miter lim="800000"/>
              <a:headEnd/>
              <a:tailEnd/>
            </a:ln>
          </p:spPr>
          <p:txBody>
            <a:bodyPr wrap="none" anchor="ctr"/>
            <a:lstStyle/>
            <a:p>
              <a:pPr algn="ctr"/>
              <a:r>
                <a:rPr lang="en-US" sz="1800" b="1">
                  <a:latin typeface="Arial" charset="0"/>
                </a:rPr>
                <a:t>Data</a:t>
              </a:r>
            </a:p>
          </p:txBody>
        </p:sp>
        <p:sp>
          <p:nvSpPr>
            <p:cNvPr id="17417" name="Rectangle 16" descr="Light upward diagonal"/>
            <p:cNvSpPr>
              <a:spLocks noChangeArrowheads="1"/>
            </p:cNvSpPr>
            <p:nvPr/>
          </p:nvSpPr>
          <p:spPr bwMode="auto">
            <a:xfrm>
              <a:off x="6040260" y="4208491"/>
              <a:ext cx="2239555" cy="515378"/>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a:latin typeface="Arial" charset="0"/>
                </a:rPr>
                <a:t>Element Header </a:t>
              </a:r>
              <a:r>
                <a:rPr lang="en-US" sz="1600" b="1" dirty="0" smtClean="0">
                  <a:latin typeface="Arial" charset="0"/>
                </a:rPr>
                <a:t>(112)</a:t>
              </a:r>
              <a:endParaRPr lang="en-US" sz="1600" b="1" dirty="0">
                <a:latin typeface="Arial" charset="0"/>
              </a:endParaRPr>
            </a:p>
          </p:txBody>
        </p:sp>
        <p:sp>
          <p:nvSpPr>
            <p:cNvPr id="17418" name="Rectangle 17" descr="Light upward diagonal"/>
            <p:cNvSpPr>
              <a:spLocks noChangeArrowheads="1"/>
            </p:cNvSpPr>
            <p:nvPr/>
          </p:nvSpPr>
          <p:spPr bwMode="auto">
            <a:xfrm>
              <a:off x="6040260" y="3699763"/>
              <a:ext cx="2239555" cy="515378"/>
            </a:xfrm>
            <a:prstGeom prst="rect">
              <a:avLst/>
            </a:prstGeom>
            <a:pattFill prst="ltUpDiag">
              <a:fgClr>
                <a:srgbClr val="FFFF66"/>
              </a:fgClr>
              <a:bgClr>
                <a:schemeClr val="bg1"/>
              </a:bgClr>
            </a:pattFill>
            <a:ln w="12700" algn="ctr">
              <a:solidFill>
                <a:schemeClr val="tx1"/>
              </a:solidFill>
              <a:miter lim="800000"/>
              <a:headEnd/>
              <a:tailEnd/>
            </a:ln>
          </p:spPr>
          <p:txBody>
            <a:bodyPr wrap="none" anchor="ctr"/>
            <a:lstStyle/>
            <a:p>
              <a:pPr algn="ctr"/>
              <a:r>
                <a:rPr lang="en-US" sz="1600" b="1" dirty="0">
                  <a:latin typeface="Arial" charset="0"/>
                </a:rPr>
                <a:t>Fieldname (64)</a:t>
              </a:r>
            </a:p>
          </p:txBody>
        </p:sp>
      </p:grpSp>
      <p:sp>
        <p:nvSpPr>
          <p:cNvPr id="5" name="TextBox 4"/>
          <p:cNvSpPr txBox="1"/>
          <p:nvPr/>
        </p:nvSpPr>
        <p:spPr>
          <a:xfrm>
            <a:off x="170479" y="6023073"/>
            <a:ext cx="3015056" cy="307777"/>
          </a:xfrm>
          <a:prstGeom prst="rect">
            <a:avLst/>
          </a:prstGeom>
          <a:noFill/>
        </p:spPr>
        <p:txBody>
          <a:bodyPr wrap="none" rtlCol="0">
            <a:spAutoFit/>
          </a:bodyPr>
          <a:lstStyle/>
          <a:p>
            <a:r>
              <a:rPr lang="en-US" sz="1400" b="1" dirty="0" smtClean="0">
                <a:latin typeface="Arial" pitchFamily="34" charset="0"/>
                <a:cs typeface="Arial" pitchFamily="34" charset="0"/>
              </a:rPr>
              <a:t>* Using </a:t>
            </a:r>
            <a:r>
              <a:rPr lang="en-US" sz="1400" b="1" dirty="0">
                <a:latin typeface="Arial" pitchFamily="34" charset="0"/>
                <a:cs typeface="Arial" pitchFamily="34" charset="0"/>
              </a:rPr>
              <a:t>v</a:t>
            </a:r>
            <a:r>
              <a:rPr lang="en-US" sz="1400" b="1" dirty="0" smtClean="0">
                <a:latin typeface="Arial" pitchFamily="34" charset="0"/>
                <a:cs typeface="Arial" pitchFamily="34" charset="0"/>
              </a:rPr>
              <a:t>alues for 64-bit MATLAB</a:t>
            </a:r>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2200932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fade">
                                      <p:cBhvr>
                                        <p:cTn id="7" dur="500"/>
                                        <p:tgtEl>
                                          <p:spTgt spid="174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21"/>
                                        </p:tgtEl>
                                        <p:attrNameLst>
                                          <p:attrName>style.visibility</p:attrName>
                                        </p:attrNameLst>
                                      </p:cBhvr>
                                      <p:to>
                                        <p:strVal val="visible"/>
                                      </p:to>
                                    </p:set>
                                    <p:animEffect transition="in" filter="fade">
                                      <p:cBhvr>
                                        <p:cTn id="10" dur="500"/>
                                        <p:tgtEl>
                                          <p:spTgt spid="174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22"/>
                                        </p:tgtEl>
                                        <p:attrNameLst>
                                          <p:attrName>style.visibility</p:attrName>
                                        </p:attrNameLst>
                                      </p:cBhvr>
                                      <p:to>
                                        <p:strVal val="visible"/>
                                      </p:to>
                                    </p:set>
                                    <p:animEffect transition="in" filter="fade">
                                      <p:cBhvr>
                                        <p:cTn id="13" dur="500"/>
                                        <p:tgtEl>
                                          <p:spTgt spid="174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19"/>
                                        </p:tgtEl>
                                        <p:attrNameLst>
                                          <p:attrName>style.visibility</p:attrName>
                                        </p:attrNameLst>
                                      </p:cBhvr>
                                      <p:to>
                                        <p:strVal val="visible"/>
                                      </p:to>
                                    </p:set>
                                    <p:animEffect transition="in" filter="fade">
                                      <p:cBhvr>
                                        <p:cTn id="16" dur="500"/>
                                        <p:tgtEl>
                                          <p:spTgt spid="174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4"/>
                                        </p:tgtEl>
                                        <p:attrNameLst>
                                          <p:attrName>style.visibility</p:attrName>
                                        </p:attrNameLst>
                                      </p:cBhvr>
                                      <p:to>
                                        <p:strVal val="visible"/>
                                      </p:to>
                                    </p:set>
                                    <p:animEffect transition="in" filter="fade">
                                      <p:cBhvr>
                                        <p:cTn id="24"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7420" grpId="0" animBg="1"/>
      <p:bldP spid="17421" grpId="0" animBg="1"/>
      <p:bldP spid="17422" grpId="0" animBg="1"/>
      <p:bldP spid="17414"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7" name="Title 936"/>
          <p:cNvSpPr>
            <a:spLocks noGrp="1"/>
          </p:cNvSpPr>
          <p:nvPr>
            <p:ph type="title"/>
          </p:nvPr>
        </p:nvSpPr>
        <p:spPr/>
        <p:txBody>
          <a:bodyPr/>
          <a:lstStyle/>
          <a:p>
            <a:r>
              <a:rPr lang="en-US" dirty="0" smtClean="0"/>
              <a:t>Reading in Part of a Dataset from Files</a:t>
            </a:r>
            <a:endParaRPr lang="en-US" dirty="0"/>
          </a:p>
        </p:txBody>
      </p:sp>
      <p:sp>
        <p:nvSpPr>
          <p:cNvPr id="500" name="Content Placeholder 499"/>
          <p:cNvSpPr>
            <a:spLocks noGrp="1"/>
          </p:cNvSpPr>
          <p:nvPr>
            <p:ph idx="1"/>
          </p:nvPr>
        </p:nvSpPr>
        <p:spPr>
          <a:xfrm>
            <a:off x="457200" y="1340768"/>
            <a:ext cx="8077200" cy="4648200"/>
          </a:xfrm>
        </p:spPr>
        <p:txBody>
          <a:bodyPr/>
          <a:lstStyle/>
          <a:p>
            <a:pPr>
              <a:spcBef>
                <a:spcPts val="0"/>
              </a:spcBef>
            </a:pPr>
            <a:r>
              <a:rPr lang="en-US" sz="2400" dirty="0"/>
              <a:t>MAT file</a:t>
            </a:r>
          </a:p>
          <a:p>
            <a:pPr lvl="1">
              <a:lnSpc>
                <a:spcPct val="100000"/>
              </a:lnSpc>
              <a:spcBef>
                <a:spcPts val="0"/>
              </a:spcBef>
            </a:pPr>
            <a:r>
              <a:rPr lang="en-US" dirty="0"/>
              <a:t>Load and save part of a variable using the </a:t>
            </a:r>
            <a:r>
              <a:rPr lang="en-US" b="1" dirty="0" err="1">
                <a:solidFill>
                  <a:schemeClr val="accent1">
                    <a:lumMod val="75000"/>
                  </a:schemeClr>
                </a:solidFill>
                <a:latin typeface="Courier New" pitchFamily="49" charset="0"/>
                <a:cs typeface="Courier New" pitchFamily="49" charset="0"/>
              </a:rPr>
              <a:t>matfile</a:t>
            </a:r>
            <a:endParaRPr lang="en-US" b="1" dirty="0">
              <a:solidFill>
                <a:schemeClr val="accent1">
                  <a:lumMod val="75000"/>
                </a:schemeClr>
              </a:solidFill>
              <a:latin typeface="Courier New" pitchFamily="49" charset="0"/>
              <a:cs typeface="Courier New" pitchFamily="49" charset="0"/>
            </a:endParaRPr>
          </a:p>
          <a:p>
            <a:pPr lvl="1">
              <a:lnSpc>
                <a:spcPct val="100000"/>
              </a:lnSpc>
              <a:spcBef>
                <a:spcPts val="0"/>
              </a:spcBef>
            </a:pPr>
            <a:r>
              <a:rPr lang="en-US" dirty="0">
                <a:hlinkClick r:id="rId3"/>
              </a:rPr>
              <a:t>http://blogs.mathworks.com/loren/2011/10/14/new-mat-file-functionality-in-r2011b/</a:t>
            </a:r>
            <a:endParaRPr lang="en-US" dirty="0"/>
          </a:p>
          <a:p>
            <a:pPr lvl="1">
              <a:lnSpc>
                <a:spcPct val="100000"/>
              </a:lnSpc>
              <a:spcBef>
                <a:spcPts val="0"/>
              </a:spcBef>
            </a:pPr>
            <a:endParaRPr lang="en-US" dirty="0"/>
          </a:p>
          <a:p>
            <a:pPr>
              <a:spcBef>
                <a:spcPts val="0"/>
              </a:spcBef>
            </a:pPr>
            <a:r>
              <a:rPr lang="en-US" sz="2400" dirty="0"/>
              <a:t>ASCII file</a:t>
            </a:r>
          </a:p>
          <a:p>
            <a:pPr lvl="1">
              <a:lnSpc>
                <a:spcPct val="100000"/>
              </a:lnSpc>
              <a:spcBef>
                <a:spcPts val="0"/>
              </a:spcBef>
            </a:pPr>
            <a:r>
              <a:rPr lang="en-US" dirty="0"/>
              <a:t>Selectively choose rows and columns using </a:t>
            </a:r>
            <a:r>
              <a:rPr lang="en-US" b="1" dirty="0" err="1">
                <a:solidFill>
                  <a:schemeClr val="accent1">
                    <a:lumMod val="75000"/>
                  </a:schemeClr>
                </a:solidFill>
                <a:latin typeface="Courier New" pitchFamily="49" charset="0"/>
              </a:rPr>
              <a:t>textscan</a:t>
            </a:r>
            <a:endParaRPr lang="en-US" b="1" dirty="0">
              <a:solidFill>
                <a:schemeClr val="accent1">
                  <a:lumMod val="75000"/>
                </a:schemeClr>
              </a:solidFill>
              <a:latin typeface="Courier New" pitchFamily="49" charset="0"/>
            </a:endParaRPr>
          </a:p>
          <a:p>
            <a:pPr lvl="1">
              <a:lnSpc>
                <a:spcPct val="100000"/>
              </a:lnSpc>
              <a:spcBef>
                <a:spcPts val="0"/>
              </a:spcBef>
            </a:pPr>
            <a:r>
              <a:rPr lang="en-US" dirty="0"/>
              <a:t>Pointer keeps track of location in file</a:t>
            </a:r>
          </a:p>
          <a:p>
            <a:pPr>
              <a:spcBef>
                <a:spcPts val="0"/>
              </a:spcBef>
            </a:pPr>
            <a:endParaRPr lang="en-US" sz="2400" dirty="0"/>
          </a:p>
          <a:p>
            <a:pPr>
              <a:spcBef>
                <a:spcPts val="0"/>
              </a:spcBef>
            </a:pPr>
            <a:r>
              <a:rPr lang="en-US" sz="2400" dirty="0"/>
              <a:t>Binary file</a:t>
            </a:r>
          </a:p>
          <a:p>
            <a:pPr lvl="1">
              <a:lnSpc>
                <a:spcPct val="100000"/>
              </a:lnSpc>
              <a:spcBef>
                <a:spcPts val="0"/>
              </a:spcBef>
            </a:pPr>
            <a:r>
              <a:rPr lang="en-US" dirty="0"/>
              <a:t>Read and write directly to/from file using </a:t>
            </a:r>
            <a:r>
              <a:rPr lang="en-US" b="1" dirty="0" err="1">
                <a:solidFill>
                  <a:schemeClr val="accent1">
                    <a:lumMod val="75000"/>
                  </a:schemeClr>
                </a:solidFill>
                <a:latin typeface="Courier New" pitchFamily="49" charset="0"/>
              </a:rPr>
              <a:t>memmapfile</a:t>
            </a:r>
            <a:endParaRPr lang="en-US" b="1" dirty="0">
              <a:solidFill>
                <a:schemeClr val="accent1">
                  <a:lumMod val="75000"/>
                </a:schemeClr>
              </a:solidFill>
              <a:latin typeface="Courier New" pitchFamily="49" charset="0"/>
            </a:endParaRPr>
          </a:p>
          <a:p>
            <a:pPr lvl="1">
              <a:lnSpc>
                <a:spcPct val="100000"/>
              </a:lnSpc>
              <a:spcBef>
                <a:spcPts val="0"/>
              </a:spcBef>
            </a:pPr>
            <a:r>
              <a:rPr lang="en-US" dirty="0"/>
              <a:t>Maps address space to file</a:t>
            </a:r>
          </a:p>
        </p:txBody>
      </p:sp>
    </p:spTree>
    <p:extLst>
      <p:ext uri="{BB962C8B-B14F-4D97-AF65-F5344CB8AC3E}">
        <p14:creationId xmlns:p14="http://schemas.microsoft.com/office/powerpoint/2010/main" val="348083338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MATLAB</a:t>
            </a:r>
            <a:endParaRPr lang="en-US" sz="1504" dirty="0">
              <a:solidFill>
                <a:schemeClr val="tx1"/>
              </a:solidFill>
            </a:endParaRPr>
          </a:p>
        </p:txBody>
      </p:sp>
      <p:sp>
        <p:nvSpPr>
          <p:cNvPr id="3" name="Content Placeholder 2"/>
          <p:cNvSpPr>
            <a:spLocks noGrp="1"/>
          </p:cNvSpPr>
          <p:nvPr>
            <p:ph idx="1"/>
          </p:nvPr>
        </p:nvSpPr>
        <p:spPr/>
        <p:txBody>
          <a:bodyPr/>
          <a:lstStyle/>
          <a:p>
            <a:r>
              <a:rPr lang="en-US" dirty="0"/>
              <a:t>Diagnose </a:t>
            </a:r>
            <a:r>
              <a:rPr lang="en-US" dirty="0" smtClean="0"/>
              <a:t>problems</a:t>
            </a:r>
            <a:endParaRPr lang="en-US" dirty="0"/>
          </a:p>
          <a:p>
            <a:pPr lvl="1"/>
            <a:r>
              <a:rPr lang="en-US" dirty="0" smtClean="0"/>
              <a:t>Graphical </a:t>
            </a:r>
            <a:r>
              <a:rPr lang="en-US" dirty="0"/>
              <a:t>user </a:t>
            </a:r>
            <a:r>
              <a:rPr lang="en-US" dirty="0" smtClean="0"/>
              <a:t>interface in Editor</a:t>
            </a:r>
          </a:p>
          <a:p>
            <a:pPr lvl="1"/>
            <a:r>
              <a:rPr lang="en-US" dirty="0" smtClean="0"/>
              <a:t>Command line interface</a:t>
            </a:r>
            <a:br>
              <a:rPr lang="en-US" dirty="0" smtClean="0"/>
            </a:br>
            <a:endParaRPr lang="en-US" dirty="0" smtClean="0"/>
          </a:p>
          <a:p>
            <a:r>
              <a:rPr lang="en-US" dirty="0" smtClean="0"/>
              <a:t>Set standard, conditional,</a:t>
            </a:r>
            <a:br>
              <a:rPr lang="en-US" dirty="0" smtClean="0"/>
            </a:br>
            <a:r>
              <a:rPr lang="en-US" dirty="0" smtClean="0"/>
              <a:t>or error breakpoints</a:t>
            </a:r>
          </a:p>
          <a:p>
            <a:endParaRPr lang="en-US" dirty="0" smtClean="0"/>
          </a:p>
          <a:p>
            <a:r>
              <a:rPr lang="en-US" dirty="0" smtClean="0"/>
              <a:t>Step through a file and </a:t>
            </a:r>
            <a:br>
              <a:rPr lang="en-US" dirty="0" smtClean="0"/>
            </a:br>
            <a:r>
              <a:rPr lang="en-US" dirty="0" smtClean="0"/>
              <a:t>examine variable values</a:t>
            </a:r>
          </a:p>
          <a:p>
            <a:endParaRPr lang="en-US" dirty="0"/>
          </a:p>
        </p:txBody>
      </p:sp>
      <p:pic>
        <p:nvPicPr>
          <p:cNvPr id="9" name="Picture 6" descr="C:\Work\Projects\Production\Pictures\debugg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090" y="1284289"/>
            <a:ext cx="1950993" cy="2518554"/>
          </a:xfrm>
          <a:prstGeom prst="rect">
            <a:avLst/>
          </a:prstGeom>
          <a:ln>
            <a:solidFill>
              <a:schemeClr val="bg1">
                <a:lumMod val="8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290" name="Picture 2" descr="C:\Work\Projects\Production\Pictures\debug_op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126" y="4067177"/>
            <a:ext cx="2404716" cy="2214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and Refine Your Ideas</a:t>
            </a:r>
          </a:p>
        </p:txBody>
      </p:sp>
      <p:sp>
        <p:nvSpPr>
          <p:cNvPr id="4" name="Rectangle 3"/>
          <p:cNvSpPr/>
          <p:nvPr/>
        </p:nvSpPr>
        <p:spPr>
          <a:xfrm>
            <a:off x="928664" y="6122603"/>
            <a:ext cx="1518364" cy="369332"/>
          </a:xfrm>
          <a:prstGeom prst="rect">
            <a:avLst/>
          </a:prstGeom>
        </p:spPr>
        <p:txBody>
          <a:bodyPr wrap="none">
            <a:spAutoFit/>
          </a:bodyPr>
          <a:lstStyle/>
          <a:p>
            <a:r>
              <a:rPr lang="en-US" dirty="0">
                <a:solidFill>
                  <a:prstClr val="black"/>
                </a:solidFill>
                <a:latin typeface="Arial"/>
              </a:rPr>
              <a:t>Sample Data</a:t>
            </a:r>
          </a:p>
        </p:txBody>
      </p:sp>
      <p:sp>
        <p:nvSpPr>
          <p:cNvPr id="6" name="Rectangle 5"/>
          <p:cNvSpPr/>
          <p:nvPr/>
        </p:nvSpPr>
        <p:spPr>
          <a:xfrm>
            <a:off x="2042956" y="5310802"/>
            <a:ext cx="1672253" cy="369332"/>
          </a:xfrm>
          <a:prstGeom prst="rect">
            <a:avLst/>
          </a:prstGeom>
        </p:spPr>
        <p:txBody>
          <a:bodyPr wrap="none">
            <a:spAutoFit/>
          </a:bodyPr>
          <a:lstStyle/>
          <a:p>
            <a:r>
              <a:rPr lang="en-US" dirty="0">
                <a:solidFill>
                  <a:prstClr val="black"/>
                </a:solidFill>
                <a:latin typeface="Arial"/>
              </a:rPr>
              <a:t>Command line</a:t>
            </a:r>
          </a:p>
        </p:txBody>
      </p:sp>
      <p:sp>
        <p:nvSpPr>
          <p:cNvPr id="7" name="Rectangle 6"/>
          <p:cNvSpPr/>
          <p:nvPr/>
        </p:nvSpPr>
        <p:spPr>
          <a:xfrm>
            <a:off x="382419" y="3034553"/>
            <a:ext cx="2146742"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Interactive analysis</a:t>
            </a:r>
            <a:endParaRPr lang="he-IL" dirty="0">
              <a:solidFill>
                <a:prstClr val="black"/>
              </a:solidFill>
              <a:latin typeface="Arial"/>
              <a:cs typeface="Arial" panose="020B0604020202020204" pitchFamily="34" charset="0"/>
            </a:endParaRPr>
          </a:p>
        </p:txBody>
      </p:sp>
      <p:sp>
        <p:nvSpPr>
          <p:cNvPr id="8" name="Rectangle 7"/>
          <p:cNvSpPr/>
          <p:nvPr/>
        </p:nvSpPr>
        <p:spPr>
          <a:xfrm>
            <a:off x="5328499" y="4581105"/>
            <a:ext cx="2569934"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Interactive visualization</a:t>
            </a:r>
            <a:endParaRPr lang="he-IL" dirty="0">
              <a:solidFill>
                <a:prstClr val="black"/>
              </a:solidFill>
              <a:latin typeface="Arial"/>
              <a:cs typeface="Arial" panose="020B0604020202020204" pitchFamily="34" charset="0"/>
            </a:endParaRPr>
          </a:p>
        </p:txBody>
      </p:sp>
      <p:sp>
        <p:nvSpPr>
          <p:cNvPr id="10" name="Rectangle 9"/>
          <p:cNvSpPr/>
          <p:nvPr/>
        </p:nvSpPr>
        <p:spPr>
          <a:xfrm>
            <a:off x="931204" y="4619035"/>
            <a:ext cx="1351652"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Edit Scripts</a:t>
            </a:r>
            <a:endParaRPr lang="he-IL" dirty="0">
              <a:solidFill>
                <a:prstClr val="black"/>
              </a:solidFill>
              <a:latin typeface="Arial"/>
              <a:cs typeface="Arial" panose="020B0604020202020204" pitchFamily="34" charset="0"/>
            </a:endParaRPr>
          </a:p>
        </p:txBody>
      </p:sp>
      <p:sp>
        <p:nvSpPr>
          <p:cNvPr id="12" name="Rectangle 11"/>
          <p:cNvSpPr/>
          <p:nvPr/>
        </p:nvSpPr>
        <p:spPr>
          <a:xfrm>
            <a:off x="3303636" y="2733931"/>
            <a:ext cx="928459"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Debug </a:t>
            </a:r>
          </a:p>
        </p:txBody>
      </p:sp>
      <p:sp>
        <p:nvSpPr>
          <p:cNvPr id="13" name="Rectangle 12"/>
          <p:cNvSpPr/>
          <p:nvPr/>
        </p:nvSpPr>
        <p:spPr>
          <a:xfrm>
            <a:off x="6613466" y="5820639"/>
            <a:ext cx="1745246" cy="646331"/>
          </a:xfrm>
          <a:prstGeom prst="rect">
            <a:avLst/>
          </a:prstGeom>
        </p:spPr>
        <p:txBody>
          <a:bodyPr wrap="square">
            <a:spAutoFit/>
          </a:bodyPr>
          <a:lstStyle/>
          <a:p>
            <a:pPr algn="ctr"/>
            <a:r>
              <a:rPr lang="en-US" dirty="0">
                <a:solidFill>
                  <a:prstClr val="black"/>
                </a:solidFill>
                <a:latin typeface="Arial" panose="020B0604020202020204" pitchFamily="34" charset="0"/>
                <a:ea typeface="Times New Roman" panose="02020603050405020304" pitchFamily="18" charset="0"/>
              </a:rPr>
              <a:t>Test different designs </a:t>
            </a:r>
            <a:endParaRPr lang="he-IL" dirty="0">
              <a:solidFill>
                <a:prstClr val="black"/>
              </a:solidFill>
              <a:latin typeface="Arial"/>
              <a:cs typeface="Arial" panose="020B0604020202020204" pitchFamily="34" charset="0"/>
            </a:endParaRPr>
          </a:p>
        </p:txBody>
      </p:sp>
      <p:pic>
        <p:nvPicPr>
          <p:cNvPr id="1026" name="Picture 2" descr="https://www.mathworks.com/content/mathworks/www/en/company/user_stories/university-of-geneva-develops-advanced-portfolio-optimization-techniques/jcr:content/imageEnhancedParsys/image.adapt.full.high.jpg/1469941286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9266" r="8493"/>
          <a:stretch/>
        </p:blipFill>
        <p:spPr bwMode="auto">
          <a:xfrm>
            <a:off x="4667616" y="1943805"/>
            <a:ext cx="3562430" cy="243660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097019" y="4312180"/>
            <a:ext cx="1398781"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Workspace </a:t>
            </a:r>
          </a:p>
        </p:txBody>
      </p:sp>
      <p:sp>
        <p:nvSpPr>
          <p:cNvPr id="18" name="Rectangle 17"/>
          <p:cNvSpPr/>
          <p:nvPr/>
        </p:nvSpPr>
        <p:spPr>
          <a:xfrm>
            <a:off x="3995936" y="5575879"/>
            <a:ext cx="2253771" cy="646331"/>
          </a:xfrm>
          <a:prstGeom prst="rect">
            <a:avLst/>
          </a:prstGeom>
        </p:spPr>
        <p:txBody>
          <a:bodyPr wrap="square">
            <a:spAutoFit/>
          </a:bodyPr>
          <a:lstStyle/>
          <a:p>
            <a:pPr algn="ctr"/>
            <a:r>
              <a:rPr lang="en-US" dirty="0">
                <a:solidFill>
                  <a:prstClr val="black"/>
                </a:solidFill>
                <a:latin typeface="Arial" panose="020B0604020202020204" pitchFamily="34" charset="0"/>
                <a:ea typeface="Times New Roman" panose="02020603050405020304" pitchFamily="18" charset="0"/>
              </a:rPr>
              <a:t>Built in Functions and Algorithms</a:t>
            </a:r>
          </a:p>
        </p:txBody>
      </p:sp>
      <p:grpSp>
        <p:nvGrpSpPr>
          <p:cNvPr id="25" name="Group 24"/>
          <p:cNvGrpSpPr/>
          <p:nvPr/>
        </p:nvGrpSpPr>
        <p:grpSpPr>
          <a:xfrm>
            <a:off x="7560000" y="1440000"/>
            <a:ext cx="933238" cy="1086105"/>
            <a:chOff x="4800600" y="1218493"/>
            <a:chExt cx="1208709" cy="1372307"/>
          </a:xfrm>
        </p:grpSpPr>
        <p:grpSp>
          <p:nvGrpSpPr>
            <p:cNvPr id="26" name="Group 25"/>
            <p:cNvGrpSpPr/>
            <p:nvPr/>
          </p:nvGrpSpPr>
          <p:grpSpPr>
            <a:xfrm>
              <a:off x="4886723" y="1218493"/>
              <a:ext cx="1065492" cy="992699"/>
              <a:chOff x="4826256" y="4896992"/>
              <a:chExt cx="1065492" cy="992699"/>
            </a:xfrm>
          </p:grpSpPr>
          <p:pic>
            <p:nvPicPr>
              <p:cNvPr id="28" name="Picture 27" descr="L-Membrane_CMYK_Master_Smal.gif"/>
              <p:cNvPicPr>
                <a:picLocks noChangeAspect="1"/>
              </p:cNvPicPr>
              <p:nvPr/>
            </p:nvPicPr>
            <p:blipFill>
              <a:blip r:embed="rId4" cstate="print"/>
              <a:stretch>
                <a:fillRect/>
              </a:stretch>
            </p:blipFill>
            <p:spPr>
              <a:xfrm>
                <a:off x="5137589" y="4896992"/>
                <a:ext cx="422814" cy="381707"/>
              </a:xfrm>
              <a:prstGeom prst="rect">
                <a:avLst/>
              </a:prstGeom>
            </p:spPr>
          </p:pic>
          <p:sp>
            <p:nvSpPr>
              <p:cNvPr id="29" name="TextBox 28"/>
              <p:cNvSpPr txBox="1"/>
              <p:nvPr/>
            </p:nvSpPr>
            <p:spPr>
              <a:xfrm>
                <a:off x="4826256" y="5539699"/>
                <a:ext cx="1065492" cy="34999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200" b="1" dirty="0" smtClean="0">
                    <a:solidFill>
                      <a:srgbClr val="125687"/>
                    </a:solidFill>
                    <a:latin typeface="Levenim MT" pitchFamily="2" charset="-79"/>
                    <a:cs typeface="Levenim MT" pitchFamily="2" charset="-79"/>
                  </a:rPr>
                  <a:t>EXPLORE</a:t>
                </a:r>
                <a:endParaRPr lang="en-US" sz="1200" b="1" dirty="0">
                  <a:solidFill>
                    <a:srgbClr val="125687"/>
                  </a:solidFill>
                  <a:latin typeface="Levenim MT" pitchFamily="2" charset="-79"/>
                  <a:cs typeface="Levenim MT" pitchFamily="2" charset="-79"/>
                </a:endParaRPr>
              </a:p>
            </p:txBody>
          </p:sp>
        </p:grpSp>
        <p:sp>
          <p:nvSpPr>
            <p:cNvPr id="27" name="Arc 26"/>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solidFill>
                  <a:prstClr val="black"/>
                </a:solidFill>
                <a:latin typeface="Arial"/>
              </a:endParaRPr>
            </a:p>
          </p:txBody>
        </p:sp>
      </p:grpSp>
      <p:grpSp>
        <p:nvGrpSpPr>
          <p:cNvPr id="35" name="Group 34"/>
          <p:cNvGrpSpPr/>
          <p:nvPr/>
        </p:nvGrpSpPr>
        <p:grpSpPr>
          <a:xfrm>
            <a:off x="292937" y="1669020"/>
            <a:ext cx="4308184" cy="801357"/>
            <a:chOff x="1933333" y="2087780"/>
            <a:chExt cx="3821708" cy="564474"/>
          </a:xfrm>
        </p:grpSpPr>
        <p:sp>
          <p:nvSpPr>
            <p:cNvPr id="36" name="Rounded Rectangle 35"/>
            <p:cNvSpPr/>
            <p:nvPr/>
          </p:nvSpPr>
          <p:spPr bwMode="auto">
            <a:xfrm>
              <a:off x="1933333" y="2087780"/>
              <a:ext cx="3821708" cy="56447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37" name="Group 41"/>
            <p:cNvGrpSpPr/>
            <p:nvPr/>
          </p:nvGrpSpPr>
          <p:grpSpPr>
            <a:xfrm>
              <a:off x="2065565" y="2150680"/>
              <a:ext cx="3550272" cy="428419"/>
              <a:chOff x="1624415" y="1314860"/>
              <a:chExt cx="4733695" cy="875329"/>
            </a:xfrm>
          </p:grpSpPr>
          <p:sp>
            <p:nvSpPr>
              <p:cNvPr id="38" name="Rounded Rectangle 37"/>
              <p:cNvSpPr/>
              <p:nvPr/>
            </p:nvSpPr>
            <p:spPr bwMode="auto">
              <a:xfrm>
                <a:off x="1633710" y="1314861"/>
                <a:ext cx="4724400" cy="875328"/>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39" name="Text Box 36"/>
              <p:cNvSpPr txBox="1">
                <a:spLocks noChangeArrowheads="1"/>
              </p:cNvSpPr>
              <p:nvPr/>
            </p:nvSpPr>
            <p:spPr bwMode="auto">
              <a:xfrm>
                <a:off x="1624415" y="1314860"/>
                <a:ext cx="4354632" cy="841606"/>
              </a:xfrm>
              <a:prstGeom prst="rect">
                <a:avLst/>
              </a:prstGeom>
              <a:noFill/>
              <a:ln w="9525">
                <a:noFill/>
                <a:miter lim="800000"/>
                <a:headEnd/>
                <a:tailEnd/>
              </a:ln>
            </p:spPr>
            <p:txBody>
              <a:bodyPr wrap="square">
                <a:spAutoFit/>
              </a:bodyPr>
              <a:lstStyle/>
              <a:p>
                <a:pPr lvl="0">
                  <a:defRPr/>
                </a:pPr>
                <a:r>
                  <a:rPr lang="en-US" sz="1600" b="1" dirty="0">
                    <a:solidFill>
                      <a:prstClr val="black"/>
                    </a:solidFill>
                  </a:rPr>
                  <a:t>Explore and Refine Your Ideas Prototype, Iterate, Test</a:t>
                </a:r>
                <a:endParaRPr lang="en-US" sz="1600" dirty="0">
                  <a:solidFill>
                    <a:prstClr val="black"/>
                  </a:solidFill>
                </a:endParaRPr>
              </a:p>
            </p:txBody>
          </p:sp>
        </p:grpSp>
      </p:grpSp>
      <p:sp>
        <p:nvSpPr>
          <p:cNvPr id="30" name="Rectangle 29"/>
          <p:cNvSpPr/>
          <p:nvPr/>
        </p:nvSpPr>
        <p:spPr>
          <a:xfrm>
            <a:off x="1131742" y="3815830"/>
            <a:ext cx="1736373" cy="369332"/>
          </a:xfrm>
          <a:prstGeom prst="rect">
            <a:avLst/>
          </a:prstGeom>
        </p:spPr>
        <p:txBody>
          <a:bodyPr wrap="none">
            <a:spAutoFit/>
          </a:bodyPr>
          <a:lstStyle/>
          <a:p>
            <a:r>
              <a:rPr lang="en-US" dirty="0" smtClean="0">
                <a:solidFill>
                  <a:prstClr val="black"/>
                </a:solidFill>
                <a:latin typeface="Arial" panose="020B0604020202020204" pitchFamily="34" charset="0"/>
                <a:ea typeface="Calibri" panose="020F0502020204030204" pitchFamily="34" charset="0"/>
              </a:rPr>
              <a:t>Input file types </a:t>
            </a:r>
            <a:endParaRPr lang="he-IL" dirty="0">
              <a:solidFill>
                <a:prstClr val="black"/>
              </a:solidFill>
              <a:latin typeface="Arial"/>
              <a:cs typeface="Arial" panose="020B0604020202020204" pitchFamily="34" charset="0"/>
            </a:endParaRPr>
          </a:p>
        </p:txBody>
      </p:sp>
      <p:sp>
        <p:nvSpPr>
          <p:cNvPr id="24" name="Rectangle 23"/>
          <p:cNvSpPr/>
          <p:nvPr/>
        </p:nvSpPr>
        <p:spPr>
          <a:xfrm>
            <a:off x="2789896" y="3367341"/>
            <a:ext cx="1787669" cy="369332"/>
          </a:xfrm>
          <a:prstGeom prst="rect">
            <a:avLst/>
          </a:prstGeom>
        </p:spPr>
        <p:txBody>
          <a:bodyPr wrap="none">
            <a:spAutoFit/>
          </a:bodyPr>
          <a:lstStyle/>
          <a:p>
            <a:r>
              <a:rPr lang="en-US" dirty="0" smtClean="0">
                <a:solidFill>
                  <a:prstClr val="black"/>
                </a:solidFill>
                <a:latin typeface="Arial" panose="020B0604020202020204" pitchFamily="34" charset="0"/>
                <a:ea typeface="Calibri" panose="020F0502020204030204" pitchFamily="34" charset="0"/>
              </a:rPr>
              <a:t>Import </a:t>
            </a:r>
            <a:r>
              <a:rPr lang="en-US" dirty="0">
                <a:solidFill>
                  <a:prstClr val="black"/>
                </a:solidFill>
                <a:latin typeface="Arial" panose="020B0604020202020204" pitchFamily="34" charset="0"/>
                <a:ea typeface="Calibri" panose="020F0502020204030204" pitchFamily="34" charset="0"/>
              </a:rPr>
              <a:t>d</a:t>
            </a:r>
            <a:r>
              <a:rPr lang="en-US" dirty="0" smtClean="0">
                <a:solidFill>
                  <a:prstClr val="black"/>
                </a:solidFill>
                <a:latin typeface="Arial" panose="020B0604020202020204" pitchFamily="34" charset="0"/>
                <a:ea typeface="Calibri" panose="020F0502020204030204" pitchFamily="34" charset="0"/>
              </a:rPr>
              <a:t>ata tool</a:t>
            </a:r>
            <a:endParaRPr lang="he-IL" dirty="0">
              <a:solidFill>
                <a:prstClr val="black"/>
              </a:solidFill>
              <a:latin typeface="Arial"/>
              <a:cs typeface="Arial" panose="020B0604020202020204" pitchFamily="34" charset="0"/>
            </a:endParaRPr>
          </a:p>
        </p:txBody>
      </p:sp>
    </p:spTree>
    <p:extLst>
      <p:ext uri="{BB962C8B-B14F-4D97-AF65-F5344CB8AC3E}">
        <p14:creationId xmlns:p14="http://schemas.microsoft.com/office/powerpoint/2010/main" val="307661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2" grpId="0"/>
      <p:bldP spid="13" grpId="0"/>
      <p:bldP spid="17" grpId="0"/>
      <p:bldP spid="18" grpId="0"/>
      <p:bldP spid="30"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Objects</a:t>
            </a:r>
            <a:endParaRPr lang="en-US" dirty="0"/>
          </a:p>
        </p:txBody>
      </p:sp>
      <p:sp>
        <p:nvSpPr>
          <p:cNvPr id="7" name="Content Placeholder 6"/>
          <p:cNvSpPr>
            <a:spLocks noGrp="1"/>
          </p:cNvSpPr>
          <p:nvPr>
            <p:ph idx="1"/>
          </p:nvPr>
        </p:nvSpPr>
        <p:spPr/>
        <p:txBody>
          <a:bodyPr/>
          <a:lstStyle/>
          <a:p>
            <a:r>
              <a:rPr lang="en-US" dirty="0" smtClean="0"/>
              <a:t>A class of MATLAB objects that</a:t>
            </a:r>
            <a:br>
              <a:rPr lang="en-US" dirty="0" smtClean="0"/>
            </a:br>
            <a:r>
              <a:rPr lang="en-US" dirty="0" smtClean="0"/>
              <a:t>support streaming workflows</a:t>
            </a:r>
          </a:p>
          <a:p>
            <a:pPr lvl="1"/>
            <a:endParaRPr lang="en-US" sz="800" dirty="0" smtClean="0"/>
          </a:p>
          <a:p>
            <a:pPr lvl="1"/>
            <a:endParaRPr lang="en-US" sz="800" dirty="0" smtClean="0"/>
          </a:p>
          <a:p>
            <a:r>
              <a:rPr lang="en-US" dirty="0" smtClean="0"/>
              <a:t>Simplifies data access for streaming applications</a:t>
            </a:r>
          </a:p>
          <a:p>
            <a:pPr lvl="1"/>
            <a:r>
              <a:rPr lang="en-US" dirty="0" smtClean="0"/>
              <a:t>Manages flow of data from files or network</a:t>
            </a:r>
          </a:p>
          <a:p>
            <a:pPr lvl="1"/>
            <a:r>
              <a:rPr lang="en-US" dirty="0" smtClean="0"/>
              <a:t>Handles data indexing and buffering</a:t>
            </a:r>
          </a:p>
          <a:p>
            <a:pPr lvl="1"/>
            <a:endParaRPr lang="en-US" sz="800" dirty="0" smtClean="0"/>
          </a:p>
          <a:p>
            <a:pPr lvl="1"/>
            <a:endParaRPr lang="en-US" sz="800" dirty="0" smtClean="0"/>
          </a:p>
          <a:p>
            <a:r>
              <a:rPr lang="en-US" dirty="0" smtClean="0"/>
              <a:t>Contain algorithms to work with streaming data</a:t>
            </a:r>
          </a:p>
          <a:p>
            <a:pPr lvl="1"/>
            <a:r>
              <a:rPr lang="en-US" dirty="0" smtClean="0"/>
              <a:t>Manages algorithm state</a:t>
            </a:r>
            <a:endParaRPr lang="en-US" sz="800" dirty="0" smtClean="0"/>
          </a:p>
          <a:p>
            <a:pPr lvl="1"/>
            <a:r>
              <a:rPr lang="en-US" dirty="0" smtClean="0"/>
              <a:t>Available for Signal Processing, Communications,</a:t>
            </a:r>
            <a:br>
              <a:rPr lang="en-US" dirty="0" smtClean="0"/>
            </a:br>
            <a:r>
              <a:rPr lang="en-US" dirty="0" smtClean="0"/>
              <a:t>Video Processing, and Phased Array Applications</a:t>
            </a:r>
          </a:p>
          <a:p>
            <a:endParaRPr lang="en-US" dirty="0"/>
          </a:p>
        </p:txBody>
      </p:sp>
      <p:sp>
        <p:nvSpPr>
          <p:cNvPr id="4" name="Rectangle 37"/>
          <p:cNvSpPr>
            <a:spLocks noChangeArrowheads="1"/>
          </p:cNvSpPr>
          <p:nvPr/>
        </p:nvSpPr>
        <p:spPr bwMode="auto">
          <a:xfrm>
            <a:off x="6372662" y="457200"/>
            <a:ext cx="2602992" cy="1023357"/>
          </a:xfrm>
          <a:prstGeom prst="rect">
            <a:avLst/>
          </a:prstGeom>
          <a:solidFill>
            <a:srgbClr val="C7DBEF"/>
          </a:solidFill>
          <a:ln w="9525">
            <a:noFill/>
            <a:miter lim="800000"/>
            <a:headEnd/>
            <a:tailEnd/>
          </a:ln>
          <a:effectLst/>
        </p:spPr>
        <p:txBody>
          <a:bodyPr wrap="square">
            <a:spAutoFit/>
          </a:bodyPr>
          <a:lstStyle/>
          <a:p>
            <a:pPr marL="168275" indent="-168275">
              <a:buFont typeface="Wingdings" pitchFamily="2" charset="2"/>
              <a:buNone/>
            </a:pPr>
            <a:r>
              <a:rPr lang="en-US" sz="1050" b="1" dirty="0" smtClean="0">
                <a:solidFill>
                  <a:schemeClr val="tx2"/>
                </a:solidFill>
                <a:latin typeface="Arial" charset="0"/>
                <a:ea typeface="Arial Unicode MS" pitchFamily="34" charset="-128"/>
                <a:cs typeface="Arial Unicode MS" pitchFamily="34" charset="-128"/>
              </a:rPr>
              <a:t>Available from</a:t>
            </a:r>
          </a:p>
          <a:p>
            <a:pPr marL="168275" indent="-168275">
              <a:buFont typeface="Wingdings" pitchFamily="2" charset="2"/>
              <a:buChar char="§"/>
            </a:pPr>
            <a:r>
              <a:rPr lang="en-US" sz="1000" b="1" dirty="0" smtClean="0">
                <a:solidFill>
                  <a:schemeClr val="tx2"/>
                </a:solidFill>
                <a:latin typeface="Arial" charset="0"/>
                <a:ea typeface="Arial Unicode MS" pitchFamily="34" charset="-128"/>
                <a:cs typeface="Arial Unicode MS" pitchFamily="34" charset="-128"/>
              </a:rPr>
              <a:t>DSP System Toolbox</a:t>
            </a:r>
          </a:p>
          <a:p>
            <a:pPr marL="168275" indent="-168275">
              <a:buFont typeface="Wingdings" pitchFamily="2" charset="2"/>
              <a:buChar char="§"/>
            </a:pPr>
            <a:r>
              <a:rPr lang="en-US" sz="1000" b="1" dirty="0" smtClean="0">
                <a:solidFill>
                  <a:schemeClr val="tx2"/>
                </a:solidFill>
                <a:latin typeface="Arial" charset="0"/>
                <a:ea typeface="Arial Unicode MS" pitchFamily="34" charset="-128"/>
                <a:cs typeface="Arial Unicode MS" pitchFamily="34" charset="-128"/>
              </a:rPr>
              <a:t>Communications </a:t>
            </a:r>
            <a:r>
              <a:rPr lang="en-US" sz="1000" b="1" dirty="0">
                <a:solidFill>
                  <a:schemeClr val="tx2"/>
                </a:solidFill>
                <a:latin typeface="Arial" charset="0"/>
                <a:ea typeface="Arial Unicode MS" pitchFamily="34" charset="-128"/>
                <a:cs typeface="Arial Unicode MS" pitchFamily="34" charset="-128"/>
              </a:rPr>
              <a:t>System Toolbox</a:t>
            </a:r>
          </a:p>
          <a:p>
            <a:pPr marL="168275" indent="-168275">
              <a:buFont typeface="Wingdings" pitchFamily="2" charset="2"/>
              <a:buChar char="§"/>
            </a:pPr>
            <a:r>
              <a:rPr lang="en-US" sz="1000" b="1" dirty="0">
                <a:solidFill>
                  <a:schemeClr val="tx2"/>
                </a:solidFill>
                <a:latin typeface="Arial" charset="0"/>
                <a:ea typeface="Arial Unicode MS" pitchFamily="34" charset="-128"/>
                <a:cs typeface="Arial Unicode MS" pitchFamily="34" charset="-128"/>
              </a:rPr>
              <a:t>Computer Vision System Toolbox</a:t>
            </a:r>
          </a:p>
          <a:p>
            <a:pPr marL="168275" indent="-168275">
              <a:buFont typeface="Wingdings" pitchFamily="2" charset="2"/>
              <a:buChar char="§"/>
            </a:pPr>
            <a:r>
              <a:rPr lang="en-US" sz="1000" b="1" dirty="0">
                <a:solidFill>
                  <a:schemeClr val="tx2"/>
                </a:solidFill>
                <a:latin typeface="Arial" charset="0"/>
                <a:ea typeface="Arial Unicode MS" pitchFamily="34" charset="-128"/>
                <a:cs typeface="Arial Unicode MS" pitchFamily="34" charset="-128"/>
              </a:rPr>
              <a:t>Phased Array System Toolbox</a:t>
            </a:r>
          </a:p>
          <a:p>
            <a:pPr marL="168275" indent="-168275">
              <a:buFont typeface="Wingdings" pitchFamily="2" charset="2"/>
              <a:buChar char="§"/>
            </a:pPr>
            <a:r>
              <a:rPr lang="en-US" sz="1000" b="1" dirty="0">
                <a:solidFill>
                  <a:schemeClr val="tx2"/>
                </a:solidFill>
                <a:latin typeface="Arial" charset="0"/>
                <a:ea typeface="Arial Unicode MS" pitchFamily="34" charset="-128"/>
                <a:cs typeface="Arial Unicode MS" pitchFamily="34" charset="-128"/>
              </a:rPr>
              <a:t>Image Acquisition Toolbox</a:t>
            </a:r>
          </a:p>
        </p:txBody>
      </p:sp>
    </p:spTree>
    <p:extLst>
      <p:ext uri="{BB962C8B-B14F-4D97-AF65-F5344CB8AC3E}">
        <p14:creationId xmlns:p14="http://schemas.microsoft.com/office/powerpoint/2010/main" val="325251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fade">
                                      <p:cBhvr>
                                        <p:cTn id="21" dur="500"/>
                                        <p:tgtEl>
                                          <p:spTgt spid="7">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500"/>
                                        <p:tgtEl>
                                          <p:spTgt spid="7">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Technical Computing Workflow</a:t>
            </a:r>
            <a:endParaRPr lang="en-US" dirty="0"/>
          </a:p>
        </p:txBody>
      </p:sp>
      <p:grpSp>
        <p:nvGrpSpPr>
          <p:cNvPr id="12" name="Group 11"/>
          <p:cNvGrpSpPr/>
          <p:nvPr/>
        </p:nvGrpSpPr>
        <p:grpSpPr>
          <a:xfrm>
            <a:off x="1479098" y="2057401"/>
            <a:ext cx="6179003" cy="3820299"/>
            <a:chOff x="448129" y="1600200"/>
            <a:chExt cx="8238671" cy="5093732"/>
          </a:xfrm>
        </p:grpSpPr>
        <p:sp>
          <p:nvSpPr>
            <p:cNvPr id="188" name="Left-Right Arrow 187"/>
            <p:cNvSpPr/>
            <p:nvPr/>
          </p:nvSpPr>
          <p:spPr>
            <a:xfrm>
              <a:off x="5976537" y="3910053"/>
              <a:ext cx="838200" cy="304800"/>
            </a:xfrm>
            <a:prstGeom prst="leftRightArrow">
              <a:avLst>
                <a:gd name="adj1" fmla="val 61374"/>
                <a:gd name="adj2" fmla="val 79760"/>
              </a:avLst>
            </a:prstGeom>
            <a:gradFill flip="none" rotWithShape="1">
              <a:gsLst>
                <a:gs pos="0">
                  <a:schemeClr val="tx2"/>
                </a:gs>
                <a:gs pos="100000">
                  <a:srgbClr val="6491B4"/>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nvGrpSpPr>
            <p:cNvPr id="2" name="Group 61"/>
            <p:cNvGrpSpPr/>
            <p:nvPr/>
          </p:nvGrpSpPr>
          <p:grpSpPr>
            <a:xfrm>
              <a:off x="6858000" y="1600200"/>
              <a:ext cx="1828800" cy="4648200"/>
              <a:chOff x="6858000" y="1600200"/>
              <a:chExt cx="1828800" cy="4648200"/>
            </a:xfrm>
          </p:grpSpPr>
          <p:sp>
            <p:nvSpPr>
              <p:cNvPr id="165" name="AutoShape 19"/>
              <p:cNvSpPr>
                <a:spLocks noChangeArrowheads="1"/>
              </p:cNvSpPr>
              <p:nvPr/>
            </p:nvSpPr>
            <p:spPr bwMode="auto">
              <a:xfrm>
                <a:off x="6858000" y="1600200"/>
                <a:ext cx="1828800" cy="4648200"/>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66" name="AutoShape 19"/>
              <p:cNvSpPr>
                <a:spLocks noChangeArrowheads="1"/>
              </p:cNvSpPr>
              <p:nvPr/>
            </p:nvSpPr>
            <p:spPr bwMode="auto">
              <a:xfrm>
                <a:off x="6972300" y="2031190"/>
                <a:ext cx="1600200" cy="4079440"/>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71" name="Rounded Rectangle 170"/>
              <p:cNvSpPr/>
              <p:nvPr/>
            </p:nvSpPr>
            <p:spPr bwMode="auto">
              <a:xfrm>
                <a:off x="6972300" y="2093975"/>
                <a:ext cx="1600200" cy="457199"/>
              </a:xfrm>
              <a:prstGeom prst="roundRect">
                <a:avLst>
                  <a:gd name="adj" fmla="val 24041"/>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Reporting and Documentation</a:t>
                </a:r>
              </a:p>
            </p:txBody>
          </p:sp>
          <p:sp>
            <p:nvSpPr>
              <p:cNvPr id="172" name="Rounded Rectangle 171"/>
              <p:cNvSpPr/>
              <p:nvPr/>
            </p:nvSpPr>
            <p:spPr bwMode="auto">
              <a:xfrm>
                <a:off x="6972300" y="3465213"/>
                <a:ext cx="1600200" cy="228600"/>
              </a:xfrm>
              <a:prstGeom prst="roundRect">
                <a:avLst>
                  <a:gd name="adj" fmla="val 32374"/>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Outputs for Design</a:t>
                </a:r>
              </a:p>
            </p:txBody>
          </p:sp>
          <p:sp>
            <p:nvSpPr>
              <p:cNvPr id="173" name="Rounded Rectangle 172"/>
              <p:cNvSpPr/>
              <p:nvPr/>
            </p:nvSpPr>
            <p:spPr bwMode="auto">
              <a:xfrm>
                <a:off x="6972300" y="4829860"/>
                <a:ext cx="1600200" cy="228600"/>
              </a:xfrm>
              <a:prstGeom prst="roundRect">
                <a:avLst>
                  <a:gd name="adj" fmla="val 32374"/>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Deployment</a:t>
                </a:r>
              </a:p>
            </p:txBody>
          </p:sp>
          <p:sp>
            <p:nvSpPr>
              <p:cNvPr id="176" name="TextBox 175"/>
              <p:cNvSpPr txBox="1"/>
              <p:nvPr/>
            </p:nvSpPr>
            <p:spPr>
              <a:xfrm>
                <a:off x="7239332" y="1655803"/>
                <a:ext cx="1066137" cy="615553"/>
              </a:xfrm>
              <a:prstGeom prst="rect">
                <a:avLst/>
              </a:prstGeom>
              <a:noFill/>
            </p:spPr>
            <p:txBody>
              <a:bodyPr wrap="square" rtlCol="0">
                <a:spAutoFit/>
              </a:bodyPr>
              <a:lstStyle/>
              <a:p>
                <a:pPr algn="ctr"/>
                <a:r>
                  <a:rPr lang="en-US" sz="1200" b="1" dirty="0">
                    <a:latin typeface="Arial" pitchFamily="34" charset="0"/>
                    <a:cs typeface="Arial" pitchFamily="34" charset="0"/>
                  </a:rPr>
                  <a:t>Share</a:t>
                </a:r>
              </a:p>
              <a:p>
                <a:pPr algn="ctr"/>
                <a:endParaRPr lang="en-US" sz="1200" dirty="0">
                  <a:latin typeface="Arial" pitchFamily="34" charset="0"/>
                  <a:cs typeface="Arial" pitchFamily="34" charset="0"/>
                </a:endParaRPr>
              </a:p>
            </p:txBody>
          </p:sp>
          <p:cxnSp>
            <p:nvCxnSpPr>
              <p:cNvPr id="177" name="Straight Connector 176"/>
              <p:cNvCxnSpPr/>
              <p:nvPr/>
            </p:nvCxnSpPr>
            <p:spPr>
              <a:xfrm flipV="1">
                <a:off x="7048500" y="3386016"/>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7048500" y="4751574"/>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Picture 110" descr="languages3.png"/>
              <p:cNvPicPr>
                <a:picLocks noChangeAspect="1"/>
              </p:cNvPicPr>
              <p:nvPr/>
            </p:nvPicPr>
            <p:blipFill>
              <a:blip r:embed="rId2" cstate="print"/>
              <a:stretch>
                <a:fillRect/>
              </a:stretch>
            </p:blipFill>
            <p:spPr>
              <a:xfrm>
                <a:off x="7246620" y="5247436"/>
                <a:ext cx="1051560" cy="577837"/>
              </a:xfrm>
              <a:prstGeom prst="rect">
                <a:avLst/>
              </a:prstGeom>
              <a:effectLst>
                <a:outerShdw blurRad="38100" dist="25400" dir="2700000" algn="tl" rotWithShape="0">
                  <a:prstClr val="black">
                    <a:alpha val="25000"/>
                  </a:prstClr>
                </a:outerShdw>
              </a:effectLst>
            </p:spPr>
          </p:pic>
          <p:grpSp>
            <p:nvGrpSpPr>
              <p:cNvPr id="3" name="Group 60"/>
              <p:cNvGrpSpPr/>
              <p:nvPr/>
            </p:nvGrpSpPr>
            <p:grpSpPr>
              <a:xfrm>
                <a:off x="7076352" y="2667000"/>
                <a:ext cx="1392096" cy="457200"/>
                <a:chOff x="7073185" y="2667000"/>
                <a:chExt cx="1392096" cy="457200"/>
              </a:xfrm>
            </p:grpSpPr>
            <p:pic>
              <p:nvPicPr>
                <p:cNvPr id="84" name="Picture 83" descr="doc1.png"/>
                <p:cNvPicPr>
                  <a:picLocks noChangeAspect="1"/>
                </p:cNvPicPr>
                <p:nvPr/>
              </p:nvPicPr>
              <p:blipFill>
                <a:blip r:embed="rId3" cstate="print"/>
                <a:stretch>
                  <a:fillRect/>
                </a:stretch>
              </p:blipFill>
              <p:spPr>
                <a:xfrm>
                  <a:off x="7629477" y="2667001"/>
                  <a:ext cx="366345" cy="455926"/>
                </a:xfrm>
                <a:prstGeom prst="rect">
                  <a:avLst/>
                </a:prstGeom>
                <a:effectLst>
                  <a:outerShdw blurRad="50800" dist="38100" dir="2700000" algn="tl" rotWithShape="0">
                    <a:prstClr val="black">
                      <a:alpha val="40000"/>
                    </a:prstClr>
                  </a:outerShdw>
                </a:effectLst>
              </p:spPr>
            </p:pic>
            <p:pic>
              <p:nvPicPr>
                <p:cNvPr id="85" name="Picture 84" descr="doc1.png"/>
                <p:cNvPicPr>
                  <a:picLocks noChangeAspect="1"/>
                </p:cNvPicPr>
                <p:nvPr/>
              </p:nvPicPr>
              <p:blipFill>
                <a:blip r:embed="rId4" cstate="print"/>
                <a:stretch>
                  <a:fillRect/>
                </a:stretch>
              </p:blipFill>
              <p:spPr>
                <a:xfrm>
                  <a:off x="7073185" y="2667000"/>
                  <a:ext cx="453179" cy="457200"/>
                </a:xfrm>
                <a:prstGeom prst="rect">
                  <a:avLst/>
                </a:prstGeom>
                <a:effectLst>
                  <a:outerShdw blurRad="50800" dist="38100" dir="2700000" algn="tl" rotWithShape="0">
                    <a:prstClr val="black">
                      <a:alpha val="40000"/>
                    </a:prstClr>
                  </a:outerShdw>
                </a:effectLst>
              </p:spPr>
            </p:pic>
            <p:pic>
              <p:nvPicPr>
                <p:cNvPr id="112" name="Picture 111" descr="doc1.png"/>
                <p:cNvPicPr>
                  <a:picLocks noChangeAspect="1"/>
                </p:cNvPicPr>
                <p:nvPr/>
              </p:nvPicPr>
              <p:blipFill>
                <a:blip r:embed="rId5" cstate="print"/>
                <a:stretch>
                  <a:fillRect/>
                </a:stretch>
              </p:blipFill>
              <p:spPr>
                <a:xfrm>
                  <a:off x="8098936" y="2667000"/>
                  <a:ext cx="366345" cy="455925"/>
                </a:xfrm>
                <a:prstGeom prst="rect">
                  <a:avLst/>
                </a:prstGeom>
                <a:effectLst>
                  <a:outerShdw blurRad="50800" dist="38100" dir="2700000" algn="tl" rotWithShape="0">
                    <a:prstClr val="black">
                      <a:alpha val="40000"/>
                    </a:prstClr>
                  </a:outerShdw>
                </a:effectLst>
              </p:spPr>
            </p:pic>
          </p:grpSp>
          <p:grpSp>
            <p:nvGrpSpPr>
              <p:cNvPr id="4" name="Group 59"/>
              <p:cNvGrpSpPr/>
              <p:nvPr/>
            </p:nvGrpSpPr>
            <p:grpSpPr>
              <a:xfrm>
                <a:off x="7132345" y="3755745"/>
                <a:ext cx="1280110" cy="883592"/>
                <a:chOff x="7136583" y="3755745"/>
                <a:chExt cx="1280110" cy="883592"/>
              </a:xfrm>
            </p:grpSpPr>
            <p:pic>
              <p:nvPicPr>
                <p:cNvPr id="87" name="Picture 86" descr="car3.png"/>
                <p:cNvPicPr>
                  <a:picLocks noChangeAspect="1"/>
                </p:cNvPicPr>
                <p:nvPr/>
              </p:nvPicPr>
              <p:blipFill>
                <a:blip r:embed="rId6" cstate="print"/>
                <a:stretch>
                  <a:fillRect/>
                </a:stretch>
              </p:blipFill>
              <p:spPr>
                <a:xfrm>
                  <a:off x="7136583" y="3755745"/>
                  <a:ext cx="607418" cy="419154"/>
                </a:xfrm>
                <a:prstGeom prst="rect">
                  <a:avLst/>
                </a:prstGeom>
              </p:spPr>
            </p:pic>
            <p:pic>
              <p:nvPicPr>
                <p:cNvPr id="90" name="Picture 89" descr="car3.png"/>
                <p:cNvPicPr>
                  <a:picLocks noChangeAspect="1"/>
                </p:cNvPicPr>
                <p:nvPr/>
              </p:nvPicPr>
              <p:blipFill>
                <a:blip r:embed="rId7" cstate="print"/>
                <a:stretch>
                  <a:fillRect/>
                </a:stretch>
              </p:blipFill>
              <p:spPr>
                <a:xfrm>
                  <a:off x="7136583" y="4221122"/>
                  <a:ext cx="605528" cy="418215"/>
                </a:xfrm>
                <a:prstGeom prst="rect">
                  <a:avLst/>
                </a:prstGeom>
              </p:spPr>
            </p:pic>
            <p:pic>
              <p:nvPicPr>
                <p:cNvPr id="108" name="Picture 107" descr="car3.png"/>
                <p:cNvPicPr>
                  <a:picLocks noChangeAspect="1"/>
                </p:cNvPicPr>
                <p:nvPr/>
              </p:nvPicPr>
              <p:blipFill>
                <a:blip r:embed="rId8" cstate="print"/>
                <a:stretch>
                  <a:fillRect/>
                </a:stretch>
              </p:blipFill>
              <p:spPr>
                <a:xfrm>
                  <a:off x="7811787" y="4220737"/>
                  <a:ext cx="604906" cy="418600"/>
                </a:xfrm>
                <a:prstGeom prst="rect">
                  <a:avLst/>
                </a:prstGeom>
              </p:spPr>
            </p:pic>
            <p:pic>
              <p:nvPicPr>
                <p:cNvPr id="113" name="Picture 112" descr="car3.png"/>
                <p:cNvPicPr>
                  <a:picLocks noChangeAspect="1"/>
                </p:cNvPicPr>
                <p:nvPr/>
              </p:nvPicPr>
              <p:blipFill>
                <a:blip r:embed="rId9" cstate="print"/>
                <a:stretch>
                  <a:fillRect/>
                </a:stretch>
              </p:blipFill>
              <p:spPr>
                <a:xfrm>
                  <a:off x="7809276" y="3755745"/>
                  <a:ext cx="607416" cy="419153"/>
                </a:xfrm>
                <a:prstGeom prst="rect">
                  <a:avLst/>
                </a:prstGeom>
              </p:spPr>
            </p:pic>
          </p:grpSp>
        </p:grpSp>
        <p:grpSp>
          <p:nvGrpSpPr>
            <p:cNvPr id="5" name="Group 65"/>
            <p:cNvGrpSpPr/>
            <p:nvPr/>
          </p:nvGrpSpPr>
          <p:grpSpPr>
            <a:xfrm>
              <a:off x="3200400" y="1600200"/>
              <a:ext cx="2743200" cy="4645152"/>
              <a:chOff x="3200400" y="1600200"/>
              <a:chExt cx="2743200" cy="4645152"/>
            </a:xfrm>
          </p:grpSpPr>
          <p:sp>
            <p:nvSpPr>
              <p:cNvPr id="161" name="AutoShape 19"/>
              <p:cNvSpPr>
                <a:spLocks noChangeArrowheads="1"/>
              </p:cNvSpPr>
              <p:nvPr/>
            </p:nvSpPr>
            <p:spPr bwMode="auto">
              <a:xfrm>
                <a:off x="3200400" y="1600200"/>
                <a:ext cx="2743200" cy="4645152"/>
              </a:xfrm>
              <a:prstGeom prst="roundRect">
                <a:avLst>
                  <a:gd name="adj" fmla="val 3487"/>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74" name="TextBox 173"/>
              <p:cNvSpPr txBox="1"/>
              <p:nvPr/>
            </p:nvSpPr>
            <p:spPr>
              <a:xfrm>
                <a:off x="3238500" y="1655803"/>
                <a:ext cx="2667000" cy="615553"/>
              </a:xfrm>
              <a:prstGeom prst="rect">
                <a:avLst/>
              </a:prstGeom>
              <a:noFill/>
            </p:spPr>
            <p:txBody>
              <a:bodyPr wrap="square" rtlCol="0">
                <a:spAutoFit/>
              </a:bodyPr>
              <a:lstStyle/>
              <a:p>
                <a:pPr algn="ctr"/>
                <a:r>
                  <a:rPr lang="en-US" sz="1200" b="1" dirty="0">
                    <a:latin typeface="Arial" pitchFamily="34" charset="0"/>
                    <a:cs typeface="Arial" pitchFamily="34" charset="0"/>
                  </a:rPr>
                  <a:t>Explore &amp; Discover</a:t>
                </a:r>
              </a:p>
              <a:p>
                <a:pPr algn="ctr"/>
                <a:endParaRPr lang="en-US" sz="1200" dirty="0">
                  <a:latin typeface="Arial" pitchFamily="34" charset="0"/>
                  <a:cs typeface="Arial" pitchFamily="34" charset="0"/>
                </a:endParaRPr>
              </a:p>
            </p:txBody>
          </p:sp>
        </p:grpSp>
        <p:grpSp>
          <p:nvGrpSpPr>
            <p:cNvPr id="6" name="Group 53"/>
            <p:cNvGrpSpPr/>
            <p:nvPr/>
          </p:nvGrpSpPr>
          <p:grpSpPr>
            <a:xfrm>
              <a:off x="3469312" y="2184805"/>
              <a:ext cx="1331975" cy="1447800"/>
              <a:chOff x="3479800" y="2184805"/>
              <a:chExt cx="1331975" cy="1447800"/>
            </a:xfrm>
          </p:grpSpPr>
          <p:sp>
            <p:nvSpPr>
              <p:cNvPr id="206" name="AutoShape 19"/>
              <p:cNvSpPr>
                <a:spLocks noChangeArrowheads="1"/>
              </p:cNvSpPr>
              <p:nvPr/>
            </p:nvSpPr>
            <p:spPr bwMode="gray">
              <a:xfrm>
                <a:off x="3479800" y="2184805"/>
                <a:ext cx="1331975"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68580" tIns="13716" rIns="68580" bIns="34290" numCol="1" rtlCol="0" anchor="t" anchorCtr="0" compatLnSpc="1">
                <a:prstTxWarp prst="textNoShape">
                  <a:avLst/>
                </a:prstTxWarp>
              </a:bodyPr>
              <a:lstStyle/>
              <a:p>
                <a:pPr algn="ctr"/>
                <a:endParaRPr lang="en-US" sz="1350" dirty="0"/>
              </a:p>
            </p:txBody>
          </p:sp>
          <p:sp>
            <p:nvSpPr>
              <p:cNvPr id="207" name="Rounded Rectangle 206"/>
              <p:cNvSpPr/>
              <p:nvPr/>
            </p:nvSpPr>
            <p:spPr bwMode="white">
              <a:xfrm>
                <a:off x="3498087" y="2235605"/>
                <a:ext cx="1295400" cy="406357"/>
              </a:xfrm>
              <a:prstGeom prst="roundRect">
                <a:avLst>
                  <a:gd name="adj" fmla="val 50000"/>
                </a:avLst>
              </a:prstGeom>
              <a:noFill/>
              <a:ln w="19050" algn="ctr">
                <a:noFill/>
                <a:round/>
                <a:headEnd/>
                <a:tailEnd/>
              </a:ln>
            </p:spPr>
            <p:txBody>
              <a:bodyPr lIns="6858" tIns="0" rIns="6858" bIns="6858" anchor="t"/>
              <a:lstStyle/>
              <a:p>
                <a:pPr algn="ctr"/>
                <a:r>
                  <a:rPr lang="en-US" sz="900" b="1" dirty="0">
                    <a:solidFill>
                      <a:schemeClr val="bg1"/>
                    </a:solidFill>
                    <a:latin typeface="Arial" pitchFamily="34" charset="0"/>
                    <a:cs typeface="Arial" pitchFamily="34" charset="0"/>
                  </a:rPr>
                  <a:t>Data Analysis </a:t>
                </a:r>
                <a:br>
                  <a:rPr lang="en-US" sz="900" b="1" dirty="0">
                    <a:solidFill>
                      <a:schemeClr val="bg1"/>
                    </a:solidFill>
                    <a:latin typeface="Arial" pitchFamily="34" charset="0"/>
                    <a:cs typeface="Arial" pitchFamily="34" charset="0"/>
                  </a:rPr>
                </a:br>
                <a:r>
                  <a:rPr lang="en-US" sz="900" b="1" dirty="0">
                    <a:solidFill>
                      <a:schemeClr val="bg1"/>
                    </a:solidFill>
                    <a:latin typeface="Arial" pitchFamily="34" charset="0"/>
                    <a:cs typeface="Arial" pitchFamily="34" charset="0"/>
                  </a:rPr>
                  <a:t>&amp; Modeling</a:t>
                </a:r>
              </a:p>
            </p:txBody>
          </p:sp>
          <p:pic>
            <p:nvPicPr>
              <p:cNvPr id="208" name="Picture 207" descr="graph3.png"/>
              <p:cNvPicPr>
                <a:picLocks noChangeAspect="1"/>
              </p:cNvPicPr>
              <p:nvPr/>
            </p:nvPicPr>
            <p:blipFill>
              <a:blip r:embed="rId10" cstate="print"/>
              <a:stretch>
                <a:fillRect/>
              </a:stretch>
            </p:blipFill>
            <p:spPr>
              <a:xfrm>
                <a:off x="3633443" y="2787386"/>
                <a:ext cx="1024689" cy="673283"/>
              </a:xfrm>
              <a:prstGeom prst="rect">
                <a:avLst/>
              </a:prstGeom>
              <a:effectLst>
                <a:outerShdw blurRad="63500" dist="63500" dir="2700000" sx="95000" sy="95000" algn="tl" rotWithShape="0">
                  <a:prstClr val="black">
                    <a:alpha val="40000"/>
                  </a:prstClr>
                </a:outerShdw>
              </a:effectLst>
            </p:spPr>
          </p:pic>
        </p:grpSp>
        <p:grpSp>
          <p:nvGrpSpPr>
            <p:cNvPr id="7" name="Group 55"/>
            <p:cNvGrpSpPr/>
            <p:nvPr/>
          </p:nvGrpSpPr>
          <p:grpSpPr>
            <a:xfrm>
              <a:off x="4342714" y="3292394"/>
              <a:ext cx="1331975" cy="1447800"/>
              <a:chOff x="4353202" y="3292394"/>
              <a:chExt cx="1331975" cy="1447800"/>
            </a:xfrm>
          </p:grpSpPr>
          <p:sp>
            <p:nvSpPr>
              <p:cNvPr id="209" name="AutoShape 19"/>
              <p:cNvSpPr>
                <a:spLocks noChangeArrowheads="1"/>
              </p:cNvSpPr>
              <p:nvPr/>
            </p:nvSpPr>
            <p:spPr bwMode="gray">
              <a:xfrm>
                <a:off x="4353202" y="3292394"/>
                <a:ext cx="1331975"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68580" tIns="13716" rIns="68580" bIns="34290" numCol="1" rtlCol="0" anchor="t" anchorCtr="0" compatLnSpc="1">
                <a:prstTxWarp prst="textNoShape">
                  <a:avLst/>
                </a:prstTxWarp>
              </a:bodyPr>
              <a:lstStyle/>
              <a:p>
                <a:pPr algn="ctr"/>
                <a:endParaRPr lang="en-US" sz="1350" dirty="0"/>
              </a:p>
            </p:txBody>
          </p:sp>
          <p:sp>
            <p:nvSpPr>
              <p:cNvPr id="210" name="Rounded Rectangle 209"/>
              <p:cNvSpPr/>
              <p:nvPr/>
            </p:nvSpPr>
            <p:spPr bwMode="white">
              <a:xfrm>
                <a:off x="4354172" y="3333600"/>
                <a:ext cx="1330034" cy="479507"/>
              </a:xfrm>
              <a:prstGeom prst="roundRect">
                <a:avLst>
                  <a:gd name="adj" fmla="val 50000"/>
                </a:avLst>
              </a:prstGeom>
              <a:noFill/>
              <a:ln w="19050" algn="ctr">
                <a:noFill/>
                <a:round/>
                <a:headEnd/>
                <a:tailEnd/>
              </a:ln>
            </p:spPr>
            <p:txBody>
              <a:bodyPr lIns="6858" tIns="0" rIns="6858" bIns="6858" anchor="t"/>
              <a:lstStyle/>
              <a:p>
                <a:pPr algn="ctr"/>
                <a:r>
                  <a:rPr lang="en-US" sz="900" b="1" dirty="0">
                    <a:solidFill>
                      <a:schemeClr val="bg1"/>
                    </a:solidFill>
                    <a:latin typeface="Arial" pitchFamily="34" charset="0"/>
                    <a:cs typeface="Arial" pitchFamily="34" charset="0"/>
                  </a:rPr>
                  <a:t>Algorithm </a:t>
                </a:r>
                <a:br>
                  <a:rPr lang="en-US" sz="900" b="1" dirty="0">
                    <a:solidFill>
                      <a:schemeClr val="bg1"/>
                    </a:solidFill>
                    <a:latin typeface="Arial" pitchFamily="34" charset="0"/>
                    <a:cs typeface="Arial" pitchFamily="34" charset="0"/>
                  </a:rPr>
                </a:br>
                <a:r>
                  <a:rPr lang="en-US" sz="900" b="1" dirty="0">
                    <a:solidFill>
                      <a:schemeClr val="bg1"/>
                    </a:solidFill>
                    <a:latin typeface="Arial" pitchFamily="34" charset="0"/>
                    <a:cs typeface="Arial" pitchFamily="34" charset="0"/>
                  </a:rPr>
                  <a:t>Development</a:t>
                </a:r>
              </a:p>
            </p:txBody>
          </p:sp>
          <p:pic>
            <p:nvPicPr>
              <p:cNvPr id="211" name="Picture 210" descr="graph3.png"/>
              <p:cNvPicPr>
                <a:picLocks noChangeAspect="1"/>
              </p:cNvPicPr>
              <p:nvPr/>
            </p:nvPicPr>
            <p:blipFill>
              <a:blip r:embed="rId11" cstate="print"/>
              <a:stretch>
                <a:fillRect/>
              </a:stretch>
            </p:blipFill>
            <p:spPr>
              <a:xfrm>
                <a:off x="4509438" y="3900073"/>
                <a:ext cx="1019503" cy="665424"/>
              </a:xfrm>
              <a:prstGeom prst="rect">
                <a:avLst/>
              </a:prstGeom>
              <a:effectLst>
                <a:outerShdw blurRad="63500" dist="63500" dir="2700000" sx="95000" sy="95000" algn="tl" rotWithShape="0">
                  <a:prstClr val="black">
                    <a:alpha val="40000"/>
                  </a:prstClr>
                </a:outerShdw>
              </a:effectLst>
            </p:spPr>
          </p:pic>
        </p:grpSp>
        <p:grpSp>
          <p:nvGrpSpPr>
            <p:cNvPr id="8" name="Group 56"/>
            <p:cNvGrpSpPr/>
            <p:nvPr/>
          </p:nvGrpSpPr>
          <p:grpSpPr>
            <a:xfrm>
              <a:off x="3765228" y="4481224"/>
              <a:ext cx="1331975" cy="1447800"/>
              <a:chOff x="3775716" y="4481224"/>
              <a:chExt cx="1331975" cy="1447800"/>
            </a:xfrm>
          </p:grpSpPr>
          <p:sp>
            <p:nvSpPr>
              <p:cNvPr id="217" name="AutoShape 19"/>
              <p:cNvSpPr>
                <a:spLocks noChangeArrowheads="1"/>
              </p:cNvSpPr>
              <p:nvPr/>
            </p:nvSpPr>
            <p:spPr bwMode="gray">
              <a:xfrm>
                <a:off x="3775716" y="4481224"/>
                <a:ext cx="1331975"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68580" tIns="13716" rIns="68580" bIns="34290" numCol="1" rtlCol="0" anchor="t" anchorCtr="0" compatLnSpc="1">
                <a:prstTxWarp prst="textNoShape">
                  <a:avLst/>
                </a:prstTxWarp>
              </a:bodyPr>
              <a:lstStyle/>
              <a:p>
                <a:pPr algn="ctr"/>
                <a:endParaRPr lang="en-US" sz="1350" dirty="0"/>
              </a:p>
            </p:txBody>
          </p:sp>
          <p:sp>
            <p:nvSpPr>
              <p:cNvPr id="218" name="Rounded Rectangle 217"/>
              <p:cNvSpPr/>
              <p:nvPr/>
            </p:nvSpPr>
            <p:spPr bwMode="white">
              <a:xfrm>
                <a:off x="3832103" y="4534350"/>
                <a:ext cx="1219200" cy="454874"/>
              </a:xfrm>
              <a:prstGeom prst="roundRect">
                <a:avLst>
                  <a:gd name="adj" fmla="val 50000"/>
                </a:avLst>
              </a:prstGeom>
              <a:noFill/>
              <a:ln w="19050" algn="ctr">
                <a:noFill/>
                <a:round/>
                <a:headEnd/>
                <a:tailEnd/>
              </a:ln>
            </p:spPr>
            <p:txBody>
              <a:bodyPr lIns="6858" tIns="0" rIns="6858" bIns="6858" anchor="t"/>
              <a:lstStyle/>
              <a:p>
                <a:pPr algn="ctr"/>
                <a:r>
                  <a:rPr lang="en-US" sz="900" b="1" dirty="0">
                    <a:solidFill>
                      <a:schemeClr val="bg1"/>
                    </a:solidFill>
                    <a:latin typeface="Arial" pitchFamily="34" charset="0"/>
                    <a:cs typeface="Arial" pitchFamily="34" charset="0"/>
                  </a:rPr>
                  <a:t>Application </a:t>
                </a:r>
                <a:br>
                  <a:rPr lang="en-US" sz="900" b="1" dirty="0">
                    <a:solidFill>
                      <a:schemeClr val="bg1"/>
                    </a:solidFill>
                    <a:latin typeface="Arial" pitchFamily="34" charset="0"/>
                    <a:cs typeface="Arial" pitchFamily="34" charset="0"/>
                  </a:rPr>
                </a:br>
                <a:r>
                  <a:rPr lang="en-US" sz="900" b="1" dirty="0">
                    <a:solidFill>
                      <a:schemeClr val="bg1"/>
                    </a:solidFill>
                    <a:latin typeface="Arial" pitchFamily="34" charset="0"/>
                    <a:cs typeface="Arial" pitchFamily="34" charset="0"/>
                  </a:rPr>
                  <a:t>Development</a:t>
                </a:r>
              </a:p>
            </p:txBody>
          </p:sp>
          <p:pic>
            <p:nvPicPr>
              <p:cNvPr id="219" name="Picture 218" descr="graph3.png"/>
              <p:cNvPicPr>
                <a:picLocks noChangeAspect="1"/>
              </p:cNvPicPr>
              <p:nvPr/>
            </p:nvPicPr>
            <p:blipFill>
              <a:blip r:embed="rId12" cstate="print"/>
              <a:stretch>
                <a:fillRect/>
              </a:stretch>
            </p:blipFill>
            <p:spPr>
              <a:xfrm>
                <a:off x="3929360" y="5090409"/>
                <a:ext cx="1024687" cy="672774"/>
              </a:xfrm>
              <a:prstGeom prst="rect">
                <a:avLst/>
              </a:prstGeom>
              <a:effectLst>
                <a:outerShdw blurRad="63500" dist="63500" dir="2700000" sx="95000" sy="95000" algn="tl" rotWithShape="0">
                  <a:prstClr val="black">
                    <a:alpha val="40000"/>
                  </a:prstClr>
                </a:outerShdw>
              </a:effectLst>
            </p:spPr>
          </p:pic>
        </p:grpSp>
        <p:sp>
          <p:nvSpPr>
            <p:cNvPr id="187" name="Left-Right Arrow 186"/>
            <p:cNvSpPr/>
            <p:nvPr/>
          </p:nvSpPr>
          <p:spPr>
            <a:xfrm>
              <a:off x="2318937" y="3910053"/>
              <a:ext cx="838200" cy="304800"/>
            </a:xfrm>
            <a:prstGeom prst="leftRightArrow">
              <a:avLst>
                <a:gd name="adj1" fmla="val 61374"/>
                <a:gd name="adj2" fmla="val 79760"/>
              </a:avLst>
            </a:prstGeom>
            <a:gradFill flip="none" rotWithShape="1">
              <a:gsLst>
                <a:gs pos="0">
                  <a:schemeClr val="tx2"/>
                </a:gs>
                <a:gs pos="100000">
                  <a:srgbClr val="6491B4"/>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nvGrpSpPr>
            <p:cNvPr id="9" name="Group 52"/>
            <p:cNvGrpSpPr/>
            <p:nvPr/>
          </p:nvGrpSpPr>
          <p:grpSpPr>
            <a:xfrm>
              <a:off x="448129" y="1600200"/>
              <a:ext cx="1828800" cy="4648200"/>
              <a:chOff x="448129" y="1600200"/>
              <a:chExt cx="1828800" cy="4648200"/>
            </a:xfrm>
          </p:grpSpPr>
          <p:sp>
            <p:nvSpPr>
              <p:cNvPr id="163" name="AutoShape 19"/>
              <p:cNvSpPr>
                <a:spLocks noChangeArrowheads="1"/>
              </p:cNvSpPr>
              <p:nvPr/>
            </p:nvSpPr>
            <p:spPr bwMode="auto">
              <a:xfrm>
                <a:off x="448129" y="1600200"/>
                <a:ext cx="1828800" cy="4648200"/>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64" name="AutoShape 19"/>
              <p:cNvSpPr>
                <a:spLocks noChangeArrowheads="1"/>
              </p:cNvSpPr>
              <p:nvPr/>
            </p:nvSpPr>
            <p:spPr bwMode="auto">
              <a:xfrm>
                <a:off x="562429" y="2031190"/>
                <a:ext cx="1600200" cy="4079440"/>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68" name="Rounded Rectangle 167"/>
              <p:cNvSpPr/>
              <p:nvPr/>
            </p:nvSpPr>
            <p:spPr bwMode="auto">
              <a:xfrm>
                <a:off x="562429" y="2093975"/>
                <a:ext cx="1600200" cy="228600"/>
              </a:xfrm>
              <a:prstGeom prst="roundRect">
                <a:avLst>
                  <a:gd name="adj" fmla="val 32374"/>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Files</a:t>
                </a:r>
              </a:p>
            </p:txBody>
          </p:sp>
          <p:sp>
            <p:nvSpPr>
              <p:cNvPr id="169" name="Rounded Rectangle 168"/>
              <p:cNvSpPr/>
              <p:nvPr/>
            </p:nvSpPr>
            <p:spPr bwMode="auto">
              <a:xfrm>
                <a:off x="562429" y="3465213"/>
                <a:ext cx="1600200" cy="228600"/>
              </a:xfrm>
              <a:prstGeom prst="roundRect">
                <a:avLst>
                  <a:gd name="adj" fmla="val 32374"/>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Software</a:t>
                </a:r>
              </a:p>
            </p:txBody>
          </p:sp>
          <p:sp>
            <p:nvSpPr>
              <p:cNvPr id="170" name="Rounded Rectangle 169"/>
              <p:cNvSpPr/>
              <p:nvPr/>
            </p:nvSpPr>
            <p:spPr bwMode="auto">
              <a:xfrm>
                <a:off x="562429" y="4829860"/>
                <a:ext cx="1600200" cy="228600"/>
              </a:xfrm>
              <a:prstGeom prst="roundRect">
                <a:avLst>
                  <a:gd name="adj" fmla="val 32374"/>
                </a:avLst>
              </a:prstGeom>
              <a:noFill/>
              <a:ln w="19050" algn="ctr">
                <a:noFill/>
                <a:round/>
                <a:headEnd/>
                <a:tailEnd/>
              </a:ln>
            </p:spPr>
            <p:txBody>
              <a:bodyPr lIns="6858" tIns="6858" rIns="6858" bIns="6858" anchor="t"/>
              <a:lstStyle/>
              <a:p>
                <a:pPr algn="ctr"/>
                <a:r>
                  <a:rPr lang="en-US" sz="900" b="1" dirty="0">
                    <a:latin typeface="Arial" pitchFamily="34" charset="0"/>
                    <a:cs typeface="Arial" pitchFamily="34" charset="0"/>
                  </a:rPr>
                  <a:t>Hardware</a:t>
                </a:r>
              </a:p>
            </p:txBody>
          </p:sp>
          <p:sp>
            <p:nvSpPr>
              <p:cNvPr id="175" name="TextBox 174"/>
              <p:cNvSpPr txBox="1"/>
              <p:nvPr/>
            </p:nvSpPr>
            <p:spPr>
              <a:xfrm>
                <a:off x="829461" y="1655803"/>
                <a:ext cx="1066137" cy="615553"/>
              </a:xfrm>
              <a:prstGeom prst="rect">
                <a:avLst/>
              </a:prstGeom>
              <a:noFill/>
            </p:spPr>
            <p:txBody>
              <a:bodyPr wrap="square" rtlCol="0">
                <a:spAutoFit/>
              </a:bodyPr>
              <a:lstStyle/>
              <a:p>
                <a:pPr algn="ctr"/>
                <a:r>
                  <a:rPr lang="en-US" sz="1200" b="1" dirty="0">
                    <a:latin typeface="Arial" pitchFamily="34" charset="0"/>
                    <a:cs typeface="Arial" pitchFamily="34" charset="0"/>
                  </a:rPr>
                  <a:t>Access</a:t>
                </a:r>
              </a:p>
              <a:p>
                <a:pPr algn="ctr"/>
                <a:endParaRPr lang="en-US" sz="1200" dirty="0">
                  <a:latin typeface="Arial" pitchFamily="34" charset="0"/>
                  <a:cs typeface="Arial" pitchFamily="34" charset="0"/>
                </a:endParaRPr>
              </a:p>
            </p:txBody>
          </p:sp>
          <p:cxnSp>
            <p:nvCxnSpPr>
              <p:cNvPr id="178" name="Straight Connector 177"/>
              <p:cNvCxnSpPr/>
              <p:nvPr/>
            </p:nvCxnSpPr>
            <p:spPr>
              <a:xfrm flipV="1">
                <a:off x="638629" y="3386016"/>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638629" y="4751574"/>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1" name="Picture 180" descr="files1.png"/>
              <p:cNvPicPr>
                <a:picLocks noChangeAspect="1"/>
              </p:cNvPicPr>
              <p:nvPr/>
            </p:nvPicPr>
            <p:blipFill>
              <a:blip r:embed="rId13" cstate="print"/>
              <a:stretch>
                <a:fillRect/>
              </a:stretch>
            </p:blipFill>
            <p:spPr>
              <a:xfrm>
                <a:off x="1032434" y="2388933"/>
                <a:ext cx="660190" cy="785626"/>
              </a:xfrm>
              <a:prstGeom prst="rect">
                <a:avLst/>
              </a:prstGeom>
              <a:effectLst>
                <a:outerShdw blurRad="63500" dist="50800" dir="2700000" sx="101000" sy="101000" algn="tl" rotWithShape="0">
                  <a:prstClr val="black">
                    <a:alpha val="32000"/>
                  </a:prstClr>
                </a:outerShdw>
              </a:effectLst>
            </p:spPr>
          </p:pic>
          <p:pic>
            <p:nvPicPr>
              <p:cNvPr id="183" name="Picture 182" descr="graph3.png"/>
              <p:cNvPicPr>
                <a:picLocks noChangeAspect="1"/>
              </p:cNvPicPr>
              <p:nvPr/>
            </p:nvPicPr>
            <p:blipFill>
              <a:blip r:embed="rId14" cstate="print"/>
              <a:stretch>
                <a:fillRect/>
              </a:stretch>
            </p:blipFill>
            <p:spPr>
              <a:xfrm>
                <a:off x="867230" y="5202485"/>
                <a:ext cx="990599" cy="649456"/>
              </a:xfrm>
              <a:prstGeom prst="rect">
                <a:avLst/>
              </a:prstGeom>
              <a:effectLst>
                <a:outerShdw blurRad="63500" dist="101600" dir="2700000" sx="97000" sy="97000" algn="tl" rotWithShape="0">
                  <a:prstClr val="black">
                    <a:alpha val="29000"/>
                  </a:prstClr>
                </a:outerShdw>
              </a:effectLst>
            </p:spPr>
          </p:pic>
          <p:pic>
            <p:nvPicPr>
              <p:cNvPr id="79" name="Picture 78" descr="doc1.png"/>
              <p:cNvPicPr>
                <a:picLocks noChangeAspect="1"/>
              </p:cNvPicPr>
              <p:nvPr/>
            </p:nvPicPr>
            <p:blipFill>
              <a:blip r:embed="rId15" cstate="print"/>
              <a:stretch>
                <a:fillRect/>
              </a:stretch>
            </p:blipFill>
            <p:spPr>
              <a:xfrm>
                <a:off x="816592" y="3802040"/>
                <a:ext cx="359184" cy="415967"/>
              </a:xfrm>
              <a:prstGeom prst="rect">
                <a:avLst/>
              </a:prstGeom>
              <a:effectLst>
                <a:outerShdw blurRad="38100" dist="38100" dir="3000000" algn="tl" rotWithShape="0">
                  <a:prstClr val="black">
                    <a:alpha val="25000"/>
                  </a:prstClr>
                </a:outerShdw>
              </a:effectLst>
            </p:spPr>
          </p:pic>
          <p:grpSp>
            <p:nvGrpSpPr>
              <p:cNvPr id="10" name="Group 79"/>
              <p:cNvGrpSpPr/>
              <p:nvPr/>
            </p:nvGrpSpPr>
            <p:grpSpPr>
              <a:xfrm>
                <a:off x="752929" y="4393185"/>
                <a:ext cx="1219200" cy="235179"/>
                <a:chOff x="836706" y="4324945"/>
                <a:chExt cx="511748" cy="235179"/>
              </a:xfrm>
            </p:grpSpPr>
            <p:sp>
              <p:nvSpPr>
                <p:cNvPr id="81" name="AutoShape 32"/>
                <p:cNvSpPr>
                  <a:spLocks noChangeArrowheads="1"/>
                </p:cNvSpPr>
                <p:nvPr/>
              </p:nvSpPr>
              <p:spPr bwMode="auto">
                <a:xfrm>
                  <a:off x="836706" y="4324945"/>
                  <a:ext cx="511748" cy="235179"/>
                </a:xfrm>
                <a:prstGeom prst="roundRect">
                  <a:avLst>
                    <a:gd name="adj" fmla="val 21049"/>
                  </a:avLst>
                </a:prstGeom>
                <a:gradFill flip="none" rotWithShape="1">
                  <a:gsLst>
                    <a:gs pos="0">
                      <a:schemeClr val="tx2"/>
                    </a:gs>
                    <a:gs pos="100000">
                      <a:srgbClr val="6491B4"/>
                    </a:gs>
                  </a:gsLst>
                  <a:lin ang="162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244" algn="ctr" fontAlgn="base">
                    <a:spcBef>
                      <a:spcPct val="0"/>
                    </a:spcBef>
                    <a:spcAft>
                      <a:spcPct val="0"/>
                    </a:spcAft>
                  </a:pPr>
                  <a:endParaRPr lang="en-US" sz="1350" b="1" dirty="0">
                    <a:latin typeface="Arial" pitchFamily="34" charset="0"/>
                    <a:cs typeface="Arial" pitchFamily="34" charset="0"/>
                  </a:endParaRPr>
                </a:p>
              </p:txBody>
            </p:sp>
            <p:sp>
              <p:nvSpPr>
                <p:cNvPr id="82" name="AutoShape 32"/>
                <p:cNvSpPr>
                  <a:spLocks noChangeArrowheads="1"/>
                </p:cNvSpPr>
                <p:nvPr/>
              </p:nvSpPr>
              <p:spPr bwMode="auto">
                <a:xfrm>
                  <a:off x="849644" y="4338572"/>
                  <a:ext cx="486161" cy="105831"/>
                </a:xfrm>
                <a:prstGeom prst="roundRect">
                  <a:avLst>
                    <a:gd name="adj" fmla="val 34569"/>
                  </a:avLst>
                </a:prstGeom>
                <a:solidFill>
                  <a:srgbClr val="CEDBEA">
                    <a:alpha val="40784"/>
                  </a:srgbClr>
                </a:solidFill>
                <a:ln w="19050" algn="ctr">
                  <a:noFill/>
                  <a:miter lim="800000"/>
                  <a:headEnd/>
                  <a:tailEnd/>
                </a:ln>
              </p:spPr>
              <p:txBody>
                <a:bodyPr lIns="6858" tIns="68580" rIns="6858" bIns="6858" anchor="ctr"/>
                <a:lstStyle/>
                <a:p>
                  <a:pPr marL="45244" indent="-45244" algn="ctr" fontAlgn="base">
                    <a:spcBef>
                      <a:spcPct val="0"/>
                    </a:spcBef>
                    <a:spcAft>
                      <a:spcPct val="0"/>
                    </a:spcAft>
                  </a:pPr>
                  <a:r>
                    <a:rPr lang="en-US" sz="675" b="1" dirty="0">
                      <a:solidFill>
                        <a:schemeClr val="bg1"/>
                      </a:solidFill>
                      <a:latin typeface="Arial" pitchFamily="34" charset="0"/>
                      <a:cs typeface="Arial" pitchFamily="34" charset="0"/>
                    </a:rPr>
                    <a:t>Code &amp; Applications</a:t>
                  </a:r>
                </a:p>
              </p:txBody>
            </p:sp>
          </p:grpSp>
          <p:pic>
            <p:nvPicPr>
              <p:cNvPr id="51" name="Picture 50" descr="doc1.png"/>
              <p:cNvPicPr>
                <a:picLocks noChangeAspect="1"/>
              </p:cNvPicPr>
              <p:nvPr/>
            </p:nvPicPr>
            <p:blipFill>
              <a:blip r:embed="rId16" cstate="print"/>
              <a:stretch>
                <a:fillRect/>
              </a:stretch>
            </p:blipFill>
            <p:spPr>
              <a:xfrm>
                <a:off x="1444683" y="3824774"/>
                <a:ext cx="493923" cy="474021"/>
              </a:xfrm>
              <a:prstGeom prst="rect">
                <a:avLst/>
              </a:prstGeom>
              <a:effectLst>
                <a:outerShdw blurRad="50800" dist="38100" dir="2700000" algn="tl" rotWithShape="0">
                  <a:prstClr val="black">
                    <a:alpha val="40000"/>
                  </a:prstClr>
                </a:outerShdw>
              </a:effectLst>
            </p:spPr>
          </p:pic>
        </p:grpSp>
        <p:grpSp>
          <p:nvGrpSpPr>
            <p:cNvPr id="11" name="Group 146"/>
            <p:cNvGrpSpPr/>
            <p:nvPr/>
          </p:nvGrpSpPr>
          <p:grpSpPr>
            <a:xfrm>
              <a:off x="2279955" y="1891190"/>
              <a:ext cx="4578045" cy="4802742"/>
              <a:chOff x="2279955" y="1891190"/>
              <a:chExt cx="4578045" cy="4802742"/>
            </a:xfrm>
          </p:grpSpPr>
          <p:sp>
            <p:nvSpPr>
              <p:cNvPr id="64" name="Circular Arrow 63"/>
              <p:cNvSpPr/>
              <p:nvPr/>
            </p:nvSpPr>
            <p:spPr bwMode="auto">
              <a:xfrm>
                <a:off x="2279955" y="1891190"/>
                <a:ext cx="4578045" cy="4509610"/>
              </a:xfrm>
              <a:prstGeom prst="circularArrow">
                <a:avLst>
                  <a:gd name="adj1" fmla="val 1144"/>
                  <a:gd name="adj2" fmla="val 237085"/>
                  <a:gd name="adj3" fmla="val 20655697"/>
                  <a:gd name="adj4" fmla="val 581869"/>
                  <a:gd name="adj5" fmla="val 1993"/>
                </a:avLst>
              </a:prstGeom>
              <a:solidFill>
                <a:srgbClr val="125687">
                  <a:alpha val="29020"/>
                </a:srgbClr>
              </a:solidFill>
              <a:ln w="12700" cap="flat" cmpd="sng" algn="ctr">
                <a:noFill/>
                <a:prstDash val="solid"/>
                <a:round/>
                <a:headEnd type="none" w="med" len="med"/>
                <a:tailEnd type="none" w="med" len="med"/>
              </a:ln>
              <a:effectLst>
                <a:innerShdw blurRad="215900">
                  <a:prstClr val="black">
                    <a:alpha val="45000"/>
                  </a:prstClr>
                </a:inn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65" name="Rectangle 10"/>
              <p:cNvSpPr>
                <a:spLocks noChangeArrowheads="1"/>
              </p:cNvSpPr>
              <p:nvPr/>
            </p:nvSpPr>
            <p:spPr bwMode="auto">
              <a:xfrm>
                <a:off x="3974315" y="6324600"/>
                <a:ext cx="1190924" cy="369332"/>
              </a:xfrm>
              <a:prstGeom prst="rect">
                <a:avLst/>
              </a:prstGeom>
              <a:noFill/>
              <a:ln w="9525">
                <a:noFill/>
                <a:miter lim="800000"/>
                <a:headEnd/>
                <a:tailEnd/>
              </a:ln>
            </p:spPr>
            <p:txBody>
              <a:bodyPr wrap="none">
                <a:spAutoFit/>
              </a:bodyPr>
              <a:lstStyle/>
              <a:p>
                <a:r>
                  <a:rPr lang="en-US" sz="1200" b="1" dirty="0">
                    <a:solidFill>
                      <a:schemeClr val="tx2"/>
                    </a:solidFill>
                    <a:latin typeface="Arial" pitchFamily="34" charset="0"/>
                    <a:cs typeface="Arial" pitchFamily="34" charset="0"/>
                  </a:rPr>
                  <a:t>Automate</a:t>
                </a:r>
              </a:p>
            </p:txBody>
          </p:sp>
        </p:grpSp>
      </p:grpSp>
    </p:spTree>
    <p:extLst>
      <p:ext uri="{BB962C8B-B14F-4D97-AF65-F5344CB8AC3E}">
        <p14:creationId xmlns:p14="http://schemas.microsoft.com/office/powerpoint/2010/main" val="116534822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Rounded Rectangle 118"/>
          <p:cNvSpPr/>
          <p:nvPr/>
        </p:nvSpPr>
        <p:spPr bwMode="auto">
          <a:xfrm>
            <a:off x="2207272" y="4627765"/>
            <a:ext cx="3821708" cy="1235194"/>
          </a:xfrm>
          <a:prstGeom prst="roundRect">
            <a:avLst>
              <a:gd name="adj" fmla="val 515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0" rIns="68580" bIns="34290" numCol="1" rtlCol="0" anchor="t" anchorCtr="0" compatLnSpc="1">
            <a:prstTxWarp prst="textNoShape">
              <a:avLst/>
            </a:prstTxWarp>
          </a:bodyPr>
          <a:lstStyle/>
          <a:p>
            <a:pPr algn="ctr">
              <a:spcBef>
                <a:spcPts val="450"/>
              </a:spcBef>
            </a:pPr>
            <a:r>
              <a:rPr lang="en-US" sz="900" b="1" dirty="0">
                <a:latin typeface="Arial" pitchFamily="34" charset="0"/>
                <a:cs typeface="Arial" pitchFamily="34" charset="0"/>
              </a:rPr>
              <a:t>Production Deployment</a:t>
            </a:r>
          </a:p>
        </p:txBody>
      </p:sp>
      <p:sp>
        <p:nvSpPr>
          <p:cNvPr id="67" name="Left-Right Arrow 66"/>
          <p:cNvSpPr/>
          <p:nvPr/>
        </p:nvSpPr>
        <p:spPr>
          <a:xfrm rot="5400000">
            <a:off x="3860949" y="4314825"/>
            <a:ext cx="514350" cy="228600"/>
          </a:xfrm>
          <a:prstGeom prst="leftRightArrow">
            <a:avLst>
              <a:gd name="adj1" fmla="val 61374"/>
              <a:gd name="adj2" fmla="val 79760"/>
            </a:avLst>
          </a:prstGeom>
          <a:gradFill flip="none" rotWithShape="1">
            <a:gsLst>
              <a:gs pos="82000">
                <a:srgbClr val="609EC8"/>
              </a:gs>
              <a:gs pos="60000">
                <a:srgbClr val="9CBACC"/>
              </a:gs>
            </a:gsLst>
            <a:lin ang="0" scaled="0"/>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44" name="Rounded Rectangle 43"/>
          <p:cNvSpPr/>
          <p:nvPr/>
        </p:nvSpPr>
        <p:spPr bwMode="auto">
          <a:xfrm>
            <a:off x="2207272" y="3165357"/>
            <a:ext cx="3821708" cy="1235194"/>
          </a:xfrm>
          <a:prstGeom prst="roundRect">
            <a:avLst>
              <a:gd name="adj" fmla="val 515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0" rIns="68580" bIns="34290" numCol="1" rtlCol="0" anchor="t" anchorCtr="0" compatLnSpc="1">
            <a:prstTxWarp prst="textNoShape">
              <a:avLst/>
            </a:prstTxWarp>
          </a:bodyPr>
          <a:lstStyle/>
          <a:p>
            <a:pPr algn="ctr">
              <a:spcBef>
                <a:spcPts val="450"/>
              </a:spcBef>
            </a:pPr>
            <a:r>
              <a:rPr lang="en-US" sz="900" b="1" dirty="0">
                <a:latin typeface="Arial" pitchFamily="34" charset="0"/>
                <a:cs typeface="Arial" pitchFamily="34" charset="0"/>
              </a:rPr>
              <a:t>Prototype to Production</a:t>
            </a:r>
          </a:p>
        </p:txBody>
      </p:sp>
      <p:sp>
        <p:nvSpPr>
          <p:cNvPr id="68" name="Left-Right Arrow 67"/>
          <p:cNvSpPr/>
          <p:nvPr/>
        </p:nvSpPr>
        <p:spPr>
          <a:xfrm rot="5400000">
            <a:off x="3860950" y="2828925"/>
            <a:ext cx="514350" cy="228600"/>
          </a:xfrm>
          <a:prstGeom prst="leftRightArrow">
            <a:avLst>
              <a:gd name="adj1" fmla="val 61374"/>
              <a:gd name="adj2" fmla="val 79760"/>
            </a:avLst>
          </a:prstGeom>
          <a:gradFill flip="none" rotWithShape="1">
            <a:gsLst>
              <a:gs pos="82000">
                <a:srgbClr val="609EC8"/>
              </a:gs>
              <a:gs pos="60000">
                <a:srgbClr val="9CBACC"/>
              </a:gs>
            </a:gsLst>
            <a:lin ang="0" scaled="0"/>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nvGrpSpPr>
          <p:cNvPr id="120" name="Group 41"/>
          <p:cNvGrpSpPr/>
          <p:nvPr/>
        </p:nvGrpSpPr>
        <p:grpSpPr>
          <a:xfrm>
            <a:off x="2346474" y="4866287"/>
            <a:ext cx="3543300" cy="919309"/>
            <a:chOff x="1633709" y="2267158"/>
            <a:chExt cx="4724400" cy="1645920"/>
          </a:xfrm>
        </p:grpSpPr>
        <p:sp>
          <p:nvSpPr>
            <p:cNvPr id="123" name="Rounded Rectangle 122"/>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25" name="Text Box 36"/>
            <p:cNvSpPr txBox="1">
              <a:spLocks noChangeArrowheads="1"/>
            </p:cNvSpPr>
            <p:nvPr/>
          </p:nvSpPr>
          <p:spPr bwMode="auto">
            <a:xfrm>
              <a:off x="1676398" y="2505342"/>
              <a:ext cx="3305679" cy="1033199"/>
            </a:xfrm>
            <a:prstGeom prst="rect">
              <a:avLst/>
            </a:prstGeom>
            <a:noFill/>
            <a:ln w="9525">
              <a:noFill/>
              <a:miter lim="800000"/>
              <a:headEnd/>
              <a:tailEnd/>
            </a:ln>
          </p:spPr>
          <p:txBody>
            <a:bodyPr wrap="square">
              <a:spAutoFit/>
            </a:bodyPr>
            <a:lstStyle/>
            <a:p>
              <a:pPr marL="86916" indent="-86916">
                <a:buSzPct val="75000"/>
                <a:buFont typeface="Wingdings" pitchFamily="2" charset="2"/>
                <a:buChar char="§"/>
              </a:pPr>
              <a:r>
                <a:rPr lang="en-US" sz="1050" b="1" dirty="0">
                  <a:solidFill>
                    <a:schemeClr val="tx2"/>
                  </a:solidFill>
                  <a:latin typeface="Arial" charset="0"/>
                  <a:cs typeface="Tahoma" charset="0"/>
                </a:rPr>
                <a:t>Migrate design to production</a:t>
              </a:r>
            </a:p>
            <a:p>
              <a:pPr>
                <a:buSzPct val="75000"/>
              </a:pPr>
              <a:endParaRPr lang="en-US" sz="1050" b="1" dirty="0">
                <a:solidFill>
                  <a:schemeClr val="tx2"/>
                </a:solidFill>
                <a:latin typeface="Arial" charset="0"/>
                <a:cs typeface="Tahoma" charset="0"/>
              </a:endParaRPr>
            </a:p>
            <a:p>
              <a:pPr marL="86916" indent="-86916">
                <a:buSzPct val="75000"/>
                <a:buFont typeface="Wingdings" pitchFamily="2" charset="2"/>
                <a:buChar char="§"/>
              </a:pPr>
              <a:r>
                <a:rPr lang="en-US" sz="1050" b="1" dirty="0">
                  <a:solidFill>
                    <a:schemeClr val="tx2"/>
                  </a:solidFill>
                  <a:latin typeface="Arial" charset="0"/>
                  <a:cs typeface="Tahoma" charset="0"/>
                </a:rPr>
                <a:t>Deploy / Integrate / Test</a:t>
              </a:r>
            </a:p>
          </p:txBody>
        </p:sp>
      </p:grpSp>
      <p:grpSp>
        <p:nvGrpSpPr>
          <p:cNvPr id="46" name="Group 41"/>
          <p:cNvGrpSpPr/>
          <p:nvPr/>
        </p:nvGrpSpPr>
        <p:grpSpPr>
          <a:xfrm>
            <a:off x="2346474" y="3403879"/>
            <a:ext cx="3543300" cy="919309"/>
            <a:chOff x="1633709" y="2267158"/>
            <a:chExt cx="4724400" cy="1645920"/>
          </a:xfrm>
        </p:grpSpPr>
        <p:sp>
          <p:nvSpPr>
            <p:cNvPr id="58" name="Rounded Rectangle 57"/>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59" name="Text Box 36"/>
            <p:cNvSpPr txBox="1">
              <a:spLocks noChangeArrowheads="1"/>
            </p:cNvSpPr>
            <p:nvPr/>
          </p:nvSpPr>
          <p:spPr bwMode="auto">
            <a:xfrm>
              <a:off x="1676400" y="2505342"/>
              <a:ext cx="2848477" cy="1033199"/>
            </a:xfrm>
            <a:prstGeom prst="rect">
              <a:avLst/>
            </a:prstGeom>
            <a:noFill/>
            <a:ln w="9525">
              <a:noFill/>
              <a:miter lim="800000"/>
              <a:headEnd/>
              <a:tailEnd/>
            </a:ln>
          </p:spPr>
          <p:txBody>
            <a:bodyPr wrap="square">
              <a:spAutoFit/>
            </a:bodyPr>
            <a:lstStyle/>
            <a:p>
              <a:pPr marL="86916" indent="-86916">
                <a:buSzPct val="75000"/>
                <a:buFont typeface="Wingdings" pitchFamily="2" charset="2"/>
                <a:buChar char="§"/>
              </a:pPr>
              <a:r>
                <a:rPr lang="en-US" sz="1050" b="1" dirty="0">
                  <a:solidFill>
                    <a:schemeClr val="tx2"/>
                  </a:solidFill>
                  <a:latin typeface="Arial" charset="0"/>
                  <a:cs typeface="Tahoma" charset="0"/>
                </a:rPr>
                <a:t>Formalize design &amp; testing</a:t>
              </a:r>
            </a:p>
            <a:p>
              <a:pPr marL="86916" indent="-86916">
                <a:buSzPct val="75000"/>
                <a:buFont typeface="Wingdings" pitchFamily="2" charset="2"/>
                <a:buChar char="§"/>
              </a:pPr>
              <a:endParaRPr lang="en-US" sz="1050" b="1" dirty="0">
                <a:solidFill>
                  <a:schemeClr val="tx2"/>
                </a:solidFill>
                <a:latin typeface="Arial" charset="0"/>
                <a:cs typeface="Tahoma" charset="0"/>
              </a:endParaRPr>
            </a:p>
            <a:p>
              <a:pPr marL="86916" indent="-86916">
                <a:buSzPct val="75000"/>
                <a:buFont typeface="Wingdings" pitchFamily="2" charset="2"/>
                <a:buChar char="§"/>
              </a:pPr>
              <a:r>
                <a:rPr lang="en-US" sz="1050" b="1" dirty="0">
                  <a:solidFill>
                    <a:schemeClr val="tx2"/>
                  </a:solidFill>
                  <a:latin typeface="Arial" charset="0"/>
                  <a:cs typeface="Tahoma" charset="0"/>
                </a:rPr>
                <a:t>Optimize performance</a:t>
              </a:r>
            </a:p>
          </p:txBody>
        </p:sp>
      </p:grpSp>
      <p:sp>
        <p:nvSpPr>
          <p:cNvPr id="104" name="Rounded Rectangle 103"/>
          <p:cNvSpPr/>
          <p:nvPr/>
        </p:nvSpPr>
        <p:spPr bwMode="auto">
          <a:xfrm>
            <a:off x="2207272" y="1679457"/>
            <a:ext cx="3821708" cy="123519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0" rIns="68580" bIns="34290" numCol="1" rtlCol="0" anchor="t" anchorCtr="0" compatLnSpc="1">
            <a:prstTxWarp prst="textNoShape">
              <a:avLst/>
            </a:prstTxWarp>
          </a:bodyPr>
          <a:lstStyle/>
          <a:p>
            <a:pPr algn="ctr"/>
            <a:r>
              <a:rPr lang="en-US" sz="900" b="1" dirty="0">
                <a:latin typeface="Arial" pitchFamily="34" charset="0"/>
                <a:cs typeface="Arial" pitchFamily="34" charset="0"/>
              </a:rPr>
              <a:t>Research &amp; Discovery</a:t>
            </a:r>
          </a:p>
          <a:p>
            <a:pPr algn="ctr" fontAlgn="base">
              <a:spcBef>
                <a:spcPct val="0"/>
              </a:spcBef>
              <a:spcAft>
                <a:spcPct val="0"/>
              </a:spcAft>
            </a:pPr>
            <a:endParaRPr lang="en-US" sz="900" b="1" dirty="0">
              <a:latin typeface="Arial" pitchFamily="34" charset="0"/>
              <a:cs typeface="Arial" pitchFamily="34" charset="0"/>
            </a:endParaRPr>
          </a:p>
        </p:txBody>
      </p:sp>
      <p:grpSp>
        <p:nvGrpSpPr>
          <p:cNvPr id="105" name="Group 41"/>
          <p:cNvGrpSpPr/>
          <p:nvPr/>
        </p:nvGrpSpPr>
        <p:grpSpPr>
          <a:xfrm>
            <a:off x="2346474" y="1901200"/>
            <a:ext cx="3543300" cy="919309"/>
            <a:chOff x="1633709" y="2267158"/>
            <a:chExt cx="4724400" cy="1645920"/>
          </a:xfrm>
        </p:grpSpPr>
        <p:sp>
          <p:nvSpPr>
            <p:cNvPr id="106" name="Rounded Rectangle 105"/>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0" numCol="1" rtlCol="0" anchor="t" anchorCtr="0" compatLnSpc="1">
              <a:prstTxWarp prst="textNoShape">
                <a:avLst/>
              </a:prstTxWarp>
            </a:bodyPr>
            <a:lstStyle/>
            <a:p>
              <a:pPr algn="ctr"/>
              <a:endParaRPr lang="en-US" sz="1050" b="1" dirty="0">
                <a:latin typeface="Arial" pitchFamily="34" charset="0"/>
                <a:cs typeface="Arial" pitchFamily="34" charset="0"/>
              </a:endParaRPr>
            </a:p>
          </p:txBody>
        </p:sp>
        <p:sp>
          <p:nvSpPr>
            <p:cNvPr id="107" name="Text Box 36"/>
            <p:cNvSpPr txBox="1">
              <a:spLocks noChangeArrowheads="1"/>
            </p:cNvSpPr>
            <p:nvPr/>
          </p:nvSpPr>
          <p:spPr bwMode="auto">
            <a:xfrm>
              <a:off x="1676400" y="2505342"/>
              <a:ext cx="2848477" cy="1322495"/>
            </a:xfrm>
            <a:prstGeom prst="rect">
              <a:avLst/>
            </a:prstGeom>
            <a:noFill/>
            <a:ln w="9525">
              <a:noFill/>
              <a:miter lim="800000"/>
              <a:headEnd/>
              <a:tailEnd/>
            </a:ln>
          </p:spPr>
          <p:txBody>
            <a:bodyPr wrap="square">
              <a:spAutoFit/>
            </a:bodyPr>
            <a:lstStyle/>
            <a:p>
              <a:pPr marL="86916" indent="-86916">
                <a:buSzPct val="75000"/>
                <a:buFont typeface="Wingdings" pitchFamily="2" charset="2"/>
                <a:buChar char="§"/>
              </a:pPr>
              <a:r>
                <a:rPr lang="en-US" sz="1050" b="1" dirty="0">
                  <a:solidFill>
                    <a:schemeClr val="tx2"/>
                  </a:solidFill>
                  <a:latin typeface="Arial" charset="0"/>
                  <a:cs typeface="Tahoma" charset="0"/>
                </a:rPr>
                <a:t>Explore and evaluate ideas</a:t>
              </a:r>
            </a:p>
            <a:p>
              <a:pPr marL="86916" indent="-86916">
                <a:buSzPct val="75000"/>
                <a:buFont typeface="Wingdings" pitchFamily="2" charset="2"/>
                <a:buChar char="§"/>
              </a:pPr>
              <a:endParaRPr lang="en-US" sz="1050" b="1" dirty="0">
                <a:solidFill>
                  <a:schemeClr val="tx2"/>
                </a:solidFill>
                <a:latin typeface="Arial" charset="0"/>
                <a:cs typeface="Tahoma" charset="0"/>
              </a:endParaRPr>
            </a:p>
            <a:p>
              <a:pPr marL="86916" indent="-86916">
                <a:buSzPct val="75000"/>
                <a:buFont typeface="Wingdings" pitchFamily="2" charset="2"/>
                <a:buChar char="§"/>
              </a:pPr>
              <a:r>
                <a:rPr lang="en-US" sz="1050" b="1" dirty="0">
                  <a:solidFill>
                    <a:schemeClr val="tx2"/>
                  </a:solidFill>
                  <a:latin typeface="Arial" charset="0"/>
                  <a:cs typeface="Tahoma" charset="0"/>
                </a:rPr>
                <a:t>Weigh alternatives, trade-offs</a:t>
              </a:r>
            </a:p>
          </p:txBody>
        </p:sp>
      </p:grpSp>
      <p:sp>
        <p:nvSpPr>
          <p:cNvPr id="2" name="Title 1"/>
          <p:cNvSpPr>
            <a:spLocks noGrp="1"/>
          </p:cNvSpPr>
          <p:nvPr>
            <p:ph type="title"/>
          </p:nvPr>
        </p:nvSpPr>
        <p:spPr/>
        <p:txBody>
          <a:bodyPr/>
          <a:lstStyle/>
          <a:p>
            <a:r>
              <a:rPr lang="en-US" dirty="0" smtClean="0"/>
              <a:t>Application Development Process</a:t>
            </a:r>
            <a:endParaRPr lang="en-US" dirty="0"/>
          </a:p>
        </p:txBody>
      </p:sp>
      <p:grpSp>
        <p:nvGrpSpPr>
          <p:cNvPr id="3" name="Group 2"/>
          <p:cNvGrpSpPr/>
          <p:nvPr/>
        </p:nvGrpSpPr>
        <p:grpSpPr>
          <a:xfrm>
            <a:off x="6229350" y="1828801"/>
            <a:ext cx="808367" cy="3829051"/>
            <a:chOff x="6544621" y="699664"/>
            <a:chExt cx="1077822" cy="5105400"/>
          </a:xfrm>
        </p:grpSpPr>
        <p:sp>
          <p:nvSpPr>
            <p:cNvPr id="101" name="AutoShape 19"/>
            <p:cNvSpPr>
              <a:spLocks noChangeArrowheads="1"/>
            </p:cNvSpPr>
            <p:nvPr/>
          </p:nvSpPr>
          <p:spPr bwMode="auto">
            <a:xfrm>
              <a:off x="6936643" y="699664"/>
              <a:ext cx="685800" cy="5105400"/>
            </a:xfrm>
            <a:prstGeom prst="roundRect">
              <a:avLst>
                <a:gd name="adj" fmla="val 13489"/>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vert" wrap="square" lIns="68580" tIns="34290" rIns="68580" bIns="34290" numCol="1" rtlCol="0" anchor="ctr" anchorCtr="0" compatLnSpc="1">
              <a:prstTxWarp prst="textNoShape">
                <a:avLst/>
              </a:prstTxWarp>
            </a:bodyPr>
            <a:lstStyle/>
            <a:p>
              <a:pPr algn="ctr"/>
              <a:r>
                <a:rPr lang="en-US" sz="900" b="1" dirty="0">
                  <a:latin typeface="Arial" pitchFamily="34" charset="0"/>
                  <a:cs typeface="Arial" pitchFamily="34" charset="0"/>
                </a:rPr>
                <a:t>Test &amp; Verification</a:t>
              </a:r>
            </a:p>
            <a:p>
              <a:pPr algn="ctr"/>
              <a:endParaRPr lang="en-US" sz="900" b="1" dirty="0">
                <a:latin typeface="Arial" pitchFamily="34" charset="0"/>
                <a:cs typeface="Arial" pitchFamily="34" charset="0"/>
              </a:endParaRPr>
            </a:p>
            <a:p>
              <a:pPr algn="ctr"/>
              <a:endParaRPr lang="en-US" sz="900" b="1" dirty="0">
                <a:latin typeface="Arial" pitchFamily="34" charset="0"/>
                <a:cs typeface="Arial" pitchFamily="34" charset="0"/>
              </a:endParaRPr>
            </a:p>
          </p:txBody>
        </p:sp>
        <p:grpSp>
          <p:nvGrpSpPr>
            <p:cNvPr id="110" name="Group 36"/>
            <p:cNvGrpSpPr/>
            <p:nvPr/>
          </p:nvGrpSpPr>
          <p:grpSpPr>
            <a:xfrm>
              <a:off x="6544621" y="732542"/>
              <a:ext cx="676550" cy="1926156"/>
              <a:chOff x="5181600" y="1507109"/>
              <a:chExt cx="676550" cy="1926156"/>
            </a:xfrm>
          </p:grpSpPr>
          <p:sp>
            <p:nvSpPr>
              <p:cNvPr id="111" name="Bent Arrow 110"/>
              <p:cNvSpPr/>
              <p:nvPr/>
            </p:nvSpPr>
            <p:spPr bwMode="auto">
              <a:xfrm flipH="1">
                <a:off x="5181600" y="1507109"/>
                <a:ext cx="676550" cy="127449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112" name="Freeform 111"/>
              <p:cNvSpPr/>
              <p:nvPr/>
            </p:nvSpPr>
            <p:spPr bwMode="auto">
              <a:xfrm flipH="1" flipV="1">
                <a:off x="5181600" y="2158772"/>
                <a:ext cx="676550" cy="1274493"/>
              </a:xfrm>
              <a:custGeom>
                <a:avLst/>
                <a:gdLst>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0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105050 w 676550"/>
                  <a:gd name="connsiteY12" fmla="*/ 1274265 h 1274493"/>
                  <a:gd name="connsiteX13" fmla="*/ 0 w 676550"/>
                  <a:gd name="connsiteY13" fmla="*/ 1274493 h 1274493"/>
                  <a:gd name="connsiteX0" fmla="*/ 105050 w 676550"/>
                  <a:gd name="connsiteY0" fmla="*/ 1274265 h 1365705"/>
                  <a:gd name="connsiteX1" fmla="*/ 0 w 676550"/>
                  <a:gd name="connsiteY1" fmla="*/ 1274493 h 1365705"/>
                  <a:gd name="connsiteX2" fmla="*/ 0 w 676550"/>
                  <a:gd name="connsiteY2" fmla="*/ 352486 h 1365705"/>
                  <a:gd name="connsiteX3" fmla="*/ 86694 w 676550"/>
                  <a:gd name="connsiteY3" fmla="*/ 143189 h 1365705"/>
                  <a:gd name="connsiteX4" fmla="*/ 295991 w 676550"/>
                  <a:gd name="connsiteY4" fmla="*/ 56496 h 1365705"/>
                  <a:gd name="connsiteX5" fmla="*/ 427877 w 676550"/>
                  <a:gd name="connsiteY5" fmla="*/ 56495 h 1365705"/>
                  <a:gd name="connsiteX6" fmla="*/ 427877 w 676550"/>
                  <a:gd name="connsiteY6" fmla="*/ 0 h 1365705"/>
                  <a:gd name="connsiteX7" fmla="*/ 676550 w 676550"/>
                  <a:gd name="connsiteY7" fmla="*/ 154335 h 1365705"/>
                  <a:gd name="connsiteX8" fmla="*/ 427877 w 676550"/>
                  <a:gd name="connsiteY8" fmla="*/ 308669 h 1365705"/>
                  <a:gd name="connsiteX9" fmla="*/ 427877 w 676550"/>
                  <a:gd name="connsiteY9" fmla="*/ 252174 h 1365705"/>
                  <a:gd name="connsiteX10" fmla="*/ 295991 w 676550"/>
                  <a:gd name="connsiteY10" fmla="*/ 252174 h 1365705"/>
                  <a:gd name="connsiteX11" fmla="*/ 195679 w 676550"/>
                  <a:gd name="connsiteY11" fmla="*/ 352486 h 1365705"/>
                  <a:gd name="connsiteX12" fmla="*/ 195679 w 676550"/>
                  <a:gd name="connsiteY12" fmla="*/ 1274493 h 1365705"/>
                  <a:gd name="connsiteX13" fmla="*/ 196490 w 676550"/>
                  <a:gd name="connsiteY13" fmla="*/ 1365705 h 1365705"/>
                  <a:gd name="connsiteX0" fmla="*/ 105050 w 676550"/>
                  <a:gd name="connsiteY0" fmla="*/ 1274265 h 1274493"/>
                  <a:gd name="connsiteX1" fmla="*/ 0 w 676550"/>
                  <a:gd name="connsiteY1" fmla="*/ 1274493 h 1274493"/>
                  <a:gd name="connsiteX2" fmla="*/ 0 w 676550"/>
                  <a:gd name="connsiteY2" fmla="*/ 352486 h 1274493"/>
                  <a:gd name="connsiteX3" fmla="*/ 86694 w 676550"/>
                  <a:gd name="connsiteY3" fmla="*/ 143189 h 1274493"/>
                  <a:gd name="connsiteX4" fmla="*/ 295991 w 676550"/>
                  <a:gd name="connsiteY4" fmla="*/ 56496 h 1274493"/>
                  <a:gd name="connsiteX5" fmla="*/ 427877 w 676550"/>
                  <a:gd name="connsiteY5" fmla="*/ 56495 h 1274493"/>
                  <a:gd name="connsiteX6" fmla="*/ 427877 w 676550"/>
                  <a:gd name="connsiteY6" fmla="*/ 0 h 1274493"/>
                  <a:gd name="connsiteX7" fmla="*/ 676550 w 676550"/>
                  <a:gd name="connsiteY7" fmla="*/ 154335 h 1274493"/>
                  <a:gd name="connsiteX8" fmla="*/ 427877 w 676550"/>
                  <a:gd name="connsiteY8" fmla="*/ 308669 h 1274493"/>
                  <a:gd name="connsiteX9" fmla="*/ 427877 w 676550"/>
                  <a:gd name="connsiteY9" fmla="*/ 252174 h 1274493"/>
                  <a:gd name="connsiteX10" fmla="*/ 295991 w 676550"/>
                  <a:gd name="connsiteY10" fmla="*/ 252174 h 1274493"/>
                  <a:gd name="connsiteX11" fmla="*/ 195679 w 676550"/>
                  <a:gd name="connsiteY11" fmla="*/ 352486 h 1274493"/>
                  <a:gd name="connsiteX12" fmla="*/ 195679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1274493">
                    <a:moveTo>
                      <a:pt x="0" y="127449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127449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nvGrpSpPr>
            <p:cNvPr id="113" name="Group 39"/>
            <p:cNvGrpSpPr/>
            <p:nvPr/>
          </p:nvGrpSpPr>
          <p:grpSpPr>
            <a:xfrm>
              <a:off x="6544621" y="2349633"/>
              <a:ext cx="676550" cy="2057400"/>
              <a:chOff x="3952600" y="3124200"/>
              <a:chExt cx="676550" cy="2057400"/>
            </a:xfrm>
          </p:grpSpPr>
          <p:sp>
            <p:nvSpPr>
              <p:cNvPr id="114" name="Bent Arrow 113"/>
              <p:cNvSpPr/>
              <p:nvPr/>
            </p:nvSpPr>
            <p:spPr bwMode="auto">
              <a:xfrm flipH="1">
                <a:off x="3952600" y="3124200"/>
                <a:ext cx="676550" cy="127449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115" name="Freeform 114"/>
              <p:cNvSpPr/>
              <p:nvPr/>
            </p:nvSpPr>
            <p:spPr bwMode="auto">
              <a:xfrm flipH="1" flipV="1">
                <a:off x="3952600" y="3907107"/>
                <a:ext cx="676550" cy="1274493"/>
              </a:xfrm>
              <a:custGeom>
                <a:avLst/>
                <a:gdLst>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0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 name="connsiteX12" fmla="*/ 105050 w 676550"/>
                  <a:gd name="connsiteY12" fmla="*/ 1274265 h 1274493"/>
                  <a:gd name="connsiteX13" fmla="*/ 0 w 676550"/>
                  <a:gd name="connsiteY13" fmla="*/ 1274493 h 1274493"/>
                  <a:gd name="connsiteX0" fmla="*/ 105050 w 676550"/>
                  <a:gd name="connsiteY0" fmla="*/ 1274265 h 1365705"/>
                  <a:gd name="connsiteX1" fmla="*/ 0 w 676550"/>
                  <a:gd name="connsiteY1" fmla="*/ 1274493 h 1365705"/>
                  <a:gd name="connsiteX2" fmla="*/ 0 w 676550"/>
                  <a:gd name="connsiteY2" fmla="*/ 352486 h 1365705"/>
                  <a:gd name="connsiteX3" fmla="*/ 86694 w 676550"/>
                  <a:gd name="connsiteY3" fmla="*/ 143189 h 1365705"/>
                  <a:gd name="connsiteX4" fmla="*/ 295991 w 676550"/>
                  <a:gd name="connsiteY4" fmla="*/ 56496 h 1365705"/>
                  <a:gd name="connsiteX5" fmla="*/ 427877 w 676550"/>
                  <a:gd name="connsiteY5" fmla="*/ 56495 h 1365705"/>
                  <a:gd name="connsiteX6" fmla="*/ 427877 w 676550"/>
                  <a:gd name="connsiteY6" fmla="*/ 0 h 1365705"/>
                  <a:gd name="connsiteX7" fmla="*/ 676550 w 676550"/>
                  <a:gd name="connsiteY7" fmla="*/ 154335 h 1365705"/>
                  <a:gd name="connsiteX8" fmla="*/ 427877 w 676550"/>
                  <a:gd name="connsiteY8" fmla="*/ 308669 h 1365705"/>
                  <a:gd name="connsiteX9" fmla="*/ 427877 w 676550"/>
                  <a:gd name="connsiteY9" fmla="*/ 252174 h 1365705"/>
                  <a:gd name="connsiteX10" fmla="*/ 295991 w 676550"/>
                  <a:gd name="connsiteY10" fmla="*/ 252174 h 1365705"/>
                  <a:gd name="connsiteX11" fmla="*/ 195679 w 676550"/>
                  <a:gd name="connsiteY11" fmla="*/ 352486 h 1365705"/>
                  <a:gd name="connsiteX12" fmla="*/ 195679 w 676550"/>
                  <a:gd name="connsiteY12" fmla="*/ 1274493 h 1365705"/>
                  <a:gd name="connsiteX13" fmla="*/ 196490 w 676550"/>
                  <a:gd name="connsiteY13" fmla="*/ 1365705 h 1365705"/>
                  <a:gd name="connsiteX0" fmla="*/ 105050 w 676550"/>
                  <a:gd name="connsiteY0" fmla="*/ 1274265 h 1274493"/>
                  <a:gd name="connsiteX1" fmla="*/ 0 w 676550"/>
                  <a:gd name="connsiteY1" fmla="*/ 1274493 h 1274493"/>
                  <a:gd name="connsiteX2" fmla="*/ 0 w 676550"/>
                  <a:gd name="connsiteY2" fmla="*/ 352486 h 1274493"/>
                  <a:gd name="connsiteX3" fmla="*/ 86694 w 676550"/>
                  <a:gd name="connsiteY3" fmla="*/ 143189 h 1274493"/>
                  <a:gd name="connsiteX4" fmla="*/ 295991 w 676550"/>
                  <a:gd name="connsiteY4" fmla="*/ 56496 h 1274493"/>
                  <a:gd name="connsiteX5" fmla="*/ 427877 w 676550"/>
                  <a:gd name="connsiteY5" fmla="*/ 56495 h 1274493"/>
                  <a:gd name="connsiteX6" fmla="*/ 427877 w 676550"/>
                  <a:gd name="connsiteY6" fmla="*/ 0 h 1274493"/>
                  <a:gd name="connsiteX7" fmla="*/ 676550 w 676550"/>
                  <a:gd name="connsiteY7" fmla="*/ 154335 h 1274493"/>
                  <a:gd name="connsiteX8" fmla="*/ 427877 w 676550"/>
                  <a:gd name="connsiteY8" fmla="*/ 308669 h 1274493"/>
                  <a:gd name="connsiteX9" fmla="*/ 427877 w 676550"/>
                  <a:gd name="connsiteY9" fmla="*/ 252174 h 1274493"/>
                  <a:gd name="connsiteX10" fmla="*/ 295991 w 676550"/>
                  <a:gd name="connsiteY10" fmla="*/ 252174 h 1274493"/>
                  <a:gd name="connsiteX11" fmla="*/ 195679 w 676550"/>
                  <a:gd name="connsiteY11" fmla="*/ 352486 h 1274493"/>
                  <a:gd name="connsiteX12" fmla="*/ 195679 w 676550"/>
                  <a:gd name="connsiteY12" fmla="*/ 1274493 h 1274493"/>
                  <a:gd name="connsiteX0" fmla="*/ 0 w 676550"/>
                  <a:gd name="connsiteY0" fmla="*/ 1274493 h 1274493"/>
                  <a:gd name="connsiteX1" fmla="*/ 0 w 676550"/>
                  <a:gd name="connsiteY1" fmla="*/ 352486 h 1274493"/>
                  <a:gd name="connsiteX2" fmla="*/ 86694 w 676550"/>
                  <a:gd name="connsiteY2" fmla="*/ 143189 h 1274493"/>
                  <a:gd name="connsiteX3" fmla="*/ 295991 w 676550"/>
                  <a:gd name="connsiteY3" fmla="*/ 56496 h 1274493"/>
                  <a:gd name="connsiteX4" fmla="*/ 427877 w 676550"/>
                  <a:gd name="connsiteY4" fmla="*/ 56495 h 1274493"/>
                  <a:gd name="connsiteX5" fmla="*/ 427877 w 676550"/>
                  <a:gd name="connsiteY5" fmla="*/ 0 h 1274493"/>
                  <a:gd name="connsiteX6" fmla="*/ 676550 w 676550"/>
                  <a:gd name="connsiteY6" fmla="*/ 154335 h 1274493"/>
                  <a:gd name="connsiteX7" fmla="*/ 427877 w 676550"/>
                  <a:gd name="connsiteY7" fmla="*/ 308669 h 1274493"/>
                  <a:gd name="connsiteX8" fmla="*/ 427877 w 676550"/>
                  <a:gd name="connsiteY8" fmla="*/ 252174 h 1274493"/>
                  <a:gd name="connsiteX9" fmla="*/ 295991 w 676550"/>
                  <a:gd name="connsiteY9" fmla="*/ 252174 h 1274493"/>
                  <a:gd name="connsiteX10" fmla="*/ 195679 w 676550"/>
                  <a:gd name="connsiteY10" fmla="*/ 352486 h 1274493"/>
                  <a:gd name="connsiteX11" fmla="*/ 195679 w 676550"/>
                  <a:gd name="connsiteY11" fmla="*/ 1274493 h 127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1274493">
                    <a:moveTo>
                      <a:pt x="0" y="127449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127449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nvGrpSpPr>
            <p:cNvPr id="116" name="Group 45"/>
            <p:cNvGrpSpPr/>
            <p:nvPr/>
          </p:nvGrpSpPr>
          <p:grpSpPr>
            <a:xfrm>
              <a:off x="6544621" y="4096710"/>
              <a:ext cx="676550" cy="1535046"/>
              <a:chOff x="3952600" y="4871277"/>
              <a:chExt cx="676550" cy="1535046"/>
            </a:xfrm>
          </p:grpSpPr>
          <p:sp>
            <p:nvSpPr>
              <p:cNvPr id="117" name="Bent Arrow 116"/>
              <p:cNvSpPr/>
              <p:nvPr/>
            </p:nvSpPr>
            <p:spPr bwMode="auto">
              <a:xfrm flipH="1">
                <a:off x="3952600" y="4871277"/>
                <a:ext cx="676550" cy="996123"/>
              </a:xfrm>
              <a:prstGeom prst="bentArrow">
                <a:avLst>
                  <a:gd name="adj1" fmla="val 28923"/>
                  <a:gd name="adj2" fmla="val 22812"/>
                  <a:gd name="adj3" fmla="val 36756"/>
                  <a:gd name="adj4" fmla="val 43750"/>
                </a:avLst>
              </a:pr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118" name="Freeform 117"/>
              <p:cNvSpPr/>
              <p:nvPr/>
            </p:nvSpPr>
            <p:spPr bwMode="auto">
              <a:xfrm flipH="1" flipV="1">
                <a:off x="3952600" y="5410200"/>
                <a:ext cx="676550" cy="996123"/>
              </a:xfrm>
              <a:custGeom>
                <a:avLst/>
                <a:gdLst>
                  <a:gd name="connsiteX0" fmla="*/ 0 w 676550"/>
                  <a:gd name="connsiteY0" fmla="*/ 996123 h 996123"/>
                  <a:gd name="connsiteX1" fmla="*/ 0 w 676550"/>
                  <a:gd name="connsiteY1" fmla="*/ 352486 h 996123"/>
                  <a:gd name="connsiteX2" fmla="*/ 86694 w 676550"/>
                  <a:gd name="connsiteY2" fmla="*/ 143189 h 996123"/>
                  <a:gd name="connsiteX3" fmla="*/ 295991 w 676550"/>
                  <a:gd name="connsiteY3" fmla="*/ 56496 h 996123"/>
                  <a:gd name="connsiteX4" fmla="*/ 427877 w 676550"/>
                  <a:gd name="connsiteY4" fmla="*/ 56495 h 996123"/>
                  <a:gd name="connsiteX5" fmla="*/ 427877 w 676550"/>
                  <a:gd name="connsiteY5" fmla="*/ 0 h 996123"/>
                  <a:gd name="connsiteX6" fmla="*/ 676550 w 676550"/>
                  <a:gd name="connsiteY6" fmla="*/ 154335 h 996123"/>
                  <a:gd name="connsiteX7" fmla="*/ 427877 w 676550"/>
                  <a:gd name="connsiteY7" fmla="*/ 308669 h 996123"/>
                  <a:gd name="connsiteX8" fmla="*/ 427877 w 676550"/>
                  <a:gd name="connsiteY8" fmla="*/ 252174 h 996123"/>
                  <a:gd name="connsiteX9" fmla="*/ 295991 w 676550"/>
                  <a:gd name="connsiteY9" fmla="*/ 252174 h 996123"/>
                  <a:gd name="connsiteX10" fmla="*/ 195679 w 676550"/>
                  <a:gd name="connsiteY10" fmla="*/ 352486 h 996123"/>
                  <a:gd name="connsiteX11" fmla="*/ 195679 w 676550"/>
                  <a:gd name="connsiteY11" fmla="*/ 996123 h 996123"/>
                  <a:gd name="connsiteX12" fmla="*/ 0 w 676550"/>
                  <a:gd name="connsiteY12" fmla="*/ 996123 h 996123"/>
                  <a:gd name="connsiteX0" fmla="*/ 0 w 676550"/>
                  <a:gd name="connsiteY0" fmla="*/ 996123 h 997929"/>
                  <a:gd name="connsiteX1" fmla="*/ 0 w 676550"/>
                  <a:gd name="connsiteY1" fmla="*/ 352486 h 997929"/>
                  <a:gd name="connsiteX2" fmla="*/ 86694 w 676550"/>
                  <a:gd name="connsiteY2" fmla="*/ 143189 h 997929"/>
                  <a:gd name="connsiteX3" fmla="*/ 295991 w 676550"/>
                  <a:gd name="connsiteY3" fmla="*/ 56496 h 997929"/>
                  <a:gd name="connsiteX4" fmla="*/ 427877 w 676550"/>
                  <a:gd name="connsiteY4" fmla="*/ 56495 h 997929"/>
                  <a:gd name="connsiteX5" fmla="*/ 427877 w 676550"/>
                  <a:gd name="connsiteY5" fmla="*/ 0 h 997929"/>
                  <a:gd name="connsiteX6" fmla="*/ 676550 w 676550"/>
                  <a:gd name="connsiteY6" fmla="*/ 154335 h 997929"/>
                  <a:gd name="connsiteX7" fmla="*/ 427877 w 676550"/>
                  <a:gd name="connsiteY7" fmla="*/ 308669 h 997929"/>
                  <a:gd name="connsiteX8" fmla="*/ 427877 w 676550"/>
                  <a:gd name="connsiteY8" fmla="*/ 252174 h 997929"/>
                  <a:gd name="connsiteX9" fmla="*/ 295991 w 676550"/>
                  <a:gd name="connsiteY9" fmla="*/ 252174 h 997929"/>
                  <a:gd name="connsiteX10" fmla="*/ 195679 w 676550"/>
                  <a:gd name="connsiteY10" fmla="*/ 352486 h 997929"/>
                  <a:gd name="connsiteX11" fmla="*/ 195679 w 676550"/>
                  <a:gd name="connsiteY11" fmla="*/ 996123 h 997929"/>
                  <a:gd name="connsiteX12" fmla="*/ 100486 w 676550"/>
                  <a:gd name="connsiteY12" fmla="*/ 997929 h 997929"/>
                  <a:gd name="connsiteX13" fmla="*/ 0 w 676550"/>
                  <a:gd name="connsiteY13" fmla="*/ 996123 h 997929"/>
                  <a:gd name="connsiteX0" fmla="*/ 100486 w 676550"/>
                  <a:gd name="connsiteY0" fmla="*/ 997929 h 1089369"/>
                  <a:gd name="connsiteX1" fmla="*/ 0 w 676550"/>
                  <a:gd name="connsiteY1" fmla="*/ 996123 h 1089369"/>
                  <a:gd name="connsiteX2" fmla="*/ 0 w 676550"/>
                  <a:gd name="connsiteY2" fmla="*/ 352486 h 1089369"/>
                  <a:gd name="connsiteX3" fmla="*/ 86694 w 676550"/>
                  <a:gd name="connsiteY3" fmla="*/ 143189 h 1089369"/>
                  <a:gd name="connsiteX4" fmla="*/ 295991 w 676550"/>
                  <a:gd name="connsiteY4" fmla="*/ 56496 h 1089369"/>
                  <a:gd name="connsiteX5" fmla="*/ 427877 w 676550"/>
                  <a:gd name="connsiteY5" fmla="*/ 56495 h 1089369"/>
                  <a:gd name="connsiteX6" fmla="*/ 427877 w 676550"/>
                  <a:gd name="connsiteY6" fmla="*/ 0 h 1089369"/>
                  <a:gd name="connsiteX7" fmla="*/ 676550 w 676550"/>
                  <a:gd name="connsiteY7" fmla="*/ 154335 h 1089369"/>
                  <a:gd name="connsiteX8" fmla="*/ 427877 w 676550"/>
                  <a:gd name="connsiteY8" fmla="*/ 308669 h 1089369"/>
                  <a:gd name="connsiteX9" fmla="*/ 427877 w 676550"/>
                  <a:gd name="connsiteY9" fmla="*/ 252174 h 1089369"/>
                  <a:gd name="connsiteX10" fmla="*/ 295991 w 676550"/>
                  <a:gd name="connsiteY10" fmla="*/ 252174 h 1089369"/>
                  <a:gd name="connsiteX11" fmla="*/ 195679 w 676550"/>
                  <a:gd name="connsiteY11" fmla="*/ 352486 h 1089369"/>
                  <a:gd name="connsiteX12" fmla="*/ 195679 w 676550"/>
                  <a:gd name="connsiteY12" fmla="*/ 996123 h 1089369"/>
                  <a:gd name="connsiteX13" fmla="*/ 191926 w 676550"/>
                  <a:gd name="connsiteY13" fmla="*/ 1089369 h 1089369"/>
                  <a:gd name="connsiteX0" fmla="*/ 100486 w 676550"/>
                  <a:gd name="connsiteY0" fmla="*/ 997929 h 997929"/>
                  <a:gd name="connsiteX1" fmla="*/ 0 w 676550"/>
                  <a:gd name="connsiteY1" fmla="*/ 996123 h 997929"/>
                  <a:gd name="connsiteX2" fmla="*/ 0 w 676550"/>
                  <a:gd name="connsiteY2" fmla="*/ 352486 h 997929"/>
                  <a:gd name="connsiteX3" fmla="*/ 86694 w 676550"/>
                  <a:gd name="connsiteY3" fmla="*/ 143189 h 997929"/>
                  <a:gd name="connsiteX4" fmla="*/ 295991 w 676550"/>
                  <a:gd name="connsiteY4" fmla="*/ 56496 h 997929"/>
                  <a:gd name="connsiteX5" fmla="*/ 427877 w 676550"/>
                  <a:gd name="connsiteY5" fmla="*/ 56495 h 997929"/>
                  <a:gd name="connsiteX6" fmla="*/ 427877 w 676550"/>
                  <a:gd name="connsiteY6" fmla="*/ 0 h 997929"/>
                  <a:gd name="connsiteX7" fmla="*/ 676550 w 676550"/>
                  <a:gd name="connsiteY7" fmla="*/ 154335 h 997929"/>
                  <a:gd name="connsiteX8" fmla="*/ 427877 w 676550"/>
                  <a:gd name="connsiteY8" fmla="*/ 308669 h 997929"/>
                  <a:gd name="connsiteX9" fmla="*/ 427877 w 676550"/>
                  <a:gd name="connsiteY9" fmla="*/ 252174 h 997929"/>
                  <a:gd name="connsiteX10" fmla="*/ 295991 w 676550"/>
                  <a:gd name="connsiteY10" fmla="*/ 252174 h 997929"/>
                  <a:gd name="connsiteX11" fmla="*/ 195679 w 676550"/>
                  <a:gd name="connsiteY11" fmla="*/ 352486 h 997929"/>
                  <a:gd name="connsiteX12" fmla="*/ 195679 w 676550"/>
                  <a:gd name="connsiteY12" fmla="*/ 996123 h 997929"/>
                  <a:gd name="connsiteX0" fmla="*/ 0 w 676550"/>
                  <a:gd name="connsiteY0" fmla="*/ 996123 h 996123"/>
                  <a:gd name="connsiteX1" fmla="*/ 0 w 676550"/>
                  <a:gd name="connsiteY1" fmla="*/ 352486 h 996123"/>
                  <a:gd name="connsiteX2" fmla="*/ 86694 w 676550"/>
                  <a:gd name="connsiteY2" fmla="*/ 143189 h 996123"/>
                  <a:gd name="connsiteX3" fmla="*/ 295991 w 676550"/>
                  <a:gd name="connsiteY3" fmla="*/ 56496 h 996123"/>
                  <a:gd name="connsiteX4" fmla="*/ 427877 w 676550"/>
                  <a:gd name="connsiteY4" fmla="*/ 56495 h 996123"/>
                  <a:gd name="connsiteX5" fmla="*/ 427877 w 676550"/>
                  <a:gd name="connsiteY5" fmla="*/ 0 h 996123"/>
                  <a:gd name="connsiteX6" fmla="*/ 676550 w 676550"/>
                  <a:gd name="connsiteY6" fmla="*/ 154335 h 996123"/>
                  <a:gd name="connsiteX7" fmla="*/ 427877 w 676550"/>
                  <a:gd name="connsiteY7" fmla="*/ 308669 h 996123"/>
                  <a:gd name="connsiteX8" fmla="*/ 427877 w 676550"/>
                  <a:gd name="connsiteY8" fmla="*/ 252174 h 996123"/>
                  <a:gd name="connsiteX9" fmla="*/ 295991 w 676550"/>
                  <a:gd name="connsiteY9" fmla="*/ 252174 h 996123"/>
                  <a:gd name="connsiteX10" fmla="*/ 195679 w 676550"/>
                  <a:gd name="connsiteY10" fmla="*/ 352486 h 996123"/>
                  <a:gd name="connsiteX11" fmla="*/ 195679 w 676550"/>
                  <a:gd name="connsiteY11" fmla="*/ 996123 h 99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550" h="996123">
                    <a:moveTo>
                      <a:pt x="0" y="996123"/>
                    </a:moveTo>
                    <a:lnTo>
                      <a:pt x="0" y="352486"/>
                    </a:lnTo>
                    <a:cubicBezTo>
                      <a:pt x="0" y="273984"/>
                      <a:pt x="31185" y="198698"/>
                      <a:pt x="86694" y="143189"/>
                    </a:cubicBezTo>
                    <a:cubicBezTo>
                      <a:pt x="142203" y="87680"/>
                      <a:pt x="217490" y="56495"/>
                      <a:pt x="295991" y="56496"/>
                    </a:cubicBezTo>
                    <a:lnTo>
                      <a:pt x="427877" y="56495"/>
                    </a:lnTo>
                    <a:lnTo>
                      <a:pt x="427877" y="0"/>
                    </a:lnTo>
                    <a:lnTo>
                      <a:pt x="676550" y="154335"/>
                    </a:lnTo>
                    <a:lnTo>
                      <a:pt x="427877" y="308669"/>
                    </a:lnTo>
                    <a:lnTo>
                      <a:pt x="427877" y="252174"/>
                    </a:lnTo>
                    <a:lnTo>
                      <a:pt x="295991" y="252174"/>
                    </a:lnTo>
                    <a:cubicBezTo>
                      <a:pt x="240590" y="252174"/>
                      <a:pt x="195679" y="297085"/>
                      <a:pt x="195679" y="352486"/>
                    </a:cubicBezTo>
                    <a:lnTo>
                      <a:pt x="195679" y="996123"/>
                    </a:lnTo>
                  </a:path>
                </a:pathLst>
              </a:custGeom>
              <a:gradFill flip="none" rotWithShape="1">
                <a:gsLst>
                  <a:gs pos="0">
                    <a:srgbClr val="4E93C2"/>
                  </a:gs>
                  <a:gs pos="100000">
                    <a:srgbClr val="84B3CA"/>
                  </a:gs>
                </a:gsLst>
                <a:lin ang="108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grpSp>
      </p:grpSp>
      <p:grpSp>
        <p:nvGrpSpPr>
          <p:cNvPr id="60" name="Group 59"/>
          <p:cNvGrpSpPr/>
          <p:nvPr/>
        </p:nvGrpSpPr>
        <p:grpSpPr>
          <a:xfrm>
            <a:off x="4808469" y="3274358"/>
            <a:ext cx="939652" cy="1025340"/>
            <a:chOff x="4769249" y="4991926"/>
            <a:chExt cx="1252869" cy="1367120"/>
          </a:xfrm>
        </p:grpSpPr>
        <p:sp>
          <p:nvSpPr>
            <p:cNvPr id="61" name="Arc 60"/>
            <p:cNvSpPr/>
            <p:nvPr/>
          </p:nvSpPr>
          <p:spPr>
            <a:xfrm>
              <a:off x="4769249" y="5158509"/>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2" name="Picture 61" descr="L-Membrane_CMYK_Master_Smal.gif"/>
            <p:cNvPicPr>
              <a:picLocks noChangeAspect="1"/>
            </p:cNvPicPr>
            <p:nvPr/>
          </p:nvPicPr>
          <p:blipFill>
            <a:blip r:embed="rId3" cstate="print"/>
            <a:stretch>
              <a:fillRect/>
            </a:stretch>
          </p:blipFill>
          <p:spPr>
            <a:xfrm>
              <a:off x="5165179" y="4991926"/>
              <a:ext cx="422814" cy="381707"/>
            </a:xfrm>
            <a:prstGeom prst="rect">
              <a:avLst/>
            </a:prstGeom>
          </p:spPr>
        </p:pic>
        <p:grpSp>
          <p:nvGrpSpPr>
            <p:cNvPr id="63" name="Group 62"/>
            <p:cNvGrpSpPr/>
            <p:nvPr/>
          </p:nvGrpSpPr>
          <p:grpSpPr>
            <a:xfrm>
              <a:off x="4785653" y="5355789"/>
              <a:ext cx="1236465" cy="886822"/>
              <a:chOff x="4774345" y="5441249"/>
              <a:chExt cx="1236465" cy="886822"/>
            </a:xfrm>
          </p:grpSpPr>
          <p:sp>
            <p:nvSpPr>
              <p:cNvPr id="64" name="TextBox 63"/>
              <p:cNvSpPr txBox="1"/>
              <p:nvPr/>
            </p:nvSpPr>
            <p:spPr>
              <a:xfrm>
                <a:off x="4849080" y="5441249"/>
                <a:ext cx="116173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050" b="1" dirty="0">
                    <a:solidFill>
                      <a:schemeClr val="tx2"/>
                    </a:solidFill>
                    <a:latin typeface="Levenim MT" pitchFamily="2" charset="-79"/>
                    <a:cs typeface="Levenim MT" pitchFamily="2" charset="-79"/>
                  </a:rPr>
                  <a:t>Elaborate</a:t>
                </a:r>
              </a:p>
            </p:txBody>
          </p:sp>
          <p:sp>
            <p:nvSpPr>
              <p:cNvPr id="65" name="TextBox 64"/>
              <p:cNvSpPr txBox="1"/>
              <p:nvPr/>
            </p:nvSpPr>
            <p:spPr>
              <a:xfrm>
                <a:off x="4774345" y="5715382"/>
                <a:ext cx="1186650" cy="33855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50" b="1" dirty="0">
                    <a:solidFill>
                      <a:schemeClr val="tx2"/>
                    </a:solidFill>
                    <a:latin typeface="Levenim MT" pitchFamily="2" charset="-79"/>
                    <a:cs typeface="Levenim MT" pitchFamily="2" charset="-79"/>
                  </a:rPr>
                  <a:t>Implement</a:t>
                </a:r>
              </a:p>
            </p:txBody>
          </p:sp>
          <p:sp>
            <p:nvSpPr>
              <p:cNvPr id="66" name="TextBox 65"/>
              <p:cNvSpPr txBox="1"/>
              <p:nvPr/>
            </p:nvSpPr>
            <p:spPr>
              <a:xfrm>
                <a:off x="4807824" y="5989516"/>
                <a:ext cx="1154590" cy="33855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50" b="1" dirty="0">
                    <a:solidFill>
                      <a:schemeClr val="tx2"/>
                    </a:solidFill>
                    <a:latin typeface="Levenim MT" pitchFamily="2" charset="-79"/>
                    <a:cs typeface="Levenim MT" pitchFamily="2" charset="-79"/>
                  </a:rPr>
                  <a:t>Document</a:t>
                </a:r>
              </a:p>
            </p:txBody>
          </p:sp>
        </p:grpSp>
      </p:grpSp>
      <p:grpSp>
        <p:nvGrpSpPr>
          <p:cNvPr id="6" name="Group 5"/>
          <p:cNvGrpSpPr/>
          <p:nvPr/>
        </p:nvGrpSpPr>
        <p:grpSpPr>
          <a:xfrm>
            <a:off x="4807324" y="1771121"/>
            <a:ext cx="1045734" cy="1029230"/>
            <a:chOff x="4800600" y="1218493"/>
            <a:chExt cx="1394312" cy="1372307"/>
          </a:xfrm>
        </p:grpSpPr>
        <p:grpSp>
          <p:nvGrpSpPr>
            <p:cNvPr id="127" name="Group 126"/>
            <p:cNvGrpSpPr/>
            <p:nvPr/>
          </p:nvGrpSpPr>
          <p:grpSpPr>
            <a:xfrm>
              <a:off x="4894520" y="1218493"/>
              <a:ext cx="1300392" cy="1326885"/>
              <a:chOff x="4834053" y="4896992"/>
              <a:chExt cx="1300392" cy="1326885"/>
            </a:xfrm>
          </p:grpSpPr>
          <p:pic>
            <p:nvPicPr>
              <p:cNvPr id="130" name="Picture 129"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grpSp>
            <p:nvGrpSpPr>
              <p:cNvPr id="131" name="Group 130"/>
              <p:cNvGrpSpPr/>
              <p:nvPr/>
            </p:nvGrpSpPr>
            <p:grpSpPr>
              <a:xfrm>
                <a:off x="4834053" y="5275722"/>
                <a:ext cx="1300392" cy="948155"/>
                <a:chOff x="4822745" y="5361182"/>
                <a:chExt cx="1300392" cy="948155"/>
              </a:xfrm>
            </p:grpSpPr>
            <p:sp>
              <p:nvSpPr>
                <p:cNvPr id="132" name="TextBox 131"/>
                <p:cNvSpPr txBox="1"/>
                <p:nvPr/>
              </p:nvSpPr>
              <p:spPr>
                <a:xfrm>
                  <a:off x="4822745" y="5665982"/>
                  <a:ext cx="1300392" cy="33855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050" b="1" dirty="0">
                      <a:solidFill>
                        <a:schemeClr val="tx2"/>
                      </a:solidFill>
                      <a:latin typeface="Levenim MT" pitchFamily="2" charset="-79"/>
                      <a:cs typeface="Levenim MT" pitchFamily="2" charset="-79"/>
                    </a:rPr>
                    <a:t>Prototype</a:t>
                  </a:r>
                </a:p>
              </p:txBody>
            </p:sp>
            <p:sp>
              <p:nvSpPr>
                <p:cNvPr id="133" name="TextBox 132"/>
                <p:cNvSpPr txBox="1"/>
                <p:nvPr/>
              </p:nvSpPr>
              <p:spPr>
                <a:xfrm>
                  <a:off x="4836465" y="5361182"/>
                  <a:ext cx="998564" cy="33855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50" b="1" dirty="0">
                      <a:solidFill>
                        <a:schemeClr val="tx2"/>
                      </a:solidFill>
                      <a:latin typeface="Levenim MT" pitchFamily="2" charset="-79"/>
                      <a:cs typeface="Levenim MT" pitchFamily="2" charset="-79"/>
                    </a:rPr>
                    <a:t>Discover</a:t>
                  </a:r>
                </a:p>
              </p:txBody>
            </p:sp>
            <p:sp>
              <p:nvSpPr>
                <p:cNvPr id="136" name="TextBox 135"/>
                <p:cNvSpPr txBox="1"/>
                <p:nvPr/>
              </p:nvSpPr>
              <p:spPr>
                <a:xfrm>
                  <a:off x="4963230" y="5970782"/>
                  <a:ext cx="744222" cy="33855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50" b="1" dirty="0">
                      <a:solidFill>
                        <a:schemeClr val="tx2"/>
                      </a:solidFill>
                      <a:latin typeface="Levenim MT" pitchFamily="2" charset="-79"/>
                      <a:cs typeface="Levenim MT" pitchFamily="2" charset="-79"/>
                    </a:rPr>
                    <a:t>Verify</a:t>
                  </a:r>
                </a:p>
              </p:txBody>
            </p:sp>
          </p:grpSp>
        </p:grpSp>
        <p:sp>
          <p:nvSpPr>
            <p:cNvPr id="87" name="Arc 86"/>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4" name="Group 3"/>
          <p:cNvGrpSpPr/>
          <p:nvPr/>
        </p:nvGrpSpPr>
        <p:grpSpPr>
          <a:xfrm>
            <a:off x="4770346" y="4742921"/>
            <a:ext cx="977775" cy="1052378"/>
            <a:chOff x="4751295" y="5180893"/>
            <a:chExt cx="1303699" cy="1403171"/>
          </a:xfrm>
        </p:grpSpPr>
        <p:grpSp>
          <p:nvGrpSpPr>
            <p:cNvPr id="69" name="Group 68"/>
            <p:cNvGrpSpPr/>
            <p:nvPr/>
          </p:nvGrpSpPr>
          <p:grpSpPr>
            <a:xfrm>
              <a:off x="4751295" y="5180893"/>
              <a:ext cx="1303699" cy="1403171"/>
              <a:chOff x="4567473" y="4879580"/>
              <a:chExt cx="1303699" cy="1403171"/>
            </a:xfrm>
          </p:grpSpPr>
          <p:pic>
            <p:nvPicPr>
              <p:cNvPr id="71" name="Picture 70" descr="L-Membrane_CMYK_Master_Smal.gif"/>
              <p:cNvPicPr>
                <a:picLocks noChangeAspect="1"/>
              </p:cNvPicPr>
              <p:nvPr/>
            </p:nvPicPr>
            <p:blipFill>
              <a:blip r:embed="rId3" cstate="print"/>
              <a:stretch>
                <a:fillRect/>
              </a:stretch>
            </p:blipFill>
            <p:spPr>
              <a:xfrm>
                <a:off x="5014234" y="4879580"/>
                <a:ext cx="422814" cy="381707"/>
              </a:xfrm>
              <a:prstGeom prst="rect">
                <a:avLst/>
              </a:prstGeom>
            </p:spPr>
          </p:pic>
          <p:grpSp>
            <p:nvGrpSpPr>
              <p:cNvPr id="72" name="Group 71"/>
              <p:cNvGrpSpPr/>
              <p:nvPr/>
            </p:nvGrpSpPr>
            <p:grpSpPr>
              <a:xfrm>
                <a:off x="4567473" y="5211982"/>
                <a:ext cx="1303699" cy="1070769"/>
                <a:chOff x="4556165" y="5297442"/>
                <a:chExt cx="1303699" cy="1070769"/>
              </a:xfrm>
            </p:grpSpPr>
            <p:sp>
              <p:nvSpPr>
                <p:cNvPr id="73" name="TextBox 72"/>
                <p:cNvSpPr txBox="1"/>
                <p:nvPr/>
              </p:nvSpPr>
              <p:spPr>
                <a:xfrm>
                  <a:off x="4757870" y="5298349"/>
                  <a:ext cx="543312" cy="307776"/>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900" b="1" dirty="0">
                      <a:solidFill>
                        <a:schemeClr val="tx2"/>
                      </a:solidFill>
                      <a:latin typeface="Levenim MT" pitchFamily="2" charset="-79"/>
                      <a:cs typeface="Levenim MT" pitchFamily="2" charset="-79"/>
                    </a:rPr>
                    <a:t>.NET</a:t>
                  </a:r>
                </a:p>
              </p:txBody>
            </p:sp>
            <p:sp>
              <p:nvSpPr>
                <p:cNvPr id="74" name="TextBox 73"/>
                <p:cNvSpPr txBox="1"/>
                <p:nvPr/>
              </p:nvSpPr>
              <p:spPr>
                <a:xfrm>
                  <a:off x="5215070" y="5847138"/>
                  <a:ext cx="581783" cy="292388"/>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825" b="1" dirty="0">
                      <a:solidFill>
                        <a:schemeClr val="tx2"/>
                      </a:solidFill>
                      <a:latin typeface="Levenim MT" pitchFamily="2" charset="-79"/>
                      <a:cs typeface="Levenim MT" pitchFamily="2" charset="-79"/>
                    </a:rPr>
                    <a:t>Java</a:t>
                  </a:r>
                </a:p>
              </p:txBody>
            </p:sp>
            <p:sp>
              <p:nvSpPr>
                <p:cNvPr id="75" name="TextBox 74"/>
                <p:cNvSpPr txBox="1"/>
                <p:nvPr/>
              </p:nvSpPr>
              <p:spPr>
                <a:xfrm>
                  <a:off x="5183696" y="5297442"/>
                  <a:ext cx="534763"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200" b="1" dirty="0">
                      <a:solidFill>
                        <a:schemeClr val="tx2"/>
                      </a:solidFill>
                      <a:latin typeface="Levenim MT" pitchFamily="2" charset="-79"/>
                      <a:cs typeface="Levenim MT" pitchFamily="2" charset="-79"/>
                    </a:rPr>
                    <a:t>.</a:t>
                  </a:r>
                  <a:r>
                    <a:rPr lang="en-US" sz="1200" b="1" dirty="0" err="1">
                      <a:solidFill>
                        <a:schemeClr val="tx2"/>
                      </a:solidFill>
                      <a:latin typeface="Levenim MT" pitchFamily="2" charset="-79"/>
                      <a:cs typeface="Levenim MT" pitchFamily="2" charset="-79"/>
                    </a:rPr>
                    <a:t>dll</a:t>
                  </a:r>
                  <a:endParaRPr lang="en-US" sz="1050" b="1" dirty="0">
                    <a:solidFill>
                      <a:schemeClr val="tx2"/>
                    </a:solidFill>
                    <a:latin typeface="Levenim MT" pitchFamily="2" charset="-79"/>
                    <a:cs typeface="Levenim MT" pitchFamily="2" charset="-79"/>
                  </a:endParaRPr>
                </a:p>
              </p:txBody>
            </p:sp>
            <p:sp>
              <p:nvSpPr>
                <p:cNvPr id="76" name="TextBox 75"/>
                <p:cNvSpPr txBox="1"/>
                <p:nvPr/>
              </p:nvSpPr>
              <p:spPr>
                <a:xfrm>
                  <a:off x="4605470" y="5803947"/>
                  <a:ext cx="626667"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50" b="1" dirty="0">
                      <a:solidFill>
                        <a:schemeClr val="tx2"/>
                      </a:solidFill>
                      <a:latin typeface="Levenim MT" pitchFamily="2" charset="-79"/>
                      <a:cs typeface="Levenim MT" pitchFamily="2" charset="-79"/>
                    </a:rPr>
                    <a:t>.exe</a:t>
                  </a:r>
                </a:p>
              </p:txBody>
            </p:sp>
            <p:sp>
              <p:nvSpPr>
                <p:cNvPr id="77" name="TextBox 76"/>
                <p:cNvSpPr txBox="1"/>
                <p:nvPr/>
              </p:nvSpPr>
              <p:spPr>
                <a:xfrm>
                  <a:off x="4556165" y="5550031"/>
                  <a:ext cx="543312" cy="28478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88" b="1" dirty="0">
                      <a:solidFill>
                        <a:schemeClr val="tx2"/>
                      </a:solidFill>
                      <a:latin typeface="Levenim MT" pitchFamily="2" charset="-79"/>
                      <a:cs typeface="Levenim MT" pitchFamily="2" charset="-79"/>
                    </a:rPr>
                    <a:t>Web</a:t>
                  </a:r>
                </a:p>
              </p:txBody>
            </p:sp>
            <p:sp>
              <p:nvSpPr>
                <p:cNvPr id="78" name="TextBox 77"/>
                <p:cNvSpPr txBox="1"/>
                <p:nvPr/>
              </p:nvSpPr>
              <p:spPr>
                <a:xfrm>
                  <a:off x="4944656" y="5575347"/>
                  <a:ext cx="91520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200" b="1" dirty="0">
                      <a:solidFill>
                        <a:schemeClr val="tx2"/>
                      </a:solidFill>
                      <a:latin typeface="Levenim MT" pitchFamily="2" charset="-79"/>
                      <a:cs typeface="Levenim MT" pitchFamily="2" charset="-79"/>
                    </a:rPr>
                    <a:t>C/C++</a:t>
                  </a:r>
                </a:p>
              </p:txBody>
            </p:sp>
            <p:sp>
              <p:nvSpPr>
                <p:cNvPr id="79" name="TextBox 78"/>
                <p:cNvSpPr txBox="1"/>
                <p:nvPr/>
              </p:nvSpPr>
              <p:spPr>
                <a:xfrm>
                  <a:off x="4969719" y="6083431"/>
                  <a:ext cx="611706" cy="28478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88" b="1" dirty="0">
                      <a:solidFill>
                        <a:schemeClr val="tx2"/>
                      </a:solidFill>
                      <a:latin typeface="Levenim MT" pitchFamily="2" charset="-79"/>
                      <a:cs typeface="Levenim MT" pitchFamily="2" charset="-79"/>
                    </a:rPr>
                    <a:t>DBMS</a:t>
                  </a:r>
                  <a:endParaRPr lang="en-US" sz="750" b="1" dirty="0">
                    <a:solidFill>
                      <a:schemeClr val="tx2"/>
                    </a:solidFill>
                    <a:latin typeface="Levenim MT" pitchFamily="2" charset="-79"/>
                    <a:cs typeface="Levenim MT" pitchFamily="2" charset="-79"/>
                  </a:endParaRPr>
                </a:p>
              </p:txBody>
            </p:sp>
          </p:grpSp>
        </p:grpSp>
        <p:sp>
          <p:nvSpPr>
            <p:cNvPr id="88" name="Arc 87"/>
            <p:cNvSpPr/>
            <p:nvPr/>
          </p:nvSpPr>
          <p:spPr>
            <a:xfrm>
              <a:off x="4800600" y="53526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spTree>
    <p:extLst>
      <p:ext uri="{BB962C8B-B14F-4D97-AF65-F5344CB8AC3E}">
        <p14:creationId xmlns:p14="http://schemas.microsoft.com/office/powerpoint/2010/main" val="154947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par>
                                <p:cTn id="36" presetID="10" presetClass="entr" presetSubtype="0" fill="hold" nodeType="with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par>
                                <p:cTn id="39" presetID="10"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67" grpId="0" animBg="1"/>
      <p:bldP spid="44" grpId="0" animBg="1"/>
      <p:bldP spid="68" grpId="0" animBg="1"/>
      <p:bldP spid="10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003232" cy="1143000"/>
          </a:xfrm>
        </p:spPr>
        <p:txBody>
          <a:bodyPr>
            <a:normAutofit/>
          </a:bodyPr>
          <a:lstStyle/>
          <a:p>
            <a:r>
              <a:rPr lang="en-US" dirty="0" smtClean="0"/>
              <a:t>Challenges in Building Applications</a:t>
            </a:r>
            <a:endParaRPr lang="en-US" dirty="0"/>
          </a:p>
        </p:txBody>
      </p:sp>
      <p:sp>
        <p:nvSpPr>
          <p:cNvPr id="3" name="Content Placeholder 2"/>
          <p:cNvSpPr>
            <a:spLocks noGrp="1"/>
          </p:cNvSpPr>
          <p:nvPr>
            <p:ph idx="4294967295"/>
          </p:nvPr>
        </p:nvSpPr>
        <p:spPr>
          <a:xfrm>
            <a:off x="611560" y="1988840"/>
            <a:ext cx="8077200" cy="4114800"/>
          </a:xfrm>
        </p:spPr>
        <p:txBody>
          <a:bodyPr/>
          <a:lstStyle/>
          <a:p>
            <a:pPr marL="0" indent="0">
              <a:buNone/>
            </a:pPr>
            <a:r>
              <a:rPr lang="en-US" dirty="0"/>
              <a:t>	</a:t>
            </a:r>
          </a:p>
          <a:p>
            <a:pPr marL="0" indent="0">
              <a:buNone/>
            </a:pPr>
            <a:r>
              <a:rPr lang="en-US" dirty="0" smtClean="0"/>
              <a:t>Collaboration</a:t>
            </a:r>
          </a:p>
          <a:p>
            <a:pPr marL="0" indent="0" algn="ctr">
              <a:buNone/>
            </a:pPr>
            <a:endParaRPr lang="en-US" dirty="0" smtClean="0"/>
          </a:p>
          <a:p>
            <a:pPr marL="0" indent="0" algn="ctr">
              <a:buNone/>
            </a:pPr>
            <a:r>
              <a:rPr lang="en-US" dirty="0" smtClean="0"/>
              <a:t>Quality</a:t>
            </a:r>
            <a:endParaRPr lang="en-US" dirty="0"/>
          </a:p>
          <a:p>
            <a:pPr marL="0" indent="0" algn="r">
              <a:buNone/>
            </a:pPr>
            <a:endParaRPr lang="en-US" dirty="0"/>
          </a:p>
          <a:p>
            <a:pPr marL="0" indent="0" algn="r">
              <a:buNone/>
            </a:pPr>
            <a:r>
              <a:rPr lang="en-US" dirty="0"/>
              <a:t>Performance</a:t>
            </a:r>
          </a:p>
        </p:txBody>
      </p:sp>
    </p:spTree>
    <p:extLst>
      <p:ext uri="{BB962C8B-B14F-4D97-AF65-F5344CB8AC3E}">
        <p14:creationId xmlns:p14="http://schemas.microsoft.com/office/powerpoint/2010/main" val="1432104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 Managing </a:t>
            </a:r>
            <a:r>
              <a:rPr lang="en-US" dirty="0" smtClean="0"/>
              <a:t>&amp; Sharing MATLAB </a:t>
            </a:r>
            <a:r>
              <a:rPr lang="en-US" dirty="0"/>
              <a:t>Code</a:t>
            </a:r>
          </a:p>
        </p:txBody>
      </p:sp>
      <p:grpSp>
        <p:nvGrpSpPr>
          <p:cNvPr id="4" name="Group 3"/>
          <p:cNvGrpSpPr/>
          <p:nvPr/>
        </p:nvGrpSpPr>
        <p:grpSpPr>
          <a:xfrm>
            <a:off x="235705" y="1612204"/>
            <a:ext cx="8633175" cy="4108789"/>
            <a:chOff x="313497" y="1012597"/>
            <a:chExt cx="11482422" cy="5464832"/>
          </a:xfrm>
        </p:grpSpPr>
        <p:grpSp>
          <p:nvGrpSpPr>
            <p:cNvPr id="146" name="Group 145"/>
            <p:cNvGrpSpPr/>
            <p:nvPr/>
          </p:nvGrpSpPr>
          <p:grpSpPr>
            <a:xfrm>
              <a:off x="7923919" y="5085694"/>
              <a:ext cx="3872000" cy="1376000"/>
              <a:chOff x="1471395" y="1790905"/>
              <a:chExt cx="9219048" cy="3276190"/>
            </a:xfrm>
          </p:grpSpPr>
          <p:pic>
            <p:nvPicPr>
              <p:cNvPr id="151" name="Picture 150"/>
              <p:cNvPicPr>
                <a:picLocks noChangeAspect="1"/>
              </p:cNvPicPr>
              <p:nvPr/>
            </p:nvPicPr>
            <p:blipFill>
              <a:blip r:embed="rId2"/>
              <a:stretch>
                <a:fillRect/>
              </a:stretch>
            </p:blipFill>
            <p:spPr>
              <a:xfrm>
                <a:off x="1471395" y="1790905"/>
                <a:ext cx="9219048" cy="3276190"/>
              </a:xfrm>
              <a:prstGeom prst="rect">
                <a:avLst/>
              </a:prstGeom>
              <a:ln>
                <a:solidFill>
                  <a:schemeClr val="bg1">
                    <a:lumMod val="65000"/>
                  </a:schemeClr>
                </a:solidFill>
              </a:ln>
            </p:spPr>
          </p:pic>
          <p:pic>
            <p:nvPicPr>
              <p:cNvPr id="152" name="Picture 151"/>
              <p:cNvPicPr>
                <a:picLocks noChangeAspect="1"/>
              </p:cNvPicPr>
              <p:nvPr/>
            </p:nvPicPr>
            <p:blipFill>
              <a:blip r:embed="rId3"/>
              <a:stretch>
                <a:fillRect/>
              </a:stretch>
            </p:blipFill>
            <p:spPr>
              <a:xfrm>
                <a:off x="6461919" y="1790905"/>
                <a:ext cx="4171429" cy="414124"/>
              </a:xfrm>
              <a:prstGeom prst="rect">
                <a:avLst/>
              </a:prstGeom>
            </p:spPr>
          </p:pic>
        </p:grpSp>
        <p:grpSp>
          <p:nvGrpSpPr>
            <p:cNvPr id="153" name="Group 152"/>
            <p:cNvGrpSpPr/>
            <p:nvPr/>
          </p:nvGrpSpPr>
          <p:grpSpPr>
            <a:xfrm>
              <a:off x="8974453" y="4783305"/>
              <a:ext cx="2623930" cy="817352"/>
              <a:chOff x="8088801" y="1800441"/>
              <a:chExt cx="2623930" cy="817352"/>
            </a:xfrm>
          </p:grpSpPr>
          <p:sp>
            <p:nvSpPr>
              <p:cNvPr id="154" name="Freeform 153"/>
              <p:cNvSpPr/>
              <p:nvPr/>
            </p:nvSpPr>
            <p:spPr>
              <a:xfrm>
                <a:off x="8088801" y="2323595"/>
                <a:ext cx="2623930" cy="294198"/>
              </a:xfrm>
              <a:custGeom>
                <a:avLst/>
                <a:gdLst>
                  <a:gd name="connsiteX0" fmla="*/ 0 w 2623930"/>
                  <a:gd name="connsiteY0" fmla="*/ 0 h 294198"/>
                  <a:gd name="connsiteX1" fmla="*/ 2623930 w 2623930"/>
                  <a:gd name="connsiteY1" fmla="*/ 0 h 294198"/>
                  <a:gd name="connsiteX2" fmla="*/ 2623930 w 2623930"/>
                  <a:gd name="connsiteY2" fmla="*/ 294198 h 294198"/>
                  <a:gd name="connsiteX3" fmla="*/ 1804946 w 2623930"/>
                  <a:gd name="connsiteY3" fmla="*/ 294198 h 294198"/>
                  <a:gd name="connsiteX4" fmla="*/ 0 w 2623930"/>
                  <a:gd name="connsiteY4" fmla="*/ 0 h 294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30" h="294198">
                    <a:moveTo>
                      <a:pt x="0" y="0"/>
                    </a:moveTo>
                    <a:lnTo>
                      <a:pt x="2623930" y="0"/>
                    </a:lnTo>
                    <a:lnTo>
                      <a:pt x="2623930" y="294198"/>
                    </a:lnTo>
                    <a:lnTo>
                      <a:pt x="1804946" y="294198"/>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grpSp>
            <p:nvGrpSpPr>
              <p:cNvPr id="155" name="Group 154"/>
              <p:cNvGrpSpPr/>
              <p:nvPr/>
            </p:nvGrpSpPr>
            <p:grpSpPr>
              <a:xfrm>
                <a:off x="8096249" y="1800441"/>
                <a:ext cx="2602707" cy="457200"/>
                <a:chOff x="8096249" y="1800441"/>
                <a:chExt cx="2602707" cy="457200"/>
              </a:xfrm>
            </p:grpSpPr>
            <p:sp>
              <p:nvSpPr>
                <p:cNvPr id="157" name="Rounded Rectangle 156"/>
                <p:cNvSpPr/>
                <p:nvPr/>
              </p:nvSpPr>
              <p:spPr>
                <a:xfrm>
                  <a:off x="8096249" y="1800441"/>
                  <a:ext cx="2602707" cy="457200"/>
                </a:xfrm>
                <a:prstGeom prst="roundRect">
                  <a:avLst>
                    <a:gd name="adj" fmla="val 9896"/>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pic>
              <p:nvPicPr>
                <p:cNvPr id="156" name="Picture 155"/>
                <p:cNvPicPr>
                  <a:picLocks noChangeAspect="1"/>
                </p:cNvPicPr>
                <p:nvPr/>
              </p:nvPicPr>
              <p:blipFill>
                <a:blip r:embed="rId4"/>
                <a:stretch>
                  <a:fillRect/>
                </a:stretch>
              </p:blipFill>
              <p:spPr>
                <a:xfrm>
                  <a:off x="8307576" y="1809665"/>
                  <a:ext cx="2180052" cy="438753"/>
                </a:xfrm>
                <a:prstGeom prst="rect">
                  <a:avLst/>
                </a:prstGeom>
              </p:spPr>
            </p:pic>
          </p:grpSp>
        </p:grpSp>
        <p:grpSp>
          <p:nvGrpSpPr>
            <p:cNvPr id="2048" name="Group 2047"/>
            <p:cNvGrpSpPr/>
            <p:nvPr/>
          </p:nvGrpSpPr>
          <p:grpSpPr>
            <a:xfrm>
              <a:off x="2710309" y="4358400"/>
              <a:ext cx="2427819" cy="2119029"/>
              <a:chOff x="0" y="4336403"/>
              <a:chExt cx="2427819" cy="2119029"/>
            </a:xfrm>
          </p:grpSpPr>
          <p:sp>
            <p:nvSpPr>
              <p:cNvPr id="61" name="TextBox 60"/>
              <p:cNvSpPr txBox="1"/>
              <p:nvPr/>
            </p:nvSpPr>
            <p:spPr>
              <a:xfrm>
                <a:off x="0" y="4343400"/>
                <a:ext cx="1366644" cy="676714"/>
              </a:xfrm>
              <a:prstGeom prst="rect">
                <a:avLst/>
              </a:prstGeom>
              <a:noFill/>
            </p:spPr>
            <p:txBody>
              <a:bodyPr wrap="none" rtlCol="0">
                <a:spAutoFit/>
              </a:bodyPr>
              <a:lstStyle/>
              <a:p>
                <a:pPr marL="83555" indent="-83555" defTabSz="687537">
                  <a:buSzPct val="90000"/>
                  <a:buFont typeface="Wingdings" panose="05000000000000000000" pitchFamily="2" charset="2"/>
                  <a:buChar char="§"/>
                </a:pPr>
                <a:r>
                  <a:rPr lang="en-US" sz="902" dirty="0">
                    <a:solidFill>
                      <a:prstClr val="black">
                        <a:lumMod val="75000"/>
                        <a:lumOff val="25000"/>
                      </a:prstClr>
                    </a:solidFill>
                    <a:latin typeface="Calibri" panose="020F0502020204030204" pitchFamily="34" charset="0"/>
                    <a:cs typeface="Calibri" panose="020F0502020204030204" pitchFamily="34" charset="0"/>
                  </a:rPr>
                  <a:t>Check-in / </a:t>
                </a:r>
                <a:br>
                  <a:rPr lang="en-US" sz="902" dirty="0">
                    <a:solidFill>
                      <a:prstClr val="black">
                        <a:lumMod val="75000"/>
                        <a:lumOff val="25000"/>
                      </a:prstClr>
                    </a:solidFill>
                    <a:latin typeface="Calibri" panose="020F0502020204030204" pitchFamily="34" charset="0"/>
                    <a:cs typeface="Calibri" panose="020F0502020204030204" pitchFamily="34" charset="0"/>
                  </a:rPr>
                </a:br>
                <a:r>
                  <a:rPr lang="en-US" sz="902" dirty="0">
                    <a:solidFill>
                      <a:prstClr val="black">
                        <a:lumMod val="75000"/>
                        <a:lumOff val="25000"/>
                      </a:prstClr>
                    </a:solidFill>
                    <a:latin typeface="Calibri" panose="020F0502020204030204" pitchFamily="34" charset="0"/>
                    <a:cs typeface="Calibri" panose="020F0502020204030204" pitchFamily="34" charset="0"/>
                  </a:rPr>
                  <a:t>check-out</a:t>
                </a:r>
              </a:p>
              <a:p>
                <a:pPr marL="83555" indent="-83555" defTabSz="687537">
                  <a:buSzPct val="90000"/>
                  <a:buFont typeface="Wingdings" panose="05000000000000000000" pitchFamily="2" charset="2"/>
                  <a:buChar char="§"/>
                </a:pPr>
                <a:r>
                  <a:rPr lang="en-US" sz="902" dirty="0">
                    <a:solidFill>
                      <a:prstClr val="black">
                        <a:lumMod val="75000"/>
                        <a:lumOff val="25000"/>
                      </a:prstClr>
                    </a:solidFill>
                    <a:latin typeface="Calibri" panose="020F0502020204030204" pitchFamily="34" charset="0"/>
                    <a:cs typeface="Calibri" panose="020F0502020204030204" pitchFamily="34" charset="0"/>
                  </a:rPr>
                  <a:t>Revision control</a:t>
                </a:r>
              </a:p>
            </p:txBody>
          </p:sp>
          <p:sp>
            <p:nvSpPr>
              <p:cNvPr id="53" name="Flowchart: Magnetic Disk 52"/>
              <p:cNvSpPr/>
              <p:nvPr/>
            </p:nvSpPr>
            <p:spPr>
              <a:xfrm>
                <a:off x="1113418" y="4931656"/>
                <a:ext cx="662198" cy="851138"/>
              </a:xfrm>
              <a:prstGeom prst="flowChartMagneticDisk">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sp>
            <p:nvSpPr>
              <p:cNvPr id="56" name="TextBox 55"/>
              <p:cNvSpPr txBox="1"/>
              <p:nvPr/>
            </p:nvSpPr>
            <p:spPr>
              <a:xfrm>
                <a:off x="461216" y="5716890"/>
                <a:ext cx="1966603" cy="738542"/>
              </a:xfrm>
              <a:prstGeom prst="rect">
                <a:avLst/>
              </a:prstGeom>
              <a:noFill/>
            </p:spPr>
            <p:txBody>
              <a:bodyPr wrap="none" rtlCol="0">
                <a:spAutoFit/>
              </a:bodyPr>
              <a:lstStyle/>
              <a:p>
                <a:pPr algn="ctr" defTabSz="687537"/>
                <a:r>
                  <a:rPr lang="en-US" sz="1504" b="1" dirty="0">
                    <a:solidFill>
                      <a:prstClr val="black">
                        <a:lumMod val="75000"/>
                        <a:lumOff val="25000"/>
                      </a:prstClr>
                    </a:solidFill>
                    <a:latin typeface="Calibri" panose="020F0502020204030204" pitchFamily="34" charset="0"/>
                    <a:cs typeface="Calibri" panose="020F0502020204030204" pitchFamily="34" charset="0"/>
                  </a:rPr>
                  <a:t>Source control</a:t>
                </a:r>
              </a:p>
              <a:p>
                <a:pPr algn="ctr" defTabSz="687537"/>
                <a:r>
                  <a:rPr lang="en-US" sz="1504" dirty="0">
                    <a:solidFill>
                      <a:prstClr val="black">
                        <a:lumMod val="75000"/>
                        <a:lumOff val="25000"/>
                      </a:prstClr>
                    </a:solidFill>
                    <a:latin typeface="Calibri" panose="020F0502020204030204" pitchFamily="34" charset="0"/>
                    <a:cs typeface="Calibri" panose="020F0502020204030204" pitchFamily="34" charset="0"/>
                  </a:rPr>
                  <a:t>(</a:t>
                </a:r>
                <a:r>
                  <a:rPr lang="en-US" sz="1504" dirty="0" err="1">
                    <a:solidFill>
                      <a:prstClr val="black">
                        <a:lumMod val="75000"/>
                        <a:lumOff val="25000"/>
                      </a:prstClr>
                    </a:solidFill>
                    <a:latin typeface="Calibri" panose="020F0502020204030204" pitchFamily="34" charset="0"/>
                    <a:cs typeface="Calibri" panose="020F0502020204030204" pitchFamily="34" charset="0"/>
                  </a:rPr>
                  <a:t>Git</a:t>
                </a:r>
                <a:r>
                  <a:rPr lang="en-US" sz="1504" dirty="0">
                    <a:solidFill>
                      <a:prstClr val="black">
                        <a:lumMod val="75000"/>
                        <a:lumOff val="25000"/>
                      </a:prstClr>
                    </a:solidFill>
                    <a:latin typeface="Calibri" panose="020F0502020204030204" pitchFamily="34" charset="0"/>
                    <a:cs typeface="Calibri" panose="020F0502020204030204" pitchFamily="34" charset="0"/>
                  </a:rPr>
                  <a:t>, Subversion)</a:t>
                </a:r>
              </a:p>
            </p:txBody>
          </p:sp>
          <p:grpSp>
            <p:nvGrpSpPr>
              <p:cNvPr id="145" name="Group 144"/>
              <p:cNvGrpSpPr/>
              <p:nvPr/>
            </p:nvGrpSpPr>
            <p:grpSpPr>
              <a:xfrm>
                <a:off x="1330217" y="4336403"/>
                <a:ext cx="228600" cy="457200"/>
                <a:chOff x="1714500" y="4336403"/>
                <a:chExt cx="228600" cy="457200"/>
              </a:xfrm>
            </p:grpSpPr>
            <p:cxnSp>
              <p:nvCxnSpPr>
                <p:cNvPr id="142" name="Straight Arrow Connector 141"/>
                <p:cNvCxnSpPr/>
                <p:nvPr/>
              </p:nvCxnSpPr>
              <p:spPr>
                <a:xfrm>
                  <a:off x="1714500" y="4336403"/>
                  <a:ext cx="0" cy="45720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a:off x="1943100" y="4336403"/>
                  <a:ext cx="0" cy="45720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59" name="Rounded Rectangle 158"/>
            <p:cNvSpPr/>
            <p:nvPr/>
          </p:nvSpPr>
          <p:spPr>
            <a:xfrm>
              <a:off x="3015109" y="2155596"/>
              <a:ext cx="2286000" cy="2057400"/>
            </a:xfrm>
            <a:prstGeom prst="roundRect">
              <a:avLst>
                <a:gd name="adj" fmla="val 6031"/>
              </a:avLst>
            </a:prstGeom>
            <a:solidFill>
              <a:schemeClr val="accent1">
                <a:lumMod val="40000"/>
                <a:lumOff val="6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sp>
          <p:nvSpPr>
            <p:cNvPr id="160" name="Rounded Rectangle 159"/>
            <p:cNvSpPr/>
            <p:nvPr/>
          </p:nvSpPr>
          <p:spPr>
            <a:xfrm>
              <a:off x="3309896" y="1622196"/>
              <a:ext cx="1696426" cy="320606"/>
            </a:xfrm>
            <a:prstGeom prst="roundRect">
              <a:avLst>
                <a:gd name="adj" fmla="val 656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r>
                <a:rPr lang="en-US" sz="1203" dirty="0">
                  <a:solidFill>
                    <a:prstClr val="white"/>
                  </a:solidFill>
                  <a:latin typeface="Calibri" panose="020F0502020204030204" pitchFamily="34" charset="0"/>
                  <a:cs typeface="Calibri" panose="020F0502020204030204" pitchFamily="34" charset="0"/>
                </a:rPr>
                <a:t>MATLAB Authors</a:t>
              </a:r>
            </a:p>
          </p:txBody>
        </p:sp>
        <p:grpSp>
          <p:nvGrpSpPr>
            <p:cNvPr id="162" name="Group 161"/>
            <p:cNvGrpSpPr/>
            <p:nvPr/>
          </p:nvGrpSpPr>
          <p:grpSpPr>
            <a:xfrm>
              <a:off x="3319479" y="2901408"/>
              <a:ext cx="309562" cy="619156"/>
              <a:chOff x="2586038" y="2968870"/>
              <a:chExt cx="459033" cy="918114"/>
            </a:xfrm>
          </p:grpSpPr>
          <p:sp>
            <p:nvSpPr>
              <p:cNvPr id="187" name="Oval 186"/>
              <p:cNvSpPr/>
              <p:nvPr/>
            </p:nvSpPr>
            <p:spPr>
              <a:xfrm>
                <a:off x="2700707" y="2968870"/>
                <a:ext cx="231529" cy="23152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88" name="Straight Connector 187"/>
              <p:cNvCxnSpPr/>
              <p:nvPr/>
            </p:nvCxnSpPr>
            <p:spPr>
              <a:xfrm>
                <a:off x="2816471" y="320040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p:cNvCxnSpPr/>
              <p:nvPr/>
            </p:nvCxnSpPr>
            <p:spPr>
              <a:xfrm rot="5400000">
                <a:off x="2816471" y="315351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190" name="Group 189"/>
              <p:cNvGrpSpPr/>
              <p:nvPr/>
            </p:nvGrpSpPr>
            <p:grpSpPr>
              <a:xfrm>
                <a:off x="2586038" y="3612664"/>
                <a:ext cx="326372" cy="274320"/>
                <a:chOff x="2653285" y="3612664"/>
                <a:chExt cx="326372" cy="274320"/>
              </a:xfrm>
            </p:grpSpPr>
            <p:cxnSp>
              <p:nvCxnSpPr>
                <p:cNvPr id="191" name="Straight Connector 190"/>
                <p:cNvCxnSpPr/>
                <p:nvPr/>
              </p:nvCxnSpPr>
              <p:spPr>
                <a:xfrm rot="2700000">
                  <a:off x="2790445"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p:cNvCxnSpPr/>
                <p:nvPr/>
              </p:nvCxnSpPr>
              <p:spPr>
                <a:xfrm rot="8100000">
                  <a:off x="2979657"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051" name="Group 2050"/>
            <p:cNvGrpSpPr/>
            <p:nvPr/>
          </p:nvGrpSpPr>
          <p:grpSpPr>
            <a:xfrm>
              <a:off x="3740415" y="2308442"/>
              <a:ext cx="1256325" cy="1751711"/>
              <a:chOff x="1030105" y="2286445"/>
              <a:chExt cx="1256325" cy="1751711"/>
            </a:xfrm>
          </p:grpSpPr>
          <p:grpSp>
            <p:nvGrpSpPr>
              <p:cNvPr id="2049" name="Group 2048"/>
              <p:cNvGrpSpPr/>
              <p:nvPr/>
            </p:nvGrpSpPr>
            <p:grpSpPr>
              <a:xfrm>
                <a:off x="1424167" y="2286445"/>
                <a:ext cx="862263" cy="1751711"/>
                <a:chOff x="1424167" y="2286445"/>
                <a:chExt cx="862263" cy="1751711"/>
              </a:xfrm>
            </p:grpSpPr>
            <p:grpSp>
              <p:nvGrpSpPr>
                <p:cNvPr id="163" name="Group 162"/>
                <p:cNvGrpSpPr/>
                <p:nvPr/>
              </p:nvGrpSpPr>
              <p:grpSpPr>
                <a:xfrm flipH="1">
                  <a:off x="1976868" y="2673899"/>
                  <a:ext cx="309562" cy="619156"/>
                  <a:chOff x="2586038" y="2968870"/>
                  <a:chExt cx="459033" cy="918114"/>
                </a:xfrm>
              </p:grpSpPr>
              <p:sp>
                <p:nvSpPr>
                  <p:cNvPr id="181" name="Oval 180"/>
                  <p:cNvSpPr/>
                  <p:nvPr/>
                </p:nvSpPr>
                <p:spPr>
                  <a:xfrm>
                    <a:off x="2700707" y="2968870"/>
                    <a:ext cx="231529" cy="23152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82" name="Straight Connector 181"/>
                  <p:cNvCxnSpPr/>
                  <p:nvPr/>
                </p:nvCxnSpPr>
                <p:spPr>
                  <a:xfrm>
                    <a:off x="2816471" y="320040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p:nvPr/>
                </p:nvCxnSpPr>
                <p:spPr>
                  <a:xfrm rot="5400000">
                    <a:off x="2816471" y="315351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184" name="Group 183"/>
                  <p:cNvGrpSpPr/>
                  <p:nvPr/>
                </p:nvGrpSpPr>
                <p:grpSpPr>
                  <a:xfrm>
                    <a:off x="2586038" y="3612664"/>
                    <a:ext cx="326372" cy="274320"/>
                    <a:chOff x="2653285" y="3612664"/>
                    <a:chExt cx="326372" cy="274320"/>
                  </a:xfrm>
                </p:grpSpPr>
                <p:cxnSp>
                  <p:nvCxnSpPr>
                    <p:cNvPr id="185" name="Straight Connector 184"/>
                    <p:cNvCxnSpPr/>
                    <p:nvPr/>
                  </p:nvCxnSpPr>
                  <p:spPr>
                    <a:xfrm rot="2700000">
                      <a:off x="2790445"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p:cNvCxnSpPr/>
                    <p:nvPr/>
                  </p:nvCxnSpPr>
                  <p:spPr>
                    <a:xfrm rot="8100000">
                      <a:off x="2979657"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4" name="Group 163"/>
                <p:cNvGrpSpPr/>
                <p:nvPr/>
              </p:nvGrpSpPr>
              <p:grpSpPr>
                <a:xfrm flipH="1">
                  <a:off x="1656399" y="3419000"/>
                  <a:ext cx="309562" cy="619156"/>
                  <a:chOff x="2586038" y="2968870"/>
                  <a:chExt cx="459033" cy="918114"/>
                </a:xfrm>
              </p:grpSpPr>
              <p:sp>
                <p:nvSpPr>
                  <p:cNvPr id="175" name="Oval 174"/>
                  <p:cNvSpPr/>
                  <p:nvPr/>
                </p:nvSpPr>
                <p:spPr>
                  <a:xfrm>
                    <a:off x="2700707" y="2968870"/>
                    <a:ext cx="231529" cy="23152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76" name="Straight Connector 175"/>
                  <p:cNvCxnSpPr/>
                  <p:nvPr/>
                </p:nvCxnSpPr>
                <p:spPr>
                  <a:xfrm>
                    <a:off x="2816471" y="320040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Straight Connector 176"/>
                  <p:cNvCxnSpPr/>
                  <p:nvPr/>
                </p:nvCxnSpPr>
                <p:spPr>
                  <a:xfrm rot="5400000">
                    <a:off x="2816471" y="315351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178" name="Group 177"/>
                  <p:cNvGrpSpPr/>
                  <p:nvPr/>
                </p:nvGrpSpPr>
                <p:grpSpPr>
                  <a:xfrm>
                    <a:off x="2586038" y="3612664"/>
                    <a:ext cx="326372" cy="274320"/>
                    <a:chOff x="2653285" y="3612664"/>
                    <a:chExt cx="326372" cy="274320"/>
                  </a:xfrm>
                </p:grpSpPr>
                <p:cxnSp>
                  <p:nvCxnSpPr>
                    <p:cNvPr id="179" name="Straight Connector 178"/>
                    <p:cNvCxnSpPr/>
                    <p:nvPr/>
                  </p:nvCxnSpPr>
                  <p:spPr>
                    <a:xfrm rot="2700000">
                      <a:off x="2790445"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0" name="Straight Connector 179"/>
                    <p:cNvCxnSpPr/>
                    <p:nvPr/>
                  </p:nvCxnSpPr>
                  <p:spPr>
                    <a:xfrm rot="8100000">
                      <a:off x="2979657"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5" name="Group 164"/>
                <p:cNvGrpSpPr/>
                <p:nvPr/>
              </p:nvGrpSpPr>
              <p:grpSpPr>
                <a:xfrm flipH="1">
                  <a:off x="1424167" y="2286445"/>
                  <a:ext cx="309562" cy="619156"/>
                  <a:chOff x="2586038" y="2968870"/>
                  <a:chExt cx="459033" cy="918114"/>
                </a:xfrm>
              </p:grpSpPr>
              <p:sp>
                <p:nvSpPr>
                  <p:cNvPr id="169" name="Oval 168"/>
                  <p:cNvSpPr/>
                  <p:nvPr/>
                </p:nvSpPr>
                <p:spPr>
                  <a:xfrm>
                    <a:off x="2700707" y="2968870"/>
                    <a:ext cx="231529" cy="23152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70" name="Straight Connector 169"/>
                  <p:cNvCxnSpPr/>
                  <p:nvPr/>
                </p:nvCxnSpPr>
                <p:spPr>
                  <a:xfrm>
                    <a:off x="2816471" y="320040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1" name="Straight Connector 170"/>
                  <p:cNvCxnSpPr/>
                  <p:nvPr/>
                </p:nvCxnSpPr>
                <p:spPr>
                  <a:xfrm rot="5400000">
                    <a:off x="2816471" y="3153510"/>
                    <a:ext cx="0" cy="45720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172" name="Group 171"/>
                  <p:cNvGrpSpPr/>
                  <p:nvPr/>
                </p:nvGrpSpPr>
                <p:grpSpPr>
                  <a:xfrm>
                    <a:off x="2586038" y="3612664"/>
                    <a:ext cx="326372" cy="274320"/>
                    <a:chOff x="2653285" y="3612664"/>
                    <a:chExt cx="326372" cy="274320"/>
                  </a:xfrm>
                </p:grpSpPr>
                <p:cxnSp>
                  <p:nvCxnSpPr>
                    <p:cNvPr id="173" name="Straight Connector 172"/>
                    <p:cNvCxnSpPr/>
                    <p:nvPr/>
                  </p:nvCxnSpPr>
                  <p:spPr>
                    <a:xfrm rot="2700000">
                      <a:off x="2790445"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p:cNvCxnSpPr/>
                    <p:nvPr/>
                  </p:nvCxnSpPr>
                  <p:spPr>
                    <a:xfrm rot="8100000">
                      <a:off x="2979657" y="3612664"/>
                      <a:ext cx="0" cy="274320"/>
                    </a:xfrm>
                    <a:prstGeom prst="lin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grpSp>
          <p:cxnSp>
            <p:nvCxnSpPr>
              <p:cNvPr id="166" name="Straight Arrow Connector 165"/>
              <p:cNvCxnSpPr/>
              <p:nvPr/>
            </p:nvCxnSpPr>
            <p:spPr>
              <a:xfrm flipV="1">
                <a:off x="1030105" y="2628007"/>
                <a:ext cx="311254" cy="311254"/>
              </a:xfrm>
              <a:prstGeom prst="straightConnector1">
                <a:avLst/>
              </a:prstGeom>
              <a:ln w="9525">
                <a:solidFill>
                  <a:schemeClr val="tx2"/>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flipV="1">
                <a:off x="1135294" y="3274369"/>
                <a:ext cx="311254" cy="311254"/>
              </a:xfrm>
              <a:prstGeom prst="straightConnector1">
                <a:avLst/>
              </a:prstGeom>
              <a:ln w="9525">
                <a:solidFill>
                  <a:schemeClr val="tx2"/>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1118880" y="2969909"/>
                <a:ext cx="730676" cy="165242"/>
              </a:xfrm>
              <a:prstGeom prst="line">
                <a:avLst/>
              </a:prstGeom>
              <a:ln w="9525">
                <a:solidFill>
                  <a:schemeClr val="tx2"/>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a:off x="4965040" y="4182453"/>
              <a:ext cx="2702943" cy="1750807"/>
              <a:chOff x="2085252" y="4160456"/>
              <a:chExt cx="2702943" cy="1750807"/>
            </a:xfrm>
          </p:grpSpPr>
          <p:sp>
            <p:nvSpPr>
              <p:cNvPr id="203" name="Cloud 202"/>
              <p:cNvSpPr/>
              <p:nvPr/>
            </p:nvSpPr>
            <p:spPr>
              <a:xfrm>
                <a:off x="3441404" y="5105623"/>
                <a:ext cx="1346791" cy="805640"/>
              </a:xfrm>
              <a:prstGeom prst="cloud">
                <a:avLst/>
              </a:prstGeom>
              <a:solidFill>
                <a:schemeClr val="accent1">
                  <a:lumMod val="60000"/>
                  <a:lumOff val="4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r>
                  <a:rPr lang="en-US" sz="1203" b="1" dirty="0" err="1">
                    <a:solidFill>
                      <a:srgbClr val="125687"/>
                    </a:solidFill>
                    <a:latin typeface="Arial" pitchFamily="34" charset="0"/>
                    <a:cs typeface="Arial" pitchFamily="34" charset="0"/>
                  </a:rPr>
                  <a:t>GitHub</a:t>
                </a:r>
                <a:endParaRPr lang="en-US" sz="1203" b="1" dirty="0">
                  <a:solidFill>
                    <a:srgbClr val="125687"/>
                  </a:solidFill>
                  <a:latin typeface="Arial" pitchFamily="34" charset="0"/>
                  <a:cs typeface="Arial" pitchFamily="34" charset="0"/>
                </a:endParaRPr>
              </a:p>
            </p:txBody>
          </p:sp>
          <p:cxnSp>
            <p:nvCxnSpPr>
              <p:cNvPr id="204" name="Straight Arrow Connector 203"/>
              <p:cNvCxnSpPr/>
              <p:nvPr/>
            </p:nvCxnSpPr>
            <p:spPr>
              <a:xfrm>
                <a:off x="2545742" y="4160456"/>
                <a:ext cx="973972" cy="97397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5252" y="4632625"/>
                <a:ext cx="1116768" cy="338314"/>
              </a:xfrm>
              <a:prstGeom prst="rect">
                <a:avLst/>
              </a:prstGeom>
              <a:noFill/>
            </p:spPr>
            <p:txBody>
              <a:bodyPr wrap="none" rtlCol="0">
                <a:spAutoFit/>
              </a:bodyPr>
              <a:lstStyle/>
              <a:p>
                <a:pPr marL="2387" algn="ctr" defTabSz="687537">
                  <a:buSzPct val="90000"/>
                </a:pPr>
                <a:r>
                  <a:rPr lang="en-US" sz="1053" b="1" dirty="0">
                    <a:solidFill>
                      <a:srgbClr val="125687"/>
                    </a:solidFill>
                    <a:latin typeface="Calibri" panose="020F0502020204030204" pitchFamily="34" charset="0"/>
                    <a:cs typeface="Calibri" panose="020F0502020204030204" pitchFamily="34" charset="0"/>
                  </a:rPr>
                  <a:t>Collaborate</a:t>
                </a:r>
              </a:p>
            </p:txBody>
          </p:sp>
        </p:grpSp>
        <p:grpSp>
          <p:nvGrpSpPr>
            <p:cNvPr id="3" name="Group 2"/>
            <p:cNvGrpSpPr/>
            <p:nvPr/>
          </p:nvGrpSpPr>
          <p:grpSpPr>
            <a:xfrm>
              <a:off x="9111109" y="1622196"/>
              <a:ext cx="2286000" cy="2590800"/>
              <a:chOff x="6400800" y="1600200"/>
              <a:chExt cx="2286000" cy="2590800"/>
            </a:xfrm>
          </p:grpSpPr>
          <p:sp>
            <p:nvSpPr>
              <p:cNvPr id="50" name="Rounded Rectangle 49"/>
              <p:cNvSpPr/>
              <p:nvPr/>
            </p:nvSpPr>
            <p:spPr>
              <a:xfrm>
                <a:off x="6655249" y="1600200"/>
                <a:ext cx="1777102" cy="320606"/>
              </a:xfrm>
              <a:prstGeom prst="roundRect">
                <a:avLst>
                  <a:gd name="adj" fmla="val 65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r>
                  <a:rPr lang="en-US" sz="1203" dirty="0">
                    <a:solidFill>
                      <a:prstClr val="white"/>
                    </a:solidFill>
                    <a:latin typeface="Calibri" panose="020F0502020204030204" pitchFamily="34" charset="0"/>
                    <a:cs typeface="Calibri" panose="020F0502020204030204" pitchFamily="34" charset="0"/>
                  </a:rPr>
                  <a:t>MATLAB End Users</a:t>
                </a:r>
              </a:p>
            </p:txBody>
          </p:sp>
          <p:grpSp>
            <p:nvGrpSpPr>
              <p:cNvPr id="51" name="Group 50"/>
              <p:cNvGrpSpPr/>
              <p:nvPr/>
            </p:nvGrpSpPr>
            <p:grpSpPr>
              <a:xfrm>
                <a:off x="6400800" y="2133600"/>
                <a:ext cx="2286000" cy="2057400"/>
                <a:chOff x="6172200" y="2133600"/>
                <a:chExt cx="2286000" cy="2057400"/>
              </a:xfrm>
            </p:grpSpPr>
            <p:sp>
              <p:nvSpPr>
                <p:cNvPr id="52" name="Rounded Rectangle 51"/>
                <p:cNvSpPr/>
                <p:nvPr/>
              </p:nvSpPr>
              <p:spPr>
                <a:xfrm>
                  <a:off x="6172200" y="2133600"/>
                  <a:ext cx="2286000" cy="2057400"/>
                </a:xfrm>
                <a:prstGeom prst="roundRect">
                  <a:avLst>
                    <a:gd name="adj" fmla="val 6031"/>
                  </a:avLst>
                </a:prstGeom>
                <a:solidFill>
                  <a:schemeClr val="accent4">
                    <a:lumMod val="20000"/>
                    <a:lumOff val="80000"/>
                  </a:schemeClr>
                </a:solid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grpSp>
              <p:nvGrpSpPr>
                <p:cNvPr id="54" name="Group 53"/>
                <p:cNvGrpSpPr/>
                <p:nvPr/>
              </p:nvGrpSpPr>
              <p:grpSpPr>
                <a:xfrm>
                  <a:off x="6399558" y="2241905"/>
                  <a:ext cx="1831285" cy="1840790"/>
                  <a:chOff x="6163795" y="2208362"/>
                  <a:chExt cx="1831285" cy="1840790"/>
                </a:xfrm>
              </p:grpSpPr>
              <p:grpSp>
                <p:nvGrpSpPr>
                  <p:cNvPr id="55" name="Group 54"/>
                  <p:cNvGrpSpPr/>
                  <p:nvPr/>
                </p:nvGrpSpPr>
                <p:grpSpPr>
                  <a:xfrm>
                    <a:off x="6163795" y="3135151"/>
                    <a:ext cx="309562" cy="619156"/>
                    <a:chOff x="2586038" y="2968870"/>
                    <a:chExt cx="459033" cy="918114"/>
                  </a:xfrm>
                </p:grpSpPr>
                <p:sp>
                  <p:nvSpPr>
                    <p:cNvPr id="114" name="Oval 113"/>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15" name="Straight Connector 114"/>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117" name="Group 116"/>
                    <p:cNvGrpSpPr/>
                    <p:nvPr/>
                  </p:nvGrpSpPr>
                  <p:grpSpPr>
                    <a:xfrm>
                      <a:off x="2586038" y="3612664"/>
                      <a:ext cx="326372" cy="274320"/>
                      <a:chOff x="2653285" y="3612664"/>
                      <a:chExt cx="326372" cy="274320"/>
                    </a:xfrm>
                  </p:grpSpPr>
                  <p:cxnSp>
                    <p:nvCxnSpPr>
                      <p:cNvPr id="118" name="Straight Connector 117"/>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7" name="Group 56"/>
                  <p:cNvGrpSpPr/>
                  <p:nvPr/>
                </p:nvGrpSpPr>
                <p:grpSpPr>
                  <a:xfrm flipH="1">
                    <a:off x="7685518" y="2932419"/>
                    <a:ext cx="309562" cy="619156"/>
                    <a:chOff x="2586038" y="2968870"/>
                    <a:chExt cx="459033" cy="918114"/>
                  </a:xfrm>
                </p:grpSpPr>
                <p:sp>
                  <p:nvSpPr>
                    <p:cNvPr id="108" name="Oval 107"/>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09" name="Straight Connector 108"/>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111" name="Group 110"/>
                    <p:cNvGrpSpPr/>
                    <p:nvPr/>
                  </p:nvGrpSpPr>
                  <p:grpSpPr>
                    <a:xfrm>
                      <a:off x="2586038" y="3612664"/>
                      <a:ext cx="326372" cy="274320"/>
                      <a:chOff x="2653285" y="3612664"/>
                      <a:chExt cx="326372" cy="274320"/>
                    </a:xfrm>
                  </p:grpSpPr>
                  <p:cxnSp>
                    <p:nvCxnSpPr>
                      <p:cNvPr id="112" name="Straight Connector 111"/>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3" name="Straight Connector 112"/>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8" name="Group 57"/>
                  <p:cNvGrpSpPr/>
                  <p:nvPr/>
                </p:nvGrpSpPr>
                <p:grpSpPr>
                  <a:xfrm flipH="1">
                    <a:off x="7365912" y="3429996"/>
                    <a:ext cx="309562" cy="619156"/>
                    <a:chOff x="2586038" y="2968870"/>
                    <a:chExt cx="459033" cy="918114"/>
                  </a:xfrm>
                </p:grpSpPr>
                <p:sp>
                  <p:nvSpPr>
                    <p:cNvPr id="102" name="Oval 101"/>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103" name="Straight Connector 102"/>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105" name="Group 104"/>
                    <p:cNvGrpSpPr/>
                    <p:nvPr/>
                  </p:nvGrpSpPr>
                  <p:grpSpPr>
                    <a:xfrm>
                      <a:off x="2586038" y="3612664"/>
                      <a:ext cx="326372" cy="274320"/>
                      <a:chOff x="2653285" y="3612664"/>
                      <a:chExt cx="326372" cy="274320"/>
                    </a:xfrm>
                  </p:grpSpPr>
                  <p:cxnSp>
                    <p:nvCxnSpPr>
                      <p:cNvPr id="106" name="Straight Connector 105"/>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9" name="Group 58"/>
                  <p:cNvGrpSpPr/>
                  <p:nvPr/>
                </p:nvGrpSpPr>
                <p:grpSpPr>
                  <a:xfrm flipH="1">
                    <a:off x="7125368" y="2208362"/>
                    <a:ext cx="309562" cy="619156"/>
                    <a:chOff x="2586038" y="2968870"/>
                    <a:chExt cx="459033" cy="918114"/>
                  </a:xfrm>
                </p:grpSpPr>
                <p:sp>
                  <p:nvSpPr>
                    <p:cNvPr id="96" name="Oval 95"/>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97" name="Straight Connector 96"/>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99" name="Group 98"/>
                    <p:cNvGrpSpPr/>
                    <p:nvPr/>
                  </p:nvGrpSpPr>
                  <p:grpSpPr>
                    <a:xfrm>
                      <a:off x="2586038" y="3612664"/>
                      <a:ext cx="326372" cy="274320"/>
                      <a:chOff x="2653285" y="3612664"/>
                      <a:chExt cx="326372" cy="274320"/>
                    </a:xfrm>
                  </p:grpSpPr>
                  <p:cxnSp>
                    <p:nvCxnSpPr>
                      <p:cNvPr id="100" name="Straight Connector 99"/>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0" name="Group 59"/>
                  <p:cNvGrpSpPr/>
                  <p:nvPr/>
                </p:nvGrpSpPr>
                <p:grpSpPr>
                  <a:xfrm flipH="1">
                    <a:off x="7482223" y="2328516"/>
                    <a:ext cx="309562" cy="619156"/>
                    <a:chOff x="2586038" y="2968870"/>
                    <a:chExt cx="459033" cy="918114"/>
                  </a:xfrm>
                </p:grpSpPr>
                <p:sp>
                  <p:nvSpPr>
                    <p:cNvPr id="90" name="Oval 89"/>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91" name="Straight Connector 90"/>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93" name="Group 92"/>
                    <p:cNvGrpSpPr/>
                    <p:nvPr/>
                  </p:nvGrpSpPr>
                  <p:grpSpPr>
                    <a:xfrm>
                      <a:off x="2586038" y="3612664"/>
                      <a:ext cx="326372" cy="274320"/>
                      <a:chOff x="2653285" y="3612664"/>
                      <a:chExt cx="326372" cy="274320"/>
                    </a:xfrm>
                  </p:grpSpPr>
                  <p:cxnSp>
                    <p:nvCxnSpPr>
                      <p:cNvPr id="94" name="Straight Connector 93"/>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2" name="Group 61"/>
                  <p:cNvGrpSpPr/>
                  <p:nvPr/>
                </p:nvGrpSpPr>
                <p:grpSpPr>
                  <a:xfrm flipH="1">
                    <a:off x="7062707" y="2920581"/>
                    <a:ext cx="309562" cy="619156"/>
                    <a:chOff x="2586038" y="2968870"/>
                    <a:chExt cx="459033" cy="918114"/>
                  </a:xfrm>
                </p:grpSpPr>
                <p:sp>
                  <p:nvSpPr>
                    <p:cNvPr id="84" name="Oval 83"/>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85" name="Straight Connector 84"/>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87" name="Group 86"/>
                    <p:cNvGrpSpPr/>
                    <p:nvPr/>
                  </p:nvGrpSpPr>
                  <p:grpSpPr>
                    <a:xfrm>
                      <a:off x="2586038" y="3612664"/>
                      <a:ext cx="326372" cy="274320"/>
                      <a:chOff x="2653285" y="3612664"/>
                      <a:chExt cx="326372" cy="274320"/>
                    </a:xfrm>
                  </p:grpSpPr>
                  <p:cxnSp>
                    <p:nvCxnSpPr>
                      <p:cNvPr id="88" name="Straight Connector 87"/>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3" name="Group 62"/>
                  <p:cNvGrpSpPr/>
                  <p:nvPr/>
                </p:nvGrpSpPr>
                <p:grpSpPr>
                  <a:xfrm flipH="1">
                    <a:off x="6700838" y="2438400"/>
                    <a:ext cx="309562" cy="619156"/>
                    <a:chOff x="2586038" y="2968870"/>
                    <a:chExt cx="459033" cy="918114"/>
                  </a:xfrm>
                </p:grpSpPr>
                <p:sp>
                  <p:nvSpPr>
                    <p:cNvPr id="78" name="Oval 77"/>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79" name="Straight Connector 78"/>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81" name="Group 80"/>
                    <p:cNvGrpSpPr/>
                    <p:nvPr/>
                  </p:nvGrpSpPr>
                  <p:grpSpPr>
                    <a:xfrm>
                      <a:off x="2586038" y="3612664"/>
                      <a:ext cx="326372" cy="274320"/>
                      <a:chOff x="2653285" y="3612664"/>
                      <a:chExt cx="326372" cy="274320"/>
                    </a:xfrm>
                  </p:grpSpPr>
                  <p:cxnSp>
                    <p:nvCxnSpPr>
                      <p:cNvPr id="82" name="Straight Connector 81"/>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4" name="Group 63"/>
                  <p:cNvGrpSpPr/>
                  <p:nvPr/>
                </p:nvGrpSpPr>
                <p:grpSpPr>
                  <a:xfrm>
                    <a:off x="6634304" y="3261096"/>
                    <a:ext cx="309562" cy="619156"/>
                    <a:chOff x="2586038" y="2968870"/>
                    <a:chExt cx="459033" cy="918114"/>
                  </a:xfrm>
                </p:grpSpPr>
                <p:sp>
                  <p:nvSpPr>
                    <p:cNvPr id="72" name="Oval 71"/>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73" name="Straight Connector 72"/>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75" name="Group 74"/>
                    <p:cNvGrpSpPr/>
                    <p:nvPr/>
                  </p:nvGrpSpPr>
                  <p:grpSpPr>
                    <a:xfrm>
                      <a:off x="2586038" y="3612664"/>
                      <a:ext cx="326372" cy="274320"/>
                      <a:chOff x="2653285" y="3612664"/>
                      <a:chExt cx="326372" cy="274320"/>
                    </a:xfrm>
                  </p:grpSpPr>
                  <p:cxnSp>
                    <p:nvCxnSpPr>
                      <p:cNvPr id="76" name="Straight Connector 75"/>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5" name="Group 64"/>
                  <p:cNvGrpSpPr/>
                  <p:nvPr/>
                </p:nvGrpSpPr>
                <p:grpSpPr>
                  <a:xfrm>
                    <a:off x="6265677" y="2301425"/>
                    <a:ext cx="309562" cy="619156"/>
                    <a:chOff x="2586038" y="2968870"/>
                    <a:chExt cx="459033" cy="918114"/>
                  </a:xfrm>
                </p:grpSpPr>
                <p:sp>
                  <p:nvSpPr>
                    <p:cNvPr id="66" name="Oval 65"/>
                    <p:cNvSpPr/>
                    <p:nvPr/>
                  </p:nvSpPr>
                  <p:spPr>
                    <a:xfrm>
                      <a:off x="2700707" y="2968870"/>
                      <a:ext cx="231529" cy="231529"/>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cxnSp>
                  <p:nvCxnSpPr>
                    <p:cNvPr id="67" name="Straight Connector 66"/>
                    <p:cNvCxnSpPr/>
                    <p:nvPr/>
                  </p:nvCxnSpPr>
                  <p:spPr>
                    <a:xfrm>
                      <a:off x="2816471" y="320040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p:nvPr/>
                  </p:nvCxnSpPr>
                  <p:spPr>
                    <a:xfrm rot="5400000">
                      <a:off x="2816471" y="3153510"/>
                      <a:ext cx="0" cy="45720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69" name="Group 68"/>
                    <p:cNvGrpSpPr/>
                    <p:nvPr/>
                  </p:nvGrpSpPr>
                  <p:grpSpPr>
                    <a:xfrm>
                      <a:off x="2586038" y="3612664"/>
                      <a:ext cx="326372" cy="274320"/>
                      <a:chOff x="2653285" y="3612664"/>
                      <a:chExt cx="326372" cy="274320"/>
                    </a:xfrm>
                  </p:grpSpPr>
                  <p:cxnSp>
                    <p:nvCxnSpPr>
                      <p:cNvPr id="70" name="Straight Connector 69"/>
                      <p:cNvCxnSpPr/>
                      <p:nvPr/>
                    </p:nvCxnSpPr>
                    <p:spPr>
                      <a:xfrm rot="2700000">
                        <a:off x="2790445"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p:cNvCxnSpPr/>
                      <p:nvPr/>
                    </p:nvCxnSpPr>
                    <p:spPr>
                      <a:xfrm rot="8100000">
                        <a:off x="2979657" y="3612664"/>
                        <a:ext cx="0" cy="274320"/>
                      </a:xfrm>
                      <a:prstGeom prst="lin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pSp>
            </p:grpSp>
          </p:grpSp>
        </p:grpSp>
        <p:grpSp>
          <p:nvGrpSpPr>
            <p:cNvPr id="8" name="Group 7"/>
            <p:cNvGrpSpPr/>
            <p:nvPr/>
          </p:nvGrpSpPr>
          <p:grpSpPr>
            <a:xfrm>
              <a:off x="5296978" y="1012597"/>
              <a:ext cx="3814130" cy="1224021"/>
              <a:chOff x="5033657" y="1012597"/>
              <a:chExt cx="3814130" cy="1224021"/>
            </a:xfrm>
          </p:grpSpPr>
          <p:grpSp>
            <p:nvGrpSpPr>
              <p:cNvPr id="120" name="Group 119"/>
              <p:cNvGrpSpPr/>
              <p:nvPr/>
            </p:nvGrpSpPr>
            <p:grpSpPr>
              <a:xfrm>
                <a:off x="5476618" y="1012597"/>
                <a:ext cx="2661701" cy="1224021"/>
                <a:chOff x="3179604" y="990600"/>
                <a:chExt cx="2661701" cy="1224021"/>
              </a:xfrm>
            </p:grpSpPr>
            <p:pic>
              <p:nvPicPr>
                <p:cNvPr id="121" name="Picture 2" descr="Multiple files sta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7284" y="990600"/>
                  <a:ext cx="1224021" cy="1224021"/>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p:cNvSpPr txBox="1"/>
                <p:nvPr/>
              </p:nvSpPr>
              <p:spPr>
                <a:xfrm>
                  <a:off x="3179604" y="1187113"/>
                  <a:ext cx="1717323" cy="861434"/>
                </a:xfrm>
                <a:prstGeom prst="rect">
                  <a:avLst/>
                </a:prstGeom>
                <a:noFill/>
              </p:spPr>
              <p:txBody>
                <a:bodyPr wrap="none" rtlCol="0">
                  <a:spAutoFit/>
                </a:bodyPr>
                <a:lstStyle/>
                <a:p>
                  <a:pPr marL="128913" indent="-126526" defTabSz="687537">
                    <a:buSzPct val="90000"/>
                    <a:buFont typeface="Wingdings" panose="05000000000000000000" pitchFamily="2" charset="2"/>
                    <a:buChar char="§"/>
                  </a:pPr>
                  <a:r>
                    <a:rPr lang="en-US" sz="1203" dirty="0">
                      <a:solidFill>
                        <a:prstClr val="black"/>
                      </a:solidFill>
                      <a:latin typeface="Calibri" panose="020F0502020204030204" pitchFamily="34" charset="0"/>
                      <a:cs typeface="Calibri" panose="020F0502020204030204" pitchFamily="34" charset="0"/>
                    </a:rPr>
                    <a:t>MATLAB files</a:t>
                  </a:r>
                </a:p>
                <a:p>
                  <a:pPr marL="128913" indent="-126526" defTabSz="687537">
                    <a:buSzPct val="90000"/>
                    <a:buFont typeface="Wingdings" panose="05000000000000000000" pitchFamily="2" charset="2"/>
                    <a:buChar char="§"/>
                  </a:pPr>
                  <a:r>
                    <a:rPr lang="en-US" sz="1203" dirty="0">
                      <a:solidFill>
                        <a:prstClr val="black"/>
                      </a:solidFill>
                      <a:latin typeface="Calibri" panose="020F0502020204030204" pitchFamily="34" charset="0"/>
                      <a:cs typeface="Calibri" panose="020F0502020204030204" pitchFamily="34" charset="0"/>
                    </a:rPr>
                    <a:t>Data</a:t>
                  </a:r>
                </a:p>
                <a:p>
                  <a:pPr marL="128913" indent="-126526" defTabSz="687537">
                    <a:buSzPct val="90000"/>
                    <a:buFont typeface="Wingdings" panose="05000000000000000000" pitchFamily="2" charset="2"/>
                    <a:buChar char="§"/>
                  </a:pPr>
                  <a:r>
                    <a:rPr lang="en-US" sz="1203" dirty="0">
                      <a:solidFill>
                        <a:prstClr val="black"/>
                      </a:solidFill>
                      <a:latin typeface="Calibri" panose="020F0502020204030204" pitchFamily="34" charset="0"/>
                      <a:cs typeface="Calibri" panose="020F0502020204030204" pitchFamily="34" charset="0"/>
                    </a:rPr>
                    <a:t>Documentation</a:t>
                  </a:r>
                </a:p>
              </p:txBody>
            </p:sp>
          </p:grpSp>
          <p:sp>
            <p:nvSpPr>
              <p:cNvPr id="123" name="Freeform 122"/>
              <p:cNvSpPr/>
              <p:nvPr/>
            </p:nvSpPr>
            <p:spPr>
              <a:xfrm>
                <a:off x="5033657" y="1522551"/>
                <a:ext cx="437662" cy="515815"/>
              </a:xfrm>
              <a:custGeom>
                <a:avLst/>
                <a:gdLst>
                  <a:gd name="connsiteX0" fmla="*/ 0 w 437662"/>
                  <a:gd name="connsiteY0" fmla="*/ 515815 h 515815"/>
                  <a:gd name="connsiteX1" fmla="*/ 0 w 437662"/>
                  <a:gd name="connsiteY1" fmla="*/ 0 h 515815"/>
                  <a:gd name="connsiteX2" fmla="*/ 437662 w 437662"/>
                  <a:gd name="connsiteY2" fmla="*/ 0 h 515815"/>
                </a:gdLst>
                <a:ahLst/>
                <a:cxnLst>
                  <a:cxn ang="0">
                    <a:pos x="connsiteX0" y="connsiteY0"/>
                  </a:cxn>
                  <a:cxn ang="0">
                    <a:pos x="connsiteX1" y="connsiteY1"/>
                  </a:cxn>
                  <a:cxn ang="0">
                    <a:pos x="connsiteX2" y="connsiteY2"/>
                  </a:cxn>
                </a:cxnLst>
                <a:rect l="l" t="t" r="r" b="b"/>
                <a:pathLst>
                  <a:path w="437662" h="515815">
                    <a:moveTo>
                      <a:pt x="0" y="515815"/>
                    </a:moveTo>
                    <a:lnTo>
                      <a:pt x="0" y="0"/>
                    </a:lnTo>
                    <a:lnTo>
                      <a:pt x="437662" y="0"/>
                    </a:lnTo>
                  </a:path>
                </a:pathLst>
              </a:cu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687537"/>
                <a:endParaRPr lang="en-US" sz="1353">
                  <a:solidFill>
                    <a:prstClr val="black"/>
                  </a:solidFill>
                  <a:latin typeface="Arial"/>
                </a:endParaRPr>
              </a:p>
            </p:txBody>
          </p:sp>
          <p:sp>
            <p:nvSpPr>
              <p:cNvPr id="124" name="Freeform 123"/>
              <p:cNvSpPr/>
              <p:nvPr/>
            </p:nvSpPr>
            <p:spPr>
              <a:xfrm rot="5400000">
                <a:off x="8189482" y="1315476"/>
                <a:ext cx="437662" cy="878949"/>
              </a:xfrm>
              <a:custGeom>
                <a:avLst/>
                <a:gdLst>
                  <a:gd name="connsiteX0" fmla="*/ 0 w 437662"/>
                  <a:gd name="connsiteY0" fmla="*/ 515815 h 515815"/>
                  <a:gd name="connsiteX1" fmla="*/ 0 w 437662"/>
                  <a:gd name="connsiteY1" fmla="*/ 0 h 515815"/>
                  <a:gd name="connsiteX2" fmla="*/ 437662 w 437662"/>
                  <a:gd name="connsiteY2" fmla="*/ 0 h 515815"/>
                </a:gdLst>
                <a:ahLst/>
                <a:cxnLst>
                  <a:cxn ang="0">
                    <a:pos x="connsiteX0" y="connsiteY0"/>
                  </a:cxn>
                  <a:cxn ang="0">
                    <a:pos x="connsiteX1" y="connsiteY1"/>
                  </a:cxn>
                  <a:cxn ang="0">
                    <a:pos x="connsiteX2" y="connsiteY2"/>
                  </a:cxn>
                </a:cxnLst>
                <a:rect l="l" t="t" r="r" b="b"/>
                <a:pathLst>
                  <a:path w="437662" h="515815">
                    <a:moveTo>
                      <a:pt x="0" y="515815"/>
                    </a:moveTo>
                    <a:lnTo>
                      <a:pt x="0" y="0"/>
                    </a:lnTo>
                    <a:lnTo>
                      <a:pt x="437662" y="0"/>
                    </a:lnTo>
                  </a:path>
                </a:pathLst>
              </a:cu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687537"/>
                <a:endParaRPr lang="en-US" sz="1353">
                  <a:solidFill>
                    <a:prstClr val="black"/>
                  </a:solidFill>
                  <a:latin typeface="Arial"/>
                </a:endParaRPr>
              </a:p>
            </p:txBody>
          </p:sp>
        </p:grpSp>
        <p:sp>
          <p:nvSpPr>
            <p:cNvPr id="125" name="Right Brace 124"/>
            <p:cNvSpPr/>
            <p:nvPr/>
          </p:nvSpPr>
          <p:spPr>
            <a:xfrm rot="5400000">
              <a:off x="6976473" y="1003201"/>
              <a:ext cx="188630" cy="2268561"/>
            </a:xfrm>
            <a:prstGeom prst="rightBrace">
              <a:avLst>
                <a:gd name="adj1" fmla="val 79661"/>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7537"/>
              <a:endParaRPr lang="en-US" sz="1353">
                <a:solidFill>
                  <a:prstClr val="black"/>
                </a:solidFill>
                <a:latin typeface="Arial"/>
              </a:endParaRPr>
            </a:p>
          </p:txBody>
        </p:sp>
        <p:grpSp>
          <p:nvGrpSpPr>
            <p:cNvPr id="126" name="Group 125"/>
            <p:cNvGrpSpPr/>
            <p:nvPr/>
          </p:nvGrpSpPr>
          <p:grpSpPr>
            <a:xfrm>
              <a:off x="6263218" y="3353272"/>
              <a:ext cx="1615140" cy="1164524"/>
              <a:chOff x="3764430" y="3244641"/>
              <a:chExt cx="1615140" cy="1164524"/>
            </a:xfrm>
          </p:grpSpPr>
          <p:sp>
            <p:nvSpPr>
              <p:cNvPr id="127" name="Flowchart: Magnetic Disk 126"/>
              <p:cNvSpPr/>
              <p:nvPr/>
            </p:nvSpPr>
            <p:spPr>
              <a:xfrm>
                <a:off x="4150083" y="3558027"/>
                <a:ext cx="843834" cy="851138"/>
              </a:xfrm>
              <a:prstGeom prst="flowChartMagneticDisk">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pic>
            <p:nvPicPr>
              <p:cNvPr id="128" name="Picture 127"/>
              <p:cNvPicPr>
                <a:picLocks noChangeAspect="1"/>
              </p:cNvPicPr>
              <p:nvPr/>
            </p:nvPicPr>
            <p:blipFill>
              <a:blip r:embed="rId6"/>
              <a:stretch>
                <a:fillRect/>
              </a:stretch>
            </p:blipFill>
            <p:spPr>
              <a:xfrm>
                <a:off x="3764430" y="3244641"/>
                <a:ext cx="1615140" cy="282120"/>
              </a:xfrm>
              <a:prstGeom prst="rect">
                <a:avLst/>
              </a:prstGeom>
            </p:spPr>
          </p:pic>
          <p:pic>
            <p:nvPicPr>
              <p:cNvPr id="129" name="Picture 128"/>
              <p:cNvPicPr>
                <a:picLocks noChangeAspect="1"/>
              </p:cNvPicPr>
              <p:nvPr/>
            </p:nvPicPr>
            <p:blipFill>
              <a:blip r:embed="rId7"/>
              <a:stretch>
                <a:fillRect/>
              </a:stretch>
            </p:blipFill>
            <p:spPr>
              <a:xfrm>
                <a:off x="4220047" y="3945296"/>
                <a:ext cx="734134" cy="191245"/>
              </a:xfrm>
              <a:prstGeom prst="rect">
                <a:avLst/>
              </a:prstGeom>
            </p:spPr>
          </p:pic>
        </p:grpSp>
        <p:cxnSp>
          <p:nvCxnSpPr>
            <p:cNvPr id="130" name="Straight Arrow Connector 129"/>
            <p:cNvCxnSpPr/>
            <p:nvPr/>
          </p:nvCxnSpPr>
          <p:spPr>
            <a:xfrm>
              <a:off x="5613446" y="2642372"/>
              <a:ext cx="82296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6620074" y="2269689"/>
              <a:ext cx="901431" cy="775903"/>
              <a:chOff x="4166569" y="2226336"/>
              <a:chExt cx="901431" cy="775903"/>
            </a:xfrm>
          </p:grpSpPr>
          <p:pic>
            <p:nvPicPr>
              <p:cNvPr id="132" name="Picture 4" descr="System Packag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75624" y="2226336"/>
                <a:ext cx="483320" cy="552857"/>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4166569" y="2663925"/>
                <a:ext cx="901431" cy="338314"/>
              </a:xfrm>
              <a:prstGeom prst="rect">
                <a:avLst/>
              </a:prstGeom>
              <a:noFill/>
            </p:spPr>
            <p:txBody>
              <a:bodyPr wrap="none" rtlCol="0">
                <a:spAutoFit/>
              </a:bodyPr>
              <a:lstStyle/>
              <a:p>
                <a:pPr marL="2387" algn="ctr" defTabSz="687537">
                  <a:buSzPct val="90000"/>
                </a:pPr>
                <a:r>
                  <a:rPr lang="en-US" sz="1053" b="1" dirty="0">
                    <a:solidFill>
                      <a:srgbClr val="125687"/>
                    </a:solidFill>
                    <a:latin typeface="Courier New" panose="02070309020205020404" pitchFamily="49" charset="0"/>
                    <a:cs typeface="Courier New" panose="02070309020205020404" pitchFamily="49" charset="0"/>
                  </a:rPr>
                  <a:t>.</a:t>
                </a:r>
                <a:r>
                  <a:rPr lang="en-US" sz="1053" b="1" dirty="0" err="1">
                    <a:solidFill>
                      <a:srgbClr val="125687"/>
                    </a:solidFill>
                    <a:latin typeface="Courier New" panose="02070309020205020404" pitchFamily="49" charset="0"/>
                    <a:cs typeface="Courier New" panose="02070309020205020404" pitchFamily="49" charset="0"/>
                  </a:rPr>
                  <a:t>mltbx</a:t>
                </a:r>
                <a:endParaRPr lang="en-US" sz="1053" b="1" dirty="0">
                  <a:solidFill>
                    <a:srgbClr val="125687"/>
                  </a:solidFill>
                  <a:latin typeface="Courier New" panose="02070309020205020404" pitchFamily="49" charset="0"/>
                  <a:cs typeface="Courier New" panose="02070309020205020404" pitchFamily="49" charset="0"/>
                </a:endParaRPr>
              </a:p>
            </p:txBody>
          </p:sp>
        </p:grpSp>
        <p:cxnSp>
          <p:nvCxnSpPr>
            <p:cNvPr id="134" name="Straight Arrow Connector 133"/>
            <p:cNvCxnSpPr/>
            <p:nvPr/>
          </p:nvCxnSpPr>
          <p:spPr>
            <a:xfrm>
              <a:off x="7366213" y="2642372"/>
              <a:ext cx="146304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6887908" y="3179818"/>
              <a:ext cx="36576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7070788" y="4593996"/>
              <a:ext cx="645751" cy="457200"/>
              <a:chOff x="4191000" y="4572000"/>
              <a:chExt cx="645751" cy="457200"/>
            </a:xfrm>
          </p:grpSpPr>
          <p:cxnSp>
            <p:nvCxnSpPr>
              <p:cNvPr id="137" name="Straight Arrow Connector 136"/>
              <p:cNvCxnSpPr/>
              <p:nvPr/>
            </p:nvCxnSpPr>
            <p:spPr>
              <a:xfrm rot="5400000">
                <a:off x="3962400" y="4800600"/>
                <a:ext cx="457200" cy="0"/>
              </a:xfrm>
              <a:prstGeom prst="straightConnector1">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248731" y="4646712"/>
                <a:ext cx="588020" cy="338315"/>
              </a:xfrm>
              <a:prstGeom prst="rect">
                <a:avLst/>
              </a:prstGeom>
              <a:noFill/>
            </p:spPr>
            <p:txBody>
              <a:bodyPr wrap="none" rtlCol="0">
                <a:spAutoFit/>
              </a:bodyPr>
              <a:lstStyle/>
              <a:p>
                <a:pPr marL="2387" defTabSz="687537">
                  <a:buSzPct val="90000"/>
                </a:pPr>
                <a:r>
                  <a:rPr lang="en-US" sz="1053" b="1" dirty="0">
                    <a:solidFill>
                      <a:srgbClr val="125687"/>
                    </a:solidFill>
                    <a:latin typeface="Calibri" panose="020F0502020204030204" pitchFamily="34" charset="0"/>
                    <a:cs typeface="Calibri" panose="020F0502020204030204" pitchFamily="34" charset="0"/>
                  </a:rPr>
                  <a:t>Peer</a:t>
                </a:r>
              </a:p>
            </p:txBody>
          </p:sp>
        </p:grpSp>
        <p:grpSp>
          <p:nvGrpSpPr>
            <p:cNvPr id="200" name="Group 199"/>
            <p:cNvGrpSpPr/>
            <p:nvPr/>
          </p:nvGrpSpPr>
          <p:grpSpPr>
            <a:xfrm>
              <a:off x="313497" y="3340818"/>
              <a:ext cx="2109822" cy="1752600"/>
              <a:chOff x="161097" y="4191000"/>
              <a:chExt cx="2109822" cy="1752600"/>
            </a:xfrm>
          </p:grpSpPr>
          <p:sp>
            <p:nvSpPr>
              <p:cNvPr id="201" name="Rounded Rectangle 200"/>
              <p:cNvSpPr/>
              <p:nvPr/>
            </p:nvSpPr>
            <p:spPr>
              <a:xfrm>
                <a:off x="161097" y="4191000"/>
                <a:ext cx="2109822" cy="1752600"/>
              </a:xfrm>
              <a:prstGeom prst="roundRect">
                <a:avLst>
                  <a:gd name="adj" fmla="val 7921"/>
                </a:avLst>
              </a:prstGeom>
              <a:solidFill>
                <a:schemeClr val="accent1">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grpSp>
            <p:nvGrpSpPr>
              <p:cNvPr id="206" name="Group 205"/>
              <p:cNvGrpSpPr/>
              <p:nvPr/>
            </p:nvGrpSpPr>
            <p:grpSpPr>
              <a:xfrm>
                <a:off x="318201" y="4289346"/>
                <a:ext cx="1795613" cy="1586261"/>
                <a:chOff x="267965" y="2667000"/>
                <a:chExt cx="1795613" cy="1586261"/>
              </a:xfrm>
            </p:grpSpPr>
            <p:sp>
              <p:nvSpPr>
                <p:cNvPr id="207" name="TextBox 206"/>
                <p:cNvSpPr txBox="1"/>
                <p:nvPr/>
              </p:nvSpPr>
              <p:spPr>
                <a:xfrm>
                  <a:off x="267965" y="2667000"/>
                  <a:ext cx="1795613" cy="738541"/>
                </a:xfrm>
                <a:prstGeom prst="rect">
                  <a:avLst/>
                </a:prstGeom>
                <a:noFill/>
              </p:spPr>
              <p:txBody>
                <a:bodyPr wrap="none" rtlCol="0">
                  <a:spAutoFit/>
                </a:bodyPr>
                <a:lstStyle/>
                <a:p>
                  <a:pPr algn="ctr" defTabSz="687537"/>
                  <a:r>
                    <a:rPr lang="en-US" sz="1504" b="1" dirty="0">
                      <a:solidFill>
                        <a:srgbClr val="125687"/>
                      </a:solidFill>
                      <a:latin typeface="Calibri" panose="020F0502020204030204" pitchFamily="34" charset="0"/>
                      <a:cs typeface="Calibri" panose="020F0502020204030204" pitchFamily="34" charset="0"/>
                    </a:rPr>
                    <a:t>Code Quality /</a:t>
                  </a:r>
                  <a:br>
                    <a:rPr lang="en-US" sz="1504" b="1" dirty="0">
                      <a:solidFill>
                        <a:srgbClr val="125687"/>
                      </a:solidFill>
                      <a:latin typeface="Calibri" panose="020F0502020204030204" pitchFamily="34" charset="0"/>
                      <a:cs typeface="Calibri" panose="020F0502020204030204" pitchFamily="34" charset="0"/>
                    </a:rPr>
                  </a:br>
                  <a:r>
                    <a:rPr lang="en-US" sz="1504" b="1" dirty="0">
                      <a:solidFill>
                        <a:srgbClr val="125687"/>
                      </a:solidFill>
                      <a:latin typeface="Calibri" panose="020F0502020204030204" pitchFamily="34" charset="0"/>
                      <a:cs typeface="Calibri" panose="020F0502020204030204" pitchFamily="34" charset="0"/>
                    </a:rPr>
                    <a:t>Performance</a:t>
                  </a:r>
                </a:p>
              </p:txBody>
            </p:sp>
            <p:sp>
              <p:nvSpPr>
                <p:cNvPr id="208" name="TextBox 207"/>
                <p:cNvSpPr txBox="1"/>
                <p:nvPr/>
              </p:nvSpPr>
              <p:spPr>
                <a:xfrm>
                  <a:off x="667432" y="3391913"/>
                  <a:ext cx="1061760" cy="861348"/>
                </a:xfrm>
                <a:prstGeom prst="rect">
                  <a:avLst/>
                </a:prstGeom>
                <a:noFill/>
              </p:spPr>
              <p:txBody>
                <a:bodyPr wrap="none" rtlCol="0">
                  <a:spAutoFit/>
                </a:bodyPr>
                <a:lstStyle/>
                <a:p>
                  <a:pPr marL="83555" indent="-83555" defTabSz="687537">
                    <a:buSzPct val="90000"/>
                    <a:buFont typeface="Wingdings" panose="05000000000000000000" pitchFamily="2" charset="2"/>
                    <a:buChar char="§"/>
                  </a:pPr>
                  <a:r>
                    <a:rPr lang="en-US" sz="902" dirty="0">
                      <a:solidFill>
                        <a:srgbClr val="125687"/>
                      </a:solidFill>
                      <a:latin typeface="Calibri" panose="020F0502020204030204" pitchFamily="34" charset="0"/>
                      <a:cs typeface="Calibri" panose="020F0502020204030204" pitchFamily="34" charset="0"/>
                    </a:rPr>
                    <a:t>Analysis</a:t>
                  </a:r>
                </a:p>
                <a:p>
                  <a:pPr marL="83555" indent="-83555" defTabSz="687537">
                    <a:buSzPct val="90000"/>
                    <a:buFont typeface="Wingdings" panose="05000000000000000000" pitchFamily="2" charset="2"/>
                    <a:buChar char="§"/>
                  </a:pPr>
                  <a:r>
                    <a:rPr lang="en-US" sz="902" dirty="0">
                      <a:solidFill>
                        <a:srgbClr val="125687"/>
                      </a:solidFill>
                      <a:latin typeface="Calibri" panose="020F0502020204030204" pitchFamily="34" charset="0"/>
                      <a:cs typeface="Calibri" panose="020F0502020204030204" pitchFamily="34" charset="0"/>
                    </a:rPr>
                    <a:t>Complexity</a:t>
                  </a:r>
                </a:p>
                <a:p>
                  <a:pPr marL="83555" indent="-83555" defTabSz="687537">
                    <a:buSzPct val="90000"/>
                    <a:buFont typeface="Wingdings" panose="05000000000000000000" pitchFamily="2" charset="2"/>
                    <a:buChar char="§"/>
                  </a:pPr>
                  <a:r>
                    <a:rPr lang="en-US" sz="902" dirty="0">
                      <a:solidFill>
                        <a:srgbClr val="125687"/>
                      </a:solidFill>
                      <a:latin typeface="Calibri" panose="020F0502020204030204" pitchFamily="34" charset="0"/>
                      <a:cs typeface="Calibri" panose="020F0502020204030204" pitchFamily="34" charset="0"/>
                    </a:rPr>
                    <a:t>Debugging</a:t>
                  </a:r>
                </a:p>
                <a:p>
                  <a:pPr marL="83555" indent="-83555" defTabSz="687537">
                    <a:buSzPct val="90000"/>
                    <a:buFont typeface="Wingdings" panose="05000000000000000000" pitchFamily="2" charset="2"/>
                    <a:buChar char="§"/>
                  </a:pPr>
                  <a:r>
                    <a:rPr lang="en-US" sz="902" dirty="0">
                      <a:solidFill>
                        <a:srgbClr val="125687"/>
                      </a:solidFill>
                      <a:latin typeface="Calibri" panose="020F0502020204030204" pitchFamily="34" charset="0"/>
                      <a:cs typeface="Calibri" panose="020F0502020204030204" pitchFamily="34" charset="0"/>
                    </a:rPr>
                    <a:t>Profiling</a:t>
                  </a:r>
                </a:p>
              </p:txBody>
            </p:sp>
          </p:grpSp>
        </p:grpSp>
        <p:grpSp>
          <p:nvGrpSpPr>
            <p:cNvPr id="209" name="Group 208"/>
            <p:cNvGrpSpPr/>
            <p:nvPr/>
          </p:nvGrpSpPr>
          <p:grpSpPr>
            <a:xfrm>
              <a:off x="823119" y="1524000"/>
              <a:ext cx="1752600" cy="1295400"/>
              <a:chOff x="823119" y="1219200"/>
              <a:chExt cx="1752600" cy="1295400"/>
            </a:xfrm>
          </p:grpSpPr>
          <p:sp>
            <p:nvSpPr>
              <p:cNvPr id="210" name="Rounded Rectangle 209"/>
              <p:cNvSpPr/>
              <p:nvPr/>
            </p:nvSpPr>
            <p:spPr>
              <a:xfrm>
                <a:off x="823119" y="1219200"/>
                <a:ext cx="1752600" cy="1295400"/>
              </a:xfrm>
              <a:prstGeom prst="roundRect">
                <a:avLst>
                  <a:gd name="adj" fmla="val 7921"/>
                </a:avLst>
              </a:prstGeom>
              <a:solidFill>
                <a:schemeClr val="accent1">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7537"/>
                <a:endParaRPr lang="en-US" sz="1353" b="1" dirty="0">
                  <a:solidFill>
                    <a:prstClr val="white"/>
                  </a:solidFill>
                  <a:latin typeface="Arial" pitchFamily="34" charset="0"/>
                  <a:cs typeface="Arial" pitchFamily="34" charset="0"/>
                </a:endParaRPr>
              </a:p>
            </p:txBody>
          </p:sp>
          <p:grpSp>
            <p:nvGrpSpPr>
              <p:cNvPr id="211" name="Group 210"/>
              <p:cNvGrpSpPr/>
              <p:nvPr/>
            </p:nvGrpSpPr>
            <p:grpSpPr>
              <a:xfrm>
                <a:off x="982306" y="1278097"/>
                <a:ext cx="1434227" cy="1177606"/>
                <a:chOff x="2788377" y="1048378"/>
                <a:chExt cx="1434227" cy="1177606"/>
              </a:xfrm>
              <a:noFill/>
            </p:grpSpPr>
            <p:sp>
              <p:nvSpPr>
                <p:cNvPr id="212" name="TextBox 211"/>
                <p:cNvSpPr txBox="1"/>
                <p:nvPr/>
              </p:nvSpPr>
              <p:spPr>
                <a:xfrm>
                  <a:off x="3008254" y="1048378"/>
                  <a:ext cx="994474" cy="430675"/>
                </a:xfrm>
                <a:prstGeom prst="rect">
                  <a:avLst/>
                </a:prstGeom>
                <a:grpFill/>
              </p:spPr>
              <p:txBody>
                <a:bodyPr wrap="none" rtlCol="0">
                  <a:spAutoFit/>
                </a:bodyPr>
                <a:lstStyle/>
                <a:p>
                  <a:pPr algn="ctr" defTabSz="687537">
                    <a:buClr>
                      <a:srgbClr val="D27809"/>
                    </a:buClr>
                  </a:pPr>
                  <a:r>
                    <a:rPr lang="en-US" sz="1504" b="1" dirty="0">
                      <a:solidFill>
                        <a:srgbClr val="D27809"/>
                      </a:solidFill>
                      <a:latin typeface="Calibri" panose="020F0502020204030204" pitchFamily="34" charset="0"/>
                      <a:cs typeface="Calibri" panose="020F0502020204030204" pitchFamily="34" charset="0"/>
                    </a:rPr>
                    <a:t>Testing</a:t>
                  </a:r>
                </a:p>
              </p:txBody>
            </p:sp>
            <p:sp>
              <p:nvSpPr>
                <p:cNvPr id="213" name="Content Placeholder 2"/>
                <p:cNvSpPr txBox="1">
                  <a:spLocks/>
                </p:cNvSpPr>
                <p:nvPr/>
              </p:nvSpPr>
              <p:spPr>
                <a:xfrm>
                  <a:off x="2788377" y="1464672"/>
                  <a:ext cx="1434227" cy="761312"/>
                </a:xfrm>
                <a:prstGeom prst="rect">
                  <a:avLst/>
                </a:prstGeom>
                <a:grpFill/>
              </p:spPr>
              <p:txBody>
                <a:bodyPr vert="horz" lIns="68750" tIns="34375" rIns="68750" bIns="34375"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7136" indent="-87136" defTabSz="687537">
                    <a:buClr>
                      <a:srgbClr val="D27809"/>
                    </a:buClr>
                  </a:pPr>
                  <a:r>
                    <a:rPr lang="en-US" sz="902" dirty="0">
                      <a:solidFill>
                        <a:srgbClr val="D27809"/>
                      </a:solidFill>
                      <a:latin typeface="Calibri" panose="020F0502020204030204" pitchFamily="34" charset="0"/>
                    </a:rPr>
                    <a:t>Unit Testing</a:t>
                  </a:r>
                </a:p>
                <a:p>
                  <a:pPr marL="87136" indent="-87136" defTabSz="687537">
                    <a:buClr>
                      <a:srgbClr val="D27809"/>
                    </a:buClr>
                  </a:pPr>
                  <a:r>
                    <a:rPr lang="en-US" sz="902" dirty="0">
                      <a:solidFill>
                        <a:srgbClr val="D27809"/>
                      </a:solidFill>
                      <a:latin typeface="Calibri" panose="020F0502020204030204" pitchFamily="34" charset="0"/>
                    </a:rPr>
                    <a:t>Report generation</a:t>
                  </a:r>
                  <a:br>
                    <a:rPr lang="en-US" sz="902" dirty="0">
                      <a:solidFill>
                        <a:srgbClr val="D27809"/>
                      </a:solidFill>
                      <a:latin typeface="Calibri" panose="020F0502020204030204" pitchFamily="34" charset="0"/>
                    </a:rPr>
                  </a:br>
                  <a:r>
                    <a:rPr lang="en-US" sz="902" dirty="0">
                      <a:solidFill>
                        <a:srgbClr val="D27809"/>
                      </a:solidFill>
                      <a:latin typeface="Calibri" panose="020F0502020204030204" pitchFamily="34" charset="0"/>
                    </a:rPr>
                    <a:t>and publishing</a:t>
                  </a:r>
                </a:p>
              </p:txBody>
            </p:sp>
          </p:grpSp>
        </p:grpSp>
      </p:grpSp>
    </p:spTree>
    <p:extLst>
      <p:ext uri="{BB962C8B-B14F-4D97-AF65-F5344CB8AC3E}">
        <p14:creationId xmlns:p14="http://schemas.microsoft.com/office/powerpoint/2010/main" val="408077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sz="2100" dirty="0"/>
              <a:t>Range of Programming Techniques</a:t>
            </a:r>
          </a:p>
        </p:txBody>
      </p:sp>
      <p:grpSp>
        <p:nvGrpSpPr>
          <p:cNvPr id="2" name="Group 1"/>
          <p:cNvGrpSpPr/>
          <p:nvPr/>
        </p:nvGrpSpPr>
        <p:grpSpPr>
          <a:xfrm>
            <a:off x="1346598" y="1990725"/>
            <a:ext cx="3643828" cy="3509963"/>
            <a:chOff x="1346598" y="1990725"/>
            <a:chExt cx="3643828" cy="3509963"/>
          </a:xfrm>
        </p:grpSpPr>
        <p:sp>
          <p:nvSpPr>
            <p:cNvPr id="308226" name="Rectangle 2"/>
            <p:cNvSpPr>
              <a:spLocks noChangeArrowheads="1"/>
            </p:cNvSpPr>
            <p:nvPr/>
          </p:nvSpPr>
          <p:spPr bwMode="auto">
            <a:xfrm>
              <a:off x="1346598" y="1990725"/>
              <a:ext cx="3643540" cy="3509963"/>
            </a:xfrm>
            <a:prstGeom prst="rect">
              <a:avLst/>
            </a:prstGeom>
            <a:solidFill>
              <a:srgbClr val="99CCFF"/>
            </a:solidFill>
            <a:ln w="9525">
              <a:solidFill>
                <a:srgbClr val="32466E"/>
              </a:solidFill>
              <a:miter lim="800000"/>
              <a:headEnd/>
              <a:tailEnd/>
            </a:ln>
            <a:effectLst/>
          </p:spPr>
          <p:txBody>
            <a:bodyPr wrap="none" anchor="ctr"/>
            <a:lstStyle/>
            <a:p>
              <a:pPr marL="213122" indent="-213122" algn="ctr"/>
              <a:endParaRPr lang="en-US" sz="1350"/>
            </a:p>
          </p:txBody>
        </p:sp>
        <p:sp>
          <p:nvSpPr>
            <p:cNvPr id="308227" name="Rectangle 3"/>
            <p:cNvSpPr>
              <a:spLocks noChangeArrowheads="1"/>
            </p:cNvSpPr>
            <p:nvPr/>
          </p:nvSpPr>
          <p:spPr bwMode="auto">
            <a:xfrm>
              <a:off x="1353743" y="3754041"/>
              <a:ext cx="3636683" cy="1741884"/>
            </a:xfrm>
            <a:prstGeom prst="rect">
              <a:avLst/>
            </a:prstGeom>
            <a:solidFill>
              <a:srgbClr val="FADCAA"/>
            </a:solidFill>
            <a:ln w="9525">
              <a:noFill/>
              <a:miter lim="800000"/>
              <a:headEnd/>
              <a:tailEnd/>
            </a:ln>
            <a:effectLst/>
          </p:spPr>
          <p:txBody>
            <a:bodyPr wrap="none" anchor="ctr"/>
            <a:lstStyle/>
            <a:p>
              <a:pPr marL="511969" indent="-213122" algn="ctr"/>
              <a:endParaRPr lang="en-US" sz="1350"/>
            </a:p>
          </p:txBody>
        </p:sp>
        <p:sp>
          <p:nvSpPr>
            <p:cNvPr id="308231" name="Rectangle 7"/>
            <p:cNvSpPr>
              <a:spLocks noChangeArrowheads="1"/>
            </p:cNvSpPr>
            <p:nvPr/>
          </p:nvSpPr>
          <p:spPr bwMode="auto">
            <a:xfrm>
              <a:off x="3164682" y="4493420"/>
              <a:ext cx="163591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function</a:t>
              </a:r>
            </a:p>
          </p:txBody>
        </p:sp>
        <p:sp>
          <p:nvSpPr>
            <p:cNvPr id="308232" name="Rectangle 8"/>
            <p:cNvSpPr>
              <a:spLocks noChangeArrowheads="1"/>
            </p:cNvSpPr>
            <p:nvPr/>
          </p:nvSpPr>
          <p:spPr bwMode="auto">
            <a:xfrm>
              <a:off x="1964532" y="4772026"/>
              <a:ext cx="180736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script</a:t>
              </a:r>
            </a:p>
          </p:txBody>
        </p:sp>
        <p:sp>
          <p:nvSpPr>
            <p:cNvPr id="308233" name="Rectangle 9"/>
            <p:cNvSpPr>
              <a:spLocks noChangeArrowheads="1"/>
            </p:cNvSpPr>
            <p:nvPr/>
          </p:nvSpPr>
          <p:spPr bwMode="auto">
            <a:xfrm>
              <a:off x="1465666" y="5050632"/>
              <a:ext cx="1431696"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dirty="0"/>
                <a:t>command line</a:t>
              </a:r>
            </a:p>
          </p:txBody>
        </p:sp>
        <p:sp>
          <p:nvSpPr>
            <p:cNvPr id="308234" name="Rectangle 10"/>
            <p:cNvSpPr>
              <a:spLocks noChangeArrowheads="1"/>
            </p:cNvSpPr>
            <p:nvPr/>
          </p:nvSpPr>
          <p:spPr bwMode="auto">
            <a:xfrm>
              <a:off x="1411461" y="2121695"/>
              <a:ext cx="642938"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value</a:t>
              </a:r>
            </a:p>
          </p:txBody>
        </p:sp>
        <p:sp>
          <p:nvSpPr>
            <p:cNvPr id="308235" name="Rectangle 11"/>
            <p:cNvSpPr>
              <a:spLocks noChangeArrowheads="1"/>
            </p:cNvSpPr>
            <p:nvPr/>
          </p:nvSpPr>
          <p:spPr bwMode="auto">
            <a:xfrm>
              <a:off x="1964532" y="2407445"/>
              <a:ext cx="180736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variable</a:t>
              </a:r>
            </a:p>
          </p:txBody>
        </p:sp>
        <p:sp>
          <p:nvSpPr>
            <p:cNvPr id="308236" name="Rectangle 12"/>
            <p:cNvSpPr>
              <a:spLocks noChangeArrowheads="1"/>
            </p:cNvSpPr>
            <p:nvPr/>
          </p:nvSpPr>
          <p:spPr bwMode="auto">
            <a:xfrm>
              <a:off x="2993233" y="2707482"/>
              <a:ext cx="1809050"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dirty="0"/>
                <a:t>structure </a:t>
              </a:r>
            </a:p>
          </p:txBody>
        </p:sp>
        <p:sp>
          <p:nvSpPr>
            <p:cNvPr id="308237" name="Rectangle 13"/>
            <p:cNvSpPr>
              <a:spLocks noChangeArrowheads="1"/>
            </p:cNvSpPr>
            <p:nvPr/>
          </p:nvSpPr>
          <p:spPr bwMode="auto">
            <a:xfrm>
              <a:off x="1352550" y="3592094"/>
              <a:ext cx="3637875" cy="300082"/>
            </a:xfrm>
            <a:prstGeom prst="rect">
              <a:avLst/>
            </a:prstGeom>
            <a:gradFill rotWithShape="1">
              <a:gsLst>
                <a:gs pos="0">
                  <a:schemeClr val="bg1">
                    <a:alpha val="0"/>
                  </a:schemeClr>
                </a:gs>
                <a:gs pos="50000">
                  <a:schemeClr val="bg1"/>
                </a:gs>
                <a:gs pos="100000">
                  <a:schemeClr val="bg1">
                    <a:alpha val="0"/>
                  </a:schemeClr>
                </a:gs>
              </a:gsLst>
              <a:lin ang="5400000" scaled="1"/>
            </a:gradFill>
            <a:ln w="9525" algn="ctr">
              <a:noFill/>
              <a:miter lim="800000"/>
              <a:headEnd/>
              <a:tailEnd/>
            </a:ln>
            <a:effectLst/>
          </p:spPr>
          <p:txBody>
            <a:bodyPr wrap="square" anchor="ctr">
              <a:spAutoFit/>
            </a:bodyPr>
            <a:lstStyle/>
            <a:p>
              <a:endParaRPr lang="en-US" sz="1350"/>
            </a:p>
          </p:txBody>
        </p:sp>
      </p:grpSp>
      <p:sp>
        <p:nvSpPr>
          <p:cNvPr id="3" name="Rounded Rectangle 2"/>
          <p:cNvSpPr/>
          <p:nvPr/>
        </p:nvSpPr>
        <p:spPr>
          <a:xfrm>
            <a:off x="5452572" y="3088103"/>
            <a:ext cx="2457450" cy="1315206"/>
          </a:xfrm>
          <a:prstGeom prst="roundRect">
            <a:avLst>
              <a:gd name="adj" fmla="val 389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25"/>
              </a:spcBef>
            </a:pPr>
            <a:r>
              <a:rPr lang="en-US" sz="1500" b="1" dirty="0">
                <a:solidFill>
                  <a:schemeClr val="tx2"/>
                </a:solidFill>
              </a:rPr>
              <a:t>Refine and improve code</a:t>
            </a:r>
          </a:p>
          <a:p>
            <a:pPr marL="386953" lvl="1" indent="-214313">
              <a:spcBef>
                <a:spcPts val="225"/>
              </a:spcBef>
              <a:buFont typeface="Wingdings" pitchFamily="2" charset="2"/>
              <a:buChar char="§"/>
            </a:pPr>
            <a:r>
              <a:rPr lang="en-US" sz="1350" dirty="0">
                <a:solidFill>
                  <a:schemeClr val="tx2"/>
                </a:solidFill>
              </a:rPr>
              <a:t>Maintainable</a:t>
            </a:r>
          </a:p>
          <a:p>
            <a:pPr marL="386953" lvl="1" indent="-214313">
              <a:spcBef>
                <a:spcPts val="225"/>
              </a:spcBef>
              <a:buFont typeface="Wingdings" pitchFamily="2" charset="2"/>
              <a:buChar char="§"/>
            </a:pPr>
            <a:r>
              <a:rPr lang="en-US" sz="1350" dirty="0">
                <a:solidFill>
                  <a:schemeClr val="tx2"/>
                </a:solidFill>
              </a:rPr>
              <a:t>Reusable/ more general</a:t>
            </a:r>
          </a:p>
          <a:p>
            <a:pPr marL="386953" lvl="1" indent="-214313">
              <a:spcBef>
                <a:spcPts val="225"/>
              </a:spcBef>
              <a:buFont typeface="Wingdings" pitchFamily="2" charset="2"/>
              <a:buChar char="§"/>
            </a:pPr>
            <a:r>
              <a:rPr lang="en-US" sz="1350" dirty="0">
                <a:solidFill>
                  <a:schemeClr val="tx2"/>
                </a:solidFill>
              </a:rPr>
              <a:t>Robust</a:t>
            </a:r>
          </a:p>
        </p:txBody>
      </p:sp>
      <p:sp>
        <p:nvSpPr>
          <p:cNvPr id="7" name="Right Brace 6"/>
          <p:cNvSpPr/>
          <p:nvPr/>
        </p:nvSpPr>
        <p:spPr>
          <a:xfrm>
            <a:off x="5033381" y="1990725"/>
            <a:ext cx="342900" cy="3509963"/>
          </a:xfrm>
          <a:prstGeom prst="rightBrace">
            <a:avLst>
              <a:gd name="adj1" fmla="val 44570"/>
              <a:gd name="adj2" fmla="val 50000"/>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14" name="Picture 6" descr="L-Membrane_CMYK_Master_Smal"/>
          <p:cNvPicPr>
            <a:picLocks noChangeAspect="1" noChangeArrowheads="1"/>
          </p:cNvPicPr>
          <p:nvPr/>
        </p:nvPicPr>
        <p:blipFill>
          <a:blip r:embed="rId3" cstate="print"/>
          <a:srcRect/>
          <a:stretch>
            <a:fillRect/>
          </a:stretch>
        </p:blipFill>
        <p:spPr bwMode="auto">
          <a:xfrm>
            <a:off x="275589" y="6237312"/>
            <a:ext cx="363221" cy="328018"/>
          </a:xfrm>
          <a:prstGeom prst="rect">
            <a:avLst/>
          </a:prstGeom>
          <a:noFill/>
          <a:ln w="9525">
            <a:noFill/>
            <a:miter lim="800000"/>
            <a:headEnd/>
            <a:tailEnd/>
          </a:ln>
        </p:spPr>
      </p:pic>
    </p:spTree>
    <p:extLst>
      <p:ext uri="{BB962C8B-B14F-4D97-AF65-F5344CB8AC3E}">
        <p14:creationId xmlns:p14="http://schemas.microsoft.com/office/powerpoint/2010/main" val="72097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Classes of Bottlenecks</a:t>
            </a:r>
            <a:endParaRPr lang="en-GB" dirty="0" smtClean="0"/>
          </a:p>
        </p:txBody>
      </p:sp>
      <p:sp>
        <p:nvSpPr>
          <p:cNvPr id="14339" name="Rectangle 4"/>
          <p:cNvSpPr>
            <a:spLocks noGrp="1" noChangeArrowheads="1"/>
          </p:cNvSpPr>
          <p:nvPr>
            <p:ph idx="1"/>
          </p:nvPr>
        </p:nvSpPr>
        <p:spPr>
          <a:xfrm>
            <a:off x="457200" y="1762472"/>
            <a:ext cx="8077200" cy="4114800"/>
          </a:xfrm>
        </p:spPr>
        <p:txBody>
          <a:bodyPr/>
          <a:lstStyle/>
          <a:p>
            <a:r>
              <a:rPr lang="en-US" dirty="0" smtClean="0"/>
              <a:t>File I/O</a:t>
            </a:r>
          </a:p>
          <a:p>
            <a:pPr lvl="1"/>
            <a:r>
              <a:rPr lang="en-US" dirty="0" smtClean="0"/>
              <a:t>Disk is slow compared to RAM</a:t>
            </a:r>
          </a:p>
          <a:p>
            <a:pPr lvl="1"/>
            <a:r>
              <a:rPr lang="en-US" dirty="0" smtClean="0"/>
              <a:t>When possible, use </a:t>
            </a:r>
            <a:r>
              <a:rPr lang="en-US" b="1" dirty="0" smtClean="0">
                <a:solidFill>
                  <a:srgbClr val="265787"/>
                </a:solidFill>
                <a:latin typeface="Courier New" pitchFamily="49" charset="0"/>
                <a:cs typeface="Courier New" pitchFamily="49" charset="0"/>
              </a:rPr>
              <a:t>load</a:t>
            </a:r>
            <a:r>
              <a:rPr lang="en-US" dirty="0" smtClean="0"/>
              <a:t> and </a:t>
            </a:r>
            <a:r>
              <a:rPr lang="en-US" b="1" dirty="0" smtClean="0">
                <a:solidFill>
                  <a:srgbClr val="265787"/>
                </a:solidFill>
                <a:latin typeface="Courier New" pitchFamily="49" charset="0"/>
                <a:cs typeface="Courier New" pitchFamily="49" charset="0"/>
              </a:rPr>
              <a:t>save</a:t>
            </a:r>
            <a:r>
              <a:rPr lang="en-US" b="1" dirty="0" smtClean="0">
                <a:solidFill>
                  <a:srgbClr val="265787"/>
                </a:solidFill>
                <a:latin typeface="+mj-lt"/>
                <a:cs typeface="Courier New" pitchFamily="49" charset="0"/>
              </a:rPr>
              <a:t> </a:t>
            </a:r>
            <a:r>
              <a:rPr lang="en-US" dirty="0" smtClean="0"/>
              <a:t>commands</a:t>
            </a:r>
          </a:p>
          <a:p>
            <a:r>
              <a:rPr lang="en-US" dirty="0" smtClean="0"/>
              <a:t>Displaying output</a:t>
            </a:r>
          </a:p>
          <a:p>
            <a:pPr lvl="1"/>
            <a:r>
              <a:rPr lang="en-US" dirty="0" smtClean="0"/>
              <a:t>Creating new figures is expensive</a:t>
            </a:r>
          </a:p>
          <a:p>
            <a:pPr lvl="1"/>
            <a:r>
              <a:rPr lang="en-US" dirty="0" smtClean="0"/>
              <a:t>Writing to command window is slow</a:t>
            </a:r>
          </a:p>
          <a:p>
            <a:r>
              <a:rPr lang="en-US" dirty="0" smtClean="0"/>
              <a:t>Computationally intensive</a:t>
            </a:r>
          </a:p>
          <a:p>
            <a:pPr lvl="1">
              <a:buFont typeface="Arial" panose="020B0604020202020204" pitchFamily="34" charset="0"/>
              <a:buChar char="−"/>
            </a:pPr>
            <a:r>
              <a:rPr lang="en-US" dirty="0" smtClean="0"/>
              <a:t>Good programming</a:t>
            </a:r>
          </a:p>
          <a:p>
            <a:pPr lvl="1">
              <a:buFont typeface="Arial" panose="020B0604020202020204" pitchFamily="34" charset="0"/>
              <a:buChar char="−"/>
            </a:pPr>
            <a:r>
              <a:rPr lang="en-US" dirty="0"/>
              <a:t>Integrate other </a:t>
            </a:r>
            <a:r>
              <a:rPr lang="en-US" b="1" dirty="0"/>
              <a:t>languages</a:t>
            </a:r>
            <a:r>
              <a:rPr lang="en-US" dirty="0"/>
              <a:t> or additional </a:t>
            </a:r>
            <a:r>
              <a:rPr lang="en-US" b="1" dirty="0"/>
              <a:t>hardware</a:t>
            </a:r>
          </a:p>
          <a:p>
            <a:pPr marL="914400" lvl="2" indent="0">
              <a:buNone/>
            </a:pPr>
            <a:r>
              <a:rPr lang="en-US" dirty="0"/>
              <a:t>e.g. </a:t>
            </a:r>
            <a:r>
              <a:rPr lang="en-US" dirty="0" smtClean="0"/>
              <a:t>MEX, parallel </a:t>
            </a:r>
            <a:r>
              <a:rPr lang="en-US" dirty="0"/>
              <a:t>computing, GPUs</a:t>
            </a:r>
            <a:r>
              <a:rPr lang="en-US" dirty="0" smtClean="0"/>
              <a:t>, </a:t>
            </a:r>
            <a:r>
              <a:rPr lang="en-US" dirty="0"/>
              <a:t>etc.</a:t>
            </a:r>
          </a:p>
        </p:txBody>
      </p:sp>
    </p:spTree>
    <p:extLst>
      <p:ext uri="{BB962C8B-B14F-4D97-AF65-F5344CB8AC3E}">
        <p14:creationId xmlns:p14="http://schemas.microsoft.com/office/powerpoint/2010/main" val="185522234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7427168" cy="1143000"/>
          </a:xfrm>
        </p:spPr>
        <p:txBody>
          <a:bodyPr/>
          <a:lstStyle/>
          <a:p>
            <a:r>
              <a:rPr lang="en-US" dirty="0" smtClean="0"/>
              <a:t>Acceleration using MEX (MATLAB Executable)</a:t>
            </a:r>
            <a:endParaRPr lang="en-US" dirty="0"/>
          </a:p>
        </p:txBody>
      </p:sp>
      <p:sp>
        <p:nvSpPr>
          <p:cNvPr id="3" name="Content Placeholder 2"/>
          <p:cNvSpPr>
            <a:spLocks noGrp="1"/>
          </p:cNvSpPr>
          <p:nvPr>
            <p:ph idx="1"/>
          </p:nvPr>
        </p:nvSpPr>
        <p:spPr>
          <a:xfrm>
            <a:off x="251520" y="1988840"/>
            <a:ext cx="9217024" cy="4869160"/>
          </a:xfrm>
        </p:spPr>
        <p:txBody>
          <a:bodyPr/>
          <a:lstStyle/>
          <a:p>
            <a:r>
              <a:rPr lang="en-US" sz="2600" dirty="0" smtClean="0"/>
              <a:t>Call C or Fortran code directly </a:t>
            </a:r>
            <a:br>
              <a:rPr lang="en-US" sz="2600" dirty="0" smtClean="0"/>
            </a:br>
            <a:r>
              <a:rPr lang="en-US" sz="2600" dirty="0" smtClean="0"/>
              <a:t>from MATLAB </a:t>
            </a:r>
          </a:p>
          <a:p>
            <a:pPr lvl="1"/>
            <a:r>
              <a:rPr lang="en-US" dirty="0" smtClean="0"/>
              <a:t>Integrate existing code using MEX API</a:t>
            </a:r>
          </a:p>
          <a:p>
            <a:pPr lvl="1"/>
            <a:r>
              <a:rPr lang="en-US" dirty="0" smtClean="0"/>
              <a:t>Auto-generate C-based MEX files from</a:t>
            </a:r>
            <a:br>
              <a:rPr lang="en-US" dirty="0" smtClean="0"/>
            </a:br>
            <a:r>
              <a:rPr lang="en-US" dirty="0" smtClean="0"/>
              <a:t>MATLAB code using MATLAB Coder</a:t>
            </a:r>
            <a:br>
              <a:rPr lang="en-US" dirty="0" smtClean="0"/>
            </a:br>
            <a:endParaRPr lang="en-US" sz="1200" dirty="0" smtClean="0"/>
          </a:p>
          <a:p>
            <a:r>
              <a:rPr lang="en-US" sz="2600" dirty="0" smtClean="0"/>
              <a:t>Speed-up factor will vary</a:t>
            </a:r>
          </a:p>
          <a:p>
            <a:pPr lvl="1"/>
            <a:r>
              <a:rPr lang="en-US" dirty="0" smtClean="0"/>
              <a:t>May see speedup for state-based for-loops</a:t>
            </a:r>
          </a:p>
          <a:p>
            <a:pPr lvl="1"/>
            <a:r>
              <a:rPr lang="en-US" dirty="0" smtClean="0"/>
              <a:t>May not see a speedup when MATLAB code is</a:t>
            </a:r>
          </a:p>
          <a:p>
            <a:pPr lvl="2"/>
            <a:r>
              <a:rPr lang="en-US" sz="2200" dirty="0" smtClean="0"/>
              <a:t>Using multithreaded computations</a:t>
            </a:r>
          </a:p>
          <a:p>
            <a:pPr lvl="2"/>
            <a:r>
              <a:rPr lang="en-US" sz="2200" dirty="0"/>
              <a:t>U</a:t>
            </a:r>
            <a:r>
              <a:rPr lang="en-US" sz="2200" dirty="0" smtClean="0"/>
              <a:t>sing optimized libraries (BLAS, FFTW, etc.)</a:t>
            </a:r>
            <a:endParaRPr lang="en-US" sz="2200" dirty="0"/>
          </a:p>
        </p:txBody>
      </p:sp>
      <p:grpSp>
        <p:nvGrpSpPr>
          <p:cNvPr id="38" name="Group 37"/>
          <p:cNvGrpSpPr/>
          <p:nvPr/>
        </p:nvGrpSpPr>
        <p:grpSpPr>
          <a:xfrm>
            <a:off x="6452923" y="1412776"/>
            <a:ext cx="2862890" cy="2077479"/>
            <a:chOff x="1752600" y="1583787"/>
            <a:chExt cx="2862890" cy="2077479"/>
          </a:xfrm>
        </p:grpSpPr>
        <p:grpSp>
          <p:nvGrpSpPr>
            <p:cNvPr id="39" name="Group 38"/>
            <p:cNvGrpSpPr/>
            <p:nvPr/>
          </p:nvGrpSpPr>
          <p:grpSpPr>
            <a:xfrm>
              <a:off x="1752600" y="1583787"/>
              <a:ext cx="1997628" cy="1276288"/>
              <a:chOff x="1752600" y="1583787"/>
              <a:chExt cx="1997628" cy="1276288"/>
            </a:xfrm>
          </p:grpSpPr>
          <p:sp>
            <p:nvSpPr>
              <p:cNvPr id="46" name="Rectangle 45"/>
              <p:cNvSpPr/>
              <p:nvPr/>
            </p:nvSpPr>
            <p:spPr>
              <a:xfrm>
                <a:off x="2001871" y="1832715"/>
                <a:ext cx="1713617" cy="102736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smtClean="0">
                  <a:solidFill>
                    <a:prstClr val="black"/>
                  </a:solidFill>
                  <a:cs typeface="Arial" pitchFamily="34" charset="0"/>
                </a:endParaRPr>
              </a:p>
            </p:txBody>
          </p:sp>
          <p:pic>
            <p:nvPicPr>
              <p:cNvPr id="47" name="Picture 14" descr="L-Membrane_CMYK_Master_Smal"/>
              <p:cNvPicPr>
                <a:picLocks noChangeAspect="1" noChangeArrowheads="1"/>
              </p:cNvPicPr>
              <p:nvPr/>
            </p:nvPicPr>
            <p:blipFill>
              <a:blip r:embed="rId3" cstate="print"/>
              <a:srcRect/>
              <a:stretch>
                <a:fillRect/>
              </a:stretch>
            </p:blipFill>
            <p:spPr bwMode="auto">
              <a:xfrm>
                <a:off x="1752600" y="1583787"/>
                <a:ext cx="617220" cy="557213"/>
              </a:xfrm>
              <a:prstGeom prst="rect">
                <a:avLst/>
              </a:prstGeom>
              <a:noFill/>
              <a:ln w="9525">
                <a:noFill/>
                <a:miter lim="800000"/>
                <a:headEnd/>
                <a:tailEnd/>
              </a:ln>
            </p:spPr>
          </p:pic>
          <p:sp>
            <p:nvSpPr>
              <p:cNvPr id="48" name="TextBox 47"/>
              <p:cNvSpPr txBox="1"/>
              <p:nvPr/>
            </p:nvSpPr>
            <p:spPr>
              <a:xfrm>
                <a:off x="2061945" y="2085201"/>
                <a:ext cx="1688283" cy="307777"/>
              </a:xfrm>
              <a:prstGeom prst="rect">
                <a:avLst/>
              </a:prstGeom>
              <a:noFill/>
            </p:spPr>
            <p:txBody>
              <a:bodyPr wrap="none" rtlCol="0">
                <a:spAutoFit/>
              </a:bodyPr>
              <a:lstStyle/>
              <a:p>
                <a:r>
                  <a:rPr lang="en-US" sz="1400" b="1" dirty="0" smtClean="0">
                    <a:solidFill>
                      <a:prstClr val="black"/>
                    </a:solidFill>
                    <a:latin typeface="Courier New" pitchFamily="49" charset="0"/>
                    <a:cs typeface="Courier New" pitchFamily="49" charset="0"/>
                  </a:rPr>
                  <a:t>c = </a:t>
                </a:r>
                <a:r>
                  <a:rPr lang="en-US" sz="1400" b="1" dirty="0" err="1" smtClean="0">
                    <a:solidFill>
                      <a:prstClr val="black"/>
                    </a:solidFill>
                    <a:latin typeface="Courier New" pitchFamily="49" charset="0"/>
                    <a:cs typeface="Courier New" pitchFamily="49" charset="0"/>
                  </a:rPr>
                  <a:t>myFcn</a:t>
                </a:r>
                <a:r>
                  <a:rPr lang="en-US" sz="1400" b="1" dirty="0" smtClean="0">
                    <a:solidFill>
                      <a:prstClr val="black"/>
                    </a:solidFill>
                    <a:latin typeface="Courier New" pitchFamily="49" charset="0"/>
                    <a:cs typeface="Courier New" pitchFamily="49" charset="0"/>
                  </a:rPr>
                  <a:t>(</a:t>
                </a:r>
                <a:r>
                  <a:rPr lang="en-US" sz="1400" b="1" dirty="0" err="1" smtClean="0">
                    <a:solidFill>
                      <a:prstClr val="black"/>
                    </a:solidFill>
                    <a:latin typeface="Courier New" pitchFamily="49" charset="0"/>
                    <a:cs typeface="Courier New" pitchFamily="49" charset="0"/>
                  </a:rPr>
                  <a:t>a,b</a:t>
                </a:r>
                <a:r>
                  <a:rPr lang="en-US" sz="1400" b="1" dirty="0" smtClean="0">
                    <a:solidFill>
                      <a:prstClr val="black"/>
                    </a:solidFill>
                    <a:latin typeface="Courier New" pitchFamily="49" charset="0"/>
                    <a:cs typeface="Courier New" pitchFamily="49" charset="0"/>
                  </a:rPr>
                  <a:t>)</a:t>
                </a:r>
                <a:endParaRPr lang="en-US" sz="1400" b="1" dirty="0">
                  <a:solidFill>
                    <a:prstClr val="black"/>
                  </a:solidFill>
                  <a:latin typeface="Courier New" pitchFamily="49" charset="0"/>
                  <a:cs typeface="Courier New" pitchFamily="49" charset="0"/>
                </a:endParaRPr>
              </a:p>
            </p:txBody>
          </p:sp>
        </p:grpSp>
        <p:grpSp>
          <p:nvGrpSpPr>
            <p:cNvPr id="40" name="Group 39"/>
            <p:cNvGrpSpPr/>
            <p:nvPr/>
          </p:nvGrpSpPr>
          <p:grpSpPr>
            <a:xfrm>
              <a:off x="2133600" y="2514600"/>
              <a:ext cx="2481890" cy="1146666"/>
              <a:chOff x="2133600" y="2514600"/>
              <a:chExt cx="2481890" cy="1146666"/>
            </a:xfrm>
          </p:grpSpPr>
          <p:sp>
            <p:nvSpPr>
              <p:cNvPr id="43" name="Rectangle 42"/>
              <p:cNvSpPr/>
              <p:nvPr/>
            </p:nvSpPr>
            <p:spPr>
              <a:xfrm>
                <a:off x="2133600" y="2514600"/>
                <a:ext cx="2329489" cy="1146666"/>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prstClr val="white"/>
                  </a:solidFill>
                  <a:cs typeface="Arial" pitchFamily="34" charset="0"/>
                </a:endParaRPr>
              </a:p>
            </p:txBody>
          </p:sp>
          <p:sp>
            <p:nvSpPr>
              <p:cNvPr id="44" name="TextBox 43"/>
              <p:cNvSpPr txBox="1"/>
              <p:nvPr/>
            </p:nvSpPr>
            <p:spPr>
              <a:xfrm>
                <a:off x="2140915" y="2553271"/>
                <a:ext cx="808235" cy="276999"/>
              </a:xfrm>
              <a:prstGeom prst="rect">
                <a:avLst/>
              </a:prstGeom>
              <a:noFill/>
            </p:spPr>
            <p:txBody>
              <a:bodyPr wrap="none" rtlCol="0">
                <a:spAutoFit/>
              </a:bodyPr>
              <a:lstStyle/>
              <a:p>
                <a:r>
                  <a:rPr lang="en-US" sz="1200" b="1" dirty="0" err="1" smtClean="0">
                    <a:solidFill>
                      <a:prstClr val="black"/>
                    </a:solidFill>
                    <a:cs typeface="Courier New" pitchFamily="49" charset="0"/>
                  </a:rPr>
                  <a:t>myFcn.c</a:t>
                </a:r>
                <a:endParaRPr lang="en-US" sz="1200" b="1" dirty="0">
                  <a:solidFill>
                    <a:prstClr val="black"/>
                  </a:solidFill>
                  <a:cs typeface="Courier New" pitchFamily="49" charset="0"/>
                </a:endParaRPr>
              </a:p>
            </p:txBody>
          </p:sp>
          <p:sp>
            <p:nvSpPr>
              <p:cNvPr id="45" name="Rectangle 44"/>
              <p:cNvSpPr/>
              <p:nvPr/>
            </p:nvSpPr>
            <p:spPr>
              <a:xfrm>
                <a:off x="2140916" y="2830269"/>
                <a:ext cx="2474574" cy="830997"/>
              </a:xfrm>
              <a:prstGeom prst="rect">
                <a:avLst/>
              </a:prstGeom>
            </p:spPr>
            <p:txBody>
              <a:bodyPr wrap="square">
                <a:spAutoFit/>
              </a:bodyPr>
              <a:lstStyle/>
              <a:p>
                <a:r>
                  <a:rPr lang="en-US" sz="800" dirty="0">
                    <a:solidFill>
                      <a:prstClr val="black"/>
                    </a:solidFill>
                    <a:latin typeface="Courier New" pitchFamily="49" charset="0"/>
                    <a:cs typeface="Courier New" pitchFamily="49" charset="0"/>
                  </a:rPr>
                  <a:t>void </a:t>
                </a:r>
                <a:r>
                  <a:rPr lang="en-US" sz="800" dirty="0" err="1">
                    <a:solidFill>
                      <a:prstClr val="black"/>
                    </a:solidFill>
                    <a:latin typeface="Courier New" pitchFamily="49" charset="0"/>
                    <a:cs typeface="Courier New" pitchFamily="49" charset="0"/>
                  </a:rPr>
                  <a:t>mexFunction</a:t>
                </a:r>
                <a:r>
                  <a:rPr lang="en-US" sz="800" dirty="0">
                    <a:solidFill>
                      <a:prstClr val="black"/>
                    </a:solidFill>
                    <a:latin typeface="Courier New" pitchFamily="49" charset="0"/>
                    <a:cs typeface="Courier New" pitchFamily="49" charset="0"/>
                  </a:rPr>
                  <a:t>(</a:t>
                </a:r>
              </a:p>
              <a:p>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int</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nlhs</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mxArray</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plhs</a:t>
                </a:r>
                <a:r>
                  <a:rPr lang="en-US" sz="800" dirty="0">
                    <a:solidFill>
                      <a:prstClr val="black"/>
                    </a:solidFill>
                    <a:latin typeface="Courier New" pitchFamily="49" charset="0"/>
                    <a:cs typeface="Courier New" pitchFamily="49" charset="0"/>
                  </a:rPr>
                  <a:t>[],</a:t>
                </a:r>
              </a:p>
              <a:p>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int</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nrhs</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const</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mxArray</a:t>
                </a:r>
                <a:r>
                  <a:rPr lang="en-US" sz="800" dirty="0">
                    <a:solidFill>
                      <a:prstClr val="black"/>
                    </a:solidFill>
                    <a:latin typeface="Courier New" pitchFamily="49" charset="0"/>
                    <a:cs typeface="Courier New" pitchFamily="49" charset="0"/>
                  </a:rPr>
                  <a:t> *</a:t>
                </a:r>
                <a:r>
                  <a:rPr lang="en-US" sz="800" dirty="0" err="1">
                    <a:solidFill>
                      <a:prstClr val="black"/>
                    </a:solidFill>
                    <a:latin typeface="Courier New" pitchFamily="49" charset="0"/>
                    <a:cs typeface="Courier New" pitchFamily="49" charset="0"/>
                  </a:rPr>
                  <a:t>prhs</a:t>
                </a:r>
                <a:r>
                  <a:rPr lang="en-US" sz="800" dirty="0">
                    <a:solidFill>
                      <a:prstClr val="black"/>
                    </a:solidFill>
                    <a:latin typeface="Courier New" pitchFamily="49" charset="0"/>
                    <a:cs typeface="Courier New" pitchFamily="49" charset="0"/>
                  </a:rPr>
                  <a:t>[])</a:t>
                </a:r>
              </a:p>
              <a:p>
                <a:r>
                  <a:rPr lang="en-US" sz="800" dirty="0">
                    <a:solidFill>
                      <a:prstClr val="black"/>
                    </a:solidFill>
                    <a:latin typeface="Courier New" pitchFamily="49" charset="0"/>
                    <a:cs typeface="Courier New" pitchFamily="49" charset="0"/>
                  </a:rPr>
                  <a:t>{</a:t>
                </a:r>
              </a:p>
              <a:p>
                <a:r>
                  <a:rPr lang="en-US" sz="800" dirty="0">
                    <a:solidFill>
                      <a:prstClr val="black"/>
                    </a:solidFill>
                    <a:latin typeface="Courier New" pitchFamily="49" charset="0"/>
                    <a:cs typeface="Courier New" pitchFamily="49" charset="0"/>
                  </a:rPr>
                  <a:t>   </a:t>
                </a:r>
                <a:r>
                  <a:rPr lang="en-US" sz="800" dirty="0" smtClean="0">
                    <a:solidFill>
                      <a:prstClr val="black"/>
                    </a:solidFill>
                    <a:latin typeface="Courier New" pitchFamily="49" charset="0"/>
                    <a:cs typeface="Courier New" pitchFamily="49" charset="0"/>
                  </a:rPr>
                  <a:t>/* more C </a:t>
                </a:r>
                <a:r>
                  <a:rPr lang="en-US" sz="800" dirty="0">
                    <a:solidFill>
                      <a:prstClr val="black"/>
                    </a:solidFill>
                    <a:latin typeface="Courier New" pitchFamily="49" charset="0"/>
                    <a:cs typeface="Courier New" pitchFamily="49" charset="0"/>
                  </a:rPr>
                  <a:t>code ... */</a:t>
                </a:r>
              </a:p>
              <a:p>
                <a:r>
                  <a:rPr lang="en-US" sz="800" dirty="0">
                    <a:solidFill>
                      <a:prstClr val="black"/>
                    </a:solidFill>
                    <a:latin typeface="Courier New" pitchFamily="49" charset="0"/>
                    <a:cs typeface="Courier New" pitchFamily="49" charset="0"/>
                  </a:rPr>
                  <a:t>}</a:t>
                </a:r>
              </a:p>
            </p:txBody>
          </p:sp>
        </p:grpSp>
        <p:sp>
          <p:nvSpPr>
            <p:cNvPr id="41" name="Arc 40"/>
            <p:cNvSpPr/>
            <p:nvPr/>
          </p:nvSpPr>
          <p:spPr>
            <a:xfrm>
              <a:off x="3213105" y="1904412"/>
              <a:ext cx="1173784" cy="1127195"/>
            </a:xfrm>
            <a:prstGeom prst="arc">
              <a:avLst/>
            </a:prstGeom>
            <a:ln w="38100">
              <a:solidFill>
                <a:schemeClr val="accent1">
                  <a:lumMod val="75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2" name="Arc 41"/>
            <p:cNvSpPr/>
            <p:nvPr/>
          </p:nvSpPr>
          <p:spPr>
            <a:xfrm rot="13131645">
              <a:off x="1770182" y="2468010"/>
              <a:ext cx="1173784" cy="1127195"/>
            </a:xfrm>
            <a:prstGeom prst="arc">
              <a:avLst/>
            </a:prstGeom>
            <a:ln w="38100">
              <a:solidFill>
                <a:schemeClr val="accent1">
                  <a:lumMod val="75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spTree>
    <p:extLst>
      <p:ext uri="{BB962C8B-B14F-4D97-AF65-F5344CB8AC3E}">
        <p14:creationId xmlns:p14="http://schemas.microsoft.com/office/powerpoint/2010/main" val="296222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Improve, and Manage Your Code</a:t>
            </a:r>
            <a:endParaRPr lang="en-US" dirty="0"/>
          </a:p>
        </p:txBody>
      </p:sp>
      <p:sp>
        <p:nvSpPr>
          <p:cNvPr id="5" name="Rounded Rectangle 4"/>
          <p:cNvSpPr/>
          <p:nvPr/>
        </p:nvSpPr>
        <p:spPr>
          <a:xfrm>
            <a:off x="5361907" y="1561736"/>
            <a:ext cx="1946397" cy="1315207"/>
          </a:xfrm>
          <a:prstGeom prst="roundRect">
            <a:avLst>
              <a:gd name="adj" fmla="val 389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6944" lvl="1" indent="-214308">
              <a:lnSpc>
                <a:spcPct val="150000"/>
              </a:lnSpc>
              <a:buFont typeface="Wingdings" pitchFamily="2" charset="2"/>
              <a:buChar char="§"/>
            </a:pPr>
            <a:r>
              <a:rPr lang="en-US" sz="1600" b="1" dirty="0">
                <a:solidFill>
                  <a:prstClr val="black"/>
                </a:solidFill>
                <a:latin typeface="Arial"/>
              </a:rPr>
              <a:t>Maintainable</a:t>
            </a:r>
          </a:p>
          <a:p>
            <a:pPr marL="386944" lvl="1" indent="-214308">
              <a:lnSpc>
                <a:spcPct val="150000"/>
              </a:lnSpc>
              <a:buFont typeface="Wingdings" pitchFamily="2" charset="2"/>
              <a:buChar char="§"/>
            </a:pPr>
            <a:r>
              <a:rPr lang="en-US" sz="1600" b="1" dirty="0">
                <a:solidFill>
                  <a:prstClr val="black"/>
                </a:solidFill>
                <a:latin typeface="Arial"/>
              </a:rPr>
              <a:t>Reusable </a:t>
            </a:r>
            <a:endParaRPr lang="en-US" sz="1600" b="1" dirty="0" smtClean="0">
              <a:solidFill>
                <a:prstClr val="black"/>
              </a:solidFill>
              <a:latin typeface="Arial"/>
            </a:endParaRPr>
          </a:p>
          <a:p>
            <a:pPr marL="386944" lvl="1" indent="-214308">
              <a:lnSpc>
                <a:spcPct val="150000"/>
              </a:lnSpc>
              <a:buFont typeface="Wingdings" pitchFamily="2" charset="2"/>
              <a:buChar char="§"/>
            </a:pPr>
            <a:r>
              <a:rPr lang="en-US" sz="1600" b="1" dirty="0" smtClean="0">
                <a:solidFill>
                  <a:prstClr val="black"/>
                </a:solidFill>
                <a:latin typeface="Arial"/>
              </a:rPr>
              <a:t>Robust</a:t>
            </a:r>
            <a:endParaRPr lang="en-US" sz="1600" b="1" dirty="0">
              <a:solidFill>
                <a:prstClr val="black"/>
              </a:solidFill>
              <a:latin typeface="Arial"/>
            </a:endParaRPr>
          </a:p>
        </p:txBody>
      </p:sp>
      <p:sp>
        <p:nvSpPr>
          <p:cNvPr id="10" name="Right Brace 9"/>
          <p:cNvSpPr/>
          <p:nvPr/>
        </p:nvSpPr>
        <p:spPr>
          <a:xfrm>
            <a:off x="4891187" y="1724459"/>
            <a:ext cx="364573" cy="1015027"/>
          </a:xfrm>
          <a:prstGeom prst="rightBrace">
            <a:avLst>
              <a:gd name="adj1" fmla="val 44570"/>
              <a:gd name="adj2" fmla="val 50000"/>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1">
              <a:solidFill>
                <a:prstClr val="black"/>
              </a:solidFill>
              <a:latin typeface="Arial"/>
            </a:endParaRPr>
          </a:p>
        </p:txBody>
      </p:sp>
      <p:sp>
        <p:nvSpPr>
          <p:cNvPr id="4" name="Rectangle 3"/>
          <p:cNvSpPr/>
          <p:nvPr/>
        </p:nvSpPr>
        <p:spPr>
          <a:xfrm>
            <a:off x="630282" y="3218421"/>
            <a:ext cx="1287532"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Data types</a:t>
            </a:r>
            <a:endParaRPr lang="he-IL"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p:txBody>
      </p:sp>
      <p:sp>
        <p:nvSpPr>
          <p:cNvPr id="11" name="Rectangle 10"/>
          <p:cNvSpPr/>
          <p:nvPr/>
        </p:nvSpPr>
        <p:spPr>
          <a:xfrm>
            <a:off x="2150109" y="3471579"/>
            <a:ext cx="1749197" cy="369332"/>
          </a:xfrm>
          <a:prstGeom prst="rect">
            <a:avLst/>
          </a:prstGeom>
        </p:spPr>
        <p:txBody>
          <a:bodyPr wrap="none">
            <a:spAutoFit/>
          </a:bodyPr>
          <a:lstStyle/>
          <a:p>
            <a:r>
              <a:rPr lang="en-US" dirty="0">
                <a:solidFill>
                  <a:prstClr val="black"/>
                </a:solidFill>
                <a:latin typeface="Arial"/>
              </a:rPr>
              <a:t>Function types </a:t>
            </a:r>
            <a:endParaRPr lang="he-IL" dirty="0">
              <a:solidFill>
                <a:prstClr val="black"/>
              </a:solidFill>
              <a:latin typeface="Arial"/>
              <a:cs typeface="Arial" panose="020B0604020202020204" pitchFamily="34" charset="0"/>
            </a:endParaRPr>
          </a:p>
        </p:txBody>
      </p:sp>
      <p:sp>
        <p:nvSpPr>
          <p:cNvPr id="14" name="Rectangle 13"/>
          <p:cNvSpPr/>
          <p:nvPr/>
        </p:nvSpPr>
        <p:spPr>
          <a:xfrm>
            <a:off x="6092344" y="6014466"/>
            <a:ext cx="1911067" cy="646331"/>
          </a:xfrm>
          <a:prstGeom prst="rect">
            <a:avLst/>
          </a:prstGeom>
        </p:spPr>
        <p:txBody>
          <a:bodyPr wrap="square">
            <a:spAutoFit/>
          </a:bodyPr>
          <a:lstStyle/>
          <a:p>
            <a:r>
              <a:rPr lang="en-US" dirty="0">
                <a:solidFill>
                  <a:prstClr val="black"/>
                </a:solidFill>
                <a:latin typeface="Arial"/>
              </a:rPr>
              <a:t>Validating inputs</a:t>
            </a:r>
            <a:br>
              <a:rPr lang="en-US" dirty="0">
                <a:solidFill>
                  <a:prstClr val="black"/>
                </a:solidFill>
                <a:latin typeface="Arial"/>
              </a:rPr>
            </a:br>
            <a:endParaRPr lang="he-IL" dirty="0">
              <a:solidFill>
                <a:prstClr val="black"/>
              </a:solidFill>
              <a:latin typeface="Arial"/>
              <a:cs typeface="Arial" panose="020B0604020202020204" pitchFamily="34" charset="0"/>
            </a:endParaRPr>
          </a:p>
        </p:txBody>
      </p:sp>
      <p:sp>
        <p:nvSpPr>
          <p:cNvPr id="17" name="Rectangle 16"/>
          <p:cNvSpPr/>
          <p:nvPr/>
        </p:nvSpPr>
        <p:spPr>
          <a:xfrm>
            <a:off x="5969411" y="4394387"/>
            <a:ext cx="3384376" cy="615553"/>
          </a:xfrm>
          <a:prstGeom prst="rect">
            <a:avLst/>
          </a:prstGeom>
        </p:spPr>
        <p:txBody>
          <a:bodyPr wrap="square">
            <a:spAutoFit/>
          </a:bodyPr>
          <a:lstStyle/>
          <a:p>
            <a:pPr lvl="1"/>
            <a:r>
              <a:rPr lang="en-US" dirty="0">
                <a:solidFill>
                  <a:prstClr val="black"/>
                </a:solidFill>
                <a:latin typeface="Arial"/>
              </a:rPr>
              <a:t>Flexible calling syntax </a:t>
            </a:r>
            <a:r>
              <a:rPr lang="en-US" sz="1600" dirty="0">
                <a:solidFill>
                  <a:prstClr val="black"/>
                </a:solidFill>
                <a:latin typeface="Arial"/>
              </a:rPr>
              <a:t>(</a:t>
            </a:r>
            <a:r>
              <a:rPr lang="en-US" sz="1600" dirty="0" err="1">
                <a:solidFill>
                  <a:prstClr val="black"/>
                </a:solidFill>
                <a:latin typeface="Courier New" pitchFamily="49" charset="0"/>
                <a:cs typeface="Courier New" pitchFamily="49" charset="0"/>
              </a:rPr>
              <a:t>varargin</a:t>
            </a:r>
            <a:r>
              <a:rPr lang="en-US" sz="1600" dirty="0">
                <a:solidFill>
                  <a:prstClr val="black"/>
                </a:solidFill>
                <a:latin typeface="Arial"/>
              </a:rPr>
              <a:t>, </a:t>
            </a:r>
            <a:r>
              <a:rPr lang="en-US" sz="1600" dirty="0" err="1">
                <a:solidFill>
                  <a:prstClr val="black"/>
                </a:solidFill>
                <a:latin typeface="Courier New" pitchFamily="49" charset="0"/>
                <a:cs typeface="Courier New" pitchFamily="49" charset="0"/>
              </a:rPr>
              <a:t>varargout</a:t>
            </a:r>
            <a:r>
              <a:rPr lang="en-US" sz="1600" dirty="0">
                <a:solidFill>
                  <a:prstClr val="black"/>
                </a:solidFill>
                <a:latin typeface="Arial"/>
              </a:rPr>
              <a:t>)</a:t>
            </a:r>
            <a:endParaRPr lang="en-US" dirty="0">
              <a:solidFill>
                <a:prstClr val="black"/>
              </a:solidFill>
              <a:latin typeface="Arial"/>
            </a:endParaRPr>
          </a:p>
        </p:txBody>
      </p:sp>
      <p:sp>
        <p:nvSpPr>
          <p:cNvPr id="18" name="Rectangle 17"/>
          <p:cNvSpPr/>
          <p:nvPr/>
        </p:nvSpPr>
        <p:spPr>
          <a:xfrm>
            <a:off x="7308304" y="3311914"/>
            <a:ext cx="1685141" cy="369332"/>
          </a:xfrm>
          <a:prstGeom prst="rect">
            <a:avLst/>
          </a:prstGeom>
        </p:spPr>
        <p:txBody>
          <a:bodyPr wrap="none">
            <a:spAutoFit/>
          </a:bodyPr>
          <a:lstStyle/>
          <a:p>
            <a:r>
              <a:rPr lang="en-US" dirty="0">
                <a:solidFill>
                  <a:prstClr val="black"/>
                </a:solidFill>
                <a:latin typeface="Arial"/>
              </a:rPr>
              <a:t>Code Analyzer</a:t>
            </a:r>
            <a:endParaRPr lang="he-IL" dirty="0">
              <a:solidFill>
                <a:prstClr val="black"/>
              </a:solidFill>
              <a:latin typeface="Arial"/>
              <a:cs typeface="Arial" panose="020B0604020202020204" pitchFamily="34" charset="0"/>
            </a:endParaRPr>
          </a:p>
        </p:txBody>
      </p:sp>
      <p:sp>
        <p:nvSpPr>
          <p:cNvPr id="19" name="Rectangle 18"/>
          <p:cNvSpPr/>
          <p:nvPr/>
        </p:nvSpPr>
        <p:spPr>
          <a:xfrm>
            <a:off x="1857089" y="5349315"/>
            <a:ext cx="1377300" cy="369332"/>
          </a:xfrm>
          <a:prstGeom prst="rect">
            <a:avLst/>
          </a:prstGeom>
        </p:spPr>
        <p:txBody>
          <a:bodyPr wrap="none">
            <a:spAutoFit/>
          </a:bodyPr>
          <a:lstStyle/>
          <a:p>
            <a:pPr lvl="1"/>
            <a:r>
              <a:rPr lang="en-US" dirty="0">
                <a:solidFill>
                  <a:prstClr val="black"/>
                </a:solidFill>
                <a:latin typeface="Arial"/>
              </a:rPr>
              <a:t>Profiler</a:t>
            </a:r>
          </a:p>
        </p:txBody>
      </p:sp>
      <p:sp>
        <p:nvSpPr>
          <p:cNvPr id="20" name="Rectangle 19"/>
          <p:cNvSpPr/>
          <p:nvPr/>
        </p:nvSpPr>
        <p:spPr>
          <a:xfrm>
            <a:off x="920935" y="4099777"/>
            <a:ext cx="3249608" cy="369332"/>
          </a:xfrm>
          <a:prstGeom prst="rect">
            <a:avLst/>
          </a:prstGeom>
        </p:spPr>
        <p:txBody>
          <a:bodyPr wrap="none">
            <a:spAutoFit/>
          </a:bodyPr>
          <a:lstStyle/>
          <a:p>
            <a:r>
              <a:rPr lang="en-US" dirty="0">
                <a:solidFill>
                  <a:prstClr val="black"/>
                </a:solidFill>
                <a:latin typeface="Arial"/>
              </a:rPr>
              <a:t>Object-oriented programming </a:t>
            </a:r>
            <a:endParaRPr lang="he-IL" dirty="0">
              <a:solidFill>
                <a:prstClr val="black"/>
              </a:solidFill>
              <a:latin typeface="Arial"/>
              <a:cs typeface="Arial" panose="020B0604020202020204" pitchFamily="34" charset="0"/>
            </a:endParaRPr>
          </a:p>
        </p:txBody>
      </p:sp>
      <p:sp>
        <p:nvSpPr>
          <p:cNvPr id="21" name="Rectangle 20"/>
          <p:cNvSpPr/>
          <p:nvPr/>
        </p:nvSpPr>
        <p:spPr>
          <a:xfrm>
            <a:off x="4131601" y="3209095"/>
            <a:ext cx="1672253" cy="369332"/>
          </a:xfrm>
          <a:prstGeom prst="rect">
            <a:avLst/>
          </a:prstGeom>
        </p:spPr>
        <p:txBody>
          <a:bodyPr wrap="none">
            <a:spAutoFit/>
          </a:bodyPr>
          <a:lstStyle/>
          <a:p>
            <a:r>
              <a:rPr lang="en-US" dirty="0">
                <a:solidFill>
                  <a:prstClr val="black"/>
                </a:solidFill>
                <a:latin typeface="Arial"/>
              </a:rPr>
              <a:t>Source </a:t>
            </a:r>
            <a:r>
              <a:rPr lang="en-US" dirty="0" smtClean="0">
                <a:solidFill>
                  <a:prstClr val="black"/>
                </a:solidFill>
                <a:latin typeface="Arial"/>
              </a:rPr>
              <a:t>control</a:t>
            </a:r>
            <a:endParaRPr lang="he-IL" dirty="0">
              <a:solidFill>
                <a:prstClr val="black"/>
              </a:solidFill>
              <a:latin typeface="Arial"/>
              <a:cs typeface="Arial" panose="020B0604020202020204" pitchFamily="34" charset="0"/>
            </a:endParaRPr>
          </a:p>
        </p:txBody>
      </p:sp>
      <p:sp>
        <p:nvSpPr>
          <p:cNvPr id="22" name="Rectangle 21"/>
          <p:cNvSpPr/>
          <p:nvPr/>
        </p:nvSpPr>
        <p:spPr>
          <a:xfrm>
            <a:off x="508101" y="5910753"/>
            <a:ext cx="2146742" cy="369332"/>
          </a:xfrm>
          <a:prstGeom prst="rect">
            <a:avLst/>
          </a:prstGeom>
        </p:spPr>
        <p:txBody>
          <a:bodyPr wrap="none">
            <a:spAutoFit/>
          </a:bodyPr>
          <a:lstStyle/>
          <a:p>
            <a:r>
              <a:rPr lang="en-US" dirty="0">
                <a:solidFill>
                  <a:prstClr val="black"/>
                </a:solidFill>
                <a:latin typeface="Arial" panose="020B0604020202020204" pitchFamily="34" charset="0"/>
                <a:ea typeface="Calibri" panose="020F0502020204030204" pitchFamily="34" charset="0"/>
              </a:rPr>
              <a:t>Handle exceptions </a:t>
            </a:r>
            <a:endParaRPr lang="he-IL" dirty="0">
              <a:solidFill>
                <a:prstClr val="black"/>
              </a:solidFill>
              <a:latin typeface="Arial"/>
              <a:cs typeface="Arial" panose="020B0604020202020204" pitchFamily="34" charset="0"/>
            </a:endParaRPr>
          </a:p>
        </p:txBody>
      </p:sp>
      <p:sp>
        <p:nvSpPr>
          <p:cNvPr id="23" name="Rectangle 22"/>
          <p:cNvSpPr/>
          <p:nvPr/>
        </p:nvSpPr>
        <p:spPr>
          <a:xfrm>
            <a:off x="457200" y="4787877"/>
            <a:ext cx="2441694" cy="369332"/>
          </a:xfrm>
          <a:prstGeom prst="rect">
            <a:avLst/>
          </a:prstGeom>
        </p:spPr>
        <p:txBody>
          <a:bodyPr wrap="none">
            <a:spAutoFit/>
          </a:bodyPr>
          <a:lstStyle/>
          <a:p>
            <a:r>
              <a:rPr lang="en-US" dirty="0">
                <a:solidFill>
                  <a:prstClr val="black"/>
                </a:solidFill>
                <a:latin typeface="Arial" panose="020B0604020202020204" pitchFamily="34" charset="0"/>
                <a:ea typeface="Calibri" panose="020F0502020204030204" pitchFamily="34" charset="0"/>
              </a:rPr>
              <a:t>Measure performance</a:t>
            </a:r>
            <a:endParaRPr lang="he-IL" dirty="0">
              <a:solidFill>
                <a:prstClr val="black"/>
              </a:solidFill>
              <a:latin typeface="Arial"/>
              <a:cs typeface="Arial" panose="020B0604020202020204" pitchFamily="34" charset="0"/>
            </a:endParaRPr>
          </a:p>
        </p:txBody>
      </p:sp>
      <p:sp>
        <p:nvSpPr>
          <p:cNvPr id="24" name="Rectangle 23"/>
          <p:cNvSpPr/>
          <p:nvPr/>
        </p:nvSpPr>
        <p:spPr>
          <a:xfrm>
            <a:off x="3047145" y="6077956"/>
            <a:ext cx="1236236" cy="388696"/>
          </a:xfrm>
          <a:prstGeom prst="rect">
            <a:avLst/>
          </a:prstGeom>
        </p:spPr>
        <p:txBody>
          <a:bodyPr wrap="none">
            <a:spAutoFit/>
          </a:bodyPr>
          <a:lstStyle/>
          <a:p>
            <a:pPr>
              <a:lnSpc>
                <a:spcPct val="107000"/>
              </a:lnSpc>
            </a:pPr>
            <a:r>
              <a:rPr lang="en-US" dirty="0">
                <a:solidFill>
                  <a:prstClr val="black"/>
                </a:solidFill>
                <a:latin typeface="Arial" panose="020B0604020202020204" pitchFamily="34" charset="0"/>
                <a:ea typeface="Times New Roman" panose="02020603050405020304" pitchFamily="18" charset="0"/>
                <a:cs typeface="Arial" panose="020B0604020202020204" pitchFamily="34" charset="0"/>
              </a:rPr>
              <a:t>Document</a:t>
            </a:r>
            <a:endParaRPr lang="en-US" sz="2400" dirty="0">
              <a:solidFill>
                <a:prstClr val="black"/>
              </a:solidFill>
              <a:latin typeface="Calibri" panose="020F0502020204030204" pitchFamily="34" charset="0"/>
              <a:ea typeface="Calibri" panose="020F0502020204030204" pitchFamily="34" charset="0"/>
              <a:cs typeface="Arial" panose="020B0604020202020204" pitchFamily="34" charset="0"/>
            </a:endParaRPr>
          </a:p>
        </p:txBody>
      </p:sp>
      <p:sp>
        <p:nvSpPr>
          <p:cNvPr id="25" name="Rectangle 24"/>
          <p:cNvSpPr/>
          <p:nvPr/>
        </p:nvSpPr>
        <p:spPr>
          <a:xfrm>
            <a:off x="3610010" y="5039294"/>
            <a:ext cx="2518638" cy="369332"/>
          </a:xfrm>
          <a:prstGeom prst="rect">
            <a:avLst/>
          </a:prstGeom>
        </p:spPr>
        <p:txBody>
          <a:bodyPr wrap="none">
            <a:spAutoFit/>
          </a:bodyPr>
          <a:lstStyle/>
          <a:p>
            <a:r>
              <a:rPr lang="en-US" dirty="0">
                <a:solidFill>
                  <a:prstClr val="black"/>
                </a:solidFill>
                <a:latin typeface="Arial" panose="020B0604020202020204" pitchFamily="34" charset="0"/>
                <a:ea typeface="Calibri" panose="020F0502020204030204" pitchFamily="34" charset="0"/>
              </a:rPr>
              <a:t>Parallel tools and GPU</a:t>
            </a:r>
            <a:endParaRPr lang="he-IL" dirty="0">
              <a:solidFill>
                <a:prstClr val="black"/>
              </a:solidFill>
              <a:latin typeface="Arial"/>
              <a:cs typeface="Arial" panose="020B0604020202020204" pitchFamily="34" charset="0"/>
            </a:endParaRPr>
          </a:p>
        </p:txBody>
      </p:sp>
      <p:sp>
        <p:nvSpPr>
          <p:cNvPr id="26" name="Rectangle 25"/>
          <p:cNvSpPr/>
          <p:nvPr/>
        </p:nvSpPr>
        <p:spPr>
          <a:xfrm>
            <a:off x="4463806" y="5696869"/>
            <a:ext cx="1505605" cy="388696"/>
          </a:xfrm>
          <a:prstGeom prst="rect">
            <a:avLst/>
          </a:prstGeom>
        </p:spPr>
        <p:txBody>
          <a:bodyPr wrap="none">
            <a:spAutoFit/>
          </a:bodyPr>
          <a:lstStyle/>
          <a:p>
            <a:pPr>
              <a:lnSpc>
                <a:spcPct val="107000"/>
              </a:lnSpc>
            </a:pPr>
            <a:r>
              <a:rPr lang="en-US" dirty="0">
                <a:solidFill>
                  <a:prstClr val="black"/>
                </a:solidFill>
                <a:latin typeface="Arial" panose="020B0604020202020204" pitchFamily="34" charset="0"/>
                <a:ea typeface="Calibri" panose="020F0502020204030204" pitchFamily="34" charset="0"/>
                <a:cs typeface="Arial" panose="020B0604020202020204" pitchFamily="34" charset="0"/>
              </a:rPr>
              <a:t>Vectorization</a:t>
            </a:r>
            <a:endParaRPr lang="en-US" sz="2400" dirty="0">
              <a:solidFill>
                <a:prstClr val="black"/>
              </a:solidFill>
              <a:latin typeface="Calibri" panose="020F0502020204030204" pitchFamily="34" charset="0"/>
              <a:ea typeface="Calibri" panose="020F0502020204030204" pitchFamily="34" charset="0"/>
              <a:cs typeface="Arial" panose="020B0604020202020204" pitchFamily="34" charset="0"/>
            </a:endParaRPr>
          </a:p>
        </p:txBody>
      </p:sp>
      <p:sp>
        <p:nvSpPr>
          <p:cNvPr id="28" name="Rectangle 27"/>
          <p:cNvSpPr/>
          <p:nvPr/>
        </p:nvSpPr>
        <p:spPr>
          <a:xfrm>
            <a:off x="6954486" y="5327537"/>
            <a:ext cx="1531188" cy="369332"/>
          </a:xfrm>
          <a:prstGeom prst="rect">
            <a:avLst/>
          </a:prstGeom>
        </p:spPr>
        <p:txBody>
          <a:bodyPr wrap="none">
            <a:spAutoFit/>
          </a:bodyPr>
          <a:lstStyle/>
          <a:p>
            <a:r>
              <a:rPr lang="en-US" dirty="0">
                <a:solidFill>
                  <a:prstClr val="black"/>
                </a:solidFill>
                <a:latin typeface="Arial" panose="020B0604020202020204" pitchFamily="34" charset="0"/>
                <a:ea typeface="Times New Roman" panose="02020603050405020304" pitchFamily="18" charset="0"/>
              </a:rPr>
              <a:t>Consultation</a:t>
            </a:r>
            <a:r>
              <a:rPr lang="en-US" dirty="0">
                <a:solidFill>
                  <a:prstClr val="black"/>
                </a:solidFill>
                <a:latin typeface="Arial"/>
              </a:rPr>
              <a:t> </a:t>
            </a:r>
            <a:endParaRPr lang="he-IL" dirty="0">
              <a:solidFill>
                <a:prstClr val="black"/>
              </a:solidFill>
              <a:latin typeface="Arial"/>
              <a:cs typeface="Arial" panose="020B0604020202020204" pitchFamily="34" charset="0"/>
            </a:endParaRPr>
          </a:p>
        </p:txBody>
      </p:sp>
      <p:sp>
        <p:nvSpPr>
          <p:cNvPr id="31" name="Rectangle 30"/>
          <p:cNvSpPr/>
          <p:nvPr/>
        </p:nvSpPr>
        <p:spPr>
          <a:xfrm>
            <a:off x="4502311" y="4288975"/>
            <a:ext cx="1428596" cy="369332"/>
          </a:xfrm>
          <a:prstGeom prst="rect">
            <a:avLst/>
          </a:prstGeom>
        </p:spPr>
        <p:txBody>
          <a:bodyPr wrap="square">
            <a:spAutoFit/>
          </a:bodyPr>
          <a:lstStyle/>
          <a:p>
            <a:r>
              <a:rPr lang="en-US" dirty="0">
                <a:solidFill>
                  <a:prstClr val="black"/>
                </a:solidFill>
                <a:latin typeface="Arial"/>
              </a:rPr>
              <a:t>Flow control</a:t>
            </a:r>
            <a:endParaRPr lang="he-IL" dirty="0">
              <a:solidFill>
                <a:prstClr val="black"/>
              </a:solidFill>
              <a:latin typeface="Arial"/>
              <a:cs typeface="Arial" panose="020B0604020202020204" pitchFamily="34" charset="0"/>
            </a:endParaRPr>
          </a:p>
        </p:txBody>
      </p:sp>
      <p:grpSp>
        <p:nvGrpSpPr>
          <p:cNvPr id="36" name="Group 35"/>
          <p:cNvGrpSpPr/>
          <p:nvPr/>
        </p:nvGrpSpPr>
        <p:grpSpPr>
          <a:xfrm>
            <a:off x="7560000" y="1440000"/>
            <a:ext cx="933236" cy="1086105"/>
            <a:chOff x="4800600" y="1218493"/>
            <a:chExt cx="1208709" cy="1372307"/>
          </a:xfrm>
        </p:grpSpPr>
        <p:grpSp>
          <p:nvGrpSpPr>
            <p:cNvPr id="37" name="Group 36"/>
            <p:cNvGrpSpPr/>
            <p:nvPr/>
          </p:nvGrpSpPr>
          <p:grpSpPr>
            <a:xfrm>
              <a:off x="4836716" y="1218493"/>
              <a:ext cx="1131932" cy="994163"/>
              <a:chOff x="4776249" y="4896992"/>
              <a:chExt cx="1131932" cy="994163"/>
            </a:xfrm>
          </p:grpSpPr>
          <p:pic>
            <p:nvPicPr>
              <p:cNvPr id="39" name="Picture 38"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40" name="TextBox 39"/>
              <p:cNvSpPr txBox="1"/>
              <p:nvPr/>
            </p:nvSpPr>
            <p:spPr>
              <a:xfrm>
                <a:off x="4776249" y="5541163"/>
                <a:ext cx="1131932" cy="34999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200" b="1" dirty="0">
                    <a:solidFill>
                      <a:srgbClr val="125687"/>
                    </a:solidFill>
                    <a:latin typeface="Levenim MT" pitchFamily="2" charset="-79"/>
                    <a:cs typeface="Levenim MT" pitchFamily="2" charset="-79"/>
                  </a:rPr>
                  <a:t>MANAGE</a:t>
                </a:r>
              </a:p>
            </p:txBody>
          </p:sp>
        </p:grpSp>
        <p:sp>
          <p:nvSpPr>
            <p:cNvPr id="38" name="Arc 37"/>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solidFill>
                  <a:prstClr val="black"/>
                </a:solidFill>
                <a:latin typeface="Arial"/>
              </a:endParaRPr>
            </a:p>
          </p:txBody>
        </p:sp>
      </p:grpSp>
      <p:grpSp>
        <p:nvGrpSpPr>
          <p:cNvPr id="35" name="Group 34"/>
          <p:cNvGrpSpPr/>
          <p:nvPr/>
        </p:nvGrpSpPr>
        <p:grpSpPr>
          <a:xfrm>
            <a:off x="508101" y="1610437"/>
            <a:ext cx="4459627" cy="1392306"/>
            <a:chOff x="2855640" y="2893634"/>
            <a:chExt cx="3985553" cy="1643698"/>
          </a:xfrm>
        </p:grpSpPr>
        <p:sp>
          <p:nvSpPr>
            <p:cNvPr id="41" name="Rounded Rectangle 40"/>
            <p:cNvSpPr/>
            <p:nvPr/>
          </p:nvSpPr>
          <p:spPr bwMode="auto">
            <a:xfrm>
              <a:off x="2855640" y="2893634"/>
              <a:ext cx="3821708" cy="1410969"/>
            </a:xfrm>
            <a:prstGeom prst="roundRect">
              <a:avLst>
                <a:gd name="adj" fmla="val 515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451"/>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42" name="Group 41"/>
            <p:cNvGrpSpPr/>
            <p:nvPr/>
          </p:nvGrpSpPr>
          <p:grpSpPr>
            <a:xfrm>
              <a:off x="2994424" y="2974935"/>
              <a:ext cx="3846769" cy="1562397"/>
              <a:chOff x="1633150" y="2267150"/>
              <a:chExt cx="5129025" cy="2053493"/>
            </a:xfrm>
          </p:grpSpPr>
          <p:sp>
            <p:nvSpPr>
              <p:cNvPr id="43" name="Rounded Rectangle 42"/>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4" name="Text Box 36"/>
              <p:cNvSpPr txBox="1">
                <a:spLocks noChangeArrowheads="1"/>
              </p:cNvSpPr>
              <p:nvPr/>
            </p:nvSpPr>
            <p:spPr bwMode="auto">
              <a:xfrm>
                <a:off x="1633150" y="2267150"/>
                <a:ext cx="5129025" cy="2053493"/>
              </a:xfrm>
              <a:prstGeom prst="rect">
                <a:avLst/>
              </a:prstGeom>
              <a:noFill/>
              <a:ln w="9525">
                <a:noFill/>
                <a:miter lim="800000"/>
                <a:headEnd/>
                <a:tailEnd/>
              </a:ln>
            </p:spPr>
            <p:txBody>
              <a:bodyPr wrap="square">
                <a:spAutoFit/>
              </a:bodyPr>
              <a:lstStyle/>
              <a:p>
                <a:pPr lvl="0">
                  <a:defRPr/>
                </a:pPr>
                <a:r>
                  <a:rPr lang="en-US" sz="1600" b="1" dirty="0">
                    <a:solidFill>
                      <a:prstClr val="black"/>
                    </a:solidFill>
                  </a:rPr>
                  <a:t>Define Architecture and Design</a:t>
                </a:r>
              </a:p>
              <a:p>
                <a:pPr lvl="0">
                  <a:defRPr/>
                </a:pPr>
                <a:r>
                  <a:rPr lang="en-US" sz="1600" b="1" dirty="0">
                    <a:solidFill>
                      <a:prstClr val="black"/>
                    </a:solidFill>
                  </a:rPr>
                  <a:t>Improve Code Quality and Performance</a:t>
                </a:r>
              </a:p>
              <a:p>
                <a:pPr>
                  <a:defRPr/>
                </a:pPr>
                <a:r>
                  <a:rPr lang="en-US" sz="1600" b="1" dirty="0">
                    <a:solidFill>
                      <a:prstClr val="black"/>
                    </a:solidFill>
                  </a:rPr>
                  <a:t>Profile and Optimize</a:t>
                </a:r>
                <a:endParaRPr lang="en-US" sz="1600" dirty="0">
                  <a:solidFill>
                    <a:prstClr val="black"/>
                  </a:solidFill>
                </a:endParaRPr>
              </a:p>
              <a:p>
                <a:pPr lvl="0">
                  <a:defRPr/>
                </a:pPr>
                <a:r>
                  <a:rPr lang="en-US" sz="1600" b="1" dirty="0">
                    <a:solidFill>
                      <a:prstClr val="black"/>
                    </a:solidFill>
                  </a:rPr>
                  <a:t>Manage Code with Source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125687"/>
                  </a:solidFill>
                  <a:effectLst/>
                  <a:uLnTx/>
                  <a:uFillTx/>
                  <a:latin typeface="Arial" charset="0"/>
                  <a:ea typeface="+mn-ea"/>
                  <a:cs typeface="Tahoma" charset="0"/>
                </a:endParaRPr>
              </a:p>
            </p:txBody>
          </p:sp>
        </p:grpSp>
      </p:grpSp>
      <p:grpSp>
        <p:nvGrpSpPr>
          <p:cNvPr id="30" name="Group 29"/>
          <p:cNvGrpSpPr/>
          <p:nvPr/>
        </p:nvGrpSpPr>
        <p:grpSpPr>
          <a:xfrm>
            <a:off x="2818121" y="3148478"/>
            <a:ext cx="3643828" cy="3509963"/>
            <a:chOff x="1346598" y="1990725"/>
            <a:chExt cx="3643828" cy="3509963"/>
          </a:xfrm>
        </p:grpSpPr>
        <p:sp>
          <p:nvSpPr>
            <p:cNvPr id="32" name="Rectangle 2"/>
            <p:cNvSpPr>
              <a:spLocks noChangeArrowheads="1"/>
            </p:cNvSpPr>
            <p:nvPr/>
          </p:nvSpPr>
          <p:spPr bwMode="auto">
            <a:xfrm>
              <a:off x="1346598" y="1990725"/>
              <a:ext cx="3643540" cy="3509963"/>
            </a:xfrm>
            <a:prstGeom prst="rect">
              <a:avLst/>
            </a:prstGeom>
            <a:solidFill>
              <a:srgbClr val="99CCFF"/>
            </a:solidFill>
            <a:ln w="9525">
              <a:solidFill>
                <a:srgbClr val="32466E"/>
              </a:solidFill>
              <a:miter lim="800000"/>
              <a:headEnd/>
              <a:tailEnd/>
            </a:ln>
            <a:effectLst/>
          </p:spPr>
          <p:txBody>
            <a:bodyPr wrap="none" anchor="ctr"/>
            <a:lstStyle/>
            <a:p>
              <a:pPr marL="213122" indent="-213122" algn="ctr"/>
              <a:endParaRPr lang="en-US" sz="1350"/>
            </a:p>
          </p:txBody>
        </p:sp>
        <p:sp>
          <p:nvSpPr>
            <p:cNvPr id="33" name="Rectangle 3"/>
            <p:cNvSpPr>
              <a:spLocks noChangeArrowheads="1"/>
            </p:cNvSpPr>
            <p:nvPr/>
          </p:nvSpPr>
          <p:spPr bwMode="auto">
            <a:xfrm>
              <a:off x="1353743" y="3754041"/>
              <a:ext cx="3636683" cy="1741884"/>
            </a:xfrm>
            <a:prstGeom prst="rect">
              <a:avLst/>
            </a:prstGeom>
            <a:solidFill>
              <a:srgbClr val="FADCAA"/>
            </a:solidFill>
            <a:ln w="9525">
              <a:noFill/>
              <a:miter lim="800000"/>
              <a:headEnd/>
              <a:tailEnd/>
            </a:ln>
            <a:effectLst/>
          </p:spPr>
          <p:txBody>
            <a:bodyPr wrap="none" anchor="ctr"/>
            <a:lstStyle/>
            <a:p>
              <a:pPr marL="511969" indent="-213122" algn="ctr"/>
              <a:endParaRPr lang="en-US" sz="1350"/>
            </a:p>
          </p:txBody>
        </p:sp>
        <p:sp>
          <p:nvSpPr>
            <p:cNvPr id="34" name="Rectangle 7"/>
            <p:cNvSpPr>
              <a:spLocks noChangeArrowheads="1"/>
            </p:cNvSpPr>
            <p:nvPr/>
          </p:nvSpPr>
          <p:spPr bwMode="auto">
            <a:xfrm>
              <a:off x="3164682" y="4493420"/>
              <a:ext cx="163591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function</a:t>
              </a:r>
            </a:p>
          </p:txBody>
        </p:sp>
        <p:sp>
          <p:nvSpPr>
            <p:cNvPr id="45" name="Rectangle 8"/>
            <p:cNvSpPr>
              <a:spLocks noChangeArrowheads="1"/>
            </p:cNvSpPr>
            <p:nvPr/>
          </p:nvSpPr>
          <p:spPr bwMode="auto">
            <a:xfrm>
              <a:off x="1964532" y="4772026"/>
              <a:ext cx="180736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script</a:t>
              </a:r>
            </a:p>
          </p:txBody>
        </p:sp>
        <p:sp>
          <p:nvSpPr>
            <p:cNvPr id="46" name="Rectangle 9"/>
            <p:cNvSpPr>
              <a:spLocks noChangeArrowheads="1"/>
            </p:cNvSpPr>
            <p:nvPr/>
          </p:nvSpPr>
          <p:spPr bwMode="auto">
            <a:xfrm>
              <a:off x="1465666" y="5050632"/>
              <a:ext cx="1431696"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dirty="0"/>
                <a:t>command line</a:t>
              </a:r>
            </a:p>
          </p:txBody>
        </p:sp>
        <p:sp>
          <p:nvSpPr>
            <p:cNvPr id="47" name="Rectangle 10"/>
            <p:cNvSpPr>
              <a:spLocks noChangeArrowheads="1"/>
            </p:cNvSpPr>
            <p:nvPr/>
          </p:nvSpPr>
          <p:spPr bwMode="auto">
            <a:xfrm>
              <a:off x="1411461" y="2121695"/>
              <a:ext cx="642938"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value</a:t>
              </a:r>
            </a:p>
          </p:txBody>
        </p:sp>
        <p:sp>
          <p:nvSpPr>
            <p:cNvPr id="48" name="Rectangle 11"/>
            <p:cNvSpPr>
              <a:spLocks noChangeArrowheads="1"/>
            </p:cNvSpPr>
            <p:nvPr/>
          </p:nvSpPr>
          <p:spPr bwMode="auto">
            <a:xfrm>
              <a:off x="1964532" y="2407445"/>
              <a:ext cx="1807369"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a:t>variable</a:t>
              </a:r>
            </a:p>
          </p:txBody>
        </p:sp>
        <p:sp>
          <p:nvSpPr>
            <p:cNvPr id="49" name="Rectangle 12"/>
            <p:cNvSpPr>
              <a:spLocks noChangeArrowheads="1"/>
            </p:cNvSpPr>
            <p:nvPr/>
          </p:nvSpPr>
          <p:spPr bwMode="auto">
            <a:xfrm>
              <a:off x="2993233" y="2707482"/>
              <a:ext cx="1809050" cy="235744"/>
            </a:xfrm>
            <a:prstGeom prst="rect">
              <a:avLst/>
            </a:prstGeom>
            <a:gradFill rotWithShape="1">
              <a:gsLst>
                <a:gs pos="0">
                  <a:schemeClr val="bg1"/>
                </a:gs>
                <a:gs pos="100000">
                  <a:schemeClr val="bg1">
                    <a:alpha val="0"/>
                  </a:schemeClr>
                </a:gs>
              </a:gsLst>
              <a:lin ang="0" scaled="1"/>
            </a:gradFill>
            <a:ln w="9525" algn="ctr">
              <a:solidFill>
                <a:schemeClr val="tx1"/>
              </a:solidFill>
              <a:miter lim="800000"/>
              <a:headEnd/>
              <a:tailEnd/>
            </a:ln>
            <a:effectLst/>
          </p:spPr>
          <p:txBody>
            <a:bodyPr wrap="none" anchor="ctr"/>
            <a:lstStyle/>
            <a:p>
              <a:pPr marL="213122" indent="-213122" algn="ctr"/>
              <a:r>
                <a:rPr lang="en-US" sz="1350" dirty="0"/>
                <a:t>structure </a:t>
              </a:r>
            </a:p>
          </p:txBody>
        </p:sp>
        <p:sp>
          <p:nvSpPr>
            <p:cNvPr id="50" name="Rectangle 13"/>
            <p:cNvSpPr>
              <a:spLocks noChangeArrowheads="1"/>
            </p:cNvSpPr>
            <p:nvPr/>
          </p:nvSpPr>
          <p:spPr bwMode="auto">
            <a:xfrm>
              <a:off x="1352550" y="3592094"/>
              <a:ext cx="3637875" cy="300082"/>
            </a:xfrm>
            <a:prstGeom prst="rect">
              <a:avLst/>
            </a:prstGeom>
            <a:gradFill rotWithShape="1">
              <a:gsLst>
                <a:gs pos="0">
                  <a:schemeClr val="bg1">
                    <a:alpha val="0"/>
                  </a:schemeClr>
                </a:gs>
                <a:gs pos="50000">
                  <a:schemeClr val="bg1"/>
                </a:gs>
                <a:gs pos="100000">
                  <a:schemeClr val="bg1">
                    <a:alpha val="0"/>
                  </a:schemeClr>
                </a:gs>
              </a:gsLst>
              <a:lin ang="5400000" scaled="1"/>
            </a:gradFill>
            <a:ln w="9525" algn="ctr">
              <a:noFill/>
              <a:miter lim="800000"/>
              <a:headEnd/>
              <a:tailEnd/>
            </a:ln>
            <a:effectLst/>
          </p:spPr>
          <p:txBody>
            <a:bodyPr wrap="square" anchor="ctr">
              <a:spAutoFit/>
            </a:bodyPr>
            <a:lstStyle/>
            <a:p>
              <a:endParaRPr lang="en-US" sz="1350"/>
            </a:p>
          </p:txBody>
        </p:sp>
      </p:grpSp>
      <p:sp>
        <p:nvSpPr>
          <p:cNvPr id="51" name="Rectangle 50"/>
          <p:cNvSpPr/>
          <p:nvPr/>
        </p:nvSpPr>
        <p:spPr>
          <a:xfrm>
            <a:off x="6335105" y="3187593"/>
            <a:ext cx="569387" cy="369332"/>
          </a:xfrm>
          <a:prstGeom prst="rect">
            <a:avLst/>
          </a:prstGeom>
        </p:spPr>
        <p:txBody>
          <a:bodyPr wrap="none">
            <a:spAutoFit/>
          </a:bodyPr>
          <a:lstStyle/>
          <a:p>
            <a:r>
              <a:rPr lang="en-US" dirty="0" smtClean="0">
                <a:solidFill>
                  <a:prstClr val="black"/>
                </a:solidFill>
                <a:latin typeface="Arial"/>
              </a:rPr>
              <a:t>GIT</a:t>
            </a:r>
            <a:endParaRPr lang="he-IL" dirty="0">
              <a:solidFill>
                <a:prstClr val="black"/>
              </a:solidFill>
              <a:latin typeface="Arial"/>
              <a:cs typeface="Arial" panose="020B0604020202020204" pitchFamily="34" charset="0"/>
            </a:endParaRPr>
          </a:p>
        </p:txBody>
      </p:sp>
      <p:sp>
        <p:nvSpPr>
          <p:cNvPr id="52" name="Rectangle 51"/>
          <p:cNvSpPr/>
          <p:nvPr/>
        </p:nvSpPr>
        <p:spPr>
          <a:xfrm>
            <a:off x="5655226" y="3790990"/>
            <a:ext cx="800476" cy="369332"/>
          </a:xfrm>
          <a:prstGeom prst="rect">
            <a:avLst/>
          </a:prstGeom>
        </p:spPr>
        <p:txBody>
          <a:bodyPr wrap="square">
            <a:spAutoFit/>
          </a:bodyPr>
          <a:lstStyle/>
          <a:p>
            <a:r>
              <a:rPr lang="en-US" dirty="0" smtClean="0">
                <a:solidFill>
                  <a:prstClr val="black"/>
                </a:solidFill>
                <a:latin typeface="Arial"/>
              </a:rPr>
              <a:t>SVN</a:t>
            </a:r>
            <a:endParaRPr lang="he-IL" dirty="0">
              <a:solidFill>
                <a:prstClr val="black"/>
              </a:solidFill>
              <a:latin typeface="Arial"/>
              <a:cs typeface="Arial" panose="020B0604020202020204" pitchFamily="34" charset="0"/>
            </a:endParaRPr>
          </a:p>
        </p:txBody>
      </p:sp>
      <p:sp>
        <p:nvSpPr>
          <p:cNvPr id="3" name="Rectangle 2"/>
          <p:cNvSpPr/>
          <p:nvPr/>
        </p:nvSpPr>
        <p:spPr>
          <a:xfrm>
            <a:off x="2693347" y="2922098"/>
            <a:ext cx="3844690" cy="3855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b="1" dirty="0" smtClean="0">
              <a:latin typeface="Arial" pitchFamily="34" charset="0"/>
              <a:cs typeface="Arial" pitchFamily="34" charset="0"/>
            </a:endParaRPr>
          </a:p>
        </p:txBody>
      </p:sp>
    </p:spTree>
    <p:extLst>
      <p:ext uri="{BB962C8B-B14F-4D97-AF65-F5344CB8AC3E}">
        <p14:creationId xmlns:p14="http://schemas.microsoft.com/office/powerpoint/2010/main" val="327222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P spid="17" grpId="0"/>
      <p:bldP spid="18" grpId="0"/>
      <p:bldP spid="19" grpId="0"/>
      <p:bldP spid="20" grpId="0"/>
      <p:bldP spid="21" grpId="0"/>
      <p:bldP spid="22" grpId="0"/>
      <p:bldP spid="23" grpId="0"/>
      <p:bldP spid="24" grpId="0"/>
      <p:bldP spid="25" grpId="0"/>
      <p:bldP spid="26" grpId="0"/>
      <p:bldP spid="28" grpId="0"/>
      <p:bldP spid="31" grpId="0"/>
      <p:bldP spid="51" grpId="0"/>
      <p:bldP spid="5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077200" cy="563397"/>
          </a:xfrm>
        </p:spPr>
        <p:txBody>
          <a:bodyPr/>
          <a:lstStyle/>
          <a:p>
            <a:r>
              <a:rPr lang="en-US" dirty="0" smtClean="0"/>
              <a:t>Test Your Code</a:t>
            </a:r>
            <a:endParaRPr lang="en-US" dirty="0"/>
          </a:p>
        </p:txBody>
      </p:sp>
      <p:pic>
        <p:nvPicPr>
          <p:cNvPr id="11" name="Picture 10"/>
          <p:cNvPicPr>
            <a:picLocks noChangeAspect="1"/>
          </p:cNvPicPr>
          <p:nvPr/>
        </p:nvPicPr>
        <p:blipFill rotWithShape="1">
          <a:blip r:embed="rId3"/>
          <a:srcRect t="11335" b="56423"/>
          <a:stretch/>
        </p:blipFill>
        <p:spPr>
          <a:xfrm>
            <a:off x="3851920" y="3140968"/>
            <a:ext cx="5106423" cy="1270084"/>
          </a:xfrm>
          <a:prstGeom prst="rect">
            <a:avLst/>
          </a:prstGeom>
        </p:spPr>
      </p:pic>
      <p:sp>
        <p:nvSpPr>
          <p:cNvPr id="16" name="Rectangle 15"/>
          <p:cNvSpPr/>
          <p:nvPr/>
        </p:nvSpPr>
        <p:spPr>
          <a:xfrm>
            <a:off x="743426" y="2914968"/>
            <a:ext cx="2172390" cy="388696"/>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Unit test framework</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7" name="Rectangle 16"/>
          <p:cNvSpPr/>
          <p:nvPr/>
        </p:nvSpPr>
        <p:spPr>
          <a:xfrm>
            <a:off x="510327" y="5737572"/>
            <a:ext cx="2582758" cy="373757"/>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Monte Carlo Simulation</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8" name="Rectangle 17"/>
          <p:cNvSpPr/>
          <p:nvPr/>
        </p:nvSpPr>
        <p:spPr>
          <a:xfrm>
            <a:off x="205058" y="5172885"/>
            <a:ext cx="2133982" cy="388696"/>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Sensitivity Analysis</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p:cNvSpPr/>
          <p:nvPr/>
        </p:nvSpPr>
        <p:spPr>
          <a:xfrm>
            <a:off x="1651262" y="4500038"/>
            <a:ext cx="213831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mn-cs"/>
              </a:rPr>
              <a:t>Report generation</a:t>
            </a:r>
            <a:endParaRPr kumimoji="0" lang="he-IL" sz="1800" b="0" i="0" u="none" strike="noStrike" kern="1200" cap="none" spc="0" normalizeH="0" baseline="0" noProof="0" dirty="0" smtClean="0">
              <a:ln>
                <a:noFill/>
              </a:ln>
              <a:solidFill>
                <a:prstClr val="black"/>
              </a:solidFill>
              <a:effectLst/>
              <a:uLnTx/>
              <a:uFillTx/>
              <a:latin typeface="Arial"/>
              <a:ea typeface="+mn-ea"/>
              <a:cs typeface="Arial" panose="020B0604020202020204" pitchFamily="34" charset="0"/>
            </a:endParaRPr>
          </a:p>
        </p:txBody>
      </p:sp>
      <p:sp>
        <p:nvSpPr>
          <p:cNvPr id="20" name="Rectangle 19"/>
          <p:cNvSpPr/>
          <p:nvPr/>
        </p:nvSpPr>
        <p:spPr>
          <a:xfrm>
            <a:off x="149896" y="4539451"/>
            <a:ext cx="1249060" cy="373757"/>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Publishing</a:t>
            </a:r>
            <a:endParaRPr kumimoji="0" 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21" name="Rectangle 20"/>
          <p:cNvSpPr/>
          <p:nvPr/>
        </p:nvSpPr>
        <p:spPr>
          <a:xfrm>
            <a:off x="1798580" y="3956309"/>
            <a:ext cx="1351652" cy="388696"/>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Automation</a:t>
            </a:r>
            <a:endParaRPr kumimoji="0" 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23" name="Rectangle 22"/>
          <p:cNvSpPr/>
          <p:nvPr/>
        </p:nvSpPr>
        <p:spPr>
          <a:xfrm>
            <a:off x="255447" y="3952726"/>
            <a:ext cx="1287597" cy="383182"/>
          </a:xfrm>
          <a:prstGeom prst="rect">
            <a:avLst/>
          </a:prstGeom>
        </p:spPr>
        <p:txBody>
          <a:bodyPr wrap="none">
            <a:spAutoFit/>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Test-cases</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24" name="Rectangle 23"/>
          <p:cNvSpPr/>
          <p:nvPr/>
        </p:nvSpPr>
        <p:spPr>
          <a:xfrm>
            <a:off x="2635029" y="5118805"/>
            <a:ext cx="6335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mn-cs"/>
              </a:rPr>
              <a:t>DoE</a:t>
            </a:r>
            <a:endParaRPr kumimoji="0" lang="he-IL" sz="1800" b="0" i="0" u="none" strike="noStrike" kern="1200" cap="none" spc="0" normalizeH="0" baseline="0" noProof="0" dirty="0" smtClean="0">
              <a:ln>
                <a:noFill/>
              </a:ln>
              <a:solidFill>
                <a:prstClr val="black"/>
              </a:solidFill>
              <a:effectLst/>
              <a:uLnTx/>
              <a:uFillTx/>
              <a:latin typeface="Arial"/>
              <a:ea typeface="+mn-ea"/>
              <a:cs typeface="Arial" panose="020B0604020202020204" pitchFamily="34" charset="0"/>
            </a:endParaRPr>
          </a:p>
        </p:txBody>
      </p:sp>
      <p:grpSp>
        <p:nvGrpSpPr>
          <p:cNvPr id="3" name="Group 2"/>
          <p:cNvGrpSpPr/>
          <p:nvPr/>
        </p:nvGrpSpPr>
        <p:grpSpPr>
          <a:xfrm>
            <a:off x="3297015" y="1440000"/>
            <a:ext cx="3867273" cy="1196912"/>
            <a:chOff x="2729578" y="1425847"/>
            <a:chExt cx="3963890" cy="1175140"/>
          </a:xfrm>
        </p:grpSpPr>
        <p:sp>
          <p:nvSpPr>
            <p:cNvPr id="27" name="Rounded Rectangle 26"/>
            <p:cNvSpPr/>
            <p:nvPr/>
          </p:nvSpPr>
          <p:spPr>
            <a:xfrm>
              <a:off x="2729578" y="1425847"/>
              <a:ext cx="3963890" cy="1175140"/>
            </a:xfrm>
            <a:prstGeom prst="roundRect">
              <a:avLst>
                <a:gd name="adj" fmla="val 389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dirty="0" smtClean="0">
                  <a:ln>
                    <a:noFill/>
                  </a:ln>
                  <a:solidFill>
                    <a:prstClr val="black"/>
                  </a:solidFill>
                  <a:effectLst/>
                  <a:uLnTx/>
                  <a:uFillTx/>
                  <a:latin typeface="Arial"/>
                  <a:ea typeface="+mn-ea"/>
                  <a:cs typeface="+mn-cs"/>
                </a:rPr>
                <a:t> Testing improves </a:t>
              </a:r>
              <a:r>
                <a:rPr kumimoji="0" lang="en-US" sz="1600" b="1" i="0" u="none" strike="noStrike" kern="1200" cap="none" spc="0" normalizeH="0" baseline="0" noProof="0" dirty="0" smtClean="0">
                  <a:ln>
                    <a:noFill/>
                  </a:ln>
                  <a:solidFill>
                    <a:srgbClr val="D27809"/>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0" u="none" strike="noStrike" kern="1200" cap="none" spc="0" normalizeH="0" baseline="0" noProof="0" dirty="0" smtClean="0">
                <a:ln>
                  <a:noFill/>
                </a:ln>
                <a:solidFill>
                  <a:prstClr val="black"/>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dirty="0" smtClean="0">
                  <a:ln>
                    <a:noFill/>
                  </a:ln>
                  <a:solidFill>
                    <a:prstClr val="black"/>
                  </a:solidFill>
                  <a:effectLst/>
                  <a:uLnTx/>
                  <a:uFillTx/>
                  <a:latin typeface="Arial"/>
                  <a:ea typeface="+mn-ea"/>
                  <a:cs typeface="+mn-cs"/>
                </a:rPr>
                <a:t> Testing saves development</a:t>
              </a:r>
              <a:r>
                <a:rPr kumimoji="0" lang="en-US" sz="1600" b="1" i="0" u="none" strike="noStrike" kern="1200" cap="none" spc="0" normalizeH="0" baseline="0" noProof="0" dirty="0" smtClean="0">
                  <a:ln>
                    <a:noFill/>
                  </a:ln>
                  <a:solidFill>
                    <a:srgbClr val="D27809"/>
                  </a:solidFill>
                  <a:effectLst/>
                  <a:uLnTx/>
                  <a:uFillTx/>
                  <a:latin typeface="Arial"/>
                  <a:ea typeface="+mn-ea"/>
                  <a:cs typeface="+mn-cs"/>
                </a:rPr>
                <a:t> time</a:t>
              </a:r>
            </a:p>
          </p:txBody>
        </p:sp>
        <p:cxnSp>
          <p:nvCxnSpPr>
            <p:cNvPr id="29" name="Straight Arrow Connector 28"/>
            <p:cNvCxnSpPr/>
            <p:nvPr/>
          </p:nvCxnSpPr>
          <p:spPr>
            <a:xfrm flipV="1">
              <a:off x="5733977" y="1597288"/>
              <a:ext cx="0" cy="3539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72047" y="2087716"/>
              <a:ext cx="0" cy="33138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560000" y="1440000"/>
            <a:ext cx="933237" cy="1086105"/>
            <a:chOff x="4800600" y="1218493"/>
            <a:chExt cx="1208709" cy="1372307"/>
          </a:xfrm>
        </p:grpSpPr>
        <p:grpSp>
          <p:nvGrpSpPr>
            <p:cNvPr id="31" name="Group 30"/>
            <p:cNvGrpSpPr/>
            <p:nvPr/>
          </p:nvGrpSpPr>
          <p:grpSpPr>
            <a:xfrm>
              <a:off x="5067367" y="1218493"/>
              <a:ext cx="675173" cy="1023225"/>
              <a:chOff x="5006900" y="4896992"/>
              <a:chExt cx="675173" cy="1023225"/>
            </a:xfrm>
          </p:grpSpPr>
          <p:pic>
            <p:nvPicPr>
              <p:cNvPr id="34" name="Picture 33" descr="L-Membrane_CMYK_Master_Smal.gif"/>
              <p:cNvPicPr>
                <a:picLocks noChangeAspect="1"/>
              </p:cNvPicPr>
              <p:nvPr/>
            </p:nvPicPr>
            <p:blipFill>
              <a:blip r:embed="rId4" cstate="print"/>
              <a:stretch>
                <a:fillRect/>
              </a:stretch>
            </p:blipFill>
            <p:spPr>
              <a:xfrm>
                <a:off x="5137589" y="4896992"/>
                <a:ext cx="422814" cy="381707"/>
              </a:xfrm>
              <a:prstGeom prst="rect">
                <a:avLst/>
              </a:prstGeom>
            </p:spPr>
          </p:pic>
          <p:sp>
            <p:nvSpPr>
              <p:cNvPr id="35" name="TextBox 34"/>
              <p:cNvSpPr txBox="1"/>
              <p:nvPr/>
            </p:nvSpPr>
            <p:spPr>
              <a:xfrm>
                <a:off x="5006900" y="5531337"/>
                <a:ext cx="675173"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TEST</a:t>
                </a:r>
              </a:p>
            </p:txBody>
          </p:sp>
        </p:grpSp>
        <p:sp>
          <p:nvSpPr>
            <p:cNvPr id="33" name="Arc 32"/>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37" name="Group 36"/>
          <p:cNvGrpSpPr/>
          <p:nvPr/>
        </p:nvGrpSpPr>
        <p:grpSpPr>
          <a:xfrm>
            <a:off x="554065" y="1514800"/>
            <a:ext cx="2361751" cy="1220628"/>
            <a:chOff x="3944018" y="4592717"/>
            <a:chExt cx="3821708" cy="892091"/>
          </a:xfrm>
        </p:grpSpPr>
        <p:sp>
          <p:nvSpPr>
            <p:cNvPr id="38" name="Rounded Rectangle 37"/>
            <p:cNvSpPr/>
            <p:nvPr/>
          </p:nvSpPr>
          <p:spPr bwMode="auto">
            <a:xfrm>
              <a:off x="3944018" y="4592717"/>
              <a:ext cx="3821708" cy="803451"/>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39" name="Group 41"/>
            <p:cNvGrpSpPr/>
            <p:nvPr/>
          </p:nvGrpSpPr>
          <p:grpSpPr>
            <a:xfrm>
              <a:off x="4083221" y="4685913"/>
              <a:ext cx="3543300" cy="798895"/>
              <a:chOff x="1633709" y="1376750"/>
              <a:chExt cx="4724400" cy="1632265"/>
            </a:xfrm>
          </p:grpSpPr>
          <p:sp>
            <p:nvSpPr>
              <p:cNvPr id="40" name="Rounded Rectangle 39"/>
              <p:cNvSpPr/>
              <p:nvPr/>
            </p:nvSpPr>
            <p:spPr bwMode="auto">
              <a:xfrm>
                <a:off x="1633709" y="1376750"/>
                <a:ext cx="4724400" cy="1280681"/>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1" name="Text Box 36"/>
              <p:cNvSpPr txBox="1">
                <a:spLocks noChangeArrowheads="1"/>
              </p:cNvSpPr>
              <p:nvPr/>
            </p:nvSpPr>
            <p:spPr bwMode="auto">
              <a:xfrm>
                <a:off x="1647768" y="1400480"/>
                <a:ext cx="4429863" cy="1608535"/>
              </a:xfrm>
              <a:prstGeom prst="rect">
                <a:avLst/>
              </a:prstGeom>
              <a:noFill/>
              <a:ln w="9525">
                <a:noFill/>
                <a:miter lim="800000"/>
                <a:headEnd/>
                <a:tailEnd/>
              </a:ln>
            </p:spPr>
            <p:txBody>
              <a:bodyPr wrap="square">
                <a:spAutoFit/>
              </a:bodyPr>
              <a:lstStyle/>
              <a:p>
                <a:pPr lvl="0">
                  <a:defRPr/>
                </a:pPr>
                <a:r>
                  <a:rPr lang="en-US" sz="1600" b="1" dirty="0">
                    <a:solidFill>
                      <a:prstClr val="black"/>
                    </a:solidFill>
                  </a:rPr>
                  <a:t>Verify Your Code</a:t>
                </a:r>
              </a:p>
              <a:p>
                <a:pPr lvl="0">
                  <a:defRPr/>
                </a:pPr>
                <a:r>
                  <a:rPr lang="en-US" sz="1600" b="1" dirty="0">
                    <a:solidFill>
                      <a:prstClr val="black"/>
                    </a:solidFill>
                  </a:rPr>
                  <a:t>Generate Reports</a:t>
                </a:r>
              </a:p>
              <a:p>
                <a:pPr lvl="0">
                  <a:defRPr/>
                </a:pPr>
                <a:r>
                  <a:rPr lang="en-US" sz="1600" b="1" dirty="0">
                    <a:solidFill>
                      <a:prstClr val="black"/>
                    </a:solidFill>
                  </a:rPr>
                  <a:t>Automate</a:t>
                </a:r>
                <a:endParaRPr 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26" name="Rectangle 25"/>
          <p:cNvSpPr/>
          <p:nvPr/>
        </p:nvSpPr>
        <p:spPr>
          <a:xfrm>
            <a:off x="442403" y="3450561"/>
            <a:ext cx="1834861" cy="373757"/>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Regression Test</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28" name="Rectangle 27"/>
          <p:cNvSpPr/>
          <p:nvPr/>
        </p:nvSpPr>
        <p:spPr>
          <a:xfrm>
            <a:off x="2635029" y="3466077"/>
            <a:ext cx="1082348" cy="373757"/>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Bugs</a:t>
            </a:r>
            <a:r>
              <a:rPr kumimoji="0" lang="en-US" sz="1800" b="0" i="0" u="none" strike="noStrike" kern="1200" cap="none" spc="0" normalizeH="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Fix</a:t>
            </a:r>
            <a:endParaRPr kumimoji="0" 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1326979" y="6175250"/>
            <a:ext cx="2390398" cy="369332"/>
          </a:xfrm>
          <a:prstGeom prst="rect">
            <a:avLst/>
          </a:prstGeom>
        </p:spPr>
        <p:txBody>
          <a:bodyPr wrap="none">
            <a:spAutoFit/>
          </a:bodyPr>
          <a:lstStyle/>
          <a:p>
            <a:r>
              <a:rPr lang="en-US" dirty="0" smtClean="0"/>
              <a:t>Real-world </a:t>
            </a:r>
            <a:r>
              <a:rPr lang="en-US" dirty="0"/>
              <a:t>conditions</a:t>
            </a:r>
            <a:endParaRPr lang="he-IL" dirty="0"/>
          </a:p>
        </p:txBody>
      </p:sp>
      <p:pic>
        <p:nvPicPr>
          <p:cNvPr id="5" name="Picture 4"/>
          <p:cNvPicPr>
            <a:picLocks noChangeAspect="1"/>
          </p:cNvPicPr>
          <p:nvPr/>
        </p:nvPicPr>
        <p:blipFill>
          <a:blip r:embed="rId5"/>
          <a:stretch>
            <a:fillRect/>
          </a:stretch>
        </p:blipFill>
        <p:spPr>
          <a:xfrm>
            <a:off x="3571802" y="5004818"/>
            <a:ext cx="5435120" cy="1080000"/>
          </a:xfrm>
          <a:prstGeom prst="rect">
            <a:avLst/>
          </a:prstGeom>
        </p:spPr>
      </p:pic>
    </p:spTree>
    <p:extLst>
      <p:ext uri="{BB962C8B-B14F-4D97-AF65-F5344CB8AC3E}">
        <p14:creationId xmlns:p14="http://schemas.microsoft.com/office/powerpoint/2010/main" val="62840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3" grpId="0"/>
      <p:bldP spid="24" grpId="0"/>
      <p:bldP spid="26" grpId="0"/>
      <p:bldP spid="28"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731838"/>
            <a:ext cx="8077200" cy="536922"/>
          </a:xfrm>
        </p:spPr>
        <p:txBody>
          <a:bodyPr/>
          <a:lstStyle/>
          <a:p>
            <a:r>
              <a:rPr lang="en-US" dirty="0"/>
              <a:t>Deploy, </a:t>
            </a:r>
            <a:r>
              <a:rPr lang="en-US" dirty="0" smtClean="0"/>
              <a:t>Share, </a:t>
            </a:r>
            <a:r>
              <a:rPr lang="en-US" dirty="0"/>
              <a:t>or D</a:t>
            </a:r>
            <a:r>
              <a:rPr lang="en-US" dirty="0" smtClean="0"/>
              <a:t>istribute Your Code</a:t>
            </a:r>
            <a:endParaRPr lang="en-US" dirty="0"/>
          </a:p>
        </p:txBody>
      </p:sp>
      <p:pic>
        <p:nvPicPr>
          <p:cNvPr id="2" name="Picture 1"/>
          <p:cNvPicPr>
            <a:picLocks noChangeAspect="1"/>
          </p:cNvPicPr>
          <p:nvPr/>
        </p:nvPicPr>
        <p:blipFill>
          <a:blip r:embed="rId3"/>
          <a:stretch>
            <a:fillRect/>
          </a:stretch>
        </p:blipFill>
        <p:spPr>
          <a:xfrm>
            <a:off x="251520" y="1543123"/>
            <a:ext cx="5670029" cy="2821981"/>
          </a:xfrm>
          <a:prstGeom prst="rect">
            <a:avLst/>
          </a:prstGeom>
        </p:spPr>
      </p:pic>
      <p:sp>
        <p:nvSpPr>
          <p:cNvPr id="3" name="Rectangle 2"/>
          <p:cNvSpPr/>
          <p:nvPr/>
        </p:nvSpPr>
        <p:spPr>
          <a:xfrm>
            <a:off x="5737485" y="5867980"/>
            <a:ext cx="595035"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GUI</a:t>
            </a:r>
            <a:endParaRPr lang="he-IL" dirty="0"/>
          </a:p>
        </p:txBody>
      </p:sp>
      <p:sp>
        <p:nvSpPr>
          <p:cNvPr id="4" name="Rectangle 3"/>
          <p:cNvSpPr/>
          <p:nvPr/>
        </p:nvSpPr>
        <p:spPr>
          <a:xfrm>
            <a:off x="3444394" y="6129054"/>
            <a:ext cx="2095445"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Report generation </a:t>
            </a:r>
            <a:endParaRPr lang="he-IL" dirty="0"/>
          </a:p>
        </p:txBody>
      </p:sp>
      <p:sp>
        <p:nvSpPr>
          <p:cNvPr id="5" name="Rectangle 4"/>
          <p:cNvSpPr/>
          <p:nvPr/>
        </p:nvSpPr>
        <p:spPr>
          <a:xfrm>
            <a:off x="6880147" y="6017532"/>
            <a:ext cx="1313180"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Publishing </a:t>
            </a:r>
            <a:endParaRPr lang="he-IL" dirty="0"/>
          </a:p>
        </p:txBody>
      </p:sp>
      <p:sp>
        <p:nvSpPr>
          <p:cNvPr id="26" name="Rectangle 25"/>
          <p:cNvSpPr/>
          <p:nvPr/>
        </p:nvSpPr>
        <p:spPr>
          <a:xfrm>
            <a:off x="5123749" y="5219908"/>
            <a:ext cx="1732141"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MATLAB </a:t>
            </a:r>
            <a:r>
              <a:rPr lang="en-US" dirty="0" smtClean="0">
                <a:latin typeface="Arial" panose="020B0604020202020204" pitchFamily="34" charset="0"/>
                <a:ea typeface="Calibri" panose="020F0502020204030204" pitchFamily="34" charset="0"/>
              </a:rPr>
              <a:t>Apps </a:t>
            </a:r>
            <a:endParaRPr lang="he-IL" dirty="0"/>
          </a:p>
        </p:txBody>
      </p:sp>
      <p:sp>
        <p:nvSpPr>
          <p:cNvPr id="27" name="Rectangle 26"/>
          <p:cNvSpPr/>
          <p:nvPr/>
        </p:nvSpPr>
        <p:spPr>
          <a:xfrm>
            <a:off x="2932293" y="4559694"/>
            <a:ext cx="2805192"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MATLAB Custom Toolbox</a:t>
            </a:r>
            <a:endParaRPr lang="he-IL" dirty="0"/>
          </a:p>
        </p:txBody>
      </p:sp>
      <p:sp>
        <p:nvSpPr>
          <p:cNvPr id="28" name="Rectangle 27"/>
          <p:cNvSpPr/>
          <p:nvPr/>
        </p:nvSpPr>
        <p:spPr>
          <a:xfrm>
            <a:off x="892244" y="4597445"/>
            <a:ext cx="1415772"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Deployment</a:t>
            </a:r>
            <a:endParaRPr lang="he-IL" dirty="0"/>
          </a:p>
        </p:txBody>
      </p:sp>
      <p:sp>
        <p:nvSpPr>
          <p:cNvPr id="29" name="Rectangle 28"/>
          <p:cNvSpPr/>
          <p:nvPr/>
        </p:nvSpPr>
        <p:spPr>
          <a:xfrm>
            <a:off x="445887" y="6049621"/>
            <a:ext cx="2787943"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Stand-alone </a:t>
            </a:r>
            <a:r>
              <a:rPr lang="en-US" dirty="0">
                <a:latin typeface="Arial" panose="020B0604020202020204" pitchFamily="34" charset="0"/>
                <a:ea typeface="Calibri" panose="020F0502020204030204" pitchFamily="34" charset="0"/>
              </a:rPr>
              <a:t>executables </a:t>
            </a:r>
            <a:endParaRPr lang="he-IL" dirty="0"/>
          </a:p>
        </p:txBody>
      </p:sp>
      <p:sp>
        <p:nvSpPr>
          <p:cNvPr id="30" name="Rectangle 29"/>
          <p:cNvSpPr/>
          <p:nvPr/>
        </p:nvSpPr>
        <p:spPr>
          <a:xfrm>
            <a:off x="2602398" y="5323533"/>
            <a:ext cx="2005677"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Code Generation </a:t>
            </a:r>
            <a:endParaRPr lang="he-IL" dirty="0"/>
          </a:p>
        </p:txBody>
      </p:sp>
      <p:grpSp>
        <p:nvGrpSpPr>
          <p:cNvPr id="174080" name="Group 174079"/>
          <p:cNvGrpSpPr/>
          <p:nvPr/>
        </p:nvGrpSpPr>
        <p:grpSpPr>
          <a:xfrm flipH="1">
            <a:off x="5872801" y="2334713"/>
            <a:ext cx="3019679" cy="2174407"/>
            <a:chOff x="3200400" y="2167731"/>
            <a:chExt cx="3352800" cy="2393598"/>
          </a:xfrm>
        </p:grpSpPr>
        <p:grpSp>
          <p:nvGrpSpPr>
            <p:cNvPr id="36" name="Group 35"/>
            <p:cNvGrpSpPr/>
            <p:nvPr/>
          </p:nvGrpSpPr>
          <p:grpSpPr>
            <a:xfrm>
              <a:off x="5202139" y="4140324"/>
              <a:ext cx="988724" cy="421005"/>
              <a:chOff x="371856" y="5554757"/>
              <a:chExt cx="988724" cy="421005"/>
            </a:xfrm>
          </p:grpSpPr>
          <p:pic>
            <p:nvPicPr>
              <p:cNvPr id="53" name="Picture 52" descr="L-Membrane_CMYK_Master_Smal"/>
              <p:cNvPicPr>
                <a:picLocks noChangeAspect="1" noChangeArrowheads="1"/>
              </p:cNvPicPr>
              <p:nvPr/>
            </p:nvPicPr>
            <p:blipFill>
              <a:blip r:embed="rId4" cstate="print"/>
              <a:srcRect/>
              <a:stretch>
                <a:fillRect/>
              </a:stretch>
            </p:blipFill>
            <p:spPr bwMode="auto">
              <a:xfrm>
                <a:off x="371856" y="5554757"/>
                <a:ext cx="466344" cy="421005"/>
              </a:xfrm>
              <a:prstGeom prst="rect">
                <a:avLst/>
              </a:prstGeom>
              <a:noFill/>
              <a:ln w="9525">
                <a:noFill/>
                <a:miter lim="800000"/>
                <a:headEnd/>
                <a:tailEnd/>
              </a:ln>
            </p:spPr>
          </p:pic>
          <p:sp>
            <p:nvSpPr>
              <p:cNvPr id="54" name="TextBox 31"/>
              <p:cNvSpPr txBox="1"/>
              <p:nvPr/>
            </p:nvSpPr>
            <p:spPr>
              <a:xfrm>
                <a:off x="786384" y="5562600"/>
                <a:ext cx="57419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Arial" pitchFamily="34" charset="0"/>
                    <a:cs typeface="Arial" pitchFamily="34" charset="0"/>
                  </a:rPr>
                  <a:t>MEX</a:t>
                </a:r>
              </a:p>
            </p:txBody>
          </p:sp>
        </p:grpSp>
        <p:grpSp>
          <p:nvGrpSpPr>
            <p:cNvPr id="37" name="Group 36"/>
            <p:cNvGrpSpPr/>
            <p:nvPr/>
          </p:nvGrpSpPr>
          <p:grpSpPr>
            <a:xfrm>
              <a:off x="5624187" y="3475546"/>
              <a:ext cx="929013" cy="567252"/>
              <a:chOff x="380998" y="3103465"/>
              <a:chExt cx="929013" cy="567252"/>
            </a:xfrm>
          </p:grpSpPr>
          <p:pic>
            <p:nvPicPr>
              <p:cNvPr id="51"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8" y="3103465"/>
                <a:ext cx="529167" cy="56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34"/>
              <p:cNvSpPr txBox="1"/>
              <p:nvPr/>
            </p:nvSpPr>
            <p:spPr>
              <a:xfrm>
                <a:off x="867261" y="3116590"/>
                <a:ext cx="44275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Arial" pitchFamily="34" charset="0"/>
                    <a:cs typeface="Arial" pitchFamily="34" charset="0"/>
                  </a:rPr>
                  <a:t>.lib</a:t>
                </a:r>
              </a:p>
              <a:p>
                <a:r>
                  <a:rPr lang="en-US" sz="1400" b="1" dirty="0">
                    <a:latin typeface="Arial" pitchFamily="34" charset="0"/>
                    <a:cs typeface="Arial" pitchFamily="34" charset="0"/>
                  </a:rPr>
                  <a:t>.</a:t>
                </a:r>
                <a:r>
                  <a:rPr lang="en-US" sz="1400" b="1" dirty="0" err="1">
                    <a:latin typeface="Arial" pitchFamily="34" charset="0"/>
                    <a:cs typeface="Arial" pitchFamily="34" charset="0"/>
                  </a:rPr>
                  <a:t>dll</a:t>
                </a:r>
                <a:endParaRPr lang="en-US" sz="1400" b="1" dirty="0">
                  <a:latin typeface="Arial" pitchFamily="34" charset="0"/>
                  <a:cs typeface="Arial" pitchFamily="34" charset="0"/>
                </a:endParaRPr>
              </a:p>
            </p:txBody>
          </p:sp>
        </p:grpSp>
        <p:grpSp>
          <p:nvGrpSpPr>
            <p:cNvPr id="38" name="Group 37"/>
            <p:cNvGrpSpPr/>
            <p:nvPr/>
          </p:nvGrpSpPr>
          <p:grpSpPr>
            <a:xfrm>
              <a:off x="5602416" y="2842309"/>
              <a:ext cx="861703" cy="410061"/>
              <a:chOff x="457199" y="4328577"/>
              <a:chExt cx="861703" cy="410061"/>
            </a:xfrm>
          </p:grpSpPr>
          <p:pic>
            <p:nvPicPr>
              <p:cNvPr id="49"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99" y="4328577"/>
                <a:ext cx="410061" cy="4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37"/>
              <p:cNvSpPr txBox="1"/>
              <p:nvPr/>
            </p:nvSpPr>
            <p:spPr>
              <a:xfrm>
                <a:off x="786384" y="4340423"/>
                <a:ext cx="53251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Arial" pitchFamily="34" charset="0"/>
                    <a:cs typeface="Arial" pitchFamily="34" charset="0"/>
                  </a:rPr>
                  <a:t>.exe</a:t>
                </a:r>
              </a:p>
            </p:txBody>
          </p:sp>
        </p:grpSp>
        <p:grpSp>
          <p:nvGrpSpPr>
            <p:cNvPr id="39" name="Group 38"/>
            <p:cNvGrpSpPr/>
            <p:nvPr/>
          </p:nvGrpSpPr>
          <p:grpSpPr>
            <a:xfrm>
              <a:off x="5202140" y="2167731"/>
              <a:ext cx="820385" cy="386532"/>
              <a:chOff x="398815" y="1878133"/>
              <a:chExt cx="820385" cy="386532"/>
            </a:xfrm>
          </p:grpSpPr>
          <p:pic>
            <p:nvPicPr>
              <p:cNvPr id="47"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815" y="1878133"/>
                <a:ext cx="511350" cy="386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0"/>
              <p:cNvSpPr txBox="1"/>
              <p:nvPr/>
            </p:nvSpPr>
            <p:spPr>
              <a:xfrm>
                <a:off x="885454" y="1905000"/>
                <a:ext cx="33374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Arial" pitchFamily="34" charset="0"/>
                    <a:cs typeface="Arial" pitchFamily="34" charset="0"/>
                  </a:rPr>
                  <a:t>.c</a:t>
                </a:r>
              </a:p>
            </p:txBody>
          </p:sp>
        </p:grpSp>
        <p:pic>
          <p:nvPicPr>
            <p:cNvPr id="40" name="Picture 39"/>
            <p:cNvPicPr>
              <a:picLocks noChangeAspect="1" noChangeArrowheads="1"/>
            </p:cNvPicPr>
            <p:nvPr/>
          </p:nvPicPr>
          <p:blipFill>
            <a:blip r:embed="rId8" cstate="print"/>
            <a:srcRect/>
            <a:stretch>
              <a:fillRect/>
            </a:stretch>
          </p:blipFill>
          <p:spPr bwMode="auto">
            <a:xfrm>
              <a:off x="3200400" y="2749677"/>
              <a:ext cx="1175349" cy="1143000"/>
            </a:xfrm>
            <a:prstGeom prst="rect">
              <a:avLst/>
            </a:prstGeom>
            <a:noFill/>
            <a:ln w="9525">
              <a:noFill/>
              <a:miter lim="800000"/>
              <a:headEnd/>
              <a:tailEnd/>
            </a:ln>
          </p:spPr>
        </p:pic>
        <p:pic>
          <p:nvPicPr>
            <p:cNvPr id="41" name="Picture 40"/>
            <p:cNvPicPr>
              <a:picLocks noChangeAspect="1" noChangeArrowheads="1"/>
            </p:cNvPicPr>
            <p:nvPr/>
          </p:nvPicPr>
          <p:blipFill>
            <a:blip r:embed="rId9" cstate="print"/>
            <a:srcRect/>
            <a:stretch>
              <a:fillRect/>
            </a:stretch>
          </p:blipFill>
          <p:spPr bwMode="auto">
            <a:xfrm>
              <a:off x="4721827" y="2983497"/>
              <a:ext cx="736284" cy="286582"/>
            </a:xfrm>
            <a:prstGeom prst="rect">
              <a:avLst/>
            </a:prstGeom>
            <a:noFill/>
            <a:ln w="9525">
              <a:noFill/>
              <a:miter lim="800000"/>
              <a:headEnd/>
              <a:tailEnd/>
            </a:ln>
          </p:spPr>
        </p:pic>
        <p:pic>
          <p:nvPicPr>
            <p:cNvPr id="42" name="Picture 41"/>
            <p:cNvPicPr>
              <a:picLocks noChangeAspect="1" noChangeArrowheads="1"/>
            </p:cNvPicPr>
            <p:nvPr/>
          </p:nvPicPr>
          <p:blipFill>
            <a:blip r:embed="rId10" cstate="print"/>
            <a:srcRect/>
            <a:stretch>
              <a:fillRect/>
            </a:stretch>
          </p:blipFill>
          <p:spPr bwMode="auto">
            <a:xfrm>
              <a:off x="4721827" y="3427237"/>
              <a:ext cx="736284" cy="286582"/>
            </a:xfrm>
            <a:prstGeom prst="rect">
              <a:avLst/>
            </a:prstGeom>
            <a:noFill/>
            <a:ln w="9525">
              <a:noFill/>
              <a:miter lim="800000"/>
              <a:headEnd/>
              <a:tailEnd/>
            </a:ln>
          </p:spPr>
        </p:pic>
        <p:pic>
          <p:nvPicPr>
            <p:cNvPr id="43" name="Picture 42"/>
            <p:cNvPicPr>
              <a:picLocks noChangeAspect="1" noChangeArrowheads="1"/>
            </p:cNvPicPr>
            <p:nvPr/>
          </p:nvPicPr>
          <p:blipFill>
            <a:blip r:embed="rId11" cstate="print"/>
            <a:srcRect/>
            <a:stretch>
              <a:fillRect/>
            </a:stretch>
          </p:blipFill>
          <p:spPr bwMode="auto">
            <a:xfrm>
              <a:off x="4648200" y="3649108"/>
              <a:ext cx="635045" cy="499207"/>
            </a:xfrm>
            <a:prstGeom prst="rect">
              <a:avLst/>
            </a:prstGeom>
            <a:noFill/>
            <a:ln w="9525">
              <a:noFill/>
              <a:miter lim="800000"/>
              <a:headEnd/>
              <a:tailEnd/>
            </a:ln>
          </p:spPr>
        </p:pic>
        <p:pic>
          <p:nvPicPr>
            <p:cNvPr id="44" name="Picture 43"/>
            <p:cNvPicPr>
              <a:picLocks noChangeAspect="1" noChangeArrowheads="1"/>
            </p:cNvPicPr>
            <p:nvPr/>
          </p:nvPicPr>
          <p:blipFill>
            <a:blip r:embed="rId12" cstate="print"/>
            <a:srcRect/>
            <a:stretch>
              <a:fillRect/>
            </a:stretch>
          </p:blipFill>
          <p:spPr bwMode="auto">
            <a:xfrm>
              <a:off x="4648199" y="2539759"/>
              <a:ext cx="524602" cy="526941"/>
            </a:xfrm>
            <a:prstGeom prst="rect">
              <a:avLst/>
            </a:prstGeom>
            <a:noFill/>
            <a:ln w="9525">
              <a:noFill/>
              <a:miter lim="800000"/>
              <a:headEnd/>
              <a:tailEnd/>
            </a:ln>
          </p:spPr>
        </p:pic>
      </p:grpSp>
      <p:grpSp>
        <p:nvGrpSpPr>
          <p:cNvPr id="33" name="Group 32"/>
          <p:cNvGrpSpPr/>
          <p:nvPr/>
        </p:nvGrpSpPr>
        <p:grpSpPr>
          <a:xfrm>
            <a:off x="7560000" y="1440000"/>
            <a:ext cx="933238" cy="1086105"/>
            <a:chOff x="4800600" y="1218493"/>
            <a:chExt cx="1208709" cy="1372307"/>
          </a:xfrm>
        </p:grpSpPr>
        <p:grpSp>
          <p:nvGrpSpPr>
            <p:cNvPr id="34" name="Group 33"/>
            <p:cNvGrpSpPr/>
            <p:nvPr/>
          </p:nvGrpSpPr>
          <p:grpSpPr>
            <a:xfrm>
              <a:off x="4932417" y="1218493"/>
              <a:ext cx="945074" cy="1039145"/>
              <a:chOff x="4871950" y="4896992"/>
              <a:chExt cx="945074" cy="1039145"/>
            </a:xfrm>
          </p:grpSpPr>
          <p:pic>
            <p:nvPicPr>
              <p:cNvPr id="45" name="Picture 44" descr="L-Membrane_CMYK_Master_Smal.gif"/>
              <p:cNvPicPr>
                <a:picLocks noChangeAspect="1"/>
              </p:cNvPicPr>
              <p:nvPr/>
            </p:nvPicPr>
            <p:blipFill>
              <a:blip r:embed="rId13" cstate="print"/>
              <a:stretch>
                <a:fillRect/>
              </a:stretch>
            </p:blipFill>
            <p:spPr>
              <a:xfrm>
                <a:off x="5137589" y="4896992"/>
                <a:ext cx="422814" cy="381707"/>
              </a:xfrm>
              <a:prstGeom prst="rect">
                <a:avLst/>
              </a:prstGeom>
            </p:spPr>
          </p:pic>
          <p:sp>
            <p:nvSpPr>
              <p:cNvPr id="46" name="TextBox 45"/>
              <p:cNvSpPr txBox="1"/>
              <p:nvPr/>
            </p:nvSpPr>
            <p:spPr>
              <a:xfrm>
                <a:off x="4871950" y="5547257"/>
                <a:ext cx="945074"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SHARE</a:t>
                </a:r>
              </a:p>
            </p:txBody>
          </p:sp>
        </p:grpSp>
        <p:sp>
          <p:nvSpPr>
            <p:cNvPr id="35" name="Arc 34"/>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sp>
        <p:nvSpPr>
          <p:cNvPr id="8" name="Rectangle 7"/>
          <p:cNvSpPr/>
          <p:nvPr/>
        </p:nvSpPr>
        <p:spPr>
          <a:xfrm>
            <a:off x="6879621" y="4881531"/>
            <a:ext cx="1950277" cy="369332"/>
          </a:xfrm>
          <a:prstGeom prst="rect">
            <a:avLst/>
          </a:prstGeom>
        </p:spPr>
        <p:txBody>
          <a:bodyPr wrap="none">
            <a:spAutoFit/>
          </a:bodyPr>
          <a:lstStyle/>
          <a:p>
            <a:r>
              <a:rPr lang="en-US" dirty="0" smtClean="0">
                <a:latin typeface="Arial" panose="020B0604020202020204" pitchFamily="34" charset="0"/>
                <a:ea typeface="Calibri" panose="020F0502020204030204" pitchFamily="34" charset="0"/>
              </a:rPr>
              <a:t>Web Applications</a:t>
            </a:r>
            <a:endParaRPr lang="he-IL" dirty="0">
              <a:latin typeface="Arial" panose="020B0604020202020204" pitchFamily="34" charset="0"/>
              <a:ea typeface="Calibri" panose="020F0502020204030204" pitchFamily="34" charset="0"/>
            </a:endParaRPr>
          </a:p>
        </p:txBody>
      </p:sp>
      <p:sp>
        <p:nvSpPr>
          <p:cNvPr id="6" name="Rectangle 5"/>
          <p:cNvSpPr/>
          <p:nvPr/>
        </p:nvSpPr>
        <p:spPr>
          <a:xfrm>
            <a:off x="405947" y="5235392"/>
            <a:ext cx="1730851" cy="646331"/>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Build software components</a:t>
            </a:r>
            <a:endParaRPr lang="he-IL"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208300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6" grpId="0"/>
      <p:bldP spid="27" grpId="0"/>
      <p:bldP spid="28" grpId="0"/>
      <p:bldP spid="29" grpId="0"/>
      <p:bldP spid="30"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31842"/>
            <a:ext cx="8435279" cy="662889"/>
          </a:xfrm>
        </p:spPr>
        <p:txBody>
          <a:bodyPr>
            <a:normAutofit/>
          </a:bodyPr>
          <a:lstStyle/>
          <a:p>
            <a:r>
              <a:rPr lang="en-US" b="1" dirty="0" smtClean="0"/>
              <a:t>MATLAB:   Idea-Based Development</a:t>
            </a:r>
            <a:endParaRPr lang="en-US" b="1" dirty="0"/>
          </a:p>
        </p:txBody>
      </p:sp>
      <p:grpSp>
        <p:nvGrpSpPr>
          <p:cNvPr id="84" name="Group 83"/>
          <p:cNvGrpSpPr/>
          <p:nvPr/>
        </p:nvGrpSpPr>
        <p:grpSpPr>
          <a:xfrm>
            <a:off x="1302181" y="1622815"/>
            <a:ext cx="933238" cy="1086105"/>
            <a:chOff x="4800600" y="1218493"/>
            <a:chExt cx="1208709" cy="1372307"/>
          </a:xfrm>
        </p:grpSpPr>
        <p:grpSp>
          <p:nvGrpSpPr>
            <p:cNvPr id="85" name="Group 84"/>
            <p:cNvGrpSpPr/>
            <p:nvPr/>
          </p:nvGrpSpPr>
          <p:grpSpPr>
            <a:xfrm>
              <a:off x="4854684" y="1218493"/>
              <a:ext cx="1065492" cy="994164"/>
              <a:chOff x="4794217" y="4896992"/>
              <a:chExt cx="1065492" cy="994164"/>
            </a:xfrm>
          </p:grpSpPr>
          <p:pic>
            <p:nvPicPr>
              <p:cNvPr id="89" name="Picture 88"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92" name="TextBox 91"/>
              <p:cNvSpPr txBox="1"/>
              <p:nvPr/>
            </p:nvSpPr>
            <p:spPr>
              <a:xfrm>
                <a:off x="4794217" y="5541164"/>
                <a:ext cx="1065492" cy="349992"/>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EXPLORE</a:t>
                </a:r>
              </a:p>
            </p:txBody>
          </p:sp>
        </p:grpSp>
        <p:sp>
          <p:nvSpPr>
            <p:cNvPr id="86" name="Arc 85"/>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50" name="Group 149"/>
          <p:cNvGrpSpPr/>
          <p:nvPr/>
        </p:nvGrpSpPr>
        <p:grpSpPr>
          <a:xfrm>
            <a:off x="1302177" y="2846951"/>
            <a:ext cx="933236" cy="1086105"/>
            <a:chOff x="4800600" y="1218493"/>
            <a:chExt cx="1208709" cy="1372307"/>
          </a:xfrm>
        </p:grpSpPr>
        <p:grpSp>
          <p:nvGrpSpPr>
            <p:cNvPr id="151" name="Group 150"/>
            <p:cNvGrpSpPr/>
            <p:nvPr/>
          </p:nvGrpSpPr>
          <p:grpSpPr>
            <a:xfrm>
              <a:off x="4836716" y="1218493"/>
              <a:ext cx="1131932" cy="994163"/>
              <a:chOff x="4776249" y="4896992"/>
              <a:chExt cx="1131932" cy="994163"/>
            </a:xfrm>
          </p:grpSpPr>
          <p:pic>
            <p:nvPicPr>
              <p:cNvPr id="153" name="Picture 152"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54" name="TextBox 153"/>
              <p:cNvSpPr txBox="1"/>
              <p:nvPr/>
            </p:nvSpPr>
            <p:spPr>
              <a:xfrm>
                <a:off x="4776249" y="5541163"/>
                <a:ext cx="1131932" cy="349992"/>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MANAGE</a:t>
                </a:r>
              </a:p>
            </p:txBody>
          </p:sp>
        </p:grpSp>
        <p:sp>
          <p:nvSpPr>
            <p:cNvPr id="152" name="Arc 151"/>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55" name="Group 154"/>
          <p:cNvGrpSpPr/>
          <p:nvPr/>
        </p:nvGrpSpPr>
        <p:grpSpPr>
          <a:xfrm>
            <a:off x="1270784" y="4143095"/>
            <a:ext cx="933237" cy="1086105"/>
            <a:chOff x="4800600" y="1218493"/>
            <a:chExt cx="1208709" cy="1372307"/>
          </a:xfrm>
        </p:grpSpPr>
        <p:grpSp>
          <p:nvGrpSpPr>
            <p:cNvPr id="156" name="Group 155"/>
            <p:cNvGrpSpPr/>
            <p:nvPr/>
          </p:nvGrpSpPr>
          <p:grpSpPr>
            <a:xfrm>
              <a:off x="5067366" y="1218493"/>
              <a:ext cx="675173" cy="1048547"/>
              <a:chOff x="5006899" y="4896992"/>
              <a:chExt cx="675173" cy="1048547"/>
            </a:xfrm>
          </p:grpSpPr>
          <p:pic>
            <p:nvPicPr>
              <p:cNvPr id="158" name="Picture 157"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59" name="TextBox 158"/>
              <p:cNvSpPr txBox="1"/>
              <p:nvPr/>
            </p:nvSpPr>
            <p:spPr>
              <a:xfrm>
                <a:off x="5006899" y="5556659"/>
                <a:ext cx="675173"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TEST</a:t>
                </a:r>
              </a:p>
            </p:txBody>
          </p:sp>
        </p:grpSp>
        <p:sp>
          <p:nvSpPr>
            <p:cNvPr id="157" name="Arc 156"/>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60" name="Group 159"/>
          <p:cNvGrpSpPr/>
          <p:nvPr/>
        </p:nvGrpSpPr>
        <p:grpSpPr>
          <a:xfrm>
            <a:off x="1259632" y="5439239"/>
            <a:ext cx="933238" cy="1086105"/>
            <a:chOff x="4800600" y="1218493"/>
            <a:chExt cx="1208709" cy="1372307"/>
          </a:xfrm>
        </p:grpSpPr>
        <p:grpSp>
          <p:nvGrpSpPr>
            <p:cNvPr id="161" name="Group 160"/>
            <p:cNvGrpSpPr/>
            <p:nvPr/>
          </p:nvGrpSpPr>
          <p:grpSpPr>
            <a:xfrm>
              <a:off x="4932416" y="1218493"/>
              <a:ext cx="945074" cy="1035974"/>
              <a:chOff x="4871949" y="4896992"/>
              <a:chExt cx="945074" cy="1035974"/>
            </a:xfrm>
          </p:grpSpPr>
          <p:pic>
            <p:nvPicPr>
              <p:cNvPr id="163" name="Picture 162" descr="L-Membrane_CMYK_Master_Smal.gif"/>
              <p:cNvPicPr>
                <a:picLocks noChangeAspect="1"/>
              </p:cNvPicPr>
              <p:nvPr/>
            </p:nvPicPr>
            <p:blipFill>
              <a:blip r:embed="rId3" cstate="print"/>
              <a:stretch>
                <a:fillRect/>
              </a:stretch>
            </p:blipFill>
            <p:spPr>
              <a:xfrm>
                <a:off x="5137589" y="4896992"/>
                <a:ext cx="422814" cy="381707"/>
              </a:xfrm>
              <a:prstGeom prst="rect">
                <a:avLst/>
              </a:prstGeom>
            </p:spPr>
          </p:pic>
          <p:sp>
            <p:nvSpPr>
              <p:cNvPr id="164" name="TextBox 163"/>
              <p:cNvSpPr txBox="1"/>
              <p:nvPr/>
            </p:nvSpPr>
            <p:spPr>
              <a:xfrm>
                <a:off x="4871949" y="5544086"/>
                <a:ext cx="945074" cy="388880"/>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25687"/>
                    </a:solidFill>
                    <a:effectLst/>
                    <a:uLnTx/>
                    <a:uFillTx/>
                    <a:latin typeface="Levenim MT" pitchFamily="2" charset="-79"/>
                    <a:ea typeface="+mn-ea"/>
                    <a:cs typeface="Levenim MT" pitchFamily="2" charset="-79"/>
                  </a:rPr>
                  <a:t>SHARE</a:t>
                </a:r>
              </a:p>
            </p:txBody>
          </p:sp>
        </p:grpSp>
        <p:sp>
          <p:nvSpPr>
            <p:cNvPr id="162" name="Arc 161"/>
            <p:cNvSpPr/>
            <p:nvPr/>
          </p:nvSpPr>
          <p:spPr>
            <a:xfrm>
              <a:off x="4800600" y="1390263"/>
              <a:ext cx="1208709" cy="1200537"/>
            </a:xfrm>
            <a:prstGeom prst="arc">
              <a:avLst>
                <a:gd name="adj1" fmla="val 17426419"/>
                <a:gd name="adj2" fmla="val 14961137"/>
              </a:avLst>
            </a:prstGeom>
            <a:ln w="3492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grpSp>
      <p:sp>
        <p:nvSpPr>
          <p:cNvPr id="47" name="Right Arrow 46"/>
          <p:cNvSpPr/>
          <p:nvPr/>
        </p:nvSpPr>
        <p:spPr>
          <a:xfrm>
            <a:off x="3006972" y="3124315"/>
            <a:ext cx="792088" cy="180000"/>
          </a:xfrm>
          <a:prstGeom prst="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1"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endParaRPr>
          </a:p>
        </p:txBody>
      </p:sp>
      <p:sp>
        <p:nvSpPr>
          <p:cNvPr id="48" name="Right Arrow 47"/>
          <p:cNvSpPr/>
          <p:nvPr/>
        </p:nvSpPr>
        <p:spPr>
          <a:xfrm>
            <a:off x="2994719" y="3367011"/>
            <a:ext cx="792088" cy="180000"/>
          </a:xfrm>
          <a:prstGeom prst="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1"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endParaRPr>
          </a:p>
        </p:txBody>
      </p:sp>
      <p:sp>
        <p:nvSpPr>
          <p:cNvPr id="49" name="Right Arrow 48"/>
          <p:cNvSpPr/>
          <p:nvPr/>
        </p:nvSpPr>
        <p:spPr>
          <a:xfrm>
            <a:off x="2987824" y="3609040"/>
            <a:ext cx="792088" cy="180000"/>
          </a:xfrm>
          <a:prstGeom prst="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1"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endParaRPr>
          </a:p>
        </p:txBody>
      </p:sp>
      <p:sp>
        <p:nvSpPr>
          <p:cNvPr id="50" name="Right Arrow 49"/>
          <p:cNvSpPr/>
          <p:nvPr/>
        </p:nvSpPr>
        <p:spPr>
          <a:xfrm>
            <a:off x="2976884" y="5999489"/>
            <a:ext cx="792088" cy="1800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1"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endParaRPr>
          </a:p>
        </p:txBody>
      </p:sp>
      <p:sp>
        <p:nvSpPr>
          <p:cNvPr id="51" name="Rectangle 50"/>
          <p:cNvSpPr/>
          <p:nvPr/>
        </p:nvSpPr>
        <p:spPr>
          <a:xfrm>
            <a:off x="2272140" y="5399324"/>
            <a:ext cx="148698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Arial" panose="020B0604020202020204" pitchFamily="34" charset="0"/>
              </a:rPr>
              <a:t>Deployment Seminar on </a:t>
            </a:r>
            <a:r>
              <a:rPr lang="en-US" b="1" dirty="0" smtClean="0">
                <a:solidFill>
                  <a:prstClr val="black"/>
                </a:solidFill>
                <a:latin typeface="Arial" panose="020B0604020202020204" pitchFamily="34" charset="0"/>
              </a:rPr>
              <a:t>April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b="0" i="0" u="none" strike="noStrike" kern="1200" cap="none" spc="0" normalizeH="0" baseline="0" noProof="0" dirty="0" smtClean="0">
              <a:ln>
                <a:noFill/>
              </a:ln>
              <a:solidFill>
                <a:prstClr val="black"/>
              </a:solidFill>
              <a:effectLst/>
              <a:uLnTx/>
              <a:uFillTx/>
              <a:latin typeface="Arial"/>
              <a:cs typeface="Arial" panose="020B0604020202020204" pitchFamily="34" charset="0"/>
            </a:endParaRPr>
          </a:p>
        </p:txBody>
      </p:sp>
      <p:grpSp>
        <p:nvGrpSpPr>
          <p:cNvPr id="52" name="Group 51"/>
          <p:cNvGrpSpPr/>
          <p:nvPr/>
        </p:nvGrpSpPr>
        <p:grpSpPr>
          <a:xfrm>
            <a:off x="3858067" y="2699164"/>
            <a:ext cx="4683245" cy="1392307"/>
            <a:chOff x="2855640" y="2893634"/>
            <a:chExt cx="3985553" cy="1643700"/>
          </a:xfrm>
        </p:grpSpPr>
        <p:sp>
          <p:nvSpPr>
            <p:cNvPr id="53" name="Rounded Rectangle 52"/>
            <p:cNvSpPr/>
            <p:nvPr/>
          </p:nvSpPr>
          <p:spPr bwMode="auto">
            <a:xfrm>
              <a:off x="2855640" y="2893634"/>
              <a:ext cx="3821708" cy="1410969"/>
            </a:xfrm>
            <a:prstGeom prst="roundRect">
              <a:avLst>
                <a:gd name="adj" fmla="val 515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451"/>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54" name="Group 41"/>
            <p:cNvGrpSpPr/>
            <p:nvPr/>
          </p:nvGrpSpPr>
          <p:grpSpPr>
            <a:xfrm>
              <a:off x="2994424" y="2974936"/>
              <a:ext cx="3846769" cy="1562398"/>
              <a:chOff x="1633150" y="2267152"/>
              <a:chExt cx="5129025" cy="2053494"/>
            </a:xfrm>
          </p:grpSpPr>
          <p:sp>
            <p:nvSpPr>
              <p:cNvPr id="55" name="Rounded Rectangle 54"/>
              <p:cNvSpPr/>
              <p:nvPr/>
            </p:nvSpPr>
            <p:spPr bwMode="auto">
              <a:xfrm>
                <a:off x="1633709" y="2267158"/>
                <a:ext cx="4724400" cy="1645920"/>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6" name="Text Box 36"/>
              <p:cNvSpPr txBox="1">
                <a:spLocks noChangeArrowheads="1"/>
              </p:cNvSpPr>
              <p:nvPr/>
            </p:nvSpPr>
            <p:spPr bwMode="auto">
              <a:xfrm>
                <a:off x="1633150" y="2267152"/>
                <a:ext cx="5129025" cy="2053494"/>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rPr>
                  <a:t>Define </a:t>
                </a:r>
                <a:r>
                  <a:rPr kumimoji="0" lang="en-US" sz="1600" b="1" i="0" u="none" strike="noStrike" kern="1200" cap="none" spc="0" normalizeH="0" baseline="0" noProof="0" dirty="0" smtClean="0">
                    <a:ln>
                      <a:noFill/>
                    </a:ln>
                    <a:solidFill>
                      <a:prstClr val="black"/>
                    </a:solidFill>
                    <a:effectLst/>
                    <a:uLnTx/>
                    <a:uFillTx/>
                    <a:latin typeface="Arial"/>
                    <a:ea typeface="+mn-ea"/>
                  </a:rPr>
                  <a:t>Architecture </a:t>
                </a:r>
                <a:r>
                  <a:rPr kumimoji="0" lang="en-US" sz="1600" b="1" i="0" u="none" strike="noStrike" kern="1200" cap="none" spc="0" normalizeH="0" baseline="0" noProof="0" dirty="0">
                    <a:ln>
                      <a:noFill/>
                    </a:ln>
                    <a:solidFill>
                      <a:prstClr val="black"/>
                    </a:solidFill>
                    <a:effectLst/>
                    <a:uLnTx/>
                    <a:uFillTx/>
                    <a:latin typeface="Arial"/>
                    <a:ea typeface="+mn-ea"/>
                  </a:rPr>
                  <a:t>and </a:t>
                </a:r>
                <a:r>
                  <a:rPr kumimoji="0" lang="en-US" sz="1600" b="1" i="0" u="none" strike="noStrike" kern="1200" cap="none" spc="0" normalizeH="0" baseline="0" noProof="0" dirty="0" smtClean="0">
                    <a:ln>
                      <a:noFill/>
                    </a:ln>
                    <a:solidFill>
                      <a:prstClr val="black"/>
                    </a:solidFill>
                    <a:effectLst/>
                    <a:uLnTx/>
                    <a:uFillTx/>
                    <a:latin typeface="Arial"/>
                    <a:ea typeface="+mn-ea"/>
                  </a:rPr>
                  <a:t>Design</a:t>
                </a:r>
                <a:endParaRPr kumimoji="0" lang="en-US" sz="1600" b="1" i="0" u="none" strike="noStrike" kern="1200" cap="none" spc="0" normalizeH="0" baseline="0" noProof="0" dirty="0">
                  <a:ln>
                    <a:noFill/>
                  </a:ln>
                  <a:solidFill>
                    <a:prstClr val="black"/>
                  </a:solidFill>
                  <a:effectLst/>
                  <a:uLnTx/>
                  <a:uFillTx/>
                  <a:latin typeface="Arial"/>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rPr>
                  <a:t>Improve </a:t>
                </a:r>
                <a:r>
                  <a:rPr kumimoji="0" lang="en-US" sz="1600" b="1" i="0" u="none" strike="noStrike" kern="1200" cap="none" spc="0" normalizeH="0" baseline="0" noProof="0" dirty="0" smtClean="0">
                    <a:ln>
                      <a:noFill/>
                    </a:ln>
                    <a:solidFill>
                      <a:prstClr val="black"/>
                    </a:solidFill>
                    <a:effectLst/>
                    <a:uLnTx/>
                    <a:uFillTx/>
                    <a:latin typeface="Arial"/>
                    <a:ea typeface="+mn-ea"/>
                  </a:rPr>
                  <a:t>Code Quality </a:t>
                </a:r>
                <a:r>
                  <a:rPr kumimoji="0" lang="en-US" sz="1600" b="1" i="0" u="none" strike="noStrike" kern="1200" cap="none" spc="0" normalizeH="0" baseline="0" noProof="0" dirty="0">
                    <a:ln>
                      <a:noFill/>
                    </a:ln>
                    <a:solidFill>
                      <a:prstClr val="black"/>
                    </a:solidFill>
                    <a:effectLst/>
                    <a:uLnTx/>
                    <a:uFillTx/>
                    <a:latin typeface="Arial"/>
                    <a:ea typeface="+mn-ea"/>
                  </a:rPr>
                  <a:t>and </a:t>
                </a:r>
                <a:r>
                  <a:rPr kumimoji="0" lang="en-US" sz="1600" b="1" i="0" u="none" strike="noStrike" kern="1200" cap="none" spc="0" normalizeH="0" baseline="0" noProof="0" dirty="0" smtClean="0">
                    <a:ln>
                      <a:noFill/>
                    </a:ln>
                    <a:solidFill>
                      <a:prstClr val="black"/>
                    </a:solidFill>
                    <a:effectLst/>
                    <a:uLnTx/>
                    <a:uFillTx/>
                    <a:latin typeface="Arial"/>
                    <a:ea typeface="+mn-ea"/>
                  </a:rPr>
                  <a:t>Performance</a:t>
                </a:r>
                <a:endParaRPr kumimoji="0" lang="en-US" sz="1600" b="1" i="0" u="none" strike="noStrike" kern="1200" cap="none" spc="0" normalizeH="0" baseline="0" noProof="0" dirty="0">
                  <a:ln>
                    <a:noFill/>
                  </a:ln>
                  <a:solidFill>
                    <a:prstClr val="black"/>
                  </a:solidFill>
                  <a:effectLst/>
                  <a:uLnTx/>
                  <a:uFillTx/>
                  <a:latin typeface="Arial"/>
                  <a:ea typeface="+mn-ea"/>
                </a:endParaRPr>
              </a:p>
              <a:p>
                <a:pPr>
                  <a:defRPr/>
                </a:pPr>
                <a:r>
                  <a:rPr lang="en-US" sz="1600" b="1" dirty="0">
                    <a:solidFill>
                      <a:prstClr val="black"/>
                    </a:solidFill>
                  </a:rPr>
                  <a:t>Profile and Optimize</a:t>
                </a:r>
                <a:endParaRPr 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a:ea typeface="+mn-ea"/>
                  </a:rPr>
                  <a:t>Manage Code </a:t>
                </a:r>
                <a:r>
                  <a:rPr kumimoji="0" lang="en-US" sz="1600" b="1" i="0" u="none" strike="noStrike" kern="1200" cap="none" spc="0" normalizeH="0" baseline="0" noProof="0" dirty="0">
                    <a:ln>
                      <a:noFill/>
                    </a:ln>
                    <a:solidFill>
                      <a:prstClr val="black"/>
                    </a:solidFill>
                    <a:effectLst/>
                    <a:uLnTx/>
                    <a:uFillTx/>
                    <a:latin typeface="Arial"/>
                    <a:ea typeface="+mn-ea"/>
                  </a:rPr>
                  <a:t>with Source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125687"/>
                  </a:solidFill>
                  <a:effectLst/>
                  <a:uLnTx/>
                  <a:uFillTx/>
                  <a:latin typeface="Arial" charset="0"/>
                  <a:ea typeface="+mn-ea"/>
                  <a:cs typeface="Tahoma" charset="0"/>
                </a:endParaRPr>
              </a:p>
            </p:txBody>
          </p:sp>
        </p:grpSp>
      </p:grpSp>
      <p:grpSp>
        <p:nvGrpSpPr>
          <p:cNvPr id="57" name="Group 56"/>
          <p:cNvGrpSpPr/>
          <p:nvPr/>
        </p:nvGrpSpPr>
        <p:grpSpPr>
          <a:xfrm>
            <a:off x="3864216" y="1669462"/>
            <a:ext cx="4524208" cy="801357"/>
            <a:chOff x="1933333" y="2087780"/>
            <a:chExt cx="3821708" cy="564474"/>
          </a:xfrm>
        </p:grpSpPr>
        <p:sp>
          <p:nvSpPr>
            <p:cNvPr id="60" name="Rounded Rectangle 59"/>
            <p:cNvSpPr/>
            <p:nvPr/>
          </p:nvSpPr>
          <p:spPr bwMode="auto">
            <a:xfrm>
              <a:off x="1933333" y="2087780"/>
              <a:ext cx="3821708" cy="56447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61" name="Group 41"/>
            <p:cNvGrpSpPr/>
            <p:nvPr/>
          </p:nvGrpSpPr>
          <p:grpSpPr>
            <a:xfrm>
              <a:off x="2065565" y="2150680"/>
              <a:ext cx="3550272" cy="428419"/>
              <a:chOff x="1624415" y="1314860"/>
              <a:chExt cx="4733695" cy="875329"/>
            </a:xfrm>
          </p:grpSpPr>
          <p:sp>
            <p:nvSpPr>
              <p:cNvPr id="62" name="Rounded Rectangle 61"/>
              <p:cNvSpPr/>
              <p:nvPr/>
            </p:nvSpPr>
            <p:spPr bwMode="auto">
              <a:xfrm>
                <a:off x="1633710" y="1314861"/>
                <a:ext cx="4724400" cy="875328"/>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63" name="Text Box 36"/>
              <p:cNvSpPr txBox="1">
                <a:spLocks noChangeArrowheads="1"/>
              </p:cNvSpPr>
              <p:nvPr/>
            </p:nvSpPr>
            <p:spPr bwMode="auto">
              <a:xfrm>
                <a:off x="1624415" y="1314860"/>
                <a:ext cx="4354632" cy="84160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Explore and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Refine Your ideas </a:t>
                </a:r>
                <a:r>
                  <a:rPr kumimoji="0" lang="en-US" sz="1600" b="1" i="0" u="none" strike="noStrike" kern="1200" cap="none" spc="0" normalizeH="0" baseline="0" noProof="0" dirty="0">
                    <a:ln>
                      <a:noFill/>
                    </a:ln>
                    <a:solidFill>
                      <a:prstClr val="black"/>
                    </a:solidFill>
                    <a:effectLst/>
                    <a:uLnTx/>
                    <a:uFillTx/>
                    <a:latin typeface="Arial"/>
                    <a:ea typeface="+mn-ea"/>
                    <a:cs typeface="+mn-cs"/>
                  </a:rPr>
                  <a:t>Prototype,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Iterate</a:t>
                </a:r>
                <a:r>
                  <a:rPr kumimoji="0" lang="en-US" sz="1600" b="1" i="0" u="none" strike="noStrike" kern="1200" cap="none" spc="0" normalizeH="0" baseline="0" noProof="0" dirty="0">
                    <a:ln>
                      <a:noFill/>
                    </a:ln>
                    <a:solidFill>
                      <a:prstClr val="black"/>
                    </a:solidFill>
                    <a:effectLst/>
                    <a:uLnTx/>
                    <a:uFillTx/>
                    <a:latin typeface="Arial"/>
                    <a:ea typeface="+mn-ea"/>
                    <a:cs typeface="+mn-cs"/>
                  </a:rPr>
                  <a:t>,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Test</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64" name="Group 63"/>
          <p:cNvGrpSpPr/>
          <p:nvPr/>
        </p:nvGrpSpPr>
        <p:grpSpPr>
          <a:xfrm>
            <a:off x="3864216" y="4149080"/>
            <a:ext cx="4524208" cy="1099344"/>
            <a:chOff x="3944018" y="4592717"/>
            <a:chExt cx="3821708" cy="803451"/>
          </a:xfrm>
        </p:grpSpPr>
        <p:sp>
          <p:nvSpPr>
            <p:cNvPr id="65" name="Rounded Rectangle 64"/>
            <p:cNvSpPr/>
            <p:nvPr/>
          </p:nvSpPr>
          <p:spPr bwMode="auto">
            <a:xfrm>
              <a:off x="3944018" y="4592717"/>
              <a:ext cx="3821708" cy="803451"/>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66" name="Group 41"/>
            <p:cNvGrpSpPr/>
            <p:nvPr/>
          </p:nvGrpSpPr>
          <p:grpSpPr>
            <a:xfrm>
              <a:off x="4083221" y="4685913"/>
              <a:ext cx="3543300" cy="626816"/>
              <a:chOff x="1633709" y="1376750"/>
              <a:chExt cx="4724400" cy="1280681"/>
            </a:xfrm>
          </p:grpSpPr>
          <p:sp>
            <p:nvSpPr>
              <p:cNvPr id="67" name="Rounded Rectangle 66"/>
              <p:cNvSpPr/>
              <p:nvPr/>
            </p:nvSpPr>
            <p:spPr bwMode="auto">
              <a:xfrm>
                <a:off x="1633709" y="1376750"/>
                <a:ext cx="4724400" cy="1280681"/>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68" name="Text Box 36"/>
              <p:cNvSpPr txBox="1">
                <a:spLocks noChangeArrowheads="1"/>
              </p:cNvSpPr>
              <p:nvPr/>
            </p:nvSpPr>
            <p:spPr bwMode="auto">
              <a:xfrm>
                <a:off x="1647767" y="1400480"/>
                <a:ext cx="3943580" cy="124087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Verify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your </a:t>
                </a:r>
                <a:r>
                  <a:rPr kumimoji="0" lang="en-US" sz="1600" b="1" i="0" u="none" strike="noStrike" kern="1200" cap="none" spc="0" normalizeH="0" baseline="0" noProof="0" dirty="0">
                    <a:ln>
                      <a:noFill/>
                    </a:ln>
                    <a:solidFill>
                      <a:prstClr val="black"/>
                    </a:solidFill>
                    <a:effectLst/>
                    <a:uLnTx/>
                    <a:uFillTx/>
                    <a:latin typeface="Arial"/>
                    <a:ea typeface="+mn-ea"/>
                    <a:cs typeface="+mn-cs"/>
                  </a:rPr>
                  <a:t>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Automate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a:ea typeface="+mn-ea"/>
                    <a:cs typeface="+mn-cs"/>
                  </a:rPr>
                  <a:t>Generate</a:t>
                </a:r>
                <a:r>
                  <a:rPr kumimoji="0" lang="en-US" sz="1600" b="1" i="0" u="none" strike="noStrike" kern="1200" cap="none" spc="0" normalizeH="0" noProof="0" dirty="0" smtClean="0">
                    <a:ln>
                      <a:noFill/>
                    </a:ln>
                    <a:solidFill>
                      <a:prstClr val="black"/>
                    </a:solidFill>
                    <a:effectLst/>
                    <a:uLnTx/>
                    <a:uFillTx/>
                    <a:latin typeface="Arial"/>
                    <a:ea typeface="+mn-ea"/>
                    <a:cs typeface="+mn-cs"/>
                  </a:rPr>
                  <a:t>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Reports</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69" name="Group 68"/>
          <p:cNvGrpSpPr/>
          <p:nvPr/>
        </p:nvGrpSpPr>
        <p:grpSpPr>
          <a:xfrm>
            <a:off x="3864215" y="5610771"/>
            <a:ext cx="4668225" cy="904893"/>
            <a:chOff x="4943872" y="5445224"/>
            <a:chExt cx="3954025" cy="564474"/>
          </a:xfrm>
        </p:grpSpPr>
        <p:sp>
          <p:nvSpPr>
            <p:cNvPr id="70" name="Rounded Rectangle 69"/>
            <p:cNvSpPr/>
            <p:nvPr/>
          </p:nvSpPr>
          <p:spPr bwMode="auto">
            <a:xfrm>
              <a:off x="4943872" y="5445224"/>
              <a:ext cx="3821708" cy="564474"/>
            </a:xfrm>
            <a:prstGeom prst="roundRect">
              <a:avLst>
                <a:gd name="adj" fmla="val 4281"/>
              </a:avLst>
            </a:prstGeom>
            <a:solidFill>
              <a:srgbClr val="E0DCDA"/>
            </a:solidFill>
            <a:ln w="6350" cap="flat" cmpd="sng" algn="ctr">
              <a:solidFill>
                <a:schemeClr val="bg1">
                  <a:lumMod val="50000"/>
                </a:schemeClr>
              </a:solidFill>
              <a:prstDash val="solid"/>
              <a:round/>
              <a:headEnd type="none" w="med" len="med"/>
              <a:tailEnd type="none" w="med" len="med"/>
            </a:ln>
            <a:effectLst>
              <a:innerShdw blurRad="342900">
                <a:schemeClr val="tx1">
                  <a:alpha val="37000"/>
                </a:schemeClr>
              </a:innerShdw>
            </a:effectLst>
          </p:spPr>
          <p:txBody>
            <a:bodyPr vert="horz" wrap="square" lIns="68580" tIns="34291" rIns="68580" bIns="34291"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pSp>
          <p:nvGrpSpPr>
            <p:cNvPr id="71" name="Group 41"/>
            <p:cNvGrpSpPr/>
            <p:nvPr/>
          </p:nvGrpSpPr>
          <p:grpSpPr>
            <a:xfrm>
              <a:off x="5076987" y="5521631"/>
              <a:ext cx="3820910" cy="397005"/>
              <a:chOff x="1625592" y="1342448"/>
              <a:chExt cx="5094546" cy="811143"/>
            </a:xfrm>
          </p:grpSpPr>
          <p:sp>
            <p:nvSpPr>
              <p:cNvPr id="72" name="Rounded Rectangle 71"/>
              <p:cNvSpPr/>
              <p:nvPr/>
            </p:nvSpPr>
            <p:spPr bwMode="auto">
              <a:xfrm>
                <a:off x="1633709" y="1376749"/>
                <a:ext cx="4761020" cy="776842"/>
              </a:xfrm>
              <a:prstGeom prst="roundRect">
                <a:avLst>
                  <a:gd name="adj" fmla="val 5468"/>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13716" rIns="68580" bIns="3429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73" name="Text Box 36"/>
              <p:cNvSpPr txBox="1">
                <a:spLocks noChangeArrowheads="1"/>
              </p:cNvSpPr>
              <p:nvPr/>
            </p:nvSpPr>
            <p:spPr bwMode="auto">
              <a:xfrm>
                <a:off x="1625592" y="1342448"/>
                <a:ext cx="5094546" cy="78453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prstClr val="black"/>
                    </a:solidFill>
                    <a:latin typeface="Arial"/>
                  </a:rPr>
                  <a:t>D</a:t>
                </a:r>
                <a:r>
                  <a:rPr kumimoji="0" lang="en-US" sz="1600" b="1" i="0" u="none" strike="noStrike" kern="1200" cap="none" spc="0" normalizeH="0" baseline="0" noProof="0" dirty="0" err="1" smtClean="0">
                    <a:ln>
                      <a:noFill/>
                    </a:ln>
                    <a:solidFill>
                      <a:prstClr val="black"/>
                    </a:solidFill>
                    <a:effectLst/>
                    <a:uLnTx/>
                    <a:uFillTx/>
                    <a:latin typeface="Arial"/>
                    <a:ea typeface="+mn-ea"/>
                    <a:cs typeface="+mn-cs"/>
                  </a:rPr>
                  <a:t>eploy</a:t>
                </a:r>
                <a:r>
                  <a:rPr lang="en-US" sz="1600" b="1" dirty="0" smtClean="0">
                    <a:solidFill>
                      <a:prstClr val="black"/>
                    </a:solidFill>
                    <a:latin typeface="Arial"/>
                  </a:rPr>
                  <a:t>, Integrate,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Distribute</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lvl="0">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Apps, </a:t>
                </a:r>
                <a:r>
                  <a:rPr kumimoji="0" lang="en-US" sz="1600" b="1" i="0" u="none" strike="noStrike" kern="1200" cap="none" spc="0" normalizeH="0" baseline="0" noProof="0" dirty="0" smtClean="0">
                    <a:ln>
                      <a:noFill/>
                    </a:ln>
                    <a:solidFill>
                      <a:prstClr val="black"/>
                    </a:solidFill>
                    <a:effectLst/>
                    <a:uLnTx/>
                    <a:uFillTx/>
                    <a:latin typeface="Arial"/>
                    <a:ea typeface="+mn-ea"/>
                    <a:cs typeface="+mn-cs"/>
                  </a:rPr>
                  <a:t>Code Generation, SW </a:t>
                </a:r>
                <a:r>
                  <a:rPr lang="en-US" sz="1600" b="1" dirty="0" smtClean="0">
                    <a:solidFill>
                      <a:prstClr val="black"/>
                    </a:solidFill>
                    <a:latin typeface="Arial"/>
                  </a:rPr>
                  <a:t>Components</a:t>
                </a:r>
                <a:r>
                  <a:rPr lang="en-US" dirty="0"/>
                  <a:t> </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74" name="Up-Down Arrow 73"/>
          <p:cNvSpPr/>
          <p:nvPr/>
        </p:nvSpPr>
        <p:spPr>
          <a:xfrm>
            <a:off x="5514250" y="2368448"/>
            <a:ext cx="247159" cy="462411"/>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75" name="Up-Down Arrow 74"/>
          <p:cNvSpPr/>
          <p:nvPr/>
        </p:nvSpPr>
        <p:spPr>
          <a:xfrm>
            <a:off x="5512891" y="3806140"/>
            <a:ext cx="247159" cy="462411"/>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76" name="Up-Down Arrow 75"/>
          <p:cNvSpPr/>
          <p:nvPr/>
        </p:nvSpPr>
        <p:spPr>
          <a:xfrm>
            <a:off x="5512891" y="5217409"/>
            <a:ext cx="247159" cy="462411"/>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73680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3.7|6.5|7.9|6.6|5.5|4.1|4|12.6|9.3|3.3|2.4|1.2|9.4|1.1"/>
</p:tagLst>
</file>

<file path=ppt/tags/tag2.xml><?xml version="1.0" encoding="utf-8"?>
<p:tagLst xmlns:a="http://schemas.openxmlformats.org/drawingml/2006/main" xmlns:r="http://schemas.openxmlformats.org/officeDocument/2006/relationships" xmlns:p="http://schemas.openxmlformats.org/presentationml/2006/main">
  <p:tag name="TIMING" val="|1.1|3.7|6.5|7.9|6.6|5.5|4.1|4|12.6|9.3|3.3|2.4|1.2|9.4|1.1"/>
</p:tagLst>
</file>

<file path=ppt/theme/theme1.xml><?xml version="1.0" encoding="utf-8"?>
<a:theme xmlns:a="http://schemas.openxmlformats.org/drawingml/2006/main" name="TMW_Confidential">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6" id="{B1301794-F16A-466E-A590-25B86440688F}" vid="{F086B7F0-8378-4FCC-9C97-C1B1772A9EE6}"/>
    </a:ext>
  </a:extLst>
</a:theme>
</file>

<file path=ppt/theme/theme5.xml><?xml version="1.0" encoding="utf-8"?>
<a:theme xmlns:a="http://schemas.openxmlformats.org/drawingml/2006/main" name="1_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6" id="{B1301794-F16A-466E-A590-25B86440688F}" vid="{F086B7F0-8378-4FCC-9C97-C1B1772A9EE6}"/>
    </a:ext>
  </a:extLst>
</a:theme>
</file>

<file path=ppt/theme/theme6.xml><?xml version="1.0" encoding="utf-8"?>
<a:theme xmlns:a="http://schemas.openxmlformats.org/drawingml/2006/main" name="1_TMW_Confidential">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2_TMW_Confidential">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3_TMW_Confidential">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Blank">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22438</TotalTime>
  <Words>9776</Words>
  <Application>Microsoft Office PowerPoint</Application>
  <PresentationFormat>On-screen Show (4:3)</PresentationFormat>
  <Paragraphs>1410</Paragraphs>
  <Slides>57</Slides>
  <Notes>54</Notes>
  <HiddenSlides>14</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57</vt:i4>
      </vt:variant>
    </vt:vector>
  </HeadingPairs>
  <TitlesOfParts>
    <vt:vector size="76" baseType="lpstr">
      <vt:lpstr>Arial Unicode MS</vt:lpstr>
      <vt:lpstr>Arial</vt:lpstr>
      <vt:lpstr>Calibri</vt:lpstr>
      <vt:lpstr>Courier New</vt:lpstr>
      <vt:lpstr>Levenim MT</vt:lpstr>
      <vt:lpstr>Menlo</vt:lpstr>
      <vt:lpstr>Tahoma</vt:lpstr>
      <vt:lpstr>Times New Roman</vt:lpstr>
      <vt:lpstr>Verdana</vt:lpstr>
      <vt:lpstr>Wingdings</vt:lpstr>
      <vt:lpstr>TMW_Confidential</vt:lpstr>
      <vt:lpstr>MW_Public</vt:lpstr>
      <vt:lpstr>1_MW_Public</vt:lpstr>
      <vt:lpstr>MW_Public_widescreen</vt:lpstr>
      <vt:lpstr>1_MW_Public_widescreen</vt:lpstr>
      <vt:lpstr>1_TMW_Confidential</vt:lpstr>
      <vt:lpstr>2_TMW_Confidential</vt:lpstr>
      <vt:lpstr>3_TMW_Confidential</vt:lpstr>
      <vt:lpstr>Blank</vt:lpstr>
      <vt:lpstr>Improve MATLAB Code Quality and Performance     </vt:lpstr>
      <vt:lpstr>Outline</vt:lpstr>
      <vt:lpstr>Outline</vt:lpstr>
      <vt:lpstr>MATLAB:   Idea-Based Development</vt:lpstr>
      <vt:lpstr>Explore and Refine Your Ideas</vt:lpstr>
      <vt:lpstr>Design, Improve, and Manage Your Code</vt:lpstr>
      <vt:lpstr>Test Your Code</vt:lpstr>
      <vt:lpstr>Deploy, Share, or Distribute Your Code</vt:lpstr>
      <vt:lpstr>MATLAB:   Idea-Based Development</vt:lpstr>
      <vt:lpstr>Outline</vt:lpstr>
      <vt:lpstr>Code Quality</vt:lpstr>
      <vt:lpstr>Improving Code Quality in MATLAB</vt:lpstr>
      <vt:lpstr>MATLAB Code Analyzer (previously known as mlint) </vt:lpstr>
      <vt:lpstr>Check McCabe Complexity</vt:lpstr>
      <vt:lpstr>Input and Error Handling</vt:lpstr>
      <vt:lpstr>Outline</vt:lpstr>
      <vt:lpstr>Code Performance</vt:lpstr>
      <vt:lpstr>Example: Block Processing Images</vt:lpstr>
      <vt:lpstr>Summary of Example</vt:lpstr>
      <vt:lpstr>Effect of Not Preallocating Memory</vt:lpstr>
      <vt:lpstr>Benefit of Preallocation</vt:lpstr>
      <vt:lpstr>Speed and Memory Usage</vt:lpstr>
      <vt:lpstr>Implicit Expansion</vt:lpstr>
      <vt:lpstr>Implicit Expansion</vt:lpstr>
      <vt:lpstr>Sparse Matrices</vt:lpstr>
      <vt:lpstr>Using Sparse Matrices  </vt:lpstr>
      <vt:lpstr>Data Storage of MATLAB Arrays</vt:lpstr>
      <vt:lpstr>Use Only the Precision You Need</vt:lpstr>
      <vt:lpstr>Indexing into MATLAB Arrays</vt:lpstr>
      <vt:lpstr>Indexing - Summary</vt:lpstr>
      <vt:lpstr>MATLAB Underlying Technologies</vt:lpstr>
      <vt:lpstr>MATLAB Underlying Technologies</vt:lpstr>
      <vt:lpstr>Code Performance</vt:lpstr>
      <vt:lpstr>Example: Fitting Data</vt:lpstr>
      <vt:lpstr>Summary of Example</vt:lpstr>
      <vt:lpstr>Measuring Code Performance</vt:lpstr>
      <vt:lpstr>Interpreting Profiler Results</vt:lpstr>
      <vt:lpstr>Code Performance -Summary</vt:lpstr>
      <vt:lpstr>Outline</vt:lpstr>
      <vt:lpstr>Steps for Improving Performance</vt:lpstr>
      <vt:lpstr>Key Takeaways</vt:lpstr>
      <vt:lpstr>Other Performance Resources</vt:lpstr>
      <vt:lpstr>Questions?</vt:lpstr>
      <vt:lpstr>More information</vt:lpstr>
      <vt:lpstr>Stream processing</vt:lpstr>
      <vt:lpstr>PowerPoint Presentation</vt:lpstr>
      <vt:lpstr>How does MATLAB store data? Container overhead*</vt:lpstr>
      <vt:lpstr>Reading in Part of a Dataset from Files</vt:lpstr>
      <vt:lpstr>Debugging with MATLAB</vt:lpstr>
      <vt:lpstr>System Objects</vt:lpstr>
      <vt:lpstr>Technical Computing Workflow</vt:lpstr>
      <vt:lpstr>Application Development Process</vt:lpstr>
      <vt:lpstr>Challenges in Building Applications</vt:lpstr>
      <vt:lpstr>Summary – Managing &amp; Sharing MATLAB Code</vt:lpstr>
      <vt:lpstr>Range of Programming Techniques</vt:lpstr>
      <vt:lpstr>Classes of Bottlenecks</vt:lpstr>
      <vt:lpstr>Acceleration using MEX (MATLAB Executable)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 Managing &amp; Sharing MATLAB Code</dc:title>
  <dc:creator>shiran golan</dc:creator>
  <cp:lastModifiedBy>shiran golan</cp:lastModifiedBy>
  <cp:revision>336</cp:revision>
  <dcterms:created xsi:type="dcterms:W3CDTF">2016-12-08T17:15:35Z</dcterms:created>
  <dcterms:modified xsi:type="dcterms:W3CDTF">2017-01-08T15:23:44Z</dcterms:modified>
</cp:coreProperties>
</file>