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2" r:id="rId2"/>
    <p:sldMasterId id="2147483692" r:id="rId3"/>
  </p:sldMasterIdLst>
  <p:notesMasterIdLst>
    <p:notesMasterId r:id="rId48"/>
  </p:notesMasterIdLst>
  <p:sldIdLst>
    <p:sldId id="270" r:id="rId4"/>
    <p:sldId id="272" r:id="rId5"/>
    <p:sldId id="273" r:id="rId6"/>
    <p:sldId id="274" r:id="rId7"/>
    <p:sldId id="277" r:id="rId8"/>
    <p:sldId id="300" r:id="rId9"/>
    <p:sldId id="279" r:id="rId10"/>
    <p:sldId id="284" r:id="rId11"/>
    <p:sldId id="275" r:id="rId12"/>
    <p:sldId id="305" r:id="rId13"/>
    <p:sldId id="280" r:id="rId14"/>
    <p:sldId id="302" r:id="rId15"/>
    <p:sldId id="299" r:id="rId16"/>
    <p:sldId id="288" r:id="rId17"/>
    <p:sldId id="276" r:id="rId18"/>
    <p:sldId id="289" r:id="rId19"/>
    <p:sldId id="290" r:id="rId20"/>
    <p:sldId id="259" r:id="rId21"/>
    <p:sldId id="260" r:id="rId22"/>
    <p:sldId id="261" r:id="rId23"/>
    <p:sldId id="306" r:id="rId24"/>
    <p:sldId id="266" r:id="rId25"/>
    <p:sldId id="285" r:id="rId26"/>
    <p:sldId id="315" r:id="rId27"/>
    <p:sldId id="317" r:id="rId28"/>
    <p:sldId id="267" r:id="rId29"/>
    <p:sldId id="268" r:id="rId30"/>
    <p:sldId id="307" r:id="rId31"/>
    <p:sldId id="287" r:id="rId32"/>
    <p:sldId id="298" r:id="rId33"/>
    <p:sldId id="295" r:id="rId34"/>
    <p:sldId id="314" r:id="rId35"/>
    <p:sldId id="296" r:id="rId36"/>
    <p:sldId id="292" r:id="rId37"/>
    <p:sldId id="311" r:id="rId38"/>
    <p:sldId id="313" r:id="rId39"/>
    <p:sldId id="312" r:id="rId40"/>
    <p:sldId id="309" r:id="rId41"/>
    <p:sldId id="310" r:id="rId42"/>
    <p:sldId id="304" r:id="rId43"/>
    <p:sldId id="303" r:id="rId44"/>
    <p:sldId id="293" r:id="rId45"/>
    <p:sldId id="291" r:id="rId46"/>
    <p:sldId id="269" r:id="rId47"/>
  </p:sldIdLst>
  <p:sldSz cx="9144000" cy="6858000" type="screen4x3"/>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8E95524-EB5A-453D-B415-8DF5E3FFE13F}">
          <p14:sldIdLst>
            <p14:sldId id="270"/>
            <p14:sldId id="272"/>
          </p14:sldIdLst>
        </p14:section>
        <p14:section name="Parallel Computing Overview" id="{3974E43D-3B12-4118-AB2B-D4F246869CD7}">
          <p14:sldIdLst>
            <p14:sldId id="273"/>
            <p14:sldId id="274"/>
            <p14:sldId id="277"/>
          </p14:sldIdLst>
        </p14:section>
        <p14:section name="Paradigm - Multicore Desktops" id="{C5C050F1-1A61-4E0E-A2C7-7C8D90C55B31}">
          <p14:sldIdLst>
            <p14:sldId id="300"/>
            <p14:sldId id="279"/>
            <p14:sldId id="284"/>
            <p14:sldId id="275"/>
          </p14:sldIdLst>
        </p14:section>
        <p14:section name="Paradigm - Cluster Hardware" id="{7F500694-0227-48C8-B776-1E10DDE60E5F}">
          <p14:sldIdLst>
            <p14:sldId id="305"/>
            <p14:sldId id="280"/>
            <p14:sldId id="302"/>
          </p14:sldIdLst>
        </p14:section>
        <p14:section name="Programming Parallel Applications" id="{58CDF176-9F91-4773-80DA-ED73ED2243A7}">
          <p14:sldIdLst>
            <p14:sldId id="299"/>
            <p14:sldId id="288"/>
            <p14:sldId id="276"/>
            <p14:sldId id="289"/>
            <p14:sldId id="290"/>
          </p14:sldIdLst>
        </p14:section>
        <p14:section name="Example - fmincon" id="{24A3137B-E29C-4D10-BAAC-E7B146194BDA}">
          <p14:sldIdLst>
            <p14:sldId id="259"/>
            <p14:sldId id="260"/>
            <p14:sldId id="261"/>
          </p14:sldIdLst>
        </p14:section>
        <p14:section name="parfor - overview and example" id="{4BC09B0D-9CA6-41C7-8A94-853ABDE46BD4}">
          <p14:sldIdLst>
            <p14:sldId id="306"/>
            <p14:sldId id="266"/>
            <p14:sldId id="285"/>
            <p14:sldId id="315"/>
            <p14:sldId id="317"/>
            <p14:sldId id="267"/>
            <p14:sldId id="268"/>
          </p14:sldIdLst>
        </p14:section>
        <p14:section name="Beyond parfor" id="{5ACF1C88-B375-4BB3-B47C-C9386D9C98F1}">
          <p14:sldIdLst>
            <p14:sldId id="307"/>
            <p14:sldId id="287"/>
            <p14:sldId id="298"/>
            <p14:sldId id="295"/>
            <p14:sldId id="314"/>
            <p14:sldId id="296"/>
          </p14:sldIdLst>
        </p14:section>
        <p14:section name="Summary" id="{0B9DB17D-FE3D-451B-883C-2BB4338906FB}">
          <p14:sldIdLst>
            <p14:sldId id="292"/>
            <p14:sldId id="311"/>
            <p14:sldId id="313"/>
            <p14:sldId id="312"/>
            <p14:sldId id="309"/>
            <p14:sldId id="310"/>
            <p14:sldId id="304"/>
            <p14:sldId id="303"/>
            <p14:sldId id="293"/>
            <p14:sldId id="29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4" autoAdjust="0"/>
    <p:restoredTop sz="52774" autoAdjust="0"/>
  </p:normalViewPr>
  <p:slideViewPr>
    <p:cSldViewPr>
      <p:cViewPr varScale="1">
        <p:scale>
          <a:sx n="47" d="100"/>
          <a:sy n="47" d="100"/>
        </p:scale>
        <p:origin x="19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D71A831-CB34-4509-937E-5D430F61FD6B}" type="datetimeFigureOut">
              <a:rPr lang="he-IL" smtClean="0"/>
              <a:t>א'/שבט/תשע"ח</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B1D5900-FCEC-40B1-8800-D2CA5B0D4593}" type="slidenum">
              <a:rPr lang="he-IL" smtClean="0"/>
              <a:t>‹#›</a:t>
            </a:fld>
            <a:endParaRPr lang="he-IL"/>
          </a:p>
        </p:txBody>
      </p:sp>
    </p:spTree>
    <p:extLst>
      <p:ext uri="{BB962C8B-B14F-4D97-AF65-F5344CB8AC3E}">
        <p14:creationId xmlns:p14="http://schemas.microsoft.com/office/powerpoint/2010/main" val="174321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mathworks.com/products/matlab"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he.wikipedia.org/wiki/%D7%94%D7%A0%D7%93%D7%A1%D7%94" TargetMode="External"/><Relationship Id="rId7" Type="http://schemas.openxmlformats.org/officeDocument/2006/relationships/hyperlink" Target="https://en.wikipedia.org/wiki/Force"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Engineering" TargetMode="External"/><Relationship Id="rId5" Type="http://schemas.openxmlformats.org/officeDocument/2006/relationships/hyperlink" Target="https://he.wikipedia.org/wiki/%D7%A2%D7%92%D7%95%D7%A8%D7%9F" TargetMode="External"/><Relationship Id="rId4" Type="http://schemas.openxmlformats.org/officeDocument/2006/relationships/hyperlink" Target="https://he.wikipedia.org/wiki/%D7%92%D7%A9%D7%A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mathworks.com/access/helpdesk/help/releases/R2009b/techdoc/ref/load.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athworks.com/access/helpdesk/help/releases/R2009b/techdoc/ref/load.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file:///C:\Program%20Files\MATLAB\R2016b\help\distcomp\labindex.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file:///C:\Program%20Files\MATLAB\R2016b\help\distcomp\labreceive.html" TargetMode="External"/><Relationship Id="rId5" Type="http://schemas.openxmlformats.org/officeDocument/2006/relationships/hyperlink" Target="file:///C:\Program%20Files\MATLAB\R2016b\help\distcomp\labsend.html" TargetMode="External"/><Relationship Id="rId4" Type="http://schemas.openxmlformats.org/officeDocument/2006/relationships/hyperlink" Target="file:///C:\Program%20Files\MATLAB\R2016b\help\distcomp\numlab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mathworks.com/products/matlab.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athworks.com/products/matlab.htm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mathworks.com/products/distriben.html" TargetMode="External"/><Relationship Id="rId4" Type="http://schemas.openxmlformats.org/officeDocument/2006/relationships/hyperlink" Target="https://www.mathworks.com/products/parallel-computing.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eaLnBrk="1" hangingPunct="1">
              <a:spcBef>
                <a:spcPct val="0"/>
              </a:spcBef>
            </a:pPr>
            <a:r>
              <a:rPr lang="he-IL" altLang="he-IL" dirty="0" smtClean="0"/>
              <a:t>נעבור</a:t>
            </a:r>
            <a:r>
              <a:rPr lang="he-IL" altLang="he-IL" baseline="0" dirty="0" smtClean="0"/>
              <a:t> לנושא האחרון שלנו להיום – עיבוד מקבילי במטלב.</a:t>
            </a:r>
          </a:p>
          <a:p>
            <a:pPr algn="r" rtl="1" eaLnBrk="1" hangingPunct="1">
              <a:spcBef>
                <a:spcPct val="0"/>
              </a:spcBef>
            </a:pPr>
            <a:endParaRPr lang="he-IL" altLang="he-IL" baseline="0" dirty="0" smtClean="0"/>
          </a:p>
          <a:p>
            <a:pPr marL="171450" indent="-171450" algn="r" rtl="1" eaLnBrk="1" hangingPunct="1">
              <a:spcBef>
                <a:spcPct val="0"/>
              </a:spcBef>
              <a:buFontTx/>
              <a:buChar char="-"/>
            </a:pPr>
            <a:r>
              <a:rPr lang="he-IL" altLang="he-IL" baseline="0" dirty="0" smtClean="0"/>
              <a:t>אם נוסיף עוד </a:t>
            </a:r>
            <a:r>
              <a:rPr lang="en-US" altLang="he-IL" baseline="0" dirty="0" smtClean="0"/>
              <a:t>workers</a:t>
            </a:r>
            <a:r>
              <a:rPr lang="he-IL" altLang="he-IL" baseline="0" dirty="0" smtClean="0"/>
              <a:t> אולי נקבל ביצועים טובים יותר ואולי לא- תלוי באפליקציה – מזכירה את הגרף מההתחלה</a:t>
            </a:r>
          </a:p>
          <a:p>
            <a:pPr marL="0" marR="0" lvl="1" indent="0" algn="r" defTabSz="914400" rtl="1" eaLnBrk="1" fontAlgn="auto" latinLnBrk="0" hangingPunct="1">
              <a:lnSpc>
                <a:spcPct val="100000"/>
              </a:lnSpc>
              <a:spcBef>
                <a:spcPct val="0"/>
              </a:spcBef>
              <a:spcAft>
                <a:spcPts val="0"/>
              </a:spcAft>
              <a:buClrTx/>
              <a:buSzTx/>
              <a:buFontTx/>
              <a:buNone/>
              <a:tabLst/>
              <a:defRPr/>
            </a:pPr>
            <a:r>
              <a:rPr lang="en-US" b="1" baseline="0" dirty="0" smtClean="0"/>
              <a:t>Remember that there is overhead for parallel computing, so you want to be sure that what you are parallelizing takes enough time to warrant the overhead. </a:t>
            </a:r>
            <a:endParaRPr lang="he-IL" altLang="he-IL" baseline="0" dirty="0" smtClean="0"/>
          </a:p>
          <a:p>
            <a:pPr marL="171450" indent="-171450" algn="r" rtl="1" eaLnBrk="1" hangingPunct="1">
              <a:spcBef>
                <a:spcPct val="0"/>
              </a:spcBef>
              <a:buFontTx/>
              <a:buChar char="-"/>
            </a:pPr>
            <a:r>
              <a:rPr lang="he-IL" altLang="he-IL" baseline="0" dirty="0" smtClean="0"/>
              <a:t>-מיקבול אוטומטי גם בפונקציות עיבוד תמונה, החל מ2008</a:t>
            </a:r>
            <a:endParaRPr lang="en-US" altLang="he-IL" dirty="0"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64E33F-E024-421C-98DC-F2FA5D8F1BA6}"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9016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spcBef>
                <a:spcPct val="0"/>
              </a:spcBef>
            </a:pP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27035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5188" y="739775"/>
            <a:ext cx="4938712" cy="3703638"/>
          </a:xfrm>
        </p:spPr>
      </p:sp>
      <p:sp>
        <p:nvSpPr>
          <p:cNvPr id="3" name="Notes Placeholder 2"/>
          <p:cNvSpPr>
            <a:spLocks noGrp="1"/>
          </p:cNvSpPr>
          <p:nvPr>
            <p:ph type="body" idx="1"/>
          </p:nvPr>
        </p:nvSpPr>
        <p:spPr/>
        <p:txBody>
          <a:bodyPr/>
          <a:lstStyle/>
          <a:p>
            <a:pPr algn="r" rtl="1"/>
            <a:r>
              <a:rPr lang="he-IL" dirty="0" smtClean="0"/>
              <a:t>לעיתים</a:t>
            </a:r>
            <a:r>
              <a:rPr lang="he-IL" baseline="0" dirty="0" smtClean="0"/>
              <a:t> הבעיות או האתגרים איתם אנחנו מתמודדים דורשים כוח חישוב או זיכרון הגדולים ממה שזמין על גבי מחשב אישי </a:t>
            </a:r>
            <a:r>
              <a:rPr lang="he-IL" b="1" baseline="0" dirty="0" smtClean="0"/>
              <a:t>עם מעבד </a:t>
            </a:r>
            <a:r>
              <a:rPr lang="en-US" b="1" baseline="0" dirty="0" smtClean="0"/>
              <a:t>multicore</a:t>
            </a:r>
            <a:r>
              <a:rPr lang="he-IL" b="1" baseline="0" dirty="0" smtClean="0"/>
              <a:t> יחיד.</a:t>
            </a:r>
          </a:p>
          <a:p>
            <a:pPr algn="r" rtl="1"/>
            <a:r>
              <a:rPr lang="he-IL" baseline="0" dirty="0" smtClean="0"/>
              <a:t>ניתן לבצע </a:t>
            </a:r>
            <a:r>
              <a:rPr lang="en-US" b="1" baseline="0" dirty="0" smtClean="0"/>
              <a:t>scale-up</a:t>
            </a:r>
            <a:r>
              <a:rPr lang="he-IL" baseline="0" dirty="0" smtClean="0"/>
              <a:t> ולהוסיף גישה לכוח חישוב וזיכרון של מספר מחשבים נוספים ב- </a:t>
            </a:r>
            <a:r>
              <a:rPr lang="en-US" baseline="0" dirty="0" smtClean="0"/>
              <a:t>cluster</a:t>
            </a:r>
            <a:r>
              <a:rPr lang="he-IL" baseline="0" dirty="0" smtClean="0"/>
              <a:t> של הארגון או בענן.</a:t>
            </a:r>
          </a:p>
          <a:p>
            <a:pPr algn="r" rtl="1"/>
            <a:r>
              <a:rPr lang="he-IL" baseline="0" dirty="0" smtClean="0"/>
              <a:t>(</a:t>
            </a:r>
            <a:r>
              <a:rPr lang="he-IL" b="1" baseline="0" dirty="0" smtClean="0"/>
              <a:t>קליק</a:t>
            </a:r>
            <a:r>
              <a:rPr lang="he-IL" baseline="0" dirty="0" smtClean="0"/>
              <a:t>) כשאומרים </a:t>
            </a:r>
            <a:r>
              <a:rPr lang="en-US" b="1" baseline="0" dirty="0" smtClean="0"/>
              <a:t>scale-up</a:t>
            </a:r>
            <a:r>
              <a:rPr lang="he-IL" b="1" baseline="0" dirty="0" smtClean="0"/>
              <a:t> </a:t>
            </a:r>
            <a:r>
              <a:rPr lang="he-IL" b="0" baseline="0" dirty="0" smtClean="0"/>
              <a:t>הכוונה היא כי ה</a:t>
            </a:r>
            <a:r>
              <a:rPr lang="en-US" b="0" baseline="0" dirty="0" smtClean="0"/>
              <a:t>workers</a:t>
            </a:r>
            <a:r>
              <a:rPr lang="he-IL" b="0" baseline="0" dirty="0" smtClean="0"/>
              <a:t> ממוקמים על גבי </a:t>
            </a:r>
            <a:r>
              <a:rPr lang="en-US" b="0" baseline="0" dirty="0" smtClean="0"/>
              <a:t>cluster</a:t>
            </a:r>
            <a:r>
              <a:rPr lang="he-IL" b="0" baseline="0" dirty="0" smtClean="0"/>
              <a:t> של מחשבים ולא על גבי ליבות המחשב האישי שלנו.</a:t>
            </a:r>
          </a:p>
          <a:p>
            <a:pPr algn="r" rtl="1"/>
            <a:r>
              <a:rPr lang="he-IL" b="0" baseline="0" dirty="0" smtClean="0"/>
              <a:t>ללא תלות מיקום ה</a:t>
            </a:r>
            <a:r>
              <a:rPr lang="en-US" b="0" baseline="0" dirty="0" smtClean="0"/>
              <a:t>workers</a:t>
            </a:r>
            <a:r>
              <a:rPr lang="he-IL" b="0" baseline="0" dirty="0" smtClean="0"/>
              <a:t>, אנחנו </a:t>
            </a:r>
            <a:r>
              <a:rPr lang="he-IL" b="1" baseline="0" dirty="0" smtClean="0"/>
              <a:t>ממשיכים לעבוד במטלב המקומי שלנו וממשיכים לכתוב את הקוד כמו שאנחנו רגילים</a:t>
            </a:r>
            <a:r>
              <a:rPr lang="he-IL" b="0" baseline="0" dirty="0" smtClean="0"/>
              <a:t>, ומטלב הוא זה שמנהל את התשתית של העיבוד המקבילי בשבילנו.</a:t>
            </a:r>
          </a:p>
          <a:p>
            <a:pPr algn="r" rtl="1"/>
            <a:r>
              <a:rPr lang="he-IL" b="0" baseline="0" dirty="0" smtClean="0"/>
              <a:t>בדרך כלל נתחיל לעבוד במחשב האישי ונבנה פרוטוטייפ שמנצל את הליבות במחשב שלנו, ולאחר מכן נעבור לסביבת </a:t>
            </a:r>
            <a:r>
              <a:rPr lang="en-US" b="0" baseline="0" dirty="0" smtClean="0"/>
              <a:t>cluster</a:t>
            </a:r>
            <a:r>
              <a:rPr lang="he-IL" b="0" baseline="0" dirty="0" smtClean="0"/>
              <a:t> עם מעט מאוד שינויים או ללא שינויים בכלל.</a:t>
            </a:r>
          </a:p>
          <a:p>
            <a:pPr algn="r" rtl="1"/>
            <a:endParaRPr lang="he-IL" dirty="0" smtClean="0"/>
          </a:p>
          <a:p>
            <a:r>
              <a:rPr lang="en-GB" dirty="0" smtClean="0"/>
              <a:t>The </a:t>
            </a:r>
            <a:r>
              <a:rPr lang="en-GB" dirty="0"/>
              <a:t>problems</a:t>
            </a:r>
            <a:r>
              <a:rPr lang="en-GB" baseline="0" dirty="0"/>
              <a:t> or challenges you work on might need additional computational resources or memory than what is available on a single multicore desktop computer</a:t>
            </a:r>
            <a:endParaRPr lang="en-GB" dirty="0"/>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You can also </a:t>
            </a:r>
            <a:r>
              <a:rPr lang="en-GB" b="1" dirty="0"/>
              <a:t>scale up </a:t>
            </a:r>
            <a:r>
              <a:rPr lang="en-GB" dirty="0"/>
              <a:t>and access additional computational</a:t>
            </a:r>
            <a:r>
              <a:rPr lang="en-GB" baseline="0" dirty="0"/>
              <a:t> power or memory </a:t>
            </a:r>
            <a:r>
              <a:rPr lang="en-GB" dirty="0"/>
              <a:t>of multiple computers in a cluster</a:t>
            </a:r>
            <a:r>
              <a:rPr lang="en-GB" baseline="0" dirty="0"/>
              <a:t> in your organization or on the cloud. When we say scale up it essentially means that your pool or workers are now located on the cluster computers instead of the cores of your desktop computer. </a:t>
            </a:r>
            <a:r>
              <a:rPr lang="en-US" dirty="0"/>
              <a:t>Irrespective of where your pool of workers are, </a:t>
            </a:r>
            <a:r>
              <a:rPr lang="en-US" b="1" dirty="0"/>
              <a:t>your interface remains in the MATLAB Desktop</a:t>
            </a:r>
            <a:r>
              <a:rPr lang="en-US" dirty="0"/>
              <a:t>. </a:t>
            </a:r>
            <a:r>
              <a:rPr lang="en-US" sz="1200" kern="1200" dirty="0">
                <a:solidFill>
                  <a:schemeClr val="tx1"/>
                </a:solidFill>
                <a:effectLst/>
                <a:latin typeface="+mn-lt"/>
                <a:ea typeface="+mn-ea"/>
                <a:cs typeface="+mn-cs"/>
              </a:rPr>
              <a:t>We’ve separated the algorithm from the infrastructure so you can </a:t>
            </a:r>
            <a:r>
              <a:rPr lang="en-US" sz="1200" b="1" kern="1200" dirty="0">
                <a:solidFill>
                  <a:schemeClr val="tx1"/>
                </a:solidFill>
                <a:effectLst/>
                <a:latin typeface="+mn-lt"/>
                <a:ea typeface="+mn-ea"/>
                <a:cs typeface="+mn-cs"/>
              </a:rPr>
              <a:t>write your code as you always do</a:t>
            </a:r>
            <a:r>
              <a:rPr lang="en-US" sz="1200" kern="1200" dirty="0">
                <a:solidFill>
                  <a:schemeClr val="tx1"/>
                </a:solidFill>
                <a:effectLst/>
                <a:latin typeface="+mn-lt"/>
                <a:ea typeface="+mn-ea"/>
                <a:cs typeface="+mn-cs"/>
              </a:rPr>
              <a:t>. </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3984552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a:prstGeom prst="rect">
            <a:avLst/>
          </a:prstGeo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לבצע </a:t>
            </a:r>
            <a:r>
              <a:rPr lang="en-US" dirty="0" smtClean="0"/>
              <a:t>scale-up</a:t>
            </a:r>
            <a:r>
              <a:rPr lang="he-IL" baseline="0" dirty="0" smtClean="0"/>
              <a:t> ול</a:t>
            </a:r>
            <a:r>
              <a:rPr lang="he-IL" dirty="0" smtClean="0"/>
              <a:t>עבוד על</a:t>
            </a:r>
            <a:r>
              <a:rPr lang="he-IL" baseline="0" dirty="0" smtClean="0"/>
              <a:t> גבי קלאסטר, אנחנו צריכים </a:t>
            </a:r>
            <a:r>
              <a:rPr lang="en-US" baseline="0" dirty="0" smtClean="0"/>
              <a:t>parallel computing toolbox</a:t>
            </a:r>
            <a:r>
              <a:rPr lang="he-IL" baseline="0" dirty="0" smtClean="0"/>
              <a:t> על גבי המחשב האישי,</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(קליק) ו</a:t>
            </a:r>
            <a:r>
              <a:rPr lang="en-US" baseline="0" dirty="0" smtClean="0"/>
              <a:t>MDCS</a:t>
            </a:r>
            <a:r>
              <a:rPr lang="he-IL" baseline="0" dirty="0" smtClean="0"/>
              <a:t> מותקן על גבי כל אחד ממחשבי הקלאסטר.</a:t>
            </a:r>
          </a:p>
          <a:p>
            <a:pPr algn="r" rtl="1"/>
            <a:endParaRPr lang="he-IL" baseline="0" dirty="0" smtClean="0"/>
          </a:p>
          <a:p>
            <a:pPr algn="r" rtl="1"/>
            <a:r>
              <a:rPr lang="he-IL" baseline="0" dirty="0" smtClean="0"/>
              <a:t>(קליק) נוכל להגדיר בקוד שלנו את מיקום ה</a:t>
            </a:r>
            <a:r>
              <a:rPr lang="en-US" baseline="0" dirty="0" smtClean="0"/>
              <a:t>parallel pool</a:t>
            </a:r>
            <a:r>
              <a:rPr lang="he-IL" baseline="0" dirty="0" smtClean="0"/>
              <a:t> ע"י הפונקציה </a:t>
            </a:r>
            <a:r>
              <a:rPr lang="en-US" b="1" baseline="0" dirty="0" err="1" smtClean="0"/>
              <a:t>parpool</a:t>
            </a:r>
            <a:r>
              <a:rPr lang="he-IL" baseline="0" dirty="0" smtClean="0"/>
              <a:t>.</a:t>
            </a:r>
            <a:endParaRPr lang="en-US" baseline="0" dirty="0" smtClean="0"/>
          </a:p>
          <a:p>
            <a:endParaRPr lang="en-US" baseline="0" dirty="0" smtClean="0"/>
          </a:p>
          <a:p>
            <a:endParaRPr lang="en-US" baseline="0" dirty="0" smtClean="0"/>
          </a:p>
          <a:p>
            <a:r>
              <a:rPr lang="en-US" baseline="0" dirty="0" smtClean="0"/>
              <a:t>Once you’ve written your application,  you can control the location of the parallel workers by where you open the pool.  For interactive workflows, just change the profile in the call to </a:t>
            </a:r>
            <a:r>
              <a:rPr lang="en-US" baseline="0" dirty="0" err="1" smtClean="0"/>
              <a:t>parpool</a:t>
            </a:r>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676291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r" defTabSz="914400" rtl="1" eaLnBrk="1" fontAlgn="auto" latinLnBrk="0" hangingPunct="1">
              <a:lnSpc>
                <a:spcPct val="100000"/>
              </a:lnSpc>
              <a:spcBef>
                <a:spcPct val="0"/>
              </a:spcBef>
              <a:spcAft>
                <a:spcPts val="0"/>
              </a:spcAft>
              <a:buClrTx/>
              <a:buSzTx/>
              <a:buFontTx/>
              <a:buNone/>
              <a:tabLst/>
              <a:defRPr/>
            </a:pPr>
            <a:r>
              <a:rPr lang="he-IL" altLang="he-IL" baseline="0" dirty="0" smtClean="0"/>
              <a:t>כעת נבחן </a:t>
            </a:r>
            <a:r>
              <a:rPr lang="he-IL" altLang="he-IL" b="1" baseline="0" dirty="0" smtClean="0"/>
              <a:t>3 גישות שונות לביצוע עיבוד מקבילי </a:t>
            </a:r>
            <a:r>
              <a:rPr lang="he-IL" altLang="he-IL" baseline="0" dirty="0" smtClean="0"/>
              <a:t>- החל משימוש קל שלא דורש כמעט אף שינוי בקוד, ועד  לשימוש בכלים מתקדמים עבור משתמשים שרוצים לנהל את העיבוד המקבילי בעצמם.</a:t>
            </a:r>
          </a:p>
          <a:p>
            <a:pPr algn="r" eaLnBrk="1" hangingPunct="1">
              <a:spcBef>
                <a:spcPct val="0"/>
              </a:spcBef>
            </a:pP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239292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יכולות</a:t>
            </a:r>
            <a:r>
              <a:rPr lang="he-IL" baseline="0" dirty="0" smtClean="0"/>
              <a:t> עיבוד מקבילי רבות מתאפשרות לנו בעצם כך שיש לנו את ה-</a:t>
            </a:r>
            <a:r>
              <a:rPr lang="en-US" dirty="0" smtClean="0"/>
              <a:t>Parallel Computing Toolbox</a:t>
            </a:r>
            <a:r>
              <a:rPr lang="he-IL" dirty="0" smtClean="0"/>
              <a:t>.</a:t>
            </a:r>
            <a:r>
              <a:rPr lang="he-IL" baseline="0" dirty="0" smtClean="0"/>
              <a:t> </a:t>
            </a:r>
          </a:p>
          <a:p>
            <a:pPr algn="r" rtl="1"/>
            <a:r>
              <a:rPr lang="he-IL" b="1" baseline="0" dirty="0" smtClean="0"/>
              <a:t>פונקציות</a:t>
            </a:r>
            <a:r>
              <a:rPr lang="he-IL" baseline="0" dirty="0" smtClean="0"/>
              <a:t> רבות בכלים שונים של מטלב מאפשרות שימוש בעיבוד מקבילי, ולולאות </a:t>
            </a:r>
            <a:r>
              <a:rPr lang="en-US" baseline="0" dirty="0" smtClean="0"/>
              <a:t>for</a:t>
            </a:r>
            <a:r>
              <a:rPr lang="he-IL" baseline="0" dirty="0" smtClean="0"/>
              <a:t> למשל יכולות להפוך למקביליות בקלות ע"י הפיכת המילה השמורה </a:t>
            </a:r>
            <a:r>
              <a:rPr lang="en-US" baseline="0" dirty="0" smtClean="0"/>
              <a:t>for</a:t>
            </a:r>
            <a:r>
              <a:rPr lang="he-IL" baseline="0" dirty="0" smtClean="0"/>
              <a:t> ל-</a:t>
            </a:r>
            <a:r>
              <a:rPr lang="en-US" baseline="0" dirty="0" err="1" smtClean="0"/>
              <a:t>parfor</a:t>
            </a:r>
            <a:r>
              <a:rPr lang="he-IL" baseline="0" dirty="0" smtClean="0"/>
              <a:t>. </a:t>
            </a:r>
          </a:p>
          <a:p>
            <a:pPr algn="r" rtl="1"/>
            <a:endParaRPr lang="he-IL" baseline="0" dirty="0" smtClean="0"/>
          </a:p>
          <a:p>
            <a:pPr algn="r" rtl="1"/>
            <a:r>
              <a:rPr lang="he-IL" baseline="0" dirty="0" smtClean="0"/>
              <a:t>הרבה פעמים אנשים שואלים – אם אני משתמש בקוד שלי בעיבוד מקבילי, האם מישהו אחר שרוצה להריץ את הקוד שלי גם כן צריך יכולות עיבוד מקבילי?</a:t>
            </a:r>
          </a:p>
          <a:p>
            <a:pPr algn="r" rtl="1"/>
            <a:r>
              <a:rPr lang="he-IL" baseline="0" dirty="0" smtClean="0"/>
              <a:t>בשימושים הנפוצים ביותר של עיבוד מקבילי – פונקציות מ</a:t>
            </a:r>
            <a:r>
              <a:rPr lang="en-US" baseline="0" dirty="0" smtClean="0"/>
              <a:t>toolboxes</a:t>
            </a:r>
            <a:r>
              <a:rPr lang="he-IL" baseline="0" dirty="0" smtClean="0"/>
              <a:t> ,</a:t>
            </a:r>
            <a:r>
              <a:rPr lang="en-US" baseline="0" dirty="0" smtClean="0"/>
              <a:t>batch, </a:t>
            </a:r>
            <a:r>
              <a:rPr lang="en-US" baseline="0" dirty="0" err="1" smtClean="0"/>
              <a:t>parfor</a:t>
            </a:r>
            <a:r>
              <a:rPr lang="he-IL" baseline="0" dirty="0" smtClean="0"/>
              <a:t>, מטלב מאפשר להשתמש ב</a:t>
            </a:r>
            <a:r>
              <a:rPr lang="he-IL" b="1" baseline="0" dirty="0" smtClean="0"/>
              <a:t>אותו סינטקס </a:t>
            </a:r>
            <a:r>
              <a:rPr lang="he-IL" baseline="0" dirty="0" smtClean="0"/>
              <a:t>של עיבוד מקבילי מבלי להפעיל את העיבוד המקבילי, כלומר אנחנו יכולים להריץ את אותו קוד שרץ באופן מקבילי למשל באמצעות </a:t>
            </a:r>
            <a:r>
              <a:rPr lang="en-US" baseline="0" dirty="0" err="1" smtClean="0"/>
              <a:t>parfor</a:t>
            </a:r>
            <a:r>
              <a:rPr lang="he-IL" baseline="0" dirty="0" smtClean="0"/>
              <a:t> גם על מטלב סיריאלי, ואז הלולאה תרוץ באופן טורי כאילו הקוד מכיל </a:t>
            </a:r>
            <a:r>
              <a:rPr lang="en-US" baseline="0" dirty="0" smtClean="0"/>
              <a:t>for</a:t>
            </a:r>
            <a:r>
              <a:rPr lang="he-IL" baseline="0" dirty="0" smtClean="0"/>
              <a:t> ולא </a:t>
            </a:r>
            <a:r>
              <a:rPr lang="en-US" baseline="0" dirty="0" err="1" smtClean="0"/>
              <a:t>parfor</a:t>
            </a:r>
            <a:r>
              <a:rPr lang="he-IL" baseline="0" dirty="0" smtClean="0"/>
              <a:t>.</a:t>
            </a:r>
            <a:endParaRPr lang="en-US" dirty="0" smtClean="0"/>
          </a:p>
          <a:p>
            <a:pPr algn="r" rtl="1"/>
            <a:endParaRPr lang="en-US" dirty="0" smtClean="0"/>
          </a:p>
          <a:p>
            <a:endParaRPr lang="en-US" dirty="0" smtClean="0"/>
          </a:p>
          <a:p>
            <a:r>
              <a:rPr lang="en-US" dirty="0" smtClean="0"/>
              <a:t>I am often</a:t>
            </a:r>
            <a:r>
              <a:rPr lang="en-US" baseline="0" dirty="0" smtClean="0"/>
              <a:t> asked: If I use Parallel Computing, does anyone who uses my code also need parallel computing?</a:t>
            </a:r>
          </a:p>
          <a:p>
            <a:endParaRPr lang="en-US" baseline="0" dirty="0" smtClean="0"/>
          </a:p>
          <a:p>
            <a:r>
              <a:rPr lang="en-US" baseline="0" dirty="0" smtClean="0"/>
              <a:t>For the most common use cases, native MATLAB allows the parallel syntax to be used, just without the explicit multithreading turned on.</a:t>
            </a:r>
          </a:p>
          <a:p>
            <a:r>
              <a:rPr lang="en-US" baseline="0" dirty="0" smtClean="0"/>
              <a:t>The most common use cases are parallel-enabled toolbox functions and </a:t>
            </a:r>
            <a:r>
              <a:rPr lang="en-US" baseline="0" dirty="0" err="1" smtClean="0"/>
              <a:t>parfor</a:t>
            </a:r>
            <a:r>
              <a:rPr lang="en-US" baseline="0" dirty="0" smtClean="0"/>
              <a:t>.</a:t>
            </a:r>
          </a:p>
          <a:p>
            <a:r>
              <a:rPr lang="en-US" baseline="0" dirty="0" smtClean="0"/>
              <a:t>Although it is less common, we provide the same type of support for </a:t>
            </a:r>
            <a:r>
              <a:rPr lang="en-US" baseline="0" dirty="0" err="1" smtClean="0"/>
              <a:t>mapreduce</a:t>
            </a:r>
            <a:r>
              <a:rPr lang="en-US" baseline="0" dirty="0" smtClean="0"/>
              <a:t>.</a:t>
            </a:r>
          </a:p>
          <a:p>
            <a:endParaRPr lang="en-US" baseline="0" dirty="0" smtClean="0"/>
          </a:p>
          <a:p>
            <a:r>
              <a:rPr lang="en-US" baseline="0" dirty="0" smtClean="0"/>
              <a:t>https://www.mathworks.com/products/parallel-computing/parallel-support.html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D73B8C3-A209-4A55-9261-22C2A02B3159}" type="slidenum">
              <a:rPr lang="en-US" smtClean="0"/>
              <a:pPr/>
              <a:t>14</a:t>
            </a:fld>
            <a:endParaRPr lang="en-US"/>
          </a:p>
        </p:txBody>
      </p:sp>
    </p:spTree>
    <p:extLst>
      <p:ext uri="{BB962C8B-B14F-4D97-AF65-F5344CB8AC3E}">
        <p14:creationId xmlns:p14="http://schemas.microsoft.com/office/powerpoint/2010/main" val="259341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5188" y="739775"/>
            <a:ext cx="4938712" cy="3703638"/>
          </a:xfrm>
        </p:spPr>
      </p:sp>
      <p:sp>
        <p:nvSpPr>
          <p:cNvPr id="3" name="Notes Placeholder 2"/>
          <p:cNvSpPr>
            <a:spLocks noGrp="1"/>
          </p:cNvSpPr>
          <p:nvPr>
            <p:ph type="body" idx="1"/>
          </p:nvPr>
        </p:nvSpPr>
        <p:spPr/>
        <p:txBody>
          <a:bodyPr/>
          <a:lstStyle/>
          <a:p>
            <a:pPr algn="r"/>
            <a:endParaRPr lang="he-IL" sz="1200" baseline="0" dirty="0" smtClean="0"/>
          </a:p>
          <a:p>
            <a:pPr algn="r" rtl="1"/>
            <a:r>
              <a:rPr lang="en-US" sz="1200" baseline="0" dirty="0" smtClean="0"/>
              <a:t>toolboxes</a:t>
            </a:r>
            <a:r>
              <a:rPr lang="he-IL" sz="1200" baseline="0" dirty="0" smtClean="0"/>
              <a:t> רבים במטלב מכילים פונקציות, אובייקטים ופיצ'רים המאפשרים לבצע עיבוד מקבילי ולנצל כוח מיחשוב נוסף כמעט מבלי לשנות את הקוד המקורי, הרץ במטלב סיריאלי. השליטה בעיבוד המקבילי מתבצעת ע"י הגדרת דגל </a:t>
            </a:r>
            <a:r>
              <a:rPr lang="en-US" sz="1200" baseline="0" dirty="0" err="1" smtClean="0"/>
              <a:t>useParallel</a:t>
            </a:r>
            <a:r>
              <a:rPr lang="he-IL" sz="1200" baseline="0" dirty="0" smtClean="0"/>
              <a:t> באופן פשוט מאוד כך שלא נדרשת כתיבת קוד נוספת.</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aseline="0" dirty="0" smtClean="0"/>
              <a:t>(קליק) אפשר למצוא פירוט של ה</a:t>
            </a:r>
            <a:r>
              <a:rPr lang="en-US" sz="1200" baseline="0" dirty="0" smtClean="0"/>
              <a:t>toolboxes</a:t>
            </a:r>
            <a:r>
              <a:rPr lang="he-IL" sz="1200" baseline="0" dirty="0" smtClean="0"/>
              <a:t> והפונקציות הנתמכות לעיבוד מקבילי באתר בלינק שמופיע במצגת.</a:t>
            </a:r>
          </a:p>
          <a:p>
            <a:pPr algn="r" rtl="1"/>
            <a:r>
              <a:rPr lang="he-IL" sz="1200" baseline="0" dirty="0" smtClean="0"/>
              <a:t>בכל גירסא התמיכה בעיבוד מקבילי </a:t>
            </a:r>
            <a:r>
              <a:rPr lang="he-IL" sz="1200" b="1" baseline="0" dirty="0" smtClean="0"/>
              <a:t>מתרחבת</a:t>
            </a:r>
            <a:r>
              <a:rPr lang="he-IL" sz="1200" baseline="0" dirty="0" smtClean="0"/>
              <a:t> לעוד פונקציות ופיצ'רים, והרבה פונקציות חדשות שנוספות לתוכנה מגיעות כבר עם אופציה לעיבוד מקבילי.</a:t>
            </a:r>
          </a:p>
          <a:p>
            <a:pPr algn="r" rtl="1"/>
            <a:endParaRPr lang="en-US" sz="1200" baseline="0"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growing</a:t>
            </a:r>
            <a:r>
              <a:rPr lang="en-US" sz="1200" b="0" i="0" kern="1200" dirty="0">
                <a:solidFill>
                  <a:schemeClr val="tx1"/>
                </a:solidFill>
                <a:effectLst/>
                <a:latin typeface="+mn-lt"/>
                <a:ea typeface="+mn-ea"/>
                <a:cs typeface="+mn-cs"/>
              </a:rPr>
              <a:t> number of functions, System objects™, and features in several </a:t>
            </a:r>
            <a:r>
              <a:rPr lang="en-US" sz="1200" b="0" i="0" u="none" strike="noStrike" kern="1200" dirty="0">
                <a:solidFill>
                  <a:schemeClr val="tx1"/>
                </a:solidFill>
                <a:effectLst/>
                <a:latin typeface="+mn-lt"/>
                <a:ea typeface="+mn-ea"/>
                <a:cs typeface="+mn-cs"/>
                <a:hlinkClick r:id="rId3"/>
              </a:rPr>
              <a:t>MATLAB</a:t>
            </a:r>
            <a:r>
              <a:rPr lang="en-US" sz="1200" b="0" i="0" u="none" strike="noStrike" kern="1200" baseline="300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products can leverage the power</a:t>
            </a:r>
            <a:r>
              <a:rPr lang="en-US" sz="1200" b="0" i="0" kern="1200" baseline="0" dirty="0">
                <a:solidFill>
                  <a:schemeClr val="tx1"/>
                </a:solidFill>
                <a:effectLst/>
                <a:latin typeface="+mn-lt"/>
                <a:ea typeface="+mn-ea"/>
                <a:cs typeface="+mn-cs"/>
              </a:rPr>
              <a:t> of the parallel computing tools and </a:t>
            </a:r>
            <a:r>
              <a:rPr lang="en-US" sz="1200" b="0" i="0" kern="1200" dirty="0">
                <a:solidFill>
                  <a:schemeClr val="tx1"/>
                </a:solidFill>
                <a:effectLst/>
                <a:latin typeface="+mn-lt"/>
                <a:ea typeface="+mn-ea"/>
                <a:cs typeface="+mn-cs"/>
              </a:rPr>
              <a:t>take advantage of parallel computing resources  (parallel pool of workers,</a:t>
            </a:r>
            <a:r>
              <a:rPr lang="en-US" sz="1200" b="0" i="0" kern="1200" baseline="0" dirty="0">
                <a:solidFill>
                  <a:schemeClr val="tx1"/>
                </a:solidFill>
                <a:effectLst/>
                <a:latin typeface="+mn-lt"/>
                <a:ea typeface="+mn-ea"/>
                <a:cs typeface="+mn-cs"/>
              </a:rPr>
              <a:t> GPUs) </a:t>
            </a:r>
            <a:r>
              <a:rPr lang="en-US" sz="1200" b="0" i="0" kern="1200" dirty="0">
                <a:solidFill>
                  <a:schemeClr val="tx1"/>
                </a:solidFill>
                <a:effectLst/>
                <a:latin typeface="+mn-lt"/>
                <a:ea typeface="+mn-ea"/>
                <a:cs typeface="+mn-cs"/>
              </a:rPr>
              <a:t>without requiring any extra coding – This</a:t>
            </a:r>
            <a:r>
              <a:rPr lang="en-US" sz="1200" b="0" i="0" kern="1200" baseline="0" dirty="0">
                <a:solidFill>
                  <a:schemeClr val="tx1"/>
                </a:solidFill>
                <a:effectLst/>
                <a:latin typeface="+mn-lt"/>
                <a:ea typeface="+mn-ea"/>
                <a:cs typeface="+mn-cs"/>
              </a:rPr>
              <a:t> is the easiest way to leverage parallel computing</a:t>
            </a:r>
            <a:r>
              <a:rPr lang="en-US" sz="1200" b="0" i="0" kern="1200" dirty="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a:t>
            </a:r>
            <a:r>
              <a:rPr lang="en-US" sz="1200" b="0" i="0" kern="1200" dirty="0">
                <a:solidFill>
                  <a:schemeClr val="tx1"/>
                </a:solidFill>
                <a:effectLst/>
                <a:latin typeface="+mn-lt"/>
                <a:ea typeface="+mn-ea"/>
                <a:cs typeface="+mn-cs"/>
              </a:rPr>
              <a:t>can enable this support by simply setting a ‘</a:t>
            </a:r>
            <a:r>
              <a:rPr lang="en-US" sz="1200" b="1" i="0" kern="1200" dirty="0" err="1">
                <a:solidFill>
                  <a:schemeClr val="tx1"/>
                </a:solidFill>
                <a:effectLst/>
                <a:latin typeface="+mn-lt"/>
                <a:ea typeface="+mn-ea"/>
                <a:cs typeface="+mn-cs"/>
              </a:rPr>
              <a:t>UseParallel</a:t>
            </a:r>
            <a:r>
              <a:rPr lang="en-US" sz="1200" b="0" i="0" kern="1200" dirty="0">
                <a:solidFill>
                  <a:schemeClr val="tx1"/>
                </a:solidFill>
                <a:effectLst/>
                <a:latin typeface="+mn-lt"/>
                <a:ea typeface="+mn-ea"/>
                <a:cs typeface="+mn-cs"/>
              </a:rPr>
              <a:t>’ flag or preference.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15</a:t>
            </a:fld>
            <a:endParaRPr lang="en-US"/>
          </a:p>
        </p:txBody>
      </p:sp>
    </p:spTree>
    <p:extLst>
      <p:ext uri="{BB962C8B-B14F-4D97-AF65-F5344CB8AC3E}">
        <p14:creationId xmlns:p14="http://schemas.microsoft.com/office/powerpoint/2010/main" val="490257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גישה</a:t>
            </a:r>
            <a:r>
              <a:rPr lang="he-IL" baseline="0" dirty="0" smtClean="0"/>
              <a:t> נוספת ל</a:t>
            </a:r>
            <a:r>
              <a:rPr lang="he-IL" dirty="0" smtClean="0"/>
              <a:t>עיבוד מקבילי מבוצעת</a:t>
            </a:r>
            <a:r>
              <a:rPr lang="he-IL" baseline="0" dirty="0" smtClean="0"/>
              <a:t> על ידי </a:t>
            </a:r>
            <a:r>
              <a:rPr lang="en-US" baseline="0" dirty="0" smtClean="0"/>
              <a:t>overloaded functions</a:t>
            </a:r>
            <a:r>
              <a:rPr lang="he-IL" baseline="0" dirty="0" smtClean="0"/>
              <a:t>, כך שהפונקציה יודעת אם לרוץ בסביבה מקבילית או ללא מיקבול ע"י סוג המשתנה שהיא מקבלת כ</a:t>
            </a:r>
            <a:r>
              <a:rPr lang="en-US" baseline="0" dirty="0" smtClean="0"/>
              <a:t>input</a:t>
            </a:r>
            <a:r>
              <a:rPr lang="he-IL" baseline="0" dirty="0" smtClean="0"/>
              <a:t>.</a:t>
            </a:r>
          </a:p>
          <a:p>
            <a:pPr algn="r" rtl="1"/>
            <a:r>
              <a:rPr lang="he-IL" baseline="0" dirty="0" smtClean="0"/>
              <a:t>אנחנו יכולים להגדיר מערך מסוג </a:t>
            </a:r>
            <a:r>
              <a:rPr lang="en-US" b="1" dirty="0" err="1" smtClean="0">
                <a:solidFill>
                  <a:schemeClr val="tx2"/>
                </a:solidFill>
                <a:latin typeface="Courier New" panose="02070309020205020404" pitchFamily="49" charset="0"/>
                <a:cs typeface="Courier New" panose="02070309020205020404" pitchFamily="49" charset="0"/>
              </a:rPr>
              <a:t>codistributed</a:t>
            </a:r>
            <a:r>
              <a:rPr lang="he-IL" b="1" dirty="0" smtClean="0">
                <a:solidFill>
                  <a:schemeClr val="tx2"/>
                </a:solidFill>
                <a:latin typeface="Courier New" panose="02070309020205020404" pitchFamily="49" charset="0"/>
                <a:cs typeface="Courier New" panose="02070309020205020404" pitchFamily="49" charset="0"/>
              </a:rPr>
              <a:t> </a:t>
            </a:r>
            <a:r>
              <a:rPr lang="he-IL" baseline="0" dirty="0" smtClean="0"/>
              <a:t>כך שיהיה מחולק בין מספר </a:t>
            </a:r>
            <a:r>
              <a:rPr lang="en-US" baseline="0" dirty="0" smtClean="0"/>
              <a:t> workers</a:t>
            </a:r>
            <a:r>
              <a:rPr lang="he-IL" baseline="0" dirty="0" smtClean="0"/>
              <a:t>, ולהפעיל עליו פונקציות כמו </a:t>
            </a:r>
            <a:r>
              <a:rPr lang="en-US" baseline="0" dirty="0" err="1" smtClean="0"/>
              <a:t>cos,sin,fft</a:t>
            </a:r>
            <a:r>
              <a:rPr lang="he-IL" baseline="0" dirty="0" smtClean="0"/>
              <a:t> באופן רגיל כאילו המערך נמצא כולו באותו </a:t>
            </a:r>
            <a:r>
              <a:rPr lang="en-US" baseline="0" dirty="0" smtClean="0"/>
              <a:t>workspace</a:t>
            </a:r>
            <a:r>
              <a:rPr lang="he-IL" baseline="0" dirty="0" smtClean="0"/>
              <a:t>.</a:t>
            </a:r>
          </a:p>
          <a:p>
            <a:pPr algn="r" rtl="1"/>
            <a:r>
              <a:rPr lang="he-IL" baseline="0" dirty="0" smtClean="0"/>
              <a:t>ישנה רשימה ארוכה של פונקציות שיודעות לעבוד עם מערכים שהם </a:t>
            </a:r>
            <a:r>
              <a:rPr lang="en-US" baseline="0" dirty="0" smtClean="0"/>
              <a:t>distributed</a:t>
            </a:r>
            <a:r>
              <a:rPr lang="he-IL" baseline="0" dirty="0" smtClean="0"/>
              <a:t> מכל מיני סוגים, כמו למשל טבלאות או תאריכים או מידע קטגורי, או מערכים על גבי </a:t>
            </a:r>
            <a:r>
              <a:rPr lang="en-US" baseline="0" dirty="0" smtClean="0"/>
              <a:t>GPU</a:t>
            </a:r>
            <a:r>
              <a:rPr lang="he-IL" baseline="0" dirty="0" smtClean="0"/>
              <a:t>. </a:t>
            </a:r>
          </a:p>
          <a:p>
            <a:pPr algn="r" rtl="1"/>
            <a:r>
              <a:rPr lang="he-IL" baseline="0" dirty="0" smtClean="0"/>
              <a:t>את הרשימות אפשר למצוא בדוקיומנטציה של מטלב, כפי שאפשר לראות בלינקים שיקופית.</a:t>
            </a:r>
          </a:p>
          <a:p>
            <a:pPr algn="r" rtl="1"/>
            <a:endParaRPr lang="en-US" dirty="0" smtClean="0"/>
          </a:p>
          <a:p>
            <a:endParaRPr lang="en-US" dirty="0" smtClean="0"/>
          </a:p>
          <a:p>
            <a:r>
              <a:rPr lang="en-US" dirty="0" smtClean="0"/>
              <a:t>Some</a:t>
            </a:r>
            <a:r>
              <a:rPr lang="en-US" baseline="0" dirty="0" smtClean="0"/>
              <a:t> of our parallel computing support is implemented with </a:t>
            </a:r>
            <a:r>
              <a:rPr lang="en-US" b="1" baseline="0" dirty="0" smtClean="0"/>
              <a:t>overloaded functions</a:t>
            </a:r>
            <a:r>
              <a:rPr lang="en-US" baseline="0" dirty="0" smtClean="0"/>
              <a:t>.</a:t>
            </a:r>
          </a:p>
          <a:p>
            <a:r>
              <a:rPr lang="en-US" baseline="0" dirty="0" smtClean="0"/>
              <a:t>With the overloaded functions, the input data-type determines whether the code is executed in a native or a parallel environment.</a:t>
            </a:r>
          </a:p>
          <a:p>
            <a:r>
              <a:rPr lang="en-US" baseline="0" dirty="0" smtClean="0"/>
              <a:t>Again, you can run in different environments without needing to change your algorithmic code. </a:t>
            </a:r>
          </a:p>
          <a:p>
            <a:endParaRPr lang="en-US" baseline="0" dirty="0" smtClean="0"/>
          </a:p>
          <a:p>
            <a:endParaRPr lang="en-US" baseline="0" dirty="0" smtClean="0"/>
          </a:p>
          <a:p>
            <a:r>
              <a:rPr lang="en-US" sz="1200" b="0" i="0" kern="1200" dirty="0" smtClean="0">
                <a:solidFill>
                  <a:schemeClr val="tx1"/>
                </a:solidFill>
                <a:effectLst/>
                <a:latin typeface="+mn-lt"/>
                <a:ea typeface="+mn-ea"/>
                <a:cs typeface="+mn-cs"/>
              </a:rPr>
              <a:t>Parallel Computing Toolbox™ supports </a:t>
            </a:r>
            <a:r>
              <a:rPr lang="en-US" sz="1200" b="1" i="0" kern="1200" dirty="0" smtClean="0">
                <a:solidFill>
                  <a:schemeClr val="tx1"/>
                </a:solidFill>
                <a:effectLst/>
                <a:latin typeface="+mn-lt"/>
                <a:ea typeface="+mn-ea"/>
                <a:cs typeface="+mn-cs"/>
              </a:rPr>
              <a:t>distributed arrays </a:t>
            </a:r>
            <a:r>
              <a:rPr lang="en-US" sz="1200" b="0" i="0" kern="1200" dirty="0" smtClean="0">
                <a:solidFill>
                  <a:schemeClr val="tx1"/>
                </a:solidFill>
                <a:effectLst/>
                <a:latin typeface="+mn-lt"/>
                <a:ea typeface="+mn-ea"/>
                <a:cs typeface="+mn-cs"/>
              </a:rPr>
              <a:t>to partition large arrays across multiple MATLAB</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workers.</a:t>
            </a:r>
          </a:p>
          <a:p>
            <a:r>
              <a:rPr lang="en-US" sz="1200" b="1" i="0" kern="1200" dirty="0" smtClean="0">
                <a:solidFill>
                  <a:schemeClr val="tx1"/>
                </a:solidFill>
                <a:effectLst/>
                <a:latin typeface="+mn-lt"/>
                <a:ea typeface="+mn-ea"/>
                <a:cs typeface="+mn-cs"/>
              </a:rPr>
              <a:t>Simultaneous execution </a:t>
            </a:r>
            <a:r>
              <a:rPr lang="en-US" sz="1200" b="0" i="0" kern="1200" dirty="0" smtClean="0">
                <a:solidFill>
                  <a:schemeClr val="tx1"/>
                </a:solidFill>
                <a:effectLst/>
                <a:latin typeface="+mn-lt"/>
                <a:ea typeface="+mn-ea"/>
                <a:cs typeface="+mn-cs"/>
              </a:rPr>
              <a:t>is supported by the single program multiple data (</a:t>
            </a:r>
            <a:r>
              <a:rPr lang="en-US" dirty="0" err="1" smtClean="0"/>
              <a:t>spmd</a:t>
            </a:r>
            <a:r>
              <a:rPr lang="en-US" sz="1200" b="0" i="0" kern="1200" dirty="0" smtClean="0">
                <a:solidFill>
                  <a:schemeClr val="tx1"/>
                </a:solidFill>
                <a:effectLst/>
                <a:latin typeface="+mn-lt"/>
                <a:ea typeface="+mn-ea"/>
                <a:cs typeface="+mn-cs"/>
              </a:rPr>
              <a:t>) language construct to facilitate communication between workers.</a:t>
            </a:r>
          </a:p>
          <a:p>
            <a:r>
              <a:rPr lang="en-US" sz="1200" b="0" i="0" kern="1200" dirty="0" smtClean="0">
                <a:solidFill>
                  <a:schemeClr val="tx1"/>
                </a:solidFill>
                <a:effectLst/>
                <a:latin typeface="+mn-lt"/>
                <a:ea typeface="+mn-ea"/>
                <a:cs typeface="+mn-cs"/>
              </a:rPr>
              <a:t>You can use distributed arrays to run big data applications using the combined memory of your cluster.</a:t>
            </a:r>
            <a:endParaRPr lang="en-US" baseline="0" dirty="0" smtClean="0"/>
          </a:p>
          <a:p>
            <a:endParaRPr lang="en-US" baseline="0" dirty="0" smtClean="0"/>
          </a:p>
          <a:p>
            <a:r>
              <a:rPr lang="en-US" sz="1200" b="0" i="0" kern="1200" dirty="0" smtClean="0">
                <a:solidFill>
                  <a:schemeClr val="tx1"/>
                </a:solidFill>
                <a:effectLst/>
                <a:latin typeface="+mn-lt"/>
                <a:ea typeface="+mn-ea"/>
                <a:cs typeface="+mn-cs"/>
              </a:rPr>
              <a:t>Many functions in MATLAB</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software are enhanced or overloaded so that they operate on </a:t>
            </a:r>
            <a:r>
              <a:rPr lang="en-US" sz="1200" b="1"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arrays</a:t>
            </a:r>
            <a:r>
              <a:rPr lang="en-US" sz="1200" b="0" i="0" kern="1200" dirty="0" smtClean="0">
                <a:solidFill>
                  <a:schemeClr val="tx1"/>
                </a:solidFill>
                <a:effectLst/>
                <a:latin typeface="+mn-lt"/>
                <a:ea typeface="+mn-ea"/>
                <a:cs typeface="+mn-cs"/>
              </a:rPr>
              <a:t> in much the same way that they operate on arrays contained in a single workspace.</a:t>
            </a:r>
          </a:p>
          <a:p>
            <a:r>
              <a:rPr lang="en-US" sz="1200" b="0" i="0" kern="1200" dirty="0" smtClean="0">
                <a:solidFill>
                  <a:schemeClr val="tx1"/>
                </a:solidFill>
                <a:effectLst/>
                <a:latin typeface="+mn-lt"/>
                <a:ea typeface="+mn-ea"/>
                <a:cs typeface="+mn-cs"/>
              </a:rPr>
              <a:t>In most cases, if any of the input arguments to these functions is a distributed or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array, their output arrays are distributed or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respectively. If the output is always scalar, it is replicated on each worker. All these overloaded functions with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array inputs must reference the same inputs at the same time on all workers; therefore, you cannot use variant arrays for input arguments.</a:t>
            </a:r>
            <a:endParaRPr lang="en-US" baseline="0" dirty="0" smtClean="0"/>
          </a:p>
          <a:p>
            <a:r>
              <a:rPr lang="en-US" u="sng" dirty="0" smtClean="0">
                <a:solidFill>
                  <a:srgbClr val="0070C0"/>
                </a:solidFill>
              </a:rPr>
              <a:t>https://lost-contact.mit.edu/afs/cs.stanford.edu/pkg/matlab-r2015b/matlab/r2015b/help/distcomp/using-matlab-functions-on-codistributed-arrays.html</a:t>
            </a:r>
          </a:p>
          <a:p>
            <a:endParaRPr lang="en-US" u="sng" dirty="0" smtClean="0">
              <a:solidFill>
                <a:srgbClr val="0070C0"/>
              </a:solidFill>
            </a:endParaRPr>
          </a:p>
          <a:p>
            <a:r>
              <a:rPr lang="en-US" u="sng" dirty="0" smtClean="0">
                <a:solidFill>
                  <a:srgbClr val="0070C0"/>
                </a:solidFill>
              </a:rPr>
              <a:t>http://stackoverflow.com/questions/28477824/difference-between-distributed-and-non-distributed-arrays-in-matlab</a:t>
            </a:r>
          </a:p>
          <a:p>
            <a:r>
              <a:rPr lang="en-US" sz="1200" b="0" i="0" kern="1200" dirty="0" smtClean="0">
                <a:solidFill>
                  <a:schemeClr val="tx1"/>
                </a:solidFill>
                <a:effectLst/>
                <a:latin typeface="+mn-lt"/>
                <a:ea typeface="+mn-ea"/>
                <a:cs typeface="+mn-cs"/>
              </a:rPr>
              <a:t>The difference between distributed and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arrays is only one of perspective. From the point of view of the client, they are distributed arrays; from the point of view of the workers, they are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arrays.</a:t>
            </a:r>
          </a:p>
          <a:p>
            <a:r>
              <a:rPr lang="en-US" sz="1200" b="0" i="0" kern="1200" dirty="0" smtClean="0">
                <a:solidFill>
                  <a:schemeClr val="tx1"/>
                </a:solidFill>
                <a:effectLst/>
                <a:latin typeface="+mn-lt"/>
                <a:ea typeface="+mn-ea"/>
                <a:cs typeface="+mn-cs"/>
              </a:rPr>
              <a:t>To illustrate, first start a pool:</a:t>
            </a:r>
          </a:p>
          <a:p>
            <a:r>
              <a:rPr lang="en-US" dirty="0" smtClean="0">
                <a:effectLst/>
              </a:rPr>
              <a:t>&gt;&gt; </a:t>
            </a:r>
            <a:r>
              <a:rPr lang="en-US" dirty="0" err="1" smtClean="0">
                <a:effectLst/>
              </a:rPr>
              <a:t>parpool</a:t>
            </a:r>
            <a:r>
              <a:rPr lang="en-US" sz="1200" kern="1200" dirty="0" smtClean="0">
                <a:solidFill>
                  <a:schemeClr val="tx1"/>
                </a:solidFill>
                <a:effectLst/>
                <a:latin typeface="+mn-lt"/>
                <a:ea typeface="+mn-ea"/>
                <a:cs typeface="+mn-cs"/>
              </a:rPr>
              <a:t>('local',2)</a:t>
            </a:r>
            <a:r>
              <a:rPr lang="en-US" sz="1200" b="0" i="0" kern="1200" dirty="0" smtClean="0">
                <a:solidFill>
                  <a:schemeClr val="tx1"/>
                </a:solidFill>
                <a:effectLst/>
                <a:latin typeface="+mn-lt"/>
                <a:ea typeface="+mn-ea"/>
                <a:cs typeface="+mn-cs"/>
              </a:rPr>
              <a:t>create an array:</a:t>
            </a:r>
          </a:p>
          <a:p>
            <a:r>
              <a:rPr lang="en-US" dirty="0" smtClean="0">
                <a:effectLst/>
              </a:rPr>
              <a:t>&gt;&gt; W</a:t>
            </a:r>
            <a:r>
              <a:rPr lang="en-US" sz="1200" kern="1200" dirty="0" smtClean="0">
                <a:solidFill>
                  <a:schemeClr val="tx1"/>
                </a:solidFill>
                <a:effectLst/>
                <a:latin typeface="+mn-lt"/>
                <a:ea typeface="+mn-ea"/>
                <a:cs typeface="+mn-cs"/>
              </a:rPr>
              <a:t> = </a:t>
            </a:r>
            <a:r>
              <a:rPr lang="en-US" dirty="0" smtClean="0">
                <a:effectLst/>
              </a:rPr>
              <a:t>ones</a:t>
            </a:r>
            <a:r>
              <a:rPr lang="en-US" sz="1200" kern="1200" dirty="0" smtClean="0">
                <a:solidFill>
                  <a:schemeClr val="tx1"/>
                </a:solidFill>
                <a:effectLst/>
                <a:latin typeface="+mn-lt"/>
                <a:ea typeface="+mn-ea"/>
                <a:cs typeface="+mn-cs"/>
              </a:rPr>
              <a:t>(6,6);</a:t>
            </a:r>
          </a:p>
          <a:p>
            <a:r>
              <a:rPr lang="en-US" sz="1200" b="0" i="0" kern="1200" dirty="0" smtClean="0">
                <a:solidFill>
                  <a:schemeClr val="tx1"/>
                </a:solidFill>
                <a:effectLst/>
                <a:latin typeface="+mn-lt"/>
                <a:ea typeface="+mn-ea"/>
                <a:cs typeface="+mn-cs"/>
              </a:rPr>
              <a:t>W is stored on the client.</a:t>
            </a:r>
          </a:p>
          <a:p>
            <a:r>
              <a:rPr lang="en-US" sz="1200" b="0" i="0" kern="1200" dirty="0" smtClean="0">
                <a:solidFill>
                  <a:schemeClr val="tx1"/>
                </a:solidFill>
                <a:effectLst/>
                <a:latin typeface="+mn-lt"/>
                <a:ea typeface="+mn-ea"/>
                <a:cs typeface="+mn-cs"/>
              </a:rPr>
              <a:t>Now create a distributed array from W:</a:t>
            </a:r>
          </a:p>
          <a:p>
            <a:r>
              <a:rPr lang="en-US" dirty="0" smtClean="0">
                <a:effectLst/>
              </a:rPr>
              <a:t>&gt;&gt; V</a:t>
            </a:r>
            <a:r>
              <a:rPr lang="en-US" sz="1200" kern="1200" dirty="0" smtClean="0">
                <a:solidFill>
                  <a:schemeClr val="tx1"/>
                </a:solidFill>
                <a:effectLst/>
                <a:latin typeface="+mn-lt"/>
                <a:ea typeface="+mn-ea"/>
                <a:cs typeface="+mn-cs"/>
              </a:rPr>
              <a:t> = </a:t>
            </a:r>
            <a:r>
              <a:rPr lang="en-US" dirty="0" smtClean="0">
                <a:effectLst/>
              </a:rPr>
              <a:t>distributed</a:t>
            </a:r>
            <a:r>
              <a:rPr lang="en-US" sz="1200" kern="1200" dirty="0" smtClean="0">
                <a:solidFill>
                  <a:schemeClr val="tx1"/>
                </a:solidFill>
                <a:effectLst/>
                <a:latin typeface="+mn-lt"/>
                <a:ea typeface="+mn-ea"/>
                <a:cs typeface="+mn-cs"/>
              </a:rPr>
              <a:t>(</a:t>
            </a:r>
            <a:r>
              <a:rPr lang="en-US" dirty="0" smtClean="0">
                <a:effectLst/>
              </a:rPr>
              <a:t>W</a:t>
            </a:r>
            <a:r>
              <a:rPr lang="en-US" sz="120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V is stored on the workers, split across each worker. You still have access to V from the client, but when you do so it is pulling V back from the workers.</a:t>
            </a:r>
          </a:p>
          <a:p>
            <a:r>
              <a:rPr lang="en-US" sz="1200" b="0" i="0" kern="1200" dirty="0" smtClean="0">
                <a:solidFill>
                  <a:schemeClr val="tx1"/>
                </a:solidFill>
                <a:effectLst/>
                <a:latin typeface="+mn-lt"/>
                <a:ea typeface="+mn-ea"/>
                <a:cs typeface="+mn-cs"/>
              </a:rPr>
              <a:t>Note that in the Workspace Browser, V is there as a 6x6 distributed array, not a 6x6 double like W.</a:t>
            </a:r>
          </a:p>
          <a:p>
            <a:r>
              <a:rPr lang="en-US" sz="1200" b="0" i="0" kern="1200" dirty="0" smtClean="0">
                <a:solidFill>
                  <a:schemeClr val="tx1"/>
                </a:solidFill>
                <a:effectLst/>
                <a:latin typeface="+mn-lt"/>
                <a:ea typeface="+mn-ea"/>
                <a:cs typeface="+mn-cs"/>
              </a:rPr>
              <a:t>Now although from the point of view of the client V is a distributed array, from the point of view of the workers, V is a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array.</a:t>
            </a:r>
          </a:p>
          <a:p>
            <a:r>
              <a:rPr lang="en-US" dirty="0" smtClean="0">
                <a:effectLst/>
              </a:rPr>
              <a:t>&gt;&gt; </a:t>
            </a:r>
            <a:r>
              <a:rPr lang="en-US" sz="1200" kern="1200" dirty="0" err="1" smtClean="0">
                <a:solidFill>
                  <a:schemeClr val="tx1"/>
                </a:solidFill>
                <a:effectLst/>
                <a:latin typeface="+mn-lt"/>
                <a:ea typeface="+mn-ea"/>
                <a:cs typeface="+mn-cs"/>
              </a:rPr>
              <a:t>spmd</a:t>
            </a:r>
            <a:r>
              <a:rPr lang="en-US" sz="1200" kern="1200" dirty="0" smtClean="0">
                <a:solidFill>
                  <a:schemeClr val="tx1"/>
                </a:solidFill>
                <a:effectLst/>
                <a:latin typeface="+mn-lt"/>
                <a:ea typeface="+mn-ea"/>
                <a:cs typeface="+mn-cs"/>
              </a:rPr>
              <a:t>; </a:t>
            </a:r>
            <a:r>
              <a:rPr lang="en-US" dirty="0" err="1" smtClean="0">
                <a:effectLst/>
              </a:rPr>
              <a:t>disp</a:t>
            </a:r>
            <a:r>
              <a:rPr lang="en-US" sz="1200" kern="1200" dirty="0" smtClean="0">
                <a:solidFill>
                  <a:schemeClr val="tx1"/>
                </a:solidFill>
                <a:effectLst/>
                <a:latin typeface="+mn-lt"/>
                <a:ea typeface="+mn-ea"/>
                <a:cs typeface="+mn-cs"/>
              </a:rPr>
              <a:t>(</a:t>
            </a:r>
            <a:r>
              <a:rPr lang="en-US" dirty="0" smtClean="0">
                <a:effectLst/>
              </a:rPr>
              <a:t>V</a:t>
            </a:r>
            <a:r>
              <a:rPr lang="en-US" sz="1200" kern="1200" dirty="0" smtClean="0">
                <a:solidFill>
                  <a:schemeClr val="tx1"/>
                </a:solidFill>
                <a:effectLst/>
                <a:latin typeface="+mn-lt"/>
                <a:ea typeface="+mn-ea"/>
                <a:cs typeface="+mn-cs"/>
              </a:rPr>
              <a:t>); end </a:t>
            </a:r>
          </a:p>
          <a:p>
            <a:r>
              <a:rPr lang="en-US" dirty="0" smtClean="0">
                <a:effectLst/>
              </a:rPr>
              <a:t>Lab</a:t>
            </a:r>
            <a:r>
              <a:rPr lang="en-US" sz="1200" kern="1200" dirty="0" smtClean="0">
                <a:solidFill>
                  <a:schemeClr val="tx1"/>
                </a:solidFill>
                <a:effectLst/>
                <a:latin typeface="+mn-lt"/>
                <a:ea typeface="+mn-ea"/>
                <a:cs typeface="+mn-cs"/>
              </a:rPr>
              <a:t> 1: </a:t>
            </a:r>
            <a:r>
              <a:rPr lang="en-US" dirty="0" err="1" smtClean="0">
                <a:effectLst/>
              </a:rPr>
              <a:t>LocalPart</a:t>
            </a:r>
            <a:r>
              <a:rPr lang="en-US" sz="1200" kern="1200" dirty="0" smtClean="0">
                <a:solidFill>
                  <a:schemeClr val="tx1"/>
                </a:solidFill>
                <a:effectLst/>
                <a:latin typeface="+mn-lt"/>
                <a:ea typeface="+mn-ea"/>
                <a:cs typeface="+mn-cs"/>
              </a:rPr>
              <a:t>: [6</a:t>
            </a:r>
            <a:r>
              <a:rPr lang="en-US" dirty="0" smtClean="0">
                <a:effectLst/>
              </a:rPr>
              <a:t>x3</a:t>
            </a:r>
            <a:r>
              <a:rPr lang="en-US" sz="1200" kern="1200" dirty="0" smtClean="0">
                <a:solidFill>
                  <a:schemeClr val="tx1"/>
                </a:solidFill>
                <a:effectLst/>
                <a:latin typeface="+mn-lt"/>
                <a:ea typeface="+mn-ea"/>
                <a:cs typeface="+mn-cs"/>
              </a:rPr>
              <a:t> double] </a:t>
            </a:r>
          </a:p>
          <a:p>
            <a:r>
              <a:rPr lang="en-US" dirty="0" err="1" smtClean="0">
                <a:effectLst/>
              </a:rPr>
              <a:t>Codistributor</a:t>
            </a:r>
            <a:r>
              <a:rPr lang="en-US" sz="1200" kern="1200" dirty="0" smtClean="0">
                <a:solidFill>
                  <a:schemeClr val="tx1"/>
                </a:solidFill>
                <a:effectLst/>
                <a:latin typeface="+mn-lt"/>
                <a:ea typeface="+mn-ea"/>
                <a:cs typeface="+mn-cs"/>
              </a:rPr>
              <a:t>: [1</a:t>
            </a:r>
            <a:r>
              <a:rPr lang="en-US" dirty="0" smtClean="0">
                <a:effectLst/>
              </a:rPr>
              <a:t>x1</a:t>
            </a:r>
            <a:r>
              <a:rPr lang="en-US" sz="1200" kern="1200" dirty="0" smtClean="0">
                <a:solidFill>
                  <a:schemeClr val="tx1"/>
                </a:solidFill>
                <a:effectLst/>
                <a:latin typeface="+mn-lt"/>
                <a:ea typeface="+mn-ea"/>
                <a:cs typeface="+mn-cs"/>
              </a:rPr>
              <a:t> </a:t>
            </a:r>
            <a:r>
              <a:rPr lang="en-US" dirty="0" smtClean="0">
                <a:effectLst/>
              </a:rPr>
              <a:t>codistributor1d</a:t>
            </a:r>
            <a:r>
              <a:rPr lang="en-US" sz="1200" kern="1200" dirty="0" smtClean="0">
                <a:solidFill>
                  <a:schemeClr val="tx1"/>
                </a:solidFill>
                <a:effectLst/>
                <a:latin typeface="+mn-lt"/>
                <a:ea typeface="+mn-ea"/>
                <a:cs typeface="+mn-cs"/>
              </a:rPr>
              <a:t>] </a:t>
            </a:r>
          </a:p>
          <a:p>
            <a:r>
              <a:rPr lang="en-US" dirty="0" smtClean="0">
                <a:effectLst/>
              </a:rPr>
              <a:t>Lab</a:t>
            </a:r>
            <a:r>
              <a:rPr lang="en-US" sz="1200" kern="1200" dirty="0" smtClean="0">
                <a:solidFill>
                  <a:schemeClr val="tx1"/>
                </a:solidFill>
                <a:effectLst/>
                <a:latin typeface="+mn-lt"/>
                <a:ea typeface="+mn-ea"/>
                <a:cs typeface="+mn-cs"/>
              </a:rPr>
              <a:t> 2: </a:t>
            </a:r>
            <a:r>
              <a:rPr lang="en-US" dirty="0" err="1" smtClean="0">
                <a:effectLst/>
              </a:rPr>
              <a:t>LocalPart</a:t>
            </a:r>
            <a:r>
              <a:rPr lang="en-US" sz="1200" kern="1200" dirty="0" smtClean="0">
                <a:solidFill>
                  <a:schemeClr val="tx1"/>
                </a:solidFill>
                <a:effectLst/>
                <a:latin typeface="+mn-lt"/>
                <a:ea typeface="+mn-ea"/>
                <a:cs typeface="+mn-cs"/>
              </a:rPr>
              <a:t>: [6</a:t>
            </a:r>
            <a:r>
              <a:rPr lang="en-US" dirty="0" smtClean="0">
                <a:effectLst/>
              </a:rPr>
              <a:t>x3</a:t>
            </a:r>
            <a:r>
              <a:rPr lang="en-US" sz="1200" kern="1200" dirty="0" smtClean="0">
                <a:solidFill>
                  <a:schemeClr val="tx1"/>
                </a:solidFill>
                <a:effectLst/>
                <a:latin typeface="+mn-lt"/>
                <a:ea typeface="+mn-ea"/>
                <a:cs typeface="+mn-cs"/>
              </a:rPr>
              <a:t> double]</a:t>
            </a:r>
          </a:p>
          <a:p>
            <a:r>
              <a:rPr lang="en-US" sz="1200" kern="1200" dirty="0" smtClean="0">
                <a:solidFill>
                  <a:schemeClr val="tx1"/>
                </a:solidFill>
                <a:effectLst/>
                <a:latin typeface="+mn-lt"/>
                <a:ea typeface="+mn-ea"/>
                <a:cs typeface="+mn-cs"/>
              </a:rPr>
              <a:t> </a:t>
            </a:r>
            <a:r>
              <a:rPr lang="en-US" dirty="0" err="1" smtClean="0">
                <a:effectLst/>
              </a:rPr>
              <a:t>Codistributor</a:t>
            </a:r>
            <a:r>
              <a:rPr lang="en-US" sz="1200" kern="1200" dirty="0" smtClean="0">
                <a:solidFill>
                  <a:schemeClr val="tx1"/>
                </a:solidFill>
                <a:effectLst/>
                <a:latin typeface="+mn-lt"/>
                <a:ea typeface="+mn-ea"/>
                <a:cs typeface="+mn-cs"/>
              </a:rPr>
              <a:t>: [1</a:t>
            </a:r>
            <a:r>
              <a:rPr lang="en-US" dirty="0" smtClean="0">
                <a:effectLst/>
              </a:rPr>
              <a:t>x1</a:t>
            </a:r>
            <a:r>
              <a:rPr lang="en-US" sz="1200" kern="1200" dirty="0" smtClean="0">
                <a:solidFill>
                  <a:schemeClr val="tx1"/>
                </a:solidFill>
                <a:effectLst/>
                <a:latin typeface="+mn-lt"/>
                <a:ea typeface="+mn-ea"/>
                <a:cs typeface="+mn-cs"/>
              </a:rPr>
              <a:t> </a:t>
            </a:r>
            <a:r>
              <a:rPr lang="en-US" dirty="0" smtClean="0">
                <a:effectLst/>
              </a:rPr>
              <a:t>codistributor1d</a:t>
            </a:r>
            <a:r>
              <a:rPr lang="en-US" sz="120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can see that V is </a:t>
            </a:r>
            <a:r>
              <a:rPr lang="en-US" sz="1200" b="0" i="0" kern="1200" dirty="0" err="1" smtClean="0">
                <a:solidFill>
                  <a:schemeClr val="tx1"/>
                </a:solidFill>
                <a:effectLst/>
                <a:latin typeface="+mn-lt"/>
                <a:ea typeface="+mn-ea"/>
                <a:cs typeface="+mn-cs"/>
              </a:rPr>
              <a:t>codistributed</a:t>
            </a:r>
            <a:r>
              <a:rPr lang="en-US" sz="1200" b="0" i="0" kern="1200" dirty="0" smtClean="0">
                <a:solidFill>
                  <a:schemeClr val="tx1"/>
                </a:solidFill>
                <a:effectLst/>
                <a:latin typeface="+mn-lt"/>
                <a:ea typeface="+mn-ea"/>
                <a:cs typeface="+mn-cs"/>
              </a:rPr>
              <a:t>, and that only half of it (6x3) is stored on each worker.</a:t>
            </a: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16</a:t>
            </a:fld>
            <a:endParaRPr lang="en-US"/>
          </a:p>
        </p:txBody>
      </p:sp>
    </p:spTree>
    <p:extLst>
      <p:ext uri="{BB962C8B-B14F-4D97-AF65-F5344CB8AC3E}">
        <p14:creationId xmlns:p14="http://schemas.microsoft.com/office/powerpoint/2010/main" val="367176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עבור</a:t>
            </a:r>
            <a:r>
              <a:rPr lang="he-IL" baseline="0" dirty="0" smtClean="0"/>
              <a:t> משתמשים שרק מתחילים לעבוד עם עיבוד מקבילי – פונקציות כמו </a:t>
            </a:r>
            <a:r>
              <a:rPr lang="en-US" dirty="0" err="1" smtClean="0"/>
              <a:t>parfor</a:t>
            </a:r>
            <a:r>
              <a:rPr lang="en-US" dirty="0" smtClean="0"/>
              <a:t>,</a:t>
            </a:r>
            <a:r>
              <a:rPr lang="en-US" baseline="0" dirty="0" smtClean="0"/>
              <a:t> </a:t>
            </a:r>
            <a:r>
              <a:rPr lang="en-US" baseline="0" dirty="0" err="1" smtClean="0"/>
              <a:t>gpuArray</a:t>
            </a:r>
            <a:r>
              <a:rPr lang="en-US" baseline="0" dirty="0" smtClean="0"/>
              <a:t> </a:t>
            </a:r>
            <a:r>
              <a:rPr lang="he-IL" baseline="0" dirty="0" smtClean="0"/>
              <a:t> כנראה יהיו כל מה שתצטרכו.</a:t>
            </a:r>
          </a:p>
          <a:p>
            <a:pPr algn="r" rtl="1"/>
            <a:r>
              <a:rPr lang="he-IL" baseline="0" dirty="0" smtClean="0"/>
              <a:t>ככל שנפתח אפליקציות יותר מורכבות, ייתכן שנראה צורך ביכולות מתקדמות יותר ושליטה מלאה בעיבוד המקבילי – שכמובן מטלב יכול לאפשר לנו.</a:t>
            </a:r>
          </a:p>
          <a:p>
            <a:pPr algn="r" rtl="1"/>
            <a:r>
              <a:rPr lang="he-IL" baseline="0" dirty="0" smtClean="0"/>
              <a:t>נוכל להשתמש בכלים כמו </a:t>
            </a:r>
            <a:r>
              <a:rPr lang="en-US" b="1" baseline="0" dirty="0" err="1" smtClean="0"/>
              <a:t>spmd</a:t>
            </a:r>
            <a:r>
              <a:rPr lang="he-IL" baseline="0" dirty="0" smtClean="0"/>
              <a:t> – </a:t>
            </a:r>
            <a:r>
              <a:rPr lang="en-US" baseline="0" dirty="0" smtClean="0"/>
              <a:t>single program multiple data</a:t>
            </a:r>
            <a:r>
              <a:rPr lang="he-IL" baseline="0" dirty="0" smtClean="0"/>
              <a:t>, המריץ את אותו קוד על מספר </a:t>
            </a:r>
            <a:r>
              <a:rPr lang="en-US" baseline="0" dirty="0" smtClean="0"/>
              <a:t>workers</a:t>
            </a:r>
            <a:r>
              <a:rPr lang="he-IL" baseline="0" dirty="0" smtClean="0"/>
              <a:t> במקביל,</a:t>
            </a:r>
          </a:p>
          <a:p>
            <a:pPr algn="r" rtl="1"/>
            <a:r>
              <a:rPr lang="he-IL" baseline="0" dirty="0" smtClean="0"/>
              <a:t>או </a:t>
            </a:r>
            <a:r>
              <a:rPr lang="en-US" b="1" baseline="0" dirty="0" err="1" smtClean="0"/>
              <a:t>gop</a:t>
            </a:r>
            <a:r>
              <a:rPr lang="he-IL" baseline="0" dirty="0" smtClean="0"/>
              <a:t> המאפשר ביצוע פעולה על המידע שנמצא בכל ה</a:t>
            </a:r>
            <a:r>
              <a:rPr lang="en-US" baseline="0" dirty="0" smtClean="0"/>
              <a:t>workers</a:t>
            </a:r>
            <a:r>
              <a:rPr lang="he-IL" baseline="0" dirty="0" smtClean="0"/>
              <a:t>, והעתקת התוצאה לכל אחד מה</a:t>
            </a:r>
            <a:r>
              <a:rPr lang="en-US" baseline="0" dirty="0" smtClean="0"/>
              <a:t>workers</a:t>
            </a:r>
            <a:r>
              <a:rPr lang="he-IL" baseline="0" dirty="0" smtClean="0"/>
              <a:t> (כמו למשל סכום של מידע שנמצא על </a:t>
            </a:r>
            <a:r>
              <a:rPr lang="en-US" baseline="0" dirty="0" smtClean="0"/>
              <a:t>workers</a:t>
            </a:r>
            <a:r>
              <a:rPr lang="he-IL" baseline="0" dirty="0" smtClean="0"/>
              <a:t> שונים שיכול להיות סקלר ב</a:t>
            </a:r>
            <a:r>
              <a:rPr lang="en-US" baseline="0" dirty="0" smtClean="0"/>
              <a:t>worker</a:t>
            </a:r>
            <a:r>
              <a:rPr lang="he-IL" baseline="0" dirty="0" smtClean="0"/>
              <a:t> אחד למשל ווקטור באחר).</a:t>
            </a:r>
            <a:endParaRPr lang="en-US" baseline="0" dirty="0" smtClean="0"/>
          </a:p>
          <a:p>
            <a:pPr algn="r" rtl="1"/>
            <a:r>
              <a:rPr lang="he-IL" baseline="0" dirty="0" smtClean="0"/>
              <a:t>נוכל לנהל תקשורת בין ה</a:t>
            </a:r>
            <a:r>
              <a:rPr lang="en-US" baseline="0" dirty="0" smtClean="0"/>
              <a:t>workers</a:t>
            </a:r>
            <a:r>
              <a:rPr lang="he-IL" baseline="0" dirty="0" smtClean="0"/>
              <a:t> ע"י </a:t>
            </a:r>
            <a:r>
              <a:rPr lang="en-US" baseline="0" dirty="0" smtClean="0"/>
              <a:t>message passing</a:t>
            </a:r>
            <a:r>
              <a:rPr lang="he-IL" baseline="0" dirty="0" smtClean="0"/>
              <a:t>, ולנהל בעצמנו את חלוקת המשימות בין ה</a:t>
            </a:r>
            <a:r>
              <a:rPr lang="en-US" baseline="0" dirty="0" smtClean="0"/>
              <a:t>workers</a:t>
            </a:r>
            <a:r>
              <a:rPr lang="he-IL" baseline="0" dirty="0" smtClean="0"/>
              <a:t>.</a:t>
            </a:r>
          </a:p>
          <a:p>
            <a:pPr algn="r" rtl="1"/>
            <a:endParaRPr lang="he-IL" baseline="0" dirty="0" smtClean="0"/>
          </a:p>
          <a:p>
            <a:pPr algn="r" rtl="1"/>
            <a:endParaRPr lang="he-IL" baseline="0" dirty="0" smtClean="0"/>
          </a:p>
          <a:p>
            <a:pPr algn="r" rtl="1"/>
            <a:r>
              <a:rPr lang="he-IL" baseline="0" dirty="0" smtClean="0"/>
              <a:t>(</a:t>
            </a:r>
            <a:r>
              <a:rPr lang="en-US" baseline="0" dirty="0" err="1" smtClean="0"/>
              <a:t>Spmd</a:t>
            </a:r>
            <a:r>
              <a:rPr lang="he-IL" baseline="0" dirty="0" smtClean="0"/>
              <a:t> יכול לרוץ כקוד סיריאלי במידה ואין </a:t>
            </a:r>
            <a:r>
              <a:rPr lang="en-US" baseline="0" dirty="0" smtClean="0"/>
              <a:t>Pool</a:t>
            </a:r>
            <a:r>
              <a:rPr lang="he-IL" baseline="0" dirty="0" smtClean="0"/>
              <a:t> ואין אפשרות לפתוח </a:t>
            </a:r>
            <a:r>
              <a:rPr lang="en-US" baseline="0" dirty="0" smtClean="0"/>
              <a:t>pool</a:t>
            </a:r>
            <a:r>
              <a:rPr lang="he-IL" baseline="0" dirty="0" smtClean="0"/>
              <a:t>:</a:t>
            </a: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block runs on the workers of the existing parallel pool. If no pool exists,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will start a new parallel pool, unless the automatic starting of pools is disabled in your parallel preferences. If there is no parallel pool and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cannot start one, the code runs </a:t>
            </a:r>
            <a:r>
              <a:rPr lang="en-US" sz="1200" b="1" i="0" kern="1200" dirty="0" smtClean="0">
                <a:solidFill>
                  <a:schemeClr val="tx1"/>
                </a:solidFill>
                <a:effectLst/>
                <a:latin typeface="+mn-lt"/>
                <a:ea typeface="+mn-ea"/>
                <a:cs typeface="+mn-cs"/>
              </a:rPr>
              <a:t>serially</a:t>
            </a:r>
            <a:r>
              <a:rPr lang="en-US" sz="1200" b="0" i="0" kern="1200" dirty="0" smtClean="0">
                <a:solidFill>
                  <a:schemeClr val="tx1"/>
                </a:solidFill>
                <a:effectLst/>
                <a:latin typeface="+mn-lt"/>
                <a:ea typeface="+mn-ea"/>
                <a:cs typeface="+mn-cs"/>
              </a:rPr>
              <a:t> in the client session.</a:t>
            </a:r>
            <a:r>
              <a:rPr lang="he-IL"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algn="r" rtl="1"/>
            <a:endParaRPr lang="en-US" baseline="0" dirty="0" smtClean="0"/>
          </a:p>
          <a:p>
            <a:pPr algn="r" rtl="1"/>
            <a:endParaRPr lang="en-US" baseline="0" dirty="0" smtClean="0"/>
          </a:p>
          <a:p>
            <a:pPr algn="l" rtl="1"/>
            <a:r>
              <a:rPr lang="en-US" dirty="0" smtClean="0"/>
              <a:t>If you are just beginning with parallel computing</a:t>
            </a:r>
            <a:r>
              <a:rPr lang="en-US" baseline="0" dirty="0" smtClean="0"/>
              <a:t>, </a:t>
            </a:r>
            <a:r>
              <a:rPr lang="en-US" dirty="0" smtClean="0"/>
              <a:t> </a:t>
            </a:r>
            <a:r>
              <a:rPr lang="en-US" dirty="0" err="1" smtClean="0"/>
              <a:t>parfor</a:t>
            </a:r>
            <a:r>
              <a:rPr lang="en-US" dirty="0" smtClean="0"/>
              <a:t>, batch,</a:t>
            </a:r>
            <a:r>
              <a:rPr lang="en-US" baseline="0" dirty="0" smtClean="0"/>
              <a:t> and </a:t>
            </a:r>
            <a:r>
              <a:rPr lang="en-US" baseline="0" dirty="0" err="1" smtClean="0"/>
              <a:t>gpuArray</a:t>
            </a:r>
            <a:r>
              <a:rPr lang="en-US" baseline="0" dirty="0" smtClean="0"/>
              <a:t> will probably be everything you need.  </a:t>
            </a:r>
          </a:p>
          <a:p>
            <a:r>
              <a:rPr lang="en-US" baseline="0" dirty="0" smtClean="0"/>
              <a:t>As you develop more complex applications, you might find a need for more advanced functionality, and we have that, too. </a:t>
            </a:r>
          </a:p>
          <a:p>
            <a:r>
              <a:rPr lang="en-US" baseline="0" dirty="0" smtClean="0"/>
              <a:t>Applications using constructs like </a:t>
            </a:r>
            <a:r>
              <a:rPr lang="en-US" b="0" baseline="0" dirty="0" err="1" smtClean="0"/>
              <a:t>spmd</a:t>
            </a:r>
            <a:r>
              <a:rPr lang="en-US" baseline="0" dirty="0" smtClean="0"/>
              <a:t> and </a:t>
            </a:r>
            <a:r>
              <a:rPr lang="en-US" b="1" baseline="0" dirty="0" smtClean="0"/>
              <a:t>message passing </a:t>
            </a:r>
            <a:r>
              <a:rPr lang="en-US" baseline="0" dirty="0" smtClean="0"/>
              <a:t>will require that anyone else who runs your code has access to the Parallel Computing Toolbox. </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17</a:t>
            </a:fld>
            <a:endParaRPr lang="en-US"/>
          </a:p>
        </p:txBody>
      </p:sp>
    </p:spTree>
    <p:extLst>
      <p:ext uri="{BB962C8B-B14F-4D97-AF65-F5344CB8AC3E}">
        <p14:creationId xmlns:p14="http://schemas.microsoft.com/office/powerpoint/2010/main" val="183008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כעת נראה דוגמא לגישה הראשונה – שימוש בפונקציה</a:t>
            </a:r>
            <a:r>
              <a:rPr lang="he-IL" baseline="0" dirty="0" smtClean="0"/>
              <a:t> מובנית של מטלב, אבל באופן מקבילי במקום סיריאלי.</a:t>
            </a:r>
          </a:p>
          <a:p>
            <a:pPr marL="0" marR="0"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בדוגמא אנחנו רוצים לפתור </a:t>
            </a:r>
            <a:r>
              <a:rPr lang="he-IL" b="1" dirty="0" smtClean="0"/>
              <a:t>בעיית אופטימיזציה של מיקומי אנטנות סלולריות</a:t>
            </a:r>
            <a:r>
              <a:rPr lang="he-IL" dirty="0" smtClean="0"/>
              <a:t>.</a:t>
            </a:r>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לכל אנטנה יש שטח שונה אותו היא מכסה המוגדר ע"י רדיוס כיסוי, ואנחנו רוצים ליצור פיזור אופטימלי כדי לכסות כמה שיותר שטח, עם כמה שפחות חפיפה בין האנטנות.</a:t>
            </a: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1"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he-IL" sz="1200" b="1" i="0" u="sng" kern="1200" dirty="0" smtClean="0">
                <a:solidFill>
                  <a:schemeClr val="tx1"/>
                </a:solidFill>
                <a:effectLst/>
                <a:latin typeface="+mn-lt"/>
                <a:ea typeface="+mn-ea"/>
                <a:cs typeface="+mn-cs"/>
              </a:rPr>
              <a:t>לעבור ל-</a:t>
            </a:r>
            <a:r>
              <a:rPr lang="en-US" sz="1200" b="1" i="0" u="sng" kern="1200" dirty="0" smtClean="0">
                <a:solidFill>
                  <a:schemeClr val="tx1"/>
                </a:solidFill>
                <a:effectLst/>
                <a:latin typeface="+mn-lt"/>
                <a:ea typeface="+mn-ea"/>
                <a:cs typeface="+mn-cs"/>
              </a:rPr>
              <a:t>MATLAB</a:t>
            </a:r>
            <a:endParaRPr lang="en-US" sz="1200" i="0" u="sng" kern="1200" dirty="0" smtClean="0">
              <a:solidFill>
                <a:schemeClr val="tx1"/>
              </a:solidFill>
              <a:effectLst/>
              <a:latin typeface="+mn-lt"/>
              <a:ea typeface="+mn-ea"/>
              <a:cs typeface="+mn-cs"/>
            </a:endParaRPr>
          </a:p>
          <a:p>
            <a:pPr algn="r" rtl="1"/>
            <a:endParaRPr lang="he-IL" baseline="0" dirty="0" smtClean="0"/>
          </a:p>
          <a:p>
            <a:pPr algn="r" rtl="1"/>
            <a:r>
              <a:rPr lang="he-IL" baseline="0" dirty="0" smtClean="0"/>
              <a:t>[לפתוח </a:t>
            </a:r>
            <a:r>
              <a:rPr lang="en-US" baseline="0" dirty="0" smtClean="0"/>
              <a:t>pool</a:t>
            </a:r>
            <a:r>
              <a:rPr lang="he-IL" baseline="0" dirty="0" smtClean="0"/>
              <a:t> ולהראות בדיוק איך מגיעים לכפתור בצד שמאל למטה]</a:t>
            </a:r>
          </a:p>
          <a:p>
            <a:pPr algn="r" rtl="1"/>
            <a:r>
              <a:rPr lang="he-IL" baseline="0" dirty="0" smtClean="0"/>
              <a:t>תחילה אפתח </a:t>
            </a:r>
            <a:r>
              <a:rPr lang="en-US" baseline="0" dirty="0" smtClean="0"/>
              <a:t> </a:t>
            </a:r>
            <a:r>
              <a:rPr lang="en-US" b="1" baseline="0" dirty="0" smtClean="0"/>
              <a:t>parallel poo</a:t>
            </a:r>
            <a:r>
              <a:rPr lang="en-US" baseline="0" dirty="0" smtClean="0"/>
              <a:t>l</a:t>
            </a:r>
            <a:r>
              <a:rPr lang="he-IL" baseline="0" dirty="0" smtClean="0"/>
              <a:t>על ידי לחיצה על הכפתור בצד שמאל למטה כדי לחסוך זמן במהלך ההדגמה.</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פתיחת ה</a:t>
            </a:r>
            <a:r>
              <a:rPr lang="en-US" b="0" baseline="0" dirty="0" smtClean="0"/>
              <a:t>pool</a:t>
            </a:r>
            <a:r>
              <a:rPr lang="he-IL" b="0" baseline="0" dirty="0" smtClean="0"/>
              <a:t> יכולה להתבצע ע"י לחיצה על הכפתור בצד שמאל למטה או באמצעות הפקודה </a:t>
            </a:r>
            <a:r>
              <a:rPr lang="en-US" b="1" baseline="0" dirty="0" err="1" smtClean="0"/>
              <a:t>parpool</a:t>
            </a:r>
            <a:r>
              <a:rPr lang="he-IL" b="0" baseline="0" dirty="0" smtClean="0"/>
              <a:t>.</a:t>
            </a:r>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[לפתוח </a:t>
            </a:r>
            <a:r>
              <a:rPr lang="en-US" baseline="0" dirty="0" smtClean="0"/>
              <a:t>Parallel</a:t>
            </a:r>
            <a:r>
              <a:rPr lang="he-IL" baseline="0" dirty="0" smtClean="0"/>
              <a:t>-&gt;</a:t>
            </a:r>
            <a:r>
              <a:rPr lang="en-US" baseline="0" dirty="0" smtClean="0"/>
              <a:t>preferences</a:t>
            </a:r>
            <a:r>
              <a:rPr lang="he-IL" baseline="0" dirty="0" smtClean="0"/>
              <a:t> ולהראות בדיוק איפה הכפתור נמצא]</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אופציה נוספת היא להגדיר ב</a:t>
            </a:r>
            <a:r>
              <a:rPr lang="en-US" b="1" baseline="0" dirty="0" smtClean="0"/>
              <a:t>preferences</a:t>
            </a:r>
            <a:r>
              <a:rPr lang="he-IL" b="0" baseline="0" dirty="0" smtClean="0"/>
              <a:t> שיפתח </a:t>
            </a:r>
            <a:r>
              <a:rPr lang="en-US" b="0" baseline="0" dirty="0" smtClean="0"/>
              <a:t>pool</a:t>
            </a:r>
            <a:r>
              <a:rPr lang="he-IL" b="0" baseline="0" dirty="0" smtClean="0"/>
              <a:t> </a:t>
            </a:r>
            <a:r>
              <a:rPr lang="he-IL" b="1" baseline="0" dirty="0" smtClean="0"/>
              <a:t>אוטומטית</a:t>
            </a:r>
            <a:r>
              <a:rPr lang="he-IL" b="0" baseline="0" dirty="0" smtClean="0"/>
              <a:t> במהלך הריצה ברגע שמופיעה פקודה המבצעת מיקבול – במקרה שלנו</a:t>
            </a:r>
            <a:r>
              <a:rPr lang="en-US" b="0" baseline="0" dirty="0" smtClean="0"/>
              <a:t>  </a:t>
            </a:r>
            <a:r>
              <a:rPr lang="he-IL" b="0" baseline="0" dirty="0" smtClean="0"/>
              <a:t> </a:t>
            </a:r>
            <a:r>
              <a:rPr lang="en-US" b="0" baseline="0" dirty="0" err="1" smtClean="0"/>
              <a:t>fmincon</a:t>
            </a:r>
            <a:r>
              <a:rPr lang="he-IL" b="0" baseline="0" dirty="0" smtClean="0"/>
              <a:t> עם דגל </a:t>
            </a:r>
            <a:r>
              <a:rPr lang="en-US" b="0" baseline="0" dirty="0" err="1" smtClean="0"/>
              <a:t>useParallel</a:t>
            </a:r>
            <a:r>
              <a:rPr lang="he-IL" b="0"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הגדרות נוספות שאפשר להגדיר הן </a:t>
            </a:r>
            <a:r>
              <a:rPr lang="he-IL" b="1" baseline="0" dirty="0" smtClean="0"/>
              <a:t>סגירה</a:t>
            </a:r>
            <a:r>
              <a:rPr lang="he-IL" b="0" baseline="0" dirty="0" smtClean="0"/>
              <a:t> של ה</a:t>
            </a:r>
            <a:r>
              <a:rPr lang="en-US" b="0" baseline="0" dirty="0" smtClean="0"/>
              <a:t>pool</a:t>
            </a:r>
            <a:r>
              <a:rPr lang="he-IL" b="0" baseline="0" dirty="0" smtClean="0"/>
              <a:t> אחרי משך זמן מסוים בו הוא ללא שימוש, כדי לשמור על המשאבים זמינים, שזה חשוב בעיקר בסביבה של </a:t>
            </a:r>
            <a:r>
              <a:rPr lang="en-US" b="1" baseline="0" dirty="0" smtClean="0"/>
              <a:t>clusters</a:t>
            </a:r>
            <a:r>
              <a:rPr lang="he-IL" b="0" baseline="0" dirty="0" smtClean="0"/>
              <a:t>.</a:t>
            </a:r>
          </a:p>
          <a:p>
            <a:pPr algn="r" rtl="1"/>
            <a:endParaRPr lang="he-IL" baseline="0" dirty="0" smtClean="0"/>
          </a:p>
          <a:p>
            <a:pPr algn="r" rtl="1"/>
            <a:r>
              <a:rPr lang="he-IL" baseline="0" dirty="0" smtClean="0"/>
              <a:t>אנחנו נשתמש בפונקציות מ</a:t>
            </a:r>
            <a:r>
              <a:rPr lang="en-US" b="1" baseline="0" dirty="0" smtClean="0"/>
              <a:t>optimization toolbox</a:t>
            </a:r>
            <a:r>
              <a:rPr lang="he-IL" baseline="0" dirty="0" smtClean="0"/>
              <a:t> כדי לפתור את הבעיה.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במקרה הכינותי מראש </a:t>
            </a:r>
            <a:r>
              <a:rPr lang="he-IL" b="1" baseline="0" dirty="0" smtClean="0"/>
              <a:t>אפליקצית מטלב </a:t>
            </a:r>
            <a:r>
              <a:rPr lang="he-IL" baseline="0" dirty="0" smtClean="0"/>
              <a:t>שיכולה לסמלץ את בעית האופטימיזציה.</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[לחיצה כפולה על קובץ </a:t>
            </a:r>
            <a:r>
              <a:rPr lang="en-US" baseline="0" dirty="0" err="1" smtClean="0"/>
              <a:t>celltowerApp.m</a:t>
            </a:r>
            <a:r>
              <a:rPr lang="he-IL" baseline="0" dirty="0" smtClean="0"/>
              <a:t> ולחיצה על </a:t>
            </a:r>
            <a:r>
              <a:rPr lang="en-US" baseline="0" dirty="0" smtClean="0"/>
              <a:t>run</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נריץ אותה תחילה באופן טורי, ולאחר מכן באופן מקבילי ונראה האם יש שיפור בזמן הריצה.</a:t>
            </a:r>
          </a:p>
          <a:p>
            <a:pPr algn="r" rtl="1"/>
            <a:endParaRPr lang="he-IL" baseline="0" dirty="0" smtClean="0"/>
          </a:p>
          <a:p>
            <a:pPr algn="r" rtl="1"/>
            <a:r>
              <a:rPr lang="he-IL" baseline="0" dirty="0" smtClean="0"/>
              <a:t>[להזין 15 תחת </a:t>
            </a:r>
            <a:r>
              <a:rPr lang="en-US" baseline="0" dirty="0" smtClean="0"/>
              <a:t>Towers</a:t>
            </a:r>
            <a:r>
              <a:rPr lang="he-IL" baseline="0" dirty="0" smtClean="0"/>
              <a:t> באפליקציה ולהריץ </a:t>
            </a:r>
            <a:r>
              <a:rPr lang="en-US" baseline="0" dirty="0" smtClean="0"/>
              <a:t>serial</a:t>
            </a:r>
            <a:r>
              <a:rPr lang="he-IL" baseline="0" dirty="0" smtClean="0"/>
              <a:t>]</a:t>
            </a:r>
          </a:p>
          <a:p>
            <a:pPr algn="r" rtl="1"/>
            <a:r>
              <a:rPr lang="he-IL" baseline="0" dirty="0" smtClean="0"/>
              <a:t>נבחר 15 אנטנות ונראה שאנחנו מתכנסים מהר לפתרון - כ3 שניות. במצב כזה כנראה שלא כדאי לחשוב על מעבר לעיבוד מקבילי מאחר וקיים </a:t>
            </a:r>
            <a:r>
              <a:rPr lang="en-US" b="1" baseline="0" dirty="0" smtClean="0"/>
              <a:t>overhead</a:t>
            </a:r>
            <a:r>
              <a:rPr lang="he-IL" baseline="0" dirty="0" smtClean="0"/>
              <a:t> בחלוקת הקוד למשימות, ולכן כדאי למקבל רק משימות כבדות מבחינה חישובית.</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[להזין 40 תחת </a:t>
            </a:r>
            <a:r>
              <a:rPr lang="en-US" baseline="0" dirty="0" smtClean="0"/>
              <a:t>Towers</a:t>
            </a:r>
            <a:r>
              <a:rPr lang="he-IL" baseline="0" dirty="0" smtClean="0"/>
              <a:t> באפליקציה ולהריץ </a:t>
            </a:r>
            <a:r>
              <a:rPr lang="en-US" baseline="0" dirty="0" smtClean="0"/>
              <a:t>serial</a:t>
            </a:r>
            <a:r>
              <a:rPr lang="he-IL" baseline="0" dirty="0" smtClean="0"/>
              <a:t>]</a:t>
            </a:r>
          </a:p>
          <a:p>
            <a:pPr algn="r" rtl="1"/>
            <a:r>
              <a:rPr lang="he-IL" baseline="0" dirty="0" smtClean="0"/>
              <a:t>אם נעלה ל40 אנטנות נראה שזה משמעותית יותר איטי וכל איטרציה לוקחת יותר זמן. </a:t>
            </a:r>
          </a:p>
          <a:p>
            <a:pPr algn="r" rtl="1"/>
            <a:r>
              <a:rPr lang="he-IL" baseline="0" dirty="0" smtClean="0"/>
              <a:t>הקוד מבצע אופטימיזציה המבוססת על </a:t>
            </a:r>
            <a:r>
              <a:rPr lang="he-IL" b="1" baseline="0" dirty="0" smtClean="0"/>
              <a:t>חישוב גרדיאנט </a:t>
            </a:r>
            <a:r>
              <a:rPr lang="he-IL" baseline="0" dirty="0" smtClean="0"/>
              <a:t>באמצעות הפונקציה </a:t>
            </a:r>
            <a:r>
              <a:rPr lang="en-US" b="1" baseline="0" dirty="0" err="1" smtClean="0"/>
              <a:t>fmincon</a:t>
            </a:r>
            <a:r>
              <a:rPr lang="he-IL" b="1" baseline="0" dirty="0" smtClean="0"/>
              <a:t>, </a:t>
            </a:r>
            <a:r>
              <a:rPr lang="he-IL" b="0" baseline="0" dirty="0" smtClean="0"/>
              <a:t>שמבצעת</a:t>
            </a:r>
            <a:r>
              <a:rPr lang="he-IL" baseline="0" dirty="0" smtClean="0"/>
              <a:t> הרבה חישובי </a:t>
            </a:r>
            <a:r>
              <a:rPr lang="he-IL" b="1" baseline="0" dirty="0" smtClean="0"/>
              <a:t>הפרשים סופיים </a:t>
            </a:r>
            <a:r>
              <a:rPr lang="he-IL" baseline="0" dirty="0" smtClean="0"/>
              <a:t>למציאת הגרדיאנט.</a:t>
            </a:r>
          </a:p>
          <a:p>
            <a:pPr algn="r" rtl="1"/>
            <a:r>
              <a:rPr lang="he-IL" baseline="0" dirty="0" smtClean="0"/>
              <a:t>החדשות הטובות הן שהחישובים הללו </a:t>
            </a:r>
            <a:r>
              <a:rPr lang="he-IL" b="1" baseline="0" dirty="0" smtClean="0"/>
              <a:t>אינם תלויים אחד בשני </a:t>
            </a:r>
            <a:r>
              <a:rPr lang="he-IL" b="0" baseline="0" dirty="0" smtClean="0"/>
              <a:t>כך שאם יש לנו מספר </a:t>
            </a:r>
            <a:r>
              <a:rPr lang="en-US" b="0" baseline="0" dirty="0" smtClean="0"/>
              <a:t>workers</a:t>
            </a:r>
            <a:r>
              <a:rPr lang="he-IL" b="0" baseline="0" dirty="0" smtClean="0"/>
              <a:t> נוכל לחלק את החישובים ביניהם.</a:t>
            </a:r>
          </a:p>
          <a:p>
            <a:pPr algn="r" rtl="1"/>
            <a:r>
              <a:rPr lang="he-IL" b="0" dirty="0" smtClean="0"/>
              <a:t>אפשר</a:t>
            </a:r>
            <a:r>
              <a:rPr lang="he-IL" b="0" baseline="0" dirty="0" smtClean="0"/>
              <a:t> לראות בחלון האפליקציה מה היה משך הריצה כשהרצנו באופן טורי. כעת אני אנצל את מעבד ה</a:t>
            </a:r>
            <a:r>
              <a:rPr lang="en-US" b="0" baseline="0" dirty="0" err="1" smtClean="0"/>
              <a:t>quadcore</a:t>
            </a:r>
            <a:r>
              <a:rPr lang="he-IL" b="0" baseline="0" dirty="0" smtClean="0"/>
              <a:t> שיש לי כאן במחשב האישי ונראה מה יהיה זמן הריצה כאשר משתמשים ב4 ליבות.</a:t>
            </a:r>
          </a:p>
          <a:p>
            <a:pPr algn="r" rtl="1"/>
            <a:r>
              <a:rPr lang="he-IL" b="0" baseline="0" dirty="0" smtClean="0"/>
              <a:t>נבחר  לרוץ </a:t>
            </a:r>
            <a:r>
              <a:rPr lang="he-IL" b="1" baseline="0" dirty="0" smtClean="0"/>
              <a:t>במקביל</a:t>
            </a:r>
            <a:r>
              <a:rPr lang="he-IL" b="0" baseline="0" dirty="0" smtClean="0"/>
              <a:t> וכשזה יסיים נראה מהו שיפור מהירות הריצה.</a:t>
            </a:r>
          </a:p>
          <a:p>
            <a:pPr algn="r" rtl="1"/>
            <a:r>
              <a:rPr lang="he-IL" b="0" baseline="0" dirty="0" smtClean="0"/>
              <a:t>[להריץ </a:t>
            </a:r>
            <a:r>
              <a:rPr lang="en-US" b="0" baseline="0" dirty="0" smtClean="0"/>
              <a:t>parallel</a:t>
            </a:r>
            <a:r>
              <a:rPr lang="he-IL" b="0" baseline="0" dirty="0" smtClean="0"/>
              <a:t>]</a:t>
            </a:r>
          </a:p>
          <a:p>
            <a:pPr algn="r" rtl="1"/>
            <a:endParaRPr lang="he-IL" b="0"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אפשר היה בטעות לצפות לשיפור של פי 4 כי הקצנו 4 ליבות – אבל אם נבחן את הקוד</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 </a:t>
            </a:r>
            <a:r>
              <a:rPr lang="he-IL" baseline="0" dirty="0" smtClean="0"/>
              <a:t>[</a:t>
            </a:r>
            <a:r>
              <a:rPr lang="en-US" baseline="0" dirty="0" err="1" smtClean="0"/>
              <a:t>ctrl+g</a:t>
            </a:r>
            <a:r>
              <a:rPr lang="he-IL" baseline="0" dirty="0" smtClean="0"/>
              <a:t> -&gt; לגשת אל שורה 247 בקובץ </a:t>
            </a:r>
            <a:r>
              <a:rPr lang="en-US" baseline="0" dirty="0" err="1" smtClean="0"/>
              <a:t>celltowerApp.m</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נראה שאנחנו מודדים את משך הריצה של </a:t>
            </a:r>
            <a:r>
              <a:rPr lang="en-US" b="1" baseline="0" dirty="0" err="1" smtClean="0"/>
              <a:t>fmincon</a:t>
            </a:r>
            <a:r>
              <a:rPr lang="he-IL" b="0" baseline="0" dirty="0" smtClean="0"/>
              <a:t> ע"י </a:t>
            </a:r>
            <a:r>
              <a:rPr lang="en-US" b="0" baseline="0" dirty="0" smtClean="0"/>
              <a:t>tic</a:t>
            </a:r>
            <a:r>
              <a:rPr lang="he-IL" b="0" baseline="0" dirty="0" smtClean="0"/>
              <a:t> ו-</a:t>
            </a:r>
            <a:r>
              <a:rPr lang="en-US" b="0" baseline="0" dirty="0" smtClean="0"/>
              <a:t>toc</a:t>
            </a:r>
            <a:r>
              <a:rPr lang="he-IL" b="0" baseline="0" dirty="0" smtClean="0"/>
              <a:t> . </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אם נגלול למעלה, נראה שלמעשה הדגל </a:t>
            </a:r>
            <a:r>
              <a:rPr lang="en-US" sz="1200" b="1" i="0" u="none" strike="noStrike" kern="1200" baseline="0" dirty="0" err="1" smtClean="0">
                <a:solidFill>
                  <a:schemeClr val="tx1"/>
                </a:solidFill>
                <a:latin typeface="+mn-lt"/>
                <a:ea typeface="+mn-ea"/>
                <a:cs typeface="+mn-cs"/>
              </a:rPr>
              <a:t>UseParallel</a:t>
            </a:r>
            <a:r>
              <a:rPr lang="he-IL" sz="1200" b="0" i="0" u="none" strike="noStrike" kern="1200" baseline="0" dirty="0" smtClean="0">
                <a:solidFill>
                  <a:schemeClr val="tx1"/>
                </a:solidFill>
                <a:latin typeface="+mn-lt"/>
                <a:ea typeface="+mn-ea"/>
                <a:cs typeface="+mn-cs"/>
              </a:rPr>
              <a:t> </a:t>
            </a:r>
            <a:r>
              <a:rPr lang="he-IL" b="0" baseline="0" dirty="0" smtClean="0"/>
              <a:t>הוא ההבדל </a:t>
            </a:r>
            <a:r>
              <a:rPr lang="he-IL" b="1" baseline="0" dirty="0" smtClean="0"/>
              <a:t>היחיד</a:t>
            </a:r>
            <a:r>
              <a:rPr lang="he-IL" b="0" baseline="0" dirty="0" smtClean="0"/>
              <a:t> בין שתי הריצות.</a:t>
            </a:r>
          </a:p>
          <a:p>
            <a:pPr algn="r" rtl="1"/>
            <a:r>
              <a:rPr lang="he-IL" b="0" baseline="0" dirty="0" smtClean="0"/>
              <a:t>החלק היחיד שממוקבל </a:t>
            </a:r>
            <a:r>
              <a:rPr lang="he-IL" b="1" baseline="0" dirty="0" smtClean="0"/>
              <a:t>בתוך</a:t>
            </a:r>
            <a:r>
              <a:rPr lang="he-IL" b="0" baseline="0" dirty="0" smtClean="0"/>
              <a:t> </a:t>
            </a:r>
            <a:r>
              <a:rPr lang="en-US" b="1" baseline="0" dirty="0" err="1" smtClean="0"/>
              <a:t>fmincon</a:t>
            </a:r>
            <a:r>
              <a:rPr lang="he-IL" b="0" baseline="0" dirty="0" smtClean="0"/>
              <a:t> זה </a:t>
            </a:r>
            <a:r>
              <a:rPr lang="he-IL" b="1" baseline="0" dirty="0" smtClean="0"/>
              <a:t>חישוב ההפרשים הסופיים </a:t>
            </a:r>
            <a:r>
              <a:rPr lang="he-IL" b="0" baseline="0" dirty="0" smtClean="0"/>
              <a:t>– לכן השיפור הוא לא פי 4 אלא רק חלק מזה כי אנחנו ממקבלים רק </a:t>
            </a:r>
            <a:r>
              <a:rPr lang="he-IL" b="1" baseline="0" dirty="0" smtClean="0"/>
              <a:t>חלק</a:t>
            </a:r>
            <a:r>
              <a:rPr lang="he-IL" b="0" baseline="0" dirty="0" smtClean="0"/>
              <a:t> מהקוד שאנחנו מודדים את זמן הריצה שלו. </a:t>
            </a:r>
          </a:p>
          <a:p>
            <a:pPr algn="r" rtl="1"/>
            <a:r>
              <a:rPr lang="he-IL" b="0" baseline="0" dirty="0" smtClean="0"/>
              <a:t>כמובן שאם נוכל לפתוח </a:t>
            </a:r>
            <a:r>
              <a:rPr lang="en-US" b="0" baseline="0" dirty="0" smtClean="0"/>
              <a:t>workers</a:t>
            </a:r>
            <a:r>
              <a:rPr lang="he-IL" b="0" baseline="0" dirty="0" smtClean="0"/>
              <a:t> נוספים, נקבל האצה גדולה יותר של הקוד.</a:t>
            </a:r>
          </a:p>
          <a:p>
            <a:pPr algn="r" rtl="1"/>
            <a:endParaRPr lang="en-US" b="0" baseline="0" dirty="0" smtClean="0"/>
          </a:p>
          <a:p>
            <a:pPr algn="r" rtl="1"/>
            <a:endParaRPr lang="en-US" b="0" baseline="0" dirty="0" smtClean="0"/>
          </a:p>
          <a:p>
            <a:pPr algn="r" rtl="1"/>
            <a:r>
              <a:rPr lang="en-US" b="0" baseline="0" dirty="0" smtClean="0"/>
              <a:t>*</a:t>
            </a:r>
            <a:r>
              <a:rPr lang="he-IL" b="0" baseline="0" dirty="0" smtClean="0"/>
              <a:t>צריך לצאת כ30 אחוז שיפור.</a:t>
            </a:r>
          </a:p>
          <a:p>
            <a:pPr algn="r" rtl="1"/>
            <a:r>
              <a:rPr lang="en-US" b="0" baseline="0" dirty="0" smtClean="0"/>
              <a:t>*</a:t>
            </a:r>
            <a:r>
              <a:rPr lang="he-IL" b="0" baseline="0" dirty="0" smtClean="0"/>
              <a:t>ה-(</a:t>
            </a:r>
            <a:r>
              <a:rPr lang="en-US" b="0" baseline="0" dirty="0" smtClean="0"/>
              <a:t>helper</a:t>
            </a:r>
            <a:r>
              <a:rPr lang="he-IL" b="0" baseline="0" dirty="0" smtClean="0"/>
              <a:t>+) מציין תיקייה שהיא </a:t>
            </a:r>
            <a:r>
              <a:rPr lang="en-US" b="0" baseline="0" dirty="0" smtClean="0"/>
              <a:t>package</a:t>
            </a:r>
            <a:r>
              <a:rPr lang="he-IL" b="0" baseline="0" dirty="0" smtClean="0"/>
              <a:t>: </a:t>
            </a:r>
            <a:r>
              <a:rPr lang="en-US" sz="1200" b="0" i="0" kern="1200" dirty="0" smtClean="0">
                <a:solidFill>
                  <a:schemeClr val="tx1"/>
                </a:solidFill>
                <a:effectLst/>
                <a:latin typeface="+mn-lt"/>
                <a:ea typeface="+mn-ea"/>
                <a:cs typeface="+mn-cs"/>
              </a:rPr>
              <a:t>Packages are special folders that can contain class folders, function, and class definition files, and other packages.</a:t>
            </a:r>
            <a:endParaRPr lang="he-IL" sz="1200" b="0" i="0" kern="1200" dirty="0" smtClean="0">
              <a:solidFill>
                <a:schemeClr val="tx1"/>
              </a:solidFill>
              <a:effectLst/>
              <a:latin typeface="+mn-lt"/>
              <a:ea typeface="+mn-ea"/>
              <a:cs typeface="+mn-cs"/>
            </a:endParaRPr>
          </a:p>
          <a:p>
            <a:pPr algn="r" rtl="1"/>
            <a:endParaRPr lang="he-IL" b="0" baseline="0" dirty="0" smtClean="0"/>
          </a:p>
          <a:p>
            <a:pPr algn="r" rtl="1"/>
            <a:endParaRPr lang="he-IL" b="0" baseline="0" dirty="0" smtClean="0"/>
          </a:p>
          <a:p>
            <a:pPr algn="r" rtl="1"/>
            <a:endParaRPr lang="he-IL" b="0" baseline="0" dirty="0" smtClean="0"/>
          </a:p>
          <a:p>
            <a:pPr algn="r" rtl="1"/>
            <a:endParaRPr lang="en-US" b="0" baseline="0" dirty="0" smtClean="0"/>
          </a:p>
        </p:txBody>
      </p:sp>
      <p:sp>
        <p:nvSpPr>
          <p:cNvPr id="4" name="Slide Number Placeholder 3"/>
          <p:cNvSpPr>
            <a:spLocks noGrp="1"/>
          </p:cNvSpPr>
          <p:nvPr>
            <p:ph type="sldNum" sz="quarter" idx="10"/>
          </p:nvPr>
        </p:nvSpPr>
        <p:spPr/>
        <p:txBody>
          <a:bodyPr/>
          <a:lstStyle/>
          <a:p>
            <a:fld id="{CB1D5900-FCEC-40B1-8800-D2CA5B0D4593}" type="slidenum">
              <a:rPr lang="he-IL" smtClean="0"/>
              <a:t>18</a:t>
            </a:fld>
            <a:endParaRPr lang="he-IL"/>
          </a:p>
        </p:txBody>
      </p:sp>
    </p:spTree>
    <p:extLst>
      <p:ext uri="{BB962C8B-B14F-4D97-AF65-F5344CB8AC3E}">
        <p14:creationId xmlns:p14="http://schemas.microsoft.com/office/powerpoint/2010/main" val="387463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נסכם את הדוגמא שראינו: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b="0" baseline="0" dirty="0" smtClean="0"/>
              <a:t>ראינו דוגמא לפונקציה אחת מתוך </a:t>
            </a:r>
            <a:r>
              <a:rPr lang="en-US" b="0" baseline="0" dirty="0" smtClean="0"/>
              <a:t>optimization toolbox</a:t>
            </a:r>
            <a:r>
              <a:rPr lang="he-IL" b="0" baseline="0" dirty="0" smtClean="0"/>
              <a:t> שניתן להריץ במקביל ע"י הגדרת דגל בפונקציה ושימוש ב</a:t>
            </a:r>
            <a:r>
              <a:rPr lang="en-US" b="0" baseline="0" dirty="0" smtClean="0"/>
              <a:t>pool</a:t>
            </a:r>
            <a:r>
              <a:rPr lang="he-IL" b="0" baseline="0" dirty="0" smtClean="0"/>
              <a:t> של </a:t>
            </a:r>
            <a:r>
              <a:rPr lang="en-US" b="0" baseline="0" dirty="0" smtClean="0"/>
              <a:t>workers</a:t>
            </a:r>
            <a:r>
              <a:rPr lang="he-IL" b="0" baseline="0" dirty="0" smtClean="0"/>
              <a:t> – פונקצית </a:t>
            </a:r>
            <a:r>
              <a:rPr lang="en-US" b="0" baseline="0" dirty="0" err="1" smtClean="0"/>
              <a:t>fmincon</a:t>
            </a:r>
            <a:r>
              <a:rPr lang="he-IL" b="0"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קיימת תמיכה רחבה עבור עיבוד מקבילי ב</a:t>
            </a:r>
            <a:r>
              <a:rPr lang="en-GB" dirty="0" smtClean="0"/>
              <a:t>Optimization Toolbox </a:t>
            </a:r>
            <a:r>
              <a:rPr lang="he-IL" baseline="0" dirty="0" smtClean="0"/>
              <a:t> [המשך בשקף הבא].</a:t>
            </a:r>
            <a:endParaRPr lang="en-US" dirty="0" smtClean="0"/>
          </a:p>
          <a:p>
            <a:pPr algn="r" rtl="1"/>
            <a:endParaRPr lang="he-IL" dirty="0"/>
          </a:p>
        </p:txBody>
      </p:sp>
      <p:sp>
        <p:nvSpPr>
          <p:cNvPr id="4" name="Slide Number Placeholder 3"/>
          <p:cNvSpPr>
            <a:spLocks noGrp="1"/>
          </p:cNvSpPr>
          <p:nvPr>
            <p:ph type="sldNum" sz="quarter" idx="10"/>
          </p:nvPr>
        </p:nvSpPr>
        <p:spPr/>
        <p:txBody>
          <a:bodyPr/>
          <a:lstStyle/>
          <a:p>
            <a:fld id="{CB1D5900-FCEC-40B1-8800-D2CA5B0D4593}" type="slidenum">
              <a:rPr lang="he-IL" smtClean="0"/>
              <a:t>19</a:t>
            </a:fld>
            <a:endParaRPr lang="he-IL"/>
          </a:p>
        </p:txBody>
      </p:sp>
    </p:spTree>
    <p:extLst>
      <p:ext uri="{BB962C8B-B14F-4D97-AF65-F5344CB8AC3E}">
        <p14:creationId xmlns:p14="http://schemas.microsoft.com/office/powerpoint/2010/main" val="279871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eaLnBrk="1" hangingPunct="1">
              <a:spcBef>
                <a:spcPct val="0"/>
              </a:spcBef>
            </a:pPr>
            <a:r>
              <a:rPr lang="he-IL" altLang="he-IL" dirty="0" smtClean="0"/>
              <a:t>נתחיל בסקירה כללית של מה זה אומר עיבוד מקבילי, ואיך</a:t>
            </a:r>
            <a:r>
              <a:rPr lang="he-IL" altLang="he-IL" baseline="0" dirty="0" smtClean="0"/>
              <a:t> ניתן להשתמש בעיבוד מקבילי במטלב.</a:t>
            </a:r>
          </a:p>
          <a:p>
            <a:pPr algn="r" rtl="1" eaLnBrk="1" hangingPunct="1">
              <a:spcBef>
                <a:spcPct val="0"/>
              </a:spcBef>
            </a:pPr>
            <a:r>
              <a:rPr lang="he-IL" altLang="he-IL" baseline="0" dirty="0" smtClean="0"/>
              <a:t>לאחר מכן נכיר את היכולות של מטלב עבור עיבוד מקבילי – על המחשב האישי עם מספר ליבות ועל קלאסטרים.</a:t>
            </a:r>
            <a:endParaRPr lang="en-US" altLang="he-IL" baseline="0" dirty="0" smtClean="0"/>
          </a:p>
          <a:p>
            <a:pPr algn="r" rtl="1" eaLnBrk="1" hangingPunct="1">
              <a:spcBef>
                <a:spcPct val="0"/>
              </a:spcBef>
            </a:pPr>
            <a:r>
              <a:rPr lang="he-IL" altLang="he-IL" baseline="0" dirty="0" smtClean="0"/>
              <a:t>לאחר מכן נבחן 3 גישות שונות לביצוע עיבוד מקבילי - החל משימוש קל שלא דורש כמעט אף שינוי בקוד, ועד  לשימוש בכלים מתקדמים עבור משתמשים שרוצים לנהל את העיבוד המקבילי בעצמם.</a:t>
            </a:r>
          </a:p>
          <a:p>
            <a:pPr algn="r" rtl="1" eaLnBrk="1" hangingPunct="1">
              <a:spcBef>
                <a:spcPct val="0"/>
              </a:spcBef>
            </a:pPr>
            <a:r>
              <a:rPr lang="he-IL" altLang="he-IL" baseline="0" dirty="0" smtClean="0"/>
              <a:t>נדבר על לולאות מקביליות ונראה דוגמאות הממחישות כיצד ניתן לנצל את יכולות העיבוד המקבילי במטלב בקלות, וכיצד ניתן להרוויח מכך.</a:t>
            </a:r>
          </a:p>
          <a:p>
            <a:pPr algn="r" rtl="1" eaLnBrk="1" hangingPunct="1">
              <a:spcBef>
                <a:spcPct val="0"/>
              </a:spcBef>
            </a:pPr>
            <a:r>
              <a:rPr lang="he-IL" altLang="he-IL" dirty="0" smtClean="0"/>
              <a:t>לבסוף,</a:t>
            </a:r>
            <a:r>
              <a:rPr lang="he-IL" altLang="he-IL" baseline="0" dirty="0" smtClean="0"/>
              <a:t> </a:t>
            </a:r>
            <a:r>
              <a:rPr lang="he-IL" altLang="he-IL" dirty="0" smtClean="0"/>
              <a:t>נדבר על יכולות מתקדמות יותר לביצוע</a:t>
            </a:r>
            <a:r>
              <a:rPr lang="he-IL" altLang="he-IL" baseline="0" dirty="0" smtClean="0"/>
              <a:t> עיבוד מקבילי.</a:t>
            </a: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052550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למי שלא מכיר, </a:t>
            </a:r>
            <a:r>
              <a:rPr lang="en-GB" dirty="0" smtClean="0"/>
              <a:t>Optimization Toolbox </a:t>
            </a:r>
            <a:r>
              <a:rPr lang="he-IL" dirty="0" smtClean="0"/>
              <a:t> מכיל סט של כלים לביצוע אופטימיזציה של בעיות מתמטיות ע"י</a:t>
            </a:r>
            <a:r>
              <a:rPr lang="he-IL" baseline="0" dirty="0" smtClean="0"/>
              <a:t> ומאפשר מציאת פרמטרים המקיימים מינימום או מקסימום של פונקציה מסוימת תחת אילוצים נתונים.</a:t>
            </a:r>
          </a:p>
          <a:p>
            <a:pPr algn="r" rtl="1"/>
            <a:r>
              <a:rPr lang="he-IL" baseline="0" dirty="0" smtClean="0"/>
              <a:t>פונקציות כמו </a:t>
            </a:r>
            <a:r>
              <a:rPr lang="en-US" baseline="0" dirty="0" err="1" smtClean="0"/>
              <a:t>fmincon</a:t>
            </a:r>
            <a:r>
              <a:rPr lang="he-IL" baseline="0" dirty="0" smtClean="0"/>
              <a:t> או </a:t>
            </a:r>
            <a:r>
              <a:rPr lang="en-US" baseline="0" dirty="0" err="1" smtClean="0"/>
              <a:t>fminimax</a:t>
            </a:r>
            <a:r>
              <a:rPr lang="he-IL" baseline="0" dirty="0" smtClean="0"/>
              <a:t> (לפתרון עצי מינימקס כמו למשל שחמט) יכולות לסייע לנו בפתרון בעיות, תוך שימוש במשאבי חומרה נוספים על ידי </a:t>
            </a:r>
            <a:r>
              <a:rPr lang="he-IL" b="1" baseline="0" dirty="0" smtClean="0"/>
              <a:t>עיבוד מקבילי </a:t>
            </a:r>
            <a:r>
              <a:rPr lang="he-IL" b="0" baseline="0" dirty="0" smtClean="0"/>
              <a:t> כפי שראינו בדוגמא.</a:t>
            </a:r>
            <a:endParaRPr lang="he-IL" b="1" dirty="0"/>
          </a:p>
        </p:txBody>
      </p:sp>
      <p:sp>
        <p:nvSpPr>
          <p:cNvPr id="4" name="Slide Number Placeholder 3"/>
          <p:cNvSpPr>
            <a:spLocks noGrp="1"/>
          </p:cNvSpPr>
          <p:nvPr>
            <p:ph type="sldNum" sz="quarter" idx="10"/>
          </p:nvPr>
        </p:nvSpPr>
        <p:spPr/>
        <p:txBody>
          <a:bodyPr/>
          <a:lstStyle/>
          <a:p>
            <a:fld id="{CB1D5900-FCEC-40B1-8800-D2CA5B0D4593}" type="slidenum">
              <a:rPr lang="he-IL" smtClean="0"/>
              <a:t>20</a:t>
            </a:fld>
            <a:endParaRPr lang="he-IL"/>
          </a:p>
        </p:txBody>
      </p:sp>
    </p:spTree>
    <p:extLst>
      <p:ext uri="{BB962C8B-B14F-4D97-AF65-F5344CB8AC3E}">
        <p14:creationId xmlns:p14="http://schemas.microsoft.com/office/powerpoint/2010/main" val="2891712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spcBef>
                <a:spcPct val="0"/>
              </a:spcBef>
            </a:pP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508945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The MathWorks</a:t>
            </a:r>
          </a:p>
        </p:txBody>
      </p:sp>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87F628-8B29-4CC3-A7A7-8F856C9D7FF8}" type="slidenum">
              <a:rPr kumimoji="0" lang="en-GB"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50306" name="Rectangle 2"/>
          <p:cNvSpPr>
            <a:spLocks noGrp="1" noRot="1" noChangeAspect="1" noChangeArrowheads="1" noTextEdit="1"/>
          </p:cNvSpPr>
          <p:nvPr>
            <p:ph type="sldImg"/>
          </p:nvPr>
        </p:nvSpPr>
        <p:spPr>
          <a:xfrm>
            <a:off x="3284538" y="609600"/>
            <a:ext cx="3351212" cy="2514600"/>
          </a:xfrm>
          <a:ln/>
        </p:spPr>
      </p:sp>
      <p:sp>
        <p:nvSpPr>
          <p:cNvPr id="1250307" name="Rectangle 3"/>
          <p:cNvSpPr>
            <a:spLocks noGrp="1" noChangeArrowheads="1"/>
          </p:cNvSpPr>
          <p:nvPr>
            <p:ph type="body" idx="1"/>
          </p:nvPr>
        </p:nvSpPr>
        <p:spPr>
          <a:xfrm>
            <a:off x="364073" y="3296758"/>
            <a:ext cx="6092970" cy="4937087"/>
          </a:xfrm>
        </p:spPr>
        <p:txBody>
          <a:bodyPr/>
          <a:lstStyle/>
          <a:p>
            <a:pPr algn="r" rtl="1"/>
            <a:r>
              <a:rPr lang="he-IL" dirty="0" smtClean="0"/>
              <a:t>השימוש</a:t>
            </a:r>
            <a:r>
              <a:rPr lang="he-IL" baseline="0" dirty="0" smtClean="0"/>
              <a:t>  הכי נפוץ בעיבוד המקבילי במטלב הוא שימוש ב</a:t>
            </a:r>
            <a:r>
              <a:rPr lang="en-US" baseline="0" dirty="0" err="1" smtClean="0"/>
              <a:t>parfor</a:t>
            </a:r>
            <a:r>
              <a:rPr lang="he-IL" baseline="0" dirty="0" smtClean="0"/>
              <a:t>. זהו מצב בו כל איטרציה בלולאה מתבצעת ע"י </a:t>
            </a:r>
            <a:r>
              <a:rPr lang="en-US" baseline="0" dirty="0" smtClean="0"/>
              <a:t>worker</a:t>
            </a:r>
            <a:r>
              <a:rPr lang="he-IL" baseline="0" dirty="0" smtClean="0"/>
              <a:t> אחר כפי שניתן לראות בדוגמא בשקף:</a:t>
            </a:r>
          </a:p>
          <a:p>
            <a:pPr algn="r" rtl="1"/>
            <a:r>
              <a:rPr lang="he-IL" baseline="0" dirty="0" smtClean="0"/>
              <a:t>(קליק) כשמטלב מזהה </a:t>
            </a:r>
            <a:r>
              <a:rPr lang="en-US" baseline="0" dirty="0" err="1" smtClean="0"/>
              <a:t>parfor</a:t>
            </a:r>
            <a:r>
              <a:rPr lang="he-IL" baseline="0" dirty="0" smtClean="0"/>
              <a:t> בקוד הוא פותח </a:t>
            </a:r>
            <a:r>
              <a:rPr lang="en-US" baseline="0" dirty="0" smtClean="0"/>
              <a:t>Pool</a:t>
            </a:r>
            <a:r>
              <a:rPr lang="he-IL" baseline="0" dirty="0" smtClean="0"/>
              <a:t> של </a:t>
            </a:r>
            <a:r>
              <a:rPr lang="en-US" baseline="0" dirty="0" smtClean="0"/>
              <a:t>workers</a:t>
            </a:r>
            <a:r>
              <a:rPr lang="he-IL" baseline="0" dirty="0" smtClean="0"/>
              <a:t>.</a:t>
            </a:r>
          </a:p>
          <a:p>
            <a:pPr algn="r" rtl="1"/>
            <a:r>
              <a:rPr lang="he-IL" baseline="0" dirty="0" smtClean="0"/>
              <a:t>(קליק)</a:t>
            </a:r>
            <a:r>
              <a:rPr lang="en-US" baseline="0" dirty="0" smtClean="0"/>
              <a:t> </a:t>
            </a:r>
            <a:r>
              <a:rPr lang="he-IL" baseline="0" dirty="0" smtClean="0"/>
              <a:t>הוא מזהה את מספר האיטרציות שיש לבצע </a:t>
            </a:r>
          </a:p>
          <a:p>
            <a:pPr algn="r" rtl="1"/>
            <a:r>
              <a:rPr lang="he-IL" baseline="0" dirty="0" smtClean="0"/>
              <a:t>(קליק)</a:t>
            </a:r>
            <a:r>
              <a:rPr lang="en-US" baseline="0" dirty="0" smtClean="0"/>
              <a:t> </a:t>
            </a:r>
            <a:r>
              <a:rPr lang="he-IL" baseline="0" dirty="0" smtClean="0"/>
              <a:t>ומחלק את האיטרציות בין ה</a:t>
            </a:r>
            <a:r>
              <a:rPr lang="en-US" baseline="0" dirty="0" smtClean="0"/>
              <a:t>workers</a:t>
            </a:r>
            <a:r>
              <a:rPr lang="he-IL" baseline="0" dirty="0" smtClean="0"/>
              <a:t> (באופן יחסית שווה).</a:t>
            </a:r>
          </a:p>
          <a:p>
            <a:pPr algn="r" rtl="1"/>
            <a:r>
              <a:rPr lang="he-IL" baseline="0" dirty="0" smtClean="0"/>
              <a:t>(4 קליקים) כאשר </a:t>
            </a:r>
            <a:r>
              <a:rPr lang="en-US" baseline="0" dirty="0" smtClean="0"/>
              <a:t>worker</a:t>
            </a:r>
            <a:r>
              <a:rPr lang="he-IL" baseline="0" dirty="0" smtClean="0"/>
              <a:t> מסיים את האיטרציה שקיבל, התוצאה חוזרת ל</a:t>
            </a:r>
            <a:r>
              <a:rPr lang="en-US" baseline="0" dirty="0" smtClean="0"/>
              <a:t>client</a:t>
            </a:r>
            <a:r>
              <a:rPr lang="he-IL" baseline="0" dirty="0" smtClean="0"/>
              <a:t> ונשלחת אל ה</a:t>
            </a:r>
            <a:r>
              <a:rPr lang="en-US" baseline="0" dirty="0" smtClean="0"/>
              <a:t>worker</a:t>
            </a:r>
            <a:r>
              <a:rPr lang="he-IL" baseline="0" dirty="0" smtClean="0"/>
              <a:t> איטרציה נוספת</a:t>
            </a:r>
          </a:p>
          <a:p>
            <a:pPr algn="r" rtl="1"/>
            <a:r>
              <a:rPr lang="he-IL" baseline="0" dirty="0" smtClean="0"/>
              <a:t>וכך זה ממשיך עד לסיום כל האיטרציות בלולאה.</a:t>
            </a:r>
          </a:p>
          <a:p>
            <a:pPr algn="r" rtl="1"/>
            <a:endParaRPr lang="he-IL" baseline="0" dirty="0" smtClean="0"/>
          </a:p>
          <a:p>
            <a:pPr algn="r" rtl="1"/>
            <a:endParaRPr lang="he-IL" baseline="0" dirty="0" smtClean="0"/>
          </a:p>
        </p:txBody>
      </p:sp>
    </p:spTree>
    <p:extLst>
      <p:ext uri="{BB962C8B-B14F-4D97-AF65-F5344CB8AC3E}">
        <p14:creationId xmlns:p14="http://schemas.microsoft.com/office/powerpoint/2010/main" val="4273708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dirty="0"/>
              <a:t>The MathWorks</a:t>
            </a:r>
          </a:p>
        </p:txBody>
      </p:sp>
      <p:sp>
        <p:nvSpPr>
          <p:cNvPr id="7" name="Rectangle 7"/>
          <p:cNvSpPr>
            <a:spLocks noGrp="1" noChangeArrowheads="1"/>
          </p:cNvSpPr>
          <p:nvPr>
            <p:ph type="sldNum" sz="quarter" idx="5"/>
          </p:nvPr>
        </p:nvSpPr>
        <p:spPr>
          <a:ln/>
        </p:spPr>
        <p:txBody>
          <a:bodyPr/>
          <a:lstStyle/>
          <a:p>
            <a:fld id="{7BF5B381-E3C7-445A-9339-3FE731C71B07}" type="slidenum">
              <a:rPr lang="en-US"/>
              <a:pPr/>
              <a:t>23</a:t>
            </a:fld>
            <a:endParaRPr lang="en-US"/>
          </a:p>
        </p:txBody>
      </p:sp>
      <p:sp>
        <p:nvSpPr>
          <p:cNvPr id="143362" name="Rectangle 2"/>
          <p:cNvSpPr>
            <a:spLocks noGrp="1" noRot="1" noChangeAspect="1" noChangeArrowheads="1" noTextEdit="1"/>
          </p:cNvSpPr>
          <p:nvPr>
            <p:ph type="sldImg"/>
          </p:nvPr>
        </p:nvSpPr>
        <p:spPr>
          <a:xfrm>
            <a:off x="865188" y="739775"/>
            <a:ext cx="4938712" cy="3703638"/>
          </a:xfrm>
          <a:ln/>
        </p:spPr>
      </p:sp>
      <p:sp>
        <p:nvSpPr>
          <p:cNvPr id="143363" name="Rectangle 3"/>
          <p:cNvSpPr>
            <a:spLocks noGrp="1" noChangeArrowheads="1"/>
          </p:cNvSpPr>
          <p:nvPr>
            <p:ph type="body" idx="1"/>
          </p:nvPr>
        </p:nvSpPr>
        <p:spPr/>
        <p:txBody>
          <a:bodyPr>
            <a:normAutofit fontScale="32500" lnSpcReduction="20000"/>
          </a:bodyPr>
          <a:lstStyle/>
          <a:p>
            <a:pPr algn="r" rtl="1"/>
            <a:r>
              <a:rPr lang="he-IL" sz="1200" b="0" i="0" kern="1200" dirty="0" smtClean="0">
                <a:solidFill>
                  <a:schemeClr val="tx1"/>
                </a:solidFill>
                <a:effectLst/>
                <a:latin typeface="+mn-lt"/>
                <a:ea typeface="+mn-ea"/>
                <a:cs typeface="+mn-cs"/>
              </a:rPr>
              <a:t>נראה דוגמא לשימוש</a:t>
            </a:r>
            <a:r>
              <a:rPr lang="he-IL" sz="1200" b="0" i="0" kern="1200" baseline="0" dirty="0" smtClean="0">
                <a:solidFill>
                  <a:schemeClr val="tx1"/>
                </a:solidFill>
                <a:effectLst/>
                <a:latin typeface="+mn-lt"/>
                <a:ea typeface="+mn-ea"/>
                <a:cs typeface="+mn-cs"/>
              </a:rPr>
              <a:t> בפונקציה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 </a:t>
            </a:r>
          </a:p>
          <a:p>
            <a:pPr algn="r" rtl="1"/>
            <a:r>
              <a:rPr lang="he-IL" sz="1200" b="0" i="0" kern="1200" baseline="0" dirty="0" smtClean="0">
                <a:solidFill>
                  <a:schemeClr val="tx1"/>
                </a:solidFill>
                <a:effectLst/>
                <a:latin typeface="+mn-lt"/>
                <a:ea typeface="+mn-ea"/>
                <a:cs typeface="+mn-cs"/>
              </a:rPr>
              <a:t>הדוגמא עוסקת במבנה הנדסי הבנוי קורות – נקרא גם </a:t>
            </a:r>
            <a:r>
              <a:rPr lang="he-IL" sz="1200" b="1" i="0" kern="1200" baseline="0" dirty="0" smtClean="0">
                <a:solidFill>
                  <a:schemeClr val="tx1"/>
                </a:solidFill>
                <a:effectLst/>
                <a:latin typeface="+mn-lt"/>
                <a:ea typeface="+mn-ea"/>
                <a:cs typeface="+mn-cs"/>
              </a:rPr>
              <a:t>מסבך</a:t>
            </a:r>
            <a:r>
              <a:rPr lang="he-IL"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truss</a:t>
            </a:r>
            <a:r>
              <a:rPr lang="he-IL" sz="1200" b="0" i="0" kern="1200" baseline="0" dirty="0" smtClean="0">
                <a:solidFill>
                  <a:schemeClr val="tx1"/>
                </a:solidFill>
                <a:effectLst/>
                <a:latin typeface="+mn-lt"/>
                <a:ea typeface="+mn-ea"/>
                <a:cs typeface="+mn-cs"/>
              </a:rPr>
              <a:t>). התגובה של מסבך לעומד שמופעל עליו היא שקיעה – </a:t>
            </a:r>
            <a:r>
              <a:rPr lang="en-US" sz="1200" b="1" i="0" kern="1200" baseline="0" dirty="0" smtClean="0">
                <a:solidFill>
                  <a:schemeClr val="tx1"/>
                </a:solidFill>
                <a:effectLst/>
                <a:latin typeface="+mn-lt"/>
                <a:ea typeface="+mn-ea"/>
                <a:cs typeface="+mn-cs"/>
              </a:rPr>
              <a:t>deflection</a:t>
            </a:r>
            <a:r>
              <a:rPr lang="he-IL" sz="1200" b="0" i="0" kern="1200" baseline="0" dirty="0" smtClean="0">
                <a:solidFill>
                  <a:schemeClr val="tx1"/>
                </a:solidFill>
                <a:effectLst/>
                <a:latin typeface="+mn-lt"/>
                <a:ea typeface="+mn-ea"/>
                <a:cs typeface="+mn-cs"/>
              </a:rPr>
              <a:t>. (מגדל אייפל בנוי </a:t>
            </a:r>
            <a:r>
              <a:rPr lang="he-IL" sz="1200" b="0" i="0" kern="1200" baseline="0" dirty="0" err="1" smtClean="0">
                <a:solidFill>
                  <a:schemeClr val="tx1"/>
                </a:solidFill>
                <a:effectLst/>
                <a:latin typeface="+mn-lt"/>
                <a:ea typeface="+mn-ea"/>
                <a:cs typeface="+mn-cs"/>
              </a:rPr>
              <a:t>ממסבכים</a:t>
            </a:r>
            <a:r>
              <a:rPr lang="he-IL" sz="1200" b="0" i="0" kern="1200" baseline="0" dirty="0" smtClean="0">
                <a:solidFill>
                  <a:schemeClr val="tx1"/>
                </a:solidFill>
                <a:effectLst/>
                <a:latin typeface="+mn-lt"/>
                <a:ea typeface="+mn-ea"/>
                <a:cs typeface="+mn-cs"/>
              </a:rPr>
              <a:t> לדוגמא)</a:t>
            </a:r>
          </a:p>
          <a:p>
            <a:pPr algn="r" rtl="1"/>
            <a:r>
              <a:rPr lang="he-IL" sz="1200" b="0" i="0" kern="1200" baseline="0" dirty="0" smtClean="0">
                <a:solidFill>
                  <a:schemeClr val="tx1"/>
                </a:solidFill>
                <a:effectLst/>
                <a:latin typeface="+mn-lt"/>
                <a:ea typeface="+mn-ea"/>
                <a:cs typeface="+mn-cs"/>
              </a:rPr>
              <a:t>ואנחנו רוצים לחקור את </a:t>
            </a:r>
            <a:r>
              <a:rPr lang="he-IL" sz="1200" b="1" i="0" kern="1200" baseline="0" dirty="0" smtClean="0">
                <a:solidFill>
                  <a:schemeClr val="tx1"/>
                </a:solidFill>
                <a:effectLst/>
                <a:latin typeface="+mn-lt"/>
                <a:ea typeface="+mn-ea"/>
                <a:cs typeface="+mn-cs"/>
              </a:rPr>
              <a:t>מידת השקיעה במסבך כתלות ב2 פרמטרים  </a:t>
            </a:r>
            <a:r>
              <a:rPr lang="he-IL" sz="1200" b="0" i="0" kern="1200" baseline="0" dirty="0" smtClean="0">
                <a:solidFill>
                  <a:schemeClr val="tx1"/>
                </a:solidFill>
                <a:effectLst/>
                <a:latin typeface="+mn-lt"/>
                <a:ea typeface="+mn-ea"/>
                <a:cs typeface="+mn-cs"/>
              </a:rPr>
              <a:t>- גובה המבנה כפי שניתן לראות בציור בשקף, וגודל שטח החתך של הקורות הבונות את המסבך.</a:t>
            </a:r>
          </a:p>
          <a:p>
            <a:pPr algn="r" rtl="1"/>
            <a:r>
              <a:rPr lang="he-IL" sz="1200" b="0" i="0" kern="1200" baseline="0" dirty="0" smtClean="0">
                <a:solidFill>
                  <a:schemeClr val="tx1"/>
                </a:solidFill>
                <a:effectLst/>
                <a:latin typeface="+mn-lt"/>
                <a:ea typeface="+mn-ea"/>
                <a:cs typeface="+mn-cs"/>
              </a:rPr>
              <a:t>אנחנו למעשה רוצים לפתור </a:t>
            </a:r>
            <a:r>
              <a:rPr lang="he-IL" sz="1200" b="1" i="0" kern="1200" baseline="0" dirty="0" smtClean="0">
                <a:solidFill>
                  <a:schemeClr val="tx1"/>
                </a:solidFill>
                <a:effectLst/>
                <a:latin typeface="+mn-lt"/>
                <a:ea typeface="+mn-ea"/>
                <a:cs typeface="+mn-cs"/>
              </a:rPr>
              <a:t>משוואה דיפרנציאלית </a:t>
            </a:r>
            <a:r>
              <a:rPr lang="he-IL" sz="1200" b="0" i="0" kern="1200" baseline="0" dirty="0" smtClean="0">
                <a:solidFill>
                  <a:schemeClr val="tx1"/>
                </a:solidFill>
                <a:effectLst/>
                <a:latin typeface="+mn-lt"/>
                <a:ea typeface="+mn-ea"/>
                <a:cs typeface="+mn-cs"/>
              </a:rPr>
              <a:t>שוב ושוב עם ערכי פרמטרים שונים כלומר לבצע </a:t>
            </a:r>
            <a:r>
              <a:rPr lang="en-US" sz="1200" b="1" i="0" kern="1200" baseline="0" dirty="0" smtClean="0">
                <a:solidFill>
                  <a:schemeClr val="tx1"/>
                </a:solidFill>
                <a:effectLst/>
                <a:latin typeface="+mn-lt"/>
                <a:ea typeface="+mn-ea"/>
                <a:cs typeface="+mn-cs"/>
              </a:rPr>
              <a:t>parameter sweep</a:t>
            </a:r>
            <a:r>
              <a:rPr lang="he-IL" sz="1200" b="1" i="0" kern="1200" baseline="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כל אחד מהחישוב הללו אינו תלוי באחר ולכן נוכל לבצע את החישובים במקביל.</a:t>
            </a:r>
          </a:p>
          <a:p>
            <a:pPr algn="r" rtl="1"/>
            <a:r>
              <a:rPr lang="en-US" sz="1200" b="0" i="0" kern="1200" baseline="0" dirty="0" smtClean="0">
                <a:solidFill>
                  <a:schemeClr val="tx1"/>
                </a:solidFill>
                <a:effectLst/>
                <a:latin typeface="+mn-lt"/>
                <a:ea typeface="+mn-ea"/>
                <a:cs typeface="+mn-cs"/>
              </a:rPr>
              <a:t>parameter sweep</a:t>
            </a:r>
            <a:r>
              <a:rPr lang="he-IL" sz="1200" b="0" i="0" kern="1200" baseline="0" dirty="0" smtClean="0">
                <a:solidFill>
                  <a:schemeClr val="tx1"/>
                </a:solidFill>
                <a:effectLst/>
                <a:latin typeface="+mn-lt"/>
                <a:ea typeface="+mn-ea"/>
                <a:cs typeface="+mn-cs"/>
              </a:rPr>
              <a:t> היא דוגמא לבעיה שכדאי להמיר בה את הלולאה ללולאה מקבילית ע"י מעבר מ</a:t>
            </a:r>
            <a:r>
              <a:rPr lang="en-US" sz="1200" b="0" i="0" kern="1200" baseline="0" dirty="0" smtClean="0">
                <a:solidFill>
                  <a:schemeClr val="tx1"/>
                </a:solidFill>
                <a:effectLst/>
                <a:latin typeface="+mn-lt"/>
                <a:ea typeface="+mn-ea"/>
                <a:cs typeface="+mn-cs"/>
              </a:rPr>
              <a:t>for-</a:t>
            </a:r>
            <a:r>
              <a:rPr lang="he-IL" sz="1200" b="0" i="0" kern="1200" baseline="0" dirty="0" smtClean="0">
                <a:solidFill>
                  <a:schemeClr val="tx1"/>
                </a:solidFill>
                <a:effectLst/>
                <a:latin typeface="+mn-lt"/>
                <a:ea typeface="+mn-ea"/>
                <a:cs typeface="+mn-cs"/>
              </a:rPr>
              <a:t> ל-</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a:t>
            </a: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אני אזכיר שבדוגמא הקודמת ביצענו מיקבול של הקוד ע"י </a:t>
            </a:r>
            <a:r>
              <a:rPr lang="he-IL" sz="1200" b="1" i="0" kern="1200" baseline="0" dirty="0" smtClean="0">
                <a:solidFill>
                  <a:schemeClr val="tx1"/>
                </a:solidFill>
                <a:effectLst/>
                <a:latin typeface="+mn-lt"/>
                <a:ea typeface="+mn-ea"/>
                <a:cs typeface="+mn-cs"/>
              </a:rPr>
              <a:t>שימוש בפונקציה מובנית </a:t>
            </a:r>
            <a:r>
              <a:rPr lang="he-IL" sz="1200" b="0" i="0" kern="1200" baseline="0" dirty="0" smtClean="0">
                <a:solidFill>
                  <a:schemeClr val="tx1"/>
                </a:solidFill>
                <a:effectLst/>
                <a:latin typeface="+mn-lt"/>
                <a:ea typeface="+mn-ea"/>
                <a:cs typeface="+mn-cs"/>
              </a:rPr>
              <a:t>של מטלב שיכולה לרוץ גם באופן מקבילי.</a:t>
            </a:r>
          </a:p>
          <a:p>
            <a:pPr algn="r" rtl="1"/>
            <a:r>
              <a:rPr lang="he-IL" sz="1200" b="0" i="0" kern="1200" baseline="0" dirty="0" smtClean="0">
                <a:solidFill>
                  <a:schemeClr val="tx1"/>
                </a:solidFill>
                <a:effectLst/>
                <a:latin typeface="+mn-lt"/>
                <a:ea typeface="+mn-ea"/>
                <a:cs typeface="+mn-cs"/>
              </a:rPr>
              <a:t>בדוגמא הזו אנחנו ניקח לולאת </a:t>
            </a:r>
            <a:r>
              <a:rPr lang="en-US" sz="1200" b="0" i="0" kern="1200" baseline="0" dirty="0" smtClean="0">
                <a:solidFill>
                  <a:schemeClr val="tx1"/>
                </a:solidFill>
                <a:effectLst/>
                <a:latin typeface="+mn-lt"/>
                <a:ea typeface="+mn-ea"/>
                <a:cs typeface="+mn-cs"/>
              </a:rPr>
              <a:t>for</a:t>
            </a:r>
            <a:r>
              <a:rPr lang="he-IL" sz="1200" b="0" i="0" kern="1200" baseline="0" dirty="0" smtClean="0">
                <a:solidFill>
                  <a:schemeClr val="tx1"/>
                </a:solidFill>
                <a:effectLst/>
                <a:latin typeface="+mn-lt"/>
                <a:ea typeface="+mn-ea"/>
                <a:cs typeface="+mn-cs"/>
              </a:rPr>
              <a:t> שקיימת בקוד ונהפוך אותה ל</a:t>
            </a:r>
            <a:r>
              <a:rPr lang="he-IL" sz="1200" b="1" i="0" kern="1200" baseline="0" dirty="0" smtClean="0">
                <a:solidFill>
                  <a:schemeClr val="tx1"/>
                </a:solidFill>
                <a:effectLst/>
                <a:latin typeface="+mn-lt"/>
                <a:ea typeface="+mn-ea"/>
                <a:cs typeface="+mn-cs"/>
              </a:rPr>
              <a:t>לולאה מקבילית</a:t>
            </a:r>
            <a:r>
              <a:rPr lang="he-IL" sz="1200" b="0" i="0" kern="1200" baseline="0" dirty="0" smtClean="0">
                <a:solidFill>
                  <a:schemeClr val="tx1"/>
                </a:solidFill>
                <a:effectLst/>
                <a:latin typeface="+mn-lt"/>
                <a:ea typeface="+mn-ea"/>
                <a:cs typeface="+mn-cs"/>
              </a:rPr>
              <a:t>, כלומר מספר איטרציות ירוצו בו זמנית על </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שונים.</a:t>
            </a:r>
          </a:p>
          <a:p>
            <a:pPr algn="r" rtl="1"/>
            <a:endParaRPr lang="he-IL" sz="1200" b="0" i="0"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he-IL" sz="1200" b="1" u="sng" kern="1200" dirty="0" smtClean="0">
                <a:solidFill>
                  <a:schemeClr val="tx1"/>
                </a:solidFill>
                <a:effectLst/>
                <a:latin typeface="+mn-lt"/>
                <a:ea typeface="+mn-ea"/>
                <a:cs typeface="+mn-cs"/>
              </a:rPr>
              <a:t>לעבור ל-</a:t>
            </a:r>
            <a:r>
              <a:rPr lang="en-US" sz="1200" b="1" u="sng" kern="1200" dirty="0" smtClean="0">
                <a:solidFill>
                  <a:schemeClr val="tx1"/>
                </a:solidFill>
                <a:effectLst/>
                <a:latin typeface="+mn-lt"/>
                <a:ea typeface="+mn-ea"/>
                <a:cs typeface="+mn-cs"/>
              </a:rPr>
              <a:t>MATLAB</a:t>
            </a:r>
            <a:endParaRPr lang="en-US" sz="1200" u="sng" kern="1200" dirty="0" smtClean="0">
              <a:solidFill>
                <a:schemeClr val="tx1"/>
              </a:solidFill>
              <a:effectLst/>
              <a:latin typeface="+mn-lt"/>
              <a:ea typeface="+mn-ea"/>
              <a:cs typeface="+mn-cs"/>
            </a:endParaRP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במקרה הכינותי מראש אפליקציה שמחשבת את השקיעה עבור גבהים ושטחי חתך מסוימים, ומייצרת משטח המציין את השקיעה כתלות בפרמטרים האלה.</a:t>
            </a:r>
          </a:p>
          <a:p>
            <a:pPr algn="r" rtl="1"/>
            <a:r>
              <a:rPr lang="he-IL" sz="1200" b="0" i="0" kern="1200" baseline="0" dirty="0" smtClean="0">
                <a:solidFill>
                  <a:schemeClr val="tx1"/>
                </a:solidFill>
                <a:effectLst/>
                <a:latin typeface="+mn-lt"/>
                <a:ea typeface="+mn-ea"/>
                <a:cs typeface="+mn-cs"/>
              </a:rPr>
              <a:t>[לפתוח קובץ </a:t>
            </a:r>
            <a:r>
              <a:rPr lang="en-US" sz="1200" b="0" i="0" kern="1200" baseline="0" dirty="0" err="1" smtClean="0">
                <a:solidFill>
                  <a:schemeClr val="tx1"/>
                </a:solidFill>
                <a:effectLst/>
                <a:latin typeface="+mn-lt"/>
                <a:ea typeface="+mn-ea"/>
                <a:cs typeface="+mn-cs"/>
              </a:rPr>
              <a:t>ODEparamSweepApp.m</a:t>
            </a:r>
            <a:r>
              <a:rPr lang="he-IL" sz="1200" b="0" i="0" kern="1200" baseline="0" dirty="0" smtClean="0">
                <a:solidFill>
                  <a:schemeClr val="tx1"/>
                </a:solidFill>
                <a:effectLst/>
                <a:latin typeface="+mn-lt"/>
                <a:ea typeface="+mn-ea"/>
                <a:cs typeface="+mn-cs"/>
              </a:rPr>
              <a:t> ולהריץ]</a:t>
            </a:r>
          </a:p>
          <a:p>
            <a:pPr algn="r" rtl="1"/>
            <a:r>
              <a:rPr lang="he-IL" sz="1200" b="0" i="0" kern="1200" baseline="0" dirty="0" smtClean="0">
                <a:solidFill>
                  <a:schemeClr val="tx1"/>
                </a:solidFill>
                <a:effectLst/>
                <a:latin typeface="+mn-lt"/>
                <a:ea typeface="+mn-ea"/>
                <a:cs typeface="+mn-cs"/>
              </a:rPr>
              <a:t>אני יכולה לבחור באיזו רזולוציה לייצר את המשטח כלומר לכמה אזורים </a:t>
            </a:r>
            <a:r>
              <a:rPr lang="he-IL" sz="1200" b="1" i="0" kern="1200" baseline="0" dirty="0" smtClean="0">
                <a:solidFill>
                  <a:schemeClr val="tx1"/>
                </a:solidFill>
                <a:effectLst/>
                <a:latin typeface="+mn-lt"/>
                <a:ea typeface="+mn-ea"/>
                <a:cs typeface="+mn-cs"/>
              </a:rPr>
              <a:t>לחלק</a:t>
            </a:r>
            <a:r>
              <a:rPr lang="he-IL" sz="1200" b="0" i="0" kern="1200" baseline="0" dirty="0" smtClean="0">
                <a:solidFill>
                  <a:schemeClr val="tx1"/>
                </a:solidFill>
                <a:effectLst/>
                <a:latin typeface="+mn-lt"/>
                <a:ea typeface="+mn-ea"/>
                <a:cs typeface="+mn-cs"/>
              </a:rPr>
              <a:t> את טווח הגובה ושטח הפנים. </a:t>
            </a:r>
          </a:p>
          <a:p>
            <a:pPr algn="r" rtl="1"/>
            <a:r>
              <a:rPr lang="he-IL" sz="1200" b="0" i="0" kern="1200" baseline="0" dirty="0" smtClean="0">
                <a:solidFill>
                  <a:schemeClr val="tx1"/>
                </a:solidFill>
                <a:effectLst/>
                <a:latin typeface="+mn-lt"/>
                <a:ea typeface="+mn-ea"/>
                <a:cs typeface="+mn-cs"/>
              </a:rPr>
              <a:t>אני אבחר לחלק ל10 ו-5, ואריץ את הקוד פעם אחת באופן סיריאלי ופעם שניה באופן מקבילי על-ידי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[להזין </a:t>
            </a:r>
            <a:r>
              <a:rPr lang="he-IL" sz="1200" b="1" i="0" kern="1200" baseline="0" dirty="0" smtClean="0">
                <a:solidFill>
                  <a:schemeClr val="tx1"/>
                </a:solidFill>
                <a:effectLst/>
                <a:latin typeface="+mn-lt"/>
                <a:ea typeface="+mn-ea"/>
                <a:cs typeface="+mn-cs"/>
              </a:rPr>
              <a:t>10</a:t>
            </a:r>
            <a:r>
              <a:rPr lang="he-IL"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heights</a:t>
            </a:r>
            <a:r>
              <a:rPr lang="he-IL" sz="1200" b="0" i="0" kern="1200" baseline="0" dirty="0" smtClean="0">
                <a:solidFill>
                  <a:schemeClr val="tx1"/>
                </a:solidFill>
                <a:effectLst/>
                <a:latin typeface="+mn-lt"/>
                <a:ea typeface="+mn-ea"/>
                <a:cs typeface="+mn-cs"/>
              </a:rPr>
              <a:t> ו-</a:t>
            </a:r>
            <a:r>
              <a:rPr lang="he-IL" sz="1200" b="1" i="0" kern="1200" baseline="0" dirty="0" smtClean="0">
                <a:solidFill>
                  <a:schemeClr val="tx1"/>
                </a:solidFill>
                <a:effectLst/>
                <a:latin typeface="+mn-lt"/>
                <a:ea typeface="+mn-ea"/>
                <a:cs typeface="+mn-cs"/>
              </a:rPr>
              <a:t>5</a:t>
            </a:r>
            <a:r>
              <a:rPr lang="he-IL"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cross sections</a:t>
            </a:r>
            <a:r>
              <a:rPr lang="he-IL" sz="1200" b="0" i="0" kern="1200" baseline="0" dirty="0" smtClean="0">
                <a:solidFill>
                  <a:schemeClr val="tx1"/>
                </a:solidFill>
                <a:effectLst/>
                <a:latin typeface="+mn-lt"/>
                <a:ea typeface="+mn-ea"/>
                <a:cs typeface="+mn-cs"/>
              </a:rPr>
              <a:t> ולהריץ סיריאלי ולאחר מכן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a:t>
            </a:r>
          </a:p>
          <a:p>
            <a:pPr algn="r" rtl="1"/>
            <a:endParaRPr lang="en-US"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אפשר לראות שהרצה במקביל מקצרת באופן ניכר את זמן הריצה. </a:t>
            </a: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[ללחוץ על כפתור השוואת קוד ב</a:t>
            </a:r>
            <a:r>
              <a:rPr lang="en-US" sz="1200" b="0" i="0" kern="1200" baseline="0" dirty="0" smtClean="0">
                <a:solidFill>
                  <a:schemeClr val="tx1"/>
                </a:solidFill>
                <a:effectLst/>
                <a:latin typeface="+mn-lt"/>
                <a:ea typeface="+mn-ea"/>
                <a:cs typeface="+mn-cs"/>
              </a:rPr>
              <a:t>app</a:t>
            </a:r>
            <a:r>
              <a:rPr lang="he-IL" sz="1200" b="0"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אם נפתח השוואה בין הקבצים נראה שההבדל היחיד הוא </a:t>
            </a:r>
            <a:r>
              <a:rPr lang="en-US" sz="1200" b="0" i="0" kern="1200" baseline="0" dirty="0" smtClean="0">
                <a:solidFill>
                  <a:schemeClr val="tx1"/>
                </a:solidFill>
                <a:effectLst/>
                <a:latin typeface="+mn-lt"/>
                <a:ea typeface="+mn-ea"/>
                <a:cs typeface="+mn-cs"/>
              </a:rPr>
              <a:t>for</a:t>
            </a:r>
            <a:r>
              <a:rPr lang="he-IL" sz="1200" b="0" i="0" kern="1200" baseline="0" dirty="0" smtClean="0">
                <a:solidFill>
                  <a:schemeClr val="tx1"/>
                </a:solidFill>
                <a:effectLst/>
                <a:latin typeface="+mn-lt"/>
                <a:ea typeface="+mn-ea"/>
                <a:cs typeface="+mn-cs"/>
              </a:rPr>
              <a:t> לעומת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 הפונקציה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 תריץ את הלולאה באופן סיריאלי אם אין אפשרות לפתוח </a:t>
            </a:r>
            <a:r>
              <a:rPr lang="en-US" sz="1200" b="0" i="0" kern="1200" baseline="0" dirty="0" smtClean="0">
                <a:solidFill>
                  <a:schemeClr val="tx1"/>
                </a:solidFill>
                <a:effectLst/>
                <a:latin typeface="+mn-lt"/>
                <a:ea typeface="+mn-ea"/>
                <a:cs typeface="+mn-cs"/>
              </a:rPr>
              <a:t>Parallel pool</a:t>
            </a:r>
            <a:r>
              <a:rPr lang="he-IL" sz="1200" b="0" i="0" kern="1200" baseline="0" dirty="0" smtClean="0">
                <a:solidFill>
                  <a:schemeClr val="tx1"/>
                </a:solidFill>
                <a:effectLst/>
                <a:latin typeface="+mn-lt"/>
                <a:ea typeface="+mn-ea"/>
                <a:cs typeface="+mn-cs"/>
              </a:rPr>
              <a:t>, כך שלמעשה אנחנו יכולים מראש לכתוב את הקוד עם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 ולא נצטרך לבצע שינויים בקוד כשאר נראה להריץ אותו במקביל – אלא רק לאפשר פתיחה של </a:t>
            </a:r>
            <a:r>
              <a:rPr lang="en-US" sz="1200" b="0" i="0" kern="1200" baseline="0" dirty="0" smtClean="0">
                <a:solidFill>
                  <a:schemeClr val="tx1"/>
                </a:solidFill>
                <a:effectLst/>
                <a:latin typeface="+mn-lt"/>
                <a:ea typeface="+mn-ea"/>
                <a:cs typeface="+mn-cs"/>
              </a:rPr>
              <a:t>pool</a:t>
            </a:r>
            <a:r>
              <a:rPr lang="he-IL" sz="1200" b="0" i="0" kern="1200" baseline="0" dirty="0" smtClean="0">
                <a:solidFill>
                  <a:schemeClr val="tx1"/>
                </a:solidFill>
                <a:effectLst/>
                <a:latin typeface="+mn-lt"/>
                <a:ea typeface="+mn-ea"/>
                <a:cs typeface="+mn-cs"/>
              </a:rPr>
              <a:t>.</a:t>
            </a: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אופציה נוספת להרצה היא שימוש בפונקציה </a:t>
            </a:r>
            <a:r>
              <a:rPr lang="en-US" sz="1200" b="1" i="0" kern="1200" baseline="0" dirty="0" err="1" smtClean="0">
                <a:solidFill>
                  <a:schemeClr val="tx1"/>
                </a:solidFill>
                <a:effectLst/>
                <a:latin typeface="+mn-lt"/>
                <a:ea typeface="+mn-ea"/>
                <a:cs typeface="+mn-cs"/>
              </a:rPr>
              <a:t>parfeval</a:t>
            </a:r>
            <a:r>
              <a:rPr lang="he-IL" sz="1200" b="0" i="0" kern="1200" baseline="0" dirty="0" smtClean="0">
                <a:solidFill>
                  <a:schemeClr val="tx1"/>
                </a:solidFill>
                <a:effectLst/>
                <a:latin typeface="+mn-lt"/>
                <a:ea typeface="+mn-ea"/>
                <a:cs typeface="+mn-cs"/>
              </a:rPr>
              <a:t> המאפשרת שליחה של פונקציה ל</a:t>
            </a:r>
            <a:r>
              <a:rPr lang="en-US" sz="1200" b="0" i="0" kern="1200" baseline="0" dirty="0" smtClean="0">
                <a:solidFill>
                  <a:schemeClr val="tx1"/>
                </a:solidFill>
                <a:effectLst/>
                <a:latin typeface="+mn-lt"/>
                <a:ea typeface="+mn-ea"/>
                <a:cs typeface="+mn-cs"/>
              </a:rPr>
              <a:t>worker</a:t>
            </a:r>
            <a:r>
              <a:rPr lang="he-IL" sz="1200" b="0" i="0" kern="1200" baseline="0" dirty="0" smtClean="0">
                <a:solidFill>
                  <a:schemeClr val="tx1"/>
                </a:solidFill>
                <a:effectLst/>
                <a:latin typeface="+mn-lt"/>
                <a:ea typeface="+mn-ea"/>
                <a:cs typeface="+mn-cs"/>
              </a:rPr>
              <a:t> באופן אסינכרוני כך שניתן להמשיך לעבוד במטלב ואין צורך להמתין לסיום עבודתו של ה</a:t>
            </a:r>
            <a:r>
              <a:rPr lang="en-US" sz="1200" b="0" i="0" kern="1200" baseline="0" dirty="0" smtClean="0">
                <a:solidFill>
                  <a:schemeClr val="tx1"/>
                </a:solidFill>
                <a:effectLst/>
                <a:latin typeface="+mn-lt"/>
                <a:ea typeface="+mn-ea"/>
                <a:cs typeface="+mn-cs"/>
              </a:rPr>
              <a:t> worker</a:t>
            </a:r>
            <a:r>
              <a:rPr lang="he-IL" sz="1200" b="0" i="0" kern="1200" baseline="0" dirty="0" smtClean="0">
                <a:solidFill>
                  <a:schemeClr val="tx1"/>
                </a:solidFill>
                <a:effectLst/>
                <a:latin typeface="+mn-lt"/>
                <a:ea typeface="+mn-ea"/>
                <a:cs typeface="+mn-cs"/>
              </a:rPr>
              <a:t>כדי להמשיך.</a:t>
            </a:r>
          </a:p>
          <a:p>
            <a:pPr algn="r" rtl="1"/>
            <a:r>
              <a:rPr lang="he-IL" sz="1200" b="0" i="0" kern="1200" baseline="0" dirty="0" smtClean="0">
                <a:solidFill>
                  <a:schemeClr val="tx1"/>
                </a:solidFill>
                <a:effectLst/>
                <a:latin typeface="+mn-lt"/>
                <a:ea typeface="+mn-ea"/>
                <a:cs typeface="+mn-cs"/>
              </a:rPr>
              <a:t>לולאת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 מבצעת את </a:t>
            </a:r>
            <a:r>
              <a:rPr lang="he-IL" sz="1200" b="1" i="0" kern="1200" baseline="0" dirty="0" smtClean="0">
                <a:solidFill>
                  <a:schemeClr val="tx1"/>
                </a:solidFill>
                <a:effectLst/>
                <a:latin typeface="+mn-lt"/>
                <a:ea typeface="+mn-ea"/>
                <a:cs typeface="+mn-cs"/>
              </a:rPr>
              <a:t>כל האיטרציות </a:t>
            </a:r>
            <a:r>
              <a:rPr lang="he-IL" sz="1200" b="0" i="0" kern="1200" baseline="0" dirty="0" smtClean="0">
                <a:solidFill>
                  <a:schemeClr val="tx1"/>
                </a:solidFill>
                <a:effectLst/>
                <a:latin typeface="+mn-lt"/>
                <a:ea typeface="+mn-ea"/>
                <a:cs typeface="+mn-cs"/>
              </a:rPr>
              <a:t>לפני שהיא מחזירה את התוצאות, כך שאם אנחנו רוצים לקבל תוצאות חלקיות של אירטציות שסיימו נוכל להשתמש ב</a:t>
            </a:r>
            <a:r>
              <a:rPr lang="en-US" sz="1200" b="1" i="0" kern="1200" baseline="0" dirty="0" err="1" smtClean="0">
                <a:solidFill>
                  <a:schemeClr val="tx1"/>
                </a:solidFill>
                <a:effectLst/>
                <a:latin typeface="+mn-lt"/>
                <a:ea typeface="+mn-ea"/>
                <a:cs typeface="+mn-cs"/>
              </a:rPr>
              <a:t>parfeval</a:t>
            </a:r>
            <a:r>
              <a:rPr lang="he-IL" sz="1200" b="0" i="0" kern="1200" baseline="0" dirty="0" smtClean="0">
                <a:solidFill>
                  <a:schemeClr val="tx1"/>
                </a:solidFill>
                <a:effectLst/>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kern="1200" baseline="0" dirty="0" smtClean="0">
                <a:solidFill>
                  <a:schemeClr val="tx1"/>
                </a:solidFill>
                <a:effectLst/>
                <a:latin typeface="+mn-lt"/>
                <a:ea typeface="+mn-ea"/>
                <a:cs typeface="+mn-cs"/>
              </a:rPr>
              <a:t>אם נסתכל על הקוד נראה שיש לנו שתי לולאות – האחת שולחת משימות ל</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על ידי קריאה ל</a:t>
            </a:r>
            <a:r>
              <a:rPr lang="en-US" sz="1200" b="0" i="0" kern="1200" baseline="0" dirty="0" err="1" smtClean="0">
                <a:solidFill>
                  <a:schemeClr val="tx1"/>
                </a:solidFill>
                <a:effectLst/>
                <a:latin typeface="+mn-lt"/>
                <a:ea typeface="+mn-ea"/>
                <a:cs typeface="+mn-cs"/>
              </a:rPr>
              <a:t>parfeval</a:t>
            </a:r>
            <a:r>
              <a:rPr lang="he-IL" sz="1200" b="0" i="0" kern="1200" baseline="0" dirty="0" smtClean="0">
                <a:solidFill>
                  <a:schemeClr val="tx1"/>
                </a:solidFill>
                <a:effectLst/>
                <a:latin typeface="+mn-lt"/>
                <a:ea typeface="+mn-ea"/>
                <a:cs typeface="+mn-cs"/>
              </a:rPr>
              <a:t> והשנייה מושכת את התוצאות המתקבלות בכל אחד מה-</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ברגע שהם זמינות באמצעות הפונקציה </a:t>
            </a:r>
            <a:r>
              <a:rPr lang="en-US" sz="1200" b="0" i="0" u="none" strike="noStrike" kern="1200" baseline="0" dirty="0" err="1" smtClean="0">
                <a:solidFill>
                  <a:schemeClr val="tx1"/>
                </a:solidFill>
                <a:latin typeface="+mn-lt"/>
                <a:ea typeface="+mn-ea"/>
                <a:cs typeface="+mn-cs"/>
              </a:rPr>
              <a:t>fetchNext</a:t>
            </a:r>
            <a:r>
              <a:rPr lang="he-IL" sz="1200" b="0" i="0" u="none" strike="noStrike" kern="1200" baseline="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u="none" strike="noStrike" kern="1200" baseline="0" dirty="0" smtClean="0">
                <a:solidFill>
                  <a:schemeClr val="tx1"/>
                </a:solidFill>
                <a:effectLst/>
                <a:latin typeface="+mn-lt"/>
                <a:ea typeface="+mn-ea"/>
                <a:cs typeface="+mn-cs"/>
              </a:rPr>
              <a:t>[להריץ </a:t>
            </a:r>
            <a:r>
              <a:rPr lang="en-US" sz="1200" b="0" i="0" u="none" strike="noStrike" kern="1200" baseline="0" dirty="0" err="1" smtClean="0">
                <a:solidFill>
                  <a:schemeClr val="tx1"/>
                </a:solidFill>
                <a:effectLst/>
                <a:latin typeface="+mn-lt"/>
                <a:ea typeface="+mn-ea"/>
                <a:cs typeface="+mn-cs"/>
              </a:rPr>
              <a:t>parfeval</a:t>
            </a:r>
            <a:r>
              <a:rPr lang="he-IL" sz="1200" b="0" i="0" u="none" strike="noStrike" kern="1200" baseline="0" dirty="0" smtClean="0">
                <a:solidFill>
                  <a:schemeClr val="tx1"/>
                </a:solidFill>
                <a:effectLst/>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u="none" strike="noStrike" kern="1200" baseline="0" dirty="0" smtClean="0">
                <a:solidFill>
                  <a:schemeClr val="tx1"/>
                </a:solidFill>
                <a:effectLst/>
                <a:latin typeface="+mn-lt"/>
                <a:ea typeface="+mn-ea"/>
                <a:cs typeface="+mn-cs"/>
              </a:rPr>
              <a:t>אפשר לראות שקיבלנו זמן ריצה דומה ל</a:t>
            </a:r>
            <a:r>
              <a:rPr lang="en-US" sz="1200" b="0" i="0" u="none" strike="noStrike" kern="1200" baseline="0" dirty="0" err="1" smtClean="0">
                <a:solidFill>
                  <a:schemeClr val="tx1"/>
                </a:solidFill>
                <a:effectLst/>
                <a:latin typeface="+mn-lt"/>
                <a:ea typeface="+mn-ea"/>
                <a:cs typeface="+mn-cs"/>
              </a:rPr>
              <a:t>parfor</a:t>
            </a:r>
            <a:r>
              <a:rPr lang="he-IL" sz="1200" b="0" i="0" u="none" strike="noStrike" kern="1200" baseline="0" dirty="0" smtClean="0">
                <a:solidFill>
                  <a:schemeClr val="tx1"/>
                </a:solidFill>
                <a:effectLst/>
                <a:latin typeface="+mn-lt"/>
                <a:ea typeface="+mn-ea"/>
                <a:cs typeface="+mn-cs"/>
              </a:rPr>
              <a:t>. חשוב לציין שככל שיהיו יותר קריאות ל-</a:t>
            </a:r>
            <a:r>
              <a:rPr lang="en-US" sz="1200" b="0" i="0" u="none" strike="noStrike" kern="1200" baseline="0" dirty="0" err="1" smtClean="0">
                <a:solidFill>
                  <a:schemeClr val="tx1"/>
                </a:solidFill>
                <a:effectLst/>
                <a:latin typeface="+mn-lt"/>
                <a:ea typeface="+mn-ea"/>
                <a:cs typeface="+mn-cs"/>
              </a:rPr>
              <a:t>parfeval</a:t>
            </a:r>
            <a:r>
              <a:rPr lang="he-IL" sz="1200" b="0" i="0" u="none" strike="noStrike" kern="1200" baseline="0" dirty="0" smtClean="0">
                <a:solidFill>
                  <a:schemeClr val="tx1"/>
                </a:solidFill>
                <a:effectLst/>
                <a:latin typeface="+mn-lt"/>
                <a:ea typeface="+mn-ea"/>
                <a:cs typeface="+mn-cs"/>
              </a:rPr>
              <a:t> נקבל </a:t>
            </a:r>
            <a:r>
              <a:rPr lang="en-US" sz="1200" b="0" i="0" u="none" strike="noStrike" kern="1200" baseline="0" dirty="0" smtClean="0">
                <a:solidFill>
                  <a:schemeClr val="tx1"/>
                </a:solidFill>
                <a:effectLst/>
                <a:latin typeface="+mn-lt"/>
                <a:ea typeface="+mn-ea"/>
                <a:cs typeface="+mn-cs"/>
              </a:rPr>
              <a:t>overhead</a:t>
            </a:r>
            <a:r>
              <a:rPr lang="he-IL" sz="1200" b="0" i="0" u="none" strike="noStrike" kern="1200" baseline="0" dirty="0" smtClean="0">
                <a:solidFill>
                  <a:schemeClr val="tx1"/>
                </a:solidFill>
                <a:effectLst/>
                <a:latin typeface="+mn-lt"/>
                <a:ea typeface="+mn-ea"/>
                <a:cs typeface="+mn-cs"/>
              </a:rPr>
              <a:t> גדול יותר, ולכן חשוב לחלק את מספר המשימות כלומר האיטרציות בין ה</a:t>
            </a:r>
            <a:r>
              <a:rPr lang="en-US" sz="1200" b="0" i="0" u="none" strike="noStrike" kern="1200" baseline="0" dirty="0" smtClean="0">
                <a:solidFill>
                  <a:schemeClr val="tx1"/>
                </a:solidFill>
                <a:effectLst/>
                <a:latin typeface="+mn-lt"/>
                <a:ea typeface="+mn-ea"/>
                <a:cs typeface="+mn-cs"/>
              </a:rPr>
              <a:t>workers</a:t>
            </a:r>
            <a:r>
              <a:rPr lang="he-IL" sz="1200" b="0" i="0" u="none" strike="noStrike" kern="1200" baseline="0" dirty="0" smtClean="0">
                <a:solidFill>
                  <a:schemeClr val="tx1"/>
                </a:solidFill>
                <a:effectLst/>
                <a:latin typeface="+mn-lt"/>
                <a:ea typeface="+mn-ea"/>
                <a:cs typeface="+mn-cs"/>
              </a:rPr>
              <a:t> כך שלא יהיו לנו </a:t>
            </a:r>
            <a:r>
              <a:rPr lang="en-US" sz="1200" b="0" i="0" u="none" strike="noStrike" kern="1200" baseline="0" dirty="0" smtClean="0">
                <a:solidFill>
                  <a:schemeClr val="tx1"/>
                </a:solidFill>
                <a:effectLst/>
                <a:latin typeface="+mn-lt"/>
                <a:ea typeface="+mn-ea"/>
                <a:cs typeface="+mn-cs"/>
              </a:rPr>
              <a:t>n</a:t>
            </a:r>
            <a:r>
              <a:rPr lang="he-IL" sz="1200" b="0" i="0" u="none" strike="noStrike" kern="1200" baseline="0" dirty="0" smtClean="0">
                <a:solidFill>
                  <a:schemeClr val="tx1"/>
                </a:solidFill>
                <a:effectLst/>
                <a:latin typeface="+mn-lt"/>
                <a:ea typeface="+mn-ea"/>
                <a:cs typeface="+mn-cs"/>
              </a:rPr>
              <a:t> קריאות לפונקציה עבור </a:t>
            </a:r>
            <a:r>
              <a:rPr lang="en-US" sz="1200" b="0" i="0" u="none" strike="noStrike" kern="1200" baseline="0" dirty="0" smtClean="0">
                <a:solidFill>
                  <a:schemeClr val="tx1"/>
                </a:solidFill>
                <a:effectLst/>
                <a:latin typeface="+mn-lt"/>
                <a:ea typeface="+mn-ea"/>
                <a:cs typeface="+mn-cs"/>
              </a:rPr>
              <a:t>n</a:t>
            </a:r>
            <a:r>
              <a:rPr lang="he-IL" sz="1200" b="0" i="0" u="none" strike="noStrike" kern="1200" baseline="0" dirty="0" smtClean="0">
                <a:solidFill>
                  <a:schemeClr val="tx1"/>
                </a:solidFill>
                <a:effectLst/>
                <a:latin typeface="+mn-lt"/>
                <a:ea typeface="+mn-ea"/>
                <a:cs typeface="+mn-cs"/>
              </a:rPr>
              <a:t> איטרציות אלא פחות. דרך טובה לעשות את זה היא לחלק את סך המשימות שיש לנו ל-3*מספר ה</a:t>
            </a:r>
            <a:r>
              <a:rPr lang="en-US" sz="1200" b="0" i="0" u="none" strike="noStrike" kern="1200" baseline="0" dirty="0" smtClean="0">
                <a:solidFill>
                  <a:schemeClr val="tx1"/>
                </a:solidFill>
                <a:effectLst/>
                <a:latin typeface="+mn-lt"/>
                <a:ea typeface="+mn-ea"/>
                <a:cs typeface="+mn-cs"/>
              </a:rPr>
              <a:t>workers</a:t>
            </a:r>
            <a:r>
              <a:rPr lang="he-IL" sz="1200" b="0" i="0" u="none" strike="noStrike" kern="1200" baseline="0" dirty="0" smtClean="0">
                <a:solidFill>
                  <a:schemeClr val="tx1"/>
                </a:solidFill>
                <a:effectLst/>
                <a:latin typeface="+mn-lt"/>
                <a:ea typeface="+mn-ea"/>
                <a:cs typeface="+mn-cs"/>
              </a:rPr>
              <a:t> ולשלוח כל חלק כזה ל</a:t>
            </a:r>
            <a:r>
              <a:rPr lang="en-US" sz="1200" b="0" i="0" u="none" strike="noStrike" kern="1200" baseline="0" dirty="0" smtClean="0">
                <a:solidFill>
                  <a:schemeClr val="tx1"/>
                </a:solidFill>
                <a:effectLst/>
                <a:latin typeface="+mn-lt"/>
                <a:ea typeface="+mn-ea"/>
                <a:cs typeface="+mn-cs"/>
              </a:rPr>
              <a:t>worker </a:t>
            </a:r>
            <a:r>
              <a:rPr lang="he-IL" sz="1200" b="0" i="0" u="none" strike="noStrike" kern="1200" baseline="0" dirty="0" smtClean="0">
                <a:solidFill>
                  <a:schemeClr val="tx1"/>
                </a:solidFill>
                <a:effectLst/>
                <a:latin typeface="+mn-lt"/>
                <a:ea typeface="+mn-ea"/>
                <a:cs typeface="+mn-cs"/>
              </a:rPr>
              <a:t> אחר.</a:t>
            </a: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u="none" strike="noStrike" kern="1200" baseline="0" dirty="0" smtClean="0">
                <a:solidFill>
                  <a:schemeClr val="tx1"/>
                </a:solidFill>
                <a:effectLst/>
                <a:latin typeface="+mn-lt"/>
                <a:ea typeface="+mn-ea"/>
                <a:cs typeface="+mn-cs"/>
              </a:rPr>
              <a:t>אם נשנה בקוד </a:t>
            </a:r>
            <a:r>
              <a:rPr lang="en-US" sz="1200" b="0" i="0" u="none" strike="noStrike" kern="1200" baseline="0" dirty="0" err="1" smtClean="0">
                <a:solidFill>
                  <a:schemeClr val="tx1"/>
                </a:solidFill>
                <a:effectLst/>
                <a:latin typeface="+mn-lt"/>
                <a:ea typeface="+mn-ea"/>
                <a:cs typeface="+mn-cs"/>
              </a:rPr>
              <a:t>paramSweepParfeval.m</a:t>
            </a:r>
            <a:r>
              <a:rPr lang="he-IL" sz="1200" b="0" i="0" u="none" strike="noStrike" kern="1200" baseline="0" dirty="0" smtClean="0">
                <a:solidFill>
                  <a:schemeClr val="tx1"/>
                </a:solidFill>
                <a:effectLst/>
                <a:latin typeface="+mn-lt"/>
                <a:ea typeface="+mn-ea"/>
                <a:cs typeface="+mn-cs"/>
              </a:rPr>
              <a:t> את מספר הקריאות ל</a:t>
            </a:r>
            <a:r>
              <a:rPr lang="en-US" sz="1200" b="0" i="0" u="none" strike="noStrike" kern="1200" baseline="0" dirty="0" err="1" smtClean="0">
                <a:solidFill>
                  <a:schemeClr val="tx1"/>
                </a:solidFill>
                <a:effectLst/>
                <a:latin typeface="+mn-lt"/>
                <a:ea typeface="+mn-ea"/>
                <a:cs typeface="+mn-cs"/>
              </a:rPr>
              <a:t>parfeval</a:t>
            </a:r>
            <a:r>
              <a:rPr lang="he-IL" sz="1200" b="0" i="0" u="none" strike="noStrike" kern="1200" baseline="0" dirty="0" smtClean="0">
                <a:solidFill>
                  <a:schemeClr val="tx1"/>
                </a:solidFill>
                <a:effectLst/>
                <a:latin typeface="+mn-lt"/>
                <a:ea typeface="+mn-ea"/>
                <a:cs typeface="+mn-cs"/>
              </a:rPr>
              <a:t> (שורות 46-48):</a:t>
            </a:r>
          </a:p>
          <a:p>
            <a:pPr algn="r"/>
            <a:r>
              <a:rPr lang="en-US" sz="1200" b="0" i="0" u="none" strike="noStrike" kern="1200" baseline="0" dirty="0" smtClean="0">
                <a:solidFill>
                  <a:schemeClr val="tx1"/>
                </a:solidFill>
                <a:latin typeface="+mn-lt"/>
                <a:ea typeface="+mn-ea"/>
                <a:cs typeface="+mn-cs"/>
              </a:rPr>
              <a:t>N=</a:t>
            </a:r>
            <a:r>
              <a:rPr lang="en-US" sz="1200" b="0" i="0" u="none" strike="noStrike" kern="1200" baseline="0" dirty="0" err="1" smtClean="0">
                <a:solidFill>
                  <a:schemeClr val="tx1"/>
                </a:solidFill>
                <a:latin typeface="+mn-lt"/>
                <a:ea typeface="+mn-ea"/>
                <a:cs typeface="+mn-cs"/>
              </a:rPr>
              <a:t>numel</a:t>
            </a:r>
            <a:r>
              <a:rPr lang="en-US" sz="1200" b="0" i="0" u="none" strike="noStrike" kern="1200" baseline="0" dirty="0" smtClean="0">
                <a:solidFill>
                  <a:schemeClr val="tx1"/>
                </a:solidFill>
                <a:latin typeface="+mn-lt"/>
                <a:ea typeface="+mn-ea"/>
                <a:cs typeface="+mn-cs"/>
              </a:rPr>
              <a:t>(</a:t>
            </a:r>
            <a:r>
              <a:rPr lang="en-US" sz="1200" b="0" i="0" u="none" strike="noStrike" kern="1200" baseline="0" dirty="0" err="1" smtClean="0">
                <a:solidFill>
                  <a:schemeClr val="tx1"/>
                </a:solidFill>
                <a:latin typeface="+mn-lt"/>
                <a:ea typeface="+mn-ea"/>
                <a:cs typeface="+mn-cs"/>
              </a:rPr>
              <a:t>nGrid</a:t>
            </a:r>
            <a:r>
              <a:rPr lang="en-US" sz="1200" b="0" i="0" u="none" strike="noStrike" kern="1200" baseline="0" dirty="0" smtClean="0">
                <a:solidFill>
                  <a:schemeClr val="tx1"/>
                </a:solidFill>
                <a:latin typeface="+mn-lt"/>
                <a:ea typeface="+mn-ea"/>
                <a:cs typeface="+mn-cs"/>
              </a:rPr>
              <a:t>);    % Lots of overhead if setting up many jobs</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u="none" strike="noStrike" kern="1200" baseline="0" dirty="0" smtClean="0">
                <a:solidFill>
                  <a:schemeClr val="tx1"/>
                </a:solidFill>
                <a:effectLst/>
                <a:latin typeface="+mn-lt"/>
                <a:ea typeface="+mn-ea"/>
                <a:cs typeface="+mn-cs"/>
              </a:rPr>
              <a:t>במקום</a:t>
            </a:r>
          </a:p>
          <a:p>
            <a:pPr marL="0" marR="0" indent="0" algn="r" defTabSz="914400" rtl="1"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N=3*</a:t>
            </a:r>
            <a:r>
              <a:rPr lang="en-US" sz="1200" b="0" i="0" u="none" strike="noStrike" kern="1200" baseline="0" dirty="0" err="1" smtClean="0">
                <a:solidFill>
                  <a:schemeClr val="tx1"/>
                </a:solidFill>
                <a:latin typeface="+mn-lt"/>
                <a:ea typeface="+mn-ea"/>
                <a:cs typeface="+mn-cs"/>
              </a:rPr>
              <a:t>p.NumWorkers</a:t>
            </a:r>
            <a:r>
              <a:rPr lang="en-US" sz="1200" b="0" i="0" u="none" strike="noStrike" kern="1200" baseline="0" dirty="0" smtClean="0">
                <a:solidFill>
                  <a:schemeClr val="tx1"/>
                </a:solidFill>
                <a:latin typeface="+mn-lt"/>
                <a:ea typeface="+mn-ea"/>
                <a:cs typeface="+mn-cs"/>
              </a:rPr>
              <a:t>;   % similar to what </a:t>
            </a:r>
            <a:r>
              <a:rPr lang="en-US" sz="1200" b="0" i="0" u="none" strike="noStrike" kern="1200" baseline="0" dirty="0" err="1" smtClean="0">
                <a:solidFill>
                  <a:schemeClr val="tx1"/>
                </a:solidFill>
                <a:latin typeface="+mn-lt"/>
                <a:ea typeface="+mn-ea"/>
                <a:cs typeface="+mn-cs"/>
              </a:rPr>
              <a:t>parfor</a:t>
            </a:r>
            <a:r>
              <a:rPr lang="en-US" sz="1200" b="0" i="0" u="none" strike="noStrike" kern="1200" baseline="0" dirty="0" smtClean="0">
                <a:solidFill>
                  <a:schemeClr val="tx1"/>
                </a:solidFill>
                <a:latin typeface="+mn-lt"/>
                <a:ea typeface="+mn-ea"/>
                <a:cs typeface="+mn-cs"/>
              </a:rPr>
              <a:t> does</a:t>
            </a:r>
            <a:endParaRPr lang="he-IL"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i="0" u="none" strike="noStrike" kern="1200" baseline="0" dirty="0" smtClean="0">
                <a:solidFill>
                  <a:schemeClr val="tx1"/>
                </a:solidFill>
                <a:effectLst/>
                <a:latin typeface="+mn-lt"/>
                <a:ea typeface="+mn-ea"/>
                <a:cs typeface="+mn-cs"/>
              </a:rPr>
              <a:t>נקבל שיפור ביחס להרצה באופן סיריאלי, אבל לא כמו בשימוש ב</a:t>
            </a:r>
            <a:r>
              <a:rPr lang="en-US" sz="1200" b="0" i="0" u="none" strike="noStrike" kern="1200" baseline="0" dirty="0" smtClean="0">
                <a:solidFill>
                  <a:schemeClr val="tx1"/>
                </a:solidFill>
                <a:effectLst/>
                <a:latin typeface="+mn-lt"/>
                <a:ea typeface="+mn-ea"/>
                <a:cs typeface="+mn-cs"/>
              </a:rPr>
              <a:t>parallel</a:t>
            </a:r>
            <a:r>
              <a:rPr lang="he-IL" sz="1200" b="0" i="0" u="none" strike="noStrike" kern="1200" baseline="0" dirty="0" smtClean="0">
                <a:solidFill>
                  <a:schemeClr val="tx1"/>
                </a:solidFill>
                <a:effectLst/>
                <a:latin typeface="+mn-lt"/>
                <a:ea typeface="+mn-ea"/>
                <a:cs typeface="+mn-cs"/>
              </a:rPr>
              <a:t>, מאחר וישנו </a:t>
            </a:r>
            <a:r>
              <a:rPr lang="en-US" sz="1200" b="0" i="0" u="none" strike="noStrike" kern="1200" baseline="0" dirty="0" smtClean="0">
                <a:solidFill>
                  <a:schemeClr val="tx1"/>
                </a:solidFill>
                <a:effectLst/>
                <a:latin typeface="+mn-lt"/>
                <a:ea typeface="+mn-ea"/>
                <a:cs typeface="+mn-cs"/>
              </a:rPr>
              <a:t>overhead</a:t>
            </a:r>
            <a:r>
              <a:rPr lang="he-IL" sz="1200" b="0" i="0" u="none" strike="noStrike" kern="1200" baseline="0" dirty="0" smtClean="0">
                <a:solidFill>
                  <a:schemeClr val="tx1"/>
                </a:solidFill>
                <a:effectLst/>
                <a:latin typeface="+mn-lt"/>
                <a:ea typeface="+mn-ea"/>
                <a:cs typeface="+mn-cs"/>
              </a:rPr>
              <a:t> בכל קריאה ל</a:t>
            </a:r>
            <a:r>
              <a:rPr lang="en-US" sz="1200" b="0" i="0" u="none" strike="noStrike" kern="1200" baseline="0" dirty="0" err="1" smtClean="0">
                <a:solidFill>
                  <a:schemeClr val="tx1"/>
                </a:solidFill>
                <a:effectLst/>
                <a:latin typeface="+mn-lt"/>
                <a:ea typeface="+mn-ea"/>
                <a:cs typeface="+mn-cs"/>
              </a:rPr>
              <a:t>parfeval</a:t>
            </a:r>
            <a:r>
              <a:rPr lang="he-IL" sz="1200" b="0" i="0" u="none" strike="noStrike"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u="none" strike="noStrike" kern="1200" baseline="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u="none" strike="noStrike"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advantages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asynchronous execution</a:t>
            </a:r>
          </a:p>
          <a:p>
            <a:pPr lvl="0"/>
            <a:r>
              <a:rPr lang="en-US" sz="1200" kern="1200" dirty="0" smtClean="0">
                <a:solidFill>
                  <a:schemeClr val="tx1"/>
                </a:solidFill>
                <a:effectLst/>
                <a:latin typeface="+mn-lt"/>
                <a:ea typeface="+mn-ea"/>
                <a:cs typeface="+mn-cs"/>
              </a:rPr>
              <a:t>user get results from tasks even if one of the tasks fail (using </a:t>
            </a:r>
            <a:r>
              <a:rPr lang="en-US" sz="1200" kern="1200" dirty="0" err="1" smtClean="0">
                <a:solidFill>
                  <a:schemeClr val="tx1"/>
                </a:solidFill>
                <a:effectLst/>
                <a:latin typeface="+mn-lt"/>
                <a:ea typeface="+mn-ea"/>
                <a:cs typeface="+mn-cs"/>
              </a:rPr>
              <a:t>parfor</a:t>
            </a:r>
            <a:r>
              <a:rPr lang="en-US" sz="1200" kern="1200" dirty="0" smtClean="0">
                <a:solidFill>
                  <a:schemeClr val="tx1"/>
                </a:solidFill>
                <a:effectLst/>
                <a:latin typeface="+mn-lt"/>
                <a:ea typeface="+mn-ea"/>
                <a:cs typeface="+mn-cs"/>
              </a:rPr>
              <a:t>: if only one of the for loops fail, you will get no result)</a:t>
            </a:r>
          </a:p>
          <a:p>
            <a:pPr lvl="0"/>
            <a:r>
              <a:rPr lang="en-US" sz="1200" kern="1200" dirty="0" smtClean="0">
                <a:solidFill>
                  <a:schemeClr val="tx1"/>
                </a:solidFill>
                <a:effectLst/>
                <a:latin typeface="+mn-lt"/>
                <a:ea typeface="+mn-ea"/>
                <a:cs typeface="+mn-cs"/>
              </a:rPr>
              <a:t>you can retrieve results when they are ready (even if other tasks are still computing, difference to </a:t>
            </a:r>
            <a:r>
              <a:rPr lang="en-US" sz="1200" kern="1200" dirty="0" err="1" smtClean="0">
                <a:solidFill>
                  <a:schemeClr val="tx1"/>
                </a:solidFill>
                <a:effectLst/>
                <a:latin typeface="+mn-lt"/>
                <a:ea typeface="+mn-ea"/>
                <a:cs typeface="+mn-cs"/>
              </a:rPr>
              <a:t>parfor</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disadvantages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more overhead – therefore a little longer computation time</a:t>
            </a:r>
          </a:p>
          <a:p>
            <a:pPr marL="0" marR="0" indent="0" algn="r" defTabSz="914400" rtl="1" eaLnBrk="1" fontAlgn="auto" latinLnBrk="0" hangingPunct="1">
              <a:lnSpc>
                <a:spcPct val="100000"/>
              </a:lnSpc>
              <a:spcBef>
                <a:spcPts val="0"/>
              </a:spcBef>
              <a:spcAft>
                <a:spcPts val="0"/>
              </a:spcAft>
              <a:buClrTx/>
              <a:buSzTx/>
              <a:buFontTx/>
              <a:buNone/>
              <a:tabLst/>
              <a:defRPr/>
            </a:pPr>
            <a:endParaRPr lang="he-IL" sz="1200" b="0" i="0" u="none" strike="noStrike" kern="1200" baseline="0" dirty="0" smtClean="0">
              <a:solidFill>
                <a:schemeClr val="tx1"/>
              </a:solidFill>
              <a:effectLst/>
              <a:latin typeface="+mn-lt"/>
              <a:ea typeface="+mn-ea"/>
              <a:cs typeface="+mn-cs"/>
            </a:endParaRPr>
          </a:p>
          <a:p>
            <a:pPr algn="r" rtl="1"/>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algn="l"/>
            <a:r>
              <a:rPr lang="he-IL" sz="1200" b="1" i="0" kern="1200" dirty="0" smtClean="0">
                <a:solidFill>
                  <a:schemeClr val="tx1"/>
                </a:solidFill>
                <a:effectLst/>
                <a:latin typeface="+mn-lt"/>
                <a:ea typeface="+mn-ea"/>
                <a:cs typeface="+mn-cs"/>
              </a:rPr>
              <a:t>מִסְבָּך</a:t>
            </a:r>
            <a:r>
              <a:rPr lang="he-IL" sz="1200" b="0" i="0" kern="1200" dirty="0" smtClean="0">
                <a:solidFill>
                  <a:schemeClr val="tx1"/>
                </a:solidFill>
                <a:effectLst/>
                <a:latin typeface="+mn-lt"/>
                <a:ea typeface="+mn-ea"/>
                <a:cs typeface="+mn-cs"/>
              </a:rPr>
              <a:t> הוא אלמנט </a:t>
            </a:r>
            <a:r>
              <a:rPr lang="he-IL" sz="1200" b="0" i="0" u="sng" kern="1200" dirty="0" smtClean="0">
                <a:solidFill>
                  <a:schemeClr val="tx1"/>
                </a:solidFill>
                <a:effectLst/>
                <a:latin typeface="+mn-lt"/>
                <a:ea typeface="+mn-ea"/>
                <a:cs typeface="+mn-cs"/>
                <a:hlinkClick r:id="rId3" tooltip="הנדסה"/>
              </a:rPr>
              <a:t>הנדסי</a:t>
            </a:r>
            <a:r>
              <a:rPr lang="he-IL" sz="1200" b="0" i="0" kern="1200" dirty="0" smtClean="0">
                <a:solidFill>
                  <a:schemeClr val="tx1"/>
                </a:solidFill>
                <a:effectLst/>
                <a:latin typeface="+mn-lt"/>
                <a:ea typeface="+mn-ea"/>
                <a:cs typeface="+mn-cs"/>
              </a:rPr>
              <a:t> המשמש בדרך כלל בבניות קלות, </a:t>
            </a:r>
            <a:r>
              <a:rPr lang="he-IL" sz="1200" b="0" i="0" u="none" strike="noStrike" kern="1200" dirty="0" smtClean="0">
                <a:solidFill>
                  <a:schemeClr val="tx1"/>
                </a:solidFill>
                <a:effectLst/>
                <a:latin typeface="+mn-lt"/>
                <a:ea typeface="+mn-ea"/>
                <a:cs typeface="+mn-cs"/>
                <a:hlinkClick r:id="rId4" tooltip="גשר"/>
              </a:rPr>
              <a:t>גשרים</a:t>
            </a:r>
            <a:r>
              <a:rPr lang="he-IL" sz="1200" b="0" i="0" kern="1200" dirty="0" smtClean="0">
                <a:solidFill>
                  <a:schemeClr val="tx1"/>
                </a:solidFill>
                <a:effectLst/>
                <a:latin typeface="+mn-lt"/>
                <a:ea typeface="+mn-ea"/>
                <a:cs typeface="+mn-cs"/>
              </a:rPr>
              <a:t>, </a:t>
            </a:r>
            <a:r>
              <a:rPr lang="he-IL" sz="1200" b="0" i="0" u="none" strike="noStrike" kern="1200" dirty="0" smtClean="0">
                <a:solidFill>
                  <a:schemeClr val="tx1"/>
                </a:solidFill>
                <a:effectLst/>
                <a:latin typeface="+mn-lt"/>
                <a:ea typeface="+mn-ea"/>
                <a:cs typeface="+mn-cs"/>
                <a:hlinkClick r:id="rId5" tooltip="עגורן"/>
              </a:rPr>
              <a:t>עגורנים</a:t>
            </a:r>
            <a:r>
              <a:rPr lang="he-IL" sz="1200" b="0" i="0" kern="1200" dirty="0" smtClean="0">
                <a:solidFill>
                  <a:schemeClr val="tx1"/>
                </a:solidFill>
                <a:effectLst/>
                <a:latin typeface="+mn-lt"/>
                <a:ea typeface="+mn-ea"/>
                <a:cs typeface="+mn-cs"/>
              </a:rPr>
              <a:t> וכלים הנדסיים שונים.</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a:t>
            </a:r>
            <a:r>
              <a:rPr lang="en-US" sz="1200" b="0" i="0" kern="1200" dirty="0" smtClean="0">
                <a:solidFill>
                  <a:schemeClr val="tx1"/>
                </a:solidFill>
                <a:effectLst/>
                <a:latin typeface="+mn-lt"/>
                <a:ea typeface="+mn-ea"/>
                <a:cs typeface="+mn-cs"/>
                <a:hlinkClick r:id="rId6" tooltip="Engineering"/>
              </a:rPr>
              <a:t>engineering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deflection</a:t>
            </a:r>
            <a:r>
              <a:rPr lang="en-US" sz="1200" b="0" i="0" kern="1200" dirty="0" smtClean="0">
                <a:solidFill>
                  <a:schemeClr val="tx1"/>
                </a:solidFill>
                <a:effectLst/>
                <a:latin typeface="+mn-lt"/>
                <a:ea typeface="+mn-ea"/>
                <a:cs typeface="+mn-cs"/>
              </a:rPr>
              <a:t> is the degree to which a structural element is </a:t>
            </a:r>
            <a:r>
              <a:rPr lang="en-US" sz="1200" b="1" i="0" kern="1200" dirty="0" smtClean="0">
                <a:solidFill>
                  <a:schemeClr val="tx1"/>
                </a:solidFill>
                <a:effectLst/>
                <a:latin typeface="+mn-lt"/>
                <a:ea typeface="+mn-ea"/>
                <a:cs typeface="+mn-cs"/>
              </a:rPr>
              <a:t>displaced</a:t>
            </a:r>
            <a:r>
              <a:rPr lang="en-US" sz="1200" b="0" i="0" kern="1200" dirty="0" smtClean="0">
                <a:solidFill>
                  <a:schemeClr val="tx1"/>
                </a:solidFill>
                <a:effectLst/>
                <a:latin typeface="+mn-lt"/>
                <a:ea typeface="+mn-ea"/>
                <a:cs typeface="+mn-cs"/>
              </a:rPr>
              <a:t> under a </a:t>
            </a:r>
            <a:r>
              <a:rPr lang="en-US" sz="1200" b="0" i="0" kern="1200" dirty="0" smtClean="0">
                <a:solidFill>
                  <a:schemeClr val="tx1"/>
                </a:solidFill>
                <a:effectLst/>
                <a:latin typeface="+mn-lt"/>
                <a:ea typeface="+mn-ea"/>
                <a:cs typeface="+mn-cs"/>
                <a:hlinkClick r:id="rId7" tooltip="Force"/>
              </a:rPr>
              <a:t>load</a:t>
            </a:r>
            <a:r>
              <a:rPr lang="en-US" sz="1200" b="0" i="0" kern="1200" dirty="0" smtClean="0">
                <a:solidFill>
                  <a:schemeClr val="tx1"/>
                </a:solidFill>
                <a:effectLst/>
                <a:latin typeface="+mn-lt"/>
                <a:ea typeface="+mn-ea"/>
                <a:cs typeface="+mn-cs"/>
              </a:rPr>
              <a:t>. It may refer to an </a:t>
            </a:r>
            <a:r>
              <a:rPr lang="en-US" sz="1200" b="1" i="0" kern="1200" dirty="0" smtClean="0">
                <a:solidFill>
                  <a:schemeClr val="tx1"/>
                </a:solidFill>
                <a:effectLst/>
                <a:latin typeface="+mn-lt"/>
                <a:ea typeface="+mn-ea"/>
                <a:cs typeface="+mn-cs"/>
              </a:rPr>
              <a:t>angle</a:t>
            </a:r>
            <a:r>
              <a:rPr lang="en-US" sz="1200" b="0" i="0" kern="1200" dirty="0" smtClean="0">
                <a:solidFill>
                  <a:schemeClr val="tx1"/>
                </a:solidFill>
                <a:effectLst/>
                <a:latin typeface="+mn-lt"/>
                <a:ea typeface="+mn-ea"/>
                <a:cs typeface="+mn-cs"/>
              </a:rPr>
              <a:t> or a </a:t>
            </a:r>
            <a:r>
              <a:rPr lang="en-US" sz="1200" b="1" i="0" kern="1200" dirty="0" smtClean="0">
                <a:solidFill>
                  <a:schemeClr val="tx1"/>
                </a:solidFill>
                <a:effectLst/>
                <a:latin typeface="+mn-lt"/>
                <a:ea typeface="+mn-ea"/>
                <a:cs typeface="+mn-cs"/>
              </a:rPr>
              <a:t>distance</a:t>
            </a:r>
            <a:r>
              <a:rPr lang="en-US" sz="1200" b="0" i="0" kern="1200" dirty="0" smtClean="0">
                <a:solidFill>
                  <a:schemeClr val="tx1"/>
                </a:solidFill>
                <a:effectLst/>
                <a:latin typeface="+mn-lt"/>
                <a:ea typeface="+mn-ea"/>
                <a:cs typeface="+mn-cs"/>
              </a:rPr>
              <a:t>.</a:t>
            </a:r>
          </a:p>
          <a:p>
            <a:endParaRPr lang="en-US" dirty="0" smtClean="0"/>
          </a:p>
          <a:p>
            <a:r>
              <a:rPr lang="en-US" dirty="0" smtClean="0"/>
              <a:t>This</a:t>
            </a:r>
            <a:r>
              <a:rPr lang="en-US" baseline="0" dirty="0" smtClean="0"/>
              <a:t> </a:t>
            </a:r>
            <a:r>
              <a:rPr lang="en-US" baseline="0" dirty="0"/>
              <a:t>example is about showing how one can use </a:t>
            </a:r>
            <a:r>
              <a:rPr lang="en-US" b="1" baseline="0" dirty="0" err="1"/>
              <a:t>parfor</a:t>
            </a:r>
            <a:r>
              <a:rPr lang="en-US" baseline="0" dirty="0"/>
              <a:t>, not the specific application. </a:t>
            </a:r>
          </a:p>
          <a:p>
            <a:r>
              <a:rPr lang="en-US" baseline="0" dirty="0"/>
              <a:t>If using the App version, you can talk about </a:t>
            </a:r>
            <a:r>
              <a:rPr lang="en-US" b="1" baseline="0" dirty="0" err="1"/>
              <a:t>parfeval</a:t>
            </a:r>
            <a:r>
              <a:rPr lang="en-US" baseline="0" dirty="0"/>
              <a:t> also.</a:t>
            </a:r>
          </a:p>
          <a:p>
            <a:r>
              <a:rPr lang="en-US" baseline="0" dirty="0"/>
              <a:t>If there is a pool of workers open on a cluster, this will run on the </a:t>
            </a:r>
            <a:r>
              <a:rPr lang="en-US" baseline="0" dirty="0" smtClean="0"/>
              <a:t>cluster.</a:t>
            </a:r>
            <a:endParaRPr lang="en-US" baseline="0" dirty="0"/>
          </a:p>
          <a:p>
            <a:r>
              <a:rPr lang="en-US" dirty="0" smtClean="0"/>
              <a:t>Look </a:t>
            </a:r>
            <a:r>
              <a:rPr lang="en-US" dirty="0"/>
              <a:t>at demo code and be familiar with it:</a:t>
            </a:r>
          </a:p>
          <a:p>
            <a:pPr marL="171450" indent="-171450">
              <a:buFont typeface="Arial" pitchFamily="34" charset="0"/>
              <a:buChar char="•"/>
            </a:pPr>
            <a:r>
              <a:rPr lang="en-US" dirty="0"/>
              <a:t>Separate visualization function that can be used for a variety of workflows</a:t>
            </a:r>
          </a:p>
          <a:p>
            <a:pPr marL="171450" indent="-171450">
              <a:buFont typeface="Arial" pitchFamily="34" charset="0"/>
              <a:buChar char="•"/>
            </a:pPr>
            <a:r>
              <a:rPr lang="en-US" dirty="0"/>
              <a:t>What we are timing with tic and </a:t>
            </a:r>
            <a:r>
              <a:rPr lang="en-US" dirty="0" err="1"/>
              <a:t>toc</a:t>
            </a:r>
            <a:endParaRPr lang="en-US" dirty="0"/>
          </a:p>
          <a:p>
            <a:pPr marL="171450" indent="-171450">
              <a:buFont typeface="Arial" pitchFamily="34" charset="0"/>
              <a:buChar char="•"/>
            </a:pPr>
            <a:r>
              <a:rPr lang="en-US" dirty="0"/>
              <a:t>There is a script version (</a:t>
            </a:r>
            <a:r>
              <a:rPr lang="en-US" dirty="0" err="1"/>
              <a:t>param</a:t>
            </a:r>
            <a:r>
              <a:rPr lang="en-US" dirty="0"/>
              <a:t> sweep)  and an App version – use what you like</a:t>
            </a:r>
            <a:r>
              <a:rPr lang="en-US" dirty="0" smtClean="0"/>
              <a:t>.</a:t>
            </a:r>
            <a:endParaRPr lang="en-US" dirty="0"/>
          </a:p>
          <a:p>
            <a:endParaRPr lang="en-US" dirty="0"/>
          </a:p>
        </p:txBody>
      </p:sp>
    </p:spTree>
    <p:extLst>
      <p:ext uri="{BB962C8B-B14F-4D97-AF65-F5344CB8AC3E}">
        <p14:creationId xmlns:p14="http://schemas.microsoft.com/office/powerpoint/2010/main" val="3101445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dirty="0"/>
              <a:t>The MathWorks</a:t>
            </a:r>
          </a:p>
        </p:txBody>
      </p:sp>
      <p:sp>
        <p:nvSpPr>
          <p:cNvPr id="7" name="Rectangle 7"/>
          <p:cNvSpPr>
            <a:spLocks noGrp="1" noChangeArrowheads="1"/>
          </p:cNvSpPr>
          <p:nvPr>
            <p:ph type="sldNum" sz="quarter" idx="5"/>
          </p:nvPr>
        </p:nvSpPr>
        <p:spPr>
          <a:ln/>
        </p:spPr>
        <p:txBody>
          <a:bodyPr/>
          <a:lstStyle/>
          <a:p>
            <a:fld id="{7BF5B381-E3C7-445A-9339-3FE731C71B07}" type="slidenum">
              <a:rPr lang="en-US"/>
              <a:pPr/>
              <a:t>24</a:t>
            </a:fld>
            <a:endParaRPr lang="en-US"/>
          </a:p>
        </p:txBody>
      </p:sp>
      <p:sp>
        <p:nvSpPr>
          <p:cNvPr id="143362" name="Rectangle 2"/>
          <p:cNvSpPr>
            <a:spLocks noGrp="1" noRot="1" noChangeAspect="1" noChangeArrowheads="1" noTextEdit="1"/>
          </p:cNvSpPr>
          <p:nvPr>
            <p:ph type="sldImg"/>
          </p:nvPr>
        </p:nvSpPr>
        <p:spPr>
          <a:xfrm>
            <a:off x="865188" y="739775"/>
            <a:ext cx="4938712" cy="3703638"/>
          </a:xfrm>
          <a:ln/>
        </p:spPr>
      </p:sp>
      <p:sp>
        <p:nvSpPr>
          <p:cNvPr id="143363" name="Rectangle 3"/>
          <p:cNvSpPr>
            <a:spLocks noGrp="1" noChangeArrowheads="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parfor</a:t>
            </a:r>
            <a:r>
              <a:rPr lang="en-US" sz="1200" b="0" i="0" u="none" strike="noStrike" kern="1200" baseline="0" dirty="0" smtClean="0">
                <a:solidFill>
                  <a:schemeClr val="tx1"/>
                </a:solidFill>
                <a:latin typeface="+mn-lt"/>
                <a:ea typeface="+mn-ea"/>
                <a:cs typeface="+mn-cs"/>
              </a:rPr>
              <a:t>-loop will perform all iterations before returning the results. It is possible to obtain intermediate results using the </a:t>
            </a:r>
            <a:r>
              <a:rPr lang="en-US" sz="1200" b="0" i="0" u="none" strike="noStrike" kern="1200" baseline="0" dirty="0" err="1" smtClean="0">
                <a:solidFill>
                  <a:schemeClr val="tx1"/>
                </a:solidFill>
                <a:latin typeface="+mn-lt"/>
                <a:ea typeface="+mn-ea"/>
                <a:cs typeface="+mn-cs"/>
              </a:rPr>
              <a:t>parallel.pool.dataQueue</a:t>
            </a:r>
            <a:r>
              <a:rPr lang="en-US" sz="1200" b="0" i="0" u="none" strike="noStrike" kern="1200" baseline="0" dirty="0" smtClean="0">
                <a:solidFill>
                  <a:schemeClr val="tx1"/>
                </a:solidFill>
                <a:latin typeface="+mn-lt"/>
                <a:ea typeface="+mn-ea"/>
                <a:cs typeface="+mn-cs"/>
              </a:rPr>
              <a:t> construct.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set this up, use the following statements </a:t>
            </a:r>
            <a:r>
              <a:rPr lang="en-US" sz="1200" b="0" i="1" u="none" strike="noStrike" kern="1200" baseline="0" dirty="0" smtClean="0">
                <a:solidFill>
                  <a:schemeClr val="tx1"/>
                </a:solidFill>
                <a:latin typeface="+mn-lt"/>
                <a:ea typeface="+mn-ea"/>
                <a:cs typeface="+mn-cs"/>
              </a:rPr>
              <a:t>before </a:t>
            </a:r>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parfor</a:t>
            </a:r>
            <a:r>
              <a:rPr lang="en-US" sz="1200" b="0" i="0" u="none" strike="noStrike" kern="1200" baseline="0" dirty="0" smtClean="0">
                <a:solidFill>
                  <a:schemeClr val="tx1"/>
                </a:solidFill>
                <a:latin typeface="+mn-lt"/>
                <a:ea typeface="+mn-ea"/>
                <a:cs typeface="+mn-cs"/>
              </a:rPr>
              <a:t> loop:</a:t>
            </a:r>
          </a:p>
          <a:p>
            <a:r>
              <a:rPr lang="en-US" sz="1200" b="0" i="0" u="none" strike="noStrike" kern="1200" baseline="0" dirty="0" smtClean="0">
                <a:solidFill>
                  <a:schemeClr val="tx1"/>
                </a:solidFill>
                <a:latin typeface="+mn-lt"/>
                <a:ea typeface="+mn-ea"/>
                <a:cs typeface="+mn-cs"/>
              </a:rPr>
              <a:t>&gt;&gt; D = </a:t>
            </a:r>
            <a:r>
              <a:rPr lang="en-US" sz="1200" b="0" i="0" u="none" strike="noStrike" kern="1200" baseline="0" dirty="0" err="1" smtClean="0">
                <a:solidFill>
                  <a:schemeClr val="tx1"/>
                </a:solidFill>
                <a:latin typeface="+mn-lt"/>
                <a:ea typeface="+mn-ea"/>
                <a:cs typeface="+mn-cs"/>
              </a:rPr>
              <a:t>parallel.pool.DataQueue</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&gt;&gt; </a:t>
            </a:r>
            <a:r>
              <a:rPr lang="en-US" sz="1200" b="0" i="0" u="none" strike="noStrike" kern="1200" baseline="0" dirty="0" err="1" smtClean="0">
                <a:solidFill>
                  <a:schemeClr val="tx1"/>
                </a:solidFill>
                <a:latin typeface="+mn-lt"/>
                <a:ea typeface="+mn-ea"/>
                <a:cs typeface="+mn-cs"/>
              </a:rPr>
              <a:t>afterEach</a:t>
            </a:r>
            <a:r>
              <a:rPr lang="en-US" sz="1200" b="0" i="0" u="none" strike="noStrike" kern="1200" baseline="0" dirty="0" smtClean="0">
                <a:solidFill>
                  <a:schemeClr val="tx1"/>
                </a:solidFill>
                <a:latin typeface="+mn-lt"/>
                <a:ea typeface="+mn-ea"/>
                <a:cs typeface="+mn-cs"/>
              </a:rPr>
              <a:t>(D, @</a:t>
            </a:r>
            <a:r>
              <a:rPr lang="en-US" sz="1200" b="0" i="1" u="none" strike="noStrike" kern="1200" baseline="0" dirty="0" smtClean="0">
                <a:solidFill>
                  <a:schemeClr val="tx1"/>
                </a:solidFill>
                <a:latin typeface="+mn-lt"/>
                <a:ea typeface="+mn-ea"/>
                <a:cs typeface="+mn-cs"/>
              </a:rPr>
              <a:t>fun</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function </a:t>
            </a:r>
            <a:r>
              <a:rPr lang="en-US" sz="1200" b="0" i="1" u="none" strike="noStrike" kern="1200" baseline="0" dirty="0" err="1" smtClean="0">
                <a:solidFill>
                  <a:schemeClr val="tx1"/>
                </a:solidFill>
                <a:latin typeface="+mn-lt"/>
                <a:ea typeface="+mn-ea"/>
                <a:cs typeface="+mn-cs"/>
              </a:rPr>
              <a:t>fun.m</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should accept one input argument, the data being sent.</a:t>
            </a:r>
          </a:p>
          <a:p>
            <a:r>
              <a:rPr lang="en-US" sz="1200" b="0" i="1" u="none" strike="noStrike" kern="1200" baseline="0" dirty="0" smtClean="0">
                <a:solidFill>
                  <a:schemeClr val="tx1"/>
                </a:solidFill>
                <a:latin typeface="+mn-lt"/>
                <a:ea typeface="+mn-ea"/>
                <a:cs typeface="+mn-cs"/>
              </a:rPr>
              <a:t>Inside </a:t>
            </a:r>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parfor</a:t>
            </a:r>
            <a:r>
              <a:rPr lang="en-US" sz="1200" b="0" i="0" u="none" strike="noStrike" kern="1200" baseline="0" dirty="0" smtClean="0">
                <a:solidFill>
                  <a:schemeClr val="tx1"/>
                </a:solidFill>
                <a:latin typeface="+mn-lt"/>
                <a:ea typeface="+mn-ea"/>
                <a:cs typeface="+mn-cs"/>
              </a:rPr>
              <a:t> loop, use the send command to provide the data to be processed.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&gt;&gt; send(D, </a:t>
            </a:r>
            <a:r>
              <a:rPr lang="en-US" sz="1200" b="0" i="1" u="none" strike="noStrike" kern="1200" baseline="0" dirty="0" smtClean="0">
                <a:solidFill>
                  <a:schemeClr val="tx1"/>
                </a:solidFill>
                <a:latin typeface="+mn-lt"/>
                <a:ea typeface="+mn-ea"/>
                <a:cs typeface="+mn-cs"/>
              </a:rPr>
              <a:t>data</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Two example applications of this are the plotting of partial results or the implementation of a progress bar for parallel computations</a:t>
            </a:r>
            <a:endParaRPr lang="en-US" dirty="0"/>
          </a:p>
        </p:txBody>
      </p:sp>
    </p:spTree>
    <p:extLst>
      <p:ext uri="{BB962C8B-B14F-4D97-AF65-F5344CB8AC3E}">
        <p14:creationId xmlns:p14="http://schemas.microsoft.com/office/powerpoint/2010/main" val="311581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dirty="0"/>
              <a:t>The MathWorks</a:t>
            </a:r>
          </a:p>
        </p:txBody>
      </p:sp>
      <p:sp>
        <p:nvSpPr>
          <p:cNvPr id="7" name="Rectangle 7"/>
          <p:cNvSpPr>
            <a:spLocks noGrp="1" noChangeArrowheads="1"/>
          </p:cNvSpPr>
          <p:nvPr>
            <p:ph type="sldNum" sz="quarter" idx="5"/>
          </p:nvPr>
        </p:nvSpPr>
        <p:spPr>
          <a:ln/>
        </p:spPr>
        <p:txBody>
          <a:bodyPr/>
          <a:lstStyle/>
          <a:p>
            <a:fld id="{7BF5B381-E3C7-445A-9339-3FE731C71B07}" type="slidenum">
              <a:rPr lang="en-US"/>
              <a:pPr/>
              <a:t>25</a:t>
            </a:fld>
            <a:endParaRPr lang="en-US"/>
          </a:p>
        </p:txBody>
      </p:sp>
      <p:sp>
        <p:nvSpPr>
          <p:cNvPr id="143362" name="Rectangle 2"/>
          <p:cNvSpPr>
            <a:spLocks noGrp="1" noRot="1" noChangeAspect="1" noChangeArrowheads="1" noTextEdit="1"/>
          </p:cNvSpPr>
          <p:nvPr>
            <p:ph type="sldImg"/>
          </p:nvPr>
        </p:nvSpPr>
        <p:spPr>
          <a:xfrm>
            <a:off x="865188" y="739775"/>
            <a:ext cx="4938712" cy="3703638"/>
          </a:xfrm>
          <a:ln/>
        </p:spPr>
      </p:sp>
      <p:sp>
        <p:nvSpPr>
          <p:cNvPr id="143363" name="Rectangle 3"/>
          <p:cNvSpPr>
            <a:spLocks noGrp="1" noChangeArrowheads="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A batch job will run the complete job before returning the results.</a:t>
            </a:r>
          </a:p>
          <a:p>
            <a:r>
              <a:rPr lang="en-US" sz="1200" b="0" i="0" u="none" strike="noStrike" kern="1200" baseline="0" dirty="0" smtClean="0">
                <a:solidFill>
                  <a:schemeClr val="tx1"/>
                </a:solidFill>
                <a:latin typeface="+mn-lt"/>
                <a:ea typeface="+mn-ea"/>
                <a:cs typeface="+mn-cs"/>
              </a:rPr>
              <a:t>If intermediate results from each iteration are desired, this can be accomplished using </a:t>
            </a:r>
            <a:r>
              <a:rPr lang="en-US" sz="1200" b="0" i="0" u="none" strike="noStrike" kern="1200" baseline="0" dirty="0" err="1" smtClean="0">
                <a:solidFill>
                  <a:schemeClr val="tx1"/>
                </a:solidFill>
                <a:latin typeface="+mn-lt"/>
                <a:ea typeface="+mn-ea"/>
                <a:cs typeface="+mn-cs"/>
              </a:rPr>
              <a:t>parfeval</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parfeval</a:t>
            </a:r>
            <a:r>
              <a:rPr lang="en-US" sz="1200" b="0" i="0" u="none" strike="noStrike" kern="1200" baseline="0" dirty="0" smtClean="0">
                <a:solidFill>
                  <a:schemeClr val="tx1"/>
                </a:solidFill>
                <a:latin typeface="+mn-lt"/>
                <a:ea typeface="+mn-ea"/>
                <a:cs typeface="+mn-cs"/>
              </a:rPr>
              <a:t> function initiates function calls on the workers and does not block MATLAB on the client. </a:t>
            </a:r>
          </a:p>
        </p:txBody>
      </p:sp>
    </p:spTree>
    <p:extLst>
      <p:ext uri="{BB962C8B-B14F-4D97-AF65-F5344CB8AC3E}">
        <p14:creationId xmlns:p14="http://schemas.microsoft.com/office/powerpoint/2010/main" val="118798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ניתן לעבוד</a:t>
            </a:r>
            <a:r>
              <a:rPr lang="he-IL" baseline="0" dirty="0" smtClean="0"/>
              <a:t> עם </a:t>
            </a:r>
            <a:r>
              <a:rPr lang="en-US" baseline="0" dirty="0" err="1" smtClean="0"/>
              <a:t>parfor</a:t>
            </a:r>
            <a:r>
              <a:rPr lang="he-IL" baseline="0" dirty="0" smtClean="0"/>
              <a:t> רק עבור לולאות בהן כל איטרציה עומדת בפני עצמה ולא תלויה באיטרציות אחרות, וכן הסדר של האיטרציות לא משנה, מאחר והן נשלחות בסדר שונה אל ה</a:t>
            </a:r>
            <a:r>
              <a:rPr lang="en-US" baseline="0" dirty="0" smtClean="0"/>
              <a:t>workers</a:t>
            </a:r>
            <a:r>
              <a:rPr lang="he-IL" baseline="0" dirty="0" smtClean="0"/>
              <a:t>.</a:t>
            </a:r>
          </a:p>
          <a:p>
            <a:pPr algn="r" rtl="1"/>
            <a:r>
              <a:rPr lang="he-IL" baseline="0" dirty="0" smtClean="0"/>
              <a:t>לולאת ה</a:t>
            </a:r>
            <a:r>
              <a:rPr lang="en-US" baseline="0" dirty="0" smtClean="0"/>
              <a:t>for</a:t>
            </a:r>
            <a:r>
              <a:rPr lang="he-IL" baseline="0" dirty="0" smtClean="0"/>
              <a:t> אותה אנחנו רוצים לבצע באופן מקבילי צריכה לעמוד במספר תנאים - הסיבה היא כי מטלב מבצעת </a:t>
            </a:r>
            <a:r>
              <a:rPr lang="he-IL" b="1" baseline="0" dirty="0" smtClean="0"/>
              <a:t>ניתוח סטטי של הקוד בלולאה </a:t>
            </a:r>
            <a:r>
              <a:rPr lang="he-IL" baseline="0" dirty="0" smtClean="0"/>
              <a:t>כדי להחליט איזה מידע לשלוח לכל אחד מה</a:t>
            </a:r>
            <a:r>
              <a:rPr lang="en-US" baseline="0" dirty="0" smtClean="0"/>
              <a:t>workers</a:t>
            </a:r>
            <a:r>
              <a:rPr lang="he-IL" baseline="0" dirty="0" smtClean="0"/>
              <a:t> ולדעת איזה מידע להחזיר, ולכן שמות של משתנים שמשתתפים בלולאה חייבים להופיע כחלק מהקוד.</a:t>
            </a:r>
          </a:p>
          <a:p>
            <a:pPr algn="r" rtl="1"/>
            <a:r>
              <a:rPr lang="he-IL" baseline="0" dirty="0" smtClean="0"/>
              <a:t>היא לא יכולה להכיל פקודות כמו </a:t>
            </a:r>
            <a:r>
              <a:rPr lang="en-US" baseline="0" dirty="0" smtClean="0"/>
              <a:t>load</a:t>
            </a:r>
            <a:r>
              <a:rPr lang="he-IL" baseline="0" dirty="0" smtClean="0"/>
              <a:t>,</a:t>
            </a:r>
            <a:r>
              <a:rPr lang="en-US" baseline="0" dirty="0" smtClean="0"/>
              <a:t> break</a:t>
            </a:r>
            <a:r>
              <a:rPr lang="he-IL" baseline="0" dirty="0" smtClean="0"/>
              <a:t>,</a:t>
            </a:r>
            <a:r>
              <a:rPr lang="en-US" baseline="0" dirty="0" smtClean="0"/>
              <a:t>return</a:t>
            </a:r>
            <a:r>
              <a:rPr lang="he-IL" baseline="0" dirty="0" smtClean="0"/>
              <a:t>, פקודות מסוג </a:t>
            </a:r>
            <a:r>
              <a:rPr lang="en-US" baseline="0" dirty="0" err="1" smtClean="0"/>
              <a:t>eval</a:t>
            </a:r>
            <a:r>
              <a:rPr lang="he-IL" baseline="0" dirty="0" smtClean="0"/>
              <a:t> או </a:t>
            </a:r>
            <a:r>
              <a:rPr lang="en-US" baseline="0" dirty="0" err="1" smtClean="0"/>
              <a:t>assignin</a:t>
            </a:r>
            <a:r>
              <a:rPr lang="he-IL" baseline="0" dirty="0" smtClean="0"/>
              <a:t>.</a:t>
            </a:r>
          </a:p>
          <a:p>
            <a:pPr algn="r" rtl="1"/>
            <a:r>
              <a:rPr lang="he-IL" baseline="0" dirty="0" smtClean="0"/>
              <a:t>כמו כן, הלולאה לא יכולה להכיל קריאה לסקריפטים או קריאה ללולאות </a:t>
            </a:r>
            <a:r>
              <a:rPr lang="en-US" baseline="0" dirty="0" err="1" smtClean="0"/>
              <a:t>parfor</a:t>
            </a:r>
            <a:r>
              <a:rPr lang="en-US" baseline="0" dirty="0" smtClean="0"/>
              <a:t> </a:t>
            </a:r>
            <a:r>
              <a:rPr lang="he-IL" baseline="0" dirty="0" smtClean="0"/>
              <a:t> נוספות.</a:t>
            </a:r>
            <a:endParaRPr lang="en-US" baseline="0" dirty="0" smtClean="0"/>
          </a:p>
          <a:p>
            <a:pPr algn="r" rtl="1"/>
            <a:endParaRPr lang="en-US" baseline="0" dirty="0" smtClean="0"/>
          </a:p>
          <a:p>
            <a:pPr fontAlgn="base"/>
            <a:r>
              <a:rPr lang="en-US" sz="1200" b="1" i="0" kern="1200" dirty="0" smtClean="0">
                <a:solidFill>
                  <a:schemeClr val="tx1"/>
                </a:solidFill>
                <a:effectLst/>
                <a:latin typeface="+mn-lt"/>
                <a:ea typeface="+mn-ea"/>
                <a:cs typeface="+mn-cs"/>
              </a:rPr>
              <a:t>Transparency</a:t>
            </a:r>
          </a:p>
          <a:p>
            <a:pPr fontAlgn="base"/>
            <a:r>
              <a:rPr lang="en-US" sz="1200" b="0" i="0" kern="1200" dirty="0" smtClean="0">
                <a:solidFill>
                  <a:schemeClr val="tx1"/>
                </a:solidFill>
                <a:effectLst/>
                <a:latin typeface="+mn-lt"/>
                <a:ea typeface="+mn-ea"/>
                <a:cs typeface="+mn-cs"/>
              </a:rPr>
              <a:t>All variables within the body of a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-loop must be transparent. This means </a:t>
            </a:r>
            <a:r>
              <a:rPr lang="en-US" sz="1200" b="1" i="0" kern="1200" dirty="0" smtClean="0">
                <a:solidFill>
                  <a:schemeClr val="tx1"/>
                </a:solidFill>
                <a:effectLst/>
                <a:latin typeface="+mn-lt"/>
                <a:ea typeface="+mn-ea"/>
                <a:cs typeface="+mn-cs"/>
              </a:rPr>
              <a:t>that all references to variables must occur in the text of the program</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Since MATLAB is statically analyzing the loops to figure out what data goes to what worker and what data comes back, this seems like an understandable restriction.</a:t>
            </a:r>
          </a:p>
          <a:p>
            <a:pPr fontAlgn="base"/>
            <a:r>
              <a:rPr lang="en-US" sz="1200" b="0" i="0" kern="1200" dirty="0" smtClean="0">
                <a:solidFill>
                  <a:schemeClr val="tx1"/>
                </a:solidFill>
                <a:effectLst/>
                <a:latin typeface="+mn-lt"/>
                <a:ea typeface="+mn-ea"/>
                <a:cs typeface="+mn-cs"/>
              </a:rPr>
              <a:t>Therefore, the following commands cannot be used within the body of a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-loop : </a:t>
            </a:r>
            <a:r>
              <a:rPr lang="en-US" sz="1200" b="0" i="0" kern="1200" dirty="0" err="1" smtClean="0">
                <a:solidFill>
                  <a:schemeClr val="tx1"/>
                </a:solidFill>
                <a:effectLst/>
                <a:latin typeface="+mn-lt"/>
                <a:ea typeface="+mn-ea"/>
                <a:cs typeface="+mn-cs"/>
              </a:rPr>
              <a:t>evalc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eval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evalin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assignin</a:t>
            </a:r>
            <a:r>
              <a:rPr lang="en-US" sz="1200" b="0" i="0" kern="1200" dirty="0" smtClean="0">
                <a:solidFill>
                  <a:schemeClr val="tx1"/>
                </a:solidFill>
                <a:effectLst/>
                <a:latin typeface="+mn-lt"/>
                <a:ea typeface="+mn-ea"/>
                <a:cs typeface="+mn-cs"/>
              </a:rPr>
              <a:t>. load can also not be used unless the output of load is </a:t>
            </a:r>
            <a:r>
              <a:rPr lang="en-US" sz="1200" b="0" i="0" u="none" strike="noStrike" kern="1200" dirty="0" smtClean="0">
                <a:solidFill>
                  <a:schemeClr val="tx1"/>
                </a:solidFill>
                <a:effectLst/>
                <a:latin typeface="+mn-lt"/>
                <a:ea typeface="+mn-ea"/>
                <a:cs typeface="+mn-cs"/>
                <a:hlinkClick r:id="rId3"/>
              </a:rPr>
              <a:t>assigned</a:t>
            </a:r>
            <a:r>
              <a:rPr lang="en-US" sz="1200" b="0" i="0" kern="1200" dirty="0" smtClean="0">
                <a:solidFill>
                  <a:schemeClr val="tx1"/>
                </a:solidFill>
                <a:effectLst/>
                <a:latin typeface="+mn-lt"/>
                <a:ea typeface="+mn-ea"/>
                <a:cs typeface="+mn-cs"/>
              </a:rPr>
              <a:t> to a variable name. It is possible to use the above functions within a function called by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due to the fact that the function has its own workspace. I have found that this is often the easiest workaround for the transparency issue.</a:t>
            </a:r>
          </a:p>
          <a:p>
            <a:pPr algn="l" rtl="1"/>
            <a:endParaRPr lang="he-IL" baseline="0" dirty="0" smtClean="0"/>
          </a:p>
          <a:p>
            <a:pPr algn="l" rtl="1"/>
            <a:r>
              <a:rPr lang="en-US" baseline="0" dirty="0" smtClean="0"/>
              <a:t>Nested </a:t>
            </a:r>
            <a:r>
              <a:rPr lang="en-US" baseline="0" dirty="0" err="1" smtClean="0"/>
              <a:t>parfor</a:t>
            </a:r>
            <a:r>
              <a:rPr lang="en-US" baseline="0" dirty="0" smtClean="0"/>
              <a:t>:</a:t>
            </a:r>
            <a:endParaRPr lang="he-IL" baseline="0" dirty="0" smtClean="0"/>
          </a:p>
          <a:p>
            <a:pPr algn="l" rtl="1"/>
            <a:r>
              <a:rPr lang="en-US" sz="1200" b="0" i="0" kern="1200" dirty="0" smtClean="0">
                <a:solidFill>
                  <a:schemeClr val="tx1"/>
                </a:solidFill>
                <a:effectLst/>
                <a:latin typeface="+mn-lt"/>
                <a:ea typeface="+mn-ea"/>
                <a:cs typeface="+mn-cs"/>
              </a:rPr>
              <a:t>Although you can parallelize either of the nested loops, you cannot run both in parallel. This is because the workers in a parallel pool cannot start or access further parallel pools.</a:t>
            </a:r>
            <a:endParaRPr lang="he-IL" sz="1200" b="0" i="0" kern="1200" dirty="0" smtClean="0">
              <a:solidFill>
                <a:schemeClr val="tx1"/>
              </a:solidFill>
              <a:effectLst/>
              <a:latin typeface="+mn-lt"/>
              <a:ea typeface="+mn-ea"/>
              <a:cs typeface="+mn-cs"/>
            </a:endParaRPr>
          </a:p>
          <a:p>
            <a:pPr algn="l" rtl="1"/>
            <a:r>
              <a:rPr lang="en-US" sz="1200" b="0" i="0" kern="1200" baseline="0" dirty="0" smtClean="0">
                <a:solidFill>
                  <a:schemeClr val="tx1"/>
                </a:solidFill>
                <a:effectLst/>
                <a:latin typeface="+mn-lt"/>
                <a:ea typeface="+mn-ea"/>
                <a:cs typeface="+mn-cs"/>
              </a:rPr>
              <a:t>If you want to parallelize – prefer </a:t>
            </a:r>
            <a:r>
              <a:rPr lang="en-US" sz="1200" b="0" i="0" kern="1200" baseline="0" dirty="0" err="1" smtClean="0">
                <a:solidFill>
                  <a:schemeClr val="tx1"/>
                </a:solidFill>
                <a:effectLst/>
                <a:latin typeface="+mn-lt"/>
                <a:ea typeface="+mn-ea"/>
                <a:cs typeface="+mn-cs"/>
              </a:rPr>
              <a:t>parfor</a:t>
            </a:r>
            <a:r>
              <a:rPr lang="en-US" sz="1200" b="0" i="0" kern="1200" baseline="0" dirty="0" smtClean="0">
                <a:solidFill>
                  <a:schemeClr val="tx1"/>
                </a:solidFill>
                <a:effectLst/>
                <a:latin typeface="+mn-lt"/>
                <a:ea typeface="+mn-ea"/>
                <a:cs typeface="+mn-cs"/>
              </a:rPr>
              <a:t> as major loop and not nested loop (because  t</a:t>
            </a:r>
            <a:r>
              <a:rPr lang="en-US" sz="1200" b="0" i="0" kern="1200" dirty="0" smtClean="0">
                <a:solidFill>
                  <a:schemeClr val="tx1"/>
                </a:solidFill>
                <a:effectLst/>
                <a:latin typeface="+mn-lt"/>
                <a:ea typeface="+mn-ea"/>
                <a:cs typeface="+mn-cs"/>
              </a:rPr>
              <a:t>here is generally more overhead to a </a:t>
            </a:r>
            <a:r>
              <a:rPr lang="en-US" dirty="0" err="1" smtClean="0"/>
              <a:t>parfor</a:t>
            </a:r>
            <a:r>
              <a:rPr lang="en-US" sz="1200" b="0" i="0" kern="1200" dirty="0" smtClean="0">
                <a:solidFill>
                  <a:schemeClr val="tx1"/>
                </a:solidFill>
                <a:effectLst/>
                <a:latin typeface="+mn-lt"/>
                <a:ea typeface="+mn-ea"/>
                <a:cs typeface="+mn-cs"/>
              </a:rPr>
              <a:t>-loop than a </a:t>
            </a:r>
            <a:r>
              <a:rPr lang="en-US" dirty="0" smtClean="0"/>
              <a:t>for</a:t>
            </a:r>
            <a:r>
              <a:rPr lang="en-US" sz="1200" b="0" i="0" kern="1200" dirty="0" smtClean="0">
                <a:solidFill>
                  <a:schemeClr val="tx1"/>
                </a:solidFill>
                <a:effectLst/>
                <a:latin typeface="+mn-lt"/>
                <a:ea typeface="+mn-ea"/>
                <a:cs typeface="+mn-cs"/>
              </a:rPr>
              <a:t>-loop)</a:t>
            </a:r>
            <a:endParaRPr lang="en-US" b="1" baseline="0" dirty="0" smtClean="0"/>
          </a:p>
          <a:p>
            <a:pPr algn="l" rtl="1"/>
            <a:r>
              <a:rPr lang="en-US" b="1" baseline="0" dirty="0" smtClean="0"/>
              <a:t>https://www.mathworks.com/help/distcomp/convert-nested-for-loops-to-parfor.html</a:t>
            </a:r>
            <a:endParaRPr lang="he-IL" b="1" baseline="0" dirty="0" smtClean="0"/>
          </a:p>
        </p:txBody>
      </p:sp>
      <p:sp>
        <p:nvSpPr>
          <p:cNvPr id="4" name="Slide Number Placeholder 3"/>
          <p:cNvSpPr>
            <a:spLocks noGrp="1"/>
          </p:cNvSpPr>
          <p:nvPr>
            <p:ph type="sldNum" sz="quarter" idx="10"/>
          </p:nvPr>
        </p:nvSpPr>
        <p:spPr/>
        <p:txBody>
          <a:bodyPr/>
          <a:lstStyle/>
          <a:p>
            <a:fld id="{CB1D5900-FCEC-40B1-8800-D2CA5B0D4593}" type="slidenum">
              <a:rPr lang="he-IL" smtClean="0"/>
              <a:t>26</a:t>
            </a:fld>
            <a:endParaRPr lang="he-IL"/>
          </a:p>
        </p:txBody>
      </p:sp>
    </p:spTree>
    <p:extLst>
      <p:ext uri="{BB962C8B-B14F-4D97-AF65-F5344CB8AC3E}">
        <p14:creationId xmlns:p14="http://schemas.microsoft.com/office/powerpoint/2010/main" val="200196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aseline="0" dirty="0" smtClean="0"/>
              <a:t>אתן כמה </a:t>
            </a:r>
            <a:r>
              <a:rPr lang="he-IL" b="1" baseline="0" dirty="0" smtClean="0"/>
              <a:t>עצות</a:t>
            </a:r>
            <a:r>
              <a:rPr lang="he-IL" baseline="0" dirty="0" smtClean="0"/>
              <a:t> להמרת </a:t>
            </a:r>
            <a:r>
              <a:rPr lang="en-US" baseline="0" dirty="0" smtClean="0"/>
              <a:t>for</a:t>
            </a:r>
            <a:r>
              <a:rPr lang="he-IL" baseline="0" dirty="0" smtClean="0"/>
              <a:t> ל-</a:t>
            </a:r>
            <a:r>
              <a:rPr lang="en-US" baseline="0" dirty="0" err="1" smtClean="0"/>
              <a:t>parfor</a:t>
            </a:r>
            <a:r>
              <a:rPr lang="he-IL" baseline="0" dirty="0" smtClean="0"/>
              <a:t>:</a:t>
            </a:r>
          </a:p>
          <a:p>
            <a:pPr algn="r" rtl="1"/>
            <a:r>
              <a:rPr lang="he-IL" baseline="0" dirty="0" smtClean="0"/>
              <a:t>מומלץ להשתמש ב</a:t>
            </a:r>
            <a:r>
              <a:rPr lang="en-US" baseline="0" dirty="0" smtClean="0"/>
              <a:t>code analyzer</a:t>
            </a:r>
            <a:r>
              <a:rPr lang="he-IL" baseline="0" dirty="0" smtClean="0"/>
              <a:t> לאיתור בעיות עם </a:t>
            </a:r>
            <a:r>
              <a:rPr lang="en-US" baseline="0" dirty="0" err="1" smtClean="0"/>
              <a:t>Parfor</a:t>
            </a:r>
            <a:r>
              <a:rPr lang="he-IL" baseline="0" dirty="0" smtClean="0"/>
              <a:t>. כפי שציינתי קודם – מתבצע </a:t>
            </a:r>
            <a:r>
              <a:rPr lang="he-IL" b="1" baseline="0" dirty="0" smtClean="0"/>
              <a:t>ניתוח סטטי </a:t>
            </a:r>
            <a:r>
              <a:rPr lang="he-IL" baseline="0" dirty="0" smtClean="0"/>
              <a:t>של הקוד ואנחנו יודעים שהכלי הזה יודע לבצע ניתוח סטטי ולאתר שגיאות אפשריות. אתם יכולים להשתמש בפונקציה שדיברנו עליה בהרצאה הראשונה – </a:t>
            </a:r>
            <a:r>
              <a:rPr lang="en-US" baseline="0" dirty="0" err="1" smtClean="0"/>
              <a:t>checkcode</a:t>
            </a:r>
            <a:r>
              <a:rPr lang="he-IL" baseline="0" dirty="0" smtClean="0"/>
              <a:t>.</a:t>
            </a:r>
          </a:p>
          <a:p>
            <a:pPr algn="r" rtl="1"/>
            <a:r>
              <a:rPr lang="he-IL" baseline="0" dirty="0" smtClean="0"/>
              <a:t>במידה ואתם בכל זאת רוצים להשתמש בפונקציות כמו </a:t>
            </a:r>
            <a:r>
              <a:rPr lang="en-US" baseline="0" dirty="0" err="1" smtClean="0"/>
              <a:t>eval</a:t>
            </a:r>
            <a:r>
              <a:rPr lang="he-IL" baseline="0" dirty="0" smtClean="0"/>
              <a:t>, ניתן לעשות זאת על ידי </a:t>
            </a:r>
            <a:r>
              <a:rPr lang="he-IL" b="1" baseline="0" dirty="0" smtClean="0"/>
              <a:t>אריזת קטעי קוד בלולאה לפונקציה </a:t>
            </a:r>
            <a:r>
              <a:rPr lang="he-IL" baseline="0" dirty="0" smtClean="0"/>
              <a:t>וקריאה לפונקציה מתוך הלולאה. זה מתאפשר מאחר ולפונקציה יש </a:t>
            </a:r>
            <a:r>
              <a:rPr lang="en-US" baseline="0" dirty="0" err="1" smtClean="0"/>
              <a:t>ws</a:t>
            </a:r>
            <a:r>
              <a:rPr lang="he-IL" baseline="0" dirty="0" smtClean="0"/>
              <a:t> משלה, וכך ה</a:t>
            </a:r>
            <a:r>
              <a:rPr lang="en-US" baseline="0" dirty="0" smtClean="0"/>
              <a:t>code analyzer</a:t>
            </a:r>
            <a:r>
              <a:rPr lang="he-IL" baseline="0" dirty="0" smtClean="0"/>
              <a:t> לא יזהה את הבעיה.</a:t>
            </a:r>
          </a:p>
          <a:p>
            <a:pPr algn="r" rtl="1"/>
            <a:r>
              <a:rPr lang="he-IL" baseline="0" dirty="0" smtClean="0"/>
              <a:t> מומלץ לקרוא ב</a:t>
            </a:r>
            <a:r>
              <a:rPr lang="en-US" baseline="0" dirty="0" smtClean="0"/>
              <a:t>doc</a:t>
            </a:r>
            <a:r>
              <a:rPr lang="he-IL" baseline="0" dirty="0" smtClean="0"/>
              <a:t> על </a:t>
            </a:r>
            <a:r>
              <a:rPr lang="en-US" b="1" baseline="0" dirty="0" smtClean="0"/>
              <a:t>classification</a:t>
            </a:r>
            <a:r>
              <a:rPr lang="he-IL" baseline="0" dirty="0" smtClean="0"/>
              <a:t> של משתנים המופיעים בלולאת </a:t>
            </a:r>
            <a:r>
              <a:rPr lang="en-US" baseline="0" dirty="0" err="1" smtClean="0"/>
              <a:t>parfor</a:t>
            </a:r>
            <a:r>
              <a:rPr lang="he-IL" baseline="0" dirty="0" smtClean="0"/>
              <a:t>. מטלב מסווג את המשתנים למספר קטגוריות, ושגיאה עלולה להתקבל אם יש משתנה </a:t>
            </a:r>
            <a:r>
              <a:rPr lang="he-IL" b="1" baseline="0" dirty="0" smtClean="0"/>
              <a:t>שלא ניתן לסווג </a:t>
            </a:r>
            <a:r>
              <a:rPr lang="he-IL" baseline="0" dirty="0" smtClean="0"/>
              <a:t>לאחד מהסוגים או אם המשתנה </a:t>
            </a:r>
            <a:r>
              <a:rPr lang="he-IL" b="1" baseline="0" dirty="0" smtClean="0"/>
              <a:t>לא עומד במגבלות </a:t>
            </a:r>
            <a:r>
              <a:rPr lang="he-IL" baseline="0" dirty="0" smtClean="0"/>
              <a:t>עבור הסוג אליו הוא משתייך.</a:t>
            </a:r>
          </a:p>
          <a:p>
            <a:pPr algn="r" rtl="1"/>
            <a:endParaRPr lang="he-IL" baseline="0" dirty="0" smtClean="0"/>
          </a:p>
          <a:p>
            <a:pPr algn="r" rtl="1"/>
            <a:endParaRPr lang="en-US" baseline="0" dirty="0" smtClean="0"/>
          </a:p>
          <a:p>
            <a:pPr algn="l" rtl="1"/>
            <a:r>
              <a:rPr lang="en-US" sz="1200" b="0" i="0" kern="1200" dirty="0" smtClean="0">
                <a:solidFill>
                  <a:schemeClr val="tx1"/>
                </a:solidFill>
                <a:effectLst/>
                <a:latin typeface="+mn-lt"/>
                <a:ea typeface="+mn-ea"/>
                <a:cs typeface="+mn-cs"/>
              </a:rPr>
              <a:t>When a name in a </a:t>
            </a:r>
            <a:r>
              <a:rPr lang="en-US" dirty="0" err="1" smtClean="0"/>
              <a:t>parfor</a:t>
            </a:r>
            <a:r>
              <a:rPr lang="en-US" sz="1200" b="0" i="0" kern="1200" dirty="0" smtClean="0">
                <a:solidFill>
                  <a:schemeClr val="tx1"/>
                </a:solidFill>
                <a:effectLst/>
                <a:latin typeface="+mn-lt"/>
                <a:ea typeface="+mn-ea"/>
                <a:cs typeface="+mn-cs"/>
              </a:rPr>
              <a:t>-loop is recognized as referring to a variable, the variable is classified into one of several categories. A </a:t>
            </a:r>
            <a:r>
              <a:rPr lang="en-US" dirty="0" err="1" smtClean="0"/>
              <a:t>parfor</a:t>
            </a:r>
            <a:r>
              <a:rPr lang="en-US" sz="1200" b="0" i="0" kern="1200" dirty="0" smtClean="0">
                <a:solidFill>
                  <a:schemeClr val="tx1"/>
                </a:solidFill>
                <a:effectLst/>
                <a:latin typeface="+mn-lt"/>
                <a:ea typeface="+mn-ea"/>
                <a:cs typeface="+mn-cs"/>
              </a:rPr>
              <a:t>-loop generates an error if it contains any variables that cannot be uniquely categorized or if any variables violate their category restrictions.</a:t>
            </a:r>
            <a:endParaRPr lang="en-US" b="1" dirty="0" smtClean="0"/>
          </a:p>
          <a:p>
            <a:endParaRPr lang="en-US" dirty="0" smtClean="0"/>
          </a:p>
          <a:p>
            <a:pPr fontAlgn="base"/>
            <a:r>
              <a:rPr lang="en-US" sz="1200" b="1" i="0" kern="1200" dirty="0" smtClean="0">
                <a:solidFill>
                  <a:schemeClr val="tx1"/>
                </a:solidFill>
                <a:effectLst/>
                <a:latin typeface="+mn-lt"/>
                <a:ea typeface="+mn-ea"/>
                <a:cs typeface="+mn-cs"/>
              </a:rPr>
              <a:t>Transparency</a:t>
            </a:r>
          </a:p>
          <a:p>
            <a:pPr fontAlgn="base"/>
            <a:r>
              <a:rPr lang="en-US" sz="1200" b="0" i="0" kern="1200" dirty="0" smtClean="0">
                <a:solidFill>
                  <a:schemeClr val="tx1"/>
                </a:solidFill>
                <a:effectLst/>
                <a:latin typeface="+mn-lt"/>
                <a:ea typeface="+mn-ea"/>
                <a:cs typeface="+mn-cs"/>
              </a:rPr>
              <a:t>All variables within the body of a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-loop must be transparent. This means </a:t>
            </a:r>
            <a:r>
              <a:rPr lang="en-US" sz="1200" b="1" i="0" kern="1200" dirty="0" smtClean="0">
                <a:solidFill>
                  <a:schemeClr val="tx1"/>
                </a:solidFill>
                <a:effectLst/>
                <a:latin typeface="+mn-lt"/>
                <a:ea typeface="+mn-ea"/>
                <a:cs typeface="+mn-cs"/>
              </a:rPr>
              <a:t>that all references to variables must occur in the text of the program</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Since MATLAB is statically analyzing the loops to figure out what data goes to what worker and what data comes back, this seems like an understandable restriction.</a:t>
            </a:r>
          </a:p>
          <a:p>
            <a:pPr fontAlgn="base"/>
            <a:r>
              <a:rPr lang="en-US" sz="1200" b="0" i="0" kern="1200" dirty="0" smtClean="0">
                <a:solidFill>
                  <a:schemeClr val="tx1"/>
                </a:solidFill>
                <a:effectLst/>
                <a:latin typeface="+mn-lt"/>
                <a:ea typeface="+mn-ea"/>
                <a:cs typeface="+mn-cs"/>
              </a:rPr>
              <a:t>Therefore, the following commands cannot be used within the body of a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-loop : </a:t>
            </a:r>
            <a:r>
              <a:rPr lang="en-US" sz="1200" b="0" i="0" kern="1200" dirty="0" err="1" smtClean="0">
                <a:solidFill>
                  <a:schemeClr val="tx1"/>
                </a:solidFill>
                <a:effectLst/>
                <a:latin typeface="+mn-lt"/>
                <a:ea typeface="+mn-ea"/>
                <a:cs typeface="+mn-cs"/>
              </a:rPr>
              <a:t>evalc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eval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evalin</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assignin</a:t>
            </a:r>
            <a:r>
              <a:rPr lang="en-US" sz="1200" b="0" i="0" kern="1200" dirty="0" smtClean="0">
                <a:solidFill>
                  <a:schemeClr val="tx1"/>
                </a:solidFill>
                <a:effectLst/>
                <a:latin typeface="+mn-lt"/>
                <a:ea typeface="+mn-ea"/>
                <a:cs typeface="+mn-cs"/>
              </a:rPr>
              <a:t>. load can also not be used unless the output of load is </a:t>
            </a:r>
            <a:r>
              <a:rPr lang="en-US" sz="1200" b="0" i="0" u="none" strike="noStrike" kern="1200" dirty="0" smtClean="0">
                <a:solidFill>
                  <a:schemeClr val="tx1"/>
                </a:solidFill>
                <a:effectLst/>
                <a:latin typeface="+mn-lt"/>
                <a:ea typeface="+mn-ea"/>
                <a:cs typeface="+mn-cs"/>
                <a:hlinkClick r:id="rId3"/>
              </a:rPr>
              <a:t>assigned</a:t>
            </a:r>
            <a:r>
              <a:rPr lang="en-US" sz="1200" b="0" i="0" kern="1200" dirty="0" smtClean="0">
                <a:solidFill>
                  <a:schemeClr val="tx1"/>
                </a:solidFill>
                <a:effectLst/>
                <a:latin typeface="+mn-lt"/>
                <a:ea typeface="+mn-ea"/>
                <a:cs typeface="+mn-cs"/>
              </a:rPr>
              <a:t> to a variable name. It is possible to use the above functions within a function called by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due to the fact that the function has its own workspace. I have found that this is often the easiest workaround for the transparency issue.</a:t>
            </a:r>
          </a:p>
          <a:p>
            <a:pPr algn="r" rtl="1"/>
            <a:endParaRPr lang="en-US" baseline="0" dirty="0" smtClean="0"/>
          </a:p>
          <a:p>
            <a:pPr algn="l" rtl="1"/>
            <a:r>
              <a:rPr lang="en-US" baseline="0" dirty="0" smtClean="0"/>
              <a:t>http://blogs.mathworks.com/loren/2009/10/02/using-parfor-loops-getting-up-and-running/</a:t>
            </a:r>
            <a:endParaRPr lang="he-IL" baseline="0" dirty="0" smtClean="0"/>
          </a:p>
        </p:txBody>
      </p:sp>
      <p:sp>
        <p:nvSpPr>
          <p:cNvPr id="4" name="Slide Number Placeholder 3"/>
          <p:cNvSpPr>
            <a:spLocks noGrp="1"/>
          </p:cNvSpPr>
          <p:nvPr>
            <p:ph type="sldNum" sz="quarter" idx="10"/>
          </p:nvPr>
        </p:nvSpPr>
        <p:spPr/>
        <p:txBody>
          <a:bodyPr/>
          <a:lstStyle/>
          <a:p>
            <a:fld id="{CB1D5900-FCEC-40B1-8800-D2CA5B0D4593}" type="slidenum">
              <a:rPr lang="he-IL" smtClean="0"/>
              <a:t>27</a:t>
            </a:fld>
            <a:endParaRPr lang="he-IL"/>
          </a:p>
        </p:txBody>
      </p:sp>
    </p:spTree>
    <p:extLst>
      <p:ext uri="{BB962C8B-B14F-4D97-AF65-F5344CB8AC3E}">
        <p14:creationId xmlns:p14="http://schemas.microsoft.com/office/powerpoint/2010/main" val="327152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rtl="1" eaLnBrk="1" hangingPunct="1">
              <a:spcBef>
                <a:spcPct val="0"/>
              </a:spcBef>
            </a:pPr>
            <a:r>
              <a:rPr lang="he-IL" altLang="he-IL" dirty="0" smtClean="0"/>
              <a:t>בואו נדבר קצת מעבר ל</a:t>
            </a:r>
            <a:r>
              <a:rPr lang="en-US" altLang="he-IL" dirty="0" err="1" smtClean="0"/>
              <a:t>parfor</a:t>
            </a:r>
            <a:r>
              <a:rPr lang="he-IL" altLang="he-IL" dirty="0" smtClean="0"/>
              <a:t>...</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28360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אז כפי שתיארתי</a:t>
            </a:r>
            <a:r>
              <a:rPr lang="he-IL" sz="1200" b="0" i="0" kern="1200" baseline="0" dirty="0" smtClean="0">
                <a:solidFill>
                  <a:schemeClr val="tx1"/>
                </a:solidFill>
                <a:effectLst/>
                <a:latin typeface="+mn-lt"/>
                <a:ea typeface="+mn-ea"/>
                <a:cs typeface="+mn-cs"/>
              </a:rPr>
              <a:t> קודם, יש מגוון יכולות של עיבוד מקבילי במטלב. השימושים הנפוצים הם באמת פונקציות מ</a:t>
            </a:r>
            <a:r>
              <a:rPr lang="en-US" sz="1200" b="0" i="0" kern="1200" baseline="0" dirty="0" smtClean="0">
                <a:solidFill>
                  <a:schemeClr val="tx1"/>
                </a:solidFill>
                <a:effectLst/>
                <a:latin typeface="+mn-lt"/>
                <a:ea typeface="+mn-ea"/>
                <a:cs typeface="+mn-cs"/>
              </a:rPr>
              <a:t>toolboxes</a:t>
            </a:r>
            <a:r>
              <a:rPr lang="he-IL" sz="1200" b="0" i="0" kern="1200" baseline="0" dirty="0" smtClean="0">
                <a:solidFill>
                  <a:schemeClr val="tx1"/>
                </a:solidFill>
                <a:effectLst/>
                <a:latin typeface="+mn-lt"/>
                <a:ea typeface="+mn-ea"/>
                <a:cs typeface="+mn-cs"/>
              </a:rPr>
              <a:t> שיודעות לעבוד במקביל ולולאות מקביליות כמו </a:t>
            </a:r>
            <a:r>
              <a:rPr lang="en-US" sz="1200" b="0" i="0" kern="1200" baseline="0" dirty="0" err="1" smtClean="0">
                <a:solidFill>
                  <a:schemeClr val="tx1"/>
                </a:solidFill>
                <a:effectLst/>
                <a:latin typeface="+mn-lt"/>
                <a:ea typeface="+mn-ea"/>
                <a:cs typeface="+mn-cs"/>
              </a:rPr>
              <a:t>Parfor</a:t>
            </a:r>
            <a:r>
              <a:rPr lang="he-IL" sz="1200" b="0"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יש לנו יכולות מתקדמות יותר כמו:</a:t>
            </a:r>
          </a:p>
          <a:p>
            <a:pPr algn="r" rtl="1"/>
            <a:r>
              <a:rPr lang="he-IL" sz="1200" b="0" i="0" kern="1200" baseline="0" dirty="0" smtClean="0">
                <a:solidFill>
                  <a:schemeClr val="tx1"/>
                </a:solidFill>
                <a:effectLst/>
                <a:latin typeface="+mn-lt"/>
                <a:ea typeface="+mn-ea"/>
                <a:cs typeface="+mn-cs"/>
              </a:rPr>
              <a:t>-שליחת </a:t>
            </a:r>
            <a:r>
              <a:rPr lang="en-US" sz="1200" b="0" i="0" kern="1200" baseline="0" dirty="0" smtClean="0">
                <a:solidFill>
                  <a:schemeClr val="tx1"/>
                </a:solidFill>
                <a:effectLst/>
                <a:latin typeface="+mn-lt"/>
                <a:ea typeface="+mn-ea"/>
                <a:cs typeface="+mn-cs"/>
              </a:rPr>
              <a:t>script</a:t>
            </a:r>
            <a:r>
              <a:rPr lang="he-IL" sz="1200" b="0" i="0" kern="1200" baseline="0" dirty="0" smtClean="0">
                <a:solidFill>
                  <a:schemeClr val="tx1"/>
                </a:solidFill>
                <a:effectLst/>
                <a:latin typeface="+mn-lt"/>
                <a:ea typeface="+mn-ea"/>
                <a:cs typeface="+mn-cs"/>
              </a:rPr>
              <a:t> או פונקציה ל</a:t>
            </a:r>
            <a:r>
              <a:rPr lang="en-US" sz="1200" b="0" i="0" kern="1200" baseline="0" dirty="0" smtClean="0">
                <a:solidFill>
                  <a:schemeClr val="tx1"/>
                </a:solidFill>
                <a:effectLst/>
                <a:latin typeface="+mn-lt"/>
                <a:ea typeface="+mn-ea"/>
                <a:cs typeface="+mn-cs"/>
              </a:rPr>
              <a:t>worker</a:t>
            </a:r>
            <a:r>
              <a:rPr lang="he-IL" sz="1200" b="0" i="0" kern="1200" baseline="0" dirty="0" smtClean="0">
                <a:solidFill>
                  <a:schemeClr val="tx1"/>
                </a:solidFill>
                <a:effectLst/>
                <a:latin typeface="+mn-lt"/>
                <a:ea typeface="+mn-ea"/>
                <a:cs typeface="+mn-cs"/>
              </a:rPr>
              <a:t> באמצעות הפקודה </a:t>
            </a:r>
            <a:r>
              <a:rPr lang="en-US" sz="1200" b="0" i="0" kern="1200" baseline="0" dirty="0" smtClean="0">
                <a:solidFill>
                  <a:schemeClr val="tx1"/>
                </a:solidFill>
                <a:effectLst/>
                <a:latin typeface="+mn-lt"/>
                <a:ea typeface="+mn-ea"/>
                <a:cs typeface="+mn-cs"/>
              </a:rPr>
              <a:t>batch</a:t>
            </a:r>
            <a:r>
              <a:rPr lang="he-IL" sz="1200" b="0" i="0" kern="1200" baseline="0" dirty="0" smtClean="0">
                <a:solidFill>
                  <a:schemeClr val="tx1"/>
                </a:solidFill>
                <a:effectLst/>
                <a:latin typeface="+mn-lt"/>
                <a:ea typeface="+mn-ea"/>
                <a:cs typeface="+mn-cs"/>
              </a:rPr>
              <a:t>, וניהול </a:t>
            </a:r>
            <a:r>
              <a:rPr lang="en-US" sz="1200" b="0" i="0" kern="1200" baseline="0" dirty="0" smtClean="0">
                <a:solidFill>
                  <a:schemeClr val="tx1"/>
                </a:solidFill>
                <a:effectLst/>
                <a:latin typeface="+mn-lt"/>
                <a:ea typeface="+mn-ea"/>
                <a:cs typeface="+mn-cs"/>
              </a:rPr>
              <a:t>jobs</a:t>
            </a:r>
            <a:r>
              <a:rPr lang="he-IL" sz="1200" b="0" i="0" kern="1200" baseline="0" dirty="0" smtClean="0">
                <a:solidFill>
                  <a:schemeClr val="tx1"/>
                </a:solidFill>
                <a:effectLst/>
                <a:latin typeface="+mn-lt"/>
                <a:ea typeface="+mn-ea"/>
                <a:cs typeface="+mn-cs"/>
              </a:rPr>
              <a:t> שנשלחות ל</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באמצעות </a:t>
            </a:r>
            <a:r>
              <a:rPr lang="en-US" sz="1200" b="0" dirty="0" err="1" smtClean="0">
                <a:solidFill>
                  <a:srgbClr val="024C84"/>
                </a:solidFill>
                <a:latin typeface="Courier New" panose="02070309020205020404" pitchFamily="49" charset="0"/>
                <a:cs typeface="Courier New" panose="02070309020205020404" pitchFamily="49" charset="0"/>
              </a:rPr>
              <a:t>createJob</a:t>
            </a:r>
            <a:r>
              <a:rPr lang="en-US" sz="1200" b="0" dirty="0" smtClean="0">
                <a:solidFill>
                  <a:srgbClr val="024C84"/>
                </a:solidFill>
                <a:latin typeface="Courier New" panose="02070309020205020404" pitchFamily="49" charset="0"/>
                <a:cs typeface="Courier New" panose="02070309020205020404" pitchFamily="49" charset="0"/>
              </a:rPr>
              <a:t>, </a:t>
            </a:r>
            <a:r>
              <a:rPr lang="en-US" sz="1200" b="0" dirty="0" err="1" smtClean="0">
                <a:solidFill>
                  <a:srgbClr val="024C84"/>
                </a:solidFill>
                <a:latin typeface="Courier New" panose="02070309020205020404" pitchFamily="49" charset="0"/>
                <a:cs typeface="Courier New" panose="02070309020205020404" pitchFamily="49" charset="0"/>
              </a:rPr>
              <a:t>createTask</a:t>
            </a:r>
            <a:r>
              <a:rPr lang="en-US" sz="1200" b="0" dirty="0" smtClean="0">
                <a:solidFill>
                  <a:srgbClr val="024C84"/>
                </a:solidFill>
                <a:latin typeface="Courier New" panose="02070309020205020404" pitchFamily="49" charset="0"/>
                <a:cs typeface="Courier New" panose="02070309020205020404" pitchFamily="49" charset="0"/>
              </a:rPr>
              <a:t> </a:t>
            </a:r>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-הפעלת </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באופן אסינכרוני ע"י </a:t>
            </a:r>
            <a:r>
              <a:rPr lang="en-US" sz="1200" b="0" i="0" kern="1200" baseline="0" dirty="0" err="1" smtClean="0">
                <a:solidFill>
                  <a:schemeClr val="tx1"/>
                </a:solidFill>
                <a:effectLst/>
                <a:latin typeface="+mn-lt"/>
                <a:ea typeface="+mn-ea"/>
                <a:cs typeface="+mn-cs"/>
              </a:rPr>
              <a:t>parfeval</a:t>
            </a:r>
            <a:r>
              <a:rPr lang="he-IL" sz="1200" b="0" i="0" kern="1200" baseline="0" dirty="0" smtClean="0">
                <a:solidFill>
                  <a:schemeClr val="tx1"/>
                </a:solidFill>
                <a:effectLst/>
                <a:latin typeface="+mn-lt"/>
                <a:ea typeface="+mn-ea"/>
                <a:cs typeface="+mn-cs"/>
              </a:rPr>
              <a:t> כפי שראינו בדוגמא</a:t>
            </a:r>
            <a:endParaRPr lang="en-US" sz="1200" b="0" i="0" kern="1200" baseline="0" dirty="0" smtClean="0">
              <a:solidFill>
                <a:schemeClr val="tx1"/>
              </a:solidFill>
              <a:effectLst/>
              <a:latin typeface="+mn-lt"/>
              <a:ea typeface="+mn-ea"/>
              <a:cs typeface="+mn-cs"/>
            </a:endParaRPr>
          </a:p>
          <a:p>
            <a:pPr algn="r" rtl="1"/>
            <a:r>
              <a:rPr lang="en-US" sz="1200" b="0" i="0" kern="1200" baseline="0" dirty="0" smtClean="0">
                <a:solidFill>
                  <a:schemeClr val="tx1"/>
                </a:solidFill>
                <a:effectLst/>
                <a:latin typeface="+mn-lt"/>
                <a:ea typeface="+mn-ea"/>
                <a:cs typeface="+mn-cs"/>
              </a:rPr>
              <a:t>-</a:t>
            </a:r>
            <a:r>
              <a:rPr lang="he-IL" sz="1200" b="0" i="0" kern="1200" baseline="0" dirty="0" smtClean="0">
                <a:solidFill>
                  <a:schemeClr val="tx1"/>
                </a:solidFill>
                <a:effectLst/>
                <a:latin typeface="+mn-lt"/>
                <a:ea typeface="+mn-ea"/>
                <a:cs typeface="+mn-cs"/>
              </a:rPr>
              <a:t>עבודה עם </a:t>
            </a:r>
            <a:r>
              <a:rPr lang="en-US" sz="1200" b="0" i="0" kern="1200" baseline="0" dirty="0" smtClean="0">
                <a:solidFill>
                  <a:schemeClr val="tx1"/>
                </a:solidFill>
                <a:effectLst/>
                <a:latin typeface="+mn-lt"/>
                <a:ea typeface="+mn-ea"/>
                <a:cs typeface="+mn-cs"/>
              </a:rPr>
              <a:t>big data</a:t>
            </a:r>
            <a:r>
              <a:rPr lang="he-IL" sz="1200" b="0" i="0" kern="1200" baseline="0" dirty="0" smtClean="0">
                <a:solidFill>
                  <a:schemeClr val="tx1"/>
                </a:solidFill>
                <a:effectLst/>
                <a:latin typeface="+mn-lt"/>
                <a:ea typeface="+mn-ea"/>
                <a:cs typeface="+mn-cs"/>
              </a:rPr>
              <a:t> כלומר מידע שגדול מדי לזיכרון באמצעות </a:t>
            </a:r>
            <a:r>
              <a:rPr lang="en-US" sz="1200" b="0" i="0" kern="1200" baseline="0" dirty="0" err="1" smtClean="0">
                <a:solidFill>
                  <a:schemeClr val="tx1"/>
                </a:solidFill>
                <a:effectLst/>
                <a:latin typeface="+mn-lt"/>
                <a:ea typeface="+mn-ea"/>
                <a:cs typeface="+mn-cs"/>
              </a:rPr>
              <a:t>tall,mapreduce,distributes</a:t>
            </a:r>
            <a:r>
              <a:rPr lang="en-US" sz="1200" b="0" i="0" kern="1200" baseline="0" dirty="0" smtClean="0">
                <a:solidFill>
                  <a:schemeClr val="tx1"/>
                </a:solidFill>
                <a:effectLst/>
                <a:latin typeface="+mn-lt"/>
                <a:ea typeface="+mn-ea"/>
                <a:cs typeface="+mn-cs"/>
              </a:rPr>
              <a:t> arrays</a:t>
            </a:r>
            <a:endParaRPr lang="he-IL" sz="1200" b="0" i="0" kern="1200" baseline="0" dirty="0" smtClean="0">
              <a:solidFill>
                <a:schemeClr val="tx1"/>
              </a:solidFill>
              <a:effectLst/>
              <a:latin typeface="+mn-lt"/>
              <a:ea typeface="+mn-ea"/>
              <a:cs typeface="+mn-cs"/>
            </a:endParaRPr>
          </a:p>
          <a:p>
            <a:pPr algn="r" rtl="1"/>
            <a:r>
              <a:rPr lang="en-US" sz="1200" b="0" i="0" kern="1200" baseline="0" dirty="0" smtClean="0">
                <a:solidFill>
                  <a:schemeClr val="tx1"/>
                </a:solidFill>
                <a:effectLst/>
                <a:latin typeface="+mn-lt"/>
                <a:ea typeface="+mn-ea"/>
                <a:cs typeface="+mn-cs"/>
              </a:rPr>
              <a:t>Tall arrays</a:t>
            </a:r>
            <a:r>
              <a:rPr lang="he-IL" sz="1200" b="0" i="0" kern="1200" baseline="0" dirty="0" smtClean="0">
                <a:solidFill>
                  <a:schemeClr val="tx1"/>
                </a:solidFill>
                <a:effectLst/>
                <a:latin typeface="+mn-lt"/>
                <a:ea typeface="+mn-ea"/>
                <a:cs typeface="+mn-cs"/>
              </a:rPr>
              <a:t> הוא טיפוס משתנה חדש שנוסף ב2016</a:t>
            </a:r>
            <a:r>
              <a:rPr lang="en-US" sz="1200" b="0" i="0" kern="1200" baseline="0" dirty="0" smtClean="0">
                <a:solidFill>
                  <a:schemeClr val="tx1"/>
                </a:solidFill>
                <a:effectLst/>
                <a:latin typeface="+mn-lt"/>
                <a:ea typeface="+mn-ea"/>
                <a:cs typeface="+mn-cs"/>
              </a:rPr>
              <a:t>b</a:t>
            </a:r>
            <a:r>
              <a:rPr lang="he-IL" sz="1200" b="0" i="0" kern="1200" baseline="0" dirty="0" smtClean="0">
                <a:solidFill>
                  <a:schemeClr val="tx1"/>
                </a:solidFill>
                <a:effectLst/>
                <a:latin typeface="+mn-lt"/>
                <a:ea typeface="+mn-ea"/>
                <a:cs typeface="+mn-cs"/>
              </a:rPr>
              <a:t> כפי שהצגתי בתחילת היום ונוכל להשתמש בו לעיבוד מידע באופן מקבילי על גבי המחשב האישי, על קלאסטרים עם </a:t>
            </a:r>
            <a:r>
              <a:rPr lang="en-US" sz="1200" b="0" i="0" kern="1200" baseline="0" dirty="0" smtClean="0">
                <a:solidFill>
                  <a:schemeClr val="tx1"/>
                </a:solidFill>
                <a:effectLst/>
                <a:latin typeface="+mn-lt"/>
                <a:ea typeface="+mn-ea"/>
                <a:cs typeface="+mn-cs"/>
              </a:rPr>
              <a:t>MDCS</a:t>
            </a:r>
            <a:r>
              <a:rPr lang="he-IL" sz="1200" b="0" i="0" kern="1200" baseline="0" dirty="0" smtClean="0">
                <a:solidFill>
                  <a:schemeClr val="tx1"/>
                </a:solidFill>
                <a:effectLst/>
                <a:latin typeface="+mn-lt"/>
                <a:ea typeface="+mn-ea"/>
                <a:cs typeface="+mn-cs"/>
              </a:rPr>
              <a:t> או קלאסטרים של </a:t>
            </a:r>
            <a:r>
              <a:rPr lang="en-US" sz="1200" b="0" i="0" kern="1200" baseline="0" dirty="0" smtClean="0">
                <a:solidFill>
                  <a:schemeClr val="tx1"/>
                </a:solidFill>
                <a:effectLst/>
                <a:latin typeface="+mn-lt"/>
                <a:ea typeface="+mn-ea"/>
                <a:cs typeface="+mn-cs"/>
              </a:rPr>
              <a:t>Spark</a:t>
            </a:r>
            <a:r>
              <a:rPr lang="he-IL"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algn="r" rtl="1"/>
            <a:r>
              <a:rPr lang="en-US" sz="1200" b="0" i="0" kern="1200" baseline="0" dirty="0" smtClean="0">
                <a:solidFill>
                  <a:schemeClr val="tx1"/>
                </a:solidFill>
                <a:effectLst/>
                <a:latin typeface="+mn-lt"/>
                <a:ea typeface="+mn-ea"/>
                <a:cs typeface="+mn-cs"/>
              </a:rPr>
              <a:t>-</a:t>
            </a:r>
            <a:r>
              <a:rPr lang="he-IL" sz="1200" b="0" i="0" kern="1200" baseline="0" dirty="0" smtClean="0">
                <a:solidFill>
                  <a:schemeClr val="tx1"/>
                </a:solidFill>
                <a:effectLst/>
                <a:latin typeface="+mn-lt"/>
                <a:ea typeface="+mn-ea"/>
                <a:cs typeface="+mn-cs"/>
              </a:rPr>
              <a:t>הרצת אותו קוד עם </a:t>
            </a:r>
            <a:r>
              <a:rPr lang="en-US" sz="1200" b="0" i="0" kern="1200" baseline="0" dirty="0" smtClean="0">
                <a:solidFill>
                  <a:schemeClr val="tx1"/>
                </a:solidFill>
                <a:effectLst/>
                <a:latin typeface="+mn-lt"/>
                <a:ea typeface="+mn-ea"/>
                <a:cs typeface="+mn-cs"/>
              </a:rPr>
              <a:t>data</a:t>
            </a:r>
            <a:r>
              <a:rPr lang="he-IL" sz="1200" b="0" i="0" kern="1200" baseline="0" dirty="0" smtClean="0">
                <a:solidFill>
                  <a:schemeClr val="tx1"/>
                </a:solidFill>
                <a:effectLst/>
                <a:latin typeface="+mn-lt"/>
                <a:ea typeface="+mn-ea"/>
                <a:cs typeface="+mn-cs"/>
              </a:rPr>
              <a:t> שונה על כל </a:t>
            </a:r>
            <a:r>
              <a:rPr lang="en-US" sz="1200" b="0" i="0" kern="1200" baseline="0" dirty="0" smtClean="0">
                <a:solidFill>
                  <a:schemeClr val="tx1"/>
                </a:solidFill>
                <a:effectLst/>
                <a:latin typeface="+mn-lt"/>
                <a:ea typeface="+mn-ea"/>
                <a:cs typeface="+mn-cs"/>
              </a:rPr>
              <a:t>worker</a:t>
            </a:r>
            <a:r>
              <a:rPr lang="he-IL" sz="1200" b="0" i="0" kern="1200" baseline="0" dirty="0" smtClean="0">
                <a:solidFill>
                  <a:schemeClr val="tx1"/>
                </a:solidFill>
                <a:effectLst/>
                <a:latin typeface="+mn-lt"/>
                <a:ea typeface="+mn-ea"/>
                <a:cs typeface="+mn-cs"/>
              </a:rPr>
              <a:t> באמצעות </a:t>
            </a:r>
            <a:r>
              <a:rPr lang="en-US" sz="1200" b="0" i="0" kern="1200" baseline="0" dirty="0" err="1" smtClean="0">
                <a:solidFill>
                  <a:schemeClr val="tx1"/>
                </a:solidFill>
                <a:effectLst/>
                <a:latin typeface="+mn-lt"/>
                <a:ea typeface="+mn-ea"/>
                <a:cs typeface="+mn-cs"/>
              </a:rPr>
              <a:t>spmd</a:t>
            </a:r>
            <a:r>
              <a:rPr lang="he-IL" sz="1200" b="0" i="0" kern="1200" baseline="0" dirty="0" smtClean="0">
                <a:solidFill>
                  <a:schemeClr val="tx1"/>
                </a:solidFill>
                <a:effectLst/>
                <a:latin typeface="+mn-lt"/>
                <a:ea typeface="+mn-ea"/>
                <a:cs typeface="+mn-cs"/>
              </a:rPr>
              <a:t>.</a:t>
            </a:r>
          </a:p>
          <a:p>
            <a:pPr algn="r" rtl="1"/>
            <a:r>
              <a:rPr lang="he-IL" sz="1200" b="0" i="0" kern="1200" baseline="0" dirty="0" smtClean="0">
                <a:solidFill>
                  <a:schemeClr val="tx1"/>
                </a:solidFill>
                <a:effectLst/>
                <a:latin typeface="+mn-lt"/>
                <a:ea typeface="+mn-ea"/>
                <a:cs typeface="+mn-cs"/>
              </a:rPr>
              <a:t>-ניהול תקשורת עם ה</a:t>
            </a:r>
            <a:r>
              <a:rPr lang="en-US" sz="1200" b="0" i="0" kern="1200" baseline="0" dirty="0" smtClean="0">
                <a:solidFill>
                  <a:schemeClr val="tx1"/>
                </a:solidFill>
                <a:effectLst/>
                <a:latin typeface="+mn-lt"/>
                <a:ea typeface="+mn-ea"/>
                <a:cs typeface="+mn-cs"/>
              </a:rPr>
              <a:t>workers</a:t>
            </a:r>
            <a:r>
              <a:rPr lang="he-IL" sz="1200" b="0" i="0" kern="1200" baseline="0" dirty="0" smtClean="0">
                <a:solidFill>
                  <a:schemeClr val="tx1"/>
                </a:solidFill>
                <a:effectLst/>
                <a:latin typeface="+mn-lt"/>
                <a:ea typeface="+mn-ea"/>
                <a:cs typeface="+mn-cs"/>
              </a:rPr>
              <a:t> ע"י </a:t>
            </a:r>
            <a:r>
              <a:rPr lang="en-US" sz="1200" b="0" i="0" kern="1200" baseline="0" dirty="0" err="1" smtClean="0">
                <a:solidFill>
                  <a:schemeClr val="tx1"/>
                </a:solidFill>
                <a:effectLst/>
                <a:latin typeface="+mn-lt"/>
                <a:ea typeface="+mn-ea"/>
                <a:cs typeface="+mn-cs"/>
              </a:rPr>
              <a:t>labSend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labRecieve</a:t>
            </a:r>
            <a:endParaRPr lang="he-IL" sz="1200" b="0" i="0" kern="1200" baseline="0" dirty="0" smtClean="0">
              <a:solidFill>
                <a:schemeClr val="tx1"/>
              </a:solidFill>
              <a:effectLst/>
              <a:latin typeface="+mn-lt"/>
              <a:ea typeface="+mn-ea"/>
              <a:cs typeface="+mn-cs"/>
            </a:endParaRPr>
          </a:p>
          <a:p>
            <a:pPr algn="r" rtl="1"/>
            <a:endParaRPr lang="he-IL" sz="1200" b="0" i="0" kern="1200" baseline="0" dirty="0" smtClean="0">
              <a:solidFill>
                <a:schemeClr val="tx1"/>
              </a:solidFill>
              <a:effectLst/>
              <a:latin typeface="+mn-lt"/>
              <a:ea typeface="+mn-ea"/>
              <a:cs typeface="+mn-cs"/>
            </a:endParaRPr>
          </a:p>
          <a:p>
            <a:pPr algn="r" rtl="1"/>
            <a:r>
              <a:rPr lang="he-IL" sz="1200" b="0" i="0" kern="1200" baseline="0" dirty="0" smtClean="0">
                <a:solidFill>
                  <a:schemeClr val="tx1"/>
                </a:solidFill>
                <a:effectLst/>
                <a:latin typeface="+mn-lt"/>
                <a:ea typeface="+mn-ea"/>
                <a:cs typeface="+mn-cs"/>
              </a:rPr>
              <a:t>לדוגמא.... </a:t>
            </a:r>
          </a:p>
          <a:p>
            <a:pPr algn="r" rtl="1"/>
            <a:endParaRPr lang="en-US" sz="1200" b="0" i="0" kern="1200" dirty="0" smtClean="0">
              <a:solidFill>
                <a:schemeClr val="tx1"/>
              </a:solidFill>
              <a:effectLst/>
              <a:latin typeface="+mn-lt"/>
              <a:ea typeface="+mn-ea"/>
              <a:cs typeface="+mn-cs"/>
            </a:endParaRPr>
          </a:p>
          <a:p>
            <a:pPr algn="r" rtl="1"/>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Tall: Process big data with tall arrays in parallel on your desktop, MATLAB Distributed Computing Server, and Spark clusters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Inside the body of the </a:t>
            </a:r>
            <a:r>
              <a:rPr lang="en-US" dirty="0" err="1" smtClean="0"/>
              <a:t>spmd</a:t>
            </a:r>
            <a:r>
              <a:rPr lang="en-US" sz="1200" b="0" i="0" kern="1200" dirty="0" smtClean="0">
                <a:solidFill>
                  <a:schemeClr val="tx1"/>
                </a:solidFill>
                <a:effectLst/>
                <a:latin typeface="+mn-lt"/>
                <a:ea typeface="+mn-ea"/>
                <a:cs typeface="+mn-cs"/>
              </a:rPr>
              <a:t> statement, each MATLAB worker has a unique value of </a:t>
            </a:r>
            <a:r>
              <a:rPr lang="en-US" sz="1200" b="0" i="0" u="none" strike="noStrike" kern="1200" dirty="0" err="1" smtClean="0">
                <a:solidFill>
                  <a:schemeClr val="tx1"/>
                </a:solidFill>
                <a:effectLst/>
                <a:latin typeface="+mn-lt"/>
                <a:ea typeface="+mn-ea"/>
                <a:cs typeface="+mn-cs"/>
                <a:hlinkClick r:id="rId3" action="ppaction://hlinkfile"/>
              </a:rPr>
              <a:t>labindex</a:t>
            </a:r>
            <a:r>
              <a:rPr lang="en-US" sz="1200" b="0" i="0" kern="1200" dirty="0" smtClean="0">
                <a:solidFill>
                  <a:schemeClr val="tx1"/>
                </a:solidFill>
                <a:effectLst/>
                <a:latin typeface="+mn-lt"/>
                <a:ea typeface="+mn-ea"/>
                <a:cs typeface="+mn-cs"/>
              </a:rPr>
              <a:t>, while </a:t>
            </a:r>
            <a:r>
              <a:rPr lang="en-US" sz="1200" b="0" i="0" u="none" strike="noStrike" kern="1200" dirty="0" err="1" smtClean="0">
                <a:solidFill>
                  <a:schemeClr val="tx1"/>
                </a:solidFill>
                <a:effectLst/>
                <a:latin typeface="+mn-lt"/>
                <a:ea typeface="+mn-ea"/>
                <a:cs typeface="+mn-cs"/>
                <a:hlinkClick r:id="rId4" action="ppaction://hlinkfile"/>
              </a:rPr>
              <a:t>numlabs</a:t>
            </a:r>
            <a:r>
              <a:rPr lang="en-US" sz="1200" b="0" i="0" kern="1200" dirty="0" smtClean="0">
                <a:solidFill>
                  <a:schemeClr val="tx1"/>
                </a:solidFill>
                <a:effectLst/>
                <a:latin typeface="+mn-lt"/>
                <a:ea typeface="+mn-ea"/>
                <a:cs typeface="+mn-cs"/>
              </a:rPr>
              <a:t> denotes the total number of workers executing the block in parallel. Within the body of the </a:t>
            </a:r>
            <a:r>
              <a:rPr lang="en-US" dirty="0" err="1" smtClean="0"/>
              <a:t>spmd</a:t>
            </a:r>
            <a:r>
              <a:rPr lang="en-US" sz="1200" b="0" i="0" kern="1200" dirty="0" smtClean="0">
                <a:solidFill>
                  <a:schemeClr val="tx1"/>
                </a:solidFill>
                <a:effectLst/>
                <a:latin typeface="+mn-lt"/>
                <a:ea typeface="+mn-ea"/>
                <a:cs typeface="+mn-cs"/>
              </a:rPr>
              <a:t> statement, communication functions for communicating jobs (such as </a:t>
            </a:r>
            <a:r>
              <a:rPr lang="en-US" sz="1200" b="0" i="0" u="none" strike="noStrike" kern="1200" dirty="0" err="1" smtClean="0">
                <a:solidFill>
                  <a:schemeClr val="tx1"/>
                </a:solidFill>
                <a:effectLst/>
                <a:latin typeface="+mn-lt"/>
                <a:ea typeface="+mn-ea"/>
                <a:cs typeface="+mn-cs"/>
                <a:hlinkClick r:id="rId5" action="ppaction://hlinkfile"/>
              </a:rPr>
              <a:t>labSend</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6" action="ppaction://hlinkfile"/>
              </a:rPr>
              <a:t>labReceive</a:t>
            </a:r>
            <a:r>
              <a:rPr lang="en-US" sz="1200" b="0" i="0" kern="1200" dirty="0" smtClean="0">
                <a:solidFill>
                  <a:schemeClr val="tx1"/>
                </a:solidFill>
                <a:effectLst/>
                <a:latin typeface="+mn-lt"/>
                <a:ea typeface="+mn-ea"/>
                <a:cs typeface="+mn-cs"/>
              </a:rPr>
              <a:t>) can transfer data between the workers.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Parallel and GPU Computing Tutorials:</a:t>
            </a:r>
          </a:p>
          <a:p>
            <a:r>
              <a:rPr lang="en-US" dirty="0" smtClean="0"/>
              <a:t>https://www.mathworks.com/videos/series/parallel-and-gpu-computing-tutorials-97719.html</a:t>
            </a:r>
          </a:p>
          <a:p>
            <a:endParaRPr lang="he-IL" dirty="0" smtClean="0"/>
          </a:p>
          <a:p>
            <a:endParaRPr lang="he-IL" dirty="0" smtClean="0"/>
          </a:p>
          <a:p>
            <a:r>
              <a:rPr lang="en-US" sz="1200" b="0" i="0" u="none" strike="noStrike" kern="1200" baseline="0" dirty="0" smtClean="0">
                <a:solidFill>
                  <a:schemeClr val="tx1"/>
                </a:solidFill>
                <a:latin typeface="+mn-lt"/>
                <a:ea typeface="+mn-ea"/>
                <a:cs typeface="+mn-cs"/>
              </a:rPr>
              <a:t>Although the </a:t>
            </a:r>
            <a:r>
              <a:rPr lang="en-US" sz="1200" b="1" i="0" u="none" strike="noStrike" kern="1200" baseline="0" dirty="0" err="1" smtClean="0">
                <a:solidFill>
                  <a:schemeClr val="tx1"/>
                </a:solidFill>
                <a:latin typeface="+mn-lt"/>
                <a:ea typeface="+mn-ea"/>
                <a:cs typeface="+mn-cs"/>
              </a:rPr>
              <a:t>parfeval</a:t>
            </a:r>
            <a:r>
              <a:rPr lang="en-US" sz="1200" b="0" i="0" u="none" strike="noStrike" kern="1200" baseline="0" dirty="0" smtClean="0">
                <a:solidFill>
                  <a:schemeClr val="tx1"/>
                </a:solidFill>
                <a:latin typeface="+mn-lt"/>
                <a:ea typeface="+mn-ea"/>
                <a:cs typeface="+mn-cs"/>
              </a:rPr>
              <a:t> function offers a way to offload work to a worker in</a:t>
            </a:r>
          </a:p>
          <a:p>
            <a:r>
              <a:rPr lang="en-US" sz="1200" b="0" i="0" u="none" strike="noStrike" kern="1200" baseline="0" dirty="0" smtClean="0">
                <a:solidFill>
                  <a:schemeClr val="tx1"/>
                </a:solidFill>
                <a:latin typeface="+mn-lt"/>
                <a:ea typeface="+mn-ea"/>
                <a:cs typeface="+mn-cs"/>
              </a:rPr>
              <a:t>an open interactive pool, there is more ability to control the job using </a:t>
            </a:r>
            <a:r>
              <a:rPr lang="en-US" sz="1200" b="1" i="0" u="none" strike="noStrike" kern="1200" baseline="0" dirty="0" smtClean="0">
                <a:solidFill>
                  <a:schemeClr val="tx1"/>
                </a:solidFill>
                <a:latin typeface="+mn-lt"/>
                <a:ea typeface="+mn-ea"/>
                <a:cs typeface="+mn-cs"/>
              </a:rPr>
              <a:t>batch</a:t>
            </a:r>
            <a:r>
              <a:rPr lang="en-US" sz="1200" b="0" i="0" u="none" strike="noStrike" kern="1200" baseline="0" dirty="0" smtClean="0">
                <a:solidFill>
                  <a:schemeClr val="tx1"/>
                </a:solidFill>
                <a:latin typeface="+mn-lt"/>
                <a:ea typeface="+mn-ea"/>
                <a:cs typeface="+mn-cs"/>
              </a:rPr>
              <a:t>.</a:t>
            </a:r>
            <a:endParaRPr lang="he-IL" dirty="0" smtClean="0"/>
          </a:p>
          <a:p>
            <a:endParaRPr lang="en-US" dirty="0" smtClean="0"/>
          </a:p>
          <a:p>
            <a:r>
              <a:rPr lang="en-US" sz="1200" b="1" dirty="0" err="1" smtClean="0">
                <a:solidFill>
                  <a:srgbClr val="024C84"/>
                </a:solidFill>
                <a:latin typeface="Courier New" panose="02070309020205020404" pitchFamily="49" charset="0"/>
                <a:cs typeface="Courier New" panose="02070309020205020404" pitchFamily="49" charset="0"/>
              </a:rPr>
              <a:t>Parfeval</a:t>
            </a:r>
            <a:r>
              <a:rPr lang="en-US" sz="1200" b="1" dirty="0" smtClean="0">
                <a:solidFill>
                  <a:srgbClr val="024C84"/>
                </a:solidFill>
                <a:latin typeface="Courier New" panose="02070309020205020404" pitchFamily="49" charset="0"/>
                <a:cs typeface="Courier New" panose="02070309020205020404" pitchFamily="49" charset="0"/>
              </a:rPr>
              <a:t> - </a:t>
            </a:r>
            <a:r>
              <a:rPr lang="en-US" sz="1200" dirty="0" smtClean="0"/>
              <a:t>asynchronous queue for </a:t>
            </a:r>
            <a:r>
              <a:rPr lang="en-US" sz="1200" dirty="0" err="1" smtClean="0"/>
              <a:t>feval</a:t>
            </a:r>
            <a:endParaRPr lang="en-US" b="1" dirty="0" smtClean="0"/>
          </a:p>
          <a:p>
            <a:r>
              <a:rPr lang="en-US" sz="1200" b="0" i="0" kern="1200" dirty="0" smtClean="0">
                <a:solidFill>
                  <a:schemeClr val="tx1"/>
                </a:solidFill>
                <a:effectLst/>
                <a:latin typeface="+mn-lt"/>
                <a:ea typeface="+mn-ea"/>
                <a:cs typeface="+mn-cs"/>
              </a:rPr>
              <a:t>When you execute something synchronously, you wait for it to finish before moving on to another task. When you execute something asynchronously, you can </a:t>
            </a:r>
            <a:r>
              <a:rPr lang="en-US" sz="1200" b="1" i="0" kern="1200" dirty="0" smtClean="0">
                <a:solidFill>
                  <a:schemeClr val="tx1"/>
                </a:solidFill>
                <a:effectLst/>
                <a:latin typeface="+mn-lt"/>
                <a:ea typeface="+mn-ea"/>
                <a:cs typeface="+mn-cs"/>
              </a:rPr>
              <a:t>move on to another task before it finishes.</a:t>
            </a:r>
          </a:p>
          <a:p>
            <a:r>
              <a:rPr lang="en-US" sz="1200" b="0" i="0" kern="1200" dirty="0" smtClean="0">
                <a:solidFill>
                  <a:schemeClr val="tx1"/>
                </a:solidFill>
                <a:effectLst/>
                <a:latin typeface="+mn-lt"/>
                <a:ea typeface="+mn-ea"/>
                <a:cs typeface="+mn-cs"/>
              </a:rPr>
              <a:t>That being, said, in the context of computers this translates into executing a process or task on another "thread." A thread is a series of commands--a block of code--that exists as a unit of work. The operating system can manage multiple threads and assign a thread a piece ("slice") of processor time before switching to another thread to give it a turn to do some work. At its core (pardon the pun), a processor can simply execute a command--it has no concept of doing two things at one time. The operating system simulates this by allocating slices of time to different threads.</a:t>
            </a:r>
          </a:p>
          <a:p>
            <a:r>
              <a:rPr lang="en-US" sz="1200" b="0" i="0" kern="1200" dirty="0" smtClean="0">
                <a:solidFill>
                  <a:schemeClr val="tx1"/>
                </a:solidFill>
                <a:effectLst/>
                <a:latin typeface="+mn-lt"/>
                <a:ea typeface="+mn-ea"/>
                <a:cs typeface="+mn-cs"/>
              </a:rPr>
              <a:t>Now, if you introduce multiple cores/processors into the mix, then things CAN actually happen at the same time. The operating system can allocate time to one thread on the first processor, then allocate the same block of time to another thread on a different processor.</a:t>
            </a:r>
          </a:p>
          <a:p>
            <a:r>
              <a:rPr lang="en-US" sz="1200" b="0" i="0" kern="1200" dirty="0" smtClean="0">
                <a:solidFill>
                  <a:schemeClr val="tx1"/>
                </a:solidFill>
                <a:effectLst/>
                <a:latin typeface="+mn-lt"/>
                <a:ea typeface="+mn-ea"/>
                <a:cs typeface="+mn-cs"/>
              </a:rPr>
              <a:t>All of this is about allowing the operating system to manage the completion of your task while you can go on in your code and do other things. Asynchronous programming is a complicated topic because of the semantics of how things tie together when you can do them at the same time.</a:t>
            </a:r>
          </a:p>
          <a:p>
            <a:endParaRPr lang="en-US" sz="1200" b="0" i="0" kern="1200" dirty="0" smtClean="0">
              <a:solidFill>
                <a:schemeClr val="tx1"/>
              </a:solidFill>
              <a:effectLst/>
              <a:latin typeface="+mn-lt"/>
              <a:ea typeface="+mn-ea"/>
              <a:cs typeface="+mn-cs"/>
            </a:endParaRPr>
          </a:p>
          <a:p>
            <a:pPr rtl="1" fontAlgn="base"/>
            <a:r>
              <a:rPr lang="he-IL" sz="1200" b="0" i="0" kern="1200" dirty="0" smtClean="0">
                <a:solidFill>
                  <a:schemeClr val="tx1"/>
                </a:solidFill>
                <a:effectLst/>
                <a:latin typeface="+mn-lt"/>
                <a:ea typeface="+mn-ea"/>
                <a:cs typeface="+mn-cs"/>
              </a:rPr>
              <a:t>תכנות אסינכרוני זה לסדר את המשימות לא בסדר הטבעי שלהם אלה בסדר האופטימאלי מבחינת עבודה ( הגדרה שלי ולא הגדרת מילון ).</a:t>
            </a:r>
          </a:p>
          <a:p>
            <a:pPr rtl="0" fontAlgn="base"/>
            <a:r>
              <a:rPr lang="he-IL" sz="1200" b="0" i="0" kern="1200" dirty="0" smtClean="0">
                <a:solidFill>
                  <a:schemeClr val="tx1"/>
                </a:solidFill>
                <a:effectLst/>
                <a:latin typeface="+mn-lt"/>
                <a:ea typeface="+mn-ea"/>
                <a:cs typeface="+mn-cs"/>
              </a:rPr>
              <a:t>  תכנות אסינכרוני - היכולות לפרק משימה לתת משימות קטנות.</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https://eyalvardi.wordpress.com/2012/10/01/%D7%AA%D7%9B%D7%A0%D7%95%D7%AA-%D7%9E%D7%A7%D7%91%D7%99%D7%9C%D7%99-%D7%90%D7%95-%D7%90%D7%A1%D7%99%D7%A0%D7%9B%D7%A8%D7%95%D7%A0%D7%99/</a:t>
            </a:r>
          </a:p>
          <a:p>
            <a:endParaRPr lang="he-IL" dirty="0"/>
          </a:p>
        </p:txBody>
      </p:sp>
      <p:sp>
        <p:nvSpPr>
          <p:cNvPr id="4" name="Slide Number Placeholder 3"/>
          <p:cNvSpPr>
            <a:spLocks noGrp="1"/>
          </p:cNvSpPr>
          <p:nvPr>
            <p:ph type="sldNum" sz="quarter" idx="10"/>
          </p:nvPr>
        </p:nvSpPr>
        <p:spPr/>
        <p:txBody>
          <a:bodyPr/>
          <a:lstStyle/>
          <a:p>
            <a:fld id="{CB1D5900-FCEC-40B1-8800-D2CA5B0D4593}" type="slidenum">
              <a:rPr lang="he-IL" smtClean="0"/>
              <a:t>29</a:t>
            </a:fld>
            <a:endParaRPr lang="he-IL"/>
          </a:p>
        </p:txBody>
      </p:sp>
    </p:spTree>
    <p:extLst>
      <p:ext uri="{BB962C8B-B14F-4D97-AF65-F5344CB8AC3E}">
        <p14:creationId xmlns:p14="http://schemas.microsoft.com/office/powerpoint/2010/main" val="19985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lgn="r" rtl="1">
              <a:buFont typeface="Arial" pitchFamily="34" charset="0"/>
              <a:buNone/>
            </a:pPr>
            <a:r>
              <a:rPr lang="he-IL" baseline="0" dirty="0" smtClean="0"/>
              <a:t>אז כפי שגיל הציג בתחילת היום – ראינו שכאשר מדברים על האצת ביצועים במטלב ישנן כמה גישות:</a:t>
            </a:r>
          </a:p>
          <a:p>
            <a:pPr marL="0" indent="0" algn="r" rtl="1">
              <a:buFont typeface="Arial" pitchFamily="34" charset="0"/>
              <a:buNone/>
            </a:pPr>
            <a:r>
              <a:rPr lang="he-IL" baseline="0" dirty="0" smtClean="0"/>
              <a:t>- </a:t>
            </a:r>
            <a:r>
              <a:rPr lang="he-IL" b="1" baseline="0" dirty="0" smtClean="0"/>
              <a:t>תכנות נכון </a:t>
            </a:r>
            <a:r>
              <a:rPr lang="he-IL" baseline="0" dirty="0" smtClean="0"/>
              <a:t>ושימוש בטכניקות כמו וקטוריזציה והקצאת זיכרון – עליהן כבר דיברנו בהרחבה בהרצאה הראשונה היום.</a:t>
            </a:r>
          </a:p>
          <a:p>
            <a:pPr marL="0" indent="0" algn="r" rtl="1">
              <a:buFont typeface="Arial" pitchFamily="34" charset="0"/>
              <a:buNone/>
            </a:pPr>
            <a:r>
              <a:rPr lang="he-IL" baseline="0" dirty="0" smtClean="0"/>
              <a:t>- שימוש </a:t>
            </a:r>
            <a:r>
              <a:rPr lang="he-IL" b="1" baseline="0" dirty="0" smtClean="0"/>
              <a:t>בעיבוד מקבילי </a:t>
            </a:r>
            <a:r>
              <a:rPr lang="he-IL" baseline="0" dirty="0" smtClean="0"/>
              <a:t>הכולל עבודה עם </a:t>
            </a:r>
            <a:r>
              <a:rPr lang="en-US" baseline="0" dirty="0" smtClean="0"/>
              <a:t>GPU</a:t>
            </a:r>
            <a:r>
              <a:rPr lang="he-IL" baseline="0" dirty="0" smtClean="0"/>
              <a:t> עליה דיבר רועי, וכן עבודה עם כוח עיבוד נוסף -</a:t>
            </a:r>
            <a:r>
              <a:rPr lang="he-IL" b="1" baseline="0" dirty="0" smtClean="0"/>
              <a:t>יותר מעבדים, יותר ליבות והרחבה לעבודה על קלאסטרים</a:t>
            </a:r>
            <a:r>
              <a:rPr lang="he-IL" baseline="0" dirty="0" smtClean="0"/>
              <a:t>.</a:t>
            </a:r>
          </a:p>
          <a:p>
            <a:pPr marL="0" indent="0" algn="r" rtl="1">
              <a:buFont typeface="Arial" pitchFamily="34" charset="0"/>
              <a:buNone/>
            </a:pPr>
            <a:r>
              <a:rPr lang="he-IL" baseline="0" dirty="0" smtClean="0"/>
              <a:t>- עבור קוד שלא ניתן למקבל, ניתן לחשוב בכיוון של </a:t>
            </a:r>
            <a:r>
              <a:rPr lang="he-IL" b="1" baseline="0" dirty="0" smtClean="0"/>
              <a:t>אינטגרציה עם שפות אחרות כמו </a:t>
            </a:r>
            <a:r>
              <a:rPr lang="en-US" b="1" baseline="0" dirty="0" smtClean="0"/>
              <a:t>C </a:t>
            </a:r>
            <a:r>
              <a:rPr lang="he-IL" b="1" baseline="0" dirty="0" smtClean="0"/>
              <a:t> או </a:t>
            </a:r>
            <a:r>
              <a:rPr lang="en-US" b="1" baseline="0" dirty="0" smtClean="0"/>
              <a:t>C</a:t>
            </a:r>
            <a:r>
              <a:rPr lang="he-IL" b="1" baseline="0" dirty="0" smtClean="0"/>
              <a:t>++.</a:t>
            </a:r>
          </a:p>
          <a:p>
            <a:pPr marL="0" indent="0" algn="r" rtl="1">
              <a:buFont typeface="Arial" pitchFamily="34" charset="0"/>
              <a:buNone/>
            </a:pPr>
            <a:r>
              <a:rPr lang="he-IL" baseline="0" dirty="0" smtClean="0"/>
              <a:t>(קליק) נתמקד כעת בעבודה עם כלי העיבוד המקבילי במטלב לשם ניצול כוח מיחשוב נוסף להרצת הקוד.</a:t>
            </a:r>
          </a:p>
          <a:p>
            <a:pPr marL="0" indent="0" algn="r" rtl="1">
              <a:buFont typeface="Arial" pitchFamily="34" charset="0"/>
              <a:buNone/>
            </a:pPr>
            <a:endParaRPr lang="en-US" baseline="0" dirty="0" smtClean="0"/>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Good parallel code starts with good serial code</a:t>
            </a:r>
          </a:p>
          <a:p>
            <a:pPr marL="628650" lvl="1" indent="-171450">
              <a:buFont typeface="Arial" pitchFamily="34" charset="0"/>
              <a:buChar char="•"/>
            </a:pPr>
            <a:r>
              <a:rPr lang="en-US" baseline="0" dirty="0" smtClean="0"/>
              <a:t>Use Code Analyzer and timers (tic/</a:t>
            </a:r>
            <a:r>
              <a:rPr lang="en-US" baseline="0" dirty="0" err="1" smtClean="0"/>
              <a:t>toc</a:t>
            </a:r>
            <a:r>
              <a:rPr lang="en-US" baseline="0" dirty="0" smtClean="0"/>
              <a:t>)</a:t>
            </a:r>
          </a:p>
          <a:p>
            <a:pPr marL="628650" lvl="1" indent="-171450">
              <a:buFont typeface="Arial" pitchFamily="34" charset="0"/>
              <a:buChar char="•"/>
            </a:pPr>
            <a:r>
              <a:rPr lang="en-US" baseline="0" dirty="0" smtClean="0"/>
              <a:t>Also consider using sparse arrays for memory savings</a:t>
            </a:r>
          </a:p>
          <a:p>
            <a:pPr marL="628650" lvl="1" indent="-171450">
              <a:buFont typeface="Arial" pitchFamily="34" charset="0"/>
              <a:buChar char="•"/>
            </a:pPr>
            <a:r>
              <a:rPr lang="en-US" baseline="0" dirty="0" smtClean="0"/>
              <a:t>Maintain readability and maintainability</a:t>
            </a:r>
          </a:p>
          <a:p>
            <a:pPr marL="171450" indent="-171450">
              <a:buFont typeface="Arial" pitchFamily="34" charset="0"/>
              <a:buChar char="•"/>
            </a:pPr>
            <a:r>
              <a:rPr lang="en-US" baseline="0" dirty="0" smtClean="0"/>
              <a:t>Try to speed up on the desktop first by using more hardware (parallel tools, for CPU and GPU)</a:t>
            </a:r>
          </a:p>
          <a:p>
            <a:pPr marL="628650" lvl="1" indent="-171450">
              <a:buFont typeface="Arial" pitchFamily="34" charset="0"/>
              <a:buChar char="•"/>
            </a:pPr>
            <a:r>
              <a:rPr lang="en-US" b="1" baseline="0" dirty="0" smtClean="0"/>
              <a:t>Remember that there is overhead for parallel computing, so you want to be sure that what you are parallelizing takes enough time to warrant the overhead. </a:t>
            </a:r>
          </a:p>
          <a:p>
            <a:pPr marL="171450" indent="-171450">
              <a:buFont typeface="Arial" pitchFamily="34" charset="0"/>
              <a:buChar char="•"/>
            </a:pPr>
            <a:r>
              <a:rPr lang="en-US" baseline="0" dirty="0" smtClean="0"/>
              <a:t>For code that could not be addressed with parallel tools, try integrating with other languages (perhaps there is legacy code that a colleague had)</a:t>
            </a:r>
          </a:p>
          <a:p>
            <a:pPr marL="171450" indent="-171450">
              <a:buFont typeface="Arial" pitchFamily="34" charset="0"/>
              <a:buChar char="•"/>
            </a:pPr>
            <a:r>
              <a:rPr lang="en-US" baseline="0" dirty="0" smtClean="0"/>
              <a:t>When you are ready to scale further, your desktop work can be extended to the cluster.  </a:t>
            </a:r>
          </a:p>
          <a:p>
            <a:pPr marL="0" indent="0">
              <a:buFont typeface="Arial" pitchFamily="34" charset="0"/>
              <a:buNone/>
            </a:pPr>
            <a:endParaRPr lang="en-US" dirty="0" smtClean="0"/>
          </a:p>
          <a:p>
            <a:pPr lvl="0"/>
            <a:r>
              <a:rPr lang="en-US" dirty="0" smtClean="0"/>
              <a:t>[There is  a</a:t>
            </a:r>
            <a:r>
              <a:rPr lang="en-US" baseline="0" dirty="0" smtClean="0"/>
              <a:t> great article from Roy Lurie  http://www.hpcwire.com/hpcwire/2008-08-28/ecosystems_are_messy-1.html</a:t>
            </a:r>
          </a:p>
          <a:p>
            <a:pPr lvl="0"/>
            <a:r>
              <a:rPr lang="en-US" baseline="0" dirty="0" smtClean="0"/>
              <a:t>Read the article for proper context!</a:t>
            </a:r>
          </a:p>
          <a:p>
            <a:pPr lvl="0"/>
            <a:r>
              <a:rPr lang="en-US" dirty="0" smtClean="0"/>
              <a:t>“…ability for users to annotate the algorithm with additional information that will act as guides and input to the underlying execution engine in order to achieve optimal performance for a particular architecture.</a:t>
            </a:r>
          </a:p>
          <a:p>
            <a:pPr lvl="0"/>
            <a:r>
              <a:rPr lang="en-US" baseline="0" dirty="0" smtClean="0"/>
              <a:t>…</a:t>
            </a:r>
            <a:r>
              <a:rPr lang="en-US" dirty="0" smtClean="0"/>
              <a:t>With an annotated approach, the same algorithm can be rendered to run on a single core CPU, a multicore shared memory system, a cluster or some specialized accelerator, for optimal performance.”</a:t>
            </a:r>
            <a:r>
              <a:rPr lang="en-US" baseline="0" dirty="0" smtClean="0"/>
              <a:t>]  </a:t>
            </a:r>
            <a:r>
              <a:rPr lang="en-US" dirty="0" smtClean="0"/>
              <a:t> </a:t>
            </a:r>
          </a:p>
        </p:txBody>
      </p:sp>
      <p:sp>
        <p:nvSpPr>
          <p:cNvPr id="4" name="Slide Number Placeholder 3"/>
          <p:cNvSpPr>
            <a:spLocks noGrp="1"/>
          </p:cNvSpPr>
          <p:nvPr>
            <p:ph type="sldNum" sz="quarter" idx="10"/>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73297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p:spPr>
        <p:txBody>
          <a:bodyPr/>
          <a:lstStyle/>
          <a:p>
            <a:r>
              <a:rPr lang="en-GB" dirty="0" smtClean="0"/>
              <a:t>The MathWorks</a:t>
            </a:r>
          </a:p>
        </p:txBody>
      </p:sp>
      <p:sp>
        <p:nvSpPr>
          <p:cNvPr id="68611" name="Rectangle 7"/>
          <p:cNvSpPr>
            <a:spLocks noGrp="1" noChangeArrowheads="1"/>
          </p:cNvSpPr>
          <p:nvPr>
            <p:ph type="sldNum" sz="quarter" idx="5"/>
          </p:nvPr>
        </p:nvSpPr>
        <p:spPr>
          <a:noFill/>
        </p:spPr>
        <p:txBody>
          <a:bodyPr/>
          <a:lstStyle/>
          <a:p>
            <a:fld id="{F1349A17-D3C1-4E0D-B787-00E60996465A}" type="slidenum">
              <a:rPr lang="en-GB" smtClean="0"/>
              <a:pPr/>
              <a:t>30</a:t>
            </a:fld>
            <a:endParaRPr lang="en-GB" smtClean="0"/>
          </a:p>
        </p:txBody>
      </p:sp>
      <p:sp>
        <p:nvSpPr>
          <p:cNvPr id="68612" name="Rectangle 2"/>
          <p:cNvSpPr>
            <a:spLocks noGrp="1" noRot="1" noChangeAspect="1" noChangeArrowheads="1" noTextEdit="1"/>
          </p:cNvSpPr>
          <p:nvPr>
            <p:ph type="sldImg"/>
          </p:nvPr>
        </p:nvSpPr>
        <p:spPr>
          <a:xfrm>
            <a:off x="3348038" y="620713"/>
            <a:ext cx="3405187" cy="2552700"/>
          </a:xfrm>
          <a:ln/>
        </p:spPr>
      </p:sp>
      <p:sp>
        <p:nvSpPr>
          <p:cNvPr id="68613" name="Rectangle 3"/>
          <p:cNvSpPr>
            <a:spLocks noGrp="1" noChangeArrowheads="1"/>
          </p:cNvSpPr>
          <p:nvPr>
            <p:ph type="body" idx="1"/>
          </p:nvPr>
        </p:nvSpPr>
        <p:spPr>
          <a:xfrm>
            <a:off x="371483" y="3346453"/>
            <a:ext cx="6205537" cy="5013324"/>
          </a:xfrm>
          <a:noFill/>
          <a:ln/>
        </p:spPr>
        <p:txBody>
          <a:bodyPr/>
          <a:lstStyle/>
          <a:p>
            <a:pPr algn="r" rtl="1" eaLnBrk="1" hangingPunct="1"/>
            <a:r>
              <a:rPr lang="he-IL" dirty="0" smtClean="0"/>
              <a:t>פקודת</a:t>
            </a:r>
            <a:r>
              <a:rPr lang="he-IL" baseline="0" dirty="0" smtClean="0"/>
              <a:t> </a:t>
            </a:r>
            <a:r>
              <a:rPr lang="en-US" b="1" baseline="0" dirty="0" smtClean="0"/>
              <a:t>batch</a:t>
            </a:r>
            <a:r>
              <a:rPr lang="he-IL" baseline="0" dirty="0" smtClean="0"/>
              <a:t> מאפשרת לנו להריץ סקריפט או אפליקציה על גבי מספר </a:t>
            </a:r>
            <a:r>
              <a:rPr lang="en-US" baseline="0" dirty="0" smtClean="0"/>
              <a:t>workers</a:t>
            </a:r>
            <a:r>
              <a:rPr lang="he-IL" baseline="0" dirty="0" smtClean="0"/>
              <a:t>, כך שההרצה מתנהלת ברקע ב</a:t>
            </a:r>
            <a:r>
              <a:rPr lang="en-US" baseline="0" dirty="0" smtClean="0"/>
              <a:t>session</a:t>
            </a:r>
            <a:r>
              <a:rPr lang="he-IL" baseline="0" dirty="0" smtClean="0"/>
              <a:t> נפרד ואנחנו יכולים להמשיך לעבוד במטלב שלנו.</a:t>
            </a:r>
          </a:p>
          <a:p>
            <a:pPr algn="r" rtl="1" eaLnBrk="1" hangingPunct="1"/>
            <a:r>
              <a:rPr lang="he-IL" baseline="0" dirty="0" smtClean="0"/>
              <a:t>(קליק) </a:t>
            </a:r>
            <a:r>
              <a:rPr lang="en-US" baseline="0" dirty="0" smtClean="0"/>
              <a:t>Worker</a:t>
            </a:r>
            <a:r>
              <a:rPr lang="he-IL" baseline="0" dirty="0" smtClean="0"/>
              <a:t> אחד מנהל את הריצה ומתנהג כמו </a:t>
            </a:r>
            <a:r>
              <a:rPr lang="en-US" baseline="0" dirty="0" smtClean="0"/>
              <a:t>client</a:t>
            </a:r>
            <a:r>
              <a:rPr lang="he-IL" baseline="0" dirty="0" smtClean="0"/>
              <a:t> ואת חלקי הקוד שניתו להריץ במקביל </a:t>
            </a:r>
          </a:p>
          <a:p>
            <a:pPr algn="r" rtl="1" eaLnBrk="1" hangingPunct="1"/>
            <a:r>
              <a:rPr lang="he-IL" baseline="0" dirty="0" smtClean="0"/>
              <a:t>(קליק) הוא שולח ל</a:t>
            </a:r>
            <a:r>
              <a:rPr lang="en-US" baseline="0" dirty="0" smtClean="0"/>
              <a:t>workers</a:t>
            </a:r>
            <a:r>
              <a:rPr lang="he-IL" baseline="0" dirty="0" smtClean="0"/>
              <a:t> נוספים לפי ההגדרה שלנו – למשל עבודה עם עוד 3</a:t>
            </a:r>
            <a:r>
              <a:rPr lang="en-US" baseline="0" dirty="0" smtClean="0"/>
              <a:t> </a:t>
            </a:r>
            <a:r>
              <a:rPr lang="he-IL" baseline="0" dirty="0" smtClean="0"/>
              <a:t> </a:t>
            </a:r>
            <a:r>
              <a:rPr lang="en-US" baseline="0" dirty="0" smtClean="0"/>
              <a:t>workers</a:t>
            </a:r>
            <a:r>
              <a:rPr lang="he-IL" baseline="0" dirty="0" smtClean="0"/>
              <a:t> במקרה המתואר בשקף.</a:t>
            </a:r>
          </a:p>
          <a:p>
            <a:pPr algn="r" rtl="1" eaLnBrk="1" hangingPunct="1"/>
            <a:r>
              <a:rPr lang="he-IL" baseline="0" dirty="0" smtClean="0"/>
              <a:t>(קליק) ה</a:t>
            </a:r>
            <a:r>
              <a:rPr lang="en-US" baseline="0" dirty="0" smtClean="0"/>
              <a:t>worker</a:t>
            </a:r>
            <a:r>
              <a:rPr lang="he-IL" baseline="0" dirty="0" smtClean="0"/>
              <a:t> מחזיר את כל התוצאות חזרה אל המטלב שלנו.</a:t>
            </a:r>
            <a:endParaRPr lang="en-US" dirty="0" smtClean="0"/>
          </a:p>
          <a:p>
            <a:pPr eaLnBrk="1" hangingPunct="1"/>
            <a:endParaRPr lang="en-US" dirty="0" smtClean="0"/>
          </a:p>
          <a:p>
            <a:pPr eaLnBrk="1" hangingPunct="1"/>
            <a:r>
              <a:rPr lang="en-US" dirty="0" smtClean="0"/>
              <a:t>If you are using</a:t>
            </a:r>
            <a:r>
              <a:rPr lang="en-US" baseline="0" dirty="0" smtClean="0"/>
              <a:t> parallel functionality in your application, you can use a pool of workers with batch, one worker will behave like a remote client, and the parallel parts of your application will run on t</a:t>
            </a:r>
            <a:r>
              <a:rPr lang="en-US" dirty="0" smtClean="0"/>
              <a:t>he remote</a:t>
            </a:r>
            <a:r>
              <a:rPr lang="en-US" baseline="0" dirty="0" smtClean="0"/>
              <a:t> pool.</a:t>
            </a:r>
            <a:endParaRPr lang="en-US" dirty="0" smtClean="0"/>
          </a:p>
          <a:p>
            <a:pPr eaLnBrk="1" hangingPunct="1"/>
            <a:endParaRPr lang="en-US" dirty="0" smtClean="0"/>
          </a:p>
          <a:p>
            <a:pPr eaLnBrk="1" hangingPunct="1"/>
            <a:r>
              <a:rPr lang="en-US" dirty="0" smtClean="0"/>
              <a:t>--------------------</a:t>
            </a:r>
            <a:endParaRPr lang="en-US" dirty="0"/>
          </a:p>
          <a:p>
            <a:pPr eaLnBrk="1" hangingPunct="1"/>
            <a:endParaRPr lang="en-US" dirty="0" smtClean="0"/>
          </a:p>
          <a:p>
            <a:pPr eaLnBrk="1" hangingPunct="1"/>
            <a:r>
              <a:rPr lang="en-US" dirty="0" smtClean="0"/>
              <a:t>Notes:</a:t>
            </a:r>
          </a:p>
          <a:p>
            <a:pPr marL="171450" indent="-171450" eaLnBrk="1" hangingPunct="1">
              <a:buFont typeface="Arial" pitchFamily="34" charset="0"/>
              <a:buChar char="•"/>
            </a:pPr>
            <a:r>
              <a:rPr lang="en-US" dirty="0" smtClean="0"/>
              <a:t>Many customers do not realize that we have a batch command in PCT.</a:t>
            </a:r>
          </a:p>
          <a:p>
            <a:pPr marL="171450" indent="-171450" eaLnBrk="1" hangingPunct="1">
              <a:buFont typeface="Arial" pitchFamily="34" charset="0"/>
              <a:buChar char="•"/>
            </a:pPr>
            <a:r>
              <a:rPr lang="en-US" dirty="0" smtClean="0"/>
              <a:t>Customers that do know we have batch</a:t>
            </a:r>
            <a:r>
              <a:rPr lang="en-US" baseline="0" dirty="0" smtClean="0"/>
              <a:t> and don’t understand how a pool of workers can be opened for batch</a:t>
            </a:r>
            <a:r>
              <a:rPr lang="en-US" dirty="0" smtClean="0"/>
              <a:t> jobs.</a:t>
            </a:r>
          </a:p>
          <a:p>
            <a:pPr marL="171450" indent="-171450" eaLnBrk="1" hangingPunct="1">
              <a:buFont typeface="Arial" pitchFamily="34" charset="0"/>
              <a:buChar char="•"/>
            </a:pPr>
            <a:r>
              <a:rPr lang="en-US" dirty="0" smtClean="0"/>
              <a:t>Some customers wish they had “PCT on the cluster”  batch with pool of workers can address that desire, but of course, the Workers will not necessarily be on the same physical remote computer.</a:t>
            </a:r>
          </a:p>
        </p:txBody>
      </p:sp>
    </p:spTree>
    <p:extLst>
      <p:ext uri="{BB962C8B-B14F-4D97-AF65-F5344CB8AC3E}">
        <p14:creationId xmlns:p14="http://schemas.microsoft.com/office/powerpoint/2010/main" val="1372975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p:spPr>
        <p:txBody>
          <a:bodyPr/>
          <a:lstStyle/>
          <a:p>
            <a:r>
              <a:rPr lang="en-GB" dirty="0" smtClean="0"/>
              <a:t>The MathWorks</a:t>
            </a:r>
          </a:p>
        </p:txBody>
      </p:sp>
      <p:sp>
        <p:nvSpPr>
          <p:cNvPr id="68611" name="Rectangle 7"/>
          <p:cNvSpPr>
            <a:spLocks noGrp="1" noChangeArrowheads="1"/>
          </p:cNvSpPr>
          <p:nvPr>
            <p:ph type="sldNum" sz="quarter" idx="5"/>
          </p:nvPr>
        </p:nvSpPr>
        <p:spPr>
          <a:noFill/>
        </p:spPr>
        <p:txBody>
          <a:bodyPr/>
          <a:lstStyle/>
          <a:p>
            <a:fld id="{F1349A17-D3C1-4E0D-B787-00E60996465A}" type="slidenum">
              <a:rPr lang="en-GB" smtClean="0"/>
              <a:pPr/>
              <a:t>31</a:t>
            </a:fld>
            <a:endParaRPr lang="en-GB" smtClean="0"/>
          </a:p>
        </p:txBody>
      </p:sp>
      <p:sp>
        <p:nvSpPr>
          <p:cNvPr id="68612" name="Rectangle 2"/>
          <p:cNvSpPr>
            <a:spLocks noGrp="1" noRot="1" noChangeAspect="1" noChangeArrowheads="1" noTextEdit="1"/>
          </p:cNvSpPr>
          <p:nvPr>
            <p:ph type="sldImg"/>
          </p:nvPr>
        </p:nvSpPr>
        <p:spPr>
          <a:xfrm>
            <a:off x="3348038" y="620713"/>
            <a:ext cx="3405187" cy="2552700"/>
          </a:xfrm>
          <a:ln/>
        </p:spPr>
      </p:sp>
      <p:sp>
        <p:nvSpPr>
          <p:cNvPr id="68613" name="Rectangle 3"/>
          <p:cNvSpPr>
            <a:spLocks noGrp="1" noChangeArrowheads="1"/>
          </p:cNvSpPr>
          <p:nvPr>
            <p:ph type="body" idx="1"/>
          </p:nvPr>
        </p:nvSpPr>
        <p:spPr>
          <a:xfrm>
            <a:off x="371483" y="3346453"/>
            <a:ext cx="6205537" cy="5013324"/>
          </a:xfrm>
          <a:noFill/>
          <a:ln/>
        </p:spPr>
        <p:txBody>
          <a:bodyPr/>
          <a:lstStyle/>
          <a:p>
            <a:pPr algn="r" rtl="1" eaLnBrk="1" hangingPunct="1"/>
            <a:r>
              <a:rPr lang="he-IL" dirty="0" smtClean="0"/>
              <a:t>פקודת </a:t>
            </a:r>
            <a:r>
              <a:rPr lang="en-US" dirty="0" err="1" smtClean="0"/>
              <a:t>spmd</a:t>
            </a:r>
            <a:r>
              <a:rPr lang="he-IL" dirty="0" smtClean="0"/>
              <a:t> מאפשרת להריץ את</a:t>
            </a:r>
            <a:r>
              <a:rPr lang="he-IL" baseline="0" dirty="0" smtClean="0"/>
              <a:t> </a:t>
            </a:r>
            <a:r>
              <a:rPr lang="he-IL" b="1" baseline="0" dirty="0" smtClean="0"/>
              <a:t>אותו קטע קוד </a:t>
            </a:r>
            <a:r>
              <a:rPr lang="he-IL" baseline="0" dirty="0" smtClean="0"/>
              <a:t>על גבי </a:t>
            </a:r>
            <a:r>
              <a:rPr lang="en-US" baseline="0" dirty="0" smtClean="0"/>
              <a:t>workers</a:t>
            </a:r>
            <a:r>
              <a:rPr lang="he-IL" baseline="0" dirty="0" smtClean="0"/>
              <a:t> שונים, </a:t>
            </a:r>
          </a:p>
          <a:p>
            <a:pPr algn="r" rtl="1" eaLnBrk="1" hangingPunct="1"/>
            <a:r>
              <a:rPr lang="he-IL" baseline="0" dirty="0" smtClean="0"/>
              <a:t>(קליק) ונותנת יותר גמישות ע"י שליטה בכל </a:t>
            </a:r>
            <a:r>
              <a:rPr lang="en-US" baseline="0" dirty="0" smtClean="0"/>
              <a:t>worker</a:t>
            </a:r>
            <a:r>
              <a:rPr lang="he-IL" baseline="0" dirty="0" smtClean="0"/>
              <a:t> באמצעות מספר המזוהה עם כל אחד מה-</a:t>
            </a:r>
            <a:r>
              <a:rPr lang="en-US" baseline="0" dirty="0" smtClean="0"/>
              <a:t>workers</a:t>
            </a:r>
            <a:r>
              <a:rPr lang="he-IL" baseline="0" dirty="0" smtClean="0"/>
              <a:t>.</a:t>
            </a:r>
          </a:p>
          <a:p>
            <a:pPr algn="r" rtl="1" eaLnBrk="1" hangingPunct="1"/>
            <a:r>
              <a:rPr lang="he-IL" baseline="0" dirty="0" smtClean="0"/>
              <a:t>(קליק) דומגא לאופן השימוש ב</a:t>
            </a:r>
            <a:r>
              <a:rPr lang="en-US" baseline="0" dirty="0" err="1" smtClean="0"/>
              <a:t>spmd</a:t>
            </a:r>
            <a:r>
              <a:rPr lang="he-IL" baseline="0" dirty="0" smtClean="0"/>
              <a:t> על ידי כתיבת הקוד פעם אחת תחת בלוק </a:t>
            </a:r>
            <a:r>
              <a:rPr lang="en-US" baseline="0" dirty="0" err="1" smtClean="0"/>
              <a:t>spmd</a:t>
            </a:r>
            <a:r>
              <a:rPr lang="he-IL" baseline="0" dirty="0" smtClean="0"/>
              <a:t>.</a:t>
            </a:r>
          </a:p>
          <a:p>
            <a:pPr algn="r" rtl="1" eaLnBrk="1" hangingPunct="1"/>
            <a:endParaRPr lang="he-IL" baseline="0" dirty="0" smtClean="0"/>
          </a:p>
          <a:p>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is a parallel region, while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is a parallel for loop. The difference is that in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region you have a much larger flexibility when it comes to the tasks you can perform in parallel. You can write a for loop, you can operate on distributed arrays and vectors. You can program an entire work flow, which in general consists of more than loops. This comes at a price: you need to know more about distributing the work and the data among your threads. Parallelizing the loop for example requires explicitly dividing the loop index ranges amongst the workers (which you did in your code by using </a:t>
            </a:r>
            <a:r>
              <a:rPr lang="en-US" sz="1200" b="0" i="1" kern="1200" dirty="0" err="1" smtClean="0">
                <a:solidFill>
                  <a:schemeClr val="tx1"/>
                </a:solidFill>
                <a:effectLst/>
                <a:latin typeface="+mn-lt"/>
                <a:ea typeface="+mn-ea"/>
                <a:cs typeface="+mn-cs"/>
              </a:rPr>
              <a:t>labindex</a:t>
            </a:r>
            <a:r>
              <a:rPr lang="en-US" sz="1200" b="0" i="0" kern="1200" dirty="0" smtClean="0">
                <a:solidFill>
                  <a:schemeClr val="tx1"/>
                </a:solidFill>
                <a:effectLst/>
                <a:latin typeface="+mn-lt"/>
                <a:ea typeface="+mn-ea"/>
                <a:cs typeface="+mn-cs"/>
              </a:rPr>
              <a:t>), and maybe creating distributed arrays.</a:t>
            </a:r>
          </a:p>
          <a:p>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on the other hand only does this - a parallelized for loop. Automatically parallelized, you can add, so the work is divided between the workers by MATLAB.</a:t>
            </a:r>
          </a:p>
          <a:p>
            <a:r>
              <a:rPr lang="en-US" sz="1200" b="0" i="0" kern="1200" dirty="0" smtClean="0">
                <a:solidFill>
                  <a:schemeClr val="tx1"/>
                </a:solidFill>
                <a:effectLst/>
                <a:latin typeface="+mn-lt"/>
                <a:ea typeface="+mn-ea"/>
                <a:cs typeface="+mn-cs"/>
              </a:rPr>
              <a:t>If you only want to run a single loop in parallel and later work on the result on your local client, you should use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If you want to parallelize your entire MATLAB program, you will have to deal with the complexities of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and work distribution.</a:t>
            </a:r>
          </a:p>
          <a:p>
            <a:r>
              <a:rPr lang="en-US" sz="1200" b="0" i="0" kern="1200" dirty="0" smtClean="0">
                <a:solidFill>
                  <a:schemeClr val="tx1"/>
                </a:solidFill>
                <a:effectLst/>
                <a:latin typeface="+mn-lt"/>
                <a:ea typeface="+mn-ea"/>
                <a:cs typeface="+mn-cs"/>
              </a:rPr>
              <a:t>(http://stackoverflow.com/questions/12385534/spmd-vs-parfor)</a:t>
            </a:r>
          </a:p>
          <a:p>
            <a:pPr algn="r" rtl="1" eaLnBrk="1" hangingPunct="1"/>
            <a:endParaRPr lang="he-IL" baseline="0" dirty="0" smtClean="0"/>
          </a:p>
          <a:p>
            <a:pPr eaLnBrk="1" hangingPunct="1"/>
            <a:endParaRPr lang="en-US" dirty="0" smtClean="0"/>
          </a:p>
          <a:p>
            <a:pPr eaLnBrk="1" hangingPunct="1"/>
            <a:r>
              <a:rPr lang="en-US" dirty="0" smtClean="0"/>
              <a:t>Single</a:t>
            </a:r>
            <a:r>
              <a:rPr lang="en-US" baseline="0" dirty="0" smtClean="0"/>
              <a:t> Program, Multiple Data (</a:t>
            </a:r>
            <a:r>
              <a:rPr lang="en-US" baseline="0" dirty="0" err="1" smtClean="0"/>
              <a:t>spmd</a:t>
            </a:r>
            <a:r>
              <a:rPr lang="en-US" baseline="0" dirty="0" smtClean="0"/>
              <a:t>) provides a way to execute a block of code exactly once on each worker in a pool.</a:t>
            </a:r>
          </a:p>
          <a:p>
            <a:pPr eaLnBrk="1" hangingPunct="1"/>
            <a:r>
              <a:rPr lang="en-US" baseline="0" dirty="0" err="1" smtClean="0"/>
              <a:t>spmd</a:t>
            </a:r>
            <a:r>
              <a:rPr lang="en-US" baseline="0" dirty="0" smtClean="0"/>
              <a:t> can provide some time savings due to parallel execution, but it is most often used either to </a:t>
            </a:r>
            <a:r>
              <a:rPr lang="en-US" b="1" baseline="0" dirty="0" smtClean="0"/>
              <a:t>set worker environments </a:t>
            </a:r>
            <a:r>
              <a:rPr lang="en-US" baseline="0" dirty="0" smtClean="0"/>
              <a:t>( as is the case for customizing environments for multiple GPUs), or as a </a:t>
            </a:r>
            <a:r>
              <a:rPr lang="en-US" b="1" baseline="0" dirty="0" smtClean="0"/>
              <a:t>building block for distributed </a:t>
            </a:r>
            <a:r>
              <a:rPr lang="en-US" baseline="0" dirty="0" smtClean="0"/>
              <a:t>array calculations.</a:t>
            </a:r>
          </a:p>
          <a:p>
            <a:pPr eaLnBrk="1" hangingPunct="1"/>
            <a:endParaRPr lang="en-US" baseline="0" dirty="0" smtClean="0"/>
          </a:p>
          <a:p>
            <a:pPr eaLnBrk="1" hangingPunct="1"/>
            <a:r>
              <a:rPr lang="en-US" baseline="0" dirty="0" smtClean="0"/>
              <a:t> </a:t>
            </a:r>
            <a:endParaRPr lang="en-US" dirty="0" smtClean="0"/>
          </a:p>
        </p:txBody>
      </p:sp>
    </p:spTree>
    <p:extLst>
      <p:ext uri="{BB962C8B-B14F-4D97-AF65-F5344CB8AC3E}">
        <p14:creationId xmlns:p14="http://schemas.microsoft.com/office/powerpoint/2010/main" val="791043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p:spPr>
        <p:txBody>
          <a:bodyPr/>
          <a:lstStyle/>
          <a:p>
            <a:r>
              <a:rPr lang="en-GB" dirty="0" smtClean="0"/>
              <a:t>The MathWorks</a:t>
            </a:r>
          </a:p>
        </p:txBody>
      </p:sp>
      <p:sp>
        <p:nvSpPr>
          <p:cNvPr id="68611" name="Rectangle 7"/>
          <p:cNvSpPr>
            <a:spLocks noGrp="1" noChangeArrowheads="1"/>
          </p:cNvSpPr>
          <p:nvPr>
            <p:ph type="sldNum" sz="quarter" idx="5"/>
          </p:nvPr>
        </p:nvSpPr>
        <p:spPr>
          <a:noFill/>
        </p:spPr>
        <p:txBody>
          <a:bodyPr/>
          <a:lstStyle/>
          <a:p>
            <a:fld id="{F1349A17-D3C1-4E0D-B787-00E60996465A}" type="slidenum">
              <a:rPr lang="en-GB" smtClean="0"/>
              <a:pPr/>
              <a:t>32</a:t>
            </a:fld>
            <a:endParaRPr lang="en-GB" smtClean="0"/>
          </a:p>
        </p:txBody>
      </p:sp>
      <p:sp>
        <p:nvSpPr>
          <p:cNvPr id="68612" name="Rectangle 2"/>
          <p:cNvSpPr>
            <a:spLocks noGrp="1" noRot="1" noChangeAspect="1" noChangeArrowheads="1" noTextEdit="1"/>
          </p:cNvSpPr>
          <p:nvPr>
            <p:ph type="sldImg"/>
          </p:nvPr>
        </p:nvSpPr>
        <p:spPr>
          <a:xfrm>
            <a:off x="3348038" y="620713"/>
            <a:ext cx="3405187" cy="2552700"/>
          </a:xfrm>
          <a:ln/>
        </p:spPr>
      </p:sp>
      <p:sp>
        <p:nvSpPr>
          <p:cNvPr id="68613" name="Rectangle 3"/>
          <p:cNvSpPr>
            <a:spLocks noGrp="1" noChangeArrowheads="1"/>
          </p:cNvSpPr>
          <p:nvPr>
            <p:ph type="body" idx="1"/>
          </p:nvPr>
        </p:nvSpPr>
        <p:spPr>
          <a:xfrm>
            <a:off x="371483" y="3346453"/>
            <a:ext cx="6205537" cy="5013324"/>
          </a:xfrm>
          <a:noFill/>
          <a:ln/>
        </p:spPr>
        <p:txBody>
          <a:bodyPr/>
          <a:lstStyle/>
          <a:p>
            <a:pPr algn="r" rtl="1" eaLnBrk="1" hangingPunct="1"/>
            <a:r>
              <a:rPr lang="he-IL" dirty="0" smtClean="0"/>
              <a:t>פקודת </a:t>
            </a:r>
            <a:r>
              <a:rPr lang="en-US" dirty="0" err="1" smtClean="0"/>
              <a:t>spmd</a:t>
            </a:r>
            <a:r>
              <a:rPr lang="he-IL" dirty="0" smtClean="0"/>
              <a:t> מאפשרת להריץ את</a:t>
            </a:r>
            <a:r>
              <a:rPr lang="he-IL" baseline="0" dirty="0" smtClean="0"/>
              <a:t> </a:t>
            </a:r>
            <a:r>
              <a:rPr lang="he-IL" b="1" baseline="0" dirty="0" smtClean="0"/>
              <a:t>אותו קטע קוד </a:t>
            </a:r>
            <a:r>
              <a:rPr lang="he-IL" baseline="0" dirty="0" smtClean="0"/>
              <a:t>על גבי </a:t>
            </a:r>
            <a:r>
              <a:rPr lang="en-US" baseline="0" dirty="0" smtClean="0"/>
              <a:t>workers</a:t>
            </a:r>
            <a:r>
              <a:rPr lang="he-IL" baseline="0" dirty="0" smtClean="0"/>
              <a:t> שונים, </a:t>
            </a:r>
          </a:p>
          <a:p>
            <a:pPr algn="r" rtl="1" eaLnBrk="1" hangingPunct="1"/>
            <a:r>
              <a:rPr lang="he-IL" baseline="0" dirty="0" smtClean="0"/>
              <a:t>(קליק) ונותנת יותר גמישות ע"י שליטה בכל </a:t>
            </a:r>
            <a:r>
              <a:rPr lang="en-US" baseline="0" dirty="0" smtClean="0"/>
              <a:t>worker</a:t>
            </a:r>
            <a:r>
              <a:rPr lang="he-IL" baseline="0" dirty="0" smtClean="0"/>
              <a:t> באמצעות מספר המזוהה עם כל אחד מה-</a:t>
            </a:r>
            <a:r>
              <a:rPr lang="en-US" baseline="0" dirty="0" smtClean="0"/>
              <a:t>workers</a:t>
            </a:r>
            <a:r>
              <a:rPr lang="he-IL" baseline="0" dirty="0" smtClean="0"/>
              <a:t>.</a:t>
            </a:r>
          </a:p>
          <a:p>
            <a:pPr algn="r" rtl="1" eaLnBrk="1" hangingPunct="1"/>
            <a:r>
              <a:rPr lang="he-IL" baseline="0" dirty="0" smtClean="0"/>
              <a:t>(קליק) דומגא לאופן השימוש ב</a:t>
            </a:r>
            <a:r>
              <a:rPr lang="en-US" baseline="0" dirty="0" err="1" smtClean="0"/>
              <a:t>spmd</a:t>
            </a:r>
            <a:r>
              <a:rPr lang="he-IL" baseline="0" dirty="0" smtClean="0"/>
              <a:t> על ידי כתיבת הקוד פעם אחת תחת בלוק </a:t>
            </a:r>
            <a:r>
              <a:rPr lang="en-US" baseline="0" dirty="0" err="1" smtClean="0"/>
              <a:t>spmd</a:t>
            </a:r>
            <a:r>
              <a:rPr lang="he-IL" baseline="0" dirty="0" smtClean="0"/>
              <a:t>.</a:t>
            </a:r>
          </a:p>
          <a:p>
            <a:pPr algn="r" rtl="1" eaLnBrk="1" hangingPunct="1"/>
            <a:endParaRPr lang="he-IL" baseline="0" dirty="0" smtClean="0"/>
          </a:p>
          <a:p>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is a parallel region, while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is a parallel for loop. The difference is that in </a:t>
            </a:r>
            <a:r>
              <a:rPr lang="en-US" sz="1200" b="0" i="0" kern="1200" dirty="0" err="1" smtClean="0">
                <a:solidFill>
                  <a:schemeClr val="tx1"/>
                </a:solidFill>
                <a:effectLst/>
                <a:latin typeface="+mn-lt"/>
                <a:ea typeface="+mn-ea"/>
                <a:cs typeface="+mn-cs"/>
              </a:rPr>
              <a:t>spmd</a:t>
            </a:r>
            <a:r>
              <a:rPr lang="en-US" sz="1200" b="0" i="0" kern="1200" dirty="0" smtClean="0">
                <a:solidFill>
                  <a:schemeClr val="tx1"/>
                </a:solidFill>
                <a:effectLst/>
                <a:latin typeface="+mn-lt"/>
                <a:ea typeface="+mn-ea"/>
                <a:cs typeface="+mn-cs"/>
              </a:rPr>
              <a:t> region you have a much larger flexibility when it comes to the tasks you can perform in parallel. You can write a for loop, you can operate on distributed arrays and vectors. You can program an entire work flow, which in general consists of more than loops. This comes at a price: you need to know more about distributing the work and the data among your threads. Parallelizing the loop for example requires explicitly dividing the loop index ranges amongst the workers (which you did in your code by using </a:t>
            </a:r>
            <a:r>
              <a:rPr lang="en-US" sz="1200" b="0" i="1" kern="1200" dirty="0" err="1" smtClean="0">
                <a:solidFill>
                  <a:schemeClr val="tx1"/>
                </a:solidFill>
                <a:effectLst/>
                <a:latin typeface="+mn-lt"/>
                <a:ea typeface="+mn-ea"/>
                <a:cs typeface="+mn-cs"/>
              </a:rPr>
              <a:t>labindex</a:t>
            </a:r>
            <a:r>
              <a:rPr lang="en-US" sz="1200" b="0" i="0" kern="1200" dirty="0" smtClean="0">
                <a:solidFill>
                  <a:schemeClr val="tx1"/>
                </a:solidFill>
                <a:effectLst/>
                <a:latin typeface="+mn-lt"/>
                <a:ea typeface="+mn-ea"/>
                <a:cs typeface="+mn-cs"/>
              </a:rPr>
              <a:t>), and maybe creating distributed arrays.</a:t>
            </a:r>
          </a:p>
          <a:p>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on the other hand only does this - a parallelized for loop. Automatically parallelized, you can add, so the work is divided between the workers by MATLAB.</a:t>
            </a:r>
          </a:p>
          <a:p>
            <a:r>
              <a:rPr lang="en-US" sz="1200" b="1" i="0" kern="1200" dirty="0" smtClean="0">
                <a:solidFill>
                  <a:schemeClr val="tx1"/>
                </a:solidFill>
                <a:effectLst/>
                <a:latin typeface="+mn-lt"/>
                <a:ea typeface="+mn-ea"/>
                <a:cs typeface="+mn-cs"/>
              </a:rPr>
              <a:t>If you only want to run a single loop in parallel and later work on the result on your local client, you should use </a:t>
            </a:r>
            <a:r>
              <a:rPr lang="en-US" sz="1200" b="1" i="0" kern="1200" dirty="0" err="1" smtClean="0">
                <a:solidFill>
                  <a:schemeClr val="tx1"/>
                </a:solidFill>
                <a:effectLst/>
                <a:latin typeface="+mn-lt"/>
                <a:ea typeface="+mn-ea"/>
                <a:cs typeface="+mn-cs"/>
              </a:rPr>
              <a:t>parfor</a:t>
            </a:r>
            <a:r>
              <a:rPr lang="en-US" sz="1200" b="1" i="0" kern="1200" dirty="0" smtClean="0">
                <a:solidFill>
                  <a:schemeClr val="tx1"/>
                </a:solidFill>
                <a:effectLst/>
                <a:latin typeface="+mn-lt"/>
                <a:ea typeface="+mn-ea"/>
                <a:cs typeface="+mn-cs"/>
              </a:rPr>
              <a:t>. If you want to parallelize your entire MATLAB program, you will have to deal with the complexities of </a:t>
            </a:r>
            <a:r>
              <a:rPr lang="en-US" sz="1200" b="1" i="0" kern="1200" dirty="0" err="1" smtClean="0">
                <a:solidFill>
                  <a:schemeClr val="tx1"/>
                </a:solidFill>
                <a:effectLst/>
                <a:latin typeface="+mn-lt"/>
                <a:ea typeface="+mn-ea"/>
                <a:cs typeface="+mn-cs"/>
              </a:rPr>
              <a:t>spmd</a:t>
            </a:r>
            <a:r>
              <a:rPr lang="en-US" sz="1200" b="1" i="0" kern="1200" dirty="0" smtClean="0">
                <a:solidFill>
                  <a:schemeClr val="tx1"/>
                </a:solidFill>
                <a:effectLst/>
                <a:latin typeface="+mn-lt"/>
                <a:ea typeface="+mn-ea"/>
                <a:cs typeface="+mn-cs"/>
              </a:rPr>
              <a:t> and work distribution.</a:t>
            </a:r>
          </a:p>
          <a:p>
            <a:r>
              <a:rPr lang="en-US" sz="1200" b="0" i="0" kern="1200" dirty="0" smtClean="0">
                <a:solidFill>
                  <a:schemeClr val="tx1"/>
                </a:solidFill>
                <a:effectLst/>
                <a:latin typeface="+mn-lt"/>
                <a:ea typeface="+mn-ea"/>
                <a:cs typeface="+mn-cs"/>
              </a:rPr>
              <a:t>(http://stackoverflow.com/questions/12385534/spmd-vs-parfor)</a:t>
            </a:r>
          </a:p>
          <a:p>
            <a:pPr algn="r" rtl="1" eaLnBrk="1" hangingPunct="1"/>
            <a:endParaRPr lang="he-IL" baseline="0" dirty="0" smtClean="0"/>
          </a:p>
          <a:p>
            <a:pPr eaLnBrk="1" hangingPunct="1"/>
            <a:endParaRPr lang="en-US" dirty="0" smtClean="0"/>
          </a:p>
          <a:p>
            <a:pPr eaLnBrk="1" hangingPunct="1"/>
            <a:r>
              <a:rPr lang="en-US" dirty="0" smtClean="0"/>
              <a:t>Single</a:t>
            </a:r>
            <a:r>
              <a:rPr lang="en-US" baseline="0" dirty="0" smtClean="0"/>
              <a:t> Program, Multiple Data (</a:t>
            </a:r>
            <a:r>
              <a:rPr lang="en-US" baseline="0" dirty="0" err="1" smtClean="0"/>
              <a:t>spmd</a:t>
            </a:r>
            <a:r>
              <a:rPr lang="en-US" baseline="0" dirty="0" smtClean="0"/>
              <a:t>) provides a way to execute a block of code exactly once on each worker in a pool.</a:t>
            </a:r>
          </a:p>
          <a:p>
            <a:pPr eaLnBrk="1" hangingPunct="1"/>
            <a:r>
              <a:rPr lang="en-US" baseline="0" dirty="0" err="1" smtClean="0"/>
              <a:t>spmd</a:t>
            </a:r>
            <a:r>
              <a:rPr lang="en-US" baseline="0" dirty="0" smtClean="0"/>
              <a:t> can provide some time savings due to parallel execution, but it is most often used either to </a:t>
            </a:r>
            <a:r>
              <a:rPr lang="en-US" b="1" baseline="0" dirty="0" smtClean="0"/>
              <a:t>set worker environments </a:t>
            </a:r>
            <a:r>
              <a:rPr lang="en-US" baseline="0" dirty="0" smtClean="0"/>
              <a:t>( as is the case for customizing environments for multiple GPUs), or as a </a:t>
            </a:r>
            <a:r>
              <a:rPr lang="en-US" b="1" baseline="0" dirty="0" smtClean="0"/>
              <a:t>building block for distributed </a:t>
            </a:r>
            <a:r>
              <a:rPr lang="en-US" baseline="0" dirty="0" smtClean="0"/>
              <a:t>array calculations.</a:t>
            </a:r>
          </a:p>
          <a:p>
            <a:pPr eaLnBrk="1" hangingPunct="1"/>
            <a:endParaRPr lang="en-US" baseline="0" dirty="0" smtClean="0"/>
          </a:p>
          <a:p>
            <a:pPr eaLnBrk="1" hangingPunct="1"/>
            <a:r>
              <a:rPr lang="en-US" baseline="0" dirty="0" smtClean="0"/>
              <a:t> </a:t>
            </a:r>
            <a:endParaRPr lang="en-US" dirty="0" smtClean="0"/>
          </a:p>
        </p:txBody>
      </p:sp>
    </p:spTree>
    <p:extLst>
      <p:ext uri="{BB962C8B-B14F-4D97-AF65-F5344CB8AC3E}">
        <p14:creationId xmlns:p14="http://schemas.microsoft.com/office/powerpoint/2010/main" val="3326034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p:spPr>
        <p:txBody>
          <a:bodyPr/>
          <a:lstStyle/>
          <a:p>
            <a:r>
              <a:rPr lang="en-GB" dirty="0" smtClean="0"/>
              <a:t>The MathWorks</a:t>
            </a:r>
          </a:p>
        </p:txBody>
      </p:sp>
      <p:sp>
        <p:nvSpPr>
          <p:cNvPr id="68611" name="Rectangle 7"/>
          <p:cNvSpPr>
            <a:spLocks noGrp="1" noChangeArrowheads="1"/>
          </p:cNvSpPr>
          <p:nvPr>
            <p:ph type="sldNum" sz="quarter" idx="5"/>
          </p:nvPr>
        </p:nvSpPr>
        <p:spPr>
          <a:noFill/>
        </p:spPr>
        <p:txBody>
          <a:bodyPr/>
          <a:lstStyle/>
          <a:p>
            <a:fld id="{F1349A17-D3C1-4E0D-B787-00E60996465A}" type="slidenum">
              <a:rPr lang="en-GB" smtClean="0"/>
              <a:pPr/>
              <a:t>33</a:t>
            </a:fld>
            <a:endParaRPr lang="en-GB" smtClean="0"/>
          </a:p>
        </p:txBody>
      </p:sp>
      <p:sp>
        <p:nvSpPr>
          <p:cNvPr id="68612" name="Rectangle 2"/>
          <p:cNvSpPr>
            <a:spLocks noGrp="1" noRot="1" noChangeAspect="1" noChangeArrowheads="1" noTextEdit="1"/>
          </p:cNvSpPr>
          <p:nvPr>
            <p:ph type="sldImg"/>
          </p:nvPr>
        </p:nvSpPr>
        <p:spPr>
          <a:xfrm>
            <a:off x="3348038" y="620713"/>
            <a:ext cx="3405187" cy="2552700"/>
          </a:xfrm>
          <a:ln/>
        </p:spPr>
      </p:sp>
      <p:sp>
        <p:nvSpPr>
          <p:cNvPr id="68613" name="Rectangle 3"/>
          <p:cNvSpPr>
            <a:spLocks noGrp="1" noChangeArrowheads="1"/>
          </p:cNvSpPr>
          <p:nvPr>
            <p:ph type="body" idx="1"/>
          </p:nvPr>
        </p:nvSpPr>
        <p:spPr>
          <a:xfrm>
            <a:off x="371483" y="3346453"/>
            <a:ext cx="6205537" cy="5013324"/>
          </a:xfrm>
          <a:noFill/>
          <a:ln/>
        </p:spPr>
        <p:txBody>
          <a:bodyPr/>
          <a:lstStyle/>
          <a:p>
            <a:pPr algn="r" rtl="1" eaLnBrk="1" hangingPunct="1"/>
            <a:r>
              <a:rPr lang="he-IL" dirty="0" smtClean="0"/>
              <a:t>...והפונקציה</a:t>
            </a:r>
            <a:r>
              <a:rPr lang="he-IL" baseline="0" dirty="0" smtClean="0"/>
              <a:t> </a:t>
            </a:r>
            <a:r>
              <a:rPr lang="en-US" b="1" baseline="0" dirty="0" err="1" smtClean="0"/>
              <a:t>gop</a:t>
            </a:r>
            <a:r>
              <a:rPr lang="he-IL" baseline="0" dirty="0" smtClean="0"/>
              <a:t> מאפשרת לבצע פעולות </a:t>
            </a:r>
            <a:r>
              <a:rPr lang="he-IL" b="1" baseline="0" dirty="0" smtClean="0"/>
              <a:t>בין</a:t>
            </a:r>
            <a:r>
              <a:rPr lang="he-IL" baseline="0" dirty="0" smtClean="0"/>
              <a:t> ה</a:t>
            </a:r>
            <a:r>
              <a:rPr lang="en-US" baseline="0" dirty="0" smtClean="0"/>
              <a:t>workers</a:t>
            </a:r>
            <a:r>
              <a:rPr lang="he-IL" baseline="0" dirty="0" smtClean="0"/>
              <a:t> כמו למשל לסכום משתנה שמחולק בין ה-</a:t>
            </a:r>
            <a:r>
              <a:rPr lang="en-US" baseline="0" dirty="0" smtClean="0"/>
              <a:t>workers</a:t>
            </a:r>
            <a:r>
              <a:rPr lang="he-IL" baseline="0" dirty="0" smtClean="0"/>
              <a:t> כלומר משתנה שהוא </a:t>
            </a:r>
            <a:r>
              <a:rPr lang="en-US" baseline="0" dirty="0" smtClean="0"/>
              <a:t>distributed</a:t>
            </a:r>
            <a:r>
              <a:rPr lang="he-IL" baseline="0" dirty="0" smtClean="0"/>
              <a:t>. התוצאה מועתקת לכל אחד מה</a:t>
            </a:r>
            <a:r>
              <a:rPr lang="en-US" baseline="0" dirty="0" smtClean="0"/>
              <a:t>workers</a:t>
            </a:r>
            <a:r>
              <a:rPr lang="he-IL" baseline="0" dirty="0" smtClean="0"/>
              <a:t>.</a:t>
            </a:r>
            <a:endParaRPr lang="en-US" dirty="0" smtClean="0"/>
          </a:p>
          <a:p>
            <a:pPr eaLnBrk="1" hangingPunct="1"/>
            <a:endParaRPr lang="en-US" dirty="0" smtClean="0"/>
          </a:p>
          <a:p>
            <a:pPr eaLnBrk="1" hangingPunct="1"/>
            <a:r>
              <a:rPr lang="en-US" dirty="0" smtClean="0"/>
              <a:t>The</a:t>
            </a:r>
            <a:r>
              <a:rPr lang="en-US" baseline="0" dirty="0" smtClean="0"/>
              <a:t> global operation function, or </a:t>
            </a:r>
            <a:r>
              <a:rPr lang="en-US" baseline="0" dirty="0" err="1" smtClean="0"/>
              <a:t>gop</a:t>
            </a:r>
            <a:r>
              <a:rPr lang="en-US" baseline="0" dirty="0" smtClean="0"/>
              <a:t>, provides a way to perform calculations across workers.   </a:t>
            </a:r>
            <a:r>
              <a:rPr lang="en-US" baseline="0" dirty="0" err="1" smtClean="0"/>
              <a:t>Gop</a:t>
            </a:r>
            <a:r>
              <a:rPr lang="en-US" baseline="0" dirty="0" smtClean="0"/>
              <a:t> complements </a:t>
            </a:r>
            <a:r>
              <a:rPr lang="en-US" baseline="0" dirty="0" err="1" smtClean="0"/>
              <a:t>spmd</a:t>
            </a:r>
            <a:r>
              <a:rPr lang="en-US" baseline="0" dirty="0" smtClean="0"/>
              <a:t> and is also used extensively as a building block for distributed array calculations.</a:t>
            </a:r>
            <a:endParaRPr lang="en-US" dirty="0" smtClean="0"/>
          </a:p>
        </p:txBody>
      </p:sp>
    </p:spTree>
    <p:extLst>
      <p:ext uri="{BB962C8B-B14F-4D97-AF65-F5344CB8AC3E}">
        <p14:creationId xmlns:p14="http://schemas.microsoft.com/office/powerpoint/2010/main" val="1854347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לסיכום,</a:t>
            </a:r>
          </a:p>
          <a:p>
            <a:pPr marL="171450" indent="-171450" algn="r" rtl="1">
              <a:buFontTx/>
              <a:buChar char="-"/>
            </a:pPr>
            <a:r>
              <a:rPr lang="he-IL" baseline="0" dirty="0" smtClean="0"/>
              <a:t>ראינו שניתן לבצע עיבוד מקבילי במטלב בקלות על ידי שימוש במספר מנועי חישוב של מטלב במקביל</a:t>
            </a:r>
          </a:p>
          <a:p>
            <a:pPr marL="171450" indent="-171450" algn="r" rtl="1">
              <a:buFontTx/>
              <a:buChar char="-"/>
            </a:pPr>
            <a:r>
              <a:rPr lang="he-IL" baseline="0" dirty="0" smtClean="0"/>
              <a:t>ראינו שניתן להשתמש בפונקציות מטלב מובנות התומכות בעיבוד מקבילי ע"י הגדרת דגל ופתיחת </a:t>
            </a:r>
            <a:r>
              <a:rPr lang="en-US" baseline="0" dirty="0" smtClean="0"/>
              <a:t>Parallel pool</a:t>
            </a:r>
            <a:r>
              <a:rPr lang="he-IL" baseline="0" dirty="0" smtClean="0"/>
              <a:t> עליו תוכל הפונקציה לרוץ</a:t>
            </a:r>
          </a:p>
          <a:p>
            <a:pPr marL="171450" indent="-171450" algn="r" rtl="1">
              <a:buFontTx/>
              <a:buChar char="-"/>
            </a:pPr>
            <a:r>
              <a:rPr lang="he-IL" baseline="0" dirty="0" smtClean="0"/>
              <a:t>ראינו שניתן לפתח אפליקציה מקבילית במחשב האישי ולבצע </a:t>
            </a:r>
            <a:r>
              <a:rPr lang="en-US" baseline="0" dirty="0" smtClean="0"/>
              <a:t>scale</a:t>
            </a:r>
            <a:r>
              <a:rPr lang="he-IL" baseline="0" dirty="0" smtClean="0"/>
              <a:t> לעבודה על קלאסטרים במידה ונדרש כוח עיבוד חזק יותר</a:t>
            </a:r>
            <a:endParaRPr lang="he-IL" dirty="0" smtClean="0"/>
          </a:p>
        </p:txBody>
      </p:sp>
      <p:sp>
        <p:nvSpPr>
          <p:cNvPr id="4" name="Slide Number Placeholder 3"/>
          <p:cNvSpPr>
            <a:spLocks noGrp="1"/>
          </p:cNvSpPr>
          <p:nvPr>
            <p:ph type="sldNum" sz="quarter" idx="10"/>
          </p:nvPr>
        </p:nvSpPr>
        <p:spPr/>
        <p:txBody>
          <a:bodyPr/>
          <a:lstStyle/>
          <a:p>
            <a:fld id="{CB1D5900-FCEC-40B1-8800-D2CA5B0D4593}" type="slidenum">
              <a:rPr lang="he-IL" smtClean="0"/>
              <a:t>34</a:t>
            </a:fld>
            <a:endParaRPr lang="he-IL"/>
          </a:p>
        </p:txBody>
      </p:sp>
    </p:spTree>
    <p:extLst>
      <p:ext uri="{BB962C8B-B14F-4D97-AF65-F5344CB8AC3E}">
        <p14:creationId xmlns:p14="http://schemas.microsoft.com/office/powerpoint/2010/main" val="4269530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214E059A-4207-4AFF-A414-8AFE82E72430}" type="slidenum">
              <a:rPr lang="he-IL" smtClean="0"/>
              <a:t>35</a:t>
            </a:fld>
            <a:endParaRPr lang="he-IL"/>
          </a:p>
        </p:txBody>
      </p:sp>
    </p:spTree>
    <p:extLst>
      <p:ext uri="{BB962C8B-B14F-4D97-AF65-F5344CB8AC3E}">
        <p14:creationId xmlns:p14="http://schemas.microsoft.com/office/powerpoint/2010/main" val="2649697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http://www.mathworks.com/help/coder/functionlist.html</a:t>
            </a:r>
          </a:p>
          <a:p>
            <a:endParaRPr lang="he-IL" dirty="0"/>
          </a:p>
        </p:txBody>
      </p:sp>
      <p:sp>
        <p:nvSpPr>
          <p:cNvPr id="4" name="Slide Number Placeholder 3"/>
          <p:cNvSpPr>
            <a:spLocks noGrp="1"/>
          </p:cNvSpPr>
          <p:nvPr>
            <p:ph type="sldNum" sz="quarter" idx="10"/>
          </p:nvPr>
        </p:nvSpPr>
        <p:spPr/>
        <p:txBody>
          <a:bodyPr/>
          <a:lstStyle/>
          <a:p>
            <a:fld id="{CB1D5900-FCEC-40B1-8800-D2CA5B0D4593}" type="slidenum">
              <a:rPr lang="he-IL" smtClean="0"/>
              <a:t>36</a:t>
            </a:fld>
            <a:endParaRPr lang="he-IL"/>
          </a:p>
        </p:txBody>
      </p:sp>
    </p:spTree>
    <p:extLst>
      <p:ext uri="{BB962C8B-B14F-4D97-AF65-F5344CB8AC3E}">
        <p14:creationId xmlns:p14="http://schemas.microsoft.com/office/powerpoint/2010/main" val="181787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dirty="0" smtClean="0"/>
              <a:t>https://www.mathworks.com/examples/matlab/community/19616-parameter-sweep-of-odes</a:t>
            </a:r>
          </a:p>
          <a:p>
            <a:pPr lvl="0"/>
            <a:endParaRPr lang="en-US" dirty="0" smtClean="0"/>
          </a:p>
          <a:p>
            <a:pPr lvl="0"/>
            <a:r>
              <a:rPr lang="en-US" dirty="0" smtClean="0"/>
              <a:t>If my problem is well-sized,</a:t>
            </a:r>
            <a:r>
              <a:rPr lang="en-US" baseline="0" dirty="0" smtClean="0"/>
              <a:t> I can get more than a 90x speed-up with 100 workers.</a:t>
            </a:r>
          </a:p>
          <a:p>
            <a:pPr lvl="0"/>
            <a:endParaRPr lang="en-US" baseline="0" dirty="0" smtClean="0"/>
          </a:p>
          <a:p>
            <a:pPr lvl="0"/>
            <a:r>
              <a:rPr lang="en-US" baseline="0" dirty="0" smtClean="0"/>
              <a:t>Just adding more workers is not a guarantee of more speed-up, though.  Every application has its limits, and eventually overhead will dominate.</a:t>
            </a:r>
          </a:p>
          <a:p>
            <a:pPr lvl="0"/>
            <a:endParaRPr lang="en-US" baseline="0" dirty="0" smtClean="0"/>
          </a:p>
          <a:p>
            <a:pPr lvl="0"/>
            <a:r>
              <a:rPr lang="en-US" baseline="0" dirty="0" smtClean="0"/>
              <a:t>When choosing how many workers you should use, it’s best to think about your overall needs,  in this case, even with 64 workers, I can go from 4 hours to just 4 minutes, which might be good enough.  </a:t>
            </a:r>
          </a:p>
          <a:p>
            <a:pPr lvl="0"/>
            <a:endParaRPr lang="en-US" baseline="0" dirty="0" smtClean="0"/>
          </a:p>
          <a:p>
            <a:pPr lvl="0"/>
            <a:r>
              <a:rPr lang="en-US" baseline="0" dirty="0" smtClean="0"/>
              <a:t>As mentioned previously, the sweet spot is ultimate execution  on the order of a few minutes.</a:t>
            </a:r>
            <a:endParaRPr lang="en-US" dirty="0" smtClean="0"/>
          </a:p>
          <a:p>
            <a:pPr lvl="0"/>
            <a:endParaRPr lang="en-US" dirty="0" smtClean="0"/>
          </a:p>
          <a:p>
            <a:pPr lvl="0"/>
            <a:r>
              <a:rPr lang="en-US" dirty="0" smtClean="0"/>
              <a:t>Notes:</a:t>
            </a:r>
          </a:p>
          <a:p>
            <a:pPr marL="171450" lvl="0" indent="-171450">
              <a:buFont typeface="Arial" pitchFamily="34" charset="0"/>
              <a:buChar char="•"/>
            </a:pPr>
            <a:r>
              <a:rPr lang="en-US" dirty="0" smtClean="0"/>
              <a:t>Computation time is from tic/</a:t>
            </a:r>
            <a:r>
              <a:rPr lang="en-US" dirty="0" err="1" smtClean="0"/>
              <a:t>toc</a:t>
            </a:r>
            <a:r>
              <a:rPr lang="en-US" dirty="0" smtClean="0"/>
              <a:t> around just the </a:t>
            </a:r>
            <a:r>
              <a:rPr lang="en-US" dirty="0" err="1" smtClean="0"/>
              <a:t>parfor</a:t>
            </a:r>
            <a:endParaRPr lang="en-US" dirty="0" smtClean="0"/>
          </a:p>
          <a:p>
            <a:pPr marL="171450" lvl="0" indent="-171450">
              <a:buFont typeface="Arial" pitchFamily="34" charset="0"/>
              <a:buChar char="•"/>
            </a:pPr>
            <a:r>
              <a:rPr lang="en-US" dirty="0" smtClean="0"/>
              <a:t>Ran this on Amazon EC2 (no need to advertise that, but it is true!)</a:t>
            </a:r>
          </a:p>
          <a:p>
            <a:pPr lv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XB=</a:t>
            </a:r>
            <a:r>
              <a:rPr lang="en-US" sz="1200" b="0" i="0" u="none" strike="noStrike" kern="1200" baseline="0" dirty="0" err="1" smtClean="0">
                <a:solidFill>
                  <a:schemeClr val="tx1"/>
                </a:solidFill>
                <a:latin typeface="+mn-lt"/>
                <a:ea typeface="+mn-ea"/>
                <a:cs typeface="+mn-cs"/>
              </a:rPr>
              <a:t>frameworkSubmit</a:t>
            </a:r>
            <a:r>
              <a:rPr lang="en-US" sz="1200" b="0" i="0" u="none" strike="noStrike" kern="1200" baseline="0" dirty="0" smtClean="0">
                <a:solidFill>
                  <a:schemeClr val="tx1"/>
                </a:solidFill>
                <a:latin typeface="+mn-lt"/>
                <a:ea typeface="+mn-ea"/>
                <a:cs typeface="+mn-cs"/>
              </a:rPr>
              <a:t>(50,200,1,3,'R2014a_c3_192_2hr');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Add links to blackjack and a\b</a:t>
            </a:r>
          </a:p>
          <a:p>
            <a:r>
              <a:rPr lang="en-US" sz="1200" b="0" i="0" u="none" strike="noStrike" kern="1200" baseline="0" dirty="0" smtClean="0">
                <a:solidFill>
                  <a:schemeClr val="tx1"/>
                </a:solidFill>
                <a:latin typeface="+mn-lt"/>
                <a:ea typeface="+mn-ea"/>
                <a:cs typeface="+mn-cs"/>
              </a:rPr>
              <a:t>% might want to mention </a:t>
            </a:r>
            <a:r>
              <a:rPr lang="en-US" sz="1200" b="0" i="0" u="none" strike="noStrike" kern="1200" baseline="0" dirty="0" err="1" smtClean="0">
                <a:solidFill>
                  <a:schemeClr val="tx1"/>
                </a:solidFill>
                <a:latin typeface="+mn-lt"/>
                <a:ea typeface="+mn-ea"/>
                <a:cs typeface="+mn-cs"/>
              </a:rPr>
              <a:t>partictoc</a:t>
            </a:r>
            <a:r>
              <a:rPr lang="en-US" sz="1200" b="0" i="0" u="none" strike="noStrike" kern="1200" baseline="0" dirty="0" smtClean="0">
                <a:solidFill>
                  <a:schemeClr val="tx1"/>
                </a:solidFill>
                <a:latin typeface="+mn-lt"/>
                <a:ea typeface="+mn-ea"/>
                <a:cs typeface="+mn-cs"/>
              </a:rPr>
              <a:t>, or pull it from code</a:t>
            </a:r>
          </a:p>
          <a:p>
            <a:r>
              <a:rPr lang="en-US" sz="1200" b="0" i="0" u="none" strike="noStrike" kern="1200" baseline="0" dirty="0" smtClean="0">
                <a:solidFill>
                  <a:schemeClr val="tx1"/>
                </a:solidFill>
                <a:latin typeface="+mn-lt"/>
                <a:ea typeface="+mn-ea"/>
                <a:cs typeface="+mn-cs"/>
              </a:rPr>
              <a:t> % all demos need html version</a:t>
            </a:r>
          </a:p>
          <a:p>
            <a:pPr lvl="0"/>
            <a:endParaRPr lang="en-US" dirty="0"/>
          </a:p>
          <a:p>
            <a:pPr lvl="0"/>
            <a:endParaRPr lang="en-US" dirty="0" smtClean="0"/>
          </a:p>
          <a:p>
            <a:pPr lvl="1"/>
            <a:endParaRPr lang="en-US" dirty="0"/>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37</a:t>
            </a:fld>
            <a:endParaRPr lang="en-US"/>
          </a:p>
        </p:txBody>
      </p:sp>
    </p:spTree>
    <p:extLst>
      <p:ext uri="{BB962C8B-B14F-4D97-AF65-F5344CB8AC3E}">
        <p14:creationId xmlns:p14="http://schemas.microsoft.com/office/powerpoint/2010/main" val="3138483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a:prstGeom prst="rect">
            <a:avLst/>
          </a:prstGeom>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לבצע </a:t>
            </a:r>
            <a:r>
              <a:rPr lang="en-US" dirty="0" smtClean="0"/>
              <a:t>scale-up</a:t>
            </a:r>
            <a:r>
              <a:rPr lang="he-IL" baseline="0" dirty="0" smtClean="0"/>
              <a:t> ול</a:t>
            </a:r>
            <a:r>
              <a:rPr lang="he-IL" dirty="0" smtClean="0"/>
              <a:t>עבוד על</a:t>
            </a:r>
            <a:r>
              <a:rPr lang="he-IL" baseline="0" dirty="0" smtClean="0"/>
              <a:t> גבי קלאסטר, אנחנו צריכים </a:t>
            </a:r>
            <a:r>
              <a:rPr lang="en-US" baseline="0" dirty="0" smtClean="0"/>
              <a:t>parallel computing toolbox</a:t>
            </a:r>
            <a:r>
              <a:rPr lang="he-IL" baseline="0" dirty="0" smtClean="0"/>
              <a:t> על גבי המחשב האישי, ו</a:t>
            </a:r>
            <a:r>
              <a:rPr lang="en-US" baseline="0" dirty="0" smtClean="0"/>
              <a:t>MDCS</a:t>
            </a:r>
            <a:r>
              <a:rPr lang="he-IL" baseline="0" dirty="0" smtClean="0"/>
              <a:t> מותקן על גבי כל אחד ממחשבי הקלאסטר.</a:t>
            </a:r>
          </a:p>
          <a:p>
            <a:pPr marL="0" marR="0"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endParaRPr lang="he-IL" baseline="0" dirty="0" smtClean="0"/>
          </a:p>
          <a:p>
            <a:r>
              <a:rPr lang="en-US" sz="1200" b="0" i="0" kern="1200" dirty="0" smtClean="0">
                <a:solidFill>
                  <a:schemeClr val="tx1"/>
                </a:solidFill>
                <a:effectLst/>
                <a:latin typeface="+mn-lt"/>
                <a:ea typeface="+mn-ea"/>
                <a:cs typeface="+mn-cs"/>
              </a:rPr>
              <a:t>Parallel computing with </a:t>
            </a:r>
            <a:r>
              <a:rPr lang="en-US" sz="1200" b="0" i="0" u="none" strike="noStrike" kern="1200" dirty="0" smtClean="0">
                <a:solidFill>
                  <a:schemeClr val="tx1"/>
                </a:solidFill>
                <a:effectLst/>
                <a:latin typeface="+mn-lt"/>
                <a:ea typeface="+mn-ea"/>
                <a:cs typeface="+mn-cs"/>
                <a:hlinkClick r:id="rId3"/>
              </a:rPr>
              <a:t>MATLAB</a:t>
            </a:r>
            <a:r>
              <a:rPr lang="en-US" sz="1200" b="0" i="0" u="none" strike="noStrike" kern="1200" baseline="300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on a cluster requires two products:</a:t>
            </a:r>
          </a:p>
          <a:p>
            <a:r>
              <a:rPr lang="en-US" sz="1200" b="1" i="0" kern="1200" dirty="0" smtClean="0">
                <a:solidFill>
                  <a:schemeClr val="tx1"/>
                </a:solidFill>
                <a:effectLst/>
                <a:latin typeface="+mn-lt"/>
                <a:ea typeface="+mn-ea"/>
                <a:cs typeface="+mn-cs"/>
              </a:rPr>
              <a:t>MATLAB Distributed Computing Server™</a:t>
            </a:r>
            <a:r>
              <a:rPr lang="en-US" sz="1200" b="0" i="0" kern="1200" dirty="0" smtClean="0">
                <a:solidFill>
                  <a:schemeClr val="tx1"/>
                </a:solidFill>
                <a:effectLst/>
                <a:latin typeface="+mn-lt"/>
                <a:ea typeface="+mn-ea"/>
                <a:cs typeface="+mn-cs"/>
              </a:rPr>
              <a:t>, which should be installed on each computer of the cluster that performs the computation.</a:t>
            </a:r>
          </a:p>
          <a:p>
            <a:r>
              <a:rPr lang="en-US" sz="1200" b="1" i="0" kern="1200" dirty="0" smtClean="0">
                <a:solidFill>
                  <a:schemeClr val="tx1"/>
                </a:solidFill>
                <a:effectLst/>
                <a:latin typeface="+mn-lt"/>
                <a:ea typeface="+mn-ea"/>
                <a:cs typeface="+mn-cs"/>
              </a:rPr>
              <a:t>Parallel Computing Toolbox™</a:t>
            </a:r>
            <a:r>
              <a:rPr lang="en-US" sz="1200" b="0" i="0" kern="1200" dirty="0" smtClean="0">
                <a:solidFill>
                  <a:schemeClr val="tx1"/>
                </a:solidFill>
                <a:effectLst/>
                <a:latin typeface="+mn-lt"/>
                <a:ea typeface="+mn-ea"/>
                <a:cs typeface="+mn-cs"/>
              </a:rPr>
              <a:t>, which should be installed on the computer where you write your applications.</a:t>
            </a:r>
          </a:p>
          <a:p>
            <a:endParaRPr lang="en-US" baseline="0" dirty="0"/>
          </a:p>
          <a:p>
            <a:r>
              <a:rPr lang="en-US" baseline="0" dirty="0" smtClean="0"/>
              <a:t>Everything </a:t>
            </a:r>
            <a:r>
              <a:rPr lang="en-US" baseline="0" dirty="0"/>
              <a:t>you’ve seen can be run (prototyped) on the desktop, and then run on a cluster. </a:t>
            </a:r>
            <a:endParaRPr lang="en-US" baseline="0" dirty="0" smtClean="0"/>
          </a:p>
          <a:p>
            <a:r>
              <a:rPr lang="en-US" baseline="0" dirty="0" smtClean="0"/>
              <a:t>This </a:t>
            </a:r>
            <a:r>
              <a:rPr lang="en-US" baseline="0" dirty="0"/>
              <a:t>includes GPU functionality if your cluster has supported GPUs</a:t>
            </a:r>
            <a:r>
              <a:rPr lang="en-US" baseline="0" dirty="0" smtClean="0"/>
              <a:t>.</a:t>
            </a:r>
            <a:endParaRPr lang="en-US" baseline="0" dirty="0"/>
          </a:p>
          <a:p>
            <a:r>
              <a:rPr lang="en-US" baseline="0" dirty="0"/>
              <a:t>To use a cluster, you will need MATLAB and Parallel Computing Toolbox on the desktop and a cluster enabled with MATLAB Distributed Computing Server.</a:t>
            </a:r>
            <a:endParaRPr lang="en-US" dirty="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pPr/>
              <a:t>38</a:t>
            </a:fld>
            <a:endParaRPr lang="en-US"/>
          </a:p>
        </p:txBody>
      </p:sp>
    </p:spTree>
    <p:extLst>
      <p:ext uri="{BB962C8B-B14F-4D97-AF65-F5344CB8AC3E}">
        <p14:creationId xmlns:p14="http://schemas.microsoft.com/office/powerpoint/2010/main" val="3050109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5188" y="739775"/>
            <a:ext cx="4938712" cy="3703638"/>
          </a:xfrm>
        </p:spPr>
      </p:sp>
      <p:sp>
        <p:nvSpPr>
          <p:cNvPr id="3" name="Notes Placeholder 2"/>
          <p:cNvSpPr>
            <a:spLocks noGrp="1"/>
          </p:cNvSpPr>
          <p:nvPr>
            <p:ph type="body" idx="1"/>
          </p:nvPr>
        </p:nvSpPr>
        <p:spPr/>
        <p:txBody>
          <a:bodyPr/>
          <a:lstStyle/>
          <a:p>
            <a:r>
              <a:rPr lang="en-US" dirty="0"/>
              <a:t>http://www.mathworks.com/products/distriben/supported/</a:t>
            </a:r>
          </a:p>
          <a:p>
            <a:endParaRPr lang="en-US" dirty="0"/>
          </a:p>
          <a:p>
            <a:endParaRPr lang="en-US" dirty="0"/>
          </a:p>
          <a:p>
            <a:endParaRPr lang="en-US" dirty="0"/>
          </a:p>
          <a:p>
            <a:r>
              <a:rPr lang="en-US" dirty="0"/>
              <a:t>There</a:t>
            </a:r>
            <a:r>
              <a:rPr lang="en-US" baseline="0" dirty="0"/>
              <a:t> are 2 very interesting features about the interface we provide</a:t>
            </a:r>
          </a:p>
          <a:p>
            <a:pPr marL="171450" indent="-171450">
              <a:buFont typeface="Arial" panose="020B0604020202020204" pitchFamily="34" charset="0"/>
              <a:buChar char="•"/>
            </a:pPr>
            <a:r>
              <a:rPr lang="en-US" baseline="0" dirty="0"/>
              <a:t>We enable the MATLAB desktop to be the cluster interface by providing an API that integrates MATLAB with the cluster submission client.   The actual worker tasks will appear to the cluster as just another application</a:t>
            </a:r>
          </a:p>
          <a:p>
            <a:pPr marL="171450" indent="-171450">
              <a:buFont typeface="Arial" panose="020B0604020202020204" pitchFamily="34" charset="0"/>
              <a:buChar char="•"/>
            </a:pPr>
            <a:r>
              <a:rPr lang="en-US" baseline="0" dirty="0"/>
              <a:t>We provide the same message passing infrastructure for local pools and cluster pools.   This allows you to prototype on the desktop before committing cluster resources. </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39</a:t>
            </a:fld>
            <a:endParaRPr lang="en-US"/>
          </a:p>
        </p:txBody>
      </p:sp>
    </p:spTree>
    <p:extLst>
      <p:ext uri="{BB962C8B-B14F-4D97-AF65-F5344CB8AC3E}">
        <p14:creationId xmlns:p14="http://schemas.microsoft.com/office/powerpoint/2010/main" val="363464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5188" y="739775"/>
            <a:ext cx="4938712" cy="3703638"/>
          </a:xfrm>
        </p:spPr>
      </p:sp>
      <p:sp>
        <p:nvSpPr>
          <p:cNvPr id="3" name="Notes Placeholder 2"/>
          <p:cNvSpPr>
            <a:spLocks noGrp="1"/>
          </p:cNvSpPr>
          <p:nvPr>
            <p:ph type="body" idx="1"/>
          </p:nvPr>
        </p:nvSpPr>
        <p:spPr/>
        <p:txBody>
          <a:bodyPr>
            <a:normAutofit fontScale="55000" lnSpcReduction="20000"/>
          </a:bodyPr>
          <a:lstStyle/>
          <a:p>
            <a:pPr marL="0" indent="0" algn="r" rtl="1">
              <a:buFont typeface="Arial" panose="020B0604020202020204" pitchFamily="34" charset="0"/>
              <a:buNone/>
            </a:pPr>
            <a:r>
              <a:rPr lang="he-IL" sz="1200" b="0" dirty="0" smtClean="0"/>
              <a:t>אז</a:t>
            </a:r>
            <a:r>
              <a:rPr lang="he-IL" sz="1200" b="0" baseline="0" dirty="0" smtClean="0"/>
              <a:t> למה בכלל לבצע עיבוד מקבילי? מה זה נותן לנו?</a:t>
            </a:r>
          </a:p>
          <a:p>
            <a:pPr marL="0" indent="0" algn="r" rtl="1">
              <a:buFont typeface="Arial" panose="020B0604020202020204" pitchFamily="34" charset="0"/>
              <a:buNone/>
            </a:pPr>
            <a:r>
              <a:rPr lang="he-IL" sz="1200" b="0" baseline="0" dirty="0" smtClean="0"/>
              <a:t> בעולם שלנו אנחנו רוצים תוצאות </a:t>
            </a:r>
            <a:r>
              <a:rPr lang="he-IL" sz="1200" b="1" baseline="0" dirty="0" smtClean="0"/>
              <a:t>כמה שיותר מהר</a:t>
            </a:r>
            <a:r>
              <a:rPr lang="he-IL" sz="1200" b="0" baseline="0" dirty="0" smtClean="0"/>
              <a:t>, העגלה נוסעת ואנחנו לא רוצים להשאר מאחור. יש לנו </a:t>
            </a:r>
            <a:r>
              <a:rPr lang="he-IL" sz="1200" b="1" baseline="0" dirty="0" smtClean="0"/>
              <a:t>כוח מיחשוב שהולך ומתחזק </a:t>
            </a:r>
            <a:r>
              <a:rPr lang="he-IL" sz="1200" b="0" baseline="0" dirty="0" smtClean="0"/>
              <a:t>עם הזמן ואנחנו יכולים לנצל אותו כדי להאיץ ולקבל תובנות מהמידע שאנחנו אוספים מהר יותר.</a:t>
            </a:r>
          </a:p>
          <a:p>
            <a:pPr marL="0" indent="0" algn="r" rtl="1">
              <a:buFont typeface="Arial" panose="020B0604020202020204" pitchFamily="34" charset="0"/>
              <a:buNone/>
            </a:pPr>
            <a:r>
              <a:rPr lang="he-IL" sz="1200" b="0" baseline="0" dirty="0" smtClean="0"/>
              <a:t>למה לעשות עיבוד מקבילי במטלב?</a:t>
            </a:r>
          </a:p>
          <a:p>
            <a:pPr marL="0" indent="0" algn="r" rtl="1">
              <a:buFont typeface="Arial" panose="020B0604020202020204" pitchFamily="34" charset="0"/>
              <a:buNone/>
            </a:pPr>
            <a:r>
              <a:rPr lang="he-IL" sz="1200" b="0" baseline="0" dirty="0" smtClean="0"/>
              <a:t>במטלב אנחנו יכולים לעבור מקוד שרץ באופן סיריאלי לקוד מקבילי במהירות עם </a:t>
            </a:r>
            <a:r>
              <a:rPr lang="he-IL" sz="1200" b="1" baseline="0" dirty="0" smtClean="0"/>
              <a:t>מעט מאוד שינויים בקוד</a:t>
            </a:r>
            <a:r>
              <a:rPr lang="he-IL" sz="1200" b="0" baseline="0" dirty="0" smtClean="0"/>
              <a:t>, ולפעמים בלי שינויים בכלל.</a:t>
            </a:r>
          </a:p>
          <a:p>
            <a:pPr marL="0" indent="0" algn="r" rtl="1">
              <a:buFont typeface="Arial" panose="020B0604020202020204" pitchFamily="34" charset="0"/>
              <a:buNone/>
            </a:pPr>
            <a:r>
              <a:rPr lang="he-IL" sz="1200" b="0" baseline="0" dirty="0" smtClean="0"/>
              <a:t>זה מאפשר לנו להקדיש את </a:t>
            </a:r>
            <a:r>
              <a:rPr lang="he-IL" sz="1200" b="1" baseline="0" dirty="0" smtClean="0"/>
              <a:t>הזמן למחקר ופיתוח </a:t>
            </a:r>
            <a:r>
              <a:rPr lang="he-IL" sz="1200" b="0" baseline="0" dirty="0" smtClean="0"/>
              <a:t>הנדסי ולא להתעסק בפן התיכנותי על מנת למקבל את הקוד שלנו.</a:t>
            </a:r>
          </a:p>
          <a:p>
            <a:pPr marL="0" indent="0" algn="r" rtl="1">
              <a:buFont typeface="Arial" panose="020B0604020202020204" pitchFamily="34" charset="0"/>
              <a:buNone/>
            </a:pPr>
            <a:endParaRPr lang="en-US" sz="1200" b="0" dirty="0" smtClean="0"/>
          </a:p>
          <a:p>
            <a:pPr marL="0" indent="0">
              <a:buFont typeface="Arial" panose="020B0604020202020204" pitchFamily="34" charset="0"/>
              <a:buNone/>
            </a:pPr>
            <a:endParaRPr lang="en-US" sz="1200" b="1" dirty="0" smtClean="0"/>
          </a:p>
          <a:p>
            <a:pPr marL="0" indent="0">
              <a:buFont typeface="Arial" panose="020B0604020202020204" pitchFamily="34" charset="0"/>
              <a:buNone/>
            </a:pPr>
            <a:r>
              <a:rPr lang="en-US" sz="1200" b="1" dirty="0" smtClean="0"/>
              <a:t>Discuss </a:t>
            </a:r>
            <a:r>
              <a:rPr lang="en-US" sz="1200" b="1" dirty="0"/>
              <a:t>why Cleve invented MATLAB.   </a:t>
            </a:r>
            <a:r>
              <a:rPr lang="en-US" b="1" dirty="0"/>
              <a:t>Our goal is to do the same for parallel computing.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Example:   tic, for aa = 1:10, pause(.5), end, toc</a:t>
            </a:r>
          </a:p>
          <a:p>
            <a:pPr marL="0" indent="0">
              <a:buFont typeface="Arial" panose="020B0604020202020204" pitchFamily="34" charset="0"/>
              <a:buNone/>
            </a:pPr>
            <a:r>
              <a:rPr lang="en-US" b="1" dirty="0"/>
              <a:t>                    tic, </a:t>
            </a:r>
            <a:r>
              <a:rPr lang="en-US" b="1" dirty="0" err="1"/>
              <a:t>parfor</a:t>
            </a:r>
            <a:r>
              <a:rPr lang="en-US" b="1" dirty="0"/>
              <a:t> aa=1:10, pause(.5), end, toc</a:t>
            </a:r>
          </a:p>
          <a:p>
            <a:pPr marL="0" indent="0">
              <a:buFont typeface="Arial" panose="020B0604020202020204" pitchFamily="34" charset="0"/>
              <a:buNone/>
            </a:pPr>
            <a:endParaRPr lang="en-US" b="1" dirty="0"/>
          </a:p>
          <a:p>
            <a:r>
              <a:rPr lang="en-US" b="1" dirty="0"/>
              <a:t>web(</a:t>
            </a:r>
            <a:r>
              <a:rPr lang="en-US" b="1" dirty="0" err="1"/>
              <a:t>fullfile</a:t>
            </a:r>
            <a:r>
              <a:rPr lang="en-US" b="1" dirty="0"/>
              <a:t>(</a:t>
            </a:r>
            <a:r>
              <a:rPr lang="en-US" b="1" dirty="0" err="1"/>
              <a:t>docroot</a:t>
            </a:r>
            <a:r>
              <a:rPr lang="en-US" b="1" dirty="0"/>
              <a:t>, '</a:t>
            </a:r>
            <a:r>
              <a:rPr lang="en-US" b="1" dirty="0" err="1"/>
              <a:t>distcomp</a:t>
            </a:r>
            <a:r>
              <a:rPr lang="en-US" b="1" dirty="0"/>
              <a:t>/functionlist.html'))</a:t>
            </a:r>
          </a:p>
          <a:p>
            <a:r>
              <a:rPr lang="en-US" b="1" dirty="0"/>
              <a:t>http://www.mathworks.com/help/releases/R2016a/distcomp/functionlist.html</a:t>
            </a:r>
          </a:p>
          <a:p>
            <a:pPr marL="0" indent="0">
              <a:buFont typeface="Arial" panose="020B0604020202020204" pitchFamily="34" charset="0"/>
              <a:buNone/>
            </a:pPr>
            <a:endParaRPr lang="en-US" sz="1200" b="1" dirty="0"/>
          </a:p>
          <a:p>
            <a:pPr marL="0" indent="0">
              <a:buFont typeface="Arial" panose="020B0604020202020204" pitchFamily="34" charset="0"/>
              <a:buNone/>
            </a:pPr>
            <a:endParaRPr lang="en-US" b="1" dirty="0"/>
          </a:p>
          <a:p>
            <a:pPr marL="0" indent="0">
              <a:buFont typeface="Arial" panose="020B0604020202020204" pitchFamily="34" charset="0"/>
              <a:buNone/>
            </a:pPr>
            <a:r>
              <a:rPr lang="en-US" sz="1200" b="1" dirty="0"/>
              <a:t>What’s the need for Parallel Computing you might ask or what’s the motivation for it ?</a:t>
            </a:r>
            <a:r>
              <a:rPr lang="en-US" sz="1200" b="1" baseline="0" dirty="0"/>
              <a:t> </a:t>
            </a:r>
          </a:p>
          <a:p>
            <a:pPr marL="171450" indent="-171450">
              <a:buFont typeface="Arial" panose="020B0604020202020204" pitchFamily="34" charset="0"/>
              <a:buChar char="•"/>
            </a:pPr>
            <a:r>
              <a:rPr lang="en-US" sz="1200" b="0" baseline="0" dirty="0"/>
              <a:t>The size of the problems we need to solve is increasing and there’s a growing need to gain faster helping bring products to market quickly. And this need exists for engineers and researchers across multiple Industries and Applications !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t>Another motivation is simply the fact that hardware is becoming powerful- </a:t>
            </a:r>
            <a:r>
              <a:rPr lang="en-US" sz="1200" dirty="0"/>
              <a:t>Modern computers, even laptops, are parallel in architecture with multiple processors/cores. Access to GPUs</a:t>
            </a:r>
            <a:r>
              <a:rPr lang="en-US" sz="1200" baseline="0" dirty="0"/>
              <a:t>, cluster of computers or even cloud computing infrastructure is becoming common.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t>However the challenge lies in the fact that you need software to utilize the power of this hardware and hence parallel computing expertise is a requirement</a:t>
            </a:r>
            <a:endParaRPr lang="en-US" sz="1200" b="1" dirty="0"/>
          </a:p>
          <a:p>
            <a:pPr marL="171450" indent="-171450">
              <a:buFont typeface="Arial" panose="020B0604020202020204" pitchFamily="34" charset="0"/>
              <a:buChar char="•"/>
            </a:pPr>
            <a:endParaRPr lang="en-US" sz="1200" b="1" dirty="0"/>
          </a:p>
          <a:p>
            <a:pPr marL="0" indent="0">
              <a:buFont typeface="Arial" panose="020B0604020202020204" pitchFamily="34" charset="0"/>
              <a:buNone/>
            </a:pPr>
            <a:r>
              <a:rPr lang="en-US" b="1" dirty="0"/>
              <a:t>How</a:t>
            </a:r>
            <a:r>
              <a:rPr lang="en-US" b="1" baseline="0" dirty="0"/>
              <a:t> do MathWorks Parallel Computing Tools help ?</a:t>
            </a:r>
          </a:p>
          <a:p>
            <a:pPr marL="171450" indent="-171450">
              <a:buFont typeface="Arial" panose="020B0604020202020204" pitchFamily="34" charset="0"/>
              <a:buChar char="•"/>
            </a:pPr>
            <a:r>
              <a:rPr lang="en-US" baseline="0" dirty="0"/>
              <a:t>Enables Engineers, scientists and researchers like yourself leverage the computational power of available hardware without the need to be a parallel computing expert</a:t>
            </a:r>
          </a:p>
          <a:p>
            <a:pPr marL="171450" indent="-171450">
              <a:buFont typeface="Arial" panose="020B0604020202020204" pitchFamily="34" charset="0"/>
              <a:buChar char="•"/>
            </a:pPr>
            <a:r>
              <a:rPr lang="en-US" baseline="0" dirty="0"/>
              <a:t>Accelerate your workflows with minimal changes to your existing code </a:t>
            </a:r>
          </a:p>
          <a:p>
            <a:pPr marL="171450" indent="-171450">
              <a:buFont typeface="Arial" panose="020B0604020202020204" pitchFamily="34" charset="0"/>
              <a:buChar char="•"/>
            </a:pPr>
            <a:r>
              <a:rPr lang="en-US" baseline="0" dirty="0"/>
              <a:t>Allow you to seamlessly scale your applications and models from your Desktop to clusters in your organization or on the cloud if you need access to more computational power/memory </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look at some examples of customer across multiple industries who have been</a:t>
            </a:r>
            <a:r>
              <a:rPr lang="en-US" baseline="0" dirty="0"/>
              <a:t> using MathWorks parallel computing tools and why they chose parallel computing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ffectLst/>
              </a:rPr>
              <a:t>"If you were plowing a field, which would you rather use: Two strong oxen or 1024 chickens?“ Seymour Cray</a:t>
            </a:r>
            <a:endParaRPr lang="en-US"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3563057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I’ve shown you how easy it can be to use cluster hardware with your MATLAB workflow</a:t>
            </a:r>
          </a:p>
          <a:p>
            <a:endParaRPr lang="en-US" dirty="0" smtClean="0"/>
          </a:p>
          <a:p>
            <a:r>
              <a:rPr lang="en-US" dirty="0" smtClean="0"/>
              <a:t>I’ve also shown you the specific steps needed.   </a:t>
            </a:r>
            <a:r>
              <a:rPr lang="en-US" smtClean="0"/>
              <a:t>MathWorks provides tools and infrastructure to let you prototype on the desktop, easily start the Amazon resources you need, and extend your workflow to additional hardware.</a:t>
            </a:r>
          </a:p>
          <a:p>
            <a:endParaRPr lang="en-US"/>
          </a:p>
        </p:txBody>
      </p:sp>
      <p:sp>
        <p:nvSpPr>
          <p:cNvPr id="4" name="Slide Number Placeholder 3"/>
          <p:cNvSpPr>
            <a:spLocks noGrp="1"/>
          </p:cNvSpPr>
          <p:nvPr>
            <p:ph type="sldNum" sz="quarter" idx="10"/>
          </p:nvPr>
        </p:nvSpPr>
        <p:spPr/>
        <p:txBody>
          <a:bodyPr/>
          <a:lstStyle/>
          <a:p>
            <a:fld id="{AD73B8C3-A209-4A55-9261-22C2A02B3159}" type="slidenum">
              <a:rPr lang="en-US" smtClean="0"/>
              <a:pPr/>
              <a:t>42</a:t>
            </a:fld>
            <a:endParaRPr lang="en-US"/>
          </a:p>
        </p:txBody>
      </p:sp>
    </p:spTree>
    <p:extLst>
      <p:ext uri="{BB962C8B-B14F-4D97-AF65-F5344CB8AC3E}">
        <p14:creationId xmlns:p14="http://schemas.microsoft.com/office/powerpoint/2010/main" val="15121269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A7D87C66-6009-4913-B1A6-9BE3DE09FEF1}" type="slidenum">
              <a:rPr lang="en-US" smtClean="0">
                <a:solidFill>
                  <a:prstClr val="black"/>
                </a:solidFill>
              </a:rPr>
              <a:pPr/>
              <a:t>43</a:t>
            </a:fld>
            <a:endParaRPr lang="en-US" smtClean="0">
              <a:solidFill>
                <a:prstClr val="black"/>
              </a:solidFill>
            </a:endParaRPr>
          </a:p>
        </p:txBody>
      </p:sp>
      <p:sp>
        <p:nvSpPr>
          <p:cNvPr id="356355" name="Rectangle 2"/>
          <p:cNvSpPr>
            <a:spLocks noGrp="1" noRot="1" noChangeAspect="1" noChangeArrowheads="1" noTextEdit="1"/>
          </p:cNvSpPr>
          <p:nvPr>
            <p:ph type="sldImg"/>
          </p:nvPr>
        </p:nvSpPr>
        <p:spPr>
          <a:xfrm>
            <a:off x="1176338" y="696913"/>
            <a:ext cx="4637087" cy="3479800"/>
          </a:xfrm>
          <a:ln/>
        </p:spPr>
      </p:sp>
      <p:sp>
        <p:nvSpPr>
          <p:cNvPr id="356356" name="Rectangle 3"/>
          <p:cNvSpPr>
            <a:spLocks noGrp="1" noChangeArrowheads="1"/>
          </p:cNvSpPr>
          <p:nvPr>
            <p:ph type="body" idx="1"/>
          </p:nvPr>
        </p:nvSpPr>
        <p:spPr>
          <a:xfrm>
            <a:off x="929721" y="4408149"/>
            <a:ext cx="5125567" cy="4179276"/>
          </a:xfrm>
          <a:noFill/>
          <a:ln/>
        </p:spPr>
        <p:txBody>
          <a:bodyPr>
            <a:normAutofit/>
          </a:bodyPr>
          <a:lstStyle/>
          <a:p>
            <a:r>
              <a:rPr lang="en-US" dirty="0" smtClean="0"/>
              <a:t>We’ll close with a few real-world examples of how you</a:t>
            </a:r>
            <a:r>
              <a:rPr lang="en-US" baseline="0" dirty="0" smtClean="0"/>
              <a:t> can </a:t>
            </a:r>
            <a:r>
              <a:rPr lang="en-US" dirty="0" smtClean="0"/>
              <a:t>used parallel</a:t>
            </a:r>
            <a:r>
              <a:rPr lang="en-US" baseline="0" dirty="0" smtClean="0"/>
              <a:t> computing for complex applications.</a:t>
            </a:r>
          </a:p>
          <a:p>
            <a:endParaRPr lang="en-US" baseline="0" dirty="0" smtClean="0"/>
          </a:p>
          <a:p>
            <a:r>
              <a:rPr lang="en-US" baseline="0" dirty="0" smtClean="0"/>
              <a:t>Dr. Johann Nilsson at </a:t>
            </a:r>
            <a:r>
              <a:rPr lang="en-US" baseline="0" dirty="0" err="1" smtClean="0"/>
              <a:t>Skane</a:t>
            </a:r>
            <a:r>
              <a:rPr lang="en-US" baseline="0" dirty="0" smtClean="0"/>
              <a:t> University Hospital able to use parallel computing and a cluster to improve both the time and accuracy of finding matches for heart transplants.      </a:t>
            </a:r>
          </a:p>
          <a:p>
            <a:endParaRPr lang="en-US" baseline="0" dirty="0" smtClean="0"/>
          </a:p>
          <a:p>
            <a:endParaRPr lang="en-US" baseline="0" dirty="0" smtClean="0"/>
          </a:p>
          <a:p>
            <a:r>
              <a:rPr lang="en-US" dirty="0" smtClean="0"/>
              <a:t>https://www.mathworks.com/company/user_stories/lund-university-develops-an-artificial-neural-network-for-matching-heart-transplant-donors-with-recipients.html</a:t>
            </a:r>
          </a:p>
          <a:p>
            <a:endParaRPr lang="en-US" dirty="0" smtClean="0"/>
          </a:p>
        </p:txBody>
      </p:sp>
    </p:spTree>
    <p:extLst>
      <p:ext uri="{BB962C8B-B14F-4D97-AF65-F5344CB8AC3E}">
        <p14:creationId xmlns:p14="http://schemas.microsoft.com/office/powerpoint/2010/main" val="1402000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[Don’t focus on detail here.] </a:t>
            </a:r>
          </a:p>
          <a:p>
            <a:endParaRPr lang="en-US" dirty="0" smtClean="0"/>
          </a:p>
          <a:p>
            <a:r>
              <a:rPr lang="en-US" dirty="0" smtClean="0"/>
              <a:t>Our</a:t>
            </a:r>
            <a:r>
              <a:rPr lang="en-US" baseline="0" dirty="0" smtClean="0"/>
              <a:t> tools can both be used to speed up your calculation using multiple CPUs and by using GPUs.  </a:t>
            </a:r>
          </a:p>
          <a:p>
            <a:endParaRPr lang="en-US" dirty="0" smtClean="0"/>
          </a:p>
          <a:p>
            <a:r>
              <a:rPr lang="en-US" dirty="0" smtClean="0"/>
              <a:t>To use additional CPU cores, we utilize one Worker per Core. &lt;click&gt;</a:t>
            </a:r>
          </a:p>
          <a:p>
            <a:endParaRPr lang="en-US" dirty="0"/>
          </a:p>
          <a:p>
            <a:r>
              <a:rPr lang="en-US" dirty="0" smtClean="0"/>
              <a:t>Although GPUs have hundreds of cores, we treat the GPU as a single  unit, and access directly from a  MATLAB computation engine.   For example,  any single Worker can access the entire GPU.   </a:t>
            </a:r>
            <a:r>
              <a:rPr lang="en-US" dirty="0"/>
              <a:t> </a:t>
            </a:r>
            <a:r>
              <a:rPr lang="en-US" dirty="0" smtClean="0"/>
              <a:t>   </a:t>
            </a:r>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prstClr val="black"/>
                </a:solidFill>
                <a:effectLst/>
                <a:uLnTx/>
                <a:uFillTx/>
                <a:latin typeface="Calibri"/>
                <a:ea typeface="+mn-ea"/>
                <a:cs typeface="+mn-cs"/>
              </a:rPr>
              <a:t>The MathWorks</a:t>
            </a: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BB2B93-525A-44F3-A7C2-653E19829B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464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p:spPr>
        <p:txBody>
          <a:bodyPr/>
          <a:lstStyle/>
          <a:p>
            <a:r>
              <a:rPr lang="en-GB" smtClean="0">
                <a:solidFill>
                  <a:prstClr val="black"/>
                </a:solidFill>
              </a:rPr>
              <a:t>The MathWorks</a:t>
            </a:r>
          </a:p>
        </p:txBody>
      </p:sp>
      <p:sp>
        <p:nvSpPr>
          <p:cNvPr id="49155" name="Rectangle 7"/>
          <p:cNvSpPr>
            <a:spLocks noGrp="1" noChangeArrowheads="1"/>
          </p:cNvSpPr>
          <p:nvPr>
            <p:ph type="sldNum" sz="quarter" idx="5"/>
          </p:nvPr>
        </p:nvSpPr>
        <p:spPr>
          <a:noFill/>
        </p:spPr>
        <p:txBody>
          <a:bodyPr/>
          <a:lstStyle/>
          <a:p>
            <a:fld id="{26681D4D-93FB-4819-B448-D81BEF3D7F0F}" type="slidenum">
              <a:rPr lang="en-GB" smtClean="0">
                <a:solidFill>
                  <a:prstClr val="black"/>
                </a:solidFill>
              </a:rPr>
              <a:pPr/>
              <a:t>5</a:t>
            </a:fld>
            <a:endParaRPr lang="en-GB" smtClean="0">
              <a:solidFill>
                <a:prstClr val="black"/>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לפני שנרחיב את הדיבור על עיבוד מקבילי, אני אזכיר שמטלב הוא </a:t>
            </a:r>
            <a:r>
              <a:rPr lang="he-IL" b="1" baseline="0" dirty="0" smtClean="0"/>
              <a:t>כבר</a:t>
            </a:r>
            <a:r>
              <a:rPr lang="he-IL" baseline="0" dirty="0" smtClean="0"/>
              <a:t> </a:t>
            </a:r>
            <a:r>
              <a:rPr lang="en-US" b="1" baseline="0" dirty="0" smtClean="0"/>
              <a:t>multithreaded</a:t>
            </a:r>
            <a:r>
              <a:rPr lang="he-IL" baseline="0" dirty="0" smtClean="0"/>
              <a:t> כך שאם אתם מבצעים חישובים מתחום האלגברה הלינארית או משתמשים בפונקציות כמו </a:t>
            </a:r>
            <a:r>
              <a:rPr lang="en-US" baseline="0" dirty="0" err="1" smtClean="0"/>
              <a:t>fft</a:t>
            </a:r>
            <a:r>
              <a:rPr lang="he-IL" baseline="0" dirty="0" smtClean="0"/>
              <a:t> או </a:t>
            </a:r>
            <a:r>
              <a:rPr lang="en-US" baseline="0" dirty="0" smtClean="0"/>
              <a:t>sort</a:t>
            </a:r>
            <a:r>
              <a:rPr lang="he-IL" baseline="0" dirty="0" smtClean="0"/>
              <a:t> – מטלב כבר ממקבל את הקוד שלכם  באופן אוטומטי ומאפשר ניצול של </a:t>
            </a:r>
            <a:r>
              <a:rPr lang="he-IL" b="1" baseline="0" dirty="0" smtClean="0"/>
              <a:t>מעבדים מרובי ליבות.</a:t>
            </a:r>
          </a:p>
          <a:p>
            <a:pPr algn="r" rtl="1" eaLnBrk="1" hangingPunct="1"/>
            <a:endParaRPr lang="he-IL" baseline="0" dirty="0" smtClean="0"/>
          </a:p>
          <a:p>
            <a:pPr algn="r" rtl="1" eaLnBrk="1" hangingPunct="1"/>
            <a:r>
              <a:rPr lang="he-IL" baseline="0" dirty="0" smtClean="0"/>
              <a:t>אנחנו נדבר על </a:t>
            </a:r>
            <a:r>
              <a:rPr lang="en-US" b="1" baseline="0" dirty="0" smtClean="0"/>
              <a:t>explicit</a:t>
            </a:r>
            <a:r>
              <a:rPr lang="en-US" baseline="0" dirty="0" smtClean="0"/>
              <a:t> </a:t>
            </a:r>
            <a:r>
              <a:rPr lang="en-US" b="1" baseline="0" dirty="0" smtClean="0"/>
              <a:t>multithreading</a:t>
            </a:r>
            <a:r>
              <a:rPr lang="he-IL" baseline="0" dirty="0" smtClean="0"/>
              <a:t> , כלומר עיבוד מקבילי </a:t>
            </a:r>
            <a:r>
              <a:rPr lang="he-IL" b="1" baseline="0" dirty="0" smtClean="0"/>
              <a:t>מעבר</a:t>
            </a:r>
            <a:r>
              <a:rPr lang="he-IL" baseline="0" dirty="0" smtClean="0"/>
              <a:t> למה שמטלב עושה באופן אוטומטי, ונראה איך לעבוד מקוד סיריאלי לקוד מקבילי.</a:t>
            </a:r>
          </a:p>
          <a:p>
            <a:pPr algn="r" rtl="1" eaLnBrk="1" hangingPunct="1"/>
            <a:endParaRPr lang="he-IL" baseline="0" dirty="0" smtClean="0"/>
          </a:p>
          <a:p>
            <a:pPr algn="r" rtl="1" eaLnBrk="1" hangingPunct="1"/>
            <a:endParaRPr lang="he-IL" b="0" baseline="0" dirty="0" smtClean="0"/>
          </a:p>
          <a:p>
            <a:pPr algn="r" rtl="1" eaLnBrk="1" hangingPunct="1"/>
            <a:r>
              <a:rPr lang="he-IL" baseline="0" dirty="0" smtClean="0"/>
              <a:t>(ספריות האלגברה הלינארית עליהן מטלב מתבסס </a:t>
            </a:r>
            <a:r>
              <a:rPr lang="en-US" baseline="0" dirty="0" smtClean="0"/>
              <a:t>BLAS</a:t>
            </a:r>
            <a:r>
              <a:rPr lang="he-IL" baseline="0" dirty="0" smtClean="0"/>
              <a:t> ו-</a:t>
            </a:r>
            <a:r>
              <a:rPr lang="en-US" baseline="0" dirty="0" smtClean="0"/>
              <a:t>LAPACK</a:t>
            </a:r>
            <a:r>
              <a:rPr lang="he-IL" baseline="0" dirty="0" smtClean="0"/>
              <a:t>  הן </a:t>
            </a:r>
            <a:r>
              <a:rPr lang="en-US" baseline="0" dirty="0" smtClean="0"/>
              <a:t>Multithreaded</a:t>
            </a:r>
            <a:r>
              <a:rPr lang="he-IL" baseline="0" dirty="0" smtClean="0"/>
              <a:t>. )</a:t>
            </a:r>
          </a:p>
          <a:p>
            <a:pPr algn="r" rtl="1" eaLnBrk="1" hangingPunct="1"/>
            <a:r>
              <a:rPr lang="en-US" sz="1200" kern="1200" dirty="0" smtClean="0">
                <a:solidFill>
                  <a:schemeClr val="tx1"/>
                </a:solidFill>
                <a:effectLst/>
                <a:latin typeface="+mn-lt"/>
                <a:ea typeface="+mn-ea"/>
                <a:cs typeface="+mn-cs"/>
              </a:rPr>
              <a:t>Multiple processors or cores will be considered for implicit multithreading as long as they are </a:t>
            </a:r>
            <a:r>
              <a:rPr lang="en-US" sz="1200" b="1" kern="1200" dirty="0" smtClean="0">
                <a:solidFill>
                  <a:schemeClr val="tx1"/>
                </a:solidFill>
                <a:effectLst/>
                <a:latin typeface="+mn-lt"/>
                <a:ea typeface="+mn-ea"/>
                <a:cs typeface="+mn-cs"/>
              </a:rPr>
              <a:t>on the same system and share the memory on that system</a:t>
            </a:r>
            <a:endParaRPr lang="he-IL" b="1" baseline="0" dirty="0" smtClean="0"/>
          </a:p>
          <a:p>
            <a:pPr algn="r" rtl="1" eaLnBrk="1" hangingPunct="1"/>
            <a:endParaRPr lang="he-IL" b="0" baseline="0" dirty="0" smtClean="0"/>
          </a:p>
          <a:p>
            <a:pPr algn="l" rtl="0" eaLnBrk="1" hangingPunct="1"/>
            <a:r>
              <a:rPr lang="en-US" b="0" dirty="0" smtClean="0"/>
              <a:t>https://www.mathworks.com/discovery/matlab-multicore.html</a:t>
            </a:r>
            <a:endParaRPr lang="he-IL" b="0" dirty="0" smtClean="0"/>
          </a:p>
          <a:p>
            <a:pPr algn="r" rtl="1" eaLnBrk="1" hangingPunct="1"/>
            <a:endParaRPr lang="he-IL" b="0" dirty="0" smtClean="0"/>
          </a:p>
          <a:p>
            <a:r>
              <a:rPr lang="en-US" sz="1200" b="0" i="0" u="sng" kern="1200" dirty="0" smtClean="0">
                <a:solidFill>
                  <a:schemeClr val="tx1"/>
                </a:solidFill>
                <a:effectLst/>
                <a:latin typeface="+mn-lt"/>
                <a:ea typeface="+mn-ea"/>
                <a:cs typeface="+mn-cs"/>
              </a:rPr>
              <a:t>Run MATLAB on multicore and multiprocessor machines</a:t>
            </a:r>
          </a:p>
          <a:p>
            <a:r>
              <a:rPr lang="en-US" sz="1200" b="0" i="0" u="none" strike="noStrike" kern="1200" dirty="0" smtClean="0">
                <a:solidFill>
                  <a:schemeClr val="tx1"/>
                </a:solidFill>
                <a:effectLst/>
                <a:latin typeface="+mn-lt"/>
                <a:ea typeface="+mn-ea"/>
                <a:cs typeface="+mn-cs"/>
                <a:hlinkClick r:id="rId3"/>
              </a:rPr>
              <a:t>MATLAB</a:t>
            </a:r>
            <a:r>
              <a:rPr lang="en-US" sz="1200" b="0" i="0" u="none" strike="noStrike" kern="1200" baseline="300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provides two main ways to take advantage of multicore and multiprocessor computers.  By using the full computational power of your machine, you can run your MATLAB applications faster and more efficiently.</a:t>
            </a:r>
          </a:p>
          <a:p>
            <a:r>
              <a:rPr lang="en-US" sz="1200" b="0" i="0" u="sng" kern="1200" dirty="0" smtClean="0">
                <a:solidFill>
                  <a:schemeClr val="tx1"/>
                </a:solidFill>
                <a:effectLst/>
                <a:latin typeface="+mn-lt"/>
                <a:ea typeface="+mn-ea"/>
                <a:cs typeface="+mn-cs"/>
              </a:rPr>
              <a:t>Built-in Multithreading</a:t>
            </a:r>
          </a:p>
          <a:p>
            <a:r>
              <a:rPr lang="en-US" sz="1200" b="1" i="0" kern="1200" dirty="0" smtClean="0">
                <a:solidFill>
                  <a:schemeClr val="tx1"/>
                </a:solidFill>
                <a:effectLst/>
                <a:latin typeface="+mn-lt"/>
                <a:ea typeface="+mn-ea"/>
                <a:cs typeface="+mn-cs"/>
              </a:rPr>
              <a:t>Linear algebra and numerical functions such as </a:t>
            </a:r>
            <a:r>
              <a:rPr lang="en-US" sz="1200" b="1" i="0" kern="1200" dirty="0" err="1" smtClean="0">
                <a:solidFill>
                  <a:schemeClr val="tx1"/>
                </a:solidFill>
                <a:effectLst/>
                <a:latin typeface="+mn-lt"/>
                <a:ea typeface="+mn-ea"/>
                <a:cs typeface="+mn-cs"/>
              </a:rPr>
              <a:t>fft</a:t>
            </a:r>
            <a:r>
              <a:rPr lang="en-US" sz="1200" b="1"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mldivide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eig</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svd</a:t>
            </a:r>
            <a:r>
              <a:rPr lang="en-US" sz="1200" b="1" i="0" kern="1200" dirty="0" smtClean="0">
                <a:solidFill>
                  <a:schemeClr val="tx1"/>
                </a:solidFill>
                <a:effectLst/>
                <a:latin typeface="+mn-lt"/>
                <a:ea typeface="+mn-ea"/>
                <a:cs typeface="+mn-cs"/>
              </a:rPr>
              <a:t>, and sort</a:t>
            </a:r>
            <a:r>
              <a:rPr lang="en-US" sz="1200" b="0" i="0" kern="1200" dirty="0" smtClean="0">
                <a:solidFill>
                  <a:schemeClr val="tx1"/>
                </a:solidFill>
                <a:effectLst/>
                <a:latin typeface="+mn-lt"/>
                <a:ea typeface="+mn-ea"/>
                <a:cs typeface="+mn-cs"/>
              </a:rPr>
              <a:t> are multithreaded in MATLAB. Multithreaded computations have been on by default in MATLAB since Release 2008a. These functions automatically execute on multiple computational threads in a single MATLAB session, allowing them to execute faster on multicore-enabled machines. Additionally, many functions in </a:t>
            </a:r>
            <a:r>
              <a:rPr lang="en-US" sz="1200" b="1" i="0" kern="1200" dirty="0" smtClean="0">
                <a:solidFill>
                  <a:schemeClr val="tx1"/>
                </a:solidFill>
                <a:effectLst/>
                <a:latin typeface="+mn-lt"/>
                <a:ea typeface="+mn-ea"/>
                <a:cs typeface="+mn-cs"/>
              </a:rPr>
              <a:t>Image Processing Toolbox</a:t>
            </a:r>
            <a:r>
              <a:rPr lang="en-US" sz="1200" b="0" i="0" kern="1200" dirty="0" smtClean="0">
                <a:solidFill>
                  <a:schemeClr val="tx1"/>
                </a:solidFill>
                <a:effectLst/>
                <a:latin typeface="+mn-lt"/>
                <a:ea typeface="+mn-ea"/>
                <a:cs typeface="+mn-cs"/>
              </a:rPr>
              <a:t>™ are multithreaded.</a:t>
            </a:r>
          </a:p>
          <a:p>
            <a:r>
              <a:rPr lang="en-US" sz="1200" b="0" i="0" u="sng" kern="1200" dirty="0" smtClean="0">
                <a:solidFill>
                  <a:schemeClr val="tx1"/>
                </a:solidFill>
                <a:effectLst/>
                <a:latin typeface="+mn-lt"/>
                <a:ea typeface="+mn-ea"/>
                <a:cs typeface="+mn-cs"/>
              </a:rPr>
              <a:t>Parallelism Using MATLAB Workers</a:t>
            </a:r>
          </a:p>
          <a:p>
            <a:r>
              <a:rPr lang="en-US" sz="1200" b="0" i="0" kern="1200" dirty="0" smtClean="0">
                <a:solidFill>
                  <a:schemeClr val="tx1"/>
                </a:solidFill>
                <a:effectLst/>
                <a:latin typeface="+mn-lt"/>
                <a:ea typeface="+mn-ea"/>
                <a:cs typeface="+mn-cs"/>
              </a:rPr>
              <a:t>You can run multiple MATLAB workers (MATLAB computational engines) on a single machine to execute applications in parallel, with </a:t>
            </a:r>
            <a:r>
              <a:rPr lang="en-US" sz="1200" b="0" i="0" u="none" strike="noStrike" kern="1200" dirty="0" smtClean="0">
                <a:solidFill>
                  <a:schemeClr val="tx1"/>
                </a:solidFill>
                <a:effectLst/>
                <a:latin typeface="+mn-lt"/>
                <a:ea typeface="+mn-ea"/>
                <a:cs typeface="+mn-cs"/>
                <a:hlinkClick r:id="rId4"/>
              </a:rPr>
              <a:t>Parallel Computing Toolbox™</a:t>
            </a:r>
            <a:r>
              <a:rPr lang="en-US" sz="1200" b="0" i="0" kern="1200" dirty="0" smtClean="0">
                <a:solidFill>
                  <a:schemeClr val="tx1"/>
                </a:solidFill>
                <a:effectLst/>
                <a:latin typeface="+mn-lt"/>
                <a:ea typeface="+mn-ea"/>
                <a:cs typeface="+mn-cs"/>
              </a:rPr>
              <a:t>. This approach allows you more control over the parallelism than with built-in multithreading, and is often used for coarser grained problems such as running parameter sweeps in parallel.</a:t>
            </a:r>
          </a:p>
          <a:p>
            <a:r>
              <a:rPr lang="en-US" sz="1200" b="0" i="0" kern="1200" dirty="0" smtClean="0">
                <a:solidFill>
                  <a:schemeClr val="tx1"/>
                </a:solidFill>
                <a:effectLst/>
                <a:latin typeface="+mn-lt"/>
                <a:ea typeface="+mn-ea"/>
                <a:cs typeface="+mn-cs"/>
              </a:rPr>
              <a:t>With programming constructs such as parallel for-loops (</a:t>
            </a:r>
            <a:r>
              <a:rPr lang="en-US" sz="1200" b="0" i="0" kern="1200" dirty="0" err="1" smtClean="0">
                <a:solidFill>
                  <a:schemeClr val="tx1"/>
                </a:solidFill>
                <a:effectLst/>
                <a:latin typeface="+mn-lt"/>
                <a:ea typeface="+mn-ea"/>
                <a:cs typeface="+mn-cs"/>
              </a:rPr>
              <a:t>parfor</a:t>
            </a:r>
            <a:r>
              <a:rPr lang="en-US" sz="1200" b="0" i="0" kern="1200" dirty="0" smtClean="0">
                <a:solidFill>
                  <a:schemeClr val="tx1"/>
                </a:solidFill>
                <a:effectLst/>
                <a:latin typeface="+mn-lt"/>
                <a:ea typeface="+mn-ea"/>
                <a:cs typeface="+mn-cs"/>
              </a:rPr>
              <a:t>) and batch, you can write parallel MATLAB programs with minimal programming effort. Several other products including Optimization Toolbox™, Statistics and Machine Learning Toolbox™, and Simulink Coder™ offer built-in parallel algorithms that work with Parallel Computing Toolbox. These algorithms let you distribute computations across available parallel computing resources without writing any parallel code.</a:t>
            </a:r>
          </a:p>
          <a:p>
            <a:r>
              <a:rPr lang="en-US" sz="1200" b="0" i="0" kern="1200" dirty="0" smtClean="0">
                <a:solidFill>
                  <a:schemeClr val="tx1"/>
                </a:solidFill>
                <a:effectLst/>
                <a:latin typeface="+mn-lt"/>
                <a:ea typeface="+mn-ea"/>
                <a:cs typeface="+mn-cs"/>
              </a:rPr>
              <a:t>Unlike with multithreaded computations, you can scale parallel applications that use MATLAB workers beyond a single machine to a computer cluster or grid using </a:t>
            </a:r>
            <a:r>
              <a:rPr lang="en-US" sz="1200" b="0" i="0" u="none" strike="noStrike" kern="1200" dirty="0" smtClean="0">
                <a:solidFill>
                  <a:schemeClr val="tx1"/>
                </a:solidFill>
                <a:effectLst/>
                <a:latin typeface="+mn-lt"/>
                <a:ea typeface="+mn-ea"/>
                <a:cs typeface="+mn-cs"/>
                <a:hlinkClick r:id="rId5"/>
              </a:rPr>
              <a:t>MATLAB Distributed Computing Server™</a:t>
            </a:r>
            <a:r>
              <a:rPr lang="en-US" sz="1200" b="0" i="0" kern="1200" dirty="0" smtClean="0">
                <a:solidFill>
                  <a:schemeClr val="tx1"/>
                </a:solidFill>
                <a:effectLst/>
                <a:latin typeface="+mn-lt"/>
                <a:ea typeface="+mn-ea"/>
                <a:cs typeface="+mn-cs"/>
              </a:rPr>
              <a:t>.</a:t>
            </a:r>
          </a:p>
          <a:p>
            <a:pPr algn="r" rtl="1" eaLnBrk="1" hangingPunct="1"/>
            <a:endParaRPr lang="en-US" b="0" dirty="0" smtClean="0"/>
          </a:p>
        </p:txBody>
      </p:sp>
    </p:spTree>
    <p:extLst>
      <p:ext uri="{BB962C8B-B14F-4D97-AF65-F5344CB8AC3E}">
        <p14:creationId xmlns:p14="http://schemas.microsoft.com/office/powerpoint/2010/main" val="380703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spcBef>
                <a:spcPct val="0"/>
              </a:spcBef>
            </a:pPr>
            <a:r>
              <a:rPr lang="he-IL" altLang="he-IL" baseline="0" dirty="0" smtClean="0"/>
              <a:t>נכיר את היכולות של מטלב עבור עיבוד מקבילי – נתחיל בעבודה על המחשב האישי כלומר שימוש במעבד עם מספר ליבות</a:t>
            </a:r>
            <a:endParaRPr lang="he-IL" altLang="he-IL"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5A2E69-B1F0-46E0-8C15-7E372594D618}" type="slidenum">
              <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he-IL"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4809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5188" y="739775"/>
            <a:ext cx="4938712" cy="3703638"/>
          </a:xfrm>
        </p:spPr>
      </p:sp>
      <p:sp>
        <p:nvSpPr>
          <p:cNvPr id="3" name="Notes Placeholder 2"/>
          <p:cNvSpPr>
            <a:spLocks noGrp="1"/>
          </p:cNvSpPr>
          <p:nvPr>
            <p:ph type="body" idx="1"/>
          </p:nvPr>
        </p:nvSpPr>
        <p:spPr/>
        <p:txBody>
          <a:bodyPr>
            <a:normAutofit fontScale="55000" lnSpcReduction="20000"/>
          </a:bodyPr>
          <a:lstStyle/>
          <a:p>
            <a:pPr algn="r" rtl="1"/>
            <a:r>
              <a:rPr lang="he-IL" dirty="0" smtClean="0"/>
              <a:t>אז איך מתבצע עיבוד מקבילי</a:t>
            </a:r>
            <a:r>
              <a:rPr lang="he-IL" baseline="0" dirty="0" smtClean="0"/>
              <a:t> על גבי המחשב האישי שלנו?</a:t>
            </a:r>
            <a:endParaRPr lang="he-IL" dirty="0" smtClean="0"/>
          </a:p>
          <a:p>
            <a:pPr algn="r" rtl="1"/>
            <a:r>
              <a:rPr lang="he-IL" dirty="0" smtClean="0"/>
              <a:t>יש</a:t>
            </a:r>
            <a:r>
              <a:rPr lang="he-IL" baseline="0" dirty="0" smtClean="0"/>
              <a:t> לנו את המטלב שלנו, נתייחס אליו כ-</a:t>
            </a:r>
            <a:r>
              <a:rPr lang="en-US" baseline="0" dirty="0" smtClean="0"/>
              <a:t>client</a:t>
            </a:r>
            <a:r>
              <a:rPr lang="he-IL" baseline="0" dirty="0" smtClean="0"/>
              <a:t>, זו </a:t>
            </a:r>
            <a:r>
              <a:rPr lang="he-IL" b="1" baseline="0" dirty="0" smtClean="0"/>
              <a:t>אפליקצית הדסקטופ </a:t>
            </a:r>
            <a:r>
              <a:rPr lang="he-IL" baseline="0" dirty="0" smtClean="0"/>
              <a:t>שכולנו מכירים ורגילים לראות כשמעלים את המטלב.</a:t>
            </a:r>
          </a:p>
          <a:p>
            <a:pPr algn="r" rtl="1"/>
            <a:r>
              <a:rPr lang="he-IL" baseline="0" dirty="0" smtClean="0"/>
              <a:t>כלי ה-</a:t>
            </a:r>
            <a:r>
              <a:rPr lang="en-US" baseline="0" dirty="0" err="1" smtClean="0"/>
              <a:t>paraller</a:t>
            </a:r>
            <a:r>
              <a:rPr lang="en-US" baseline="0" dirty="0" smtClean="0"/>
              <a:t> processing</a:t>
            </a:r>
            <a:r>
              <a:rPr lang="he-IL" baseline="0" dirty="0" smtClean="0"/>
              <a:t> מבוססים על שימוש ב</a:t>
            </a:r>
            <a:r>
              <a:rPr lang="en-US" baseline="0" dirty="0" smtClean="0"/>
              <a:t>MATLAB workers</a:t>
            </a:r>
            <a:r>
              <a:rPr lang="he-IL" baseline="0" dirty="0" smtClean="0"/>
              <a:t> – אלה </a:t>
            </a:r>
            <a:r>
              <a:rPr lang="he-IL" b="1" baseline="0" dirty="0" smtClean="0"/>
              <a:t>מנועי חישוב של מטלב</a:t>
            </a:r>
            <a:r>
              <a:rPr lang="he-IL" baseline="0" dirty="0" smtClean="0"/>
              <a:t>, אפשר לחשוב עליהם כעוד סשנים של מטלב </a:t>
            </a:r>
            <a:r>
              <a:rPr lang="he-IL" b="1" baseline="0" dirty="0" smtClean="0"/>
              <a:t>ללא הדסקטופ </a:t>
            </a:r>
            <a:r>
              <a:rPr lang="he-IL" baseline="0" dirty="0" smtClean="0"/>
              <a:t>הנמצאים על גבי ליבות במחשב.</a:t>
            </a:r>
          </a:p>
          <a:p>
            <a:pPr algn="r" rtl="1"/>
            <a:r>
              <a:rPr lang="he-IL" baseline="0" dirty="0" smtClean="0"/>
              <a:t>אוסף של </a:t>
            </a:r>
            <a:r>
              <a:rPr lang="en-US" baseline="0" dirty="0" smtClean="0"/>
              <a:t>workers</a:t>
            </a:r>
            <a:r>
              <a:rPr lang="he-IL" baseline="0" dirty="0" smtClean="0"/>
              <a:t> נקרא </a:t>
            </a:r>
            <a:r>
              <a:rPr lang="en-US" b="1" baseline="0" dirty="0" smtClean="0"/>
              <a:t>parallel pool</a:t>
            </a:r>
            <a:r>
              <a:rPr lang="he-IL" b="1" baseline="0" dirty="0" smtClean="0"/>
              <a:t>, </a:t>
            </a:r>
            <a:r>
              <a:rPr lang="he-IL" b="0" baseline="0" dirty="0" smtClean="0"/>
              <a:t>והם יכולים לתקשר אחד עם השני ועם ה</a:t>
            </a:r>
            <a:r>
              <a:rPr lang="en-US" b="0" baseline="0" dirty="0" smtClean="0"/>
              <a:t>client</a:t>
            </a:r>
            <a:r>
              <a:rPr lang="he-IL" b="0" baseline="0" dirty="0" smtClean="0"/>
              <a:t>.</a:t>
            </a:r>
          </a:p>
          <a:p>
            <a:pPr algn="r" rtl="1"/>
            <a:r>
              <a:rPr lang="he-IL" baseline="0" dirty="0" smtClean="0"/>
              <a:t>ה</a:t>
            </a:r>
            <a:r>
              <a:rPr lang="en-US" baseline="0" dirty="0" smtClean="0"/>
              <a:t>client</a:t>
            </a:r>
            <a:r>
              <a:rPr lang="he-IL" baseline="0" dirty="0" smtClean="0"/>
              <a:t> מבצע מאחורי הקלעים חלוקה של החישובים או המשימות ומקצים אותם ל</a:t>
            </a:r>
            <a:r>
              <a:rPr lang="en-US" baseline="0" dirty="0" smtClean="0"/>
              <a:t>workers</a:t>
            </a:r>
            <a:r>
              <a:rPr lang="he-IL" baseline="0" dirty="0" smtClean="0"/>
              <a:t> שונים על מנת לבצע את החישובים במקביל.</a:t>
            </a:r>
          </a:p>
          <a:p>
            <a:pPr algn="r" rtl="1"/>
            <a:r>
              <a:rPr lang="he-IL" b="1" baseline="0" dirty="0" smtClean="0"/>
              <a:t>כשאנחנו אומרים עיבוד מקבילי אנחנו מתכוונים להפעלה של ה</a:t>
            </a:r>
            <a:r>
              <a:rPr lang="en-US" b="1" baseline="0" dirty="0" smtClean="0"/>
              <a:t>workers</a:t>
            </a:r>
            <a:r>
              <a:rPr lang="he-IL" b="1" baseline="0" dirty="0" smtClean="0"/>
              <a:t> האלה,</a:t>
            </a:r>
          </a:p>
          <a:p>
            <a:pPr algn="r" rtl="1"/>
            <a:r>
              <a:rPr lang="he-IL" b="1" baseline="0" dirty="0" smtClean="0"/>
              <a:t>וכלי ה</a:t>
            </a:r>
            <a:r>
              <a:rPr lang="en-US" b="1" baseline="0" dirty="0" smtClean="0"/>
              <a:t>parallel computing</a:t>
            </a:r>
            <a:r>
              <a:rPr lang="he-IL" b="1" baseline="0" dirty="0" smtClean="0"/>
              <a:t> של מטלב מאפשרים לשלוט במיקבול על מנת לנצל באופן מיטבי את משאבי החישוב.</a:t>
            </a:r>
            <a:endParaRPr lang="en-US" b="1" dirty="0" smtClean="0"/>
          </a:p>
          <a:p>
            <a:endParaRPr lang="en-US" dirty="0" smtClean="0"/>
          </a:p>
          <a:p>
            <a:r>
              <a:rPr lang="en-US" dirty="0" smtClean="0"/>
              <a:t>Our </a:t>
            </a:r>
            <a:r>
              <a:rPr lang="en-US" dirty="0"/>
              <a:t>parallel computing products are based on the concept of using MATLAB </a:t>
            </a:r>
            <a:r>
              <a:rPr lang="en-US" b="1" dirty="0"/>
              <a:t>Workers</a:t>
            </a:r>
            <a:r>
              <a:rPr lang="en-US" dirty="0"/>
              <a:t> – these </a:t>
            </a:r>
            <a:r>
              <a:rPr lang="en-US" b="1" dirty="0"/>
              <a:t>are MATLAB Computational Engines </a:t>
            </a:r>
            <a:r>
              <a:rPr lang="en-US" dirty="0"/>
              <a:t>or simply think of them as </a:t>
            </a:r>
            <a:r>
              <a:rPr lang="en-US" b="1" dirty="0"/>
              <a:t>MATLAB sessions (without the Desktop) </a:t>
            </a:r>
            <a:r>
              <a:rPr lang="en-US" dirty="0"/>
              <a:t>associated with the cores of your multicore desktop machine. A collection of these workers with inter-process communication is what we call a </a:t>
            </a:r>
            <a:r>
              <a:rPr lang="en-US" b="1" dirty="0"/>
              <a:t>parallel pool</a:t>
            </a:r>
            <a:r>
              <a:rPr lang="en-US" dirty="0"/>
              <a:t>. </a:t>
            </a:r>
            <a:endParaRPr lang="en-GB" dirty="0"/>
          </a:p>
          <a:p>
            <a:endParaRPr lang="en-GB" dirty="0"/>
          </a:p>
          <a:p>
            <a:r>
              <a:rPr lang="en-US" sz="1200" kern="1200" dirty="0">
                <a:solidFill>
                  <a:schemeClr val="tx1"/>
                </a:solidFill>
                <a:effectLst/>
                <a:latin typeface="+mn-lt"/>
                <a:ea typeface="+mn-ea"/>
                <a:cs typeface="+mn-cs"/>
              </a:rPr>
              <a:t>Under the hood the parallel computing products divide the tasks/computations/simulations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assigns them to these workers in the background – enabling the</a:t>
            </a:r>
            <a:r>
              <a:rPr lang="en-US" sz="1200" kern="1200" baseline="0" dirty="0">
                <a:solidFill>
                  <a:schemeClr val="tx1"/>
                </a:solidFill>
                <a:effectLst/>
                <a:latin typeface="+mn-lt"/>
                <a:ea typeface="+mn-ea"/>
                <a:cs typeface="+mn-cs"/>
              </a:rPr>
              <a:t> computations </a:t>
            </a:r>
            <a:r>
              <a:rPr lang="en-US" sz="1200" kern="1200" dirty="0">
                <a:solidFill>
                  <a:schemeClr val="tx1"/>
                </a:solidFill>
                <a:effectLst/>
                <a:latin typeface="+mn-lt"/>
                <a:ea typeface="+mn-ea"/>
                <a:cs typeface="+mn-cs"/>
              </a:rPr>
              <a:t>to execute in parallel</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200" dirty="0" smtClean="0"/>
              <a:t>Parallel computing with the parallel</a:t>
            </a:r>
            <a:r>
              <a:rPr lang="de-CH" sz="1200" baseline="0" dirty="0" smtClean="0"/>
              <a:t> computing products provides you programming contructs that allow you greater control over the parallelism – greator control over the how you leverage your hardware resources</a:t>
            </a:r>
            <a:r>
              <a:rPr lang="he-IL" sz="1200" baseline="0" dirty="0" smtClean="0"/>
              <a:t>.</a:t>
            </a:r>
            <a:endParaRPr lang="de-CH" sz="1200" dirty="0" smtClean="0"/>
          </a:p>
          <a:p>
            <a:endParaRPr lang="en-GB" dirty="0"/>
          </a:p>
          <a:p>
            <a:r>
              <a:rPr lang="en-US" sz="1200" b="1" dirty="0"/>
              <a:t>Multithreading ( Optional</a:t>
            </a:r>
            <a:r>
              <a:rPr lang="en-US" sz="1200" b="1" baseline="0" dirty="0"/>
              <a:t> depending on audience – Some customers get confused)</a:t>
            </a:r>
            <a:endParaRPr lang="en-US" sz="1200" b="1" dirty="0"/>
          </a:p>
          <a:p>
            <a:r>
              <a:rPr lang="en-US" sz="1400" dirty="0"/>
              <a:t>This is different</a:t>
            </a:r>
            <a:r>
              <a:rPr lang="en-US" sz="1400" baseline="0" dirty="0"/>
              <a:t> from Multithreading which was a</a:t>
            </a:r>
            <a:r>
              <a:rPr lang="en-US" sz="1400" dirty="0"/>
              <a:t>utomatically enabled in MATLAB since R2008a.</a:t>
            </a:r>
            <a:r>
              <a:rPr lang="en-US" sz="1400" baseline="0" dirty="0"/>
              <a:t> </a:t>
            </a:r>
            <a:endParaRPr lang="en-US" sz="1400" dirty="0"/>
          </a:p>
          <a:p>
            <a:r>
              <a:rPr lang="en-US" sz="1200" dirty="0"/>
              <a:t>Linear algebra and numerical functions such as </a:t>
            </a:r>
            <a:r>
              <a:rPr lang="en-US" sz="1200" dirty="0" err="1"/>
              <a:t>fft</a:t>
            </a:r>
            <a:r>
              <a:rPr lang="en-US" sz="1200" dirty="0"/>
              <a:t>, \ (</a:t>
            </a:r>
            <a:r>
              <a:rPr lang="en-US" sz="1200" dirty="0" err="1"/>
              <a:t>mldivide</a:t>
            </a:r>
            <a:r>
              <a:rPr lang="en-US" sz="1200" dirty="0"/>
              <a:t>), </a:t>
            </a:r>
            <a:r>
              <a:rPr lang="en-US" sz="1200" dirty="0" err="1"/>
              <a:t>eig</a:t>
            </a:r>
            <a:r>
              <a:rPr lang="en-US" sz="1200" dirty="0"/>
              <a:t>, </a:t>
            </a:r>
            <a:r>
              <a:rPr lang="en-US" sz="1200" dirty="0" err="1"/>
              <a:t>svd</a:t>
            </a:r>
            <a:r>
              <a:rPr lang="en-US" sz="1200" dirty="0"/>
              <a:t> Singular value decomposition , and sort are multithreaded in MATLAB. </a:t>
            </a:r>
          </a:p>
          <a:p>
            <a:r>
              <a:rPr lang="en-US" sz="1200" dirty="0"/>
              <a:t>Additionally, many functions in Image Processing Toolbox™ are multithreaded.</a:t>
            </a:r>
            <a:r>
              <a:rPr lang="de-CH" sz="1200" dirty="0"/>
              <a:t> </a:t>
            </a:r>
          </a:p>
          <a:p>
            <a:r>
              <a:rPr lang="de-CH" sz="1200" dirty="0"/>
              <a:t>So if your</a:t>
            </a:r>
            <a:r>
              <a:rPr lang="de-CH" sz="1200" baseline="0" dirty="0"/>
              <a:t> code uses any of these functions, </a:t>
            </a:r>
            <a:r>
              <a:rPr lang="en-US" sz="1200" b="0" i="0" kern="1200" baseline="0" dirty="0">
                <a:solidFill>
                  <a:schemeClr val="tx1"/>
                </a:solidFill>
                <a:effectLst/>
                <a:latin typeface="+mn-lt"/>
                <a:ea typeface="+mn-ea"/>
                <a:cs typeface="+mn-cs"/>
              </a:rPr>
              <a:t>they</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automatically execute on multiple computational threads in a single MATLAB session, allowing them to execute faster on multicore-enabled machines</a:t>
            </a:r>
            <a:r>
              <a:rPr lang="en-US" sz="1200" b="0" i="0" kern="1200" dirty="0">
                <a:solidFill>
                  <a:schemeClr val="tx1"/>
                </a:solidFill>
                <a:effectLst/>
                <a:latin typeface="+mn-lt"/>
                <a:ea typeface="+mn-ea"/>
                <a:cs typeface="+mn-cs"/>
              </a:rPr>
              <a:t>. However, y</a:t>
            </a:r>
            <a:r>
              <a:rPr lang="de-CH" sz="1200" dirty="0"/>
              <a:t>ou do not have any control on multithreading.</a:t>
            </a:r>
          </a:p>
          <a:p>
            <a:endParaRPr lang="en-US" sz="1200" dirty="0" smtClean="0"/>
          </a:p>
          <a:p>
            <a:endParaRPr lang="he-IL" sz="1200" dirty="0" smtClean="0"/>
          </a:p>
          <a:p>
            <a:r>
              <a:rPr lang="en-US" sz="1200" u="sng" dirty="0" smtClean="0"/>
              <a:t>From </a:t>
            </a:r>
            <a:r>
              <a:rPr lang="en-US" sz="1200" u="sng" dirty="0" err="1" smtClean="0"/>
              <a:t>stackoverflow</a:t>
            </a:r>
            <a:r>
              <a:rPr lang="en-US" sz="1200" u="sng" dirty="0" smtClean="0"/>
              <a:t>:</a:t>
            </a:r>
          </a:p>
          <a:p>
            <a:r>
              <a:rPr lang="en-US" sz="1200" b="1" i="0" kern="1200" dirty="0" smtClean="0">
                <a:solidFill>
                  <a:schemeClr val="tx1"/>
                </a:solidFill>
                <a:effectLst/>
                <a:latin typeface="+mn-lt"/>
                <a:ea typeface="+mn-ea"/>
                <a:cs typeface="+mn-cs"/>
              </a:rPr>
              <a:t>Parallelism</a:t>
            </a:r>
            <a:r>
              <a:rPr lang="en-US" sz="1200" b="0" i="0" kern="1200" dirty="0" smtClean="0">
                <a:solidFill>
                  <a:schemeClr val="tx1"/>
                </a:solidFill>
                <a:effectLst/>
                <a:latin typeface="+mn-lt"/>
                <a:ea typeface="+mn-ea"/>
                <a:cs typeface="+mn-cs"/>
              </a:rPr>
              <a:t> is a general technique of using more than one flow of instructions to complete a computation. The critical aspect of all parallel techniques is communicating between flows to collaborate a final answer.</a:t>
            </a:r>
          </a:p>
          <a:p>
            <a:r>
              <a:rPr lang="en-US" sz="1200" b="1" i="0" kern="1200" dirty="0" smtClean="0">
                <a:solidFill>
                  <a:schemeClr val="tx1"/>
                </a:solidFill>
                <a:effectLst/>
                <a:latin typeface="+mn-lt"/>
                <a:ea typeface="+mn-ea"/>
                <a:cs typeface="+mn-cs"/>
              </a:rPr>
              <a:t>Threading</a:t>
            </a:r>
            <a:r>
              <a:rPr lang="en-US" sz="1200" b="0" i="0" kern="1200" dirty="0" smtClean="0">
                <a:solidFill>
                  <a:schemeClr val="tx1"/>
                </a:solidFill>
                <a:effectLst/>
                <a:latin typeface="+mn-lt"/>
                <a:ea typeface="+mn-ea"/>
                <a:cs typeface="+mn-cs"/>
              </a:rPr>
              <a:t> is a specific implementation of parallelism. Each flow of instructions is given it's own stack to keep a record of local variables and function calls, and </a:t>
            </a:r>
            <a:r>
              <a:rPr lang="en-US" sz="1200" b="1" i="0" kern="1200" dirty="0" smtClean="0">
                <a:solidFill>
                  <a:schemeClr val="tx1"/>
                </a:solidFill>
                <a:effectLst/>
                <a:latin typeface="+mn-lt"/>
                <a:ea typeface="+mn-ea"/>
                <a:cs typeface="+mn-cs"/>
              </a:rPr>
              <a:t>communicates with the other flows implicitly by shared memory</a:t>
            </a:r>
            <a:r>
              <a:rPr lang="en-US" sz="1200" b="0" i="0" kern="1200" dirty="0" smtClean="0">
                <a:solidFill>
                  <a:schemeClr val="tx1"/>
                </a:solidFill>
                <a:effectLst/>
                <a:latin typeface="+mn-lt"/>
                <a:ea typeface="+mn-ea"/>
                <a:cs typeface="+mn-cs"/>
              </a:rPr>
              <a:t>.</a:t>
            </a:r>
            <a:endParaRPr lang="he-IL" sz="1200" dirty="0" smtClean="0"/>
          </a:p>
          <a:p>
            <a:r>
              <a:rPr lang="en-US" sz="1200" b="0" i="0" kern="1200" dirty="0" smtClean="0">
                <a:solidFill>
                  <a:schemeClr val="tx1"/>
                </a:solidFill>
                <a:effectLst/>
                <a:latin typeface="+mn-lt"/>
                <a:ea typeface="+mn-ea"/>
                <a:cs typeface="+mn-cs"/>
              </a:rPr>
              <a:t>Parallel programming means using a set of resources to </a:t>
            </a:r>
            <a:r>
              <a:rPr lang="en-US" sz="1200" b="1" i="0" kern="1200" dirty="0" smtClean="0">
                <a:solidFill>
                  <a:schemeClr val="tx1"/>
                </a:solidFill>
                <a:effectLst/>
                <a:latin typeface="+mn-lt"/>
                <a:ea typeface="+mn-ea"/>
                <a:cs typeface="+mn-cs"/>
              </a:rPr>
              <a:t>solve some problem in less time by dividing the work</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issue with the processor load has a connection with parallel programming in the sense that parallel programming aims to keep all computational elements as busy as possible.</a:t>
            </a:r>
          </a:p>
          <a:p>
            <a:r>
              <a:rPr lang="en-US" sz="1200" b="0" i="0" kern="1200" dirty="0" smtClean="0">
                <a:solidFill>
                  <a:schemeClr val="tx1"/>
                </a:solidFill>
                <a:effectLst/>
                <a:latin typeface="+mn-lt"/>
                <a:ea typeface="+mn-ea"/>
                <a:cs typeface="+mn-cs"/>
              </a:rPr>
              <a:t>Parallel programming extends well beyond multithreading and can take place among processes running on the same machine or on different machines.</a:t>
            </a:r>
          </a:p>
          <a:p>
            <a:endParaRPr lang="de-CH" sz="1200" dirty="0"/>
          </a:p>
          <a:p>
            <a:endParaRPr lang="de-CH" sz="1200" dirty="0"/>
          </a:p>
          <a:p>
            <a:endParaRPr lang="en-GB"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823477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ftr" sz="quarter" idx="4"/>
          </p:nvPr>
        </p:nvSpPr>
        <p:spPr/>
        <p:txBody>
          <a:bodyPr/>
          <a:lstStyle/>
          <a:p>
            <a:r>
              <a:rPr lang="en-GB"/>
              <a:t>The MathWorks</a:t>
            </a:r>
            <a:endParaRPr lang="en-GB" dirty="0"/>
          </a:p>
        </p:txBody>
      </p:sp>
      <p:sp>
        <p:nvSpPr>
          <p:cNvPr id="71683" name="Rectangle 7"/>
          <p:cNvSpPr>
            <a:spLocks noGrp="1" noChangeArrowheads="1"/>
          </p:cNvSpPr>
          <p:nvPr>
            <p:ph type="sldNum" sz="quarter" idx="5"/>
          </p:nvPr>
        </p:nvSpPr>
        <p:spPr/>
        <p:txBody>
          <a:bodyPr/>
          <a:lstStyle/>
          <a:p>
            <a:fld id="{D5EA254B-6D1E-4281-AFD2-68AC373305A9}" type="slidenum">
              <a:rPr lang="en-GB" smtClean="0"/>
              <a:pPr/>
              <a:t>8</a:t>
            </a:fld>
            <a:endParaRPr lang="en-GB"/>
          </a:p>
        </p:txBody>
      </p:sp>
      <p:sp>
        <p:nvSpPr>
          <p:cNvPr id="71685" name="Rectangle 3"/>
          <p:cNvSpPr>
            <a:spLocks noGrp="1" noChangeArrowheads="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baseline="0" dirty="0" smtClean="0">
                <a:solidFill>
                  <a:schemeClr val="tx1"/>
                </a:solidFill>
                <a:effectLst/>
                <a:latin typeface="+mn-lt"/>
                <a:ea typeface="+mn-ea"/>
                <a:cs typeface="+mn-cs"/>
              </a:rPr>
              <a:t>בעיות עם סיבוכיות חישוב גבוהה בגלל ריבוי משימות/איטרציות/סימולציות, כמו לדוגמא </a:t>
            </a:r>
            <a:r>
              <a:rPr lang="he-IL" sz="1200" b="1" kern="1200" baseline="0" dirty="0" smtClean="0">
                <a:solidFill>
                  <a:schemeClr val="tx1"/>
                </a:solidFill>
                <a:effectLst/>
                <a:latin typeface="+mn-lt"/>
                <a:ea typeface="+mn-ea"/>
                <a:cs typeface="+mn-cs"/>
              </a:rPr>
              <a:t>סימולציות מונטה קרלו </a:t>
            </a:r>
            <a:r>
              <a:rPr lang="he-IL" sz="1200" kern="1200" baseline="0" dirty="0" smtClean="0">
                <a:solidFill>
                  <a:schemeClr val="tx1"/>
                </a:solidFill>
                <a:effectLst/>
                <a:latin typeface="+mn-lt"/>
                <a:ea typeface="+mn-ea"/>
                <a:cs typeface="+mn-cs"/>
              </a:rPr>
              <a:t>או </a:t>
            </a:r>
            <a:r>
              <a:rPr lang="he-IL" sz="1200" b="1" kern="1200" baseline="0" dirty="0" smtClean="0">
                <a:solidFill>
                  <a:schemeClr val="tx1"/>
                </a:solidFill>
                <a:effectLst/>
                <a:latin typeface="+mn-lt"/>
                <a:ea typeface="+mn-ea"/>
                <a:cs typeface="+mn-cs"/>
              </a:rPr>
              <a:t>אנליזה פרמטרית</a:t>
            </a:r>
            <a:r>
              <a:rPr lang="he-IL" sz="1200" kern="1200" baseline="0" dirty="0" smtClean="0">
                <a:solidFill>
                  <a:schemeClr val="tx1"/>
                </a:solidFill>
                <a:effectLst/>
                <a:latin typeface="+mn-lt"/>
                <a:ea typeface="+mn-ea"/>
                <a:cs typeface="+mn-cs"/>
              </a:rPr>
              <a:t>, הן בעיות </a:t>
            </a:r>
            <a:r>
              <a:rPr lang="he-IL" sz="1200" b="1" kern="1200" baseline="0" dirty="0" smtClean="0">
                <a:solidFill>
                  <a:schemeClr val="tx1"/>
                </a:solidFill>
                <a:effectLst/>
                <a:latin typeface="+mn-lt"/>
                <a:ea typeface="+mn-ea"/>
                <a:cs typeface="+mn-cs"/>
              </a:rPr>
              <a:t>אידיאליות</a:t>
            </a:r>
            <a:r>
              <a:rPr lang="he-IL" sz="1200" kern="1200" baseline="0" dirty="0" smtClean="0">
                <a:solidFill>
                  <a:schemeClr val="tx1"/>
                </a:solidFill>
                <a:effectLst/>
                <a:latin typeface="+mn-lt"/>
                <a:ea typeface="+mn-ea"/>
                <a:cs typeface="+mn-cs"/>
              </a:rPr>
              <a:t> למיקבול ובדרך כלל הכי נוח להשתמש בלולאות </a:t>
            </a:r>
            <a:r>
              <a:rPr lang="en-US" sz="1200" kern="1200" baseline="0" dirty="0" smtClean="0">
                <a:solidFill>
                  <a:schemeClr val="tx1"/>
                </a:solidFill>
                <a:effectLst/>
                <a:latin typeface="+mn-lt"/>
                <a:ea typeface="+mn-ea"/>
                <a:cs typeface="+mn-cs"/>
              </a:rPr>
              <a:t>for</a:t>
            </a:r>
            <a:r>
              <a:rPr lang="he-IL" sz="1200" kern="1200" baseline="0" dirty="0" smtClean="0">
                <a:solidFill>
                  <a:schemeClr val="tx1"/>
                </a:solidFill>
                <a:effectLst/>
                <a:latin typeface="+mn-lt"/>
                <a:ea typeface="+mn-ea"/>
                <a:cs typeface="+mn-cs"/>
              </a:rPr>
              <a:t> מקביליות במקרים האלה.</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you are dealing with problems that are computationally intensive and are just taking too long because there are multiple tasks/iterations/simulations you need to execute to gain deeper insight </a:t>
            </a:r>
            <a:r>
              <a:rPr lang="en-US" sz="1200" kern="1200" baseline="0" dirty="0">
                <a:solidFill>
                  <a:schemeClr val="tx1"/>
                </a:solidFill>
                <a:effectLst/>
                <a:latin typeface="+mn-lt"/>
                <a:ea typeface="+mn-ea"/>
                <a:cs typeface="+mn-cs"/>
                <a:sym typeface="Wingdings" panose="05000000000000000000" pitchFamily="2" charset="2"/>
              </a:rPr>
              <a:t> </a:t>
            </a:r>
            <a:r>
              <a:rPr lang="en-US" sz="1200" kern="1200" baseline="0" dirty="0">
                <a:solidFill>
                  <a:schemeClr val="tx1"/>
                </a:solidFill>
                <a:effectLst/>
                <a:latin typeface="+mn-lt"/>
                <a:ea typeface="+mn-ea"/>
                <a:cs typeface="+mn-cs"/>
              </a:rPr>
              <a:t> these are ideal problems for parallel computing and the easiest way to address these challenges is to use parallel for loops.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Real-world examples of such problems are parameter sweeps or </a:t>
            </a:r>
            <a:r>
              <a:rPr lang="en-GB" b="1" baseline="0" dirty="0"/>
              <a:t>Monte Carlo simulations</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a:t>
            </a:r>
            <a:r>
              <a:rPr lang="en-US" sz="1200" kern="1200" baseline="0" dirty="0">
                <a:solidFill>
                  <a:schemeClr val="tx1"/>
                </a:solidFill>
                <a:effectLst/>
                <a:latin typeface="+mn-lt"/>
                <a:ea typeface="+mn-ea"/>
                <a:cs typeface="+mn-cs"/>
              </a:rPr>
              <a:t> lets say you have 5 tasks to be completed - </a:t>
            </a:r>
            <a:r>
              <a:rPr lang="en-US" sz="1200" kern="1200" dirty="0">
                <a:solidFill>
                  <a:schemeClr val="tx1"/>
                </a:solidFill>
                <a:effectLst/>
                <a:latin typeface="+mn-lt"/>
                <a:ea typeface="+mn-ea"/>
                <a:cs typeface="+mn-cs"/>
              </a:rPr>
              <a:t>If you run these in a FOR loop, they run serially one after the other – u wait for one to get done, then start the next iteration– However if they’re all independent tasks with no dependencies or communication between individual iterations – you can distribute these tasks to the MATLAB workers we spoke about – multiple tasks can execute simultaneously </a:t>
            </a:r>
            <a:r>
              <a:rPr lang="en-US" sz="1200" kern="1200" dirty="0">
                <a:solidFill>
                  <a:schemeClr val="tx1"/>
                </a:solidFill>
                <a:effectLst/>
                <a:latin typeface="+mn-lt"/>
                <a:ea typeface="+mn-ea"/>
                <a:cs typeface="+mn-cs"/>
                <a:sym typeface="Wingdings" panose="05000000000000000000" pitchFamily="2" charset="2"/>
              </a:rPr>
              <a:t> you’ll </a:t>
            </a:r>
            <a:r>
              <a:rPr lang="en-US" sz="1200" kern="1200" dirty="0">
                <a:solidFill>
                  <a:schemeClr val="tx1"/>
                </a:solidFill>
                <a:effectLst/>
                <a:latin typeface="+mn-lt"/>
                <a:ea typeface="+mn-ea"/>
                <a:cs typeface="+mn-cs"/>
              </a:rPr>
              <a:t>maximize the utilization of the cores on your desktop machine and save up on a lot of time !</a:t>
            </a:r>
          </a:p>
          <a:p>
            <a:pPr eaLnBrk="1" hangingPunct="1"/>
            <a:endParaRPr lang="en-GB" baseline="0" dirty="0"/>
          </a:p>
          <a:p>
            <a:endParaRPr lang="en-GB" dirty="0"/>
          </a:p>
          <a:p>
            <a:endParaRPr lang="en-GB" dirty="0"/>
          </a:p>
        </p:txBody>
      </p:sp>
      <p:sp>
        <p:nvSpPr>
          <p:cNvPr id="5" name="Slide Image Placeholder 4"/>
          <p:cNvSpPr>
            <a:spLocks noGrp="1" noRot="1" noChangeAspect="1"/>
          </p:cNvSpPr>
          <p:nvPr>
            <p:ph type="sldImg"/>
          </p:nvPr>
        </p:nvSpPr>
        <p:spPr>
          <a:xfrm>
            <a:off x="865188" y="739775"/>
            <a:ext cx="4938712" cy="3703638"/>
          </a:xfrm>
        </p:spPr>
      </p:sp>
    </p:spTree>
    <p:extLst>
      <p:ext uri="{BB962C8B-B14F-4D97-AF65-F5344CB8AC3E}">
        <p14:creationId xmlns:p14="http://schemas.microsoft.com/office/powerpoint/2010/main" val="160947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כדי לבצע עיבוד מקבילי באופן מפורש במטלב אנחנו</a:t>
            </a:r>
            <a:r>
              <a:rPr lang="he-IL" baseline="0" dirty="0" smtClean="0"/>
              <a:t> צריכים את ה</a:t>
            </a:r>
            <a:r>
              <a:rPr lang="en-US" b="1" baseline="0" dirty="0" smtClean="0"/>
              <a:t>parallel computing toolbox</a:t>
            </a:r>
            <a:r>
              <a:rPr lang="he-IL" b="0" baseline="0" dirty="0" smtClean="0"/>
              <a:t>.</a:t>
            </a:r>
          </a:p>
          <a:p>
            <a:pPr algn="r" rtl="1"/>
            <a:r>
              <a:rPr lang="he-IL" baseline="0" dirty="0" smtClean="0"/>
              <a:t>ה</a:t>
            </a:r>
            <a:r>
              <a:rPr lang="en-US" baseline="0" dirty="0" smtClean="0"/>
              <a:t>toolbox</a:t>
            </a:r>
            <a:r>
              <a:rPr lang="he-IL" baseline="0" dirty="0" smtClean="0"/>
              <a:t> מכיל סט שלם של כלים המאפשרים </a:t>
            </a:r>
            <a:r>
              <a:rPr lang="he-IL" b="1" baseline="0" dirty="0" smtClean="0"/>
              <a:t>לנצל כוח עיבוד </a:t>
            </a:r>
            <a:r>
              <a:rPr lang="he-IL" baseline="0" dirty="0" smtClean="0"/>
              <a:t>נוסף כמו ליבות נוספות במחשב או מעבד </a:t>
            </a:r>
            <a:r>
              <a:rPr lang="en-US" baseline="0" dirty="0" smtClean="0"/>
              <a:t>GPU</a:t>
            </a:r>
            <a:r>
              <a:rPr lang="he-IL" baseline="0" dirty="0" smtClean="0"/>
              <a:t>, </a:t>
            </a:r>
            <a:r>
              <a:rPr lang="he-IL" b="1" baseline="0" dirty="0" smtClean="0"/>
              <a:t>לנהל תהליכי </a:t>
            </a:r>
            <a:r>
              <a:rPr lang="he-IL" baseline="0" dirty="0" smtClean="0"/>
              <a:t>עיבוד מקבילי בקוד שלנו.</a:t>
            </a:r>
          </a:p>
          <a:p>
            <a:pPr algn="r" rtl="1"/>
            <a:r>
              <a:rPr lang="he-IL" baseline="0" dirty="0" smtClean="0"/>
              <a:t>לאחר מכו, נוכל ו</a:t>
            </a:r>
            <a:r>
              <a:rPr lang="he-IL" b="1" baseline="0" dirty="0" smtClean="0"/>
              <a:t>לקחת את אותו קוד</a:t>
            </a:r>
            <a:r>
              <a:rPr lang="he-IL" baseline="0" dirty="0" smtClean="0"/>
              <a:t> שביצענו איתו עיבוד מקבילי בסביבה הלוקלית ולהשתמש בו גם על גבי </a:t>
            </a:r>
            <a:r>
              <a:rPr lang="he-IL" b="1" baseline="0" dirty="0" smtClean="0"/>
              <a:t>קלאסטרים</a:t>
            </a:r>
            <a:r>
              <a:rPr lang="he-IL" baseline="0" dirty="0" smtClean="0"/>
              <a:t>. </a:t>
            </a:r>
            <a:endParaRPr lang="he-IL"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3067875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2013 The MathWorks, Inc.</a:t>
            </a: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53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063625"/>
            <a:ext cx="7772400" cy="1470025"/>
          </a:xfrm>
        </p:spPr>
        <p:txBody>
          <a:bodyPr/>
          <a:lstStyle>
            <a:lvl1pPr algn="l">
              <a:defRPr>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7772400" cy="685800"/>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891890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057401"/>
            <a:ext cx="8077200" cy="4114800"/>
          </a:xfrm>
        </p:spPr>
        <p:txBody>
          <a:bodyPr/>
          <a:lstStyle>
            <a:lvl1pPr>
              <a:buSzPct val="75000"/>
              <a:defRPr/>
            </a:lvl1pPr>
            <a:lvl2pPr>
              <a:lnSpc>
                <a:spcPct val="105000"/>
              </a:lnSpc>
              <a:defRPr/>
            </a:lvl2pPr>
            <a:lvl3pPr>
              <a:lnSpc>
                <a:spcPct val="105000"/>
              </a:lnSpc>
              <a:buSzPct val="75000"/>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631059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1893887"/>
            <a:ext cx="7772400" cy="1362075"/>
          </a:xfrm>
        </p:spPr>
        <p:txBody>
          <a:bodyPr/>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0"/>
            <a:ext cx="7772400" cy="1500187"/>
          </a:xfrm>
        </p:spPr>
        <p:txBody>
          <a:bodyPr anchor="b">
            <a:normAutofit/>
          </a:bodyPr>
          <a:lstStyle>
            <a:lvl1pPr marL="0" indent="0">
              <a:buNone/>
              <a:defRPr sz="16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452807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731838"/>
            <a:ext cx="8077200" cy="11430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03437"/>
            <a:ext cx="3886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29367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20065266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346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928687"/>
            <a:ext cx="8077200" cy="1124298"/>
          </a:xfrm>
        </p:spPr>
        <p:txBody>
          <a:bodyPr/>
          <a:lstStyle>
            <a:lvl1pPr algn="l">
              <a:defRPr sz="32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133600"/>
            <a:ext cx="4959350" cy="42678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133600"/>
            <a:ext cx="3008313" cy="4343400"/>
          </a:xfrm>
        </p:spPr>
        <p:txBody>
          <a:bodyPr/>
          <a:lstStyle>
            <a:lvl1pPr marL="164592" indent="-164592">
              <a:buFont typeface="Wingdings" pitchFamily="2" charset="2"/>
              <a:buChar char="§"/>
              <a:defRPr sz="1800"/>
            </a:lvl1pPr>
            <a:lvl2pPr marL="548640" indent="-182880">
              <a:buFont typeface="Arial" pitchFamily="34" charset="0"/>
              <a:buChar char="─"/>
              <a:defRPr sz="1600"/>
            </a:lvl2pPr>
            <a:lvl3pPr marL="822960" indent="-91440">
              <a:buFont typeface="Wingdings" pitchFamily="2" charset="2"/>
              <a:buChar char="§"/>
              <a:defRPr sz="14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14631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5029200"/>
            <a:ext cx="5486400" cy="566738"/>
          </a:xfrm>
        </p:spPr>
        <p:txBody>
          <a:bodyPr anchor="b"/>
          <a:lstStyle>
            <a:lvl1pPr algn="l">
              <a:defRPr sz="2000" b="1">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841375"/>
            <a:ext cx="5486400" cy="4114800"/>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595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330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pic>
        <p:nvPicPr>
          <p:cNvPr id="5" name="Picture 9" descr="Image3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450" y="104775"/>
            <a:ext cx="148431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0713" y="685800"/>
            <a:ext cx="7837487" cy="10668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633413" y="1981200"/>
            <a:ext cx="3835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hart Placeholder 3"/>
          <p:cNvSpPr>
            <a:spLocks noGrp="1"/>
          </p:cNvSpPr>
          <p:nvPr>
            <p:ph type="chart" sz="half" idx="2"/>
          </p:nvPr>
        </p:nvSpPr>
        <p:spPr>
          <a:xfrm>
            <a:off x="4621213" y="1981200"/>
            <a:ext cx="3836987" cy="4419600"/>
          </a:xfrm>
        </p:spPr>
        <p:txBody>
          <a:bodyPr rtlCol="0">
            <a:noAutofit/>
          </a:bodyPr>
          <a:lstStyle/>
          <a:p>
            <a:pPr lvl="0"/>
            <a:endParaRPr lang="he-IL" noProof="0" smtClean="0"/>
          </a:p>
        </p:txBody>
      </p:sp>
    </p:spTree>
    <p:extLst>
      <p:ext uri="{BB962C8B-B14F-4D97-AF65-F5344CB8AC3E}">
        <p14:creationId xmlns:p14="http://schemas.microsoft.com/office/powerpoint/2010/main" val="297197858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bluemesh.jpg"/>
          <p:cNvPicPr>
            <a:picLocks noChangeAspect="1"/>
          </p:cNvPicPr>
          <p:nvPr userDrawn="1"/>
        </p:nvPicPr>
        <p:blipFill>
          <a:blip r:embed="rId2" cstate="print"/>
          <a:stretch>
            <a:fillRect/>
          </a:stretch>
        </p:blipFill>
        <p:spPr>
          <a:xfrm>
            <a:off x="-3049" y="1287"/>
            <a:ext cx="9156819" cy="6856713"/>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2406">
                <a:solidFill>
                  <a:schemeClr val="tx2"/>
                </a:solidFill>
              </a:defRPr>
            </a:lvl1pPr>
          </a:lstStyle>
          <a:p>
            <a:r>
              <a:rPr lang="en-US"/>
              <a:t>Click to edit Master title style</a:t>
            </a:r>
            <a:endParaRPr lang="en-US" dirty="0"/>
          </a:p>
        </p:txBody>
      </p:sp>
      <p:sp>
        <p:nvSpPr>
          <p:cNvPr id="22" name="Subtitle 2"/>
          <p:cNvSpPr>
            <a:spLocks noGrp="1"/>
          </p:cNvSpPr>
          <p:nvPr>
            <p:ph type="subTitle" idx="1"/>
          </p:nvPr>
        </p:nvSpPr>
        <p:spPr>
          <a:xfrm>
            <a:off x="685800" y="3203582"/>
            <a:ext cx="7772400" cy="987425"/>
          </a:xfrm>
        </p:spPr>
        <p:txBody>
          <a:bodyPr>
            <a:normAutofit/>
          </a:bodyPr>
          <a:lstStyle>
            <a:lvl1pPr marL="0" indent="0" algn="l">
              <a:buNone/>
              <a:defRPr sz="1203" b="1">
                <a:solidFill>
                  <a:schemeClr val="tx1"/>
                </a:solidFill>
              </a:defRPr>
            </a:lvl1pPr>
            <a:lvl2pPr marL="343787" indent="0" algn="ctr">
              <a:buNone/>
              <a:defRPr>
                <a:solidFill>
                  <a:schemeClr val="tx1">
                    <a:tint val="75000"/>
                  </a:schemeClr>
                </a:solidFill>
              </a:defRPr>
            </a:lvl2pPr>
            <a:lvl3pPr marL="687573" indent="0" algn="ctr">
              <a:buNone/>
              <a:defRPr>
                <a:solidFill>
                  <a:schemeClr val="tx1">
                    <a:tint val="75000"/>
                  </a:schemeClr>
                </a:solidFill>
              </a:defRPr>
            </a:lvl3pPr>
            <a:lvl4pPr marL="1031362" indent="0" algn="ctr">
              <a:buNone/>
              <a:defRPr>
                <a:solidFill>
                  <a:schemeClr val="tx1">
                    <a:tint val="75000"/>
                  </a:schemeClr>
                </a:solidFill>
              </a:defRPr>
            </a:lvl4pPr>
            <a:lvl5pPr marL="1375149" indent="0" algn="ctr">
              <a:buNone/>
              <a:defRPr>
                <a:solidFill>
                  <a:schemeClr val="tx1">
                    <a:tint val="75000"/>
                  </a:schemeClr>
                </a:solidFill>
              </a:defRPr>
            </a:lvl5pPr>
            <a:lvl6pPr marL="1718935" indent="0" algn="ctr">
              <a:buNone/>
              <a:defRPr>
                <a:solidFill>
                  <a:schemeClr val="tx1">
                    <a:tint val="75000"/>
                  </a:schemeClr>
                </a:solidFill>
              </a:defRPr>
            </a:lvl6pPr>
            <a:lvl7pPr marL="2062723" indent="0" algn="ctr">
              <a:buNone/>
              <a:defRPr>
                <a:solidFill>
                  <a:schemeClr val="tx1">
                    <a:tint val="75000"/>
                  </a:schemeClr>
                </a:solidFill>
              </a:defRPr>
            </a:lvl7pPr>
            <a:lvl8pPr marL="2406511" indent="0" algn="ctr">
              <a:buNone/>
              <a:defRPr>
                <a:solidFill>
                  <a:schemeClr val="tx1">
                    <a:tint val="75000"/>
                  </a:schemeClr>
                </a:solidFill>
              </a:defRPr>
            </a:lvl8pPr>
            <a:lvl9pPr marL="2750298" indent="0" algn="ctr">
              <a:buNone/>
              <a:defRPr>
                <a:solidFill>
                  <a:schemeClr val="tx1">
                    <a:tint val="75000"/>
                  </a:schemeClr>
                </a:solidFill>
              </a:defRPr>
            </a:lvl9pPr>
          </a:lstStyle>
          <a:p>
            <a:r>
              <a:rPr lang="en-US"/>
              <a:t>Click to edit Master subtitle style</a:t>
            </a:r>
            <a:endParaRPr lang="en-US" dirty="0"/>
          </a:p>
        </p:txBody>
      </p:sp>
      <p:sp>
        <p:nvSpPr>
          <p:cNvPr id="23" name="TextBox 22"/>
          <p:cNvSpPr txBox="1"/>
          <p:nvPr userDrawn="1"/>
        </p:nvSpPr>
        <p:spPr>
          <a:xfrm>
            <a:off x="7670289" y="6527633"/>
            <a:ext cx="1828800" cy="208070"/>
          </a:xfrm>
          <a:prstGeom prst="rect">
            <a:avLst/>
          </a:prstGeom>
          <a:noFill/>
        </p:spPr>
        <p:txBody>
          <a:bodyPr wrap="square" rtlCol="0">
            <a:spAutoFit/>
          </a:bodyPr>
          <a:lstStyle/>
          <a:p>
            <a:pPr marL="0" marR="0" lvl="0" indent="0" algn="l" defTabSz="687537" rtl="0" eaLnBrk="1" fontAlgn="auto" latinLnBrk="0" hangingPunct="1">
              <a:lnSpc>
                <a:spcPct val="100000"/>
              </a:lnSpc>
              <a:spcBef>
                <a:spcPts val="0"/>
              </a:spcBef>
              <a:spcAft>
                <a:spcPts val="0"/>
              </a:spcAft>
              <a:buClrTx/>
              <a:buSzTx/>
              <a:buFontTx/>
              <a:buNone/>
              <a:tabLst/>
              <a:defRPr/>
            </a:pPr>
            <a:r>
              <a:rPr kumimoji="0" lang="en-US" sz="752"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 2016 The MathWorks, Inc.</a:t>
            </a:r>
          </a:p>
        </p:txBody>
      </p:sp>
      <p:cxnSp>
        <p:nvCxnSpPr>
          <p:cNvPr id="26" name="Straight Connector 25"/>
          <p:cNvCxnSpPr/>
          <p:nvPr userDrawn="1"/>
        </p:nvCxnSpPr>
        <p:spPr>
          <a:xfrm>
            <a:off x="0" y="4376652"/>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Picture 8" descr="09_MW_logo_CMYK_REV.png"/>
          <p:cNvPicPr>
            <a:picLocks noChangeAspect="1"/>
          </p:cNvPicPr>
          <p:nvPr userDrawn="1"/>
        </p:nvPicPr>
        <p:blipFill>
          <a:blip r:embed="rId3" cstate="print"/>
          <a:stretch>
            <a:fillRect/>
          </a:stretch>
        </p:blipFill>
        <p:spPr>
          <a:xfrm>
            <a:off x="7748046" y="141143"/>
            <a:ext cx="1215499" cy="320591"/>
          </a:xfrm>
          <a:prstGeom prst="rect">
            <a:avLst/>
          </a:prstGeom>
          <a:noFill/>
          <a:ln>
            <a:noFill/>
          </a:ln>
        </p:spPr>
      </p:pic>
    </p:spTree>
    <p:extLst>
      <p:ext uri="{BB962C8B-B14F-4D97-AF65-F5344CB8AC3E}">
        <p14:creationId xmlns:p14="http://schemas.microsoft.com/office/powerpoint/2010/main" val="14618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2130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105"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1805"/>
            </a:lvl1pPr>
            <a:lvl2pPr>
              <a:lnSpc>
                <a:spcPct val="105000"/>
              </a:lnSpc>
              <a:defRPr sz="1504"/>
            </a:lvl2pPr>
            <a:lvl3pPr>
              <a:lnSpc>
                <a:spcPct val="105000"/>
              </a:lnSpc>
              <a:buSzPct val="75000"/>
              <a:defRPr sz="1203"/>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52484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688583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797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105" b="1">
                <a:solidFill>
                  <a:schemeClr val="tx2"/>
                </a:solidFill>
              </a:defRPr>
            </a:lvl1pPr>
          </a:lstStyle>
          <a:p>
            <a:r>
              <a:rPr lang="en-US"/>
              <a:t>Click to edit Master title style</a:t>
            </a:r>
            <a:endParaRPr lang="en-US" dirty="0"/>
          </a:p>
        </p:txBody>
      </p:sp>
      <p:sp>
        <p:nvSpPr>
          <p:cNvPr id="11" name="Content Placeholder 2"/>
          <p:cNvSpPr>
            <a:spLocks noGrp="1"/>
          </p:cNvSpPr>
          <p:nvPr>
            <p:ph sz="half" idx="10" hasCustomPrompt="1"/>
          </p:nvPr>
        </p:nvSpPr>
        <p:spPr>
          <a:xfrm>
            <a:off x="457201" y="2819400"/>
            <a:ext cx="3810000" cy="3200400"/>
          </a:xfrm>
        </p:spPr>
        <p:txBody>
          <a:bodyPr/>
          <a:lstStyle>
            <a:lvl1pPr>
              <a:buClr>
                <a:srgbClr val="125687"/>
              </a:buClr>
              <a:buSzTx/>
              <a:defRPr sz="1353" baseline="0"/>
            </a:lvl1pPr>
            <a:lvl2pPr>
              <a:defRPr sz="1203"/>
            </a:lvl2pPr>
            <a:lvl3pPr>
              <a:buNone/>
              <a:defRPr sz="1203"/>
            </a:lvl3pPr>
            <a:lvl4pPr>
              <a:defRPr sz="1353"/>
            </a:lvl4pPr>
            <a:lvl5pPr>
              <a:defRPr sz="1353"/>
            </a:lvl5pPr>
            <a:lvl6pPr>
              <a:defRPr sz="1353"/>
            </a:lvl6pPr>
            <a:lvl7pPr>
              <a:defRPr sz="1353"/>
            </a:lvl7pPr>
            <a:lvl8pPr>
              <a:defRPr sz="1353"/>
            </a:lvl8pPr>
            <a:lvl9pPr>
              <a:defRPr sz="1353"/>
            </a:lvl9pPr>
          </a:lstStyle>
          <a:p>
            <a:pPr lvl="0">
              <a:buClr>
                <a:srgbClr val="125687"/>
              </a:buClr>
              <a:buSzTx/>
            </a:pPr>
            <a:r>
              <a:rPr lang="en-US" dirty="0"/>
              <a:t>Click to add b</a:t>
            </a:r>
            <a:r>
              <a:rPr lang="en-US" sz="1353" dirty="0">
                <a:solidFill>
                  <a:prstClr val="black"/>
                </a:solidFill>
              </a:rPr>
              <a:t>rief summary and benefits of feature (ideally three bullets)</a:t>
            </a:r>
          </a:p>
          <a:p>
            <a:pPr lvl="1"/>
            <a:r>
              <a:rPr lang="en-US" dirty="0"/>
              <a:t>Second level</a:t>
            </a:r>
          </a:p>
        </p:txBody>
      </p:sp>
      <p:sp>
        <p:nvSpPr>
          <p:cNvPr id="13" name="Text Placeholder 11"/>
          <p:cNvSpPr>
            <a:spLocks noGrp="1"/>
          </p:cNvSpPr>
          <p:nvPr>
            <p:ph type="body" sz="quarter" idx="11" hasCustomPrompt="1"/>
          </p:nvPr>
        </p:nvSpPr>
        <p:spPr>
          <a:xfrm>
            <a:off x="457201" y="1600200"/>
            <a:ext cx="3810000" cy="838200"/>
          </a:xfrm>
        </p:spPr>
        <p:txBody>
          <a:bodyPr anchor="t"/>
          <a:lstStyle>
            <a:lvl1pPr marL="0" indent="0" algn="l">
              <a:buNone/>
              <a:defRPr sz="1504" b="1" baseline="0"/>
            </a:lvl1pPr>
          </a:lstStyle>
          <a:p>
            <a:pPr lvl="0"/>
            <a:r>
              <a:rPr lang="en-US" dirty="0"/>
              <a:t>Click to add headline</a:t>
            </a:r>
            <a:r>
              <a:rPr lang="en-US" sz="1504" b="1" dirty="0">
                <a:solidFill>
                  <a:prstClr val="black"/>
                </a:solidFill>
              </a:rPr>
              <a:t> providing value of feature</a:t>
            </a:r>
            <a:endParaRPr lang="en-US" dirty="0"/>
          </a:p>
        </p:txBody>
      </p:sp>
      <p:sp>
        <p:nvSpPr>
          <p:cNvPr id="14" name="Text Placeholder 2"/>
          <p:cNvSpPr>
            <a:spLocks noGrp="1"/>
          </p:cNvSpPr>
          <p:nvPr>
            <p:ph type="body" sz="half" idx="12" hasCustomPrompt="1"/>
          </p:nvPr>
        </p:nvSpPr>
        <p:spPr>
          <a:xfrm>
            <a:off x="457204" y="6172200"/>
            <a:ext cx="4105275" cy="533400"/>
          </a:xfrm>
        </p:spPr>
        <p:txBody>
          <a:bodyPr anchor="b" anchorCtr="0"/>
          <a:lstStyle>
            <a:lvl1pPr marL="173087" indent="-171893">
              <a:buClrTx/>
              <a:buSzPct val="125000"/>
              <a:buFont typeface="Courier New" pitchFamily="49" charset="0"/>
              <a:buChar char="»"/>
              <a:defRPr sz="1203" b="0">
                <a:latin typeface="Courier New" pitchFamily="49" charset="0"/>
                <a:cs typeface="Courier New" pitchFamily="49" charset="0"/>
              </a:defRPr>
            </a:lvl1pPr>
          </a:lstStyle>
          <a:p>
            <a:pPr lvl="0"/>
            <a:r>
              <a:rPr lang="en-US" dirty="0"/>
              <a:t>Click to add </a:t>
            </a:r>
            <a:r>
              <a:rPr lang="en-US" sz="1203" dirty="0" err="1">
                <a:latin typeface="Courier New" pitchFamily="49" charset="0"/>
                <a:cs typeface="Courier New" pitchFamily="49" charset="0"/>
              </a:rPr>
              <a:t>product_example_name</a:t>
            </a:r>
            <a:r>
              <a:rPr lang="en-US" sz="1203" dirty="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2906146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33"/>
            <a:ext cx="7772400" cy="1362075"/>
          </a:xfrm>
        </p:spPr>
        <p:txBody>
          <a:bodyPr anchor="t"/>
          <a:lstStyle>
            <a:lvl1pPr algn="ctr">
              <a:defRPr sz="2406" b="1" cap="none">
                <a:solidFill>
                  <a:schemeClr val="tx2"/>
                </a:solidFill>
              </a:defRPr>
            </a:lvl1pPr>
          </a:lstStyle>
          <a:p>
            <a:r>
              <a:rPr lang="en-US" dirty="0"/>
              <a:t>Click to edit Section Header Title style</a:t>
            </a:r>
          </a:p>
        </p:txBody>
      </p:sp>
    </p:spTree>
    <p:extLst>
      <p:ext uri="{BB962C8B-B14F-4D97-AF65-F5344CB8AC3E}">
        <p14:creationId xmlns:p14="http://schemas.microsoft.com/office/powerpoint/2010/main" val="34185165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1" y="1600200"/>
            <a:ext cx="3886200" cy="4648199"/>
          </a:xfrm>
        </p:spPr>
        <p:txBody>
          <a:bodyPr/>
          <a:lstStyle>
            <a:lvl1pPr>
              <a:defRPr sz="1805"/>
            </a:lvl1pPr>
            <a:lvl2pPr>
              <a:defRPr sz="1504"/>
            </a:lvl2pPr>
            <a:lvl3pPr>
              <a:defRPr sz="1203"/>
            </a:lvl3pPr>
            <a:lvl4pPr>
              <a:defRPr sz="1353"/>
            </a:lvl4pPr>
            <a:lvl5pPr>
              <a:defRPr sz="1353"/>
            </a:lvl5pPr>
            <a:lvl6pPr>
              <a:defRPr sz="1353"/>
            </a:lvl6pPr>
            <a:lvl7pPr>
              <a:defRPr sz="1353"/>
            </a:lvl7pPr>
            <a:lvl8pPr>
              <a:defRPr sz="1353"/>
            </a:lvl8pPr>
            <a:lvl9pPr>
              <a:defRPr sz="1353"/>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76710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890487" y="1600200"/>
            <a:ext cx="7639281" cy="4648200"/>
          </a:xfrm>
          <a:prstGeom prst="rect">
            <a:avLst/>
          </a:prstGeom>
          <a:noFill/>
          <a:ln w="9525">
            <a:noFill/>
            <a:miter lim="800000"/>
            <a:headEnd/>
            <a:tailEnd/>
          </a:ln>
          <a:effectLst/>
        </p:spPr>
        <p:txBody>
          <a:bodyPr wrap="none"/>
          <a:lstStyle/>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Parallel computing paradigm with MATLAB</a:t>
            </a:r>
          </a:p>
          <a:p>
            <a:pPr marL="1031306" marR="0" lvl="3" indent="0" algn="l" defTabSz="687537"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sz="1805"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Improve efficiency of parameter sweeps and Monte Carlo runs</a:t>
            </a:r>
          </a:p>
          <a:p>
            <a:pPr marL="687573" marR="0" lvl="2" indent="0" algn="l" defTabSz="687537" rtl="0" eaLnBrk="1" fontAlgn="auto" latinLnBrk="0" hangingPunct="1">
              <a:lnSpc>
                <a:spcPct val="100000"/>
              </a:lnSpc>
              <a:spcBef>
                <a:spcPts val="0"/>
              </a:spcBef>
              <a:spcAft>
                <a:spcPts val="0"/>
              </a:spcAft>
              <a:buClrTx/>
              <a:buSzTx/>
              <a:buFontTx/>
              <a:buNone/>
              <a:tabLst/>
              <a:defRPr/>
            </a:pPr>
            <a:endParaRPr kumimoji="0" lang="en-US" sz="1805"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Accelerate applications with </a:t>
            </a:r>
            <a:r>
              <a:rPr kumimoji="0" lang="en-US" sz="1805" b="0" i="0" u="none" strike="noStrike" kern="1200" cap="none" spc="0" normalizeH="0" baseline="0" noProof="0" dirty="0" err="1">
                <a:ln>
                  <a:noFill/>
                </a:ln>
                <a:solidFill>
                  <a:prstClr val="black"/>
                </a:solidFill>
                <a:effectLst/>
                <a:uLnTx/>
                <a:uFillTx/>
                <a:latin typeface="Arial"/>
                <a:ea typeface="+mn-ea"/>
                <a:cs typeface="+mn-cs"/>
              </a:rPr>
              <a:t>Nvidia</a:t>
            </a:r>
            <a:r>
              <a:rPr kumimoji="0" lang="en-US" sz="1805" b="0" i="0" u="none" strike="noStrike" kern="1200" cap="none" spc="0" normalizeH="0" baseline="0" noProof="0" dirty="0">
                <a:ln>
                  <a:noFill/>
                </a:ln>
                <a:solidFill>
                  <a:prstClr val="black"/>
                </a:solidFill>
                <a:effectLst/>
                <a:uLnTx/>
                <a:uFillTx/>
                <a:latin typeface="Arial"/>
                <a:ea typeface="+mn-ea"/>
                <a:cs typeface="+mn-cs"/>
              </a:rPr>
              <a:t> GPUs</a:t>
            </a: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5"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Handle big data</a:t>
            </a:r>
          </a:p>
          <a:p>
            <a:pPr marL="687573" marR="0" lvl="2" indent="0" algn="l" defTabSz="687537" rtl="0" eaLnBrk="1" fontAlgn="auto" latinLnBrk="0" hangingPunct="1">
              <a:lnSpc>
                <a:spcPct val="100000"/>
              </a:lnSpc>
              <a:spcBef>
                <a:spcPts val="0"/>
              </a:spcBef>
              <a:spcAft>
                <a:spcPts val="0"/>
              </a:spcAft>
              <a:buClrTx/>
              <a:buSzTx/>
              <a:buFontTx/>
              <a:buNone/>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 </a:t>
            </a: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Access cluster resources through desktop without re-writing applications</a:t>
            </a:r>
          </a:p>
          <a:p>
            <a:pPr marL="687573" marR="0" lvl="2" indent="0" algn="l" defTabSz="687537" rtl="0" eaLnBrk="1" fontAlgn="auto" latinLnBrk="0" hangingPunct="1">
              <a:lnSpc>
                <a:spcPct val="100000"/>
              </a:lnSpc>
              <a:spcBef>
                <a:spcPts val="0"/>
              </a:spcBef>
              <a:spcAft>
                <a:spcPts val="0"/>
              </a:spcAft>
              <a:buClrTx/>
              <a:buSzTx/>
              <a:buFontTx/>
              <a:buNone/>
              <a:tabLst/>
              <a:defRPr/>
            </a:pPr>
            <a:endParaRPr kumimoji="0" lang="en-US" sz="1805"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Offload applications to clusters and clouds </a:t>
            </a:r>
          </a:p>
          <a:p>
            <a:pPr marL="687573" marR="0" lvl="2" indent="0" algn="l" defTabSz="687537" rtl="0" eaLnBrk="1" fontAlgn="auto" latinLnBrk="0" hangingPunct="1">
              <a:lnSpc>
                <a:spcPct val="100000"/>
              </a:lnSpc>
              <a:spcBef>
                <a:spcPts val="0"/>
              </a:spcBef>
              <a:spcAft>
                <a:spcPts val="0"/>
              </a:spcAft>
              <a:buClrTx/>
              <a:buSzTx/>
              <a:buFontTx/>
              <a:buNone/>
              <a:tabLst/>
              <a:defRPr/>
            </a:pPr>
            <a:endParaRPr kumimoji="0" lang="en-US" sz="1805"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687537"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5" b="0" i="0" u="none" strike="noStrike" kern="1200" cap="none" spc="0" normalizeH="0" baseline="0" noProof="0" dirty="0">
                <a:ln>
                  <a:noFill/>
                </a:ln>
                <a:solidFill>
                  <a:prstClr val="black"/>
                </a:solidFill>
                <a:effectLst/>
                <a:uLnTx/>
                <a:uFillTx/>
                <a:latin typeface="Arial"/>
                <a:ea typeface="+mn-ea"/>
                <a:cs typeface="+mn-cs"/>
              </a:rPr>
              <a:t>Discussion</a:t>
            </a:r>
          </a:p>
          <a:p>
            <a:pPr marL="0" marR="0" lvl="0" indent="0" algn="l" defTabSz="687537" rtl="0" eaLnBrk="1" fontAlgn="auto" latinLnBrk="0" hangingPunct="1">
              <a:lnSpc>
                <a:spcPct val="100000"/>
              </a:lnSpc>
              <a:spcBef>
                <a:spcPts val="0"/>
              </a:spcBef>
              <a:spcAft>
                <a:spcPts val="0"/>
              </a:spcAft>
              <a:buClr>
                <a:srgbClr val="125687"/>
              </a:buClr>
              <a:buSzPct val="75000"/>
              <a:buFont typeface="Wingdings" pitchFamily="2" charset="2"/>
              <a:buNone/>
              <a:tabLst>
                <a:tab pos="343787" algn="l"/>
              </a:tabLst>
              <a:defRPr/>
            </a:pPr>
            <a:endParaRPr kumimoji="0" lang="en-US" sz="1805"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687573" rtl="0" eaLnBrk="1" fontAlgn="auto" latinLnBrk="0" hangingPunct="1">
              <a:lnSpc>
                <a:spcPct val="100000"/>
              </a:lnSpc>
              <a:spcBef>
                <a:spcPts val="0"/>
              </a:spcBef>
              <a:spcAft>
                <a:spcPts val="0"/>
              </a:spcAft>
              <a:buClrTx/>
              <a:buSzTx/>
              <a:buFontTx/>
              <a:buNone/>
              <a:tabLst/>
              <a:defRPr/>
            </a:pPr>
            <a:r>
              <a:rPr kumimoji="0" lang="en-US" sz="2105" b="1" i="0" u="none" strike="noStrike" kern="1200" cap="none" spc="0" normalizeH="0" baseline="0" noProof="0" dirty="0">
                <a:ln>
                  <a:noFill/>
                </a:ln>
                <a:solidFill>
                  <a:srgbClr val="125687"/>
                </a:solidFill>
                <a:effectLst/>
                <a:uLnTx/>
                <a:uFillTx/>
                <a:latin typeface="Arial" pitchFamily="34" charset="0"/>
                <a:ea typeface="+mn-ea"/>
                <a:cs typeface="Arial" pitchFamily="34" charset="0"/>
              </a:rPr>
              <a:t>Agenda</a:t>
            </a:r>
          </a:p>
        </p:txBody>
      </p:sp>
    </p:spTree>
    <p:extLst>
      <p:ext uri="{BB962C8B-B14F-4D97-AF65-F5344CB8AC3E}">
        <p14:creationId xmlns:p14="http://schemas.microsoft.com/office/powerpoint/2010/main" val="83782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35776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77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extLst>
      <p:ext uri="{BB962C8B-B14F-4D97-AF65-F5344CB8AC3E}">
        <p14:creationId xmlns:p14="http://schemas.microsoft.com/office/powerpoint/2010/main" val="168674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extLst>
      <p:ext uri="{BB962C8B-B14F-4D97-AF65-F5344CB8AC3E}">
        <p14:creationId xmlns:p14="http://schemas.microsoft.com/office/powerpoint/2010/main" val="7970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4299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Leveraging the power of vector &amp; matrix operations</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Addressing bottlenecks</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Utilizing additional processing power</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endParaRPr kumimoji="0" lang="en-US" sz="2400" b="0" i="0" u="none" strike="noStrike" kern="1200" cap="none" spc="0" normalizeH="0" baseline="0" noProof="0" dirty="0" smtClean="0">
              <a:ln>
                <a:noFill/>
              </a:ln>
              <a:solidFill>
                <a:prstClr val="black"/>
              </a:solidFill>
              <a:effectLst/>
              <a:uLnTx/>
              <a:uFillTx/>
              <a:latin typeface="Arial"/>
              <a:ea typeface="+mn-ea"/>
              <a:cs typeface="+mn-cs"/>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Char char="§"/>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Summary</a:t>
            </a:r>
          </a:p>
          <a:p>
            <a:pPr marL="341313" marR="0" lvl="0" indent="-341313" algn="l" defTabSz="914400" rtl="0" eaLnBrk="1" fontAlgn="auto" latinLnBrk="0" hangingPunct="1">
              <a:lnSpc>
                <a:spcPct val="100000"/>
              </a:lnSpc>
              <a:spcBef>
                <a:spcPts val="0"/>
              </a:spcBef>
              <a:spcAft>
                <a:spcPts val="0"/>
              </a:spcAft>
              <a:buClr>
                <a:srgbClr val="125687"/>
              </a:buClr>
              <a:buSzPct val="75000"/>
              <a:buFont typeface="Wingdings" pitchFamily="2" charset="2"/>
              <a:buChar char="§"/>
              <a:tabLst>
                <a:tab pos="457200" algn="l"/>
              </a:tabL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125687"/>
                </a:solidFill>
                <a:effectLst/>
                <a:uLnTx/>
                <a:uFillTx/>
                <a:latin typeface="Arial" pitchFamily="34" charset="0"/>
                <a:ea typeface="+mn-ea"/>
                <a:cs typeface="Arial" pitchFamily="34" charset="0"/>
              </a:rPr>
              <a:t>Agenda</a:t>
            </a:r>
          </a:p>
        </p:txBody>
      </p:sp>
    </p:spTree>
    <p:extLst>
      <p:ext uri="{BB962C8B-B14F-4D97-AF65-F5344CB8AC3E}">
        <p14:creationId xmlns:p14="http://schemas.microsoft.com/office/powerpoint/2010/main" val="212218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12079649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3.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1"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7FBD1EF-0801-4063-B668-C71608ACC70F}" type="slidenum">
              <a:rPr kumimoji="0" lang="en-US" sz="1200"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125687"/>
              </a:solidFill>
              <a:effectLst/>
              <a:uLnTx/>
              <a:uFillTx/>
              <a:latin typeface="Arial"/>
              <a:ea typeface="+mn-ea"/>
              <a:cs typeface="+mn-cs"/>
            </a:endParaRPr>
          </a:p>
        </p:txBody>
      </p:sp>
    </p:spTree>
    <p:extLst>
      <p:ext uri="{BB962C8B-B14F-4D97-AF65-F5344CB8AC3E}">
        <p14:creationId xmlns:p14="http://schemas.microsoft.com/office/powerpoint/2010/main" val="1643979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3183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title style</a:t>
            </a:r>
          </a:p>
        </p:txBody>
      </p:sp>
      <p:sp>
        <p:nvSpPr>
          <p:cNvPr id="2051" name="Text Placeholder 2"/>
          <p:cNvSpPr>
            <a:spLocks noGrp="1"/>
          </p:cNvSpPr>
          <p:nvPr>
            <p:ph type="body" idx="1"/>
          </p:nvPr>
        </p:nvSpPr>
        <p:spPr bwMode="auto">
          <a:xfrm>
            <a:off x="457200" y="20574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
        <p:nvSpPr>
          <p:cNvPr id="8" name="Rectangle 7"/>
          <p:cNvSpPr/>
          <p:nvPr/>
        </p:nvSpPr>
        <p:spPr>
          <a:xfrm>
            <a:off x="8686800" y="6477000"/>
            <a:ext cx="457200" cy="381000"/>
          </a:xfrm>
          <a:prstGeom prst="rect">
            <a:avLst/>
          </a:prstGeom>
          <a:solidFill>
            <a:schemeClr val="tx2">
              <a:lumMod val="75000"/>
            </a:schemeClr>
          </a:solidFill>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DED9934-1A9D-4E93-A405-1A90ABD611A7}" type="slidenum">
              <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he-IL" sz="1200" b="1"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053" name="Picture 5" descr="Untitled-3-13.png"/>
          <p:cNvPicPr>
            <a:picLocks noChangeAspect="1"/>
          </p:cNvPicPr>
          <p:nvPr userDrawn="1"/>
        </p:nvPicPr>
        <p:blipFill rotWithShape="1">
          <a:blip r:embed="rId11">
            <a:extLst>
              <a:ext uri="{28A0092B-C50C-407E-A947-70E740481C1C}">
                <a14:useLocalDpi xmlns:a14="http://schemas.microsoft.com/office/drawing/2010/main" val="0"/>
              </a:ext>
            </a:extLst>
          </a:blip>
          <a:srcRect t="91082"/>
          <a:stretch/>
        </p:blipFill>
        <p:spPr bwMode="auto">
          <a:xfrm>
            <a:off x="0" y="-27384"/>
            <a:ext cx="9144000" cy="61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65677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tx2"/>
          </a:solidFill>
          <a:latin typeface="Arial" pitchFamily="34" charset="0"/>
          <a:ea typeface="+mj-ea"/>
          <a:cs typeface="Arial" pitchFamily="34" charset="0"/>
        </a:defRPr>
      </a:lvl1pPr>
      <a:lvl2pPr algn="l" rtl="0" eaLnBrk="0" fontAlgn="base" hangingPunct="0">
        <a:spcBef>
          <a:spcPct val="0"/>
        </a:spcBef>
        <a:spcAft>
          <a:spcPct val="0"/>
        </a:spcAft>
        <a:defRPr sz="3200" b="1">
          <a:solidFill>
            <a:schemeClr val="tx2"/>
          </a:solidFill>
          <a:latin typeface="Arial" pitchFamily="34" charset="0"/>
          <a:cs typeface="Arial" pitchFamily="34" charset="0"/>
        </a:defRPr>
      </a:lvl2pPr>
      <a:lvl3pPr algn="l" rtl="0" eaLnBrk="0" fontAlgn="base" hangingPunct="0">
        <a:spcBef>
          <a:spcPct val="0"/>
        </a:spcBef>
        <a:spcAft>
          <a:spcPct val="0"/>
        </a:spcAft>
        <a:defRPr sz="3200" b="1">
          <a:solidFill>
            <a:schemeClr val="tx2"/>
          </a:solidFill>
          <a:latin typeface="Arial" pitchFamily="34" charset="0"/>
          <a:cs typeface="Arial" pitchFamily="34" charset="0"/>
        </a:defRPr>
      </a:lvl3pPr>
      <a:lvl4pPr algn="l" rtl="0" eaLnBrk="0" fontAlgn="base" hangingPunct="0">
        <a:spcBef>
          <a:spcPct val="0"/>
        </a:spcBef>
        <a:spcAft>
          <a:spcPct val="0"/>
        </a:spcAft>
        <a:defRPr sz="3200" b="1">
          <a:solidFill>
            <a:schemeClr val="tx2"/>
          </a:solidFill>
          <a:latin typeface="Arial" pitchFamily="34" charset="0"/>
          <a:cs typeface="Arial" pitchFamily="34" charset="0"/>
        </a:defRPr>
      </a:lvl4pPr>
      <a:lvl5pPr algn="l" rtl="0" eaLnBrk="0" fontAlgn="base" hangingPunct="0">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Rectangle 7"/>
          <p:cNvSpPr/>
          <p:nvPr/>
        </p:nvSpPr>
        <p:spPr>
          <a:xfrm>
            <a:off x="8686800" y="6484958"/>
            <a:ext cx="457200" cy="381001"/>
          </a:xfrm>
          <a:prstGeom prst="rect">
            <a:avLst/>
          </a:prstGeom>
          <a:noFill/>
          <a:ln w="12700">
            <a:noFill/>
          </a:ln>
        </p:spPr>
        <p:txBody>
          <a:bodyPr wrap="square" anchor="ctr">
            <a:noAutofit/>
          </a:bodyPr>
          <a:lstStyle/>
          <a:p>
            <a:pPr marL="0" marR="0" lvl="0" indent="0" algn="ctr" defTabSz="687537" rtl="0" eaLnBrk="1" fontAlgn="auto" latinLnBrk="0" hangingPunct="1">
              <a:lnSpc>
                <a:spcPct val="100000"/>
              </a:lnSpc>
              <a:spcBef>
                <a:spcPts val="0"/>
              </a:spcBef>
              <a:spcAft>
                <a:spcPts val="0"/>
              </a:spcAft>
              <a:buClrTx/>
              <a:buSzTx/>
              <a:buFontTx/>
              <a:buNone/>
              <a:tabLst/>
              <a:defRPr/>
            </a:pPr>
            <a:fld id="{47FBD1EF-0801-4063-B668-C71608ACC70F}" type="slidenum">
              <a:rPr kumimoji="0" lang="en-US" sz="902" b="1" i="0" u="none" strike="noStrike" kern="1200" cap="none" spc="0" normalizeH="0" baseline="0" noProof="0" smtClean="0">
                <a:ln>
                  <a:noFill/>
                </a:ln>
                <a:solidFill>
                  <a:srgbClr val="125687"/>
                </a:solidFill>
                <a:effectLst/>
                <a:uLnTx/>
                <a:uFillTx/>
                <a:latin typeface="Arial" pitchFamily="34" charset="0"/>
                <a:ea typeface="+mn-ea"/>
                <a:cs typeface="Arial" pitchFamily="34" charset="0"/>
              </a:rPr>
              <a:pPr marL="0" marR="0" lvl="0" indent="0" algn="ctr" defTabSz="687537" rtl="0" eaLnBrk="1" fontAlgn="auto" latinLnBrk="0" hangingPunct="1">
                <a:lnSpc>
                  <a:spcPct val="100000"/>
                </a:lnSpc>
                <a:spcBef>
                  <a:spcPts val="0"/>
                </a:spcBef>
                <a:spcAft>
                  <a:spcPts val="0"/>
                </a:spcAft>
                <a:buClrTx/>
                <a:buSzTx/>
                <a:buFontTx/>
                <a:buNone/>
                <a:tabLst/>
                <a:defRPr/>
              </a:pPr>
              <a:t>‹#›</a:t>
            </a:fld>
            <a:endParaRPr kumimoji="0" lang="en-US" sz="902" b="1" i="0" u="none" strike="noStrike" kern="1200" cap="none" spc="0" normalizeH="0" baseline="0" noProof="0" dirty="0">
              <a:ln>
                <a:noFill/>
              </a:ln>
              <a:solidFill>
                <a:srgbClr val="125687"/>
              </a:solidFill>
              <a:effectLst/>
              <a:uLnTx/>
              <a:uFillTx/>
              <a:latin typeface="Arial"/>
              <a:ea typeface="+mn-ea"/>
              <a:cs typeface="+mn-cs"/>
            </a:endParaRPr>
          </a:p>
        </p:txBody>
      </p:sp>
      <p:pic>
        <p:nvPicPr>
          <p:cNvPr id="12" name="Picture 11" descr="logo647.png"/>
          <p:cNvPicPr>
            <a:picLocks noChangeAspect="1"/>
          </p:cNvPicPr>
          <p:nvPr/>
        </p:nvPicPr>
        <p:blipFill>
          <a:blip r:embed="rId10" cstate="print"/>
          <a:stretch>
            <a:fillRect/>
          </a:stretch>
        </p:blipFill>
        <p:spPr>
          <a:xfrm>
            <a:off x="8009504" y="23679"/>
            <a:ext cx="995637" cy="360269"/>
          </a:xfrm>
          <a:prstGeom prst="rect">
            <a:avLst/>
          </a:prstGeom>
          <a:noFill/>
          <a:ln>
            <a:noFill/>
          </a:ln>
        </p:spPr>
      </p:pic>
      <p:cxnSp>
        <p:nvCxnSpPr>
          <p:cNvPr id="13" name="Straight Connector 11"/>
          <p:cNvCxnSpPr/>
          <p:nvPr/>
        </p:nvCxnSpPr>
        <p:spPr>
          <a:xfrm rot="10800000" flipV="1">
            <a:off x="171879" y="176521"/>
            <a:ext cx="7723044"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4942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687573" rtl="0" eaLnBrk="1" latinLnBrk="0" hangingPunct="1">
        <a:spcBef>
          <a:spcPct val="0"/>
        </a:spcBef>
        <a:buNone/>
        <a:defRPr sz="2105" b="1" kern="1200">
          <a:solidFill>
            <a:schemeClr val="tx2"/>
          </a:solidFill>
          <a:latin typeface="Arial" pitchFamily="34" charset="0"/>
          <a:ea typeface="+mj-ea"/>
          <a:cs typeface="Arial" pitchFamily="34" charset="0"/>
        </a:defRPr>
      </a:lvl1pPr>
    </p:titleStyle>
    <p:bodyStyle>
      <a:lvl1pPr marL="257841" indent="-257841" algn="l" defTabSz="687573" rtl="0" eaLnBrk="1" latinLnBrk="0" hangingPunct="1">
        <a:spcBef>
          <a:spcPct val="20000"/>
        </a:spcBef>
        <a:buClr>
          <a:schemeClr val="tx2"/>
        </a:buClr>
        <a:buSzPct val="75000"/>
        <a:buFont typeface="Wingdings" pitchFamily="2" charset="2"/>
        <a:buChar char="§"/>
        <a:defRPr sz="1805" kern="1200">
          <a:solidFill>
            <a:schemeClr val="tx1"/>
          </a:solidFill>
          <a:latin typeface="Arial" pitchFamily="34" charset="0"/>
          <a:ea typeface="+mn-ea"/>
          <a:cs typeface="Arial" pitchFamily="34" charset="0"/>
        </a:defRPr>
      </a:lvl1pPr>
      <a:lvl2pPr marL="558654" indent="-214867" algn="l" defTabSz="687573" rtl="0" eaLnBrk="1" latinLnBrk="0" hangingPunct="1">
        <a:spcBef>
          <a:spcPct val="20000"/>
        </a:spcBef>
        <a:buClr>
          <a:schemeClr val="tx2"/>
        </a:buClr>
        <a:buFont typeface="Arial" pitchFamily="34" charset="0"/>
        <a:buChar char="–"/>
        <a:defRPr sz="1504" kern="1200">
          <a:solidFill>
            <a:schemeClr val="tx1"/>
          </a:solidFill>
          <a:latin typeface="Arial" pitchFamily="34" charset="0"/>
          <a:ea typeface="+mn-ea"/>
          <a:cs typeface="Arial" pitchFamily="34" charset="0"/>
        </a:defRPr>
      </a:lvl2pPr>
      <a:lvl3pPr marL="859468" indent="-171893" algn="l" defTabSz="687573" rtl="0" eaLnBrk="1" latinLnBrk="0" hangingPunct="1">
        <a:spcBef>
          <a:spcPct val="20000"/>
        </a:spcBef>
        <a:buClr>
          <a:schemeClr val="tx2"/>
        </a:buClr>
        <a:buSzPct val="75000"/>
        <a:buFont typeface="Wingdings" pitchFamily="2" charset="2"/>
        <a:buChar char="§"/>
        <a:defRPr sz="1203" kern="1200">
          <a:solidFill>
            <a:schemeClr val="tx1"/>
          </a:solidFill>
          <a:latin typeface="Arial" pitchFamily="34" charset="0"/>
          <a:ea typeface="+mn-ea"/>
          <a:cs typeface="Arial" pitchFamily="34" charset="0"/>
        </a:defRPr>
      </a:lvl3pPr>
      <a:lvl4pPr marL="1203256" indent="-171893" algn="l" defTabSz="687573" rtl="0" eaLnBrk="1" latinLnBrk="0" hangingPunct="1">
        <a:spcBef>
          <a:spcPct val="20000"/>
        </a:spcBef>
        <a:buFont typeface="Arial" pitchFamily="34" charset="0"/>
        <a:buNone/>
        <a:defRPr sz="1203" kern="1200">
          <a:solidFill>
            <a:schemeClr val="tx1"/>
          </a:solidFill>
          <a:latin typeface="Arial" pitchFamily="34" charset="0"/>
          <a:ea typeface="+mn-ea"/>
          <a:cs typeface="Arial" pitchFamily="34" charset="0"/>
        </a:defRPr>
      </a:lvl4pPr>
      <a:lvl5pPr marL="1547042" indent="-171893" algn="l" defTabSz="687573" rtl="0" eaLnBrk="1" latinLnBrk="0" hangingPunct="1">
        <a:spcBef>
          <a:spcPct val="20000"/>
        </a:spcBef>
        <a:buClr>
          <a:schemeClr val="tx2"/>
        </a:buClr>
        <a:buFont typeface="Arial" pitchFamily="34" charset="0"/>
        <a:buChar char="»"/>
        <a:defRPr sz="1053" kern="1200">
          <a:solidFill>
            <a:schemeClr val="tx1"/>
          </a:solidFill>
          <a:latin typeface="Arial" pitchFamily="34" charset="0"/>
          <a:ea typeface="+mn-ea"/>
          <a:cs typeface="Arial" pitchFamily="34" charset="0"/>
        </a:defRPr>
      </a:lvl5pPr>
      <a:lvl6pPr marL="1890830" indent="-171893" algn="l" defTabSz="687573" rtl="0" eaLnBrk="1" latinLnBrk="0" hangingPunct="1">
        <a:spcBef>
          <a:spcPct val="20000"/>
        </a:spcBef>
        <a:buFont typeface="Arial" pitchFamily="34" charset="0"/>
        <a:buChar char="•"/>
        <a:defRPr sz="1504" kern="1200">
          <a:solidFill>
            <a:schemeClr val="tx1"/>
          </a:solidFill>
          <a:latin typeface="+mn-lt"/>
          <a:ea typeface="+mn-ea"/>
          <a:cs typeface="+mn-cs"/>
        </a:defRPr>
      </a:lvl6pPr>
      <a:lvl7pPr marL="2234617" indent="-171893" algn="l" defTabSz="687573" rtl="0" eaLnBrk="1" latinLnBrk="0" hangingPunct="1">
        <a:spcBef>
          <a:spcPct val="20000"/>
        </a:spcBef>
        <a:buFont typeface="Arial" pitchFamily="34" charset="0"/>
        <a:buChar char="•"/>
        <a:defRPr sz="1504" kern="1200">
          <a:solidFill>
            <a:schemeClr val="tx1"/>
          </a:solidFill>
          <a:latin typeface="+mn-lt"/>
          <a:ea typeface="+mn-ea"/>
          <a:cs typeface="+mn-cs"/>
        </a:defRPr>
      </a:lvl7pPr>
      <a:lvl8pPr marL="2578403" indent="-171893" algn="l" defTabSz="687573" rtl="0" eaLnBrk="1" latinLnBrk="0" hangingPunct="1">
        <a:spcBef>
          <a:spcPct val="20000"/>
        </a:spcBef>
        <a:buFont typeface="Arial" pitchFamily="34" charset="0"/>
        <a:buChar char="•"/>
        <a:defRPr sz="1504" kern="1200">
          <a:solidFill>
            <a:schemeClr val="tx1"/>
          </a:solidFill>
          <a:latin typeface="+mn-lt"/>
          <a:ea typeface="+mn-ea"/>
          <a:cs typeface="+mn-cs"/>
        </a:defRPr>
      </a:lvl8pPr>
      <a:lvl9pPr marL="2922192" indent="-171893" algn="l" defTabSz="687573" rtl="0" eaLnBrk="1" latinLnBrk="0" hangingPunct="1">
        <a:spcBef>
          <a:spcPct val="20000"/>
        </a:spcBef>
        <a:buFont typeface="Arial" pitchFamily="34" charset="0"/>
        <a:buChar char="•"/>
        <a:defRPr sz="1504" kern="1200">
          <a:solidFill>
            <a:schemeClr val="tx1"/>
          </a:solidFill>
          <a:latin typeface="+mn-lt"/>
          <a:ea typeface="+mn-ea"/>
          <a:cs typeface="+mn-cs"/>
        </a:defRPr>
      </a:lvl9pPr>
    </p:bodyStyle>
    <p:otherStyle>
      <a:defPPr>
        <a:defRPr lang="en-US"/>
      </a:defPPr>
      <a:lvl1pPr marL="0" algn="l" defTabSz="687573" rtl="0" eaLnBrk="1" latinLnBrk="0" hangingPunct="1">
        <a:defRPr sz="1353" kern="1200">
          <a:solidFill>
            <a:schemeClr val="tx1"/>
          </a:solidFill>
          <a:latin typeface="+mn-lt"/>
          <a:ea typeface="+mn-ea"/>
          <a:cs typeface="+mn-cs"/>
        </a:defRPr>
      </a:lvl1pPr>
      <a:lvl2pPr marL="343787" algn="l" defTabSz="687573" rtl="0" eaLnBrk="1" latinLnBrk="0" hangingPunct="1">
        <a:defRPr sz="1353" kern="1200">
          <a:solidFill>
            <a:schemeClr val="tx1"/>
          </a:solidFill>
          <a:latin typeface="+mn-lt"/>
          <a:ea typeface="+mn-ea"/>
          <a:cs typeface="+mn-cs"/>
        </a:defRPr>
      </a:lvl2pPr>
      <a:lvl3pPr marL="687573" algn="l" defTabSz="687573" rtl="0" eaLnBrk="1" latinLnBrk="0" hangingPunct="1">
        <a:defRPr sz="1353" kern="1200">
          <a:solidFill>
            <a:schemeClr val="tx1"/>
          </a:solidFill>
          <a:latin typeface="+mn-lt"/>
          <a:ea typeface="+mn-ea"/>
          <a:cs typeface="+mn-cs"/>
        </a:defRPr>
      </a:lvl3pPr>
      <a:lvl4pPr marL="1031362" algn="l" defTabSz="687573" rtl="0" eaLnBrk="1" latinLnBrk="0" hangingPunct="1">
        <a:defRPr sz="1353" kern="1200">
          <a:solidFill>
            <a:schemeClr val="tx1"/>
          </a:solidFill>
          <a:latin typeface="+mn-lt"/>
          <a:ea typeface="+mn-ea"/>
          <a:cs typeface="+mn-cs"/>
        </a:defRPr>
      </a:lvl4pPr>
      <a:lvl5pPr marL="1375149" algn="l" defTabSz="687573" rtl="0" eaLnBrk="1" latinLnBrk="0" hangingPunct="1">
        <a:defRPr sz="1353" kern="1200">
          <a:solidFill>
            <a:schemeClr val="tx1"/>
          </a:solidFill>
          <a:latin typeface="+mn-lt"/>
          <a:ea typeface="+mn-ea"/>
          <a:cs typeface="+mn-cs"/>
        </a:defRPr>
      </a:lvl5pPr>
      <a:lvl6pPr marL="1718935" algn="l" defTabSz="687573" rtl="0" eaLnBrk="1" latinLnBrk="0" hangingPunct="1">
        <a:defRPr sz="1353" kern="1200">
          <a:solidFill>
            <a:schemeClr val="tx1"/>
          </a:solidFill>
          <a:latin typeface="+mn-lt"/>
          <a:ea typeface="+mn-ea"/>
          <a:cs typeface="+mn-cs"/>
        </a:defRPr>
      </a:lvl6pPr>
      <a:lvl7pPr marL="2062723" algn="l" defTabSz="687573" rtl="0" eaLnBrk="1" latinLnBrk="0" hangingPunct="1">
        <a:defRPr sz="1353" kern="1200">
          <a:solidFill>
            <a:schemeClr val="tx1"/>
          </a:solidFill>
          <a:latin typeface="+mn-lt"/>
          <a:ea typeface="+mn-ea"/>
          <a:cs typeface="+mn-cs"/>
        </a:defRPr>
      </a:lvl7pPr>
      <a:lvl8pPr marL="2406511" algn="l" defTabSz="687573" rtl="0" eaLnBrk="1" latinLnBrk="0" hangingPunct="1">
        <a:defRPr sz="1353" kern="1200">
          <a:solidFill>
            <a:schemeClr val="tx1"/>
          </a:solidFill>
          <a:latin typeface="+mn-lt"/>
          <a:ea typeface="+mn-ea"/>
          <a:cs typeface="+mn-cs"/>
        </a:defRPr>
      </a:lvl8pPr>
      <a:lvl9pPr marL="2750298" algn="l" defTabSz="687573" rtl="0" eaLnBrk="1" latinLnBrk="0" hangingPunct="1">
        <a:defRPr sz="13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 Id="rId9" Type="http://schemas.openxmlformats.org/officeDocument/2006/relationships/hyperlink" Target="http://www.mathworks.com/products/parallel-computing/parallel-support.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mathworks.com/help/distcomp/using-matlab-functions-on-codistributed-arrays.html"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hyperlink" Target="http://www.mathworks.com/help/distcomp/run-built-in-functions-on-a-gpu.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www.mathworks.com/help/distcomp/classification-of-variables-in-parfor-loops.html" TargetMode="External"/><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hyperlink" Target="http://blogs.mathworks.com/loren/2009/10/02/using-parfor-loops-getting-up-and-runn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www.mathworks.com/company/user_stories/lund-university-develops-an-artificial-neural-network-for-matching-heart-transplant-donors-with-recipients.html"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91551" y="1439403"/>
            <a:ext cx="8077200" cy="1143000"/>
          </a:xfrm>
        </p:spPr>
        <p:txBody>
          <a:bodyPr/>
          <a:lstStyle/>
          <a:p>
            <a:pPr algn="ctr"/>
            <a:r>
              <a:rPr lang="en-US" sz="3600" dirty="0"/>
              <a:t>Parallel </a:t>
            </a:r>
            <a:r>
              <a:rPr lang="en-US" sz="3600" dirty="0" smtClean="0"/>
              <a:t>Computing </a:t>
            </a:r>
            <a:r>
              <a:rPr lang="en-US" sz="3600" dirty="0"/>
              <a:t>with MATLAB</a:t>
            </a:r>
            <a:r>
              <a:rPr lang="en-US" altLang="he-IL" sz="3600" dirty="0" smtClean="0"/>
              <a:t/>
            </a:r>
            <a:br>
              <a:rPr lang="en-US" altLang="he-IL" sz="3600" dirty="0" smtClean="0"/>
            </a:br>
            <a:r>
              <a:rPr lang="en-US" altLang="he-IL" dirty="0" smtClean="0"/>
              <a:t/>
            </a:r>
            <a:br>
              <a:rPr lang="en-US" altLang="he-IL" dirty="0" smtClean="0"/>
            </a:br>
            <a:r>
              <a:rPr lang="en-US" altLang="he-IL" dirty="0" smtClean="0"/>
              <a:t/>
            </a:r>
            <a:br>
              <a:rPr lang="en-US" altLang="he-IL" dirty="0" smtClean="0"/>
            </a:br>
            <a:endParaRPr lang="en-US" altLang="he-IL" dirty="0" smtClean="0"/>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67463"/>
            <a:ext cx="7143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8"/>
          <p:cNvSpPr txBox="1">
            <a:spLocks/>
          </p:cNvSpPr>
          <p:nvPr/>
        </p:nvSpPr>
        <p:spPr bwMode="auto">
          <a:xfrm>
            <a:off x="689076" y="3815865"/>
            <a:ext cx="777240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ClrTx/>
              <a:buSzTx/>
              <a:buNone/>
              <a:defRPr/>
            </a:pPr>
            <a:r>
              <a:rPr lang="it-IT" sz="2600" dirty="0" smtClean="0"/>
              <a:t>Shiran Golan</a:t>
            </a:r>
          </a:p>
          <a:p>
            <a:pPr marL="0" indent="0">
              <a:spcBef>
                <a:spcPct val="50000"/>
              </a:spcBef>
              <a:buNone/>
              <a:defRPr/>
            </a:pPr>
            <a:r>
              <a:rPr lang="it-IT" sz="2600" dirty="0" smtClean="0"/>
              <a:t>Application Engineer</a:t>
            </a:r>
            <a:endParaRPr lang="he-IL" sz="2600" dirty="0" smtClean="0"/>
          </a:p>
          <a:p>
            <a:pPr marL="0" indent="0">
              <a:spcBef>
                <a:spcPct val="50000"/>
              </a:spcBef>
              <a:buClrTx/>
              <a:buSzTx/>
              <a:buNone/>
              <a:defRPr/>
            </a:pPr>
            <a:r>
              <a:rPr lang="en-US" sz="2600" dirty="0" smtClean="0"/>
              <a:t>shirang@systematics.co.il</a:t>
            </a:r>
          </a:p>
          <a:p>
            <a:endParaRPr lang="he-IL" sz="2000" dirty="0"/>
          </a:p>
        </p:txBody>
      </p:sp>
      <p:sp>
        <p:nvSpPr>
          <p:cNvPr id="11" name="Oval 3"/>
          <p:cNvSpPr>
            <a:spLocks noChangeArrowheads="1"/>
          </p:cNvSpPr>
          <p:nvPr/>
        </p:nvSpPr>
        <p:spPr bwMode="auto">
          <a:xfrm>
            <a:off x="4860032" y="2582403"/>
            <a:ext cx="3888432" cy="300683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pic>
        <p:nvPicPr>
          <p:cNvPr id="59" name="Picture 58" descr="L-Membrane_CMYK_Master_Smal.gif"/>
          <p:cNvPicPr>
            <a:picLocks noChangeAspect="1"/>
          </p:cNvPicPr>
          <p:nvPr/>
        </p:nvPicPr>
        <p:blipFill>
          <a:blip r:embed="rId4" cstate="print"/>
          <a:stretch>
            <a:fillRect/>
          </a:stretch>
        </p:blipFill>
        <p:spPr>
          <a:xfrm>
            <a:off x="5486024" y="3068960"/>
            <a:ext cx="480060" cy="433388"/>
          </a:xfrm>
          <a:prstGeom prst="rect">
            <a:avLst/>
          </a:prstGeom>
        </p:spPr>
      </p:pic>
      <p:pic>
        <p:nvPicPr>
          <p:cNvPr id="57" name="Picture 56" descr="L-Membrane_CMYK_Master_Smal.gif"/>
          <p:cNvPicPr>
            <a:picLocks noChangeAspect="1"/>
          </p:cNvPicPr>
          <p:nvPr/>
        </p:nvPicPr>
        <p:blipFill>
          <a:blip r:embed="rId4" cstate="print"/>
          <a:stretch>
            <a:fillRect/>
          </a:stretch>
        </p:blipFill>
        <p:spPr>
          <a:xfrm>
            <a:off x="6179034" y="3089870"/>
            <a:ext cx="480060" cy="433388"/>
          </a:xfrm>
          <a:prstGeom prst="rect">
            <a:avLst/>
          </a:prstGeom>
        </p:spPr>
      </p:pic>
      <p:pic>
        <p:nvPicPr>
          <p:cNvPr id="55" name="Picture 54" descr="L-Membrane_CMYK_Master_Smal.gif"/>
          <p:cNvPicPr>
            <a:picLocks noChangeAspect="1"/>
          </p:cNvPicPr>
          <p:nvPr/>
        </p:nvPicPr>
        <p:blipFill>
          <a:blip r:embed="rId4" cstate="print"/>
          <a:stretch>
            <a:fillRect/>
          </a:stretch>
        </p:blipFill>
        <p:spPr>
          <a:xfrm>
            <a:off x="5486431" y="3599171"/>
            <a:ext cx="480060" cy="433388"/>
          </a:xfrm>
          <a:prstGeom prst="rect">
            <a:avLst/>
          </a:prstGeom>
        </p:spPr>
      </p:pic>
      <p:pic>
        <p:nvPicPr>
          <p:cNvPr id="53" name="Picture 52" descr="L-Membrane_CMYK_Master_Smal.gif"/>
          <p:cNvPicPr>
            <a:picLocks noChangeAspect="1"/>
          </p:cNvPicPr>
          <p:nvPr/>
        </p:nvPicPr>
        <p:blipFill>
          <a:blip r:embed="rId4" cstate="print"/>
          <a:stretch>
            <a:fillRect/>
          </a:stretch>
        </p:blipFill>
        <p:spPr>
          <a:xfrm>
            <a:off x="6179290" y="3603275"/>
            <a:ext cx="480060" cy="433388"/>
          </a:xfrm>
          <a:prstGeom prst="rect">
            <a:avLst/>
          </a:prstGeom>
        </p:spPr>
      </p:pic>
      <p:pic>
        <p:nvPicPr>
          <p:cNvPr id="51" name="Picture 50" descr="L-Membrane_CMYK_Master_Smal.gif"/>
          <p:cNvPicPr>
            <a:picLocks noChangeAspect="1"/>
          </p:cNvPicPr>
          <p:nvPr/>
        </p:nvPicPr>
        <p:blipFill>
          <a:blip r:embed="rId4" cstate="print"/>
          <a:stretch>
            <a:fillRect/>
          </a:stretch>
        </p:blipFill>
        <p:spPr>
          <a:xfrm>
            <a:off x="6922076" y="3089870"/>
            <a:ext cx="480060" cy="433388"/>
          </a:xfrm>
          <a:prstGeom prst="rect">
            <a:avLst/>
          </a:prstGeom>
        </p:spPr>
      </p:pic>
      <p:pic>
        <p:nvPicPr>
          <p:cNvPr id="49" name="Picture 48" descr="L-Membrane_CMYK_Master_Smal.gif"/>
          <p:cNvPicPr>
            <a:picLocks noChangeAspect="1"/>
          </p:cNvPicPr>
          <p:nvPr/>
        </p:nvPicPr>
        <p:blipFill>
          <a:blip r:embed="rId4" cstate="print"/>
          <a:stretch>
            <a:fillRect/>
          </a:stretch>
        </p:blipFill>
        <p:spPr>
          <a:xfrm>
            <a:off x="7620332" y="3089871"/>
            <a:ext cx="480060" cy="433388"/>
          </a:xfrm>
          <a:prstGeom prst="rect">
            <a:avLst/>
          </a:prstGeom>
        </p:spPr>
      </p:pic>
      <p:pic>
        <p:nvPicPr>
          <p:cNvPr id="47" name="Picture 46" descr="L-Membrane_CMYK_Master_Smal.gif"/>
          <p:cNvPicPr>
            <a:picLocks noChangeAspect="1"/>
          </p:cNvPicPr>
          <p:nvPr/>
        </p:nvPicPr>
        <p:blipFill>
          <a:blip r:embed="rId4" cstate="print"/>
          <a:stretch>
            <a:fillRect/>
          </a:stretch>
        </p:blipFill>
        <p:spPr>
          <a:xfrm>
            <a:off x="6923984" y="3607142"/>
            <a:ext cx="480060" cy="433388"/>
          </a:xfrm>
          <a:prstGeom prst="rect">
            <a:avLst/>
          </a:prstGeom>
        </p:spPr>
      </p:pic>
      <p:pic>
        <p:nvPicPr>
          <p:cNvPr id="45" name="Picture 44" descr="L-Membrane_CMYK_Master_Smal.gif"/>
          <p:cNvPicPr>
            <a:picLocks noChangeAspect="1"/>
          </p:cNvPicPr>
          <p:nvPr/>
        </p:nvPicPr>
        <p:blipFill>
          <a:blip r:embed="rId4" cstate="print"/>
          <a:stretch>
            <a:fillRect/>
          </a:stretch>
        </p:blipFill>
        <p:spPr>
          <a:xfrm>
            <a:off x="7620332" y="3600534"/>
            <a:ext cx="480060" cy="433388"/>
          </a:xfrm>
          <a:prstGeom prst="rect">
            <a:avLst/>
          </a:prstGeom>
        </p:spPr>
      </p:pic>
      <p:pic>
        <p:nvPicPr>
          <p:cNvPr id="43" name="Picture 42" descr="L-Membrane_CMYK_Master_Smal.gif"/>
          <p:cNvPicPr>
            <a:picLocks noChangeAspect="1"/>
          </p:cNvPicPr>
          <p:nvPr/>
        </p:nvPicPr>
        <p:blipFill>
          <a:blip r:embed="rId4" cstate="print"/>
          <a:stretch>
            <a:fillRect/>
          </a:stretch>
        </p:blipFill>
        <p:spPr>
          <a:xfrm>
            <a:off x="5461664" y="4187342"/>
            <a:ext cx="480060" cy="433388"/>
          </a:xfrm>
          <a:prstGeom prst="rect">
            <a:avLst/>
          </a:prstGeom>
        </p:spPr>
      </p:pic>
      <p:pic>
        <p:nvPicPr>
          <p:cNvPr id="41" name="Picture 40" descr="L-Membrane_CMYK_Master_Smal.gif"/>
          <p:cNvPicPr>
            <a:picLocks noChangeAspect="1"/>
          </p:cNvPicPr>
          <p:nvPr/>
        </p:nvPicPr>
        <p:blipFill>
          <a:blip r:embed="rId4" cstate="print"/>
          <a:stretch>
            <a:fillRect/>
          </a:stretch>
        </p:blipFill>
        <p:spPr>
          <a:xfrm>
            <a:off x="6176073" y="4191595"/>
            <a:ext cx="480060" cy="433388"/>
          </a:xfrm>
          <a:prstGeom prst="rect">
            <a:avLst/>
          </a:prstGeom>
        </p:spPr>
      </p:pic>
      <p:pic>
        <p:nvPicPr>
          <p:cNvPr id="39" name="Picture 38" descr="L-Membrane_CMYK_Master_Smal.gif"/>
          <p:cNvPicPr>
            <a:picLocks noChangeAspect="1"/>
          </p:cNvPicPr>
          <p:nvPr/>
        </p:nvPicPr>
        <p:blipFill>
          <a:blip r:embed="rId4" cstate="print"/>
          <a:stretch>
            <a:fillRect/>
          </a:stretch>
        </p:blipFill>
        <p:spPr>
          <a:xfrm>
            <a:off x="6921254" y="4187342"/>
            <a:ext cx="480060" cy="433388"/>
          </a:xfrm>
          <a:prstGeom prst="rect">
            <a:avLst/>
          </a:prstGeom>
        </p:spPr>
      </p:pic>
      <p:pic>
        <p:nvPicPr>
          <p:cNvPr id="37" name="Picture 36" descr="L-Membrane_CMYK_Master_Smal.gif"/>
          <p:cNvPicPr>
            <a:picLocks noChangeAspect="1"/>
          </p:cNvPicPr>
          <p:nvPr/>
        </p:nvPicPr>
        <p:blipFill>
          <a:blip r:embed="rId4" cstate="print"/>
          <a:stretch>
            <a:fillRect/>
          </a:stretch>
        </p:blipFill>
        <p:spPr>
          <a:xfrm>
            <a:off x="7620332" y="4192699"/>
            <a:ext cx="480060" cy="433388"/>
          </a:xfrm>
          <a:prstGeom prst="rect">
            <a:avLst/>
          </a:prstGeom>
        </p:spPr>
      </p:pic>
      <p:pic>
        <p:nvPicPr>
          <p:cNvPr id="35" name="Picture 34" descr="L-Membrane_CMYK_Master_Smal.gif"/>
          <p:cNvPicPr>
            <a:picLocks noChangeAspect="1"/>
          </p:cNvPicPr>
          <p:nvPr/>
        </p:nvPicPr>
        <p:blipFill>
          <a:blip r:embed="rId4" cstate="print"/>
          <a:stretch>
            <a:fillRect/>
          </a:stretch>
        </p:blipFill>
        <p:spPr>
          <a:xfrm>
            <a:off x="5460610" y="4705846"/>
            <a:ext cx="480060" cy="433388"/>
          </a:xfrm>
          <a:prstGeom prst="rect">
            <a:avLst/>
          </a:prstGeom>
        </p:spPr>
      </p:pic>
      <p:pic>
        <p:nvPicPr>
          <p:cNvPr id="33" name="Picture 32" descr="L-Membrane_CMYK_Master_Smal.gif"/>
          <p:cNvPicPr>
            <a:picLocks noChangeAspect="1"/>
          </p:cNvPicPr>
          <p:nvPr/>
        </p:nvPicPr>
        <p:blipFill>
          <a:blip r:embed="rId4" cstate="print"/>
          <a:stretch>
            <a:fillRect/>
          </a:stretch>
        </p:blipFill>
        <p:spPr>
          <a:xfrm>
            <a:off x="6179290" y="4700146"/>
            <a:ext cx="480060" cy="433388"/>
          </a:xfrm>
          <a:prstGeom prst="rect">
            <a:avLst/>
          </a:prstGeom>
        </p:spPr>
      </p:pic>
      <p:pic>
        <p:nvPicPr>
          <p:cNvPr id="31" name="Picture 30" descr="L-Membrane_CMYK_Master_Smal.gif"/>
          <p:cNvPicPr>
            <a:picLocks noChangeAspect="1"/>
          </p:cNvPicPr>
          <p:nvPr/>
        </p:nvPicPr>
        <p:blipFill>
          <a:blip r:embed="rId4" cstate="print"/>
          <a:stretch>
            <a:fillRect/>
          </a:stretch>
        </p:blipFill>
        <p:spPr>
          <a:xfrm>
            <a:off x="6926284" y="4692801"/>
            <a:ext cx="480060" cy="433388"/>
          </a:xfrm>
          <a:prstGeom prst="rect">
            <a:avLst/>
          </a:prstGeom>
        </p:spPr>
      </p:pic>
      <p:pic>
        <p:nvPicPr>
          <p:cNvPr id="29" name="Picture 28" descr="L-Membrane_CMYK_Master_Smal.gif"/>
          <p:cNvPicPr>
            <a:picLocks noChangeAspect="1"/>
          </p:cNvPicPr>
          <p:nvPr/>
        </p:nvPicPr>
        <p:blipFill>
          <a:blip r:embed="rId4" cstate="print"/>
          <a:stretch>
            <a:fillRect/>
          </a:stretch>
        </p:blipFill>
        <p:spPr>
          <a:xfrm>
            <a:off x="7620332" y="4692802"/>
            <a:ext cx="480060" cy="433388"/>
          </a:xfrm>
          <a:prstGeom prst="rect">
            <a:avLst/>
          </a:prstGeom>
        </p:spPr>
      </p:pic>
    </p:spTree>
    <p:extLst>
      <p:ext uri="{BB962C8B-B14F-4D97-AF65-F5344CB8AC3E}">
        <p14:creationId xmlns:p14="http://schemas.microsoft.com/office/powerpoint/2010/main" val="3847780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7" name="Rounded Rectangle 6"/>
          <p:cNvSpPr/>
          <p:nvPr/>
        </p:nvSpPr>
        <p:spPr>
          <a:xfrm>
            <a:off x="103312" y="2420888"/>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8" name="Content Placeholder 2"/>
          <p:cNvSpPr txBox="1">
            <a:spLocks/>
          </p:cNvSpPr>
          <p:nvPr/>
        </p:nvSpPr>
        <p:spPr bwMode="auto">
          <a:xfrm>
            <a:off x="323528" y="1772816"/>
            <a:ext cx="806489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dirty="0" smtClean="0"/>
              <a:t>Parallel Computing Overview</a:t>
            </a:r>
          </a:p>
          <a:p>
            <a:pPr>
              <a:lnSpc>
                <a:spcPct val="150000"/>
              </a:lnSpc>
              <a:spcBef>
                <a:spcPts val="0"/>
              </a:spcBef>
            </a:pPr>
            <a:r>
              <a:rPr lang="en-US" dirty="0" smtClean="0"/>
              <a:t>Parallel Computing Paradigm </a:t>
            </a:r>
          </a:p>
          <a:p>
            <a:pPr marL="457200" lvl="1" indent="0">
              <a:lnSpc>
                <a:spcPct val="150000"/>
              </a:lnSpc>
              <a:spcBef>
                <a:spcPts val="0"/>
              </a:spcBef>
              <a:buSzPct val="75000"/>
              <a:buFont typeface="Arial" panose="020B0604020202020204" pitchFamily="34" charset="0"/>
              <a:buNone/>
            </a:pPr>
            <a:r>
              <a:rPr lang="en-GB" dirty="0" smtClean="0"/>
              <a:t>- Multicore Desktops</a:t>
            </a:r>
          </a:p>
          <a:p>
            <a:pPr marL="457200" lvl="1" indent="0">
              <a:lnSpc>
                <a:spcPct val="150000"/>
              </a:lnSpc>
              <a:spcBef>
                <a:spcPts val="0"/>
              </a:spcBef>
              <a:buSzPct val="75000"/>
              <a:buFont typeface="Arial" panose="020B0604020202020204" pitchFamily="34" charset="0"/>
              <a:buNone/>
            </a:pPr>
            <a:r>
              <a:rPr lang="en-GB" dirty="0" smtClean="0"/>
              <a:t>- Cluster Hardware </a:t>
            </a:r>
          </a:p>
          <a:p>
            <a:pPr>
              <a:lnSpc>
                <a:spcPct val="150000"/>
              </a:lnSpc>
              <a:spcBef>
                <a:spcPts val="0"/>
              </a:spcBef>
            </a:pPr>
            <a:r>
              <a:rPr lang="en-US" dirty="0" smtClean="0"/>
              <a:t>Programming Parallel Applications + Example</a:t>
            </a:r>
          </a:p>
          <a:p>
            <a:pPr>
              <a:lnSpc>
                <a:spcPct val="150000"/>
              </a:lnSpc>
              <a:spcBef>
                <a:spcPts val="0"/>
              </a:spcBef>
            </a:pPr>
            <a:r>
              <a:rPr lang="en-US" dirty="0" smtClean="0"/>
              <a:t>Using </a:t>
            </a:r>
            <a:r>
              <a:rPr lang="en-US" dirty="0" err="1" smtClean="0"/>
              <a:t>parfor</a:t>
            </a:r>
            <a:r>
              <a:rPr lang="en-US" dirty="0" smtClean="0"/>
              <a:t> Loops </a:t>
            </a:r>
            <a:r>
              <a:rPr lang="en-US" dirty="0"/>
              <a:t>+ Example</a:t>
            </a:r>
            <a:endParaRPr lang="en-US" dirty="0" smtClean="0"/>
          </a:p>
          <a:p>
            <a:pPr>
              <a:lnSpc>
                <a:spcPct val="150000"/>
              </a:lnSpc>
              <a:spcBef>
                <a:spcPts val="0"/>
              </a:spcBef>
            </a:pPr>
            <a:r>
              <a:rPr lang="en-US" dirty="0" smtClean="0"/>
              <a:t>Parallel </a:t>
            </a:r>
            <a:r>
              <a:rPr lang="en-US" dirty="0"/>
              <a:t>Computing Beyond </a:t>
            </a:r>
            <a:r>
              <a:rPr lang="en-US" dirty="0" err="1"/>
              <a:t>Parfor</a:t>
            </a:r>
            <a:endParaRPr lang="en-US" dirty="0"/>
          </a:p>
          <a:p>
            <a:pPr eaLnBrk="1" hangingPunct="1"/>
            <a:endParaRPr lang="en-US" altLang="he-IL" sz="1600" dirty="0" smtClean="0"/>
          </a:p>
        </p:txBody>
      </p:sp>
      <p:pic>
        <p:nvPicPr>
          <p:cNvPr id="9" name="Picture 8" descr="L-Membrane_CMYK_Master_Smal.gif"/>
          <p:cNvPicPr>
            <a:picLocks noChangeAspect="1"/>
          </p:cNvPicPr>
          <p:nvPr/>
        </p:nvPicPr>
        <p:blipFill>
          <a:blip r:embed="rId3" cstate="print"/>
          <a:stretch>
            <a:fillRect/>
          </a:stretch>
        </p:blipFill>
        <p:spPr>
          <a:xfrm>
            <a:off x="438123" y="3844862"/>
            <a:ext cx="406425" cy="376226"/>
          </a:xfrm>
          <a:prstGeom prst="rect">
            <a:avLst/>
          </a:prstGeom>
        </p:spPr>
      </p:pic>
    </p:spTree>
    <p:extLst>
      <p:ext uri="{BB962C8B-B14F-4D97-AF65-F5344CB8AC3E}">
        <p14:creationId xmlns:p14="http://schemas.microsoft.com/office/powerpoint/2010/main" val="305951173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Computing Paradigm</a:t>
            </a:r>
            <a:br>
              <a:rPr lang="en-GB" dirty="0"/>
            </a:br>
            <a:r>
              <a:rPr lang="en-GB" sz="2000" dirty="0">
                <a:solidFill>
                  <a:schemeClr val="accent4"/>
                </a:solidFill>
              </a:rPr>
              <a:t>Cluster Hardware</a:t>
            </a:r>
            <a:endParaRPr lang="en-GB" sz="1654" dirty="0">
              <a:solidFill>
                <a:schemeClr val="accent4"/>
              </a:solidFill>
            </a:endParaRPr>
          </a:p>
        </p:txBody>
      </p:sp>
      <p:sp>
        <p:nvSpPr>
          <p:cNvPr id="5" name="Rectangle 4"/>
          <p:cNvSpPr/>
          <p:nvPr/>
        </p:nvSpPr>
        <p:spPr bwMode="auto">
          <a:xfrm>
            <a:off x="251520" y="1959501"/>
            <a:ext cx="8640960" cy="4781867"/>
          </a:xfrm>
          <a:prstGeom prst="rect">
            <a:avLst/>
          </a:prstGeom>
          <a:gradFill rotWithShape="1">
            <a:gsLst>
              <a:gs pos="0">
                <a:schemeClr val="tx2">
                  <a:alpha val="32999"/>
                </a:schemeClr>
              </a:gs>
              <a:gs pos="100000">
                <a:schemeClr val="bg1"/>
              </a:gs>
            </a:gsLst>
            <a:lin ang="18900000" scaled="1"/>
          </a:gradFill>
          <a:ln w="34925" algn="ctr">
            <a:solidFill>
              <a:srgbClr val="94B6E4"/>
            </a:solidFill>
            <a:round/>
            <a:headEnd/>
            <a:tailEnd/>
          </a:ln>
        </p:spPr>
        <p:txBody>
          <a:bodyPr wrap="none" anchor="ct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sp>
        <p:nvSpPr>
          <p:cNvPr id="12" name="TextBox 11"/>
          <p:cNvSpPr txBox="1"/>
          <p:nvPr/>
        </p:nvSpPr>
        <p:spPr>
          <a:xfrm>
            <a:off x="3571496" y="1995396"/>
            <a:ext cx="2403517" cy="338554"/>
          </a:xfrm>
          <a:prstGeom prst="rect">
            <a:avLst/>
          </a:prstGeom>
          <a:solidFill>
            <a:schemeClr val="tx2"/>
          </a:solidFill>
          <a:ln>
            <a:solidFill>
              <a:schemeClr val="tx2"/>
            </a:solidFill>
          </a:ln>
        </p:spPr>
        <p:txBody>
          <a:bodyPr wrap="square" rtlCol="0">
            <a:spAutoFit/>
          </a:bodyPr>
          <a:lstStyle/>
          <a:p>
            <a:pPr algn="ctr" eaLnBrk="0" fontAlgn="base" hangingPunct="0">
              <a:spcBef>
                <a:spcPct val="0"/>
              </a:spcBef>
              <a:spcAft>
                <a:spcPct val="0"/>
              </a:spcAft>
            </a:pPr>
            <a:r>
              <a:rPr lang="en-US" sz="1600" b="1" dirty="0">
                <a:solidFill>
                  <a:srgbClr val="FFFFFF"/>
                </a:solidFill>
              </a:rPr>
              <a:t>Cluster of </a:t>
            </a:r>
            <a:r>
              <a:rPr lang="en-US" sz="1600" b="1" dirty="0" smtClean="0">
                <a:solidFill>
                  <a:srgbClr val="FFFFFF"/>
                </a:solidFill>
              </a:rPr>
              <a:t>Computers</a:t>
            </a:r>
            <a:endParaRPr lang="en-US" sz="1600" b="1" dirty="0">
              <a:solidFill>
                <a:srgbClr val="FFFFFF"/>
              </a:solidFill>
            </a:endParaRPr>
          </a:p>
        </p:txBody>
      </p:sp>
      <p:pic>
        <p:nvPicPr>
          <p:cNvPr id="13" name="Picture 12" descr="L-Membrane_CMYK_Master_Smal.gif"/>
          <p:cNvPicPr>
            <a:picLocks noChangeAspect="1"/>
          </p:cNvPicPr>
          <p:nvPr/>
        </p:nvPicPr>
        <p:blipFill>
          <a:blip r:embed="rId3" cstate="print"/>
          <a:stretch>
            <a:fillRect/>
          </a:stretch>
        </p:blipFill>
        <p:spPr>
          <a:xfrm>
            <a:off x="980205" y="4000309"/>
            <a:ext cx="783483" cy="737490"/>
          </a:xfrm>
          <a:prstGeom prst="rect">
            <a:avLst/>
          </a:prstGeom>
        </p:spPr>
      </p:pic>
      <p:grpSp>
        <p:nvGrpSpPr>
          <p:cNvPr id="17" name="Group 16"/>
          <p:cNvGrpSpPr/>
          <p:nvPr/>
        </p:nvGrpSpPr>
        <p:grpSpPr>
          <a:xfrm>
            <a:off x="3717082" y="2751848"/>
            <a:ext cx="2172073" cy="1499971"/>
            <a:chOff x="4895731" y="3579104"/>
            <a:chExt cx="2879703" cy="1939406"/>
          </a:xfrm>
        </p:grpSpPr>
        <p:sp>
          <p:nvSpPr>
            <p:cNvPr id="6" name="Rounded Rectangle 5"/>
            <p:cNvSpPr/>
            <p:nvPr/>
          </p:nvSpPr>
          <p:spPr>
            <a:xfrm>
              <a:off x="4895731" y="3579104"/>
              <a:ext cx="2879703" cy="1939406"/>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pitchFamily="34" charset="0"/>
                <a:cs typeface="Arial" pitchFamily="34" charset="0"/>
              </a:endParaRPr>
            </a:p>
          </p:txBody>
        </p:sp>
        <p:sp>
          <p:nvSpPr>
            <p:cNvPr id="8" name="Rectangle 7"/>
            <p:cNvSpPr/>
            <p:nvPr/>
          </p:nvSpPr>
          <p:spPr>
            <a:xfrm>
              <a:off x="5088136"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5</a:t>
              </a:r>
            </a:p>
          </p:txBody>
        </p:sp>
        <p:sp>
          <p:nvSpPr>
            <p:cNvPr id="34" name="Rectangle 33"/>
            <p:cNvSpPr/>
            <p:nvPr/>
          </p:nvSpPr>
          <p:spPr>
            <a:xfrm>
              <a:off x="5088136"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1</a:t>
              </a:r>
            </a:p>
          </p:txBody>
        </p:sp>
        <p:sp>
          <p:nvSpPr>
            <p:cNvPr id="37" name="Rectangle 36"/>
            <p:cNvSpPr/>
            <p:nvPr/>
          </p:nvSpPr>
          <p:spPr>
            <a:xfrm>
              <a:off x="6550890"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2</a:t>
              </a:r>
            </a:p>
          </p:txBody>
        </p:sp>
        <p:sp>
          <p:nvSpPr>
            <p:cNvPr id="40" name="Rectangle 39"/>
            <p:cNvSpPr/>
            <p:nvPr/>
          </p:nvSpPr>
          <p:spPr>
            <a:xfrm>
              <a:off x="6550890"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6</a:t>
              </a:r>
            </a:p>
          </p:txBody>
        </p:sp>
      </p:grpSp>
      <p:sp>
        <p:nvSpPr>
          <p:cNvPr id="3" name="TextBox 2"/>
          <p:cNvSpPr txBox="1"/>
          <p:nvPr/>
        </p:nvSpPr>
        <p:spPr>
          <a:xfrm>
            <a:off x="323528" y="4739540"/>
            <a:ext cx="2195667" cy="646331"/>
          </a:xfrm>
          <a:prstGeom prst="rect">
            <a:avLst/>
          </a:prstGeom>
          <a:noFill/>
        </p:spPr>
        <p:txBody>
          <a:bodyPr wrap="square" rtlCol="0">
            <a:spAutoFit/>
          </a:bodyPr>
          <a:lstStyle/>
          <a:p>
            <a:pPr algn="ctr"/>
            <a:r>
              <a:rPr lang="en-US" b="1" dirty="0">
                <a:solidFill>
                  <a:schemeClr val="tx2">
                    <a:lumMod val="75000"/>
                  </a:schemeClr>
                </a:solidFill>
                <a:cs typeface="Arial" pitchFamily="34" charset="0"/>
              </a:rPr>
              <a:t>MATLAB Desktop</a:t>
            </a:r>
          </a:p>
          <a:p>
            <a:pPr algn="ctr"/>
            <a:r>
              <a:rPr lang="en-US" b="1" dirty="0">
                <a:solidFill>
                  <a:schemeClr val="tx2">
                    <a:lumMod val="75000"/>
                  </a:schemeClr>
                </a:solidFill>
                <a:cs typeface="Arial" pitchFamily="34" charset="0"/>
              </a:rPr>
              <a:t> (client)</a:t>
            </a:r>
          </a:p>
        </p:txBody>
      </p:sp>
      <p:grpSp>
        <p:nvGrpSpPr>
          <p:cNvPr id="33" name="Group 32"/>
          <p:cNvGrpSpPr/>
          <p:nvPr/>
        </p:nvGrpSpPr>
        <p:grpSpPr>
          <a:xfrm>
            <a:off x="6061317" y="2751848"/>
            <a:ext cx="2172073" cy="1499971"/>
            <a:chOff x="4895731" y="3579104"/>
            <a:chExt cx="2879703" cy="1939406"/>
          </a:xfrm>
        </p:grpSpPr>
        <p:sp>
          <p:nvSpPr>
            <p:cNvPr id="36" name="Rounded Rectangle 35"/>
            <p:cNvSpPr/>
            <p:nvPr/>
          </p:nvSpPr>
          <p:spPr>
            <a:xfrm>
              <a:off x="4895731" y="3579104"/>
              <a:ext cx="2879703" cy="1939406"/>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pitchFamily="34" charset="0"/>
                <a:cs typeface="Arial" pitchFamily="34" charset="0"/>
              </a:endParaRPr>
            </a:p>
          </p:txBody>
        </p:sp>
        <p:sp>
          <p:nvSpPr>
            <p:cNvPr id="43" name="Rectangle 42"/>
            <p:cNvSpPr/>
            <p:nvPr/>
          </p:nvSpPr>
          <p:spPr>
            <a:xfrm>
              <a:off x="5088136"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5</a:t>
              </a:r>
            </a:p>
          </p:txBody>
        </p:sp>
        <p:sp>
          <p:nvSpPr>
            <p:cNvPr id="44" name="Rectangle 43"/>
            <p:cNvSpPr/>
            <p:nvPr/>
          </p:nvSpPr>
          <p:spPr>
            <a:xfrm>
              <a:off x="5088136"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1</a:t>
              </a:r>
            </a:p>
          </p:txBody>
        </p:sp>
        <p:sp>
          <p:nvSpPr>
            <p:cNvPr id="46" name="Rectangle 45"/>
            <p:cNvSpPr/>
            <p:nvPr/>
          </p:nvSpPr>
          <p:spPr>
            <a:xfrm>
              <a:off x="6550890"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2</a:t>
              </a:r>
            </a:p>
          </p:txBody>
        </p:sp>
        <p:sp>
          <p:nvSpPr>
            <p:cNvPr id="47" name="Rectangle 46"/>
            <p:cNvSpPr/>
            <p:nvPr/>
          </p:nvSpPr>
          <p:spPr>
            <a:xfrm>
              <a:off x="6550890"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6</a:t>
              </a:r>
            </a:p>
          </p:txBody>
        </p:sp>
      </p:grpSp>
      <p:grpSp>
        <p:nvGrpSpPr>
          <p:cNvPr id="48" name="Group 47"/>
          <p:cNvGrpSpPr/>
          <p:nvPr/>
        </p:nvGrpSpPr>
        <p:grpSpPr>
          <a:xfrm>
            <a:off x="3728421" y="4397402"/>
            <a:ext cx="2172073" cy="1499971"/>
            <a:chOff x="4895731" y="3579104"/>
            <a:chExt cx="2879703" cy="1939406"/>
          </a:xfrm>
        </p:grpSpPr>
        <p:sp>
          <p:nvSpPr>
            <p:cNvPr id="49" name="Rounded Rectangle 48"/>
            <p:cNvSpPr/>
            <p:nvPr/>
          </p:nvSpPr>
          <p:spPr>
            <a:xfrm>
              <a:off x="4895731" y="3579104"/>
              <a:ext cx="2879703" cy="1939406"/>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pitchFamily="34" charset="0"/>
                <a:cs typeface="Arial" pitchFamily="34" charset="0"/>
              </a:endParaRPr>
            </a:p>
          </p:txBody>
        </p:sp>
        <p:sp>
          <p:nvSpPr>
            <p:cNvPr id="50" name="Rectangle 49"/>
            <p:cNvSpPr/>
            <p:nvPr/>
          </p:nvSpPr>
          <p:spPr>
            <a:xfrm>
              <a:off x="5088136"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5</a:t>
              </a:r>
            </a:p>
          </p:txBody>
        </p:sp>
        <p:sp>
          <p:nvSpPr>
            <p:cNvPr id="51" name="Rectangle 50"/>
            <p:cNvSpPr/>
            <p:nvPr/>
          </p:nvSpPr>
          <p:spPr>
            <a:xfrm>
              <a:off x="5088136"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1</a:t>
              </a:r>
            </a:p>
          </p:txBody>
        </p:sp>
        <p:sp>
          <p:nvSpPr>
            <p:cNvPr id="52" name="Rectangle 51"/>
            <p:cNvSpPr/>
            <p:nvPr/>
          </p:nvSpPr>
          <p:spPr>
            <a:xfrm>
              <a:off x="6550890"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2</a:t>
              </a:r>
            </a:p>
          </p:txBody>
        </p:sp>
        <p:sp>
          <p:nvSpPr>
            <p:cNvPr id="53" name="Rectangle 52"/>
            <p:cNvSpPr/>
            <p:nvPr/>
          </p:nvSpPr>
          <p:spPr>
            <a:xfrm>
              <a:off x="6550890"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6</a:t>
              </a:r>
            </a:p>
          </p:txBody>
        </p:sp>
      </p:grpSp>
      <p:grpSp>
        <p:nvGrpSpPr>
          <p:cNvPr id="54" name="Group 53"/>
          <p:cNvGrpSpPr/>
          <p:nvPr/>
        </p:nvGrpSpPr>
        <p:grpSpPr>
          <a:xfrm>
            <a:off x="6063533" y="4389164"/>
            <a:ext cx="2172073" cy="1499971"/>
            <a:chOff x="4895731" y="3579104"/>
            <a:chExt cx="2879703" cy="1939406"/>
          </a:xfrm>
        </p:grpSpPr>
        <p:sp>
          <p:nvSpPr>
            <p:cNvPr id="55" name="Rounded Rectangle 54"/>
            <p:cNvSpPr/>
            <p:nvPr/>
          </p:nvSpPr>
          <p:spPr>
            <a:xfrm>
              <a:off x="4895731" y="3579104"/>
              <a:ext cx="2879703" cy="1939406"/>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pitchFamily="34" charset="0"/>
                <a:cs typeface="Arial" pitchFamily="34" charset="0"/>
              </a:endParaRPr>
            </a:p>
          </p:txBody>
        </p:sp>
        <p:sp>
          <p:nvSpPr>
            <p:cNvPr id="56" name="Rectangle 55"/>
            <p:cNvSpPr/>
            <p:nvPr/>
          </p:nvSpPr>
          <p:spPr>
            <a:xfrm>
              <a:off x="5088136"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5</a:t>
              </a:r>
            </a:p>
          </p:txBody>
        </p:sp>
        <p:sp>
          <p:nvSpPr>
            <p:cNvPr id="57" name="Rectangle 56"/>
            <p:cNvSpPr/>
            <p:nvPr/>
          </p:nvSpPr>
          <p:spPr>
            <a:xfrm>
              <a:off x="5088136"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1</a:t>
              </a:r>
            </a:p>
          </p:txBody>
        </p:sp>
        <p:sp>
          <p:nvSpPr>
            <p:cNvPr id="58" name="Rectangle 57"/>
            <p:cNvSpPr/>
            <p:nvPr/>
          </p:nvSpPr>
          <p:spPr>
            <a:xfrm>
              <a:off x="6550890" y="3738673"/>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2</a:t>
              </a:r>
            </a:p>
          </p:txBody>
        </p:sp>
        <p:sp>
          <p:nvSpPr>
            <p:cNvPr id="59" name="Rectangle 58"/>
            <p:cNvSpPr/>
            <p:nvPr/>
          </p:nvSpPr>
          <p:spPr>
            <a:xfrm>
              <a:off x="6550890" y="4766285"/>
              <a:ext cx="1016118" cy="6188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600" b="1" dirty="0">
                  <a:solidFill>
                    <a:srgbClr val="FFFFFF"/>
                  </a:solidFill>
                  <a:cs typeface="Arial" pitchFamily="34" charset="0"/>
                </a:rPr>
                <a:t>Core 6</a:t>
              </a:r>
            </a:p>
          </p:txBody>
        </p:sp>
      </p:grpSp>
      <p:sp>
        <p:nvSpPr>
          <p:cNvPr id="14" name="Oval 3"/>
          <p:cNvSpPr>
            <a:spLocks noChangeArrowheads="1"/>
          </p:cNvSpPr>
          <p:nvPr/>
        </p:nvSpPr>
        <p:spPr bwMode="auto">
          <a:xfrm>
            <a:off x="3100218" y="2525338"/>
            <a:ext cx="5710510" cy="3727646"/>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grpSp>
        <p:nvGrpSpPr>
          <p:cNvPr id="18" name="Group 17"/>
          <p:cNvGrpSpPr/>
          <p:nvPr/>
        </p:nvGrpSpPr>
        <p:grpSpPr>
          <a:xfrm>
            <a:off x="3742662" y="2843045"/>
            <a:ext cx="4398019" cy="3248101"/>
            <a:chOff x="4777109" y="2432270"/>
            <a:chExt cx="5830829" cy="4199675"/>
          </a:xfrm>
        </p:grpSpPr>
        <p:grpSp>
          <p:nvGrpSpPr>
            <p:cNvPr id="9" name="Group 8"/>
            <p:cNvGrpSpPr/>
            <p:nvPr/>
          </p:nvGrpSpPr>
          <p:grpSpPr>
            <a:xfrm>
              <a:off x="4779368" y="2432270"/>
              <a:ext cx="1204336" cy="984446"/>
              <a:chOff x="6452617" y="3562601"/>
              <a:chExt cx="1204336" cy="984446"/>
            </a:xfrm>
          </p:grpSpPr>
          <p:pic>
            <p:nvPicPr>
              <p:cNvPr id="38" name="Picture 37" descr="L-Membrane_CMYK_Master_Smal.gif"/>
              <p:cNvPicPr>
                <a:picLocks noChangeAspect="1"/>
              </p:cNvPicPr>
              <p:nvPr/>
            </p:nvPicPr>
            <p:blipFill>
              <a:blip r:embed="rId3" cstate="print"/>
              <a:stretch>
                <a:fillRect/>
              </a:stretch>
            </p:blipFill>
            <p:spPr>
              <a:xfrm>
                <a:off x="6820116" y="3562601"/>
                <a:ext cx="633218" cy="571655"/>
              </a:xfrm>
              <a:prstGeom prst="rect">
                <a:avLst/>
              </a:prstGeom>
            </p:spPr>
          </p:pic>
          <p:sp>
            <p:nvSpPr>
              <p:cNvPr id="39" name="TextBox 38"/>
              <p:cNvSpPr txBox="1"/>
              <p:nvPr/>
            </p:nvSpPr>
            <p:spPr>
              <a:xfrm>
                <a:off x="6452617" y="4109309"/>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69" name="Group 68"/>
            <p:cNvGrpSpPr/>
            <p:nvPr/>
          </p:nvGrpSpPr>
          <p:grpSpPr>
            <a:xfrm>
              <a:off x="6316096" y="2473924"/>
              <a:ext cx="1204336" cy="938957"/>
              <a:chOff x="6452616" y="4678529"/>
              <a:chExt cx="1204336" cy="938957"/>
            </a:xfrm>
          </p:grpSpPr>
          <p:pic>
            <p:nvPicPr>
              <p:cNvPr id="70" name="Picture 69" descr="L-Membrane_CMYK_Master_Smal.gif"/>
              <p:cNvPicPr>
                <a:picLocks noChangeAspect="1"/>
              </p:cNvPicPr>
              <p:nvPr/>
            </p:nvPicPr>
            <p:blipFill>
              <a:blip r:embed="rId3" cstate="print"/>
              <a:stretch>
                <a:fillRect/>
              </a:stretch>
            </p:blipFill>
            <p:spPr>
              <a:xfrm>
                <a:off x="6767933" y="4678529"/>
                <a:ext cx="633218" cy="571655"/>
              </a:xfrm>
              <a:prstGeom prst="rect">
                <a:avLst/>
              </a:prstGeom>
            </p:spPr>
          </p:pic>
          <p:sp>
            <p:nvSpPr>
              <p:cNvPr id="71" name="TextBox 70"/>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72" name="Group 71"/>
            <p:cNvGrpSpPr/>
            <p:nvPr/>
          </p:nvGrpSpPr>
          <p:grpSpPr>
            <a:xfrm>
              <a:off x="4832419" y="3488465"/>
              <a:ext cx="1204336" cy="938955"/>
              <a:chOff x="6452615" y="4678531"/>
              <a:chExt cx="1204336" cy="938955"/>
            </a:xfrm>
          </p:grpSpPr>
          <p:pic>
            <p:nvPicPr>
              <p:cNvPr id="73" name="Picture 72" descr="L-Membrane_CMYK_Master_Smal.gif"/>
              <p:cNvPicPr>
                <a:picLocks noChangeAspect="1"/>
              </p:cNvPicPr>
              <p:nvPr/>
            </p:nvPicPr>
            <p:blipFill>
              <a:blip r:embed="rId3" cstate="print"/>
              <a:stretch>
                <a:fillRect/>
              </a:stretch>
            </p:blipFill>
            <p:spPr>
              <a:xfrm>
                <a:off x="6767933" y="4678531"/>
                <a:ext cx="633218" cy="571655"/>
              </a:xfrm>
              <a:prstGeom prst="rect">
                <a:avLst/>
              </a:prstGeom>
            </p:spPr>
          </p:pic>
          <p:sp>
            <p:nvSpPr>
              <p:cNvPr id="74" name="TextBox 73"/>
              <p:cNvSpPr txBox="1"/>
              <p:nvPr/>
            </p:nvSpPr>
            <p:spPr>
              <a:xfrm>
                <a:off x="6452615"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75" name="Group 74"/>
            <p:cNvGrpSpPr/>
            <p:nvPr/>
          </p:nvGrpSpPr>
          <p:grpSpPr>
            <a:xfrm>
              <a:off x="6316643" y="3496638"/>
              <a:ext cx="1204336" cy="938958"/>
              <a:chOff x="6452616" y="4678528"/>
              <a:chExt cx="1204336" cy="938958"/>
            </a:xfrm>
          </p:grpSpPr>
          <p:pic>
            <p:nvPicPr>
              <p:cNvPr id="76" name="Picture 75" descr="L-Membrane_CMYK_Master_Smal.gif"/>
              <p:cNvPicPr>
                <a:picLocks noChangeAspect="1"/>
              </p:cNvPicPr>
              <p:nvPr/>
            </p:nvPicPr>
            <p:blipFill>
              <a:blip r:embed="rId3" cstate="print"/>
              <a:stretch>
                <a:fillRect/>
              </a:stretch>
            </p:blipFill>
            <p:spPr>
              <a:xfrm>
                <a:off x="6767933" y="4678528"/>
                <a:ext cx="633218" cy="571657"/>
              </a:xfrm>
              <a:prstGeom prst="rect">
                <a:avLst/>
              </a:prstGeom>
            </p:spPr>
          </p:pic>
          <p:sp>
            <p:nvSpPr>
              <p:cNvPr id="78" name="TextBox 77"/>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79" name="Group 78"/>
            <p:cNvGrpSpPr/>
            <p:nvPr/>
          </p:nvGrpSpPr>
          <p:grpSpPr>
            <a:xfrm>
              <a:off x="7907818" y="2473924"/>
              <a:ext cx="1204336" cy="938957"/>
              <a:chOff x="6452616" y="4678529"/>
              <a:chExt cx="1204336" cy="938957"/>
            </a:xfrm>
          </p:grpSpPr>
          <p:pic>
            <p:nvPicPr>
              <p:cNvPr id="80" name="Picture 79" descr="L-Membrane_CMYK_Master_Smal.gif"/>
              <p:cNvPicPr>
                <a:picLocks noChangeAspect="1"/>
              </p:cNvPicPr>
              <p:nvPr/>
            </p:nvPicPr>
            <p:blipFill>
              <a:blip r:embed="rId3" cstate="print"/>
              <a:stretch>
                <a:fillRect/>
              </a:stretch>
            </p:blipFill>
            <p:spPr>
              <a:xfrm>
                <a:off x="6767933" y="4678529"/>
                <a:ext cx="633218" cy="571655"/>
              </a:xfrm>
              <a:prstGeom prst="rect">
                <a:avLst/>
              </a:prstGeom>
            </p:spPr>
          </p:pic>
          <p:sp>
            <p:nvSpPr>
              <p:cNvPr id="81" name="TextBox 80"/>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82" name="Group 81"/>
            <p:cNvGrpSpPr/>
            <p:nvPr/>
          </p:nvGrpSpPr>
          <p:grpSpPr>
            <a:xfrm>
              <a:off x="9403602" y="2473925"/>
              <a:ext cx="1204336" cy="938956"/>
              <a:chOff x="6452616" y="4678530"/>
              <a:chExt cx="1204336" cy="938956"/>
            </a:xfrm>
          </p:grpSpPr>
          <p:pic>
            <p:nvPicPr>
              <p:cNvPr id="83" name="Picture 82" descr="L-Membrane_CMYK_Master_Smal.gif"/>
              <p:cNvPicPr>
                <a:picLocks noChangeAspect="1"/>
              </p:cNvPicPr>
              <p:nvPr/>
            </p:nvPicPr>
            <p:blipFill>
              <a:blip r:embed="rId3" cstate="print"/>
              <a:stretch>
                <a:fillRect/>
              </a:stretch>
            </p:blipFill>
            <p:spPr>
              <a:xfrm>
                <a:off x="6767933" y="4678530"/>
                <a:ext cx="633218" cy="571658"/>
              </a:xfrm>
              <a:prstGeom prst="rect">
                <a:avLst/>
              </a:prstGeom>
            </p:spPr>
          </p:pic>
          <p:sp>
            <p:nvSpPr>
              <p:cNvPr id="84" name="TextBox 83"/>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85" name="Group 84"/>
            <p:cNvGrpSpPr/>
            <p:nvPr/>
          </p:nvGrpSpPr>
          <p:grpSpPr>
            <a:xfrm>
              <a:off x="7911905" y="3504342"/>
              <a:ext cx="1204336" cy="938957"/>
              <a:chOff x="6452617" y="4678529"/>
              <a:chExt cx="1204336" cy="938957"/>
            </a:xfrm>
          </p:grpSpPr>
          <p:pic>
            <p:nvPicPr>
              <p:cNvPr id="86" name="Picture 85" descr="L-Membrane_CMYK_Master_Smal.gif"/>
              <p:cNvPicPr>
                <a:picLocks noChangeAspect="1"/>
              </p:cNvPicPr>
              <p:nvPr/>
            </p:nvPicPr>
            <p:blipFill>
              <a:blip r:embed="rId3" cstate="print"/>
              <a:stretch>
                <a:fillRect/>
              </a:stretch>
            </p:blipFill>
            <p:spPr>
              <a:xfrm>
                <a:off x="6767933" y="4678529"/>
                <a:ext cx="633218" cy="571658"/>
              </a:xfrm>
              <a:prstGeom prst="rect">
                <a:avLst/>
              </a:prstGeom>
            </p:spPr>
          </p:pic>
          <p:sp>
            <p:nvSpPr>
              <p:cNvPr id="87" name="TextBox 86"/>
              <p:cNvSpPr txBox="1"/>
              <p:nvPr/>
            </p:nvSpPr>
            <p:spPr>
              <a:xfrm>
                <a:off x="6452617"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88" name="Group 87"/>
            <p:cNvGrpSpPr/>
            <p:nvPr/>
          </p:nvGrpSpPr>
          <p:grpSpPr>
            <a:xfrm>
              <a:off x="9403602" y="3491179"/>
              <a:ext cx="1204336" cy="938956"/>
              <a:chOff x="6452616" y="4678530"/>
              <a:chExt cx="1204336" cy="938956"/>
            </a:xfrm>
          </p:grpSpPr>
          <p:pic>
            <p:nvPicPr>
              <p:cNvPr id="89" name="Picture 88" descr="L-Membrane_CMYK_Master_Smal.gif"/>
              <p:cNvPicPr>
                <a:picLocks noChangeAspect="1"/>
              </p:cNvPicPr>
              <p:nvPr/>
            </p:nvPicPr>
            <p:blipFill>
              <a:blip r:embed="rId3" cstate="print"/>
              <a:stretch>
                <a:fillRect/>
              </a:stretch>
            </p:blipFill>
            <p:spPr>
              <a:xfrm>
                <a:off x="6767933" y="4678530"/>
                <a:ext cx="633218" cy="571658"/>
              </a:xfrm>
              <a:prstGeom prst="rect">
                <a:avLst/>
              </a:prstGeom>
            </p:spPr>
          </p:pic>
          <p:sp>
            <p:nvSpPr>
              <p:cNvPr id="90" name="TextBox 89"/>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91" name="Group 90"/>
            <p:cNvGrpSpPr/>
            <p:nvPr/>
          </p:nvGrpSpPr>
          <p:grpSpPr>
            <a:xfrm>
              <a:off x="4779367" y="4660114"/>
              <a:ext cx="1204336" cy="938957"/>
              <a:chOff x="6452616" y="4678529"/>
              <a:chExt cx="1204336" cy="938957"/>
            </a:xfrm>
          </p:grpSpPr>
          <p:pic>
            <p:nvPicPr>
              <p:cNvPr id="92" name="Picture 91" descr="L-Membrane_CMYK_Master_Smal.gif"/>
              <p:cNvPicPr>
                <a:picLocks noChangeAspect="1"/>
              </p:cNvPicPr>
              <p:nvPr/>
            </p:nvPicPr>
            <p:blipFill>
              <a:blip r:embed="rId3" cstate="print"/>
              <a:stretch>
                <a:fillRect/>
              </a:stretch>
            </p:blipFill>
            <p:spPr>
              <a:xfrm>
                <a:off x="6767933" y="4678529"/>
                <a:ext cx="633218" cy="571658"/>
              </a:xfrm>
              <a:prstGeom prst="rect">
                <a:avLst/>
              </a:prstGeom>
            </p:spPr>
          </p:pic>
          <p:sp>
            <p:nvSpPr>
              <p:cNvPr id="93" name="TextBox 92"/>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94" name="Group 93"/>
            <p:cNvGrpSpPr/>
            <p:nvPr/>
          </p:nvGrpSpPr>
          <p:grpSpPr>
            <a:xfrm>
              <a:off x="6309752" y="4668585"/>
              <a:ext cx="1204336" cy="938958"/>
              <a:chOff x="6452616" y="4678528"/>
              <a:chExt cx="1204336" cy="938958"/>
            </a:xfrm>
          </p:grpSpPr>
          <p:pic>
            <p:nvPicPr>
              <p:cNvPr id="95" name="Picture 94" descr="L-Membrane_CMYK_Master_Smal.gif"/>
              <p:cNvPicPr>
                <a:picLocks noChangeAspect="1"/>
              </p:cNvPicPr>
              <p:nvPr/>
            </p:nvPicPr>
            <p:blipFill>
              <a:blip r:embed="rId3" cstate="print"/>
              <a:stretch>
                <a:fillRect/>
              </a:stretch>
            </p:blipFill>
            <p:spPr>
              <a:xfrm>
                <a:off x="6767933" y="4678528"/>
                <a:ext cx="633218" cy="571656"/>
              </a:xfrm>
              <a:prstGeom prst="rect">
                <a:avLst/>
              </a:prstGeom>
            </p:spPr>
          </p:pic>
          <p:sp>
            <p:nvSpPr>
              <p:cNvPr id="96" name="TextBox 95"/>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97" name="Group 96"/>
            <p:cNvGrpSpPr/>
            <p:nvPr/>
          </p:nvGrpSpPr>
          <p:grpSpPr>
            <a:xfrm>
              <a:off x="7906057" y="4660114"/>
              <a:ext cx="1204336" cy="938957"/>
              <a:chOff x="6452616" y="4678529"/>
              <a:chExt cx="1204336" cy="938957"/>
            </a:xfrm>
          </p:grpSpPr>
          <p:pic>
            <p:nvPicPr>
              <p:cNvPr id="98" name="Picture 97" descr="L-Membrane_CMYK_Master_Smal.gif"/>
              <p:cNvPicPr>
                <a:picLocks noChangeAspect="1"/>
              </p:cNvPicPr>
              <p:nvPr/>
            </p:nvPicPr>
            <p:blipFill>
              <a:blip r:embed="rId3" cstate="print"/>
              <a:stretch>
                <a:fillRect/>
              </a:stretch>
            </p:blipFill>
            <p:spPr>
              <a:xfrm>
                <a:off x="6767933" y="4678529"/>
                <a:ext cx="633218" cy="571658"/>
              </a:xfrm>
              <a:prstGeom prst="rect">
                <a:avLst/>
              </a:prstGeom>
            </p:spPr>
          </p:pic>
          <p:sp>
            <p:nvSpPr>
              <p:cNvPr id="99" name="TextBox 98"/>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00" name="Group 99"/>
            <p:cNvGrpSpPr/>
            <p:nvPr/>
          </p:nvGrpSpPr>
          <p:grpSpPr>
            <a:xfrm>
              <a:off x="9403601" y="4670787"/>
              <a:ext cx="1204336" cy="938957"/>
              <a:chOff x="6452616" y="4678529"/>
              <a:chExt cx="1204336" cy="938957"/>
            </a:xfrm>
          </p:grpSpPr>
          <p:pic>
            <p:nvPicPr>
              <p:cNvPr id="101" name="Picture 100" descr="L-Membrane_CMYK_Master_Smal.gif"/>
              <p:cNvPicPr>
                <a:picLocks noChangeAspect="1"/>
              </p:cNvPicPr>
              <p:nvPr/>
            </p:nvPicPr>
            <p:blipFill>
              <a:blip r:embed="rId3" cstate="print"/>
              <a:stretch>
                <a:fillRect/>
              </a:stretch>
            </p:blipFill>
            <p:spPr>
              <a:xfrm>
                <a:off x="6767933" y="4678529"/>
                <a:ext cx="633218" cy="571658"/>
              </a:xfrm>
              <a:prstGeom prst="rect">
                <a:avLst/>
              </a:prstGeom>
            </p:spPr>
          </p:pic>
          <p:sp>
            <p:nvSpPr>
              <p:cNvPr id="102" name="TextBox 101"/>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03" name="Group 102"/>
            <p:cNvGrpSpPr/>
            <p:nvPr/>
          </p:nvGrpSpPr>
          <p:grpSpPr>
            <a:xfrm>
              <a:off x="4777109" y="5692988"/>
              <a:ext cx="1204336" cy="938957"/>
              <a:chOff x="6452616" y="4678529"/>
              <a:chExt cx="1204336" cy="938957"/>
            </a:xfrm>
          </p:grpSpPr>
          <p:pic>
            <p:nvPicPr>
              <p:cNvPr id="104" name="Picture 103" descr="L-Membrane_CMYK_Master_Smal.gif"/>
              <p:cNvPicPr>
                <a:picLocks noChangeAspect="1"/>
              </p:cNvPicPr>
              <p:nvPr/>
            </p:nvPicPr>
            <p:blipFill>
              <a:blip r:embed="rId3" cstate="print"/>
              <a:stretch>
                <a:fillRect/>
              </a:stretch>
            </p:blipFill>
            <p:spPr>
              <a:xfrm>
                <a:off x="6767933" y="4678529"/>
                <a:ext cx="633218" cy="571655"/>
              </a:xfrm>
              <a:prstGeom prst="rect">
                <a:avLst/>
              </a:prstGeom>
            </p:spPr>
          </p:pic>
          <p:sp>
            <p:nvSpPr>
              <p:cNvPr id="105" name="TextBox 104"/>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06" name="Group 105"/>
            <p:cNvGrpSpPr/>
            <p:nvPr/>
          </p:nvGrpSpPr>
          <p:grpSpPr>
            <a:xfrm>
              <a:off x="6316643" y="5681634"/>
              <a:ext cx="1204336" cy="938957"/>
              <a:chOff x="6452616" y="4678529"/>
              <a:chExt cx="1204336" cy="938957"/>
            </a:xfrm>
          </p:grpSpPr>
          <p:pic>
            <p:nvPicPr>
              <p:cNvPr id="107" name="Picture 106" descr="L-Membrane_CMYK_Master_Smal.gif"/>
              <p:cNvPicPr>
                <a:picLocks noChangeAspect="1"/>
              </p:cNvPicPr>
              <p:nvPr/>
            </p:nvPicPr>
            <p:blipFill>
              <a:blip r:embed="rId3" cstate="print"/>
              <a:stretch>
                <a:fillRect/>
              </a:stretch>
            </p:blipFill>
            <p:spPr>
              <a:xfrm>
                <a:off x="6767933" y="4678529"/>
                <a:ext cx="633218" cy="571655"/>
              </a:xfrm>
              <a:prstGeom prst="rect">
                <a:avLst/>
              </a:prstGeom>
            </p:spPr>
          </p:pic>
          <p:sp>
            <p:nvSpPr>
              <p:cNvPr id="108" name="TextBox 107"/>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09" name="Group 108"/>
            <p:cNvGrpSpPr/>
            <p:nvPr/>
          </p:nvGrpSpPr>
          <p:grpSpPr>
            <a:xfrm>
              <a:off x="7927525" y="5667003"/>
              <a:ext cx="1194521" cy="938957"/>
              <a:chOff x="6463309" y="4678529"/>
              <a:chExt cx="1194521" cy="938957"/>
            </a:xfrm>
          </p:grpSpPr>
          <p:pic>
            <p:nvPicPr>
              <p:cNvPr id="110" name="Picture 109" descr="L-Membrane_CMYK_Master_Smal.gif"/>
              <p:cNvPicPr>
                <a:picLocks noChangeAspect="1"/>
              </p:cNvPicPr>
              <p:nvPr/>
            </p:nvPicPr>
            <p:blipFill>
              <a:blip r:embed="rId3" cstate="print"/>
              <a:stretch>
                <a:fillRect/>
              </a:stretch>
            </p:blipFill>
            <p:spPr>
              <a:xfrm>
                <a:off x="6767933" y="4678529"/>
                <a:ext cx="633218" cy="571655"/>
              </a:xfrm>
              <a:prstGeom prst="rect">
                <a:avLst/>
              </a:prstGeom>
            </p:spPr>
          </p:pic>
          <p:sp>
            <p:nvSpPr>
              <p:cNvPr id="111" name="TextBox 110"/>
              <p:cNvSpPr txBox="1"/>
              <p:nvPr/>
            </p:nvSpPr>
            <p:spPr>
              <a:xfrm>
                <a:off x="6463309" y="5179748"/>
                <a:ext cx="1194521"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12" name="Group 111"/>
            <p:cNvGrpSpPr/>
            <p:nvPr/>
          </p:nvGrpSpPr>
          <p:grpSpPr>
            <a:xfrm>
              <a:off x="9403600" y="5667003"/>
              <a:ext cx="1204336" cy="938957"/>
              <a:chOff x="6452616" y="4678529"/>
              <a:chExt cx="1204336" cy="938957"/>
            </a:xfrm>
          </p:grpSpPr>
          <p:pic>
            <p:nvPicPr>
              <p:cNvPr id="113" name="Picture 112" descr="L-Membrane_CMYK_Master_Smal.gif"/>
              <p:cNvPicPr>
                <a:picLocks noChangeAspect="1"/>
              </p:cNvPicPr>
              <p:nvPr/>
            </p:nvPicPr>
            <p:blipFill>
              <a:blip r:embed="rId3" cstate="print"/>
              <a:stretch>
                <a:fillRect/>
              </a:stretch>
            </p:blipFill>
            <p:spPr>
              <a:xfrm>
                <a:off x="6767933" y="4678529"/>
                <a:ext cx="633218" cy="571658"/>
              </a:xfrm>
              <a:prstGeom prst="rect">
                <a:avLst/>
              </a:prstGeom>
            </p:spPr>
          </p:pic>
          <p:sp>
            <p:nvSpPr>
              <p:cNvPr id="114" name="TextBox 113"/>
              <p:cNvSpPr txBox="1"/>
              <p:nvPr/>
            </p:nvSpPr>
            <p:spPr>
              <a:xfrm>
                <a:off x="6452616" y="5179748"/>
                <a:ext cx="1204336" cy="4377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pic>
        <p:nvPicPr>
          <p:cNvPr id="131" name="Picture 130"/>
          <p:cNvPicPr>
            <a:picLocks noChangeAspect="1"/>
          </p:cNvPicPr>
          <p:nvPr/>
        </p:nvPicPr>
        <p:blipFill rotWithShape="1">
          <a:blip r:embed="rId4"/>
          <a:srcRect r="3402"/>
          <a:stretch/>
        </p:blipFill>
        <p:spPr>
          <a:xfrm>
            <a:off x="395536" y="1785471"/>
            <a:ext cx="2590005" cy="207408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7" name="Left-Right Arrow 6"/>
          <p:cNvSpPr/>
          <p:nvPr/>
        </p:nvSpPr>
        <p:spPr>
          <a:xfrm>
            <a:off x="1797380" y="4238004"/>
            <a:ext cx="1302837" cy="250902"/>
          </a:xfrm>
          <a:prstGeom prst="leftRightArrow">
            <a:avLst>
              <a:gd name="adj1" fmla="val 38394"/>
              <a:gd name="adj2" fmla="val 549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250789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txBox="1">
            <a:spLocks/>
          </p:cNvSpPr>
          <p:nvPr/>
        </p:nvSpPr>
        <p:spPr>
          <a:xfrm>
            <a:off x="285750" y="1149457"/>
            <a:ext cx="8458200" cy="562025"/>
          </a:xfrm>
          <a:prstGeom prst="rect">
            <a:avLst/>
          </a:prstGeom>
        </p:spPr>
        <p:txBody>
          <a:bodyPr vert="horz" lIns="68580" tIns="34290" rIns="68580" bIns="34290" rtlCol="0" anchor="t" anchorCtr="0">
            <a:noAutofit/>
          </a:bodyPr>
          <a:lstStyle>
            <a:lvl1pPr algn="l" defTabSz="914400" rtl="0" eaLnBrk="1" latinLnBrk="0" hangingPunct="1">
              <a:spcBef>
                <a:spcPct val="0"/>
              </a:spcBef>
              <a:buNone/>
              <a:defRPr sz="2800" b="1" kern="1200" baseline="0">
                <a:solidFill>
                  <a:schemeClr val="tx2"/>
                </a:solidFill>
                <a:latin typeface="Arial" pitchFamily="34" charset="0"/>
                <a:ea typeface="+mj-ea"/>
                <a:cs typeface="Arial" pitchFamily="34" charset="0"/>
              </a:defRPr>
            </a:lvl1pPr>
          </a:lstStyle>
          <a:p>
            <a:endParaRPr lang="en-US" sz="1800" dirty="0"/>
          </a:p>
        </p:txBody>
      </p:sp>
      <p:sp>
        <p:nvSpPr>
          <p:cNvPr id="5" name="Title 4"/>
          <p:cNvSpPr>
            <a:spLocks noGrp="1"/>
          </p:cNvSpPr>
          <p:nvPr>
            <p:ph type="title"/>
          </p:nvPr>
        </p:nvSpPr>
        <p:spPr/>
        <p:txBody>
          <a:bodyPr/>
          <a:lstStyle/>
          <a:p>
            <a:r>
              <a:rPr lang="en-US" dirty="0"/>
              <a:t>Scale </a:t>
            </a:r>
            <a:r>
              <a:rPr lang="en-US" dirty="0" err="1" smtClean="0"/>
              <a:t>parfor</a:t>
            </a:r>
            <a:endParaRPr lang="en-US" dirty="0">
              <a:latin typeface="Courier New" pitchFamily="49" charset="0"/>
              <a:ea typeface="+mn-ea"/>
              <a:cs typeface="Courier New" pitchFamily="49" charset="0"/>
            </a:endParaRPr>
          </a:p>
        </p:txBody>
      </p:sp>
      <p:sp>
        <p:nvSpPr>
          <p:cNvPr id="4" name="Content Placeholder 3"/>
          <p:cNvSpPr>
            <a:spLocks noGrp="1"/>
          </p:cNvSpPr>
          <p:nvPr>
            <p:ph idx="1"/>
          </p:nvPr>
        </p:nvSpPr>
        <p:spPr>
          <a:xfrm>
            <a:off x="395536" y="5157192"/>
            <a:ext cx="9083352" cy="1072507"/>
          </a:xfrm>
        </p:spPr>
        <p:txBody>
          <a:bodyPr/>
          <a:lstStyle/>
          <a:p>
            <a:r>
              <a:rPr lang="en-US" dirty="0" smtClean="0"/>
              <a:t>Develop your application once</a:t>
            </a:r>
          </a:p>
          <a:p>
            <a:r>
              <a:rPr lang="en-US" dirty="0"/>
              <a:t>Change run environment by changing the profile</a:t>
            </a:r>
            <a:endParaRPr lang="en-US" b="1" dirty="0">
              <a:solidFill>
                <a:schemeClr val="tx2"/>
              </a:solidFill>
              <a:latin typeface="Courier New" pitchFamily="49" charset="0"/>
              <a:cs typeface="Courier New" pitchFamily="49" charset="0"/>
            </a:endParaRPr>
          </a:p>
        </p:txBody>
      </p:sp>
      <p:sp>
        <p:nvSpPr>
          <p:cNvPr id="10" name="Freeform 9"/>
          <p:cNvSpPr/>
          <p:nvPr/>
        </p:nvSpPr>
        <p:spPr>
          <a:xfrm>
            <a:off x="2356060" y="2528691"/>
            <a:ext cx="3570535" cy="1244005"/>
          </a:xfrm>
          <a:custGeom>
            <a:avLst/>
            <a:gdLst>
              <a:gd name="connsiteX0" fmla="*/ 539015 w 5563402"/>
              <a:gd name="connsiteY0" fmla="*/ 2069432 h 2069432"/>
              <a:gd name="connsiteX1" fmla="*/ 5563402 w 5563402"/>
              <a:gd name="connsiteY1" fmla="*/ 1116531 h 2069432"/>
              <a:gd name="connsiteX2" fmla="*/ 3339966 w 5563402"/>
              <a:gd name="connsiteY2" fmla="*/ 0 h 2069432"/>
              <a:gd name="connsiteX3" fmla="*/ 0 w 5563402"/>
              <a:gd name="connsiteY3" fmla="*/ 1713297 h 2069432"/>
              <a:gd name="connsiteX4" fmla="*/ 539015 w 5563402"/>
              <a:gd name="connsiteY4" fmla="*/ 2069432 h 20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3402" h="2069432">
                <a:moveTo>
                  <a:pt x="539015" y="2069432"/>
                </a:moveTo>
                <a:lnTo>
                  <a:pt x="5563402" y="1116531"/>
                </a:lnTo>
                <a:lnTo>
                  <a:pt x="3339966" y="0"/>
                </a:lnTo>
                <a:lnTo>
                  <a:pt x="0" y="1713297"/>
                </a:lnTo>
                <a:lnTo>
                  <a:pt x="539015" y="2069432"/>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b="1" dirty="0">
              <a:latin typeface="Arial" pitchFamily="34" charset="0"/>
              <a:cs typeface="Arial" pitchFamily="34" charset="0"/>
            </a:endParaRPr>
          </a:p>
        </p:txBody>
      </p:sp>
      <p:sp>
        <p:nvSpPr>
          <p:cNvPr id="33" name="TextBox 32"/>
          <p:cNvSpPr txBox="1"/>
          <p:nvPr/>
        </p:nvSpPr>
        <p:spPr>
          <a:xfrm>
            <a:off x="2699792" y="3810526"/>
            <a:ext cx="2927032" cy="338554"/>
          </a:xfrm>
          <a:prstGeom prst="rect">
            <a:avLst/>
          </a:prstGeom>
          <a:noFill/>
        </p:spPr>
        <p:txBody>
          <a:bodyPr wrap="square" rtlCol="0">
            <a:spAutoFit/>
          </a:bodyPr>
          <a:lstStyle/>
          <a:p>
            <a:r>
              <a:rPr lang="en-US" sz="1600" b="1" dirty="0">
                <a:solidFill>
                  <a:schemeClr val="accent4"/>
                </a:solidFill>
                <a:latin typeface="+mj-lt"/>
                <a:cs typeface="Arial" pitchFamily="34" charset="0"/>
              </a:rPr>
              <a:t>Parallel Computing Toolbox</a:t>
            </a:r>
          </a:p>
        </p:txBody>
      </p:sp>
      <p:sp>
        <p:nvSpPr>
          <p:cNvPr id="26" name="TextBox 25"/>
          <p:cNvSpPr txBox="1"/>
          <p:nvPr/>
        </p:nvSpPr>
        <p:spPr>
          <a:xfrm>
            <a:off x="1574256" y="4213925"/>
            <a:ext cx="822469" cy="276999"/>
          </a:xfrm>
          <a:prstGeom prst="rect">
            <a:avLst/>
          </a:prstGeom>
          <a:noFill/>
        </p:spPr>
        <p:txBody>
          <a:bodyPr wrap="none" rtlCol="0">
            <a:spAutoFit/>
          </a:bodyPr>
          <a:lstStyle/>
          <a:p>
            <a:r>
              <a:rPr lang="en-US" sz="1200" b="1" dirty="0">
                <a:latin typeface="+mj-lt"/>
                <a:cs typeface="Arial" pitchFamily="34" charset="0"/>
              </a:rPr>
              <a:t>MATLAB</a:t>
            </a:r>
          </a:p>
        </p:txBody>
      </p:sp>
      <p:sp>
        <p:nvSpPr>
          <p:cNvPr id="24" name="TextBox 23"/>
          <p:cNvSpPr txBox="1"/>
          <p:nvPr/>
        </p:nvSpPr>
        <p:spPr>
          <a:xfrm>
            <a:off x="5892622" y="3276600"/>
            <a:ext cx="2512073" cy="584775"/>
          </a:xfrm>
          <a:prstGeom prst="rect">
            <a:avLst/>
          </a:prstGeom>
          <a:noFill/>
        </p:spPr>
        <p:txBody>
          <a:bodyPr wrap="square" rtlCol="0">
            <a:spAutoFit/>
          </a:bodyPr>
          <a:lstStyle/>
          <a:p>
            <a:r>
              <a:rPr lang="en-US" sz="1600" b="1" dirty="0">
                <a:solidFill>
                  <a:schemeClr val="tx2"/>
                </a:solidFill>
                <a:latin typeface="+mj-lt"/>
                <a:cs typeface="Arial" pitchFamily="34" charset="0"/>
              </a:rPr>
              <a:t>MATLAB Distributed Computing Server </a:t>
            </a:r>
          </a:p>
        </p:txBody>
      </p:sp>
      <p:grpSp>
        <p:nvGrpSpPr>
          <p:cNvPr id="14" name="Group 13"/>
          <p:cNvGrpSpPr/>
          <p:nvPr/>
        </p:nvGrpSpPr>
        <p:grpSpPr>
          <a:xfrm>
            <a:off x="2347908" y="2937570"/>
            <a:ext cx="1785011" cy="929695"/>
            <a:chOff x="2730500" y="3943145"/>
            <a:chExt cx="2781300" cy="1546569"/>
          </a:xfrm>
        </p:grpSpPr>
        <p:sp>
          <p:nvSpPr>
            <p:cNvPr id="13" name="Freeform 12"/>
            <p:cNvSpPr/>
            <p:nvPr/>
          </p:nvSpPr>
          <p:spPr>
            <a:xfrm>
              <a:off x="2730500" y="4343400"/>
              <a:ext cx="2781300" cy="977900"/>
            </a:xfrm>
            <a:custGeom>
              <a:avLst/>
              <a:gdLst>
                <a:gd name="connsiteX0" fmla="*/ 533400 w 2781300"/>
                <a:gd name="connsiteY0" fmla="*/ 977900 h 977900"/>
                <a:gd name="connsiteX1" fmla="*/ 2781300 w 2781300"/>
                <a:gd name="connsiteY1" fmla="*/ 558800 h 977900"/>
                <a:gd name="connsiteX2" fmla="*/ 1282700 w 2781300"/>
                <a:gd name="connsiteY2" fmla="*/ 0 h 977900"/>
                <a:gd name="connsiteX3" fmla="*/ 0 w 2781300"/>
                <a:gd name="connsiteY3" fmla="*/ 635000 h 977900"/>
                <a:gd name="connsiteX4" fmla="*/ 533400 w 27813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977900">
                  <a:moveTo>
                    <a:pt x="533400" y="977900"/>
                  </a:moveTo>
                  <a:lnTo>
                    <a:pt x="2781300" y="558800"/>
                  </a:lnTo>
                  <a:lnTo>
                    <a:pt x="1282700" y="0"/>
                  </a:lnTo>
                  <a:lnTo>
                    <a:pt x="0" y="635000"/>
                  </a:lnTo>
                  <a:lnTo>
                    <a:pt x="533400" y="977900"/>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8917" y="3943145"/>
              <a:ext cx="1579904" cy="123407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3165" y="4169199"/>
              <a:ext cx="1690570" cy="1320515"/>
            </a:xfrm>
            <a:prstGeom prst="rect">
              <a:avLst/>
            </a:prstGeom>
          </p:spPr>
        </p:pic>
      </p:grpSp>
      <p:pic>
        <p:nvPicPr>
          <p:cNvPr id="27" name="Picture 2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7800" y="2997113"/>
            <a:ext cx="1355077" cy="1207183"/>
          </a:xfrm>
          <a:prstGeom prst="rect">
            <a:avLst/>
          </a:prstGeom>
        </p:spPr>
      </p:pic>
      <p:sp>
        <p:nvSpPr>
          <p:cNvPr id="7" name="Freeform 6"/>
          <p:cNvSpPr/>
          <p:nvPr/>
        </p:nvSpPr>
        <p:spPr>
          <a:xfrm>
            <a:off x="3706340" y="3925111"/>
            <a:ext cx="3101054" cy="526532"/>
          </a:xfrm>
          <a:custGeom>
            <a:avLst/>
            <a:gdLst>
              <a:gd name="connsiteX0" fmla="*/ 0 w 4831883"/>
              <a:gd name="connsiteY0" fmla="*/ 875899 h 875899"/>
              <a:gd name="connsiteX1" fmla="*/ 4831883 w 4831883"/>
              <a:gd name="connsiteY1" fmla="*/ 0 h 875899"/>
            </a:gdLst>
            <a:ahLst/>
            <a:cxnLst>
              <a:cxn ang="0">
                <a:pos x="connsiteX0" y="connsiteY0"/>
              </a:cxn>
              <a:cxn ang="0">
                <a:pos x="connsiteX1" y="connsiteY1"/>
              </a:cxn>
            </a:cxnLst>
            <a:rect l="l" t="t" r="r" b="b"/>
            <a:pathLst>
              <a:path w="4831883" h="875899">
                <a:moveTo>
                  <a:pt x="0" y="875899"/>
                </a:moveTo>
                <a:lnTo>
                  <a:pt x="4831883"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55" name="Group 54"/>
          <p:cNvGrpSpPr/>
          <p:nvPr/>
        </p:nvGrpSpPr>
        <p:grpSpPr>
          <a:xfrm>
            <a:off x="5403961" y="2406311"/>
            <a:ext cx="1785011" cy="929695"/>
            <a:chOff x="2730500" y="3943145"/>
            <a:chExt cx="2781300" cy="1546569"/>
          </a:xfrm>
        </p:grpSpPr>
        <p:sp>
          <p:nvSpPr>
            <p:cNvPr id="56" name="Freeform 55"/>
            <p:cNvSpPr/>
            <p:nvPr/>
          </p:nvSpPr>
          <p:spPr>
            <a:xfrm>
              <a:off x="2730500" y="4343400"/>
              <a:ext cx="2781300" cy="977900"/>
            </a:xfrm>
            <a:custGeom>
              <a:avLst/>
              <a:gdLst>
                <a:gd name="connsiteX0" fmla="*/ 533400 w 2781300"/>
                <a:gd name="connsiteY0" fmla="*/ 977900 h 977900"/>
                <a:gd name="connsiteX1" fmla="*/ 2781300 w 2781300"/>
                <a:gd name="connsiteY1" fmla="*/ 558800 h 977900"/>
                <a:gd name="connsiteX2" fmla="*/ 1282700 w 2781300"/>
                <a:gd name="connsiteY2" fmla="*/ 0 h 977900"/>
                <a:gd name="connsiteX3" fmla="*/ 0 w 2781300"/>
                <a:gd name="connsiteY3" fmla="*/ 635000 h 977900"/>
                <a:gd name="connsiteX4" fmla="*/ 533400 w 27813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300" h="977900">
                  <a:moveTo>
                    <a:pt x="533400" y="977900"/>
                  </a:moveTo>
                  <a:lnTo>
                    <a:pt x="2781300" y="558800"/>
                  </a:lnTo>
                  <a:lnTo>
                    <a:pt x="1282700" y="0"/>
                  </a:lnTo>
                  <a:lnTo>
                    <a:pt x="0" y="635000"/>
                  </a:lnTo>
                  <a:lnTo>
                    <a:pt x="533400" y="977900"/>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b="1" dirty="0">
                <a:latin typeface="Arial" pitchFamily="34" charset="0"/>
                <a:cs typeface="Arial" pitchFamily="34" charset="0"/>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8917" y="3943145"/>
              <a:ext cx="1579904" cy="1234072"/>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3165" y="4169199"/>
              <a:ext cx="1690570" cy="1320515"/>
            </a:xfrm>
            <a:prstGeom prst="rect">
              <a:avLst/>
            </a:prstGeom>
          </p:spPr>
        </p:pic>
      </p:grpSp>
      <p:grpSp>
        <p:nvGrpSpPr>
          <p:cNvPr id="28" name="Group 27"/>
          <p:cNvGrpSpPr/>
          <p:nvPr/>
        </p:nvGrpSpPr>
        <p:grpSpPr>
          <a:xfrm>
            <a:off x="3681047" y="1752600"/>
            <a:ext cx="2338225" cy="1788635"/>
            <a:chOff x="7717704" y="1428341"/>
            <a:chExt cx="3755966" cy="3067459"/>
          </a:xfrm>
        </p:grpSpPr>
        <p:pic>
          <p:nvPicPr>
            <p:cNvPr id="29" name="Picture 28" descr="C:\WINNT\Profiles\lmehrez\Local Settings\Temporary Internet Files\Content.IE5\D5X9KUDZ\MC900434845[1].png"/>
            <p:cNvPicPr>
              <a:picLocks noChangeAspect="1" noChangeArrowheads="1"/>
            </p:cNvPicPr>
            <p:nvPr/>
          </p:nvPicPr>
          <p:blipFill>
            <a:blip r:embed="rId6" cstate="print"/>
            <a:srcRect/>
            <a:stretch>
              <a:fillRect/>
            </a:stretch>
          </p:blipFill>
          <p:spPr bwMode="auto">
            <a:xfrm>
              <a:off x="7717704" y="1428341"/>
              <a:ext cx="2140670" cy="2238029"/>
            </a:xfrm>
            <a:prstGeom prst="rect">
              <a:avLst/>
            </a:prstGeom>
            <a:noFill/>
          </p:spPr>
        </p:pic>
        <p:pic>
          <p:nvPicPr>
            <p:cNvPr id="30" name="Picture 29" descr="C:\WINNT\Profiles\lmehrez\Local Settings\Temporary Internet Files\Content.IE5\D5X9KUDZ\MC900434845[1].png"/>
            <p:cNvPicPr>
              <a:picLocks noChangeAspect="1" noChangeArrowheads="1"/>
            </p:cNvPicPr>
            <p:nvPr/>
          </p:nvPicPr>
          <p:blipFill>
            <a:blip r:embed="rId6" cstate="print"/>
            <a:srcRect/>
            <a:stretch>
              <a:fillRect/>
            </a:stretch>
          </p:blipFill>
          <p:spPr bwMode="auto">
            <a:xfrm>
              <a:off x="8512365" y="1839119"/>
              <a:ext cx="2140670" cy="2238029"/>
            </a:xfrm>
            <a:prstGeom prst="rect">
              <a:avLst/>
            </a:prstGeom>
            <a:noFill/>
          </p:spPr>
        </p:pic>
        <p:pic>
          <p:nvPicPr>
            <p:cNvPr id="31" name="Picture 30" descr="C:\WINNT\Profiles\lmehrez\Local Settings\Temporary Internet Files\Content.IE5\D5X9KUDZ\MC900434845[1].png"/>
            <p:cNvPicPr>
              <a:picLocks noChangeAspect="1" noChangeArrowheads="1"/>
            </p:cNvPicPr>
            <p:nvPr/>
          </p:nvPicPr>
          <p:blipFill>
            <a:blip r:embed="rId6" cstate="print"/>
            <a:srcRect/>
            <a:stretch>
              <a:fillRect/>
            </a:stretch>
          </p:blipFill>
          <p:spPr bwMode="auto">
            <a:xfrm>
              <a:off x="9333000" y="2257771"/>
              <a:ext cx="2140670" cy="2238029"/>
            </a:xfrm>
            <a:prstGeom prst="rect">
              <a:avLst/>
            </a:prstGeom>
            <a:noFill/>
          </p:spPr>
        </p:pic>
        <p:grpSp>
          <p:nvGrpSpPr>
            <p:cNvPr id="42" name="Group 41"/>
            <p:cNvGrpSpPr/>
            <p:nvPr/>
          </p:nvGrpSpPr>
          <p:grpSpPr>
            <a:xfrm>
              <a:off x="8241735" y="2313216"/>
              <a:ext cx="152400" cy="1026631"/>
              <a:chOff x="8241735" y="2313216"/>
              <a:chExt cx="152400" cy="1026631"/>
            </a:xfrm>
          </p:grpSpPr>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3377" y="2313216"/>
                <a:ext cx="139870" cy="68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8958" b="55503"/>
              <a:stretch/>
            </p:blipFill>
            <p:spPr bwMode="auto">
              <a:xfrm>
                <a:off x="8241735" y="3034396"/>
                <a:ext cx="152400" cy="30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 name="Group 42"/>
            <p:cNvGrpSpPr/>
            <p:nvPr/>
          </p:nvGrpSpPr>
          <p:grpSpPr>
            <a:xfrm>
              <a:off x="9052719" y="2710547"/>
              <a:ext cx="152400" cy="1026631"/>
              <a:chOff x="8241735" y="2313216"/>
              <a:chExt cx="152400" cy="1026631"/>
            </a:xfrm>
          </p:grpSpPr>
          <p:pic>
            <p:nvPicPr>
              <p:cNvPr id="4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3377" y="2313216"/>
                <a:ext cx="139870" cy="68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8958" b="55503"/>
              <a:stretch/>
            </p:blipFill>
            <p:spPr bwMode="auto">
              <a:xfrm>
                <a:off x="8241735" y="3034396"/>
                <a:ext cx="152400" cy="30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 43"/>
            <p:cNvGrpSpPr/>
            <p:nvPr/>
          </p:nvGrpSpPr>
          <p:grpSpPr>
            <a:xfrm>
              <a:off x="9871867" y="3134429"/>
              <a:ext cx="152400" cy="1026631"/>
              <a:chOff x="8241735" y="2313216"/>
              <a:chExt cx="152400" cy="1026631"/>
            </a:xfrm>
          </p:grpSpPr>
          <p:pic>
            <p:nvPicPr>
              <p:cNvPr id="4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3377" y="2313216"/>
                <a:ext cx="139870" cy="68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8958" b="55503"/>
              <a:stretch/>
            </p:blipFill>
            <p:spPr bwMode="auto">
              <a:xfrm>
                <a:off x="8241735" y="3034396"/>
                <a:ext cx="152400" cy="305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7" name="TextBox 36"/>
          <p:cNvSpPr txBox="1"/>
          <p:nvPr/>
        </p:nvSpPr>
        <p:spPr>
          <a:xfrm>
            <a:off x="3083525" y="4176825"/>
            <a:ext cx="2159566" cy="338554"/>
          </a:xfrm>
          <a:prstGeom prst="rect">
            <a:avLst/>
          </a:prstGeom>
          <a:noFill/>
        </p:spPr>
        <p:txBody>
          <a:bodyPr wrap="none" rtlCol="0">
            <a:spAutoFit/>
          </a:bodyPr>
          <a:lstStyle/>
          <a:p>
            <a:r>
              <a:rPr lang="en-US" sz="1600" b="1" dirty="0" err="1" smtClean="0">
                <a:latin typeface="Courier New" panose="02070309020205020404" pitchFamily="49" charset="0"/>
                <a:cs typeface="Courier New" panose="02070309020205020404" pitchFamily="49" charset="0"/>
              </a:rPr>
              <a:t>parpool</a:t>
            </a:r>
            <a:r>
              <a:rPr lang="en-US" sz="1600" b="1" dirty="0">
                <a:latin typeface="Courier New" panose="02070309020205020404" pitchFamily="49" charset="0"/>
                <a:cs typeface="Courier New" panose="02070309020205020404" pitchFamily="49" charset="0"/>
              </a:rPr>
              <a:t>(‘local</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38" name="TextBox 37"/>
          <p:cNvSpPr txBox="1"/>
          <p:nvPr/>
        </p:nvSpPr>
        <p:spPr>
          <a:xfrm>
            <a:off x="6363073" y="3865742"/>
            <a:ext cx="2560946" cy="338554"/>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parpool</a:t>
            </a:r>
            <a:r>
              <a:rPr lang="en-US" sz="1600" b="1" dirty="0">
                <a:latin typeface="Courier New" panose="02070309020205020404" pitchFamily="49" charset="0"/>
                <a:cs typeface="Courier New" panose="02070309020205020404" pitchFamily="49" charset="0"/>
              </a:rPr>
              <a:t>(‘cluster</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451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7" name="Rounded Rectangle 6"/>
          <p:cNvSpPr/>
          <p:nvPr/>
        </p:nvSpPr>
        <p:spPr>
          <a:xfrm>
            <a:off x="103312" y="4221088"/>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8" name="Content Placeholder 2"/>
          <p:cNvSpPr txBox="1">
            <a:spLocks/>
          </p:cNvSpPr>
          <p:nvPr/>
        </p:nvSpPr>
        <p:spPr bwMode="auto">
          <a:xfrm>
            <a:off x="323528" y="1772816"/>
            <a:ext cx="806489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dirty="0" smtClean="0"/>
              <a:t>Parallel Computing Overview</a:t>
            </a:r>
          </a:p>
          <a:p>
            <a:pPr>
              <a:lnSpc>
                <a:spcPct val="150000"/>
              </a:lnSpc>
              <a:spcBef>
                <a:spcPts val="0"/>
              </a:spcBef>
            </a:pPr>
            <a:r>
              <a:rPr lang="en-US" dirty="0" smtClean="0"/>
              <a:t>Parallel Computing Paradigm </a:t>
            </a:r>
          </a:p>
          <a:p>
            <a:pPr marL="457200" lvl="1" indent="0">
              <a:lnSpc>
                <a:spcPct val="150000"/>
              </a:lnSpc>
              <a:spcBef>
                <a:spcPts val="0"/>
              </a:spcBef>
              <a:buSzPct val="75000"/>
              <a:buFont typeface="Arial" panose="020B0604020202020204" pitchFamily="34" charset="0"/>
              <a:buNone/>
            </a:pPr>
            <a:r>
              <a:rPr lang="en-GB" dirty="0" smtClean="0"/>
              <a:t>- Multicore Desktops</a:t>
            </a:r>
          </a:p>
          <a:p>
            <a:pPr marL="457200" lvl="1" indent="0">
              <a:lnSpc>
                <a:spcPct val="150000"/>
              </a:lnSpc>
              <a:spcBef>
                <a:spcPts val="0"/>
              </a:spcBef>
              <a:buSzPct val="75000"/>
              <a:buFont typeface="Arial" panose="020B0604020202020204" pitchFamily="34" charset="0"/>
              <a:buNone/>
            </a:pPr>
            <a:r>
              <a:rPr lang="en-GB" dirty="0" smtClean="0"/>
              <a:t>- Cluster Hardware </a:t>
            </a:r>
          </a:p>
          <a:p>
            <a:pPr>
              <a:lnSpc>
                <a:spcPct val="150000"/>
              </a:lnSpc>
              <a:spcBef>
                <a:spcPts val="0"/>
              </a:spcBef>
            </a:pPr>
            <a:r>
              <a:rPr lang="en-US" dirty="0" smtClean="0"/>
              <a:t>Programming Parallel Applications</a:t>
            </a:r>
          </a:p>
          <a:p>
            <a:pPr>
              <a:lnSpc>
                <a:spcPct val="150000"/>
              </a:lnSpc>
              <a:spcBef>
                <a:spcPts val="0"/>
              </a:spcBef>
            </a:pPr>
            <a:r>
              <a:rPr lang="en-US" dirty="0" smtClean="0"/>
              <a:t>Using </a:t>
            </a:r>
            <a:r>
              <a:rPr lang="en-US" dirty="0" err="1" smtClean="0"/>
              <a:t>parfor</a:t>
            </a:r>
            <a:r>
              <a:rPr lang="en-US" dirty="0" smtClean="0"/>
              <a:t> Loops</a:t>
            </a:r>
          </a:p>
          <a:p>
            <a:pPr>
              <a:lnSpc>
                <a:spcPct val="150000"/>
              </a:lnSpc>
              <a:spcBef>
                <a:spcPts val="0"/>
              </a:spcBef>
            </a:pPr>
            <a:r>
              <a:rPr lang="en-US" dirty="0" smtClean="0"/>
              <a:t>Parallel Computing Beyond </a:t>
            </a:r>
            <a:r>
              <a:rPr lang="en-US" dirty="0" err="1" smtClean="0"/>
              <a:t>Parfor</a:t>
            </a:r>
            <a:endParaRPr lang="en-US" dirty="0" smtClean="0"/>
          </a:p>
          <a:p>
            <a:pPr>
              <a:lnSpc>
                <a:spcPct val="150000"/>
              </a:lnSpc>
              <a:spcBef>
                <a:spcPts val="0"/>
              </a:spcBef>
            </a:pPr>
            <a:endParaRPr lang="en-US" altLang="he-IL" dirty="0" smtClean="0"/>
          </a:p>
          <a:p>
            <a:pPr eaLnBrk="1" hangingPunct="1"/>
            <a:endParaRPr lang="en-US" altLang="he-IL" sz="1600" dirty="0" smtClean="0"/>
          </a:p>
        </p:txBody>
      </p:sp>
    </p:spTree>
    <p:extLst>
      <p:ext uri="{BB962C8B-B14F-4D97-AF65-F5344CB8AC3E}">
        <p14:creationId xmlns:p14="http://schemas.microsoft.com/office/powerpoint/2010/main" val="4201692590"/>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458200" cy="1143000"/>
          </a:xfrm>
        </p:spPr>
        <p:txBody>
          <a:bodyPr/>
          <a:lstStyle/>
          <a:p>
            <a:r>
              <a:rPr lang="en-US" dirty="0" smtClean="0"/>
              <a:t>Programming Parallel Applications (1 of 3)</a:t>
            </a:r>
            <a:endParaRPr lang="en-US" dirty="0"/>
          </a:p>
        </p:txBody>
      </p:sp>
      <p:sp>
        <p:nvSpPr>
          <p:cNvPr id="6" name="Content Placeholder 5"/>
          <p:cNvSpPr>
            <a:spLocks noGrp="1"/>
          </p:cNvSpPr>
          <p:nvPr>
            <p:ph idx="1"/>
          </p:nvPr>
        </p:nvSpPr>
        <p:spPr>
          <a:xfrm>
            <a:off x="1155576" y="1484784"/>
            <a:ext cx="6944816" cy="4648200"/>
          </a:xfrm>
        </p:spPr>
        <p:txBody>
          <a:bodyPr/>
          <a:lstStyle/>
          <a:p>
            <a:endParaRPr lang="en-US" dirty="0" smtClean="0"/>
          </a:p>
          <a:p>
            <a:r>
              <a:rPr lang="en-US" dirty="0" smtClean="0"/>
              <a:t>Enable with Parallel Computing Toolbox</a:t>
            </a:r>
          </a:p>
          <a:p>
            <a:pPr lvl="1"/>
            <a:r>
              <a:rPr lang="en-US" dirty="0" smtClean="0"/>
              <a:t>Use same code with core MATLAB</a:t>
            </a:r>
          </a:p>
          <a:p>
            <a:pPr lvl="1"/>
            <a:r>
              <a:rPr lang="en-US" dirty="0" smtClean="0"/>
              <a:t>Examples</a:t>
            </a:r>
          </a:p>
          <a:p>
            <a:pPr lvl="2"/>
            <a:r>
              <a:rPr lang="en-US" dirty="0" smtClean="0"/>
              <a:t>Specific functions in many </a:t>
            </a:r>
            <a:r>
              <a:rPr lang="en-US" b="1" dirty="0">
                <a:solidFill>
                  <a:schemeClr val="tx2"/>
                </a:solidFill>
                <a:latin typeface="Courier New" panose="02070309020205020404" pitchFamily="49" charset="0"/>
                <a:cs typeface="Courier New" panose="02070309020205020404" pitchFamily="49" charset="0"/>
              </a:rPr>
              <a:t>toolboxes</a:t>
            </a:r>
          </a:p>
          <a:p>
            <a:pPr lvl="2"/>
            <a:r>
              <a:rPr lang="en-US" b="1" dirty="0" err="1" smtClean="0">
                <a:solidFill>
                  <a:schemeClr val="tx2"/>
                </a:solidFill>
                <a:latin typeface="Courier New" panose="02070309020205020404" pitchFamily="49" charset="0"/>
                <a:cs typeface="Courier New" panose="02070309020205020404" pitchFamily="49" charset="0"/>
              </a:rPr>
              <a:t>parfor</a:t>
            </a:r>
            <a:endParaRPr lang="en-US" b="1" dirty="0" smtClean="0">
              <a:solidFill>
                <a:schemeClr val="tx2"/>
              </a:solidFill>
              <a:latin typeface="Courier New" panose="02070309020205020404" pitchFamily="49" charset="0"/>
              <a:cs typeface="Courier New" panose="02070309020205020404" pitchFamily="49" charset="0"/>
            </a:endParaRPr>
          </a:p>
          <a:p>
            <a:pPr lvl="2"/>
            <a:r>
              <a:rPr lang="en-US" b="1" dirty="0" smtClean="0">
                <a:solidFill>
                  <a:schemeClr val="tx2"/>
                </a:solidFill>
                <a:latin typeface="Courier New" panose="02070309020205020404" pitchFamily="49" charset="0"/>
                <a:cs typeface="Courier New" panose="02070309020205020404" pitchFamily="49" charset="0"/>
              </a:rPr>
              <a:t>batch</a:t>
            </a:r>
          </a:p>
          <a:p>
            <a:pPr lvl="2"/>
            <a:r>
              <a:rPr lang="en-US" b="1" dirty="0" err="1" smtClean="0">
                <a:solidFill>
                  <a:schemeClr val="tx2"/>
                </a:solidFill>
                <a:latin typeface="Courier New" panose="02070309020205020404" pitchFamily="49" charset="0"/>
                <a:cs typeface="Courier New" panose="02070309020205020404" pitchFamily="49" charset="0"/>
              </a:rPr>
              <a:t>mapreduce</a:t>
            </a:r>
            <a:endParaRPr lang="en-US" b="1" dirty="0" smtClean="0">
              <a:solidFill>
                <a:schemeClr val="tx2"/>
              </a:solidFill>
              <a:latin typeface="Courier New" panose="02070309020205020404" pitchFamily="49" charset="0"/>
              <a:cs typeface="Courier New" panose="02070309020205020404" pitchFamily="49" charset="0"/>
            </a:endParaRPr>
          </a:p>
          <a:p>
            <a:pPr marL="0" indent="0">
              <a:buNone/>
            </a:pPr>
            <a:endParaRPr lang="en-US" dirty="0" smtClean="0"/>
          </a:p>
        </p:txBody>
      </p:sp>
      <p:sp>
        <p:nvSpPr>
          <p:cNvPr id="10" name="Up Arrow 9"/>
          <p:cNvSpPr/>
          <p:nvPr/>
        </p:nvSpPr>
        <p:spPr>
          <a:xfrm>
            <a:off x="228600" y="2118043"/>
            <a:ext cx="1143000" cy="3505200"/>
          </a:xfrm>
          <a:prstGeom prst="upArrow">
            <a:avLst/>
          </a:prstGeom>
          <a:gradFill>
            <a:gsLst>
              <a:gs pos="0">
                <a:schemeClr val="accent4">
                  <a:lumMod val="60000"/>
                  <a:lumOff val="40000"/>
                </a:schemeClr>
              </a:gs>
              <a:gs pos="29000">
                <a:schemeClr val="accent4">
                  <a:lumMod val="20000"/>
                  <a:lumOff val="80000"/>
                </a:schemeClr>
              </a:gs>
              <a:gs pos="100000">
                <a:schemeClr val="bg1"/>
              </a:gs>
            </a:gsLst>
            <a:lin ang="5400000" scaled="1"/>
          </a:gradFill>
          <a:ln w="254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eaLnBrk="0" fontAlgn="base" hangingPunct="0">
              <a:spcBef>
                <a:spcPct val="0"/>
              </a:spcBef>
              <a:spcAft>
                <a:spcPct val="0"/>
              </a:spcAft>
            </a:pPr>
            <a:r>
              <a:rPr lang="en-US" sz="2000" b="1" dirty="0" smtClean="0">
                <a:solidFill>
                  <a:schemeClr val="tx1"/>
                </a:solidFill>
                <a:cs typeface="Arial" pitchFamily="34" charset="0"/>
              </a:rPr>
              <a:t>Ease of Use</a:t>
            </a:r>
          </a:p>
        </p:txBody>
      </p:sp>
      <p:sp>
        <p:nvSpPr>
          <p:cNvPr id="11" name="Down Arrow 10"/>
          <p:cNvSpPr/>
          <p:nvPr/>
        </p:nvSpPr>
        <p:spPr>
          <a:xfrm>
            <a:off x="7772400" y="2118043"/>
            <a:ext cx="1143000" cy="3505200"/>
          </a:xfrm>
          <a:prstGeom prst="downArrow">
            <a:avLst/>
          </a:prstGeom>
          <a:gradFill>
            <a:gsLst>
              <a:gs pos="0">
                <a:schemeClr val="accent4">
                  <a:lumMod val="60000"/>
                  <a:lumOff val="40000"/>
                </a:schemeClr>
              </a:gs>
              <a:gs pos="33000">
                <a:schemeClr val="accent4">
                  <a:lumMod val="20000"/>
                  <a:lumOff val="80000"/>
                </a:schemeClr>
              </a:gs>
              <a:gs pos="100000">
                <a:schemeClr val="bg1"/>
              </a:gs>
            </a:gsLst>
            <a:lin ang="5400000" scaled="1"/>
          </a:gra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2000" b="1" dirty="0" smtClean="0">
                <a:solidFill>
                  <a:schemeClr val="tx1"/>
                </a:solidFill>
                <a:cs typeface="Arial" pitchFamily="34" charset="0"/>
              </a:rPr>
              <a:t>Greater Control</a:t>
            </a:r>
          </a:p>
        </p:txBody>
      </p:sp>
    </p:spTree>
    <p:extLst>
      <p:ext uri="{BB962C8B-B14F-4D97-AF65-F5344CB8AC3E}">
        <p14:creationId xmlns:p14="http://schemas.microsoft.com/office/powerpoint/2010/main" val="538135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588224" y="4013070"/>
            <a:ext cx="2282233" cy="1936210"/>
            <a:chOff x="661725" y="617243"/>
            <a:chExt cx="2995227" cy="3164156"/>
          </a:xfrm>
        </p:grpSpPr>
        <p:pic>
          <p:nvPicPr>
            <p:cNvPr id="1026" name="Picture 2" descr="http://in.mathworks.com/cmsimages/63634_wl_91710v00_po_fig1_w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773" y="2146530"/>
              <a:ext cx="1947131" cy="1634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60783" y="617243"/>
              <a:ext cx="2696169" cy="603562"/>
            </a:xfrm>
            <a:prstGeom prst="rect">
              <a:avLst/>
            </a:prstGeom>
            <a:noFill/>
          </p:spPr>
          <p:txBody>
            <a:bodyPr wrap="square" rtlCol="0">
              <a:spAutoFit/>
            </a:bodyPr>
            <a:lstStyle/>
            <a:p>
              <a:r>
                <a:rPr lang="en-US" b="1" dirty="0">
                  <a:solidFill>
                    <a:schemeClr val="tx2"/>
                  </a:solidFill>
                  <a:latin typeface="+mj-lt"/>
                  <a:cs typeface="Arial" pitchFamily="34" charset="0"/>
                </a:rPr>
                <a:t>Optimization</a:t>
              </a:r>
            </a:p>
          </p:txBody>
        </p:sp>
        <p:sp>
          <p:nvSpPr>
            <p:cNvPr id="3" name="Rectangle 2"/>
            <p:cNvSpPr/>
            <p:nvPr/>
          </p:nvSpPr>
          <p:spPr>
            <a:xfrm>
              <a:off x="661725" y="1192537"/>
              <a:ext cx="2480744" cy="855046"/>
            </a:xfrm>
            <a:prstGeom prst="rect">
              <a:avLst/>
            </a:prstGeom>
          </p:spPr>
          <p:txBody>
            <a:bodyPr wrap="square">
              <a:spAutoFit/>
            </a:bodyPr>
            <a:lstStyle/>
            <a:p>
              <a:pPr algn="ctr"/>
              <a:r>
                <a:rPr lang="en-IN" sz="1400" dirty="0"/>
                <a:t>Parallel estimation of gradients</a:t>
              </a:r>
            </a:p>
          </p:txBody>
        </p:sp>
      </p:grpSp>
      <p:grpSp>
        <p:nvGrpSpPr>
          <p:cNvPr id="11" name="Group 10"/>
          <p:cNvGrpSpPr/>
          <p:nvPr/>
        </p:nvGrpSpPr>
        <p:grpSpPr>
          <a:xfrm>
            <a:off x="2915816" y="1817397"/>
            <a:ext cx="3799519" cy="1830052"/>
            <a:chOff x="2610006" y="990032"/>
            <a:chExt cx="5133267" cy="2698843"/>
          </a:xfrm>
        </p:grpSpPr>
        <p:sp>
          <p:nvSpPr>
            <p:cNvPr id="7" name="TextBox 6"/>
            <p:cNvSpPr txBox="1"/>
            <p:nvPr/>
          </p:nvSpPr>
          <p:spPr>
            <a:xfrm>
              <a:off x="2610006" y="990032"/>
              <a:ext cx="5133267" cy="544667"/>
            </a:xfrm>
            <a:prstGeom prst="rect">
              <a:avLst/>
            </a:prstGeom>
            <a:noFill/>
          </p:spPr>
          <p:txBody>
            <a:bodyPr wrap="square" rtlCol="0">
              <a:spAutoFit/>
            </a:bodyPr>
            <a:lstStyle/>
            <a:p>
              <a:r>
                <a:rPr lang="en-US" b="1" dirty="0">
                  <a:solidFill>
                    <a:schemeClr val="tx2"/>
                  </a:solidFill>
                  <a:latin typeface="+mj-lt"/>
                  <a:cs typeface="Arial" pitchFamily="34" charset="0"/>
                </a:rPr>
                <a:t>Statistics </a:t>
              </a:r>
              <a:r>
                <a:rPr lang="en-US" b="1" dirty="0" smtClean="0">
                  <a:solidFill>
                    <a:schemeClr val="tx2"/>
                  </a:solidFill>
                  <a:latin typeface="+mj-lt"/>
                  <a:cs typeface="Arial" pitchFamily="34" charset="0"/>
                </a:rPr>
                <a:t>&amp; Machine </a:t>
              </a:r>
              <a:r>
                <a:rPr lang="en-US" b="1" dirty="0">
                  <a:solidFill>
                    <a:schemeClr val="tx2"/>
                  </a:solidFill>
                  <a:latin typeface="+mj-lt"/>
                  <a:cs typeface="Arial" pitchFamily="34" charset="0"/>
                </a:rPr>
                <a:t>Learning</a:t>
              </a:r>
            </a:p>
          </p:txBody>
        </p:sp>
        <p:pic>
          <p:nvPicPr>
            <p:cNvPr id="1028" name="Picture 4" descr="http://blogs.mathworks.com/images/loren/261/RWLOWESS_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9062" y="2198600"/>
              <a:ext cx="2238128" cy="1490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749971" y="1450114"/>
              <a:ext cx="4160518" cy="771611"/>
            </a:xfrm>
            <a:prstGeom prst="rect">
              <a:avLst/>
            </a:prstGeom>
          </p:spPr>
          <p:txBody>
            <a:bodyPr wrap="square">
              <a:spAutoFit/>
            </a:bodyPr>
            <a:lstStyle/>
            <a:p>
              <a:pPr algn="ctr"/>
              <a:r>
                <a:rPr lang="en-IN" sz="1400" dirty="0"/>
                <a:t>Resampling Methods, k-Means clustering, GPU-enabled functions</a:t>
              </a:r>
            </a:p>
          </p:txBody>
        </p:sp>
      </p:grpSp>
      <p:grpSp>
        <p:nvGrpSpPr>
          <p:cNvPr id="4" name="Group 3"/>
          <p:cNvGrpSpPr/>
          <p:nvPr/>
        </p:nvGrpSpPr>
        <p:grpSpPr>
          <a:xfrm>
            <a:off x="6379120" y="1817501"/>
            <a:ext cx="2736489" cy="1820987"/>
            <a:chOff x="8087375" y="957009"/>
            <a:chExt cx="3687942" cy="2678833"/>
          </a:xfrm>
        </p:grpSpPr>
        <p:grpSp>
          <p:nvGrpSpPr>
            <p:cNvPr id="12" name="Group 11"/>
            <p:cNvGrpSpPr/>
            <p:nvPr/>
          </p:nvGrpSpPr>
          <p:grpSpPr>
            <a:xfrm>
              <a:off x="8530300" y="957009"/>
              <a:ext cx="3060605" cy="2678833"/>
              <a:chOff x="6190027" y="681017"/>
              <a:chExt cx="3068195" cy="2685477"/>
            </a:xfrm>
          </p:grpSpPr>
          <p:pic>
            <p:nvPicPr>
              <p:cNvPr id="1030" name="Picture 6" descr="http://in.mathworks.com/cmsimages/69424_wl_neural_fig1_w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369" y="1942988"/>
                <a:ext cx="2516360" cy="142350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6190027" y="681017"/>
                <a:ext cx="3068195" cy="544668"/>
              </a:xfrm>
              <a:prstGeom prst="rect">
                <a:avLst/>
              </a:prstGeom>
              <a:noFill/>
            </p:spPr>
            <p:txBody>
              <a:bodyPr wrap="square" rtlCol="0">
                <a:spAutoFit/>
              </a:bodyPr>
              <a:lstStyle/>
              <a:p>
                <a:r>
                  <a:rPr lang="en-US" b="1" dirty="0">
                    <a:solidFill>
                      <a:schemeClr val="tx2"/>
                    </a:solidFill>
                    <a:latin typeface="+mj-lt"/>
                    <a:cs typeface="Arial" pitchFamily="34" charset="0"/>
                  </a:rPr>
                  <a:t>Neural Networks</a:t>
                </a:r>
              </a:p>
            </p:txBody>
          </p:sp>
        </p:grpSp>
        <p:sp>
          <p:nvSpPr>
            <p:cNvPr id="28" name="Rectangle 27"/>
            <p:cNvSpPr/>
            <p:nvPr/>
          </p:nvSpPr>
          <p:spPr>
            <a:xfrm>
              <a:off x="8087375" y="1410450"/>
              <a:ext cx="3687942" cy="769703"/>
            </a:xfrm>
            <a:prstGeom prst="rect">
              <a:avLst/>
            </a:prstGeom>
          </p:spPr>
          <p:txBody>
            <a:bodyPr wrap="square">
              <a:spAutoFit/>
            </a:bodyPr>
            <a:lstStyle/>
            <a:p>
              <a:pPr algn="ctr"/>
              <a:r>
                <a:rPr lang="en-IN" sz="1400" dirty="0"/>
                <a:t>Deep Learning, Neural Network training and simulation</a:t>
              </a:r>
            </a:p>
          </p:txBody>
        </p:sp>
      </p:grpSp>
      <p:grpSp>
        <p:nvGrpSpPr>
          <p:cNvPr id="2" name="Group 1"/>
          <p:cNvGrpSpPr/>
          <p:nvPr/>
        </p:nvGrpSpPr>
        <p:grpSpPr>
          <a:xfrm>
            <a:off x="-73044" y="1809292"/>
            <a:ext cx="3112668" cy="1763724"/>
            <a:chOff x="1208875" y="3922435"/>
            <a:chExt cx="4194915" cy="2594594"/>
          </a:xfrm>
        </p:grpSpPr>
        <p:grpSp>
          <p:nvGrpSpPr>
            <p:cNvPr id="41" name="Group 40"/>
            <p:cNvGrpSpPr/>
            <p:nvPr/>
          </p:nvGrpSpPr>
          <p:grpSpPr>
            <a:xfrm>
              <a:off x="1681067" y="3922435"/>
              <a:ext cx="3349607" cy="2594594"/>
              <a:chOff x="1921724" y="611115"/>
              <a:chExt cx="3349607" cy="2594594"/>
            </a:xfrm>
          </p:grpSpPr>
          <p:sp>
            <p:nvSpPr>
              <p:cNvPr id="43" name="TextBox 42"/>
              <p:cNvSpPr txBox="1"/>
              <p:nvPr/>
            </p:nvSpPr>
            <p:spPr>
              <a:xfrm>
                <a:off x="1962175" y="611115"/>
                <a:ext cx="3309156" cy="543320"/>
              </a:xfrm>
              <a:prstGeom prst="rect">
                <a:avLst/>
              </a:prstGeom>
              <a:noFill/>
            </p:spPr>
            <p:txBody>
              <a:bodyPr wrap="square" rtlCol="0">
                <a:spAutoFit/>
              </a:bodyPr>
              <a:lstStyle/>
              <a:p>
                <a:r>
                  <a:rPr lang="en-US" b="1" dirty="0">
                    <a:solidFill>
                      <a:schemeClr val="tx2"/>
                    </a:solidFill>
                    <a:latin typeface="+mj-lt"/>
                    <a:cs typeface="Arial" pitchFamily="34" charset="0"/>
                  </a:rPr>
                  <a:t>Image Processing </a:t>
                </a:r>
              </a:p>
            </p:txBody>
          </p:sp>
          <p:grpSp>
            <p:nvGrpSpPr>
              <p:cNvPr id="45" name="Group 44"/>
              <p:cNvGrpSpPr/>
              <p:nvPr/>
            </p:nvGrpSpPr>
            <p:grpSpPr>
              <a:xfrm>
                <a:off x="1921724" y="1892245"/>
                <a:ext cx="3281873" cy="1313464"/>
                <a:chOff x="402489" y="1888432"/>
                <a:chExt cx="3290011" cy="1316721"/>
              </a:xfrm>
            </p:grpSpPr>
            <p:pic>
              <p:nvPicPr>
                <p:cNvPr id="48" name="Picture 3" descr="http://in.mathworks.com/help/releases/R2015a/images/ref/peppers_color.png"/>
                <p:cNvPicPr>
                  <a:picLocks noChangeAspect="1" noChangeArrowheads="1"/>
                </p:cNvPicPr>
                <p:nvPr/>
              </p:nvPicPr>
              <p:blipFill rotWithShape="1">
                <a:blip r:embed="rId6">
                  <a:extLst>
                    <a:ext uri="{28A0092B-C50C-407E-A947-70E740481C1C}">
                      <a14:useLocalDpi xmlns:a14="http://schemas.microsoft.com/office/drawing/2010/main" val="0"/>
                    </a:ext>
                  </a:extLst>
                </a:blip>
                <a:srcRect b="52036"/>
                <a:stretch/>
              </p:blipFill>
              <p:spPr bwMode="auto">
                <a:xfrm>
                  <a:off x="402489" y="1888433"/>
                  <a:ext cx="1619324" cy="131672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http://in.mathworks.com/help/releases/R2015a/images/ref/peppers_color.png"/>
                <p:cNvPicPr>
                  <a:picLocks noChangeAspect="1" noChangeArrowheads="1"/>
                </p:cNvPicPr>
                <p:nvPr/>
              </p:nvPicPr>
              <p:blipFill rotWithShape="1">
                <a:blip r:embed="rId6">
                  <a:extLst>
                    <a:ext uri="{28A0092B-C50C-407E-A947-70E740481C1C}">
                      <a14:useLocalDpi xmlns:a14="http://schemas.microsoft.com/office/drawing/2010/main" val="0"/>
                    </a:ext>
                  </a:extLst>
                </a:blip>
                <a:srcRect t="52821"/>
                <a:stretch/>
              </p:blipFill>
              <p:spPr bwMode="auto">
                <a:xfrm>
                  <a:off x="2073176" y="1888432"/>
                  <a:ext cx="1619324" cy="129516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9" name="Rectangle 28"/>
            <p:cNvSpPr/>
            <p:nvPr/>
          </p:nvSpPr>
          <p:spPr>
            <a:xfrm>
              <a:off x="1208875" y="4352444"/>
              <a:ext cx="4194915" cy="769703"/>
            </a:xfrm>
            <a:prstGeom prst="rect">
              <a:avLst/>
            </a:prstGeom>
          </p:spPr>
          <p:txBody>
            <a:bodyPr wrap="square">
              <a:spAutoFit/>
            </a:bodyPr>
            <a:lstStyle/>
            <a:p>
              <a:pPr algn="ctr"/>
              <a:r>
                <a:rPr lang="en-IN" sz="1400" dirty="0"/>
                <a:t>Batch Image Processor, Block Processing, GPU-enabled functions</a:t>
              </a:r>
            </a:p>
          </p:txBody>
        </p:sp>
      </p:grpSp>
      <p:grpSp>
        <p:nvGrpSpPr>
          <p:cNvPr id="17" name="Group 16"/>
          <p:cNvGrpSpPr/>
          <p:nvPr/>
        </p:nvGrpSpPr>
        <p:grpSpPr>
          <a:xfrm>
            <a:off x="3316566" y="4020243"/>
            <a:ext cx="2502834" cy="1713013"/>
            <a:chOff x="4597936" y="4098376"/>
            <a:chExt cx="3373048" cy="2519995"/>
          </a:xfrm>
        </p:grpSpPr>
        <p:grpSp>
          <p:nvGrpSpPr>
            <p:cNvPr id="31" name="Group 30"/>
            <p:cNvGrpSpPr/>
            <p:nvPr/>
          </p:nvGrpSpPr>
          <p:grpSpPr>
            <a:xfrm>
              <a:off x="4649793" y="4098376"/>
              <a:ext cx="3314631" cy="1277026"/>
              <a:chOff x="2124870" y="4050264"/>
              <a:chExt cx="3314631" cy="1277026"/>
            </a:xfrm>
          </p:grpSpPr>
          <p:sp>
            <p:nvSpPr>
              <p:cNvPr id="34" name="TextBox 33"/>
              <p:cNvSpPr txBox="1"/>
              <p:nvPr/>
            </p:nvSpPr>
            <p:spPr>
              <a:xfrm>
                <a:off x="2346147" y="4050264"/>
                <a:ext cx="3093354" cy="543320"/>
              </a:xfrm>
              <a:prstGeom prst="rect">
                <a:avLst/>
              </a:prstGeom>
              <a:noFill/>
            </p:spPr>
            <p:txBody>
              <a:bodyPr wrap="square" rtlCol="0">
                <a:spAutoFit/>
              </a:bodyPr>
              <a:lstStyle/>
              <a:p>
                <a:r>
                  <a:rPr lang="en-US" b="1" dirty="0">
                    <a:solidFill>
                      <a:schemeClr val="tx2"/>
                    </a:solidFill>
                    <a:latin typeface="+mj-lt"/>
                    <a:cs typeface="Arial" pitchFamily="34" charset="0"/>
                  </a:rPr>
                  <a:t>Computer Vision</a:t>
                </a:r>
              </a:p>
            </p:txBody>
          </p:sp>
          <p:sp>
            <p:nvSpPr>
              <p:cNvPr id="33" name="Rectangle 32"/>
              <p:cNvSpPr/>
              <p:nvPr/>
            </p:nvSpPr>
            <p:spPr>
              <a:xfrm>
                <a:off x="2124870" y="4557585"/>
                <a:ext cx="3230496" cy="769705"/>
              </a:xfrm>
              <a:prstGeom prst="rect">
                <a:avLst/>
              </a:prstGeom>
            </p:spPr>
            <p:txBody>
              <a:bodyPr wrap="square">
                <a:spAutoFit/>
              </a:bodyPr>
              <a:lstStyle/>
              <a:p>
                <a:pPr algn="ctr"/>
                <a:r>
                  <a:rPr lang="en-IN" sz="1400" dirty="0"/>
                  <a:t>Parallel-enabled functions in bag-of-words workflow</a:t>
                </a:r>
              </a:p>
            </p:txBody>
          </p:sp>
        </p:grpSp>
        <p:pic>
          <p:nvPicPr>
            <p:cNvPr id="13" name="Picture 12"/>
            <p:cNvPicPr>
              <a:picLocks noChangeAspect="1"/>
            </p:cNvPicPr>
            <p:nvPr/>
          </p:nvPicPr>
          <p:blipFill>
            <a:blip r:embed="rId7"/>
            <a:stretch>
              <a:fillRect/>
            </a:stretch>
          </p:blipFill>
          <p:spPr>
            <a:xfrm>
              <a:off x="4597936" y="5512449"/>
              <a:ext cx="3373048" cy="1105922"/>
            </a:xfrm>
            <a:prstGeom prst="rect">
              <a:avLst/>
            </a:prstGeom>
          </p:spPr>
        </p:pic>
      </p:grpSp>
      <p:grpSp>
        <p:nvGrpSpPr>
          <p:cNvPr id="16" name="Group 15"/>
          <p:cNvGrpSpPr/>
          <p:nvPr/>
        </p:nvGrpSpPr>
        <p:grpSpPr>
          <a:xfrm>
            <a:off x="54878" y="3808548"/>
            <a:ext cx="2880211" cy="2068724"/>
            <a:chOff x="8173256" y="3643619"/>
            <a:chExt cx="3881635" cy="3043277"/>
          </a:xfrm>
        </p:grpSpPr>
        <p:sp>
          <p:nvSpPr>
            <p:cNvPr id="50" name="TextBox 49"/>
            <p:cNvSpPr txBox="1"/>
            <p:nvPr/>
          </p:nvSpPr>
          <p:spPr>
            <a:xfrm>
              <a:off x="8173256" y="3643619"/>
              <a:ext cx="3881635" cy="950810"/>
            </a:xfrm>
            <a:prstGeom prst="rect">
              <a:avLst/>
            </a:prstGeom>
            <a:noFill/>
          </p:spPr>
          <p:txBody>
            <a:bodyPr wrap="square" rtlCol="0">
              <a:spAutoFit/>
            </a:bodyPr>
            <a:lstStyle/>
            <a:p>
              <a:pPr algn="ctr"/>
              <a:r>
                <a:rPr lang="en-US" b="1" dirty="0">
                  <a:solidFill>
                    <a:schemeClr val="tx2"/>
                  </a:solidFill>
                  <a:latin typeface="+mj-lt"/>
                  <a:cs typeface="Arial" pitchFamily="34" charset="0"/>
                </a:rPr>
                <a:t>Signal Processing and Communications </a:t>
              </a:r>
            </a:p>
          </p:txBody>
        </p:sp>
        <p:sp>
          <p:nvSpPr>
            <p:cNvPr id="42" name="Rectangle 41"/>
            <p:cNvSpPr/>
            <p:nvPr/>
          </p:nvSpPr>
          <p:spPr>
            <a:xfrm>
              <a:off x="8197020" y="4532189"/>
              <a:ext cx="3806504" cy="769703"/>
            </a:xfrm>
            <a:prstGeom prst="rect">
              <a:avLst/>
            </a:prstGeom>
          </p:spPr>
          <p:txBody>
            <a:bodyPr wrap="square">
              <a:spAutoFit/>
            </a:bodyPr>
            <a:lstStyle/>
            <a:p>
              <a:pPr algn="ctr"/>
              <a:r>
                <a:rPr lang="en-IN" sz="1400" dirty="0"/>
                <a:t>GPU-enabled FFT filtering, cross correlation, BER simulations</a:t>
              </a:r>
            </a:p>
          </p:txBody>
        </p:sp>
        <p:pic>
          <p:nvPicPr>
            <p:cNvPr id="15" name="Picture 14"/>
            <p:cNvPicPr>
              <a:picLocks noChangeAspect="1"/>
            </p:cNvPicPr>
            <p:nvPr/>
          </p:nvPicPr>
          <p:blipFill>
            <a:blip r:embed="rId8"/>
            <a:stretch>
              <a:fillRect/>
            </a:stretch>
          </p:blipFill>
          <p:spPr>
            <a:xfrm>
              <a:off x="9024114" y="5367881"/>
              <a:ext cx="2131402" cy="1319015"/>
            </a:xfrm>
            <a:prstGeom prst="rect">
              <a:avLst/>
            </a:prstGeom>
          </p:spPr>
        </p:pic>
      </p:grpSp>
      <p:sp>
        <p:nvSpPr>
          <p:cNvPr id="8" name="TextBox 7"/>
          <p:cNvSpPr txBox="1"/>
          <p:nvPr/>
        </p:nvSpPr>
        <p:spPr>
          <a:xfrm>
            <a:off x="277327" y="6021288"/>
            <a:ext cx="8401312" cy="646331"/>
          </a:xfrm>
          <a:prstGeom prst="rect">
            <a:avLst/>
          </a:prstGeom>
          <a:noFill/>
        </p:spPr>
        <p:txBody>
          <a:bodyPr wrap="square" rtlCol="0">
            <a:spAutoFit/>
          </a:bodyPr>
          <a:lstStyle/>
          <a:p>
            <a:r>
              <a:rPr lang="en-US" b="1" dirty="0">
                <a:latin typeface="Arial" pitchFamily="34" charset="0"/>
                <a:cs typeface="Arial" pitchFamily="34" charset="0"/>
              </a:rPr>
              <a:t>Other Parallel-enabled </a:t>
            </a:r>
            <a:r>
              <a:rPr lang="en-US" b="1" dirty="0" err="1" smtClean="0">
                <a:latin typeface="Arial" pitchFamily="34" charset="0"/>
                <a:cs typeface="Arial" pitchFamily="34" charset="0"/>
              </a:rPr>
              <a:t>Toolboxs</a:t>
            </a:r>
            <a:r>
              <a:rPr lang="en-US" b="1" dirty="0" smtClean="0">
                <a:latin typeface="Arial" pitchFamily="34" charset="0"/>
                <a:cs typeface="Arial" pitchFamily="34" charset="0"/>
              </a:rPr>
              <a:t>:</a:t>
            </a:r>
          </a:p>
          <a:p>
            <a:r>
              <a:rPr lang="en-US" dirty="0" smtClean="0">
                <a:latin typeface="Arial" pitchFamily="34" charset="0"/>
                <a:cs typeface="Arial" pitchFamily="34" charset="0"/>
                <a:hlinkClick r:id="rId9"/>
              </a:rPr>
              <a:t>www.mathworks.com/products/parallel-computing/parallel-support.html</a:t>
            </a:r>
            <a:endParaRPr lang="en-US" dirty="0">
              <a:latin typeface="Arial" pitchFamily="34" charset="0"/>
              <a:cs typeface="Arial" pitchFamily="34" charset="0"/>
            </a:endParaRPr>
          </a:p>
        </p:txBody>
      </p:sp>
      <p:sp>
        <p:nvSpPr>
          <p:cNvPr id="9" name="Title 8"/>
          <p:cNvSpPr>
            <a:spLocks noGrp="1"/>
          </p:cNvSpPr>
          <p:nvPr>
            <p:ph type="title"/>
          </p:nvPr>
        </p:nvSpPr>
        <p:spPr>
          <a:xfrm>
            <a:off x="457200" y="731838"/>
            <a:ext cx="8363272" cy="892869"/>
          </a:xfrm>
        </p:spPr>
        <p:txBody>
          <a:bodyPr/>
          <a:lstStyle/>
          <a:p>
            <a:r>
              <a:rPr lang="en-US" dirty="0"/>
              <a:t>Parallel-enabled Toolboxes </a:t>
            </a:r>
            <a:r>
              <a:rPr lang="en-US" dirty="0" smtClean="0"/>
              <a:t/>
            </a:r>
            <a:br>
              <a:rPr lang="en-US" dirty="0" smtClean="0"/>
            </a:br>
            <a:r>
              <a:rPr lang="en-US" sz="2000" dirty="0" smtClean="0">
                <a:solidFill>
                  <a:schemeClr val="accent4"/>
                </a:solidFill>
              </a:rPr>
              <a:t>Enable </a:t>
            </a:r>
            <a:r>
              <a:rPr lang="en-US" sz="2000" dirty="0">
                <a:solidFill>
                  <a:schemeClr val="accent4"/>
                </a:solidFill>
              </a:rPr>
              <a:t>parallel computing support by setting a flag or preference</a:t>
            </a:r>
            <a:r>
              <a:rPr lang="en-US" sz="2000" b="0" dirty="0">
                <a:solidFill>
                  <a:schemeClr val="accent4"/>
                </a:solidFill>
              </a:rPr>
              <a:t/>
            </a:r>
            <a:br>
              <a:rPr lang="en-US" sz="2000" b="0" dirty="0">
                <a:solidFill>
                  <a:schemeClr val="accent4"/>
                </a:solidFill>
              </a:rPr>
            </a:br>
            <a:endParaRPr lang="he-IL" dirty="0"/>
          </a:p>
        </p:txBody>
      </p:sp>
    </p:spTree>
    <p:extLst>
      <p:ext uri="{BB962C8B-B14F-4D97-AF65-F5344CB8AC3E}">
        <p14:creationId xmlns:p14="http://schemas.microsoft.com/office/powerpoint/2010/main" val="127509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579296" cy="1143000"/>
          </a:xfrm>
        </p:spPr>
        <p:txBody>
          <a:bodyPr/>
          <a:lstStyle/>
          <a:p>
            <a:r>
              <a:rPr lang="en-US" dirty="0" smtClean="0"/>
              <a:t>Programming Parallel Applications (2 of 3)</a:t>
            </a:r>
            <a:endParaRPr lang="en-US" dirty="0"/>
          </a:p>
        </p:txBody>
      </p:sp>
      <p:sp>
        <p:nvSpPr>
          <p:cNvPr id="6" name="Content Placeholder 5"/>
          <p:cNvSpPr>
            <a:spLocks noGrp="1"/>
          </p:cNvSpPr>
          <p:nvPr>
            <p:ph idx="1"/>
          </p:nvPr>
        </p:nvSpPr>
        <p:spPr>
          <a:xfrm>
            <a:off x="1600200" y="2133600"/>
            <a:ext cx="6172200" cy="4114800"/>
          </a:xfrm>
        </p:spPr>
        <p:txBody>
          <a:bodyPr/>
          <a:lstStyle/>
          <a:p>
            <a:r>
              <a:rPr lang="en-US" dirty="0" smtClean="0"/>
              <a:t>Enable by changing input data type</a:t>
            </a:r>
          </a:p>
          <a:p>
            <a:pPr lvl="1"/>
            <a:r>
              <a:rPr lang="en-US" dirty="0" smtClean="0"/>
              <a:t>Use same algorithmic code with core MATLAB</a:t>
            </a:r>
          </a:p>
          <a:p>
            <a:pPr lvl="1"/>
            <a:r>
              <a:rPr lang="en-US" dirty="0" smtClean="0"/>
              <a:t>Examples</a:t>
            </a:r>
          </a:p>
          <a:p>
            <a:pPr lvl="2"/>
            <a:r>
              <a:rPr lang="en-US" dirty="0" smtClean="0"/>
              <a:t>Functions overloaded for </a:t>
            </a:r>
            <a:r>
              <a:rPr lang="en-US" b="1" dirty="0" err="1" smtClean="0">
                <a:solidFill>
                  <a:schemeClr val="tx2"/>
                </a:solidFill>
                <a:latin typeface="Courier New" panose="02070309020205020404" pitchFamily="49" charset="0"/>
                <a:cs typeface="Courier New" panose="02070309020205020404" pitchFamily="49" charset="0"/>
              </a:rPr>
              <a:t>gpuArray</a:t>
            </a:r>
            <a:endParaRPr lang="en-US" b="1" dirty="0" smtClean="0">
              <a:solidFill>
                <a:schemeClr val="tx2"/>
              </a:solidFill>
              <a:latin typeface="Courier New" panose="02070309020205020404" pitchFamily="49" charset="0"/>
              <a:cs typeface="Courier New" panose="02070309020205020404" pitchFamily="49" charset="0"/>
            </a:endParaRPr>
          </a:p>
          <a:p>
            <a:pPr lvl="2"/>
            <a:r>
              <a:rPr lang="en-US" dirty="0" smtClean="0"/>
              <a:t>Functions overloaded for </a:t>
            </a:r>
            <a:r>
              <a:rPr lang="en-US" b="1" dirty="0" err="1" smtClean="0">
                <a:solidFill>
                  <a:schemeClr val="tx2"/>
                </a:solidFill>
                <a:latin typeface="Courier New" panose="02070309020205020404" pitchFamily="49" charset="0"/>
                <a:cs typeface="Courier New" panose="02070309020205020404" pitchFamily="49" charset="0"/>
              </a:rPr>
              <a:t>codistributed</a:t>
            </a:r>
            <a:endParaRPr lang="en-US" b="1" dirty="0" smtClean="0">
              <a:solidFill>
                <a:schemeClr val="tx2"/>
              </a:solidFill>
              <a:latin typeface="Courier New" panose="02070309020205020404" pitchFamily="49" charset="0"/>
              <a:cs typeface="Courier New" panose="02070309020205020404" pitchFamily="49" charset="0"/>
            </a:endParaRPr>
          </a:p>
          <a:p>
            <a:pPr marL="0" indent="0">
              <a:buNone/>
            </a:pPr>
            <a:endParaRPr lang="en-US" dirty="0" smtClean="0"/>
          </a:p>
        </p:txBody>
      </p:sp>
      <p:sp>
        <p:nvSpPr>
          <p:cNvPr id="10" name="Up Arrow 9"/>
          <p:cNvSpPr/>
          <p:nvPr/>
        </p:nvSpPr>
        <p:spPr>
          <a:xfrm>
            <a:off x="228600" y="2118043"/>
            <a:ext cx="1143000" cy="3505200"/>
          </a:xfrm>
          <a:prstGeom prst="upArrow">
            <a:avLst/>
          </a:prstGeom>
          <a:gradFill>
            <a:gsLst>
              <a:gs pos="0">
                <a:schemeClr val="accent4">
                  <a:lumMod val="60000"/>
                  <a:lumOff val="40000"/>
                </a:schemeClr>
              </a:gs>
              <a:gs pos="29000">
                <a:schemeClr val="accent4">
                  <a:lumMod val="20000"/>
                  <a:lumOff val="80000"/>
                </a:schemeClr>
              </a:gs>
              <a:gs pos="100000">
                <a:schemeClr val="bg1"/>
              </a:gs>
            </a:gsLst>
            <a:lin ang="5400000" scaled="1"/>
          </a:gradFill>
          <a:ln w="254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eaLnBrk="0" fontAlgn="base" hangingPunct="0">
              <a:spcBef>
                <a:spcPct val="0"/>
              </a:spcBef>
              <a:spcAft>
                <a:spcPct val="0"/>
              </a:spcAft>
            </a:pPr>
            <a:r>
              <a:rPr lang="en-US" sz="2000" b="1" dirty="0" smtClean="0">
                <a:solidFill>
                  <a:schemeClr val="tx1"/>
                </a:solidFill>
                <a:cs typeface="Arial" pitchFamily="34" charset="0"/>
              </a:rPr>
              <a:t>Ease of Use</a:t>
            </a:r>
          </a:p>
        </p:txBody>
      </p:sp>
      <p:sp>
        <p:nvSpPr>
          <p:cNvPr id="11" name="Down Arrow 10"/>
          <p:cNvSpPr/>
          <p:nvPr/>
        </p:nvSpPr>
        <p:spPr>
          <a:xfrm>
            <a:off x="7772400" y="2118043"/>
            <a:ext cx="1143000" cy="3505200"/>
          </a:xfrm>
          <a:prstGeom prst="downArrow">
            <a:avLst/>
          </a:prstGeom>
          <a:gradFill>
            <a:gsLst>
              <a:gs pos="0">
                <a:schemeClr val="accent4">
                  <a:lumMod val="60000"/>
                  <a:lumOff val="40000"/>
                </a:schemeClr>
              </a:gs>
              <a:gs pos="33000">
                <a:schemeClr val="accent4">
                  <a:lumMod val="20000"/>
                  <a:lumOff val="80000"/>
                </a:schemeClr>
              </a:gs>
              <a:gs pos="100000">
                <a:schemeClr val="bg1"/>
              </a:gs>
            </a:gsLst>
            <a:lin ang="5400000" scaled="1"/>
          </a:gra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2000" b="1" dirty="0" smtClean="0">
                <a:solidFill>
                  <a:schemeClr val="tx1"/>
                </a:solidFill>
                <a:cs typeface="Arial" pitchFamily="34" charset="0"/>
              </a:rPr>
              <a:t>Greater Control</a:t>
            </a:r>
          </a:p>
        </p:txBody>
      </p:sp>
      <p:sp>
        <p:nvSpPr>
          <p:cNvPr id="4" name="Rectangle 3"/>
          <p:cNvSpPr/>
          <p:nvPr/>
        </p:nvSpPr>
        <p:spPr>
          <a:xfrm>
            <a:off x="252436" y="6021288"/>
            <a:ext cx="8782100" cy="830997"/>
          </a:xfrm>
          <a:prstGeom prst="rect">
            <a:avLst/>
          </a:prstGeom>
        </p:spPr>
        <p:txBody>
          <a:bodyPr wrap="square">
            <a:spAutoFit/>
          </a:bodyPr>
          <a:lstStyle/>
          <a:p>
            <a:r>
              <a:rPr lang="en-US" sz="1600" dirty="0" smtClean="0">
                <a:hlinkClick r:id="rId3"/>
              </a:rPr>
              <a:t>www.mathworks.com/help/distcomp/using-matlab-functions-on-codistributed-arrays.html</a:t>
            </a:r>
            <a:endParaRPr lang="en-US" sz="1600" dirty="0" smtClean="0"/>
          </a:p>
          <a:p>
            <a:r>
              <a:rPr lang="en-US" sz="1600" dirty="0" smtClean="0">
                <a:hlinkClick r:id="rId4"/>
              </a:rPr>
              <a:t>www.mathworks.com/help/distcomp/run-built-in-functions-on-a-gpu.html</a:t>
            </a:r>
            <a:endParaRPr lang="en-US" sz="1600" dirty="0" smtClean="0"/>
          </a:p>
          <a:p>
            <a:endParaRPr lang="he-IL" sz="1600" dirty="0"/>
          </a:p>
        </p:txBody>
      </p:sp>
    </p:spTree>
    <p:extLst>
      <p:ext uri="{BB962C8B-B14F-4D97-AF65-F5344CB8AC3E}">
        <p14:creationId xmlns:p14="http://schemas.microsoft.com/office/powerpoint/2010/main" val="143732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8458200" cy="1143000"/>
          </a:xfrm>
        </p:spPr>
        <p:txBody>
          <a:bodyPr/>
          <a:lstStyle/>
          <a:p>
            <a:r>
              <a:rPr lang="en-US" dirty="0" smtClean="0"/>
              <a:t>Programming Parallel Applications (3 of 3)</a:t>
            </a:r>
            <a:endParaRPr lang="en-US" dirty="0"/>
          </a:p>
        </p:txBody>
      </p:sp>
      <p:sp>
        <p:nvSpPr>
          <p:cNvPr id="6" name="Content Placeholder 5"/>
          <p:cNvSpPr>
            <a:spLocks noGrp="1"/>
          </p:cNvSpPr>
          <p:nvPr>
            <p:ph idx="1"/>
          </p:nvPr>
        </p:nvSpPr>
        <p:spPr>
          <a:xfrm>
            <a:off x="1227584" y="1484784"/>
            <a:ext cx="6944816" cy="4648200"/>
          </a:xfrm>
        </p:spPr>
        <p:txBody>
          <a:bodyPr/>
          <a:lstStyle/>
          <a:p>
            <a:endParaRPr lang="en-US" dirty="0" smtClean="0"/>
          </a:p>
          <a:p>
            <a:r>
              <a:rPr lang="en-US" dirty="0" smtClean="0"/>
              <a:t>Build code with Parallel Computing API</a:t>
            </a:r>
          </a:p>
          <a:p>
            <a:pPr lvl="1"/>
            <a:r>
              <a:rPr lang="en-US" dirty="0" smtClean="0"/>
              <a:t>Applications require Parallel Computing Toolbox</a:t>
            </a:r>
          </a:p>
          <a:p>
            <a:pPr lvl="1"/>
            <a:r>
              <a:rPr lang="en-US" dirty="0" smtClean="0"/>
              <a:t>Examples:</a:t>
            </a:r>
          </a:p>
          <a:p>
            <a:pPr lvl="2"/>
            <a:r>
              <a:rPr lang="en-US" b="1" dirty="0" err="1">
                <a:solidFill>
                  <a:schemeClr val="tx2"/>
                </a:solidFill>
                <a:latin typeface="Courier New" panose="02070309020205020404" pitchFamily="49" charset="0"/>
                <a:cs typeface="Courier New" panose="02070309020205020404" pitchFamily="49" charset="0"/>
              </a:rPr>
              <a:t>s</a:t>
            </a:r>
            <a:r>
              <a:rPr lang="en-US" b="1" dirty="0" err="1" smtClean="0">
                <a:solidFill>
                  <a:schemeClr val="tx2"/>
                </a:solidFill>
                <a:latin typeface="Courier New" panose="02070309020205020404" pitchFamily="49" charset="0"/>
                <a:cs typeface="Courier New" panose="02070309020205020404" pitchFamily="49" charset="0"/>
              </a:rPr>
              <a:t>pmd</a:t>
            </a:r>
            <a:r>
              <a:rPr lang="en-US" b="1" dirty="0" smtClean="0">
                <a:solidFill>
                  <a:schemeClr val="tx2"/>
                </a:solidFill>
                <a:latin typeface="Courier New" panose="02070309020205020404" pitchFamily="49" charset="0"/>
                <a:cs typeface="Courier New" panose="02070309020205020404" pitchFamily="49" charset="0"/>
              </a:rPr>
              <a:t>, </a:t>
            </a:r>
            <a:r>
              <a:rPr lang="en-US" b="1" dirty="0" err="1" smtClean="0">
                <a:solidFill>
                  <a:schemeClr val="tx2"/>
                </a:solidFill>
                <a:latin typeface="Courier New" panose="02070309020205020404" pitchFamily="49" charset="0"/>
                <a:cs typeface="Courier New" panose="02070309020205020404" pitchFamily="49" charset="0"/>
              </a:rPr>
              <a:t>gop</a:t>
            </a:r>
            <a:endParaRPr lang="en-US" b="1" dirty="0" smtClean="0">
              <a:solidFill>
                <a:schemeClr val="tx2"/>
              </a:solidFill>
              <a:latin typeface="Courier New" panose="02070309020205020404" pitchFamily="49" charset="0"/>
              <a:cs typeface="Courier New" panose="02070309020205020404" pitchFamily="49" charset="0"/>
            </a:endParaRPr>
          </a:p>
          <a:p>
            <a:pPr lvl="2"/>
            <a:r>
              <a:rPr lang="en-US" dirty="0" smtClean="0"/>
              <a:t>Message passing</a:t>
            </a:r>
          </a:p>
          <a:p>
            <a:pPr lvl="2"/>
            <a:r>
              <a:rPr lang="en-US" dirty="0"/>
              <a:t>Job submission functions</a:t>
            </a:r>
          </a:p>
          <a:p>
            <a:pPr lvl="2"/>
            <a:r>
              <a:rPr lang="en-US" dirty="0" smtClean="0"/>
              <a:t>CUDA kernels</a:t>
            </a:r>
          </a:p>
          <a:p>
            <a:pPr lvl="2"/>
            <a:endParaRPr lang="en-US" dirty="0"/>
          </a:p>
        </p:txBody>
      </p:sp>
      <p:sp>
        <p:nvSpPr>
          <p:cNvPr id="10" name="Up Arrow 9"/>
          <p:cNvSpPr/>
          <p:nvPr/>
        </p:nvSpPr>
        <p:spPr>
          <a:xfrm>
            <a:off x="228600" y="2118043"/>
            <a:ext cx="1143000" cy="3505200"/>
          </a:xfrm>
          <a:prstGeom prst="upArrow">
            <a:avLst/>
          </a:prstGeom>
          <a:gradFill>
            <a:gsLst>
              <a:gs pos="0">
                <a:schemeClr val="accent4">
                  <a:lumMod val="60000"/>
                  <a:lumOff val="40000"/>
                </a:schemeClr>
              </a:gs>
              <a:gs pos="29000">
                <a:schemeClr val="accent4">
                  <a:lumMod val="20000"/>
                  <a:lumOff val="80000"/>
                </a:schemeClr>
              </a:gs>
              <a:gs pos="100000">
                <a:schemeClr val="bg1"/>
              </a:gs>
            </a:gsLst>
            <a:lin ang="5400000" scaled="1"/>
          </a:gradFill>
          <a:ln w="254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eaLnBrk="0" fontAlgn="base" hangingPunct="0">
              <a:spcBef>
                <a:spcPct val="0"/>
              </a:spcBef>
              <a:spcAft>
                <a:spcPct val="0"/>
              </a:spcAft>
            </a:pPr>
            <a:r>
              <a:rPr lang="en-US" sz="2000" b="1" dirty="0" smtClean="0">
                <a:solidFill>
                  <a:schemeClr val="tx1"/>
                </a:solidFill>
                <a:cs typeface="Arial" pitchFamily="34" charset="0"/>
              </a:rPr>
              <a:t>Ease of Use</a:t>
            </a:r>
          </a:p>
        </p:txBody>
      </p:sp>
      <p:sp>
        <p:nvSpPr>
          <p:cNvPr id="11" name="Down Arrow 10"/>
          <p:cNvSpPr/>
          <p:nvPr/>
        </p:nvSpPr>
        <p:spPr>
          <a:xfrm>
            <a:off x="7772400" y="2118043"/>
            <a:ext cx="1143000" cy="3505200"/>
          </a:xfrm>
          <a:prstGeom prst="downArrow">
            <a:avLst/>
          </a:prstGeom>
          <a:gradFill>
            <a:gsLst>
              <a:gs pos="0">
                <a:schemeClr val="accent4">
                  <a:lumMod val="60000"/>
                  <a:lumOff val="40000"/>
                </a:schemeClr>
              </a:gs>
              <a:gs pos="33000">
                <a:schemeClr val="accent4">
                  <a:lumMod val="20000"/>
                  <a:lumOff val="80000"/>
                </a:schemeClr>
              </a:gs>
              <a:gs pos="100000">
                <a:schemeClr val="bg1"/>
              </a:gs>
            </a:gsLst>
            <a:lin ang="5400000" scaled="1"/>
          </a:gra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2000" b="1" dirty="0" smtClean="0">
                <a:solidFill>
                  <a:schemeClr val="tx1"/>
                </a:solidFill>
                <a:cs typeface="Arial" pitchFamily="34" charset="0"/>
              </a:rPr>
              <a:t>Greater Control</a:t>
            </a:r>
          </a:p>
        </p:txBody>
      </p:sp>
    </p:spTree>
    <p:extLst>
      <p:ext uri="{BB962C8B-B14F-4D97-AF65-F5344CB8AC3E}">
        <p14:creationId xmlns:p14="http://schemas.microsoft.com/office/powerpoint/2010/main" val="79289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title"/>
          </p:nvPr>
        </p:nvSpPr>
        <p:spPr/>
        <p:txBody>
          <a:bodyPr/>
          <a:lstStyle/>
          <a:p>
            <a:r>
              <a:rPr lang="de-DE" dirty="0" smtClean="0"/>
              <a:t>Example: </a:t>
            </a:r>
            <a:r>
              <a:rPr lang="en-GB" dirty="0" smtClean="0"/>
              <a:t>Optimizing Tower Placement</a:t>
            </a:r>
            <a:endParaRPr lang="en-US" dirty="0"/>
          </a:p>
        </p:txBody>
      </p:sp>
      <p:sp>
        <p:nvSpPr>
          <p:cNvPr id="10" name="Content Placeholder 9"/>
          <p:cNvSpPr>
            <a:spLocks noGrp="1"/>
          </p:cNvSpPr>
          <p:nvPr>
            <p:ph idx="1"/>
          </p:nvPr>
        </p:nvSpPr>
        <p:spPr/>
        <p:txBody>
          <a:bodyPr/>
          <a:lstStyle/>
          <a:p>
            <a:pPr>
              <a:lnSpc>
                <a:spcPct val="150000"/>
              </a:lnSpc>
              <a:spcBef>
                <a:spcPts val="0"/>
              </a:spcBef>
            </a:pPr>
            <a:r>
              <a:rPr lang="en-US" sz="2400" dirty="0" smtClean="0"/>
              <a:t>Determine location of cell towers</a:t>
            </a:r>
          </a:p>
          <a:p>
            <a:pPr>
              <a:lnSpc>
                <a:spcPct val="150000"/>
              </a:lnSpc>
              <a:spcBef>
                <a:spcPts val="0"/>
              </a:spcBef>
            </a:pPr>
            <a:endParaRPr lang="en-US" sz="2400" dirty="0" smtClean="0"/>
          </a:p>
          <a:p>
            <a:pPr>
              <a:lnSpc>
                <a:spcPct val="150000"/>
              </a:lnSpc>
              <a:spcBef>
                <a:spcPts val="0"/>
              </a:spcBef>
            </a:pPr>
            <a:r>
              <a:rPr lang="en-US" sz="2400" b="1" dirty="0" smtClean="0"/>
              <a:t>Maximize</a:t>
            </a:r>
            <a:r>
              <a:rPr lang="en-US" sz="2400" dirty="0" smtClean="0"/>
              <a:t> coverage</a:t>
            </a:r>
          </a:p>
          <a:p>
            <a:pPr>
              <a:lnSpc>
                <a:spcPct val="150000"/>
              </a:lnSpc>
              <a:spcBef>
                <a:spcPts val="0"/>
              </a:spcBef>
            </a:pPr>
            <a:endParaRPr lang="en-US" sz="2400" dirty="0" smtClean="0"/>
          </a:p>
          <a:p>
            <a:pPr>
              <a:lnSpc>
                <a:spcPct val="150000"/>
              </a:lnSpc>
              <a:spcBef>
                <a:spcPts val="0"/>
              </a:spcBef>
            </a:pPr>
            <a:r>
              <a:rPr lang="en-US" sz="2400" b="1" dirty="0" smtClean="0"/>
              <a:t>Minimize</a:t>
            </a:r>
            <a:r>
              <a:rPr lang="en-US" sz="2400" dirty="0" smtClean="0"/>
              <a:t> overlap</a:t>
            </a:r>
          </a:p>
        </p:txBody>
      </p:sp>
      <p:grpSp>
        <p:nvGrpSpPr>
          <p:cNvPr id="7" name="Group 6"/>
          <p:cNvGrpSpPr/>
          <p:nvPr/>
        </p:nvGrpSpPr>
        <p:grpSpPr>
          <a:xfrm>
            <a:off x="6431386" y="1447800"/>
            <a:ext cx="1638300" cy="4723863"/>
            <a:chOff x="6431386" y="1447800"/>
            <a:chExt cx="1638300" cy="4723863"/>
          </a:xfrm>
        </p:grpSpPr>
        <p:sp>
          <p:nvSpPr>
            <p:cNvPr id="9" name="AutoShape 10"/>
            <p:cNvSpPr>
              <a:spLocks noChangeArrowheads="1"/>
            </p:cNvSpPr>
            <p:nvPr/>
          </p:nvSpPr>
          <p:spPr bwMode="auto">
            <a:xfrm rot="5400000">
              <a:off x="6972306" y="3661193"/>
              <a:ext cx="556460" cy="244475"/>
            </a:xfrm>
            <a:prstGeom prst="rightArrow">
              <a:avLst>
                <a:gd name="adj1" fmla="val 50000"/>
                <a:gd name="adj2" fmla="val 82630"/>
              </a:avLst>
            </a:prstGeom>
            <a:solidFill>
              <a:schemeClr val="bg1"/>
            </a:solidFill>
            <a:ln w="28575" algn="ctr">
              <a:solidFill>
                <a:srgbClr val="26578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386" y="4228563"/>
              <a:ext cx="16383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324" y="1447800"/>
              <a:ext cx="16224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734784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title"/>
          </p:nvPr>
        </p:nvSpPr>
        <p:spPr/>
        <p:txBody>
          <a:bodyPr/>
          <a:lstStyle/>
          <a:p>
            <a:r>
              <a:rPr lang="en-GB" dirty="0" smtClean="0"/>
              <a:t>Summary of Example</a:t>
            </a:r>
            <a:br>
              <a:rPr lang="en-GB" dirty="0" smtClean="0"/>
            </a:br>
            <a:endParaRPr lang="en-US" dirty="0"/>
          </a:p>
        </p:txBody>
      </p:sp>
      <p:sp>
        <p:nvSpPr>
          <p:cNvPr id="10" name="Content Placeholder 9"/>
          <p:cNvSpPr>
            <a:spLocks noGrp="1"/>
          </p:cNvSpPr>
          <p:nvPr>
            <p:ph idx="1"/>
          </p:nvPr>
        </p:nvSpPr>
        <p:spPr>
          <a:xfrm>
            <a:off x="457200" y="2057401"/>
            <a:ext cx="11315600" cy="4114800"/>
          </a:xfrm>
        </p:spPr>
        <p:txBody>
          <a:bodyPr/>
          <a:lstStyle/>
          <a:p>
            <a:pPr>
              <a:lnSpc>
                <a:spcPct val="150000"/>
              </a:lnSpc>
              <a:spcBef>
                <a:spcPts val="0"/>
              </a:spcBef>
            </a:pPr>
            <a:r>
              <a:rPr lang="en-US" sz="2400" dirty="0" smtClean="0"/>
              <a:t>Enabled built-in support for</a:t>
            </a:r>
            <a:br>
              <a:rPr lang="en-US" sz="2400" dirty="0" smtClean="0"/>
            </a:br>
            <a:r>
              <a:rPr lang="en-US" sz="2400" dirty="0" smtClean="0"/>
              <a:t>Parallel Computing Toolbox</a:t>
            </a:r>
            <a:br>
              <a:rPr lang="en-US" sz="2400" dirty="0" smtClean="0"/>
            </a:br>
            <a:r>
              <a:rPr lang="en-US" sz="2400" dirty="0" smtClean="0"/>
              <a:t>in Optimization Toolbox</a:t>
            </a:r>
          </a:p>
          <a:p>
            <a:pPr>
              <a:lnSpc>
                <a:spcPct val="150000"/>
              </a:lnSpc>
              <a:spcBef>
                <a:spcPts val="0"/>
              </a:spcBef>
            </a:pPr>
            <a:endParaRPr lang="en-US" sz="1600" dirty="0" smtClean="0"/>
          </a:p>
          <a:p>
            <a:pPr>
              <a:lnSpc>
                <a:spcPct val="150000"/>
              </a:lnSpc>
              <a:spcBef>
                <a:spcPts val="0"/>
              </a:spcBef>
            </a:pPr>
            <a:r>
              <a:rPr lang="en-US" sz="2400" dirty="0" smtClean="0"/>
              <a:t>Used a </a:t>
            </a:r>
            <a:r>
              <a:rPr lang="en-US" sz="2400" b="1" dirty="0" smtClean="0"/>
              <a:t>pool of MATLAB workers</a:t>
            </a:r>
          </a:p>
          <a:p>
            <a:pPr>
              <a:lnSpc>
                <a:spcPct val="150000"/>
              </a:lnSpc>
              <a:spcBef>
                <a:spcPts val="0"/>
              </a:spcBef>
            </a:pPr>
            <a:endParaRPr lang="en-US" sz="1600" dirty="0" smtClean="0"/>
          </a:p>
          <a:p>
            <a:pPr>
              <a:lnSpc>
                <a:spcPct val="150000"/>
              </a:lnSpc>
              <a:spcBef>
                <a:spcPts val="0"/>
              </a:spcBef>
            </a:pPr>
            <a:r>
              <a:rPr lang="en-US" sz="2400" dirty="0" smtClean="0"/>
              <a:t>Optimized in parallel using </a:t>
            </a:r>
            <a:r>
              <a:rPr lang="en-US" sz="2400" b="1" dirty="0" err="1" smtClean="0">
                <a:solidFill>
                  <a:srgbClr val="265787"/>
                </a:solidFill>
                <a:latin typeface="Courier New" pitchFamily="49" charset="0"/>
                <a:cs typeface="Courier New" pitchFamily="49" charset="0"/>
              </a:rPr>
              <a:t>fmincon</a:t>
            </a:r>
            <a:endParaRPr lang="en-US" sz="2400" b="1" dirty="0" smtClean="0">
              <a:solidFill>
                <a:srgbClr val="265787"/>
              </a:solidFill>
              <a:latin typeface="Courier New" pitchFamily="49" charset="0"/>
              <a:cs typeface="Courier New" pitchFamily="49" charset="0"/>
            </a:endParaRPr>
          </a:p>
          <a:p>
            <a:endParaRPr lang="en-US" sz="2400" dirty="0" smtClean="0"/>
          </a:p>
        </p:txBody>
      </p:sp>
      <p:grpSp>
        <p:nvGrpSpPr>
          <p:cNvPr id="8" name="Group 7"/>
          <p:cNvGrpSpPr/>
          <p:nvPr/>
        </p:nvGrpSpPr>
        <p:grpSpPr>
          <a:xfrm>
            <a:off x="6431386" y="1447800"/>
            <a:ext cx="1638300" cy="4723863"/>
            <a:chOff x="6431386" y="1447800"/>
            <a:chExt cx="1638300" cy="4723863"/>
          </a:xfrm>
        </p:grpSpPr>
        <p:sp>
          <p:nvSpPr>
            <p:cNvPr id="9" name="AutoShape 10"/>
            <p:cNvSpPr>
              <a:spLocks noChangeArrowheads="1"/>
            </p:cNvSpPr>
            <p:nvPr/>
          </p:nvSpPr>
          <p:spPr bwMode="auto">
            <a:xfrm rot="5400000">
              <a:off x="6972306" y="3661193"/>
              <a:ext cx="556460" cy="244475"/>
            </a:xfrm>
            <a:prstGeom prst="rightArrow">
              <a:avLst>
                <a:gd name="adj1" fmla="val 50000"/>
                <a:gd name="adj2" fmla="val 82630"/>
              </a:avLst>
            </a:prstGeom>
            <a:solidFill>
              <a:schemeClr val="bg1"/>
            </a:solidFill>
            <a:ln w="28575" algn="ctr">
              <a:solidFill>
                <a:srgbClr val="26578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386" y="4228563"/>
              <a:ext cx="16383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324" y="1447800"/>
              <a:ext cx="16224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53774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16387" name="Content Placeholder 2"/>
          <p:cNvSpPr>
            <a:spLocks noGrp="1"/>
          </p:cNvSpPr>
          <p:nvPr>
            <p:ph idx="1"/>
          </p:nvPr>
        </p:nvSpPr>
        <p:spPr>
          <a:xfrm>
            <a:off x="323528" y="1772816"/>
            <a:ext cx="8867328" cy="4680520"/>
          </a:xfrm>
        </p:spPr>
        <p:txBody>
          <a:bodyPr/>
          <a:lstStyle/>
          <a:p>
            <a:pPr>
              <a:lnSpc>
                <a:spcPct val="150000"/>
              </a:lnSpc>
              <a:spcBef>
                <a:spcPts val="0"/>
              </a:spcBef>
            </a:pPr>
            <a:r>
              <a:rPr lang="en-US" dirty="0"/>
              <a:t>Parallel Computing </a:t>
            </a:r>
            <a:r>
              <a:rPr lang="en-US" dirty="0" smtClean="0"/>
              <a:t>Overview</a:t>
            </a:r>
            <a:endParaRPr lang="en-US" dirty="0"/>
          </a:p>
          <a:p>
            <a:pPr>
              <a:lnSpc>
                <a:spcPct val="150000"/>
              </a:lnSpc>
              <a:spcBef>
                <a:spcPts val="0"/>
              </a:spcBef>
            </a:pPr>
            <a:r>
              <a:rPr lang="en-US" dirty="0" smtClean="0"/>
              <a:t>Parallel </a:t>
            </a:r>
            <a:r>
              <a:rPr lang="en-US" dirty="0"/>
              <a:t>Computing Paradigm </a:t>
            </a:r>
            <a:endParaRPr lang="en-US" dirty="0" smtClean="0"/>
          </a:p>
          <a:p>
            <a:pPr marL="457200" lvl="1" indent="0">
              <a:lnSpc>
                <a:spcPct val="150000"/>
              </a:lnSpc>
              <a:spcBef>
                <a:spcPts val="0"/>
              </a:spcBef>
              <a:buSzPct val="75000"/>
              <a:buNone/>
            </a:pPr>
            <a:r>
              <a:rPr lang="en-GB" dirty="0" smtClean="0"/>
              <a:t>- Multicore Desktops</a:t>
            </a:r>
          </a:p>
          <a:p>
            <a:pPr marL="457200" lvl="1" indent="0">
              <a:lnSpc>
                <a:spcPct val="150000"/>
              </a:lnSpc>
              <a:spcBef>
                <a:spcPts val="0"/>
              </a:spcBef>
              <a:buSzPct val="75000"/>
              <a:buNone/>
            </a:pPr>
            <a:r>
              <a:rPr lang="en-GB" dirty="0" smtClean="0"/>
              <a:t>- Cluster </a:t>
            </a:r>
            <a:r>
              <a:rPr lang="en-GB" dirty="0"/>
              <a:t>Hardware</a:t>
            </a:r>
            <a:r>
              <a:rPr lang="en-GB" dirty="0" smtClean="0"/>
              <a:t> </a:t>
            </a:r>
          </a:p>
          <a:p>
            <a:pPr>
              <a:lnSpc>
                <a:spcPct val="150000"/>
              </a:lnSpc>
              <a:spcBef>
                <a:spcPts val="0"/>
              </a:spcBef>
            </a:pPr>
            <a:r>
              <a:rPr lang="en-US" dirty="0" smtClean="0"/>
              <a:t>Programming </a:t>
            </a:r>
            <a:r>
              <a:rPr lang="en-US" dirty="0"/>
              <a:t>Parallel </a:t>
            </a:r>
            <a:r>
              <a:rPr lang="en-US" dirty="0" smtClean="0"/>
              <a:t>Applications</a:t>
            </a:r>
          </a:p>
          <a:p>
            <a:pPr>
              <a:lnSpc>
                <a:spcPct val="150000"/>
              </a:lnSpc>
              <a:spcBef>
                <a:spcPts val="0"/>
              </a:spcBef>
            </a:pPr>
            <a:r>
              <a:rPr lang="en-US" dirty="0"/>
              <a:t>Using </a:t>
            </a:r>
            <a:r>
              <a:rPr lang="en-US" dirty="0" err="1"/>
              <a:t>parfor</a:t>
            </a:r>
            <a:r>
              <a:rPr lang="en-US" dirty="0"/>
              <a:t> Loops</a:t>
            </a:r>
          </a:p>
          <a:p>
            <a:pPr>
              <a:lnSpc>
                <a:spcPct val="150000"/>
              </a:lnSpc>
              <a:spcBef>
                <a:spcPts val="0"/>
              </a:spcBef>
            </a:pPr>
            <a:r>
              <a:rPr lang="en-US" dirty="0"/>
              <a:t>Parallel Computing Beyond </a:t>
            </a:r>
            <a:r>
              <a:rPr lang="en-US" dirty="0" err="1"/>
              <a:t>Parfor</a:t>
            </a:r>
            <a:endParaRPr lang="en-US" dirty="0"/>
          </a:p>
          <a:p>
            <a:pPr eaLnBrk="1" hangingPunct="1"/>
            <a:endParaRPr lang="en-US" altLang="he-IL" sz="1600" dirty="0" smtClean="0"/>
          </a:p>
        </p:txBody>
      </p:sp>
      <p:sp>
        <p:nvSpPr>
          <p:cNvPr id="4" name="Rounded Rectangle 3"/>
          <p:cNvSpPr/>
          <p:nvPr/>
        </p:nvSpPr>
        <p:spPr>
          <a:xfrm>
            <a:off x="107504" y="1823617"/>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857910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31838"/>
            <a:ext cx="8003232" cy="1143000"/>
          </a:xfrm>
        </p:spPr>
        <p:txBody>
          <a:bodyPr/>
          <a:lstStyle/>
          <a:p>
            <a:r>
              <a:rPr lang="en-GB" dirty="0" smtClean="0"/>
              <a:t>Parallel Computing Support in Optimization Toolbox </a:t>
            </a:r>
            <a:br>
              <a:rPr lang="en-GB" dirty="0" smtClean="0"/>
            </a:br>
            <a:endParaRPr lang="de-DE" dirty="0" smtClean="0"/>
          </a:p>
        </p:txBody>
      </p:sp>
      <p:sp>
        <p:nvSpPr>
          <p:cNvPr id="26627" name="Rectangle 3"/>
          <p:cNvSpPr>
            <a:spLocks noGrp="1" noChangeArrowheads="1"/>
          </p:cNvSpPr>
          <p:nvPr>
            <p:ph idx="1"/>
          </p:nvPr>
        </p:nvSpPr>
        <p:spPr>
          <a:xfrm>
            <a:off x="102270" y="1844824"/>
            <a:ext cx="9150250" cy="5188023"/>
          </a:xfrm>
        </p:spPr>
        <p:txBody>
          <a:bodyPr/>
          <a:lstStyle/>
          <a:p>
            <a:r>
              <a:rPr lang="en-GB" sz="2400" dirty="0" smtClean="0"/>
              <a:t>Functions:  </a:t>
            </a:r>
          </a:p>
          <a:p>
            <a:pPr lvl="1"/>
            <a:r>
              <a:rPr lang="en-GB" sz="2000" b="1" dirty="0" err="1" smtClean="0">
                <a:solidFill>
                  <a:schemeClr val="tx2"/>
                </a:solidFill>
                <a:latin typeface="Courier New" pitchFamily="49" charset="0"/>
                <a:cs typeface="Courier New" pitchFamily="49" charset="0"/>
              </a:rPr>
              <a:t>fmincon</a:t>
            </a:r>
            <a:endParaRPr lang="en-GB" sz="2000" b="1" dirty="0" smtClean="0">
              <a:solidFill>
                <a:schemeClr val="tx2"/>
              </a:solidFill>
              <a:latin typeface="Courier New" pitchFamily="49" charset="0"/>
              <a:cs typeface="Courier New" pitchFamily="49" charset="0"/>
            </a:endParaRPr>
          </a:p>
          <a:p>
            <a:pPr marL="914400" lvl="2" indent="0">
              <a:buNone/>
            </a:pPr>
            <a:r>
              <a:rPr lang="en-US" dirty="0" smtClean="0"/>
              <a:t>Finds a constrained minimum of a function of several variables</a:t>
            </a:r>
            <a:endParaRPr lang="en-GB" dirty="0" smtClean="0"/>
          </a:p>
          <a:p>
            <a:pPr lvl="1"/>
            <a:r>
              <a:rPr lang="en-GB" sz="2000" b="1" dirty="0" err="1" smtClean="0">
                <a:solidFill>
                  <a:schemeClr val="tx2"/>
                </a:solidFill>
                <a:latin typeface="Courier New" pitchFamily="49" charset="0"/>
                <a:cs typeface="Courier New" pitchFamily="49" charset="0"/>
              </a:rPr>
              <a:t>fminimax</a:t>
            </a:r>
            <a:endParaRPr lang="en-GB" sz="2000" b="1" dirty="0" smtClean="0">
              <a:solidFill>
                <a:schemeClr val="tx2"/>
              </a:solidFill>
              <a:latin typeface="Courier New" pitchFamily="49" charset="0"/>
              <a:cs typeface="Courier New" pitchFamily="49" charset="0"/>
            </a:endParaRPr>
          </a:p>
          <a:p>
            <a:pPr marL="914400" lvl="2" indent="0">
              <a:buNone/>
            </a:pPr>
            <a:r>
              <a:rPr lang="en-US" dirty="0" smtClean="0"/>
              <a:t>Finds a minimax solution of a function of several variables</a:t>
            </a:r>
            <a:endParaRPr lang="en-GB" dirty="0" smtClean="0"/>
          </a:p>
          <a:p>
            <a:pPr lvl="1"/>
            <a:r>
              <a:rPr lang="en-GB" sz="2000" b="1" dirty="0" err="1" smtClean="0">
                <a:solidFill>
                  <a:schemeClr val="tx2"/>
                </a:solidFill>
                <a:latin typeface="Courier New" pitchFamily="49" charset="0"/>
                <a:cs typeface="Courier New" pitchFamily="49" charset="0"/>
              </a:rPr>
              <a:t>fgoalattain</a:t>
            </a:r>
            <a:endParaRPr lang="en-GB" sz="2000" b="1" dirty="0" smtClean="0">
              <a:solidFill>
                <a:schemeClr val="tx2"/>
              </a:solidFill>
              <a:latin typeface="Courier New" pitchFamily="49" charset="0"/>
              <a:cs typeface="Courier New" pitchFamily="49" charset="0"/>
            </a:endParaRPr>
          </a:p>
          <a:p>
            <a:pPr marL="914400" lvl="2" indent="0">
              <a:buNone/>
            </a:pPr>
            <a:r>
              <a:rPr lang="en-US" dirty="0" smtClean="0"/>
              <a:t>Solves the </a:t>
            </a:r>
            <a:r>
              <a:rPr lang="en-US" dirty="0" err="1" smtClean="0"/>
              <a:t>multiobjective</a:t>
            </a:r>
            <a:r>
              <a:rPr lang="en-US" dirty="0" smtClean="0"/>
              <a:t> goal attainment optimization problem</a:t>
            </a:r>
            <a:endParaRPr lang="en-GB" dirty="0" smtClean="0"/>
          </a:p>
          <a:p>
            <a:endParaRPr lang="en-GB" sz="1200" dirty="0" smtClean="0"/>
          </a:p>
          <a:p>
            <a:r>
              <a:rPr lang="en-GB" sz="2400" dirty="0" smtClean="0"/>
              <a:t>Functions can take finite differences in parallel in order to speed the estimation of gradients</a:t>
            </a:r>
            <a:endParaRPr lang="de-DE" sz="2400" dirty="0" smtClean="0"/>
          </a:p>
        </p:txBody>
      </p:sp>
      <p:sp>
        <p:nvSpPr>
          <p:cNvPr id="26628" name="Rectangle 4"/>
          <p:cNvSpPr>
            <a:spLocks noChangeArrowheads="1"/>
          </p:cNvSpPr>
          <p:nvPr/>
        </p:nvSpPr>
        <p:spPr bwMode="auto">
          <a:xfrm>
            <a:off x="4464050" y="3352800"/>
            <a:ext cx="215900" cy="152400"/>
          </a:xfrm>
          <a:prstGeom prst="rect">
            <a:avLst/>
          </a:prstGeom>
          <a:noFill/>
          <a:ln w="9525">
            <a:noFill/>
            <a:miter lim="800000"/>
            <a:headEnd/>
            <a:tailEnd/>
          </a:ln>
        </p:spPr>
        <p:txBody>
          <a:bodyPr wrap="none" t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Arial"/>
                <a:ea typeface="+mn-ea"/>
                <a:cs typeface="+mn-cs"/>
              </a:rPr>
              <a:t> </a:t>
            </a:r>
          </a:p>
        </p:txBody>
      </p:sp>
    </p:spTree>
    <p:extLst>
      <p:ext uri="{BB962C8B-B14F-4D97-AF65-F5344CB8AC3E}">
        <p14:creationId xmlns:p14="http://schemas.microsoft.com/office/powerpoint/2010/main" val="2542031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7" name="Rounded Rectangle 6"/>
          <p:cNvSpPr/>
          <p:nvPr/>
        </p:nvSpPr>
        <p:spPr>
          <a:xfrm>
            <a:off x="103312" y="4823099"/>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8" name="Content Placeholder 2"/>
          <p:cNvSpPr txBox="1">
            <a:spLocks/>
          </p:cNvSpPr>
          <p:nvPr/>
        </p:nvSpPr>
        <p:spPr bwMode="auto">
          <a:xfrm>
            <a:off x="323528" y="1772816"/>
            <a:ext cx="806489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dirty="0" smtClean="0"/>
              <a:t>Parallel Computing Overview</a:t>
            </a:r>
          </a:p>
          <a:p>
            <a:pPr>
              <a:lnSpc>
                <a:spcPct val="150000"/>
              </a:lnSpc>
              <a:spcBef>
                <a:spcPts val="0"/>
              </a:spcBef>
            </a:pPr>
            <a:r>
              <a:rPr lang="en-US" dirty="0" smtClean="0"/>
              <a:t>Parallel Computing Paradigm </a:t>
            </a:r>
          </a:p>
          <a:p>
            <a:pPr marL="457200" lvl="1" indent="0">
              <a:lnSpc>
                <a:spcPct val="150000"/>
              </a:lnSpc>
              <a:spcBef>
                <a:spcPts val="0"/>
              </a:spcBef>
              <a:buSzPct val="75000"/>
              <a:buFont typeface="Arial" panose="020B0604020202020204" pitchFamily="34" charset="0"/>
              <a:buNone/>
            </a:pPr>
            <a:r>
              <a:rPr lang="en-GB" dirty="0" smtClean="0"/>
              <a:t>- Multicore Desktops</a:t>
            </a:r>
          </a:p>
          <a:p>
            <a:pPr marL="457200" lvl="1" indent="0">
              <a:lnSpc>
                <a:spcPct val="150000"/>
              </a:lnSpc>
              <a:spcBef>
                <a:spcPts val="0"/>
              </a:spcBef>
              <a:buSzPct val="75000"/>
              <a:buFont typeface="Arial" panose="020B0604020202020204" pitchFamily="34" charset="0"/>
              <a:buNone/>
            </a:pPr>
            <a:r>
              <a:rPr lang="en-GB" dirty="0" smtClean="0"/>
              <a:t>- Cluster Hardware </a:t>
            </a:r>
          </a:p>
          <a:p>
            <a:pPr>
              <a:lnSpc>
                <a:spcPct val="150000"/>
              </a:lnSpc>
              <a:spcBef>
                <a:spcPts val="0"/>
              </a:spcBef>
            </a:pPr>
            <a:r>
              <a:rPr lang="en-US" dirty="0" smtClean="0"/>
              <a:t>Programming Parallel Applications</a:t>
            </a:r>
          </a:p>
          <a:p>
            <a:pPr>
              <a:lnSpc>
                <a:spcPct val="150000"/>
              </a:lnSpc>
              <a:spcBef>
                <a:spcPts val="0"/>
              </a:spcBef>
            </a:pPr>
            <a:r>
              <a:rPr lang="en-US" dirty="0" smtClean="0"/>
              <a:t>Using </a:t>
            </a:r>
            <a:r>
              <a:rPr lang="en-US" dirty="0" err="1" smtClean="0"/>
              <a:t>parfor</a:t>
            </a:r>
            <a:r>
              <a:rPr lang="en-US" dirty="0" smtClean="0"/>
              <a:t> Loops</a:t>
            </a:r>
          </a:p>
          <a:p>
            <a:pPr>
              <a:lnSpc>
                <a:spcPct val="150000"/>
              </a:lnSpc>
              <a:spcBef>
                <a:spcPts val="0"/>
              </a:spcBef>
            </a:pPr>
            <a:r>
              <a:rPr lang="en-US" dirty="0" smtClean="0"/>
              <a:t>Parallel Computing Beyond </a:t>
            </a:r>
            <a:r>
              <a:rPr lang="en-US" dirty="0" err="1" smtClean="0"/>
              <a:t>Parfor</a:t>
            </a:r>
            <a:endParaRPr lang="en-US" dirty="0" smtClean="0"/>
          </a:p>
          <a:p>
            <a:pPr>
              <a:lnSpc>
                <a:spcPct val="150000"/>
              </a:lnSpc>
              <a:spcBef>
                <a:spcPts val="0"/>
              </a:spcBef>
            </a:pPr>
            <a:endParaRPr lang="en-US" altLang="he-IL" dirty="0" smtClean="0"/>
          </a:p>
          <a:p>
            <a:pPr eaLnBrk="1" hangingPunct="1"/>
            <a:endParaRPr lang="en-US" altLang="he-IL" sz="1600" dirty="0" smtClean="0"/>
          </a:p>
        </p:txBody>
      </p:sp>
    </p:spTree>
    <p:extLst>
      <p:ext uri="{BB962C8B-B14F-4D97-AF65-F5344CB8AC3E}">
        <p14:creationId xmlns:p14="http://schemas.microsoft.com/office/powerpoint/2010/main" val="64266467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Oval 2"/>
          <p:cNvSpPr>
            <a:spLocks noChangeArrowheads="1"/>
          </p:cNvSpPr>
          <p:nvPr/>
        </p:nvSpPr>
        <p:spPr bwMode="auto">
          <a:xfrm>
            <a:off x="1766888" y="1601788"/>
            <a:ext cx="6802437" cy="4400550"/>
          </a:xfrm>
          <a:prstGeom prst="ellipse">
            <a:avLst/>
          </a:prstGeom>
          <a:gradFill rotWithShape="1">
            <a:gsLst>
              <a:gs pos="0">
                <a:schemeClr val="tx2">
                  <a:alpha val="33000"/>
                </a:schemeClr>
              </a:gs>
              <a:gs pos="100000">
                <a:schemeClr val="bg1"/>
              </a:gs>
            </a:gsLst>
            <a:lin ang="18900000" scaled="1"/>
          </a:gradFill>
          <a:ln w="57150" algn="ctr">
            <a:solidFill>
              <a:srgbClr val="94B6E4"/>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283" name="Rectangle 3"/>
          <p:cNvSpPr>
            <a:spLocks noChangeArrowheads="1"/>
          </p:cNvSpPr>
          <p:nvPr/>
        </p:nvSpPr>
        <p:spPr bwMode="auto">
          <a:xfrm>
            <a:off x="6598310" y="3140968"/>
            <a:ext cx="1971015" cy="674121"/>
          </a:xfrm>
          <a:prstGeom prst="rect">
            <a:avLst/>
          </a:prstGeom>
          <a:solidFill>
            <a:schemeClr val="tx2">
              <a:alpha val="16000"/>
            </a:schemeClr>
          </a:solidFill>
          <a:ln w="9525" algn="ctr">
            <a:solidFill>
              <a:schemeClr val="bg2"/>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284" name="Rectangle 4"/>
          <p:cNvSpPr>
            <a:spLocks noChangeArrowheads="1"/>
          </p:cNvSpPr>
          <p:nvPr/>
        </p:nvSpPr>
        <p:spPr bwMode="auto">
          <a:xfrm>
            <a:off x="6300192" y="4221088"/>
            <a:ext cx="1949118" cy="671512"/>
          </a:xfrm>
          <a:prstGeom prst="rect">
            <a:avLst/>
          </a:prstGeom>
          <a:solidFill>
            <a:schemeClr val="tx2">
              <a:alpha val="16000"/>
            </a:schemeClr>
          </a:solidFill>
          <a:ln w="9525" algn="ctr">
            <a:solidFill>
              <a:schemeClr val="bg2"/>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285" name="Rectangle 5"/>
          <p:cNvSpPr>
            <a:spLocks noChangeArrowheads="1"/>
          </p:cNvSpPr>
          <p:nvPr/>
        </p:nvSpPr>
        <p:spPr bwMode="auto">
          <a:xfrm>
            <a:off x="4204038" y="4293096"/>
            <a:ext cx="1952138" cy="674121"/>
          </a:xfrm>
          <a:prstGeom prst="rect">
            <a:avLst/>
          </a:prstGeom>
          <a:solidFill>
            <a:schemeClr val="tx2">
              <a:alpha val="16000"/>
            </a:schemeClr>
          </a:solidFill>
          <a:ln w="9525" algn="ctr">
            <a:solidFill>
              <a:schemeClr val="bg2"/>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286" name="Rectangle 6"/>
          <p:cNvSpPr>
            <a:spLocks noChangeArrowheads="1"/>
          </p:cNvSpPr>
          <p:nvPr/>
        </p:nvSpPr>
        <p:spPr bwMode="auto">
          <a:xfrm>
            <a:off x="4469043" y="2780928"/>
            <a:ext cx="1903157" cy="674121"/>
          </a:xfrm>
          <a:prstGeom prst="rect">
            <a:avLst/>
          </a:prstGeom>
          <a:solidFill>
            <a:schemeClr val="tx2">
              <a:alpha val="16000"/>
            </a:schemeClr>
          </a:solidFill>
          <a:ln w="9525" algn="ctr">
            <a:solidFill>
              <a:schemeClr val="bg2"/>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287" name="Rectangle 7"/>
          <p:cNvSpPr>
            <a:spLocks noGrp="1" noChangeArrowheads="1"/>
          </p:cNvSpPr>
          <p:nvPr>
            <p:ph type="title"/>
          </p:nvPr>
        </p:nvSpPr>
        <p:spPr>
          <a:noFill/>
          <a:ln/>
        </p:spPr>
        <p:txBody>
          <a:bodyPr/>
          <a:lstStyle/>
          <a:p>
            <a:r>
              <a:rPr lang="en-GB" dirty="0"/>
              <a:t>The Mechanics </a:t>
            </a:r>
            <a:r>
              <a:rPr lang="en-GB" dirty="0" smtClean="0"/>
              <a:t>of </a:t>
            </a:r>
            <a:r>
              <a:rPr lang="en-GB" dirty="0" smtClean="0">
                <a:latin typeface="Courier New" pitchFamily="49" charset="0"/>
                <a:cs typeface="Courier New" pitchFamily="49" charset="0"/>
              </a:rPr>
              <a:t>parfor</a:t>
            </a:r>
            <a:r>
              <a:rPr lang="en-GB" dirty="0" smtClean="0"/>
              <a:t> Loops</a:t>
            </a:r>
            <a:endParaRPr lang="en-US" dirty="0"/>
          </a:p>
        </p:txBody>
      </p:sp>
      <p:sp>
        <p:nvSpPr>
          <p:cNvPr id="1249292" name="Text Box 12"/>
          <p:cNvSpPr txBox="1">
            <a:spLocks noChangeArrowheads="1"/>
          </p:cNvSpPr>
          <p:nvPr/>
        </p:nvSpPr>
        <p:spPr bwMode="auto">
          <a:xfrm>
            <a:off x="3397250" y="6110288"/>
            <a:ext cx="3368675" cy="427037"/>
          </a:xfrm>
          <a:prstGeom prst="rect">
            <a:avLst/>
          </a:prstGeom>
          <a:noFill/>
          <a:ln w="952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Arial"/>
                <a:ea typeface="+mn-ea"/>
                <a:cs typeface="+mn-cs"/>
              </a:rPr>
              <a:t>Pool of MATLAB Workers</a:t>
            </a:r>
          </a:p>
        </p:txBody>
      </p:sp>
      <p:sp>
        <p:nvSpPr>
          <p:cNvPr id="1249293" name="Rectangle 13"/>
          <p:cNvSpPr>
            <a:spLocks noChangeArrowheads="1"/>
          </p:cNvSpPr>
          <p:nvPr/>
        </p:nvSpPr>
        <p:spPr bwMode="auto">
          <a:xfrm>
            <a:off x="863600" y="2840038"/>
            <a:ext cx="2681288" cy="2273300"/>
          </a:xfrm>
          <a:prstGeom prst="rect">
            <a:avLst/>
          </a:prstGeom>
          <a:solidFill>
            <a:schemeClr val="accent1">
              <a:lumMod val="60000"/>
              <a:lumOff val="40000"/>
            </a:schemeClr>
          </a:solidFill>
          <a:ln w="25400">
            <a:solidFill>
              <a:schemeClr val="tx2"/>
            </a:solidFill>
            <a:miter lim="800000"/>
            <a:headEnd/>
            <a:tailEnd/>
          </a:ln>
          <a:effectLst/>
        </p:spPr>
        <p:txBody>
          <a:bodyPr/>
          <a:lstStyle/>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endParaRPr kumimoji="0" lang="en-US" sz="1600" b="0"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 = zeros(10, 1)</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parfor</a:t>
            </a: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i = 1:10 </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	a(i) = </a:t>
            </a:r>
            <a:r>
              <a:rPr kumimoji="0" lang="en-US" sz="16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func</a:t>
            </a:r>
            <a:r>
              <a:rPr kumimoji="0" lang="en-US" sz="16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dirty="0" err="1" smtClean="0">
                <a:ln>
                  <a:noFill/>
                </a:ln>
                <a:solidFill>
                  <a:srgbClr val="000000"/>
                </a:solidFill>
                <a:effectLst/>
                <a:uLnTx/>
                <a:uFillTx/>
                <a:latin typeface="Courier New" pitchFamily="49" charset="0"/>
                <a:ea typeface="+mn-ea"/>
                <a:cs typeface="Courier New" pitchFamily="49" charset="0"/>
              </a:rPr>
              <a:t>i</a:t>
            </a:r>
            <a:r>
              <a:rPr kumimoji="0" lang="en-US" sz="1600" b="1" i="0" u="none" strike="noStrike" kern="1200" cap="none" spc="0" normalizeH="0" baseline="0" noProof="0" dirty="0" smtClean="0">
                <a:ln>
                  <a:noFill/>
                </a:ln>
                <a:solidFill>
                  <a:srgbClr val="000000"/>
                </a:solidFill>
                <a:effectLst/>
                <a:uLnTx/>
                <a:uFillTx/>
                <a:latin typeface="Courier New" pitchFamily="49" charset="0"/>
                <a:ea typeface="+mn-ea"/>
                <a:cs typeface="Courier New" pitchFamily="49" charset="0"/>
              </a:rPr>
              <a:t>);</a:t>
            </a:r>
            <a:endPar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endParaRP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r>
              <a:rPr kumimoji="0" lang="en-US" sz="16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end</a:t>
            </a:r>
          </a:p>
          <a:p>
            <a:pPr marL="284163" marR="0" lvl="0" indent="-284163" algn="l" defTabSz="914400" rtl="0" eaLnBrk="1" fontAlgn="base" latinLnBrk="0" hangingPunct="1">
              <a:lnSpc>
                <a:spcPct val="100000"/>
              </a:lnSpc>
              <a:spcBef>
                <a:spcPct val="20000"/>
              </a:spcBef>
              <a:spcAft>
                <a:spcPct val="0"/>
              </a:spcAft>
              <a:buClr>
                <a:srgbClr val="215383"/>
              </a:buClr>
              <a:buSzPct val="95000"/>
              <a:buFont typeface="Wingdings" pitchFamily="2" charset="2"/>
              <a:buNone/>
              <a:tabLs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Courier New" pitchFamily="49" charset="0"/>
              </a:rPr>
              <a:t>a</a:t>
            </a:r>
          </a:p>
        </p:txBody>
      </p:sp>
      <p:sp>
        <p:nvSpPr>
          <p:cNvPr id="1249294" name="Text Box 14"/>
          <p:cNvSpPr txBox="1">
            <a:spLocks noChangeArrowheads="1"/>
          </p:cNvSpPr>
          <p:nvPr/>
        </p:nvSpPr>
        <p:spPr bwMode="auto">
          <a:xfrm>
            <a:off x="4211960" y="4653136"/>
            <a:ext cx="2036135" cy="338554"/>
          </a:xfrm>
          <a:prstGeom prst="rect">
            <a:avLst/>
          </a:prstGeom>
          <a:solidFill>
            <a:schemeClr val="bg1">
              <a:alpha val="0"/>
            </a:schemeClr>
          </a:solidFill>
          <a:ln w="9525" algn="ctr">
            <a:noFill/>
            <a:miter lim="800000"/>
            <a:headEnd/>
            <a:tailEnd/>
          </a:ln>
          <a:effectLst/>
        </p:spPr>
        <p:txBody>
          <a:bodyPr wrap="none">
            <a:spAutoFit/>
          </a:bodyPr>
          <a:lstStyle/>
          <a:p>
            <a:pPr lvl="0" eaLnBrk="0" fontAlgn="base" hangingPunct="0">
              <a:spcBef>
                <a:spcPct val="0"/>
              </a:spcBef>
              <a:spcAft>
                <a:spcPct val="0"/>
              </a:spcAft>
              <a:defRPr/>
            </a:pPr>
            <a:r>
              <a:rPr lang="en-US" sz="1600" b="1" dirty="0">
                <a:solidFill>
                  <a:srgbClr val="000000"/>
                </a:solidFill>
                <a:latin typeface="Courier New" pitchFamily="49" charset="0"/>
              </a:rPr>
              <a:t>a(</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err="1">
                <a:solidFill>
                  <a:srgbClr val="000000"/>
                </a:solidFill>
                <a:latin typeface="Courier New" pitchFamily="49" charset="0"/>
                <a:cs typeface="Courier New" pitchFamily="49" charset="0"/>
              </a:rPr>
              <a:t>func</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rPr>
              <a:t>;</a:t>
            </a:r>
          </a:p>
        </p:txBody>
      </p:sp>
      <p:sp>
        <p:nvSpPr>
          <p:cNvPr id="1249295" name="Text Box 15"/>
          <p:cNvSpPr txBox="1">
            <a:spLocks noChangeArrowheads="1"/>
          </p:cNvSpPr>
          <p:nvPr/>
        </p:nvSpPr>
        <p:spPr bwMode="auto">
          <a:xfrm>
            <a:off x="4427984" y="3140968"/>
            <a:ext cx="2036135" cy="338554"/>
          </a:xfrm>
          <a:prstGeom prst="rect">
            <a:avLst/>
          </a:prstGeom>
          <a:solidFill>
            <a:schemeClr val="bg1">
              <a:alpha val="0"/>
            </a:schemeClr>
          </a:solidFill>
          <a:ln w="9525" algn="ctr">
            <a:noFill/>
            <a:miter lim="800000"/>
            <a:headEnd/>
            <a:tailEnd/>
          </a:ln>
          <a:effectLst/>
        </p:spPr>
        <p:txBody>
          <a:bodyPr wrap="none">
            <a:spAutoFit/>
          </a:bodyPr>
          <a:lstStyle/>
          <a:p>
            <a:pPr lvl="0" eaLnBrk="0" fontAlgn="base" hangingPunct="0">
              <a:spcBef>
                <a:spcPct val="0"/>
              </a:spcBef>
              <a:spcAft>
                <a:spcPct val="0"/>
              </a:spcAft>
              <a:defRPr/>
            </a:pPr>
            <a:r>
              <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mn-cs"/>
              </a:rPr>
              <a:t>a(</a:t>
            </a:r>
            <a:r>
              <a:rPr kumimoji="0" lang="en-US" sz="1600" b="1" i="0" u="none" strike="noStrike" kern="1200" cap="none" spc="0" normalizeH="0" baseline="0" noProof="0" dirty="0" err="1">
                <a:ln>
                  <a:noFill/>
                </a:ln>
                <a:solidFill>
                  <a:srgbClr val="000000"/>
                </a:solidFill>
                <a:effectLst/>
                <a:uLnTx/>
                <a:uFillTx/>
                <a:latin typeface="Courier New" pitchFamily="49"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Courier New" pitchFamily="49" charset="0"/>
                <a:ea typeface="+mn-ea"/>
                <a:cs typeface="+mn-cs"/>
              </a:rPr>
              <a:t>) = </a:t>
            </a:r>
            <a:r>
              <a:rPr lang="en-US" sz="1600" b="1" dirty="0" err="1">
                <a:solidFill>
                  <a:srgbClr val="000000"/>
                </a:solidFill>
                <a:latin typeface="Courier New" pitchFamily="49" charset="0"/>
                <a:cs typeface="Courier New" pitchFamily="49" charset="0"/>
              </a:rPr>
              <a:t>func</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r>
              <a:rPr kumimoji="0" lang="en-US" sz="1600" b="1" i="0" u="none" strike="noStrike" kern="1200" cap="none" spc="0" normalizeH="0" baseline="0" noProof="0" dirty="0" smtClean="0">
                <a:ln>
                  <a:noFill/>
                </a:ln>
                <a:solidFill>
                  <a:srgbClr val="000000"/>
                </a:solidFill>
                <a:effectLst/>
                <a:uLnTx/>
                <a:uFillTx/>
                <a:latin typeface="Courier New" pitchFamily="49"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itchFamily="49" charset="0"/>
              <a:ea typeface="+mn-ea"/>
              <a:cs typeface="+mn-cs"/>
            </a:endParaRPr>
          </a:p>
        </p:txBody>
      </p:sp>
      <p:sp>
        <p:nvSpPr>
          <p:cNvPr id="1249297" name="Text Box 17"/>
          <p:cNvSpPr txBox="1">
            <a:spLocks noChangeArrowheads="1"/>
          </p:cNvSpPr>
          <p:nvPr/>
        </p:nvSpPr>
        <p:spPr bwMode="auto">
          <a:xfrm>
            <a:off x="6300192" y="4581128"/>
            <a:ext cx="2036135" cy="338554"/>
          </a:xfrm>
          <a:prstGeom prst="rect">
            <a:avLst/>
          </a:prstGeom>
          <a:solidFill>
            <a:schemeClr val="bg1">
              <a:alpha val="0"/>
            </a:schemeClr>
          </a:solidFill>
          <a:ln w="9525" algn="ctr">
            <a:noFill/>
            <a:miter lim="800000"/>
            <a:headEnd/>
            <a:tailEnd/>
          </a:ln>
          <a:effectLst/>
        </p:spPr>
        <p:txBody>
          <a:bodyPr wrap="none">
            <a:spAutoFit/>
          </a:bodyPr>
          <a:lstStyle/>
          <a:p>
            <a:pPr lvl="0" eaLnBrk="0" fontAlgn="base" hangingPunct="0">
              <a:spcBef>
                <a:spcPct val="0"/>
              </a:spcBef>
              <a:spcAft>
                <a:spcPct val="0"/>
              </a:spcAft>
              <a:defRPr/>
            </a:pPr>
            <a:r>
              <a:rPr lang="en-US" sz="1600" b="1" dirty="0">
                <a:solidFill>
                  <a:srgbClr val="000000"/>
                </a:solidFill>
                <a:latin typeface="Courier New" pitchFamily="49" charset="0"/>
              </a:rPr>
              <a:t>a(</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err="1">
                <a:solidFill>
                  <a:srgbClr val="000000"/>
                </a:solidFill>
                <a:latin typeface="Courier New" pitchFamily="49" charset="0"/>
                <a:cs typeface="Courier New" pitchFamily="49" charset="0"/>
              </a:rPr>
              <a:t>func</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rPr>
              <a:t>;</a:t>
            </a:r>
          </a:p>
        </p:txBody>
      </p:sp>
      <p:grpSp>
        <p:nvGrpSpPr>
          <p:cNvPr id="5" name="Group 34"/>
          <p:cNvGrpSpPr>
            <a:grpSpLocks/>
          </p:cNvGrpSpPr>
          <p:nvPr/>
        </p:nvGrpSpPr>
        <p:grpSpPr bwMode="auto">
          <a:xfrm>
            <a:off x="1871663" y="1673225"/>
            <a:ext cx="2746375" cy="314325"/>
            <a:chOff x="2256" y="1480"/>
            <a:chExt cx="1730" cy="198"/>
          </a:xfrm>
        </p:grpSpPr>
        <p:sp>
          <p:nvSpPr>
            <p:cNvPr id="1249315" name="Text Box 35"/>
            <p:cNvSpPr txBox="1">
              <a:spLocks noChangeAspect="1" noChangeArrowheads="1"/>
            </p:cNvSpPr>
            <p:nvPr/>
          </p:nvSpPr>
          <p:spPr bwMode="auto">
            <a:xfrm>
              <a:off x="2285" y="1509"/>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1</a:t>
              </a:r>
            </a:p>
          </p:txBody>
        </p:sp>
        <p:sp>
          <p:nvSpPr>
            <p:cNvPr id="1249316" name="Text Box 36"/>
            <p:cNvSpPr txBox="1">
              <a:spLocks noChangeAspect="1" noChangeArrowheads="1"/>
            </p:cNvSpPr>
            <p:nvPr/>
          </p:nvSpPr>
          <p:spPr bwMode="auto">
            <a:xfrm>
              <a:off x="2455" y="150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2</a:t>
              </a:r>
            </a:p>
          </p:txBody>
        </p:sp>
        <p:sp>
          <p:nvSpPr>
            <p:cNvPr id="1249317" name="Rectangle 37"/>
            <p:cNvSpPr>
              <a:spLocks noChangeArrowheads="1"/>
            </p:cNvSpPr>
            <p:nvPr/>
          </p:nvSpPr>
          <p:spPr bwMode="auto">
            <a:xfrm>
              <a:off x="2256" y="1480"/>
              <a:ext cx="1730"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318" name="Text Box 38"/>
            <p:cNvSpPr txBox="1">
              <a:spLocks noChangeAspect="1" noChangeArrowheads="1"/>
            </p:cNvSpPr>
            <p:nvPr/>
          </p:nvSpPr>
          <p:spPr bwMode="auto">
            <a:xfrm>
              <a:off x="2625" y="1509"/>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3</a:t>
              </a:r>
            </a:p>
          </p:txBody>
        </p:sp>
        <p:sp>
          <p:nvSpPr>
            <p:cNvPr id="1249319" name="Text Box 39"/>
            <p:cNvSpPr txBox="1">
              <a:spLocks noChangeAspect="1" noChangeArrowheads="1"/>
            </p:cNvSpPr>
            <p:nvPr/>
          </p:nvSpPr>
          <p:spPr bwMode="auto">
            <a:xfrm>
              <a:off x="2795" y="150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4</a:t>
              </a:r>
            </a:p>
          </p:txBody>
        </p:sp>
        <p:sp>
          <p:nvSpPr>
            <p:cNvPr id="1249320" name="Text Box 40"/>
            <p:cNvSpPr txBox="1">
              <a:spLocks noChangeAspect="1" noChangeArrowheads="1"/>
            </p:cNvSpPr>
            <p:nvPr/>
          </p:nvSpPr>
          <p:spPr bwMode="auto">
            <a:xfrm>
              <a:off x="2965" y="1509"/>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5</a:t>
              </a:r>
            </a:p>
          </p:txBody>
        </p:sp>
        <p:sp>
          <p:nvSpPr>
            <p:cNvPr id="1249321" name="Text Box 41"/>
            <p:cNvSpPr txBox="1">
              <a:spLocks noChangeAspect="1" noChangeArrowheads="1"/>
            </p:cNvSpPr>
            <p:nvPr/>
          </p:nvSpPr>
          <p:spPr bwMode="auto">
            <a:xfrm>
              <a:off x="3135" y="150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6</a:t>
              </a:r>
            </a:p>
          </p:txBody>
        </p:sp>
        <p:sp>
          <p:nvSpPr>
            <p:cNvPr id="1249322" name="Text Box 42"/>
            <p:cNvSpPr txBox="1">
              <a:spLocks noChangeAspect="1" noChangeArrowheads="1"/>
            </p:cNvSpPr>
            <p:nvPr/>
          </p:nvSpPr>
          <p:spPr bwMode="auto">
            <a:xfrm>
              <a:off x="3305" y="1509"/>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7</a:t>
              </a:r>
            </a:p>
          </p:txBody>
        </p:sp>
        <p:sp>
          <p:nvSpPr>
            <p:cNvPr id="1249323" name="Text Box 43"/>
            <p:cNvSpPr txBox="1">
              <a:spLocks noChangeAspect="1" noChangeArrowheads="1"/>
            </p:cNvSpPr>
            <p:nvPr/>
          </p:nvSpPr>
          <p:spPr bwMode="auto">
            <a:xfrm>
              <a:off x="3475" y="150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8</a:t>
              </a:r>
            </a:p>
          </p:txBody>
        </p:sp>
        <p:sp>
          <p:nvSpPr>
            <p:cNvPr id="1249324" name="Text Box 44"/>
            <p:cNvSpPr txBox="1">
              <a:spLocks noChangeAspect="1" noChangeArrowheads="1"/>
            </p:cNvSpPr>
            <p:nvPr/>
          </p:nvSpPr>
          <p:spPr bwMode="auto">
            <a:xfrm>
              <a:off x="3646" y="1509"/>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9</a:t>
              </a:r>
            </a:p>
          </p:txBody>
        </p:sp>
        <p:sp>
          <p:nvSpPr>
            <p:cNvPr id="1249325" name="Text Box 45"/>
            <p:cNvSpPr txBox="1">
              <a:spLocks noChangeAspect="1" noChangeArrowheads="1"/>
            </p:cNvSpPr>
            <p:nvPr/>
          </p:nvSpPr>
          <p:spPr bwMode="auto">
            <a:xfrm>
              <a:off x="3816" y="150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10</a:t>
              </a:r>
            </a:p>
          </p:txBody>
        </p:sp>
      </p:grpSp>
      <p:sp>
        <p:nvSpPr>
          <p:cNvPr id="1249326" name="Oval 46"/>
          <p:cNvSpPr>
            <a:spLocks noChangeArrowheads="1"/>
          </p:cNvSpPr>
          <p:nvPr/>
        </p:nvSpPr>
        <p:spPr bwMode="auto">
          <a:xfrm>
            <a:off x="1715511" y="3411244"/>
            <a:ext cx="1143100" cy="360363"/>
          </a:xfrm>
          <a:prstGeom prst="ellipse">
            <a:avLst/>
          </a:prstGeom>
          <a:noFill/>
          <a:ln w="15875" algn="ctr">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327" name="Oval 47"/>
          <p:cNvSpPr>
            <a:spLocks noChangeArrowheads="1"/>
          </p:cNvSpPr>
          <p:nvPr/>
        </p:nvSpPr>
        <p:spPr bwMode="auto">
          <a:xfrm>
            <a:off x="854429" y="3420122"/>
            <a:ext cx="900112" cy="360363"/>
          </a:xfrm>
          <a:prstGeom prst="ellipse">
            <a:avLst/>
          </a:prstGeom>
          <a:noFill/>
          <a:ln w="15875" algn="ctr">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nvGrpSpPr>
          <p:cNvPr id="6" name="Group 48"/>
          <p:cNvGrpSpPr>
            <a:grpSpLocks/>
          </p:cNvGrpSpPr>
          <p:nvPr/>
        </p:nvGrpSpPr>
        <p:grpSpPr bwMode="auto">
          <a:xfrm>
            <a:off x="1601788" y="1673225"/>
            <a:ext cx="585787" cy="314325"/>
            <a:chOff x="1916" y="2188"/>
            <a:chExt cx="369" cy="198"/>
          </a:xfrm>
        </p:grpSpPr>
        <p:sp>
          <p:nvSpPr>
            <p:cNvPr id="1249329" name="Text Box 49"/>
            <p:cNvSpPr txBox="1">
              <a:spLocks noChangeAspect="1" noChangeArrowheads="1"/>
            </p:cNvSpPr>
            <p:nvPr/>
          </p:nvSpPr>
          <p:spPr bwMode="auto">
            <a:xfrm>
              <a:off x="1945" y="221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1</a:t>
              </a:r>
            </a:p>
          </p:txBody>
        </p:sp>
        <p:sp>
          <p:nvSpPr>
            <p:cNvPr id="1249330" name="Text Box 50"/>
            <p:cNvSpPr txBox="1">
              <a:spLocks noChangeAspect="1" noChangeArrowheads="1"/>
            </p:cNvSpPr>
            <p:nvPr/>
          </p:nvSpPr>
          <p:spPr bwMode="auto">
            <a:xfrm>
              <a:off x="2115" y="2217"/>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2</a:t>
              </a:r>
            </a:p>
          </p:txBody>
        </p:sp>
        <p:sp>
          <p:nvSpPr>
            <p:cNvPr id="1249331" name="Rectangle 51"/>
            <p:cNvSpPr>
              <a:spLocks noChangeArrowheads="1"/>
            </p:cNvSpPr>
            <p:nvPr/>
          </p:nvSpPr>
          <p:spPr bwMode="auto">
            <a:xfrm>
              <a:off x="1916" y="2188"/>
              <a:ext cx="369"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7" name="Group 52"/>
          <p:cNvGrpSpPr>
            <a:grpSpLocks/>
          </p:cNvGrpSpPr>
          <p:nvPr/>
        </p:nvGrpSpPr>
        <p:grpSpPr bwMode="auto">
          <a:xfrm>
            <a:off x="2232025" y="1673225"/>
            <a:ext cx="585788" cy="314325"/>
            <a:chOff x="2313" y="2188"/>
            <a:chExt cx="369" cy="198"/>
          </a:xfrm>
        </p:grpSpPr>
        <p:sp>
          <p:nvSpPr>
            <p:cNvPr id="1249333" name="Text Box 53"/>
            <p:cNvSpPr txBox="1">
              <a:spLocks noChangeAspect="1" noChangeArrowheads="1"/>
            </p:cNvSpPr>
            <p:nvPr/>
          </p:nvSpPr>
          <p:spPr bwMode="auto">
            <a:xfrm>
              <a:off x="2342" y="2217"/>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3</a:t>
              </a:r>
            </a:p>
          </p:txBody>
        </p:sp>
        <p:sp>
          <p:nvSpPr>
            <p:cNvPr id="1249334" name="Text Box 54"/>
            <p:cNvSpPr txBox="1">
              <a:spLocks noChangeAspect="1" noChangeArrowheads="1"/>
            </p:cNvSpPr>
            <p:nvPr/>
          </p:nvSpPr>
          <p:spPr bwMode="auto">
            <a:xfrm>
              <a:off x="2512" y="2216"/>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4</a:t>
              </a:r>
            </a:p>
          </p:txBody>
        </p:sp>
        <p:sp>
          <p:nvSpPr>
            <p:cNvPr id="1249335" name="Rectangle 55"/>
            <p:cNvSpPr>
              <a:spLocks noChangeArrowheads="1"/>
            </p:cNvSpPr>
            <p:nvPr/>
          </p:nvSpPr>
          <p:spPr bwMode="auto">
            <a:xfrm>
              <a:off x="2313" y="2188"/>
              <a:ext cx="369"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8" name="Group 56"/>
          <p:cNvGrpSpPr>
            <a:grpSpLocks/>
          </p:cNvGrpSpPr>
          <p:nvPr/>
        </p:nvGrpSpPr>
        <p:grpSpPr bwMode="auto">
          <a:xfrm>
            <a:off x="2862263" y="1673225"/>
            <a:ext cx="585787" cy="314325"/>
            <a:chOff x="2710" y="2188"/>
            <a:chExt cx="369" cy="198"/>
          </a:xfrm>
        </p:grpSpPr>
        <p:sp>
          <p:nvSpPr>
            <p:cNvPr id="1249337" name="Text Box 57"/>
            <p:cNvSpPr txBox="1">
              <a:spLocks noChangeAspect="1" noChangeArrowheads="1"/>
            </p:cNvSpPr>
            <p:nvPr/>
          </p:nvSpPr>
          <p:spPr bwMode="auto">
            <a:xfrm>
              <a:off x="2738" y="2217"/>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5</a:t>
              </a:r>
            </a:p>
          </p:txBody>
        </p:sp>
        <p:sp>
          <p:nvSpPr>
            <p:cNvPr id="1249338" name="Text Box 58"/>
            <p:cNvSpPr txBox="1">
              <a:spLocks noChangeAspect="1" noChangeArrowheads="1"/>
            </p:cNvSpPr>
            <p:nvPr/>
          </p:nvSpPr>
          <p:spPr bwMode="auto">
            <a:xfrm>
              <a:off x="2908" y="2216"/>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6</a:t>
              </a:r>
            </a:p>
          </p:txBody>
        </p:sp>
        <p:sp>
          <p:nvSpPr>
            <p:cNvPr id="1249339" name="Rectangle 59"/>
            <p:cNvSpPr>
              <a:spLocks noChangeArrowheads="1"/>
            </p:cNvSpPr>
            <p:nvPr/>
          </p:nvSpPr>
          <p:spPr bwMode="auto">
            <a:xfrm>
              <a:off x="2710" y="2188"/>
              <a:ext cx="369"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9" name="Group 60"/>
          <p:cNvGrpSpPr>
            <a:grpSpLocks/>
          </p:cNvGrpSpPr>
          <p:nvPr/>
        </p:nvGrpSpPr>
        <p:grpSpPr bwMode="auto">
          <a:xfrm>
            <a:off x="3492500" y="1673225"/>
            <a:ext cx="314325" cy="314325"/>
            <a:chOff x="3107" y="2188"/>
            <a:chExt cx="198" cy="198"/>
          </a:xfrm>
        </p:grpSpPr>
        <p:sp>
          <p:nvSpPr>
            <p:cNvPr id="1249341" name="Text Box 61"/>
            <p:cNvSpPr txBox="1">
              <a:spLocks noChangeAspect="1" noChangeArrowheads="1"/>
            </p:cNvSpPr>
            <p:nvPr/>
          </p:nvSpPr>
          <p:spPr bwMode="auto">
            <a:xfrm>
              <a:off x="3134" y="2217"/>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7</a:t>
              </a:r>
            </a:p>
          </p:txBody>
        </p:sp>
        <p:sp>
          <p:nvSpPr>
            <p:cNvPr id="1249342" name="Rectangle 62"/>
            <p:cNvSpPr>
              <a:spLocks noChangeArrowheads="1"/>
            </p:cNvSpPr>
            <p:nvPr/>
          </p:nvSpPr>
          <p:spPr bwMode="auto">
            <a:xfrm>
              <a:off x="3107" y="2188"/>
              <a:ext cx="198"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10" name="Group 63"/>
          <p:cNvGrpSpPr>
            <a:grpSpLocks/>
          </p:cNvGrpSpPr>
          <p:nvPr/>
        </p:nvGrpSpPr>
        <p:grpSpPr bwMode="auto">
          <a:xfrm>
            <a:off x="3852863" y="1673225"/>
            <a:ext cx="314325" cy="314325"/>
            <a:chOff x="3334" y="2188"/>
            <a:chExt cx="198" cy="198"/>
          </a:xfrm>
        </p:grpSpPr>
        <p:sp>
          <p:nvSpPr>
            <p:cNvPr id="1249344" name="Text Box 64"/>
            <p:cNvSpPr txBox="1">
              <a:spLocks noChangeAspect="1" noChangeArrowheads="1"/>
            </p:cNvSpPr>
            <p:nvPr/>
          </p:nvSpPr>
          <p:spPr bwMode="auto">
            <a:xfrm>
              <a:off x="3361" y="2216"/>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8</a:t>
              </a:r>
            </a:p>
          </p:txBody>
        </p:sp>
        <p:sp>
          <p:nvSpPr>
            <p:cNvPr id="1249345" name="Rectangle 65"/>
            <p:cNvSpPr>
              <a:spLocks noChangeArrowheads="1"/>
            </p:cNvSpPr>
            <p:nvPr/>
          </p:nvSpPr>
          <p:spPr bwMode="auto">
            <a:xfrm>
              <a:off x="3334" y="2188"/>
              <a:ext cx="198"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11" name="Group 66"/>
          <p:cNvGrpSpPr>
            <a:grpSpLocks/>
          </p:cNvGrpSpPr>
          <p:nvPr/>
        </p:nvGrpSpPr>
        <p:grpSpPr bwMode="auto">
          <a:xfrm>
            <a:off x="4211638" y="1673225"/>
            <a:ext cx="314325" cy="314325"/>
            <a:chOff x="3560" y="2188"/>
            <a:chExt cx="198" cy="198"/>
          </a:xfrm>
        </p:grpSpPr>
        <p:sp>
          <p:nvSpPr>
            <p:cNvPr id="1249347" name="Text Box 67"/>
            <p:cNvSpPr txBox="1">
              <a:spLocks noChangeAspect="1" noChangeArrowheads="1"/>
            </p:cNvSpPr>
            <p:nvPr/>
          </p:nvSpPr>
          <p:spPr bwMode="auto">
            <a:xfrm>
              <a:off x="3589" y="2218"/>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9</a:t>
              </a:r>
            </a:p>
          </p:txBody>
        </p:sp>
        <p:sp>
          <p:nvSpPr>
            <p:cNvPr id="1249348" name="Rectangle 68"/>
            <p:cNvSpPr>
              <a:spLocks noChangeArrowheads="1"/>
            </p:cNvSpPr>
            <p:nvPr/>
          </p:nvSpPr>
          <p:spPr bwMode="auto">
            <a:xfrm>
              <a:off x="3560" y="2188"/>
              <a:ext cx="198"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grpSp>
        <p:nvGrpSpPr>
          <p:cNvPr id="12" name="Group 69"/>
          <p:cNvGrpSpPr>
            <a:grpSpLocks/>
          </p:cNvGrpSpPr>
          <p:nvPr/>
        </p:nvGrpSpPr>
        <p:grpSpPr bwMode="auto">
          <a:xfrm>
            <a:off x="4572000" y="1673225"/>
            <a:ext cx="314325" cy="314325"/>
            <a:chOff x="3787" y="2188"/>
            <a:chExt cx="198" cy="198"/>
          </a:xfrm>
        </p:grpSpPr>
        <p:sp>
          <p:nvSpPr>
            <p:cNvPr id="1249350" name="Text Box 70"/>
            <p:cNvSpPr txBox="1">
              <a:spLocks noChangeAspect="1" noChangeArrowheads="1"/>
            </p:cNvSpPr>
            <p:nvPr/>
          </p:nvSpPr>
          <p:spPr bwMode="auto">
            <a:xfrm>
              <a:off x="3816" y="2217"/>
              <a:ext cx="150" cy="150"/>
            </a:xfrm>
            <a:prstGeom prst="rect">
              <a:avLst/>
            </a:prstGeom>
            <a:solidFill>
              <a:srgbClr val="C0C0C0"/>
            </a:solidFill>
            <a:ln w="12700">
              <a:solidFill>
                <a:srgbClr val="808080">
                  <a:alpha val="91000"/>
                </a:srgbClr>
              </a:solidFill>
              <a:miter lim="800000"/>
              <a:headEnd/>
              <a:tailEnd/>
            </a:ln>
            <a:effectLst>
              <a:outerShdw dist="17961" dir="2700000" algn="ctr" rotWithShape="0">
                <a:schemeClr val="bg1">
                  <a:alpha val="50000"/>
                </a:schemeClr>
              </a:outerShdw>
            </a:effectLst>
          </p:spPr>
          <p:txBody>
            <a:bodyPr lIns="0" tIns="0" rIns="0" bIns="0" anchor="ct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srgbClr val="969696"/>
                  </a:solidFill>
                  <a:effectLst/>
                  <a:uLnTx/>
                  <a:uFillTx/>
                  <a:latin typeface="Verdana" pitchFamily="34" charset="0"/>
                  <a:ea typeface="Arial Unicode MS" pitchFamily="34" charset="-128"/>
                  <a:cs typeface="Arial Unicode MS" pitchFamily="34" charset="-128"/>
                </a:rPr>
                <a:t>10</a:t>
              </a:r>
            </a:p>
          </p:txBody>
        </p:sp>
        <p:sp>
          <p:nvSpPr>
            <p:cNvPr id="1249351" name="Rectangle 71"/>
            <p:cNvSpPr>
              <a:spLocks noChangeArrowheads="1"/>
            </p:cNvSpPr>
            <p:nvPr/>
          </p:nvSpPr>
          <p:spPr bwMode="auto">
            <a:xfrm>
              <a:off x="3787" y="2188"/>
              <a:ext cx="198" cy="198"/>
            </a:xfrm>
            <a:prstGeom prst="rect">
              <a:avLst/>
            </a:prstGeom>
            <a:noFill/>
            <a:ln w="19050">
              <a:solidFill>
                <a:schemeClr val="accent4"/>
              </a:solidFill>
              <a:prstDash val="sysDot"/>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sp>
        <p:nvSpPr>
          <p:cNvPr id="1249352" name="Freeform 72"/>
          <p:cNvSpPr>
            <a:spLocks/>
          </p:cNvSpPr>
          <p:nvPr/>
        </p:nvSpPr>
        <p:spPr bwMode="auto">
          <a:xfrm>
            <a:off x="1423988" y="3419475"/>
            <a:ext cx="3375025" cy="1374775"/>
          </a:xfrm>
          <a:custGeom>
            <a:avLst/>
            <a:gdLst/>
            <a:ahLst/>
            <a:cxnLst>
              <a:cxn ang="0">
                <a:pos x="1784" y="0"/>
              </a:cxn>
              <a:cxn ang="0">
                <a:pos x="1042" y="746"/>
              </a:cxn>
              <a:cxn ang="0">
                <a:pos x="0" y="721"/>
              </a:cxn>
            </a:cxnLst>
            <a:rect l="0" t="0" r="r" b="b"/>
            <a:pathLst>
              <a:path w="1784" h="866">
                <a:moveTo>
                  <a:pt x="1784" y="0"/>
                </a:moveTo>
                <a:cubicBezTo>
                  <a:pt x="1693" y="140"/>
                  <a:pt x="1339" y="626"/>
                  <a:pt x="1042" y="746"/>
                </a:cubicBezTo>
                <a:cubicBezTo>
                  <a:pt x="745" y="866"/>
                  <a:pt x="217" y="726"/>
                  <a:pt x="0" y="721"/>
                </a:cubicBezTo>
              </a:path>
            </a:pathLst>
          </a:custGeom>
          <a:noFill/>
          <a:ln w="9525" cap="flat" cmpd="sng">
            <a:solidFill>
              <a:schemeClr val="tx1"/>
            </a:solidFill>
            <a:prstDash val="solid"/>
            <a:round/>
            <a:headEnd type="none" w="med" len="me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nvGrpSpPr>
          <p:cNvPr id="13" name="Group 73"/>
          <p:cNvGrpSpPr>
            <a:grpSpLocks/>
          </p:cNvGrpSpPr>
          <p:nvPr/>
        </p:nvGrpSpPr>
        <p:grpSpPr bwMode="auto">
          <a:xfrm>
            <a:off x="1301750" y="4651375"/>
            <a:ext cx="5486400" cy="847725"/>
            <a:chOff x="820" y="2930"/>
            <a:chExt cx="3456" cy="534"/>
          </a:xfrm>
        </p:grpSpPr>
        <p:sp>
          <p:nvSpPr>
            <p:cNvPr id="1249354" name="Freeform 74"/>
            <p:cNvSpPr>
              <a:spLocks/>
            </p:cNvSpPr>
            <p:nvPr/>
          </p:nvSpPr>
          <p:spPr bwMode="auto">
            <a:xfrm>
              <a:off x="868" y="2930"/>
              <a:ext cx="2029" cy="343"/>
            </a:xfrm>
            <a:custGeom>
              <a:avLst/>
              <a:gdLst/>
              <a:ahLst/>
              <a:cxnLst>
                <a:cxn ang="0">
                  <a:pos x="1703" y="220"/>
                </a:cxn>
                <a:cxn ang="0">
                  <a:pos x="1097" y="306"/>
                </a:cxn>
                <a:cxn ang="0">
                  <a:pos x="0" y="0"/>
                </a:cxn>
              </a:cxnLst>
              <a:rect l="0" t="0" r="r" b="b"/>
              <a:pathLst>
                <a:path w="1703" h="343">
                  <a:moveTo>
                    <a:pt x="1703" y="220"/>
                  </a:moveTo>
                  <a:cubicBezTo>
                    <a:pt x="1593" y="281"/>
                    <a:pt x="1381" y="343"/>
                    <a:pt x="1097" y="306"/>
                  </a:cubicBezTo>
                  <a:cubicBezTo>
                    <a:pt x="813" y="269"/>
                    <a:pt x="229" y="64"/>
                    <a:pt x="0" y="0"/>
                  </a:cubicBezTo>
                </a:path>
              </a:pathLst>
            </a:custGeom>
            <a:noFill/>
            <a:ln w="9525" cap="flat" cmpd="sng">
              <a:solidFill>
                <a:schemeClr val="tx1"/>
              </a:solidFill>
              <a:prstDash val="solid"/>
              <a:round/>
              <a:headEnd type="none" w="med" len="me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1249355" name="Freeform 75"/>
            <p:cNvSpPr>
              <a:spLocks/>
            </p:cNvSpPr>
            <p:nvPr/>
          </p:nvSpPr>
          <p:spPr bwMode="auto">
            <a:xfrm>
              <a:off x="820" y="2970"/>
              <a:ext cx="3456" cy="494"/>
            </a:xfrm>
            <a:custGeom>
              <a:avLst/>
              <a:gdLst/>
              <a:ahLst/>
              <a:cxnLst>
                <a:cxn ang="0">
                  <a:pos x="2900" y="105"/>
                </a:cxn>
                <a:cxn ang="0">
                  <a:pos x="1676" y="476"/>
                </a:cxn>
                <a:cxn ang="0">
                  <a:pos x="0" y="0"/>
                </a:cxn>
              </a:cxnLst>
              <a:rect l="0" t="0" r="r" b="b"/>
              <a:pathLst>
                <a:path w="2900" h="494">
                  <a:moveTo>
                    <a:pt x="2900" y="105"/>
                  </a:moveTo>
                  <a:cubicBezTo>
                    <a:pt x="2720" y="236"/>
                    <a:pt x="2159" y="494"/>
                    <a:pt x="1676" y="476"/>
                  </a:cubicBezTo>
                  <a:cubicBezTo>
                    <a:pt x="1193" y="458"/>
                    <a:pt x="596" y="236"/>
                    <a:pt x="0" y="0"/>
                  </a:cubicBezTo>
                </a:path>
              </a:pathLst>
            </a:custGeom>
            <a:noFill/>
            <a:ln w="9525" cap="flat" cmpd="sng">
              <a:solidFill>
                <a:schemeClr val="tx1"/>
              </a:solidFill>
              <a:prstDash val="solid"/>
              <a:round/>
              <a:headEnd type="none" w="med" len="me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sp>
        <p:nvSpPr>
          <p:cNvPr id="1249356" name="Freeform 76"/>
          <p:cNvSpPr>
            <a:spLocks/>
          </p:cNvSpPr>
          <p:nvPr/>
        </p:nvSpPr>
        <p:spPr bwMode="auto">
          <a:xfrm>
            <a:off x="1263650" y="3752850"/>
            <a:ext cx="6276975" cy="2249488"/>
          </a:xfrm>
          <a:custGeom>
            <a:avLst/>
            <a:gdLst/>
            <a:ahLst/>
            <a:cxnLst>
              <a:cxn ang="0">
                <a:pos x="3266" y="0"/>
              </a:cxn>
              <a:cxn ang="0">
                <a:pos x="3082" y="942"/>
              </a:cxn>
              <a:cxn ang="0">
                <a:pos x="2248" y="1372"/>
              </a:cxn>
              <a:cxn ang="0">
                <a:pos x="1038" y="1212"/>
              </a:cxn>
              <a:cxn ang="0">
                <a:pos x="0" y="671"/>
              </a:cxn>
            </a:cxnLst>
            <a:rect l="0" t="0" r="r" b="b"/>
            <a:pathLst>
              <a:path w="3318" h="1417">
                <a:moveTo>
                  <a:pt x="3266" y="0"/>
                </a:moveTo>
                <a:cubicBezTo>
                  <a:pt x="3318" y="326"/>
                  <a:pt x="3252" y="713"/>
                  <a:pt x="3082" y="942"/>
                </a:cubicBezTo>
                <a:cubicBezTo>
                  <a:pt x="2912" y="1171"/>
                  <a:pt x="2588" y="1327"/>
                  <a:pt x="2248" y="1372"/>
                </a:cubicBezTo>
                <a:cubicBezTo>
                  <a:pt x="1907" y="1417"/>
                  <a:pt x="1413" y="1329"/>
                  <a:pt x="1038" y="1212"/>
                </a:cubicBezTo>
                <a:cubicBezTo>
                  <a:pt x="663" y="1095"/>
                  <a:pt x="216" y="784"/>
                  <a:pt x="0" y="671"/>
                </a:cubicBezTo>
              </a:path>
            </a:pathLst>
          </a:custGeom>
          <a:noFill/>
          <a:ln w="9525" cap="flat" cmpd="sng">
            <a:solidFill>
              <a:schemeClr val="tx1"/>
            </a:solidFill>
            <a:prstDash val="solid"/>
            <a:round/>
            <a:headEnd type="none" w="med" len="me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grpSp>
        <p:nvGrpSpPr>
          <p:cNvPr id="14" name="Group 13"/>
          <p:cNvGrpSpPr/>
          <p:nvPr/>
        </p:nvGrpSpPr>
        <p:grpSpPr>
          <a:xfrm>
            <a:off x="4464422" y="2420888"/>
            <a:ext cx="755650" cy="745266"/>
            <a:chOff x="6172200" y="2133600"/>
            <a:chExt cx="755650" cy="745266"/>
          </a:xfrm>
        </p:grpSpPr>
        <p:sp>
          <p:nvSpPr>
            <p:cNvPr id="77" name="Text Box 11"/>
            <p:cNvSpPr txBox="1">
              <a:spLocks noChangeArrowheads="1"/>
            </p:cNvSpPr>
            <p:nvPr/>
          </p:nvSpPr>
          <p:spPr bwMode="auto">
            <a:xfrm>
              <a:off x="6172200" y="2574066"/>
              <a:ext cx="755650" cy="304800"/>
            </a:xfrm>
            <a:prstGeom prst="rect">
              <a:avLst/>
            </a:prstGeom>
            <a:noFill/>
            <a:ln w="9525" algn="ctr">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Worker</a:t>
              </a:r>
            </a:p>
          </p:txBody>
        </p:sp>
        <p:pic>
          <p:nvPicPr>
            <p:cNvPr id="78"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265910" y="2133600"/>
              <a:ext cx="568229" cy="5119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Group 79"/>
          <p:cNvGrpSpPr/>
          <p:nvPr/>
        </p:nvGrpSpPr>
        <p:grpSpPr>
          <a:xfrm>
            <a:off x="6588224" y="2780928"/>
            <a:ext cx="755650" cy="745266"/>
            <a:chOff x="6172200" y="2133600"/>
            <a:chExt cx="755650" cy="745266"/>
          </a:xfrm>
        </p:grpSpPr>
        <p:sp>
          <p:nvSpPr>
            <p:cNvPr id="81" name="Text Box 11"/>
            <p:cNvSpPr txBox="1">
              <a:spLocks noChangeArrowheads="1"/>
            </p:cNvSpPr>
            <p:nvPr/>
          </p:nvSpPr>
          <p:spPr bwMode="auto">
            <a:xfrm>
              <a:off x="6172200" y="2574066"/>
              <a:ext cx="755650" cy="304800"/>
            </a:xfrm>
            <a:prstGeom prst="rect">
              <a:avLst/>
            </a:prstGeom>
            <a:noFill/>
            <a:ln w="9525" algn="ctr">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Worker</a:t>
              </a:r>
            </a:p>
          </p:txBody>
        </p:sp>
        <p:pic>
          <p:nvPicPr>
            <p:cNvPr id="82"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265910" y="2133600"/>
              <a:ext cx="568229" cy="5119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6336630" y="3861048"/>
            <a:ext cx="755650" cy="745266"/>
            <a:chOff x="6172200" y="2133600"/>
            <a:chExt cx="755650" cy="745266"/>
          </a:xfrm>
        </p:grpSpPr>
        <p:sp>
          <p:nvSpPr>
            <p:cNvPr id="84" name="Text Box 11"/>
            <p:cNvSpPr txBox="1">
              <a:spLocks noChangeArrowheads="1"/>
            </p:cNvSpPr>
            <p:nvPr/>
          </p:nvSpPr>
          <p:spPr bwMode="auto">
            <a:xfrm>
              <a:off x="6172200" y="2574066"/>
              <a:ext cx="755650" cy="304800"/>
            </a:xfrm>
            <a:prstGeom prst="rect">
              <a:avLst/>
            </a:prstGeom>
            <a:noFill/>
            <a:ln w="9525" algn="ctr">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Worker</a:t>
              </a:r>
            </a:p>
          </p:txBody>
        </p:sp>
        <p:pic>
          <p:nvPicPr>
            <p:cNvPr id="85"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265910" y="2133600"/>
              <a:ext cx="568229" cy="5119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p:cNvGrpSpPr/>
          <p:nvPr/>
        </p:nvGrpSpPr>
        <p:grpSpPr>
          <a:xfrm>
            <a:off x="4231871" y="3933056"/>
            <a:ext cx="755650" cy="745266"/>
            <a:chOff x="6172200" y="2133600"/>
            <a:chExt cx="755650" cy="745266"/>
          </a:xfrm>
        </p:grpSpPr>
        <p:sp>
          <p:nvSpPr>
            <p:cNvPr id="87" name="Text Box 11"/>
            <p:cNvSpPr txBox="1">
              <a:spLocks noChangeArrowheads="1"/>
            </p:cNvSpPr>
            <p:nvPr/>
          </p:nvSpPr>
          <p:spPr bwMode="auto">
            <a:xfrm>
              <a:off x="6172200" y="2574066"/>
              <a:ext cx="755650" cy="304800"/>
            </a:xfrm>
            <a:prstGeom prst="rect">
              <a:avLst/>
            </a:prstGeom>
            <a:noFill/>
            <a:ln w="9525" algn="ctr">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Worker</a:t>
              </a:r>
            </a:p>
          </p:txBody>
        </p:sp>
        <p:pic>
          <p:nvPicPr>
            <p:cNvPr id="88"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265910" y="2133600"/>
              <a:ext cx="568229" cy="511998"/>
            </a:xfrm>
            <a:prstGeom prst="rect">
              <a:avLst/>
            </a:prstGeom>
            <a:noFill/>
            <a:extLst>
              <a:ext uri="{909E8E84-426E-40DD-AFC4-6F175D3DCCD1}">
                <a14:hiddenFill xmlns:a14="http://schemas.microsoft.com/office/drawing/2010/main">
                  <a:solidFill>
                    <a:srgbClr val="FFFFFF"/>
                  </a:solidFill>
                </a14:hiddenFill>
              </a:ext>
            </a:extLst>
          </p:spPr>
        </p:pic>
      </p:grpSp>
      <p:pic>
        <p:nvPicPr>
          <p:cNvPr id="90"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436415" y="2014303"/>
            <a:ext cx="1318126" cy="1187685"/>
          </a:xfrm>
          <a:prstGeom prst="rect">
            <a:avLst/>
          </a:prstGeom>
          <a:noFill/>
          <a:extLst>
            <a:ext uri="{909E8E84-426E-40DD-AFC4-6F175D3DCCD1}">
              <a14:hiddenFill xmlns:a14="http://schemas.microsoft.com/office/drawing/2010/main">
                <a:solidFill>
                  <a:srgbClr val="FFFFFF"/>
                </a:solidFill>
              </a14:hiddenFill>
            </a:ext>
          </a:extLst>
        </p:spPr>
      </p:pic>
      <p:sp>
        <p:nvSpPr>
          <p:cNvPr id="71" name="Text Box 15"/>
          <p:cNvSpPr txBox="1">
            <a:spLocks noChangeArrowheads="1"/>
          </p:cNvSpPr>
          <p:nvPr/>
        </p:nvSpPr>
        <p:spPr bwMode="auto">
          <a:xfrm>
            <a:off x="6588224" y="3429000"/>
            <a:ext cx="2036135" cy="338554"/>
          </a:xfrm>
          <a:prstGeom prst="rect">
            <a:avLst/>
          </a:prstGeom>
          <a:solidFill>
            <a:schemeClr val="bg1">
              <a:alpha val="0"/>
            </a:schemeClr>
          </a:solidFill>
          <a:ln w="9525" algn="ctr">
            <a:noFill/>
            <a:miter lim="800000"/>
            <a:headEnd/>
            <a:tailEnd/>
          </a:ln>
          <a:effectLst/>
        </p:spPr>
        <p:txBody>
          <a:bodyPr wrap="none">
            <a:spAutoFit/>
          </a:bodyPr>
          <a:lstStyle/>
          <a:p>
            <a:pPr lvl="0" eaLnBrk="0" fontAlgn="base" hangingPunct="0">
              <a:spcBef>
                <a:spcPct val="0"/>
              </a:spcBef>
              <a:spcAft>
                <a:spcPct val="0"/>
              </a:spcAft>
              <a:defRPr/>
            </a:pPr>
            <a:r>
              <a:rPr lang="en-US" sz="1600" b="1" dirty="0">
                <a:solidFill>
                  <a:srgbClr val="000000"/>
                </a:solidFill>
                <a:latin typeface="Courier New" pitchFamily="49" charset="0"/>
              </a:rPr>
              <a:t>a(</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err="1">
                <a:solidFill>
                  <a:srgbClr val="000000"/>
                </a:solidFill>
                <a:latin typeface="Courier New" pitchFamily="49" charset="0"/>
                <a:cs typeface="Courier New" pitchFamily="49" charset="0"/>
              </a:rPr>
              <a:t>func</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1927000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27"/>
                                        </p:tgtEl>
                                        <p:attrNameLst>
                                          <p:attrName>style.visibility</p:attrName>
                                        </p:attrNameLst>
                                      </p:cBhvr>
                                      <p:to>
                                        <p:strVal val="visible"/>
                                      </p:to>
                                    </p:set>
                                    <p:animEffect transition="in" filter="wipe(left)">
                                      <p:cBhvr>
                                        <p:cTn id="7" dur="500"/>
                                        <p:tgtEl>
                                          <p:spTgt spid="124932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49286"/>
                                        </p:tgtEl>
                                        <p:attrNameLst>
                                          <p:attrName>style.visibility</p:attrName>
                                        </p:attrNameLst>
                                      </p:cBhvr>
                                      <p:to>
                                        <p:strVal val="visible"/>
                                      </p:to>
                                    </p:set>
                                  </p:childTnLst>
                                </p:cTn>
                              </p:par>
                              <p:par>
                                <p:cTn id="11" presetID="22" presetClass="entr" presetSubtype="8" fill="hold" grpId="0" nodeType="withEffect">
                                  <p:stCondLst>
                                    <p:cond delay="0"/>
                                  </p:stCondLst>
                                  <p:childTnLst>
                                    <p:set>
                                      <p:cBhvr>
                                        <p:cTn id="12" dur="1" fill="hold">
                                          <p:stCondLst>
                                            <p:cond delay="0"/>
                                          </p:stCondLst>
                                        </p:cTn>
                                        <p:tgtEl>
                                          <p:spTgt spid="1249283"/>
                                        </p:tgtEl>
                                        <p:attrNameLst>
                                          <p:attrName>style.visibility</p:attrName>
                                        </p:attrNameLst>
                                      </p:cBhvr>
                                      <p:to>
                                        <p:strVal val="visible"/>
                                      </p:to>
                                    </p:set>
                                    <p:animEffect transition="in" filter="wipe(left)">
                                      <p:cBhvr>
                                        <p:cTn id="13" dur="500"/>
                                        <p:tgtEl>
                                          <p:spTgt spid="124928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49284"/>
                                        </p:tgtEl>
                                        <p:attrNameLst>
                                          <p:attrName>style.visibility</p:attrName>
                                        </p:attrNameLst>
                                      </p:cBhvr>
                                      <p:to>
                                        <p:strVal val="visible"/>
                                      </p:to>
                                    </p:set>
                                    <p:animEffect transition="in" filter="wipe(left)">
                                      <p:cBhvr>
                                        <p:cTn id="16" dur="500"/>
                                        <p:tgtEl>
                                          <p:spTgt spid="12492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49285"/>
                                        </p:tgtEl>
                                        <p:attrNameLst>
                                          <p:attrName>style.visibility</p:attrName>
                                        </p:attrNameLst>
                                      </p:cBhvr>
                                      <p:to>
                                        <p:strVal val="visible"/>
                                      </p:to>
                                    </p:set>
                                    <p:animEffect transition="in" filter="wipe(left)">
                                      <p:cBhvr>
                                        <p:cTn id="19" dur="500"/>
                                        <p:tgtEl>
                                          <p:spTgt spid="124928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1" nodeType="clickEffect">
                                  <p:stCondLst>
                                    <p:cond delay="0"/>
                                  </p:stCondLst>
                                  <p:childTnLst>
                                    <p:animEffect transition="out" filter="wipe(left)">
                                      <p:cBhvr>
                                        <p:cTn id="23" dur="500"/>
                                        <p:tgtEl>
                                          <p:spTgt spid="1249327"/>
                                        </p:tgtEl>
                                      </p:cBhvr>
                                    </p:animEffect>
                                    <p:set>
                                      <p:cBhvr>
                                        <p:cTn id="24" dur="1" fill="hold">
                                          <p:stCondLst>
                                            <p:cond delay="499"/>
                                          </p:stCondLst>
                                        </p:cTn>
                                        <p:tgtEl>
                                          <p:spTgt spid="1249327"/>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1249326"/>
                                        </p:tgtEl>
                                        <p:attrNameLst>
                                          <p:attrName>style.visibility</p:attrName>
                                        </p:attrNameLst>
                                      </p:cBhvr>
                                      <p:to>
                                        <p:strVal val="visible"/>
                                      </p:to>
                                    </p:set>
                                    <p:animEffect transition="in" filter="wipe(left)">
                                      <p:cBhvr>
                                        <p:cTn id="27" dur="500"/>
                                        <p:tgtEl>
                                          <p:spTgt spid="1249326"/>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5"/>
                                        </p:tgtEl>
                                      </p:cBhvr>
                                    </p:animEffect>
                                    <p:set>
                                      <p:cBhvr>
                                        <p:cTn id="36" dur="1" fill="hold">
                                          <p:stCondLst>
                                            <p:cond delay="999"/>
                                          </p:stCondLst>
                                        </p:cTn>
                                        <p:tgtEl>
                                          <p:spTgt spid="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childTnLst>
                                </p:cTn>
                              </p:par>
                              <p:par>
                                <p:cTn id="55" presetID="10"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par>
                                <p:cTn id="58" presetID="22" presetClass="exit" presetSubtype="8" fill="hold" grpId="1" nodeType="withEffect">
                                  <p:stCondLst>
                                    <p:cond delay="0"/>
                                  </p:stCondLst>
                                  <p:childTnLst>
                                    <p:animEffect transition="out" filter="wipe(left)">
                                      <p:cBhvr>
                                        <p:cTn id="59" dur="500"/>
                                        <p:tgtEl>
                                          <p:spTgt spid="1249326"/>
                                        </p:tgtEl>
                                      </p:cBhvr>
                                    </p:animEffect>
                                    <p:set>
                                      <p:cBhvr>
                                        <p:cTn id="60" dur="1" fill="hold">
                                          <p:stCondLst>
                                            <p:cond delay="499"/>
                                          </p:stCondLst>
                                        </p:cTn>
                                        <p:tgtEl>
                                          <p:spTgt spid="1249326"/>
                                        </p:tgtEl>
                                        <p:attrNameLst>
                                          <p:attrName>style.visibility</p:attrName>
                                        </p:attrNameLst>
                                      </p:cBhvr>
                                      <p:to>
                                        <p:strVal val="hidden"/>
                                      </p:to>
                                    </p:set>
                                  </p:childTnLst>
                                </p:cTn>
                              </p:par>
                              <p:par>
                                <p:cTn id="61" presetID="0" presetClass="path" presetSubtype="0" accel="50000" decel="50000" fill="hold" nodeType="withEffect">
                                  <p:stCondLst>
                                    <p:cond delay="0"/>
                                  </p:stCondLst>
                                  <p:childTnLst>
                                    <p:animMotion origin="layout" path="M 1.94444E-6 1.85185E-6 L 0.35191 0.09537 " pathEditMode="relative" rAng="0" ptsTypes="AA">
                                      <p:cBhvr>
                                        <p:cTn id="62" dur="2000" fill="hold"/>
                                        <p:tgtEl>
                                          <p:spTgt spid="6"/>
                                        </p:tgtEl>
                                        <p:attrNameLst>
                                          <p:attrName>ppt_x</p:attrName>
                                          <p:attrName>ppt_y</p:attrName>
                                        </p:attrNameLst>
                                      </p:cBhvr>
                                      <p:rCtr x="17600" y="4800"/>
                                    </p:animMotion>
                                  </p:childTnLst>
                                </p:cTn>
                              </p:par>
                              <p:par>
                                <p:cTn id="63" presetID="0" presetClass="path" presetSubtype="0" accel="50000" decel="50000" fill="hold" nodeType="withEffect">
                                  <p:stCondLst>
                                    <p:cond delay="0"/>
                                  </p:stCondLst>
                                  <p:childTnLst>
                                    <p:animMotion origin="layout" path="M -1.66667E-6 1.85185E-6 L 0.27813 0.31852 " pathEditMode="relative" rAng="0" ptsTypes="AA">
                                      <p:cBhvr>
                                        <p:cTn id="64" dur="2000" fill="hold"/>
                                        <p:tgtEl>
                                          <p:spTgt spid="7"/>
                                        </p:tgtEl>
                                        <p:attrNameLst>
                                          <p:attrName>ppt_x</p:attrName>
                                          <p:attrName>ppt_y</p:attrName>
                                        </p:attrNameLst>
                                      </p:cBhvr>
                                      <p:rCtr x="13900" y="15900"/>
                                    </p:animMotion>
                                  </p:childTnLst>
                                </p:cTn>
                              </p:par>
                              <p:par>
                                <p:cTn id="65" presetID="0" presetClass="path" presetSubtype="0" accel="50000" decel="50000" fill="hold" nodeType="withEffect">
                                  <p:stCondLst>
                                    <p:cond delay="0"/>
                                  </p:stCondLst>
                                  <p:childTnLst>
                                    <p:animMotion origin="layout" path="M 4.16667E-6 2.59259E-6 L 0.41354 0.31504 " pathEditMode="relative" rAng="0" ptsTypes="AA">
                                      <p:cBhvr>
                                        <p:cTn id="66" dur="2000" fill="hold"/>
                                        <p:tgtEl>
                                          <p:spTgt spid="8"/>
                                        </p:tgtEl>
                                        <p:attrNameLst>
                                          <p:attrName>ppt_x</p:attrName>
                                          <p:attrName>ppt_y</p:attrName>
                                        </p:attrNameLst>
                                      </p:cBhvr>
                                      <p:rCtr x="20700" y="15700"/>
                                    </p:animMotion>
                                  </p:childTnLst>
                                </p:cTn>
                              </p:par>
                              <p:par>
                                <p:cTn id="67" presetID="0" presetClass="path" presetSubtype="0" accel="50000" decel="50000" fill="hold" nodeType="withEffect">
                                  <p:stCondLst>
                                    <p:cond delay="0"/>
                                  </p:stCondLst>
                                  <p:childTnLst>
                                    <p:animMotion origin="layout" path="M -1.94444E-6 1.85185E-6 L 0.38629 0.1412 " pathEditMode="relative" rAng="0" ptsTypes="AA">
                                      <p:cBhvr>
                                        <p:cTn id="68" dur="2000" fill="hold"/>
                                        <p:tgtEl>
                                          <p:spTgt spid="9"/>
                                        </p:tgtEl>
                                        <p:attrNameLst>
                                          <p:attrName>ppt_x</p:attrName>
                                          <p:attrName>ppt_y</p:attrName>
                                        </p:attrNameLst>
                                      </p:cBhvr>
                                      <p:rCtr x="19300" y="7100"/>
                                    </p:animMotion>
                                  </p:childTnLst>
                                </p:cTn>
                              </p:par>
                            </p:childTnLst>
                          </p:cTn>
                        </p:par>
                        <p:par>
                          <p:cTn id="69" fill="hold">
                            <p:stCondLst>
                              <p:cond delay="2000"/>
                            </p:stCondLst>
                            <p:childTnLst>
                              <p:par>
                                <p:cTn id="70" presetID="22" presetClass="entr" presetSubtype="8" fill="hold" nodeType="afterEffect">
                                  <p:stCondLst>
                                    <p:cond delay="0"/>
                                  </p:stCondLst>
                                  <p:childTnLst>
                                    <p:set>
                                      <p:cBhvr>
                                        <p:cTn id="71" dur="1" fill="hold">
                                          <p:stCondLst>
                                            <p:cond delay="0"/>
                                          </p:stCondLst>
                                        </p:cTn>
                                        <p:tgtEl>
                                          <p:spTgt spid="1249295">
                                            <p:txEl>
                                              <p:pRg st="0" end="0"/>
                                            </p:txEl>
                                          </p:spTgt>
                                        </p:tgtEl>
                                        <p:attrNameLst>
                                          <p:attrName>style.visibility</p:attrName>
                                        </p:attrNameLst>
                                      </p:cBhvr>
                                      <p:to>
                                        <p:strVal val="visible"/>
                                      </p:to>
                                    </p:set>
                                    <p:animEffect transition="in" filter="wipe(left)">
                                      <p:cBhvr>
                                        <p:cTn id="72" dur="500"/>
                                        <p:tgtEl>
                                          <p:spTgt spid="1249295">
                                            <p:txEl>
                                              <p:pRg st="0" end="0"/>
                                            </p:txEl>
                                          </p:spTgt>
                                        </p:tgtEl>
                                      </p:cBhvr>
                                    </p:animEffect>
                                  </p:childTnLst>
                                </p:cTn>
                              </p:par>
                              <p:par>
                                <p:cTn id="73" presetID="1"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22" presetClass="entr" presetSubtype="8" fill="hold" nodeType="withEffect">
                                  <p:stCondLst>
                                    <p:cond delay="0"/>
                                  </p:stCondLst>
                                  <p:childTnLst>
                                    <p:set>
                                      <p:cBhvr>
                                        <p:cTn id="76" dur="1" fill="hold">
                                          <p:stCondLst>
                                            <p:cond delay="0"/>
                                          </p:stCondLst>
                                        </p:cTn>
                                        <p:tgtEl>
                                          <p:spTgt spid="1249297">
                                            <p:txEl>
                                              <p:pRg st="0" end="0"/>
                                            </p:txEl>
                                          </p:spTgt>
                                        </p:tgtEl>
                                        <p:attrNameLst>
                                          <p:attrName>style.visibility</p:attrName>
                                        </p:attrNameLst>
                                      </p:cBhvr>
                                      <p:to>
                                        <p:strVal val="visible"/>
                                      </p:to>
                                    </p:set>
                                    <p:animEffect transition="in" filter="wipe(left)">
                                      <p:cBhvr>
                                        <p:cTn id="77" dur="500"/>
                                        <p:tgtEl>
                                          <p:spTgt spid="1249297">
                                            <p:txEl>
                                              <p:pRg st="0" end="0"/>
                                            </p:txEl>
                                          </p:spTgt>
                                        </p:tgtEl>
                                      </p:cBhvr>
                                    </p:animEffect>
                                  </p:childTnLst>
                                </p:cTn>
                              </p:par>
                              <p:par>
                                <p:cTn id="78" presetID="22" presetClass="entr" presetSubtype="8" fill="hold" nodeType="withEffect">
                                  <p:stCondLst>
                                    <p:cond delay="0"/>
                                  </p:stCondLst>
                                  <p:childTnLst>
                                    <p:set>
                                      <p:cBhvr>
                                        <p:cTn id="79" dur="1" fill="hold">
                                          <p:stCondLst>
                                            <p:cond delay="0"/>
                                          </p:stCondLst>
                                        </p:cTn>
                                        <p:tgtEl>
                                          <p:spTgt spid="1249294">
                                            <p:txEl>
                                              <p:pRg st="0" end="0"/>
                                            </p:txEl>
                                          </p:spTgt>
                                        </p:tgtEl>
                                        <p:attrNameLst>
                                          <p:attrName>style.visibility</p:attrName>
                                        </p:attrNameLst>
                                      </p:cBhvr>
                                      <p:to>
                                        <p:strVal val="visible"/>
                                      </p:to>
                                    </p:set>
                                    <p:animEffect transition="in" filter="wipe(left)">
                                      <p:cBhvr>
                                        <p:cTn id="80" dur="500"/>
                                        <p:tgtEl>
                                          <p:spTgt spid="124929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1249356"/>
                                        </p:tgtEl>
                                        <p:attrNameLst>
                                          <p:attrName>style.visibility</p:attrName>
                                        </p:attrNameLst>
                                      </p:cBhvr>
                                      <p:to>
                                        <p:strVal val="visible"/>
                                      </p:to>
                                    </p:set>
                                    <p:animEffect transition="in" filter="wipe(right)">
                                      <p:cBhvr>
                                        <p:cTn id="85" dur="500"/>
                                        <p:tgtEl>
                                          <p:spTgt spid="1249356"/>
                                        </p:tgtEl>
                                      </p:cBhvr>
                                    </p:animEffect>
                                  </p:childTnLst>
                                </p:cTn>
                              </p:par>
                              <p:par>
                                <p:cTn id="86" presetID="22" presetClass="exit" presetSubtype="2" fill="hold" nodeType="withEffect">
                                  <p:stCondLst>
                                    <p:cond delay="0"/>
                                  </p:stCondLst>
                                  <p:childTnLst>
                                    <p:animEffect transition="out" filter="wipe(right)">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childTnLst>
                          </p:cTn>
                        </p:par>
                        <p:par>
                          <p:cTn id="89" fill="hold">
                            <p:stCondLst>
                              <p:cond delay="500"/>
                            </p:stCondLst>
                            <p:childTnLst>
                              <p:par>
                                <p:cTn id="90" presetID="0" presetClass="path" presetSubtype="0" accel="50000" decel="50000" fill="hold" nodeType="afterEffect">
                                  <p:stCondLst>
                                    <p:cond delay="0"/>
                                  </p:stCondLst>
                                  <p:childTnLst>
                                    <p:animMotion origin="layout" path="M -1.66667E-6 1.85185E-6 L 0.34688 0.1412 " pathEditMode="relative" rAng="0" ptsTypes="AA">
                                      <p:cBhvr>
                                        <p:cTn id="91" dur="2000" fill="hold"/>
                                        <p:tgtEl>
                                          <p:spTgt spid="10"/>
                                        </p:tgtEl>
                                        <p:attrNameLst>
                                          <p:attrName>ppt_x</p:attrName>
                                          <p:attrName>ppt_y</p:attrName>
                                        </p:attrNameLst>
                                      </p:cBhvr>
                                      <p:rCtr x="17300" y="7100"/>
                                    </p:animMotion>
                                  </p:childTnLst>
                                </p:cTn>
                              </p:par>
                              <p:par>
                                <p:cTn id="92" presetID="22" presetClass="exit" presetSubtype="2" fill="hold" grpId="1" nodeType="withEffect">
                                  <p:stCondLst>
                                    <p:cond delay="0"/>
                                  </p:stCondLst>
                                  <p:childTnLst>
                                    <p:animEffect transition="out" filter="wipe(right)">
                                      <p:cBhvr>
                                        <p:cTn id="93" dur="1000"/>
                                        <p:tgtEl>
                                          <p:spTgt spid="1249356"/>
                                        </p:tgtEl>
                                      </p:cBhvr>
                                    </p:animEffect>
                                    <p:set>
                                      <p:cBhvr>
                                        <p:cTn id="94" dur="1" fill="hold">
                                          <p:stCondLst>
                                            <p:cond delay="999"/>
                                          </p:stCondLst>
                                        </p:cTn>
                                        <p:tgtEl>
                                          <p:spTgt spid="124935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1249352"/>
                                        </p:tgtEl>
                                        <p:attrNameLst>
                                          <p:attrName>style.visibility</p:attrName>
                                        </p:attrNameLst>
                                      </p:cBhvr>
                                      <p:to>
                                        <p:strVal val="visible"/>
                                      </p:to>
                                    </p:set>
                                    <p:animEffect transition="in" filter="wipe(right)">
                                      <p:cBhvr>
                                        <p:cTn id="99" dur="500"/>
                                        <p:tgtEl>
                                          <p:spTgt spid="1249352"/>
                                        </p:tgtEl>
                                      </p:cBhvr>
                                    </p:animEffect>
                                  </p:childTnLst>
                                </p:cTn>
                              </p:par>
                              <p:par>
                                <p:cTn id="100" presetID="22" presetClass="entr" presetSubtype="2" fill="hold"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right)">
                                      <p:cBhvr>
                                        <p:cTn id="102" dur="500"/>
                                        <p:tgtEl>
                                          <p:spTgt spid="13"/>
                                        </p:tgtEl>
                                      </p:cBhvr>
                                    </p:animEffect>
                                  </p:childTnLst>
                                </p:cTn>
                              </p:par>
                              <p:par>
                                <p:cTn id="103" presetID="22" presetClass="exit" presetSubtype="2" fill="hold" nodeType="withEffect">
                                  <p:stCondLst>
                                    <p:cond delay="0"/>
                                  </p:stCondLst>
                                  <p:childTnLst>
                                    <p:animEffect transition="out" filter="wipe(right)">
                                      <p:cBhvr>
                                        <p:cTn id="104" dur="500"/>
                                        <p:tgtEl>
                                          <p:spTgt spid="8"/>
                                        </p:tgtEl>
                                      </p:cBhvr>
                                    </p:animEffect>
                                    <p:set>
                                      <p:cBhvr>
                                        <p:cTn id="105" dur="1" fill="hold">
                                          <p:stCondLst>
                                            <p:cond delay="499"/>
                                          </p:stCondLst>
                                        </p:cTn>
                                        <p:tgtEl>
                                          <p:spTgt spid="8"/>
                                        </p:tgtEl>
                                        <p:attrNameLst>
                                          <p:attrName>style.visibility</p:attrName>
                                        </p:attrNameLst>
                                      </p:cBhvr>
                                      <p:to>
                                        <p:strVal val="hidden"/>
                                      </p:to>
                                    </p:set>
                                  </p:childTnLst>
                                </p:cTn>
                              </p:par>
                              <p:par>
                                <p:cTn id="106" presetID="22" presetClass="exit" presetSubtype="2" fill="hold" nodeType="withEffect">
                                  <p:stCondLst>
                                    <p:cond delay="0"/>
                                  </p:stCondLst>
                                  <p:childTnLst>
                                    <p:animEffect transition="out" filter="wipe(right)">
                                      <p:cBhvr>
                                        <p:cTn id="107" dur="500"/>
                                        <p:tgtEl>
                                          <p:spTgt spid="7"/>
                                        </p:tgtEl>
                                      </p:cBhvr>
                                    </p:animEffect>
                                    <p:set>
                                      <p:cBhvr>
                                        <p:cTn id="108" dur="1" fill="hold">
                                          <p:stCondLst>
                                            <p:cond delay="499"/>
                                          </p:stCondLst>
                                        </p:cTn>
                                        <p:tgtEl>
                                          <p:spTgt spid="7"/>
                                        </p:tgtEl>
                                        <p:attrNameLst>
                                          <p:attrName>style.visibility</p:attrName>
                                        </p:attrNameLst>
                                      </p:cBhvr>
                                      <p:to>
                                        <p:strVal val="hidden"/>
                                      </p:to>
                                    </p:set>
                                  </p:childTnLst>
                                </p:cTn>
                              </p:par>
                              <p:par>
                                <p:cTn id="109" presetID="22" presetClass="exit" presetSubtype="2" fill="hold" nodeType="withEffect">
                                  <p:stCondLst>
                                    <p:cond delay="0"/>
                                  </p:stCondLst>
                                  <p:childTnLst>
                                    <p:animEffect transition="out" filter="wipe(right)">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par>
                          <p:cTn id="112" fill="hold">
                            <p:stCondLst>
                              <p:cond delay="500"/>
                            </p:stCondLst>
                            <p:childTnLst>
                              <p:par>
                                <p:cTn id="113" presetID="0" presetClass="path" presetSubtype="0" accel="50000" decel="50000" fill="hold" nodeType="afterEffect">
                                  <p:stCondLst>
                                    <p:cond delay="0"/>
                                  </p:stCondLst>
                                  <p:childTnLst>
                                    <p:animMotion origin="layout" path="M 2.22222E-6 1.85185E-6 L 0.07639 0.31852 " pathEditMode="relative" rAng="0" ptsTypes="AA">
                                      <p:cBhvr>
                                        <p:cTn id="114" dur="2000" fill="hold"/>
                                        <p:tgtEl>
                                          <p:spTgt spid="11"/>
                                        </p:tgtEl>
                                        <p:attrNameLst>
                                          <p:attrName>ppt_x</p:attrName>
                                          <p:attrName>ppt_y</p:attrName>
                                        </p:attrNameLst>
                                      </p:cBhvr>
                                      <p:rCtr x="3800" y="15900"/>
                                    </p:animMotion>
                                  </p:childTnLst>
                                </p:cTn>
                              </p:par>
                              <p:par>
                                <p:cTn id="115" presetID="0" presetClass="path" presetSubtype="0" accel="50000" decel="50000" fill="hold" nodeType="withEffect">
                                  <p:stCondLst>
                                    <p:cond delay="0"/>
                                  </p:stCondLst>
                                  <p:childTnLst>
                                    <p:animMotion origin="layout" path="M 2.5E-6 1.85185E-6 L 0.23871 0.3118 " pathEditMode="relative" rAng="0" ptsTypes="AA">
                                      <p:cBhvr>
                                        <p:cTn id="116" dur="2000" fill="hold"/>
                                        <p:tgtEl>
                                          <p:spTgt spid="12"/>
                                        </p:tgtEl>
                                        <p:attrNameLst>
                                          <p:attrName>ppt_x</p:attrName>
                                          <p:attrName>ppt_y</p:attrName>
                                        </p:attrNameLst>
                                      </p:cBhvr>
                                      <p:rCtr x="11900" y="15600"/>
                                    </p:animMotion>
                                  </p:childTnLst>
                                </p:cTn>
                              </p:par>
                              <p:par>
                                <p:cTn id="117" presetID="22" presetClass="exit" presetSubtype="2" fill="hold" grpId="1" nodeType="withEffect">
                                  <p:stCondLst>
                                    <p:cond delay="0"/>
                                  </p:stCondLst>
                                  <p:childTnLst>
                                    <p:animEffect transition="out" filter="wipe(right)">
                                      <p:cBhvr>
                                        <p:cTn id="118" dur="1000"/>
                                        <p:tgtEl>
                                          <p:spTgt spid="1249352"/>
                                        </p:tgtEl>
                                      </p:cBhvr>
                                    </p:animEffect>
                                    <p:set>
                                      <p:cBhvr>
                                        <p:cTn id="119" dur="1" fill="hold">
                                          <p:stCondLst>
                                            <p:cond delay="999"/>
                                          </p:stCondLst>
                                        </p:cTn>
                                        <p:tgtEl>
                                          <p:spTgt spid="1249352"/>
                                        </p:tgtEl>
                                        <p:attrNameLst>
                                          <p:attrName>style.visibility</p:attrName>
                                        </p:attrNameLst>
                                      </p:cBhvr>
                                      <p:to>
                                        <p:strVal val="hidden"/>
                                      </p:to>
                                    </p:set>
                                  </p:childTnLst>
                                </p:cTn>
                              </p:par>
                              <p:par>
                                <p:cTn id="120" presetID="22" presetClass="exit" presetSubtype="2" fill="hold" nodeType="withEffect">
                                  <p:stCondLst>
                                    <p:cond delay="0"/>
                                  </p:stCondLst>
                                  <p:childTnLst>
                                    <p:animEffect transition="out" filter="wipe(right)">
                                      <p:cBhvr>
                                        <p:cTn id="121" dur="1000"/>
                                        <p:tgtEl>
                                          <p:spTgt spid="13"/>
                                        </p:tgtEl>
                                      </p:cBhvr>
                                    </p:animEffect>
                                    <p:set>
                                      <p:cBhvr>
                                        <p:cTn id="122" dur="1" fill="hold">
                                          <p:stCondLst>
                                            <p:cond delay="999"/>
                                          </p:stCondLst>
                                        </p:cTn>
                                        <p:tgtEl>
                                          <p:spTgt spid="1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grpId="2" nodeType="clickEffect">
                                  <p:stCondLst>
                                    <p:cond delay="0"/>
                                  </p:stCondLst>
                                  <p:childTnLst>
                                    <p:set>
                                      <p:cBhvr>
                                        <p:cTn id="126" dur="1" fill="hold">
                                          <p:stCondLst>
                                            <p:cond delay="0"/>
                                          </p:stCondLst>
                                        </p:cTn>
                                        <p:tgtEl>
                                          <p:spTgt spid="1249356"/>
                                        </p:tgtEl>
                                        <p:attrNameLst>
                                          <p:attrName>style.visibility</p:attrName>
                                        </p:attrNameLst>
                                      </p:cBhvr>
                                      <p:to>
                                        <p:strVal val="visible"/>
                                      </p:to>
                                    </p:set>
                                    <p:animEffect transition="in" filter="wipe(right)">
                                      <p:cBhvr>
                                        <p:cTn id="127" dur="500"/>
                                        <p:tgtEl>
                                          <p:spTgt spid="1249356"/>
                                        </p:tgtEl>
                                      </p:cBhvr>
                                    </p:animEffect>
                                  </p:childTnLst>
                                </p:cTn>
                              </p:par>
                              <p:par>
                                <p:cTn id="128" presetID="22" presetClass="exit" presetSubtype="2" fill="hold" nodeType="withEffect">
                                  <p:stCondLst>
                                    <p:cond delay="0"/>
                                  </p:stCondLst>
                                  <p:childTnLst>
                                    <p:animEffect transition="out" filter="wipe(right)">
                                      <p:cBhvr>
                                        <p:cTn id="129" dur="500"/>
                                        <p:tgtEl>
                                          <p:spTgt spid="10"/>
                                        </p:tgtEl>
                                      </p:cBhvr>
                                    </p:animEffect>
                                    <p:set>
                                      <p:cBhvr>
                                        <p:cTn id="130" dur="1" fill="hold">
                                          <p:stCondLst>
                                            <p:cond delay="499"/>
                                          </p:stCondLst>
                                        </p:cTn>
                                        <p:tgtEl>
                                          <p:spTgt spid="10"/>
                                        </p:tgtEl>
                                        <p:attrNameLst>
                                          <p:attrName>style.visibility</p:attrName>
                                        </p:attrNameLst>
                                      </p:cBhvr>
                                      <p:to>
                                        <p:strVal val="hidden"/>
                                      </p:to>
                                    </p:set>
                                  </p:childTnLst>
                                </p:cTn>
                              </p:par>
                            </p:childTnLst>
                          </p:cTn>
                        </p:par>
                        <p:par>
                          <p:cTn id="131" fill="hold">
                            <p:stCondLst>
                              <p:cond delay="500"/>
                            </p:stCondLst>
                            <p:childTnLst>
                              <p:par>
                                <p:cTn id="132" presetID="22" presetClass="exit" presetSubtype="2" fill="hold" grpId="3" nodeType="afterEffect">
                                  <p:stCondLst>
                                    <p:cond delay="0"/>
                                  </p:stCondLst>
                                  <p:childTnLst>
                                    <p:animEffect transition="out" filter="wipe(right)">
                                      <p:cBhvr>
                                        <p:cTn id="133" dur="500"/>
                                        <p:tgtEl>
                                          <p:spTgt spid="1249356"/>
                                        </p:tgtEl>
                                      </p:cBhvr>
                                    </p:animEffect>
                                    <p:set>
                                      <p:cBhvr>
                                        <p:cTn id="134" dur="1" fill="hold">
                                          <p:stCondLst>
                                            <p:cond delay="499"/>
                                          </p:stCondLst>
                                        </p:cTn>
                                        <p:tgtEl>
                                          <p:spTgt spid="124935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2" fill="hold" nodeType="clickEffect">
                                  <p:stCondLst>
                                    <p:cond delay="0"/>
                                  </p:stCondLst>
                                  <p:childTnLst>
                                    <p:set>
                                      <p:cBhvr>
                                        <p:cTn id="138" dur="1" fill="hold">
                                          <p:stCondLst>
                                            <p:cond delay="0"/>
                                          </p:stCondLst>
                                        </p:cTn>
                                        <p:tgtEl>
                                          <p:spTgt spid="13"/>
                                        </p:tgtEl>
                                        <p:attrNameLst>
                                          <p:attrName>style.visibility</p:attrName>
                                        </p:attrNameLst>
                                      </p:cBhvr>
                                      <p:to>
                                        <p:strVal val="visible"/>
                                      </p:to>
                                    </p:set>
                                    <p:animEffect transition="in" filter="wipe(right)">
                                      <p:cBhvr>
                                        <p:cTn id="139" dur="500"/>
                                        <p:tgtEl>
                                          <p:spTgt spid="13"/>
                                        </p:tgtEl>
                                      </p:cBhvr>
                                    </p:animEffect>
                                  </p:childTnLst>
                                </p:cTn>
                              </p:par>
                              <p:par>
                                <p:cTn id="140" presetID="22" presetClass="exit" presetSubtype="2" fill="hold" nodeType="withEffect">
                                  <p:stCondLst>
                                    <p:cond delay="0"/>
                                  </p:stCondLst>
                                  <p:childTnLst>
                                    <p:animEffect transition="out" filter="wipe(right)">
                                      <p:cBhvr>
                                        <p:cTn id="141" dur="500"/>
                                        <p:tgtEl>
                                          <p:spTgt spid="11"/>
                                        </p:tgtEl>
                                      </p:cBhvr>
                                    </p:animEffect>
                                    <p:set>
                                      <p:cBhvr>
                                        <p:cTn id="142" dur="1" fill="hold">
                                          <p:stCondLst>
                                            <p:cond delay="499"/>
                                          </p:stCondLst>
                                        </p:cTn>
                                        <p:tgtEl>
                                          <p:spTgt spid="11"/>
                                        </p:tgtEl>
                                        <p:attrNameLst>
                                          <p:attrName>style.visibility</p:attrName>
                                        </p:attrNameLst>
                                      </p:cBhvr>
                                      <p:to>
                                        <p:strVal val="hidden"/>
                                      </p:to>
                                    </p:set>
                                  </p:childTnLst>
                                </p:cTn>
                              </p:par>
                              <p:par>
                                <p:cTn id="143" presetID="22" presetClass="exit" presetSubtype="2" fill="hold" nodeType="withEffect">
                                  <p:stCondLst>
                                    <p:cond delay="0"/>
                                  </p:stCondLst>
                                  <p:childTnLst>
                                    <p:animEffect transition="out" filter="wipe(right)">
                                      <p:cBhvr>
                                        <p:cTn id="144" dur="500"/>
                                        <p:tgtEl>
                                          <p:spTgt spid="12"/>
                                        </p:tgtEl>
                                      </p:cBhvr>
                                    </p:animEffect>
                                    <p:set>
                                      <p:cBhvr>
                                        <p:cTn id="145" dur="1" fill="hold">
                                          <p:stCondLst>
                                            <p:cond delay="499"/>
                                          </p:stCondLst>
                                        </p:cTn>
                                        <p:tgtEl>
                                          <p:spTgt spid="12"/>
                                        </p:tgtEl>
                                        <p:attrNameLst>
                                          <p:attrName>style.visibility</p:attrName>
                                        </p:attrNameLst>
                                      </p:cBhvr>
                                      <p:to>
                                        <p:strVal val="hidden"/>
                                      </p:to>
                                    </p:set>
                                  </p:childTnLst>
                                </p:cTn>
                              </p:par>
                            </p:childTnLst>
                          </p:cTn>
                        </p:par>
                        <p:par>
                          <p:cTn id="146" fill="hold">
                            <p:stCondLst>
                              <p:cond delay="500"/>
                            </p:stCondLst>
                            <p:childTnLst>
                              <p:par>
                                <p:cTn id="147" presetID="22" presetClass="exit" presetSubtype="2" fill="hold" nodeType="afterEffect">
                                  <p:stCondLst>
                                    <p:cond delay="0"/>
                                  </p:stCondLst>
                                  <p:childTnLst>
                                    <p:animEffect transition="out" filter="wipe(right)">
                                      <p:cBhvr>
                                        <p:cTn id="148" dur="500"/>
                                        <p:tgtEl>
                                          <p:spTgt spid="13"/>
                                        </p:tgtEl>
                                      </p:cBhvr>
                                    </p:animEffect>
                                    <p:set>
                                      <p:cBhvr>
                                        <p:cTn id="1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83" grpId="0" animBg="1"/>
      <p:bldP spid="1249284" grpId="0" animBg="1"/>
      <p:bldP spid="1249285" grpId="0" animBg="1"/>
      <p:bldP spid="1249286" grpId="0" animBg="1"/>
      <p:bldP spid="1249326" grpId="0" animBg="1"/>
      <p:bldP spid="1249326" grpId="1" animBg="1"/>
      <p:bldP spid="1249327" grpId="0" animBg="1"/>
      <p:bldP spid="1249327" grpId="1" animBg="1"/>
      <p:bldP spid="1249352" grpId="0" animBg="1"/>
      <p:bldP spid="1249352" grpId="1" animBg="1"/>
      <p:bldP spid="1249356" grpId="0" animBg="1"/>
      <p:bldP spid="1249356" grpId="1" animBg="1"/>
      <p:bldP spid="1249356" grpId="2" animBg="1"/>
      <p:bldP spid="1249356" grpId="3" animBg="1"/>
      <p:bldP spid="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62796" y="1039750"/>
            <a:ext cx="3473700" cy="2605274"/>
          </a:xfrm>
          <a:prstGeom prst="rect">
            <a:avLst/>
          </a:prstGeom>
        </p:spPr>
      </p:pic>
      <p:sp>
        <p:nvSpPr>
          <p:cNvPr id="142338" name="Rectangle 2"/>
          <p:cNvSpPr>
            <a:spLocks noGrp="1" noChangeArrowheads="1"/>
          </p:cNvSpPr>
          <p:nvPr>
            <p:ph type="title"/>
          </p:nvPr>
        </p:nvSpPr>
        <p:spPr>
          <a:xfrm>
            <a:off x="457200" y="731838"/>
            <a:ext cx="8524216" cy="1143000"/>
          </a:xfrm>
        </p:spPr>
        <p:txBody>
          <a:bodyPr/>
          <a:lstStyle/>
          <a:p>
            <a:r>
              <a:rPr lang="en-US" dirty="0"/>
              <a:t>Example: Parameter Sweep </a:t>
            </a:r>
            <a:br>
              <a:rPr lang="en-US" dirty="0"/>
            </a:br>
            <a:r>
              <a:rPr lang="en-US" sz="2800" b="0" dirty="0"/>
              <a:t>Parallel for-loops</a:t>
            </a:r>
            <a:r>
              <a:rPr lang="en-US" dirty="0"/>
              <a:t/>
            </a:r>
            <a:br>
              <a:rPr lang="en-US" dirty="0"/>
            </a:br>
            <a:r>
              <a:rPr lang="en-US" dirty="0"/>
              <a:t/>
            </a:r>
            <a:br>
              <a:rPr lang="en-US" dirty="0"/>
            </a:br>
            <a:endParaRPr lang="en-US" dirty="0"/>
          </a:p>
        </p:txBody>
      </p:sp>
      <p:sp>
        <p:nvSpPr>
          <p:cNvPr id="11" name="Content Placeholder 10"/>
          <p:cNvSpPr>
            <a:spLocks noGrp="1"/>
          </p:cNvSpPr>
          <p:nvPr>
            <p:ph idx="1"/>
          </p:nvPr>
        </p:nvSpPr>
        <p:spPr>
          <a:xfrm>
            <a:off x="323528" y="2194520"/>
            <a:ext cx="8077200" cy="4114800"/>
          </a:xfrm>
        </p:spPr>
        <p:txBody>
          <a:bodyPr/>
          <a:lstStyle/>
          <a:p>
            <a:r>
              <a:rPr lang="en-US" sz="2600" b="1" dirty="0"/>
              <a:t>Deflection</a:t>
            </a:r>
            <a:r>
              <a:rPr lang="en-US" sz="2600" dirty="0"/>
              <a:t> of customizable truss</a:t>
            </a:r>
          </a:p>
          <a:p>
            <a:pPr marL="457200" lvl="1" indent="0">
              <a:buNone/>
            </a:pPr>
            <a:r>
              <a:rPr lang="en-US" sz="2600" dirty="0" smtClean="0"/>
              <a:t>Parameters </a:t>
            </a:r>
            <a:r>
              <a:rPr lang="en-US" sz="2600" dirty="0"/>
              <a:t>investigated:</a:t>
            </a:r>
          </a:p>
          <a:p>
            <a:pPr lvl="2"/>
            <a:r>
              <a:rPr lang="en-US" sz="2600" dirty="0"/>
              <a:t>Height of truss</a:t>
            </a:r>
          </a:p>
          <a:p>
            <a:pPr lvl="2"/>
            <a:r>
              <a:rPr lang="en-US" sz="2600" dirty="0"/>
              <a:t>Cross sectional area of truss elements</a:t>
            </a:r>
          </a:p>
          <a:p>
            <a:pPr lvl="3"/>
            <a:endParaRPr lang="en-US" sz="2600" dirty="0"/>
          </a:p>
          <a:p>
            <a:pPr lvl="0"/>
            <a:r>
              <a:rPr lang="en-US" sz="2600" dirty="0"/>
              <a:t>Convert </a:t>
            </a:r>
            <a:r>
              <a:rPr lang="en-US" sz="2400" b="1" dirty="0">
                <a:solidFill>
                  <a:srgbClr val="024C84"/>
                </a:solidFill>
                <a:latin typeface="Courier New" panose="02070309020205020404" pitchFamily="49" charset="0"/>
                <a:cs typeface="Courier New" panose="02070309020205020404" pitchFamily="49" charset="0"/>
              </a:rPr>
              <a:t>for</a:t>
            </a:r>
            <a:r>
              <a:rPr lang="en-US" sz="2600" dirty="0"/>
              <a:t> to </a:t>
            </a:r>
            <a:r>
              <a:rPr lang="en-US" sz="2400" b="1" dirty="0" err="1">
                <a:solidFill>
                  <a:srgbClr val="024C84"/>
                </a:solidFill>
                <a:latin typeface="Courier New" panose="02070309020205020404" pitchFamily="49" charset="0"/>
                <a:cs typeface="Courier New" panose="02070309020205020404" pitchFamily="49" charset="0"/>
              </a:rPr>
              <a:t>parfor</a:t>
            </a:r>
            <a:endParaRPr lang="en-US" sz="2600" b="1" dirty="0">
              <a:solidFill>
                <a:srgbClr val="024C84"/>
              </a:solidFill>
              <a:latin typeface="Courier New" panose="02070309020205020404" pitchFamily="49" charset="0"/>
              <a:cs typeface="Courier New" panose="02070309020205020404" pitchFamily="49" charset="0"/>
            </a:endParaRPr>
          </a:p>
          <a:p>
            <a:pPr lvl="2"/>
            <a:endParaRPr lang="en-US" sz="2600" dirty="0"/>
          </a:p>
          <a:p>
            <a:r>
              <a:rPr lang="en-US" sz="2600" dirty="0"/>
              <a:t>Use pool of MATLAB workers</a:t>
            </a:r>
          </a:p>
          <a:p>
            <a:pPr lvl="0"/>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5936415" y="5515094"/>
                <a:ext cx="2764102" cy="369332"/>
              </a:xfrm>
              <a:prstGeom prst="rect">
                <a:avLst/>
              </a:prstGeom>
              <a:solidFill>
                <a:schemeClr val="accent1">
                  <a:lumMod val="40000"/>
                  <a:lumOff val="60000"/>
                </a:schemeClr>
              </a:solid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Arial" pitchFamily="34" charset="0"/>
                        </a:rPr>
                        <m:t>𝑀</m:t>
                      </m:r>
                      <m:acc>
                        <m:accPr>
                          <m:chr m:val="̈"/>
                          <m:ctrlPr>
                            <a:rPr lang="en-US" sz="2400" i="1">
                              <a:latin typeface="Cambria Math" panose="02040503050406030204" pitchFamily="18" charset="0"/>
                              <a:cs typeface="Arial" pitchFamily="34" charset="0"/>
                            </a:rPr>
                          </m:ctrlPr>
                        </m:accPr>
                        <m:e>
                          <m:r>
                            <a:rPr lang="en-US" sz="2400" i="1">
                              <a:latin typeface="Cambria Math" panose="02040503050406030204" pitchFamily="18" charset="0"/>
                              <a:cs typeface="Arial" pitchFamily="34" charset="0"/>
                            </a:rPr>
                            <m:t>𝑥</m:t>
                          </m:r>
                        </m:e>
                      </m:acc>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𝐶</m:t>
                      </m:r>
                      <m:acc>
                        <m:accPr>
                          <m:chr m:val="̇"/>
                          <m:ctrlPr>
                            <a:rPr lang="en-US" sz="2400" i="1">
                              <a:latin typeface="Cambria Math" panose="02040503050406030204" pitchFamily="18" charset="0"/>
                              <a:ea typeface="Cambria Math" panose="02040503050406030204" pitchFamily="18" charset="0"/>
                              <a:cs typeface="Arial" pitchFamily="34" charset="0"/>
                            </a:rPr>
                          </m:ctrlPr>
                        </m:accPr>
                        <m:e>
                          <m:r>
                            <a:rPr lang="en-US" sz="2400" i="1">
                              <a:latin typeface="Cambria Math" panose="02040503050406030204" pitchFamily="18" charset="0"/>
                              <a:ea typeface="Cambria Math" panose="02040503050406030204" pitchFamily="18" charset="0"/>
                              <a:cs typeface="Arial" pitchFamily="34" charset="0"/>
                            </a:rPr>
                            <m:t>𝑥</m:t>
                          </m:r>
                        </m:e>
                      </m:acc>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𝐾𝑥</m:t>
                      </m:r>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𝐹</m:t>
                      </m:r>
                    </m:oMath>
                  </m:oMathPara>
                </a14:m>
                <a:endParaRPr lang="en-US" sz="1600" dirty="0">
                  <a:latin typeface="Arial" pitchFamily="34" charset="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936415" y="5515094"/>
                <a:ext cx="2764102" cy="369332"/>
              </a:xfrm>
              <a:prstGeom prst="rect">
                <a:avLst/>
              </a:prstGeom>
              <a:blipFill>
                <a:blip r:embed="rId4"/>
                <a:stretch>
                  <a:fillRect b="-8065"/>
                </a:stretch>
              </a:blipFill>
              <a:ln>
                <a:solidFill>
                  <a:schemeClr val="tx1"/>
                </a:solidFill>
              </a:ln>
            </p:spPr>
            <p:txBody>
              <a:bodyPr/>
              <a:lstStyle/>
              <a:p>
                <a:r>
                  <a:rPr lang="he-IL">
                    <a:noFill/>
                  </a:rPr>
                  <a:t> </a:t>
                </a:r>
              </a:p>
            </p:txBody>
          </p:sp>
        </mc:Fallback>
      </mc:AlternateContent>
      <p:pic>
        <p:nvPicPr>
          <p:cNvPr id="4" name="Picture 3"/>
          <p:cNvPicPr>
            <a:picLocks noChangeAspect="1"/>
          </p:cNvPicPr>
          <p:nvPr/>
        </p:nvPicPr>
        <p:blipFill rotWithShape="1">
          <a:blip r:embed="rId5"/>
          <a:srcRect r="4494"/>
          <a:stretch/>
        </p:blipFill>
        <p:spPr>
          <a:xfrm>
            <a:off x="4211960" y="4280974"/>
            <a:ext cx="4830688" cy="1178559"/>
          </a:xfrm>
          <a:prstGeom prst="rect">
            <a:avLst/>
          </a:prstGeom>
        </p:spPr>
      </p:pic>
    </p:spTree>
    <p:extLst>
      <p:ext uri="{BB962C8B-B14F-4D97-AF65-F5344CB8AC3E}">
        <p14:creationId xmlns:p14="http://schemas.microsoft.com/office/powerpoint/2010/main" val="34884900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731838"/>
            <a:ext cx="8524216" cy="1143000"/>
          </a:xfrm>
        </p:spPr>
        <p:txBody>
          <a:bodyPr/>
          <a:lstStyle/>
          <a:p>
            <a:r>
              <a:rPr lang="en-US" dirty="0"/>
              <a:t>Example: Parameter Sweep </a:t>
            </a:r>
            <a:r>
              <a:rPr lang="en-US" dirty="0" smtClean="0"/>
              <a:t/>
            </a:r>
            <a:br>
              <a:rPr lang="en-US" dirty="0" smtClean="0"/>
            </a:br>
            <a:r>
              <a:rPr lang="en-US" sz="2800" b="0" dirty="0"/>
              <a:t>Obtaining Intermediate Results</a:t>
            </a:r>
            <a:r>
              <a:rPr lang="en-US" dirty="0"/>
              <a:t/>
            </a:r>
            <a:br>
              <a:rPr lang="en-US" dirty="0"/>
            </a:br>
            <a:endParaRPr lang="en-US" dirty="0"/>
          </a:p>
        </p:txBody>
      </p:sp>
      <p:sp>
        <p:nvSpPr>
          <p:cNvPr id="11" name="Content Placeholder 10"/>
          <p:cNvSpPr>
            <a:spLocks noGrp="1"/>
          </p:cNvSpPr>
          <p:nvPr>
            <p:ph idx="1"/>
          </p:nvPr>
        </p:nvSpPr>
        <p:spPr>
          <a:xfrm>
            <a:off x="251520" y="1874838"/>
            <a:ext cx="9289032" cy="2136192"/>
          </a:xfrm>
        </p:spPr>
        <p:txBody>
          <a:bodyPr/>
          <a:lstStyle/>
          <a:p>
            <a:pPr marL="0" indent="0">
              <a:buNone/>
            </a:pPr>
            <a:r>
              <a:rPr lang="en-US" sz="2200" b="1" dirty="0" err="1" smtClean="0">
                <a:solidFill>
                  <a:srgbClr val="024C84"/>
                </a:solidFill>
                <a:latin typeface="Courier New" panose="02070309020205020404" pitchFamily="49" charset="0"/>
                <a:cs typeface="Courier New" panose="02070309020205020404" pitchFamily="49" charset="0"/>
              </a:rPr>
              <a:t>afterEach</a:t>
            </a:r>
            <a:r>
              <a:rPr lang="en-US" sz="2200" dirty="0" smtClean="0"/>
              <a:t> </a:t>
            </a:r>
            <a:r>
              <a:rPr lang="en-US" sz="2200" dirty="0"/>
              <a:t>- Define a </a:t>
            </a:r>
            <a:r>
              <a:rPr lang="en-US" sz="2200" dirty="0" smtClean="0"/>
              <a:t>function </a:t>
            </a:r>
            <a:r>
              <a:rPr lang="en-US" sz="2200" dirty="0"/>
              <a:t>to call when new </a:t>
            </a:r>
            <a:r>
              <a:rPr lang="en-US" sz="2200" dirty="0" smtClean="0"/>
              <a:t>data received</a:t>
            </a:r>
            <a:endParaRPr lang="en-US" sz="2200" dirty="0"/>
          </a:p>
          <a:p>
            <a:pPr marL="0" indent="0">
              <a:buNone/>
            </a:pPr>
            <a:r>
              <a:rPr lang="en-US" sz="2200" b="1" dirty="0" smtClean="0">
                <a:solidFill>
                  <a:srgbClr val="024C84"/>
                </a:solidFill>
                <a:latin typeface="Courier New" panose="02070309020205020404" pitchFamily="49" charset="0"/>
                <a:cs typeface="Courier New" panose="02070309020205020404" pitchFamily="49" charset="0"/>
              </a:rPr>
              <a:t>send</a:t>
            </a:r>
            <a:r>
              <a:rPr lang="en-US" sz="2200" dirty="0" smtClean="0"/>
              <a:t> -</a:t>
            </a:r>
            <a:r>
              <a:rPr lang="en-US" sz="2200" dirty="0"/>
              <a:t> </a:t>
            </a:r>
            <a:r>
              <a:rPr lang="en-US" sz="2200" dirty="0"/>
              <a:t>Send</a:t>
            </a:r>
            <a:r>
              <a:rPr lang="en-US" sz="2200" dirty="0" smtClean="0"/>
              <a:t> </a:t>
            </a:r>
            <a:r>
              <a:rPr lang="en-US" sz="2200" dirty="0"/>
              <a:t>data from worker to client using a data </a:t>
            </a:r>
            <a:r>
              <a:rPr lang="en-US" sz="2200" dirty="0" smtClean="0"/>
              <a:t>queue</a:t>
            </a:r>
          </a:p>
          <a:p>
            <a:pPr marL="0" indent="0">
              <a:buNone/>
            </a:pPr>
            <a:r>
              <a:rPr lang="en-US" sz="2200" dirty="0"/>
              <a:t>Example applications: plotting </a:t>
            </a:r>
            <a:r>
              <a:rPr lang="en-US" sz="2200" dirty="0"/>
              <a:t>partial </a:t>
            </a:r>
            <a:r>
              <a:rPr lang="en-US" sz="2200" dirty="0"/>
              <a:t>results, showing progress bar</a:t>
            </a:r>
          </a:p>
          <a:p>
            <a:pPr marL="0" indent="0">
              <a:buNone/>
            </a:pPr>
            <a:endParaRPr lang="en-US" sz="2200" dirty="0"/>
          </a:p>
        </p:txBody>
      </p:sp>
      <p:pic>
        <p:nvPicPr>
          <p:cNvPr id="9" name="Picture 8"/>
          <p:cNvPicPr>
            <a:picLocks noChangeAspect="1"/>
          </p:cNvPicPr>
          <p:nvPr/>
        </p:nvPicPr>
        <p:blipFill>
          <a:blip r:embed="rId3"/>
          <a:stretch>
            <a:fillRect/>
          </a:stretch>
        </p:blipFill>
        <p:spPr>
          <a:xfrm>
            <a:off x="1475656" y="3284984"/>
            <a:ext cx="5760640" cy="3447109"/>
          </a:xfrm>
          <a:prstGeom prst="rect">
            <a:avLst/>
          </a:prstGeom>
        </p:spPr>
      </p:pic>
    </p:spTree>
    <p:extLst>
      <p:ext uri="{BB962C8B-B14F-4D97-AF65-F5344CB8AC3E}">
        <p14:creationId xmlns:p14="http://schemas.microsoft.com/office/powerpoint/2010/main" val="14099096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731838"/>
            <a:ext cx="8524216" cy="1143000"/>
          </a:xfrm>
        </p:spPr>
        <p:txBody>
          <a:bodyPr/>
          <a:lstStyle/>
          <a:p>
            <a:r>
              <a:rPr lang="en-US" dirty="0"/>
              <a:t>Example: Parameter Sweep </a:t>
            </a:r>
            <a:r>
              <a:rPr lang="en-US" dirty="0" smtClean="0"/>
              <a:t/>
            </a:r>
            <a:br>
              <a:rPr lang="en-US" dirty="0" smtClean="0"/>
            </a:br>
            <a:r>
              <a:rPr lang="en-US" sz="2800" b="0" dirty="0" smtClean="0"/>
              <a:t>Obtaining Intermediate Results</a:t>
            </a:r>
            <a:r>
              <a:rPr lang="en-US" dirty="0"/>
              <a:t/>
            </a:r>
            <a:br>
              <a:rPr lang="en-US" dirty="0"/>
            </a:br>
            <a:endParaRPr lang="en-US" dirty="0"/>
          </a:p>
        </p:txBody>
      </p:sp>
      <p:pic>
        <p:nvPicPr>
          <p:cNvPr id="6" name="Picture 5"/>
          <p:cNvPicPr>
            <a:picLocks noChangeAspect="1"/>
          </p:cNvPicPr>
          <p:nvPr/>
        </p:nvPicPr>
        <p:blipFill rotWithShape="1">
          <a:blip r:embed="rId3"/>
          <a:srcRect r="11948"/>
          <a:stretch/>
        </p:blipFill>
        <p:spPr>
          <a:xfrm>
            <a:off x="419606" y="2420888"/>
            <a:ext cx="5531531" cy="1296144"/>
          </a:xfrm>
          <a:prstGeom prst="rect">
            <a:avLst/>
          </a:prstGeom>
        </p:spPr>
      </p:pic>
      <p:sp>
        <p:nvSpPr>
          <p:cNvPr id="7" name="Content Placeholder 10"/>
          <p:cNvSpPr txBox="1">
            <a:spLocks/>
          </p:cNvSpPr>
          <p:nvPr/>
        </p:nvSpPr>
        <p:spPr bwMode="auto">
          <a:xfrm>
            <a:off x="419607" y="1938129"/>
            <a:ext cx="8169227" cy="5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dirty="0" err="1" smtClean="0">
                <a:solidFill>
                  <a:srgbClr val="024C84"/>
                </a:solidFill>
                <a:latin typeface="Courier New" panose="02070309020205020404" pitchFamily="49" charset="0"/>
                <a:cs typeface="Courier New" panose="02070309020205020404" pitchFamily="49" charset="0"/>
              </a:rPr>
              <a:t>parfeval</a:t>
            </a:r>
            <a:r>
              <a:rPr lang="en-US" sz="2200" dirty="0" smtClean="0"/>
              <a:t> – Execute function asynchronously on pool worker</a:t>
            </a:r>
          </a:p>
        </p:txBody>
      </p:sp>
      <p:pic>
        <p:nvPicPr>
          <p:cNvPr id="3" name="Picture 2"/>
          <p:cNvPicPr>
            <a:picLocks noChangeAspect="1"/>
          </p:cNvPicPr>
          <p:nvPr/>
        </p:nvPicPr>
        <p:blipFill>
          <a:blip r:embed="rId4"/>
          <a:stretch>
            <a:fillRect/>
          </a:stretch>
        </p:blipFill>
        <p:spPr>
          <a:xfrm>
            <a:off x="3491880" y="3717032"/>
            <a:ext cx="4896544" cy="2990000"/>
          </a:xfrm>
          <a:prstGeom prst="rect">
            <a:avLst/>
          </a:prstGeom>
        </p:spPr>
      </p:pic>
    </p:spTree>
    <p:extLst>
      <p:ext uri="{BB962C8B-B14F-4D97-AF65-F5344CB8AC3E}">
        <p14:creationId xmlns:p14="http://schemas.microsoft.com/office/powerpoint/2010/main" val="34354082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t>
            </a:r>
            <a:r>
              <a:rPr lang="en-US" dirty="0" smtClean="0">
                <a:latin typeface="Courier New" pitchFamily="49" charset="0"/>
                <a:cs typeface="Courier New" pitchFamily="49" charset="0"/>
              </a:rPr>
              <a:t>for</a:t>
            </a:r>
            <a:r>
              <a:rPr lang="en-US" dirty="0" smtClean="0"/>
              <a:t> to </a:t>
            </a:r>
            <a:r>
              <a:rPr lang="en-US" dirty="0" smtClean="0">
                <a:latin typeface="Courier New" pitchFamily="49" charset="0"/>
                <a:cs typeface="Courier New" pitchFamily="49" charset="0"/>
              </a:rPr>
              <a:t>parfor</a:t>
            </a:r>
            <a:r>
              <a:rPr lang="en-US" dirty="0" smtClean="0">
                <a:cs typeface="Courier New" pitchFamily="49" charset="0"/>
              </a:rPr>
              <a:t> </a:t>
            </a:r>
            <a:endParaRPr lang="en-US" dirty="0">
              <a:cs typeface="Courier New" pitchFamily="49" charset="0"/>
            </a:endParaRPr>
          </a:p>
        </p:txBody>
      </p:sp>
      <p:sp>
        <p:nvSpPr>
          <p:cNvPr id="3" name="Content Placeholder 2"/>
          <p:cNvSpPr>
            <a:spLocks noGrp="1"/>
          </p:cNvSpPr>
          <p:nvPr>
            <p:ph idx="1"/>
          </p:nvPr>
        </p:nvSpPr>
        <p:spPr>
          <a:xfrm>
            <a:off x="323528" y="1772816"/>
            <a:ext cx="9083352" cy="4896544"/>
          </a:xfrm>
        </p:spPr>
        <p:txBody>
          <a:bodyPr/>
          <a:lstStyle/>
          <a:p>
            <a:r>
              <a:rPr lang="en-US" dirty="0" smtClean="0"/>
              <a:t>Requirements for </a:t>
            </a:r>
            <a:r>
              <a:rPr lang="en-US" b="1" dirty="0" err="1" smtClean="0">
                <a:solidFill>
                  <a:srgbClr val="265787"/>
                </a:solidFill>
                <a:latin typeface="Courier New" pitchFamily="49" charset="0"/>
                <a:cs typeface="Courier New" pitchFamily="49" charset="0"/>
              </a:rPr>
              <a:t>parfor</a:t>
            </a:r>
            <a:r>
              <a:rPr lang="en-US" dirty="0" smtClean="0"/>
              <a:t> loops: </a:t>
            </a:r>
            <a:endParaRPr lang="en-US" dirty="0" smtClean="0">
              <a:latin typeface="Courier New" pitchFamily="49" charset="0"/>
              <a:cs typeface="Courier New" pitchFamily="49" charset="0"/>
            </a:endParaRPr>
          </a:p>
          <a:p>
            <a:pPr lvl="1"/>
            <a:r>
              <a:rPr lang="en-US" dirty="0" smtClean="0"/>
              <a:t>Task independent</a:t>
            </a:r>
            <a:endParaRPr lang="en-US" dirty="0"/>
          </a:p>
          <a:p>
            <a:pPr lvl="1"/>
            <a:r>
              <a:rPr lang="en-US" dirty="0" smtClean="0"/>
              <a:t>Order independent</a:t>
            </a:r>
          </a:p>
          <a:p>
            <a:pPr lvl="1"/>
            <a:endParaRPr lang="en-US" sz="1400" dirty="0" smtClean="0"/>
          </a:p>
          <a:p>
            <a:r>
              <a:rPr lang="en-US" dirty="0" smtClean="0"/>
              <a:t>Constraints on the loop body:</a:t>
            </a:r>
          </a:p>
          <a:p>
            <a:pPr lvl="1"/>
            <a:r>
              <a:rPr lang="en-US" dirty="0" smtClean="0"/>
              <a:t>Cannot “introduce” variables (e.g. </a:t>
            </a:r>
            <a:r>
              <a:rPr lang="en-US" b="1" dirty="0" smtClean="0">
                <a:solidFill>
                  <a:srgbClr val="265787"/>
                </a:solidFill>
                <a:latin typeface="Courier New" pitchFamily="49" charset="0"/>
                <a:cs typeface="Courier New" pitchFamily="49" charset="0"/>
              </a:rPr>
              <a:t>load</a:t>
            </a:r>
            <a:r>
              <a:rPr lang="en-US" dirty="0" smtClean="0"/>
              <a:t>, etc.)</a:t>
            </a:r>
          </a:p>
          <a:p>
            <a:pPr lvl="1"/>
            <a:r>
              <a:rPr lang="en-US" dirty="0" smtClean="0"/>
              <a:t>Cannot contain </a:t>
            </a:r>
            <a:r>
              <a:rPr lang="en-US" b="1" dirty="0" smtClean="0">
                <a:solidFill>
                  <a:srgbClr val="265787"/>
                </a:solidFill>
                <a:latin typeface="Courier New" pitchFamily="49" charset="0"/>
                <a:cs typeface="Courier New" pitchFamily="49" charset="0"/>
              </a:rPr>
              <a:t>break</a:t>
            </a:r>
            <a:r>
              <a:rPr lang="en-US" dirty="0" smtClean="0"/>
              <a:t> or </a:t>
            </a:r>
            <a:r>
              <a:rPr lang="en-US" b="1" dirty="0" smtClean="0">
                <a:solidFill>
                  <a:srgbClr val="265787"/>
                </a:solidFill>
                <a:latin typeface="Courier New" pitchFamily="49" charset="0"/>
                <a:cs typeface="Courier New" pitchFamily="49" charset="0"/>
              </a:rPr>
              <a:t>return</a:t>
            </a:r>
            <a:r>
              <a:rPr lang="en-US" dirty="0" smtClean="0"/>
              <a:t> statements</a:t>
            </a:r>
          </a:p>
          <a:p>
            <a:pPr lvl="1"/>
            <a:r>
              <a:rPr lang="en-US" dirty="0" smtClean="0"/>
              <a:t>Cannot </a:t>
            </a:r>
            <a:r>
              <a:rPr lang="en-US" dirty="0"/>
              <a:t>contain</a:t>
            </a:r>
            <a:r>
              <a:rPr lang="he-IL" dirty="0"/>
              <a:t> </a:t>
            </a:r>
            <a:r>
              <a:rPr lang="he-IL" altLang="he-IL" b="1" dirty="0">
                <a:solidFill>
                  <a:srgbClr val="265787"/>
                </a:solidFill>
                <a:latin typeface="Courier New" pitchFamily="49" charset="0"/>
                <a:cs typeface="Courier New" pitchFamily="49" charset="0"/>
              </a:rPr>
              <a:t>evalc, eval, evalin</a:t>
            </a:r>
            <a:r>
              <a:rPr lang="he-IL" altLang="he-IL" b="1" dirty="0" smtClean="0">
                <a:solidFill>
                  <a:srgbClr val="265787"/>
                </a:solidFill>
                <a:latin typeface="Courier New" pitchFamily="49" charset="0"/>
                <a:cs typeface="Courier New" pitchFamily="49" charset="0"/>
              </a:rPr>
              <a:t>,</a:t>
            </a:r>
            <a:r>
              <a:rPr lang="he-IL" altLang="he-IL" b="1" dirty="0">
                <a:solidFill>
                  <a:srgbClr val="265787"/>
                </a:solidFill>
                <a:latin typeface="Courier New" pitchFamily="49" charset="0"/>
                <a:cs typeface="Courier New" pitchFamily="49" charset="0"/>
              </a:rPr>
              <a:t> assignin </a:t>
            </a:r>
            <a:endParaRPr lang="he-IL" altLang="he-IL" b="1" dirty="0" smtClean="0">
              <a:solidFill>
                <a:srgbClr val="265787"/>
              </a:solidFill>
              <a:latin typeface="Courier New" pitchFamily="49" charset="0"/>
              <a:cs typeface="Courier New" pitchFamily="49" charset="0"/>
            </a:endParaRPr>
          </a:p>
          <a:p>
            <a:pPr lvl="1"/>
            <a:r>
              <a:rPr lang="en-US" altLang="he-IL" dirty="0"/>
              <a:t>C</a:t>
            </a:r>
            <a:r>
              <a:rPr lang="he-IL" altLang="he-IL" dirty="0"/>
              <a:t>annot </a:t>
            </a:r>
            <a:r>
              <a:rPr lang="en-US" altLang="he-IL" dirty="0"/>
              <a:t>contain a</a:t>
            </a:r>
            <a:r>
              <a:rPr lang="he-IL" altLang="he-IL" dirty="0"/>
              <a:t> call </a:t>
            </a:r>
            <a:r>
              <a:rPr lang="en-US" altLang="he-IL" dirty="0"/>
              <a:t>to</a:t>
            </a:r>
            <a:r>
              <a:rPr lang="he-IL" altLang="he-IL" dirty="0"/>
              <a:t> scripts directl</a:t>
            </a:r>
            <a:r>
              <a:rPr lang="en-US" altLang="he-IL" dirty="0"/>
              <a:t>y</a:t>
            </a:r>
            <a:endParaRPr lang="en-US" dirty="0"/>
          </a:p>
          <a:p>
            <a:pPr lvl="1"/>
            <a:r>
              <a:rPr lang="en-US" dirty="0"/>
              <a:t>Cannot contain another </a:t>
            </a:r>
            <a:r>
              <a:rPr lang="en-US" b="1" dirty="0" err="1">
                <a:solidFill>
                  <a:srgbClr val="265787"/>
                </a:solidFill>
                <a:latin typeface="Courier New" pitchFamily="49" charset="0"/>
                <a:cs typeface="Courier New" pitchFamily="49" charset="0"/>
              </a:rPr>
              <a:t>parfor</a:t>
            </a:r>
            <a:r>
              <a:rPr lang="en-US" dirty="0"/>
              <a:t> loop</a:t>
            </a:r>
          </a:p>
          <a:p>
            <a:pPr lvl="1"/>
            <a:endParaRPr lang="en-US" sz="2000" dirty="0"/>
          </a:p>
          <a:p>
            <a:endParaRPr lang="en-US" sz="2400" dirty="0"/>
          </a:p>
          <a:p>
            <a:pPr lvl="1"/>
            <a:endParaRPr lang="en-US" sz="2000" dirty="0" smtClean="0"/>
          </a:p>
          <a:p>
            <a:endParaRPr lang="en-US" sz="2400" dirty="0" smtClean="0"/>
          </a:p>
        </p:txBody>
      </p:sp>
    </p:spTree>
    <p:extLst>
      <p:ext uri="{BB962C8B-B14F-4D97-AF65-F5344CB8AC3E}">
        <p14:creationId xmlns:p14="http://schemas.microsoft.com/office/powerpoint/2010/main" val="409078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Converting </a:t>
            </a:r>
            <a:r>
              <a:rPr lang="en-US" dirty="0" smtClean="0">
                <a:latin typeface="Courier New" pitchFamily="49" charset="0"/>
                <a:cs typeface="Courier New" pitchFamily="49" charset="0"/>
              </a:rPr>
              <a:t>for</a:t>
            </a:r>
            <a:r>
              <a:rPr lang="en-US" dirty="0" smtClean="0"/>
              <a:t> to </a:t>
            </a:r>
            <a:r>
              <a:rPr lang="en-US" dirty="0" smtClean="0">
                <a:latin typeface="Courier New" pitchFamily="49" charset="0"/>
                <a:cs typeface="Courier New" pitchFamily="49" charset="0"/>
              </a:rPr>
              <a:t>parfor</a:t>
            </a:r>
            <a:r>
              <a:rPr lang="en-US" dirty="0" smtClean="0">
                <a:cs typeface="Courier New" pitchFamily="49" charset="0"/>
              </a:rPr>
              <a:t> </a:t>
            </a:r>
            <a:endParaRPr lang="en-US" dirty="0"/>
          </a:p>
        </p:txBody>
      </p:sp>
      <p:sp>
        <p:nvSpPr>
          <p:cNvPr id="3" name="Content Placeholder 2"/>
          <p:cNvSpPr>
            <a:spLocks noGrp="1"/>
          </p:cNvSpPr>
          <p:nvPr>
            <p:ph idx="1"/>
          </p:nvPr>
        </p:nvSpPr>
        <p:spPr>
          <a:xfrm>
            <a:off x="457200" y="1844824"/>
            <a:ext cx="8507288" cy="4824536"/>
          </a:xfrm>
        </p:spPr>
        <p:txBody>
          <a:bodyPr/>
          <a:lstStyle/>
          <a:p>
            <a:r>
              <a:rPr lang="en-US" sz="2400" dirty="0" smtClean="0"/>
              <a:t>Use </a:t>
            </a:r>
            <a:r>
              <a:rPr lang="en-US" sz="2400" b="1" dirty="0" smtClean="0"/>
              <a:t>Code Analyzer</a:t>
            </a:r>
            <a:r>
              <a:rPr lang="en-US" sz="2400" dirty="0" smtClean="0"/>
              <a:t> to diagnose </a:t>
            </a:r>
            <a:r>
              <a:rPr lang="en-US" sz="2400" b="1" dirty="0" smtClean="0">
                <a:solidFill>
                  <a:srgbClr val="265787"/>
                </a:solidFill>
                <a:latin typeface="Courier New" pitchFamily="49" charset="0"/>
                <a:cs typeface="Courier New" pitchFamily="49" charset="0"/>
              </a:rPr>
              <a:t>parfor</a:t>
            </a:r>
            <a:r>
              <a:rPr lang="en-US" sz="2400" dirty="0" smtClean="0"/>
              <a:t> issues </a:t>
            </a:r>
          </a:p>
          <a:p>
            <a:endParaRPr lang="en-US" sz="2400" dirty="0" smtClean="0"/>
          </a:p>
          <a:p>
            <a:r>
              <a:rPr lang="en-US" sz="2400" dirty="0" smtClean="0"/>
              <a:t>If your </a:t>
            </a:r>
            <a:r>
              <a:rPr lang="en-US" sz="2400" b="1" dirty="0" smtClean="0">
                <a:solidFill>
                  <a:srgbClr val="265787"/>
                </a:solidFill>
                <a:latin typeface="Courier New" pitchFamily="49" charset="0"/>
                <a:cs typeface="Courier New" pitchFamily="49" charset="0"/>
              </a:rPr>
              <a:t>for</a:t>
            </a:r>
            <a:r>
              <a:rPr lang="en-US" sz="2400" dirty="0" smtClean="0"/>
              <a:t> loop cannot be converted to a </a:t>
            </a:r>
            <a:r>
              <a:rPr lang="en-US" sz="2400" b="1" dirty="0" smtClean="0">
                <a:solidFill>
                  <a:srgbClr val="265787"/>
                </a:solidFill>
                <a:latin typeface="Courier New" pitchFamily="49" charset="0"/>
                <a:cs typeface="Courier New" pitchFamily="49" charset="0"/>
              </a:rPr>
              <a:t>parfor</a:t>
            </a:r>
            <a:r>
              <a:rPr lang="en-US" sz="2400" dirty="0" smtClean="0"/>
              <a:t>, consider </a:t>
            </a:r>
            <a:r>
              <a:rPr lang="en-US" sz="2400" b="1" dirty="0" smtClean="0"/>
              <a:t>wrapping</a:t>
            </a:r>
            <a:r>
              <a:rPr lang="en-US" sz="2400" dirty="0" smtClean="0"/>
              <a:t> a subset of the body to a function</a:t>
            </a:r>
          </a:p>
          <a:p>
            <a:endParaRPr lang="en-US" sz="2400" dirty="0" smtClean="0"/>
          </a:p>
          <a:p>
            <a:r>
              <a:rPr lang="en-US" sz="2400" dirty="0" smtClean="0"/>
              <a:t>Read the section in the documentation on      </a:t>
            </a:r>
            <a:r>
              <a:rPr lang="en-US" sz="2400" b="1" dirty="0" smtClean="0"/>
              <a:t>classification</a:t>
            </a:r>
            <a:r>
              <a:rPr lang="en-US" sz="2400" dirty="0" smtClean="0"/>
              <a:t> of variables</a:t>
            </a:r>
          </a:p>
          <a:p>
            <a:pPr marL="400050" lvl="1" indent="0">
              <a:buNone/>
            </a:pPr>
            <a:r>
              <a:rPr lang="en-US" sz="1600" dirty="0" smtClean="0">
                <a:hlinkClick r:id="rId3"/>
              </a:rPr>
              <a:t>www.mathworks.com/help/distcomp/classification-of-variables-in-parfor-loops.html</a:t>
            </a:r>
            <a:endParaRPr lang="en-US" sz="1600" dirty="0" smtClean="0"/>
          </a:p>
          <a:p>
            <a:endParaRPr lang="en-US" sz="2400" dirty="0" smtClean="0"/>
          </a:p>
          <a:p>
            <a:r>
              <a:rPr lang="en-US" sz="2400" b="1" dirty="0"/>
              <a:t>Blog Post</a:t>
            </a:r>
            <a:r>
              <a:rPr lang="en-US" sz="2400" dirty="0"/>
              <a:t>: Using </a:t>
            </a:r>
            <a:r>
              <a:rPr lang="en-US" sz="2400" dirty="0" err="1"/>
              <a:t>parfor</a:t>
            </a:r>
            <a:r>
              <a:rPr lang="en-US" sz="2400" dirty="0"/>
              <a:t> Loops</a:t>
            </a:r>
          </a:p>
          <a:p>
            <a:pPr marL="400050" lvl="1" indent="0">
              <a:buNone/>
            </a:pPr>
            <a:r>
              <a:rPr lang="en-US" sz="1600" dirty="0" smtClean="0">
                <a:solidFill>
                  <a:prstClr val="black"/>
                </a:solidFill>
                <a:latin typeface="Arial"/>
                <a:hlinkClick r:id="rId4"/>
              </a:rPr>
              <a:t>blogs.mathworks.com/</a:t>
            </a:r>
            <a:r>
              <a:rPr lang="en-US" sz="1600" dirty="0" err="1" smtClean="0">
                <a:solidFill>
                  <a:prstClr val="black"/>
                </a:solidFill>
                <a:latin typeface="Arial"/>
                <a:hlinkClick r:id="rId4"/>
              </a:rPr>
              <a:t>loren</a:t>
            </a:r>
            <a:r>
              <a:rPr lang="en-US" sz="1600" dirty="0" smtClean="0">
                <a:solidFill>
                  <a:prstClr val="black"/>
                </a:solidFill>
                <a:latin typeface="Arial"/>
                <a:hlinkClick r:id="rId4"/>
              </a:rPr>
              <a:t>/2009/10/02/using-</a:t>
            </a:r>
            <a:r>
              <a:rPr lang="en-US" sz="1600" dirty="0" err="1" smtClean="0">
                <a:solidFill>
                  <a:prstClr val="black"/>
                </a:solidFill>
                <a:latin typeface="Arial"/>
                <a:hlinkClick r:id="rId4"/>
              </a:rPr>
              <a:t>parfor</a:t>
            </a:r>
            <a:r>
              <a:rPr lang="en-US" sz="1600" dirty="0" smtClean="0">
                <a:solidFill>
                  <a:prstClr val="black"/>
                </a:solidFill>
                <a:latin typeface="Arial"/>
                <a:hlinkClick r:id="rId4"/>
              </a:rPr>
              <a:t>-loops-getting-up-and-running</a:t>
            </a:r>
            <a:r>
              <a:rPr lang="en-US" sz="1600" dirty="0">
                <a:solidFill>
                  <a:prstClr val="black"/>
                </a:solidFill>
                <a:latin typeface="Arial"/>
                <a:hlinkClick r:id="rId4"/>
              </a:rPr>
              <a:t>/</a:t>
            </a:r>
            <a:endParaRPr lang="en-US" sz="1600" dirty="0">
              <a:solidFill>
                <a:prstClr val="black"/>
              </a:solidFill>
              <a:latin typeface="Arial"/>
            </a:endParaRPr>
          </a:p>
          <a:p>
            <a:endParaRPr lang="en-US" sz="2400" dirty="0"/>
          </a:p>
        </p:txBody>
      </p:sp>
    </p:spTree>
    <p:extLst>
      <p:ext uri="{BB962C8B-B14F-4D97-AF65-F5344CB8AC3E}">
        <p14:creationId xmlns:p14="http://schemas.microsoft.com/office/powerpoint/2010/main" val="1437133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7" name="Rounded Rectangle 6"/>
          <p:cNvSpPr/>
          <p:nvPr/>
        </p:nvSpPr>
        <p:spPr>
          <a:xfrm>
            <a:off x="103312" y="5471171"/>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8" name="Content Placeholder 2"/>
          <p:cNvSpPr txBox="1">
            <a:spLocks/>
          </p:cNvSpPr>
          <p:nvPr/>
        </p:nvSpPr>
        <p:spPr bwMode="auto">
          <a:xfrm>
            <a:off x="323528" y="1772816"/>
            <a:ext cx="806489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dirty="0" smtClean="0"/>
              <a:t>Parallel Computing Overview</a:t>
            </a:r>
          </a:p>
          <a:p>
            <a:pPr>
              <a:lnSpc>
                <a:spcPct val="150000"/>
              </a:lnSpc>
              <a:spcBef>
                <a:spcPts val="0"/>
              </a:spcBef>
            </a:pPr>
            <a:r>
              <a:rPr lang="en-US" dirty="0" smtClean="0"/>
              <a:t>Parallel Computing Paradigm </a:t>
            </a:r>
          </a:p>
          <a:p>
            <a:pPr marL="457200" lvl="1" indent="0">
              <a:lnSpc>
                <a:spcPct val="150000"/>
              </a:lnSpc>
              <a:spcBef>
                <a:spcPts val="0"/>
              </a:spcBef>
              <a:buSzPct val="75000"/>
              <a:buFont typeface="Arial" panose="020B0604020202020204" pitchFamily="34" charset="0"/>
              <a:buNone/>
            </a:pPr>
            <a:r>
              <a:rPr lang="en-GB" dirty="0" smtClean="0"/>
              <a:t>- Multicore Desktops</a:t>
            </a:r>
          </a:p>
          <a:p>
            <a:pPr marL="457200" lvl="1" indent="0">
              <a:lnSpc>
                <a:spcPct val="150000"/>
              </a:lnSpc>
              <a:spcBef>
                <a:spcPts val="0"/>
              </a:spcBef>
              <a:buSzPct val="75000"/>
              <a:buFont typeface="Arial" panose="020B0604020202020204" pitchFamily="34" charset="0"/>
              <a:buNone/>
            </a:pPr>
            <a:r>
              <a:rPr lang="en-GB" dirty="0" smtClean="0"/>
              <a:t>- Cluster Hardware </a:t>
            </a:r>
          </a:p>
          <a:p>
            <a:pPr>
              <a:lnSpc>
                <a:spcPct val="150000"/>
              </a:lnSpc>
              <a:spcBef>
                <a:spcPts val="0"/>
              </a:spcBef>
            </a:pPr>
            <a:r>
              <a:rPr lang="en-US" dirty="0" smtClean="0"/>
              <a:t>Programming Parallel Applications</a:t>
            </a:r>
          </a:p>
          <a:p>
            <a:pPr>
              <a:lnSpc>
                <a:spcPct val="150000"/>
              </a:lnSpc>
              <a:spcBef>
                <a:spcPts val="0"/>
              </a:spcBef>
            </a:pPr>
            <a:r>
              <a:rPr lang="en-US" dirty="0" smtClean="0"/>
              <a:t>Using </a:t>
            </a:r>
            <a:r>
              <a:rPr lang="en-US" dirty="0" err="1" smtClean="0"/>
              <a:t>parfor</a:t>
            </a:r>
            <a:r>
              <a:rPr lang="en-US" dirty="0" smtClean="0"/>
              <a:t> Loops</a:t>
            </a:r>
          </a:p>
          <a:p>
            <a:pPr>
              <a:lnSpc>
                <a:spcPct val="150000"/>
              </a:lnSpc>
              <a:spcBef>
                <a:spcPts val="0"/>
              </a:spcBef>
            </a:pPr>
            <a:r>
              <a:rPr lang="en-US" dirty="0" smtClean="0"/>
              <a:t>Parallel Computing Beyond </a:t>
            </a:r>
            <a:r>
              <a:rPr lang="en-US" dirty="0" err="1" smtClean="0"/>
              <a:t>Parfor</a:t>
            </a:r>
            <a:endParaRPr lang="en-US" dirty="0" smtClean="0"/>
          </a:p>
          <a:p>
            <a:pPr>
              <a:lnSpc>
                <a:spcPct val="150000"/>
              </a:lnSpc>
              <a:spcBef>
                <a:spcPts val="0"/>
              </a:spcBef>
            </a:pPr>
            <a:endParaRPr lang="en-US" altLang="he-IL" dirty="0" smtClean="0"/>
          </a:p>
          <a:p>
            <a:pPr eaLnBrk="1" hangingPunct="1"/>
            <a:endParaRPr lang="en-US" altLang="he-IL" sz="1600" dirty="0" smtClean="0"/>
          </a:p>
        </p:txBody>
      </p:sp>
    </p:spTree>
    <p:extLst>
      <p:ext uri="{BB962C8B-B14F-4D97-AF65-F5344CB8AC3E}">
        <p14:creationId xmlns:p14="http://schemas.microsoft.com/office/powerpoint/2010/main" val="356905057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with MATLAB – Beyond PARFOR</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sz="half" idx="1"/>
          </p:nvPr>
        </p:nvSpPr>
        <p:spPr>
          <a:xfrm>
            <a:off x="395536" y="1844824"/>
            <a:ext cx="3240360" cy="4297363"/>
          </a:xfrm>
        </p:spPr>
        <p:txBody>
          <a:bodyPr/>
          <a:lstStyle/>
          <a:p>
            <a:pPr marL="0" indent="0">
              <a:buNone/>
            </a:pPr>
            <a:r>
              <a:rPr lang="en-US" sz="2400" b="1" dirty="0"/>
              <a:t>Well-known features</a:t>
            </a:r>
          </a:p>
          <a:p>
            <a:r>
              <a:rPr lang="en-US" sz="2200" dirty="0"/>
              <a:t>parallel-enabled toolboxes</a:t>
            </a:r>
          </a:p>
          <a:p>
            <a:r>
              <a:rPr lang="en-US" sz="2200" b="1" dirty="0" err="1">
                <a:solidFill>
                  <a:srgbClr val="024C84"/>
                </a:solidFill>
                <a:latin typeface="Courier New" panose="02070309020205020404" pitchFamily="49" charset="0"/>
                <a:cs typeface="Courier New" panose="02070309020205020404" pitchFamily="49" charset="0"/>
              </a:rPr>
              <a:t>parfor</a:t>
            </a:r>
            <a:endParaRPr lang="en-US" sz="2200" b="1" dirty="0">
              <a:solidFill>
                <a:srgbClr val="024C84"/>
              </a:solidFill>
              <a:latin typeface="Courier New" panose="02070309020205020404" pitchFamily="49" charset="0"/>
              <a:cs typeface="Courier New" panose="02070309020205020404" pitchFamily="49" charset="0"/>
            </a:endParaRPr>
          </a:p>
          <a:p>
            <a:r>
              <a:rPr lang="en-US" sz="2200" b="1" dirty="0" err="1">
                <a:solidFill>
                  <a:srgbClr val="024C84"/>
                </a:solidFill>
                <a:latin typeface="Courier New" panose="02070309020205020404" pitchFamily="49" charset="0"/>
                <a:cs typeface="Courier New" panose="02070309020205020404" pitchFamily="49" charset="0"/>
              </a:rPr>
              <a:t>gpuArray</a:t>
            </a:r>
            <a:endParaRPr lang="en-US" sz="2200" b="1" dirty="0">
              <a:solidFill>
                <a:srgbClr val="024C84"/>
              </a:solidFill>
              <a:latin typeface="Courier New" panose="02070309020205020404" pitchFamily="49" charset="0"/>
              <a:cs typeface="Courier New" panose="02070309020205020404" pitchFamily="49" charset="0"/>
            </a:endParaRPr>
          </a:p>
          <a:p>
            <a:pPr marL="343787" lvl="1" indent="0">
              <a:buNone/>
            </a:pPr>
            <a:endParaRPr lang="en-US" sz="2200" dirty="0"/>
          </a:p>
        </p:txBody>
      </p:sp>
      <p:sp>
        <p:nvSpPr>
          <p:cNvPr id="4" name="Content Placeholder 3"/>
          <p:cNvSpPr>
            <a:spLocks noGrp="1"/>
          </p:cNvSpPr>
          <p:nvPr>
            <p:ph sz="half" idx="2"/>
          </p:nvPr>
        </p:nvSpPr>
        <p:spPr>
          <a:xfrm>
            <a:off x="3923982" y="1772816"/>
            <a:ext cx="5472554" cy="4866530"/>
          </a:xfrm>
        </p:spPr>
        <p:txBody>
          <a:bodyPr/>
          <a:lstStyle/>
          <a:p>
            <a:pPr marL="0" indent="0">
              <a:buNone/>
            </a:pPr>
            <a:r>
              <a:rPr lang="en-US" sz="2400" b="1" dirty="0"/>
              <a:t>Advanced support</a:t>
            </a:r>
          </a:p>
          <a:p>
            <a:r>
              <a:rPr lang="en-US" sz="2200" dirty="0"/>
              <a:t>batch submission, jobs and tasks</a:t>
            </a:r>
          </a:p>
          <a:p>
            <a:pPr marL="343787" lvl="1" indent="0">
              <a:buNone/>
            </a:pPr>
            <a:r>
              <a:rPr lang="en-US" sz="2000" b="1" dirty="0">
                <a:solidFill>
                  <a:srgbClr val="024C84"/>
                </a:solidFill>
                <a:latin typeface="Courier New" panose="02070309020205020404" pitchFamily="49" charset="0"/>
                <a:cs typeface="Courier New" panose="02070309020205020404" pitchFamily="49" charset="0"/>
              </a:rPr>
              <a:t>batch, </a:t>
            </a:r>
            <a:r>
              <a:rPr lang="en-US" sz="2000" b="1" dirty="0" err="1">
                <a:solidFill>
                  <a:srgbClr val="024C84"/>
                </a:solidFill>
                <a:latin typeface="Courier New" panose="02070309020205020404" pitchFamily="49" charset="0"/>
                <a:cs typeface="Courier New" panose="02070309020205020404" pitchFamily="49" charset="0"/>
              </a:rPr>
              <a:t>createJob</a:t>
            </a:r>
            <a:r>
              <a:rPr lang="en-US" sz="2000" b="1" dirty="0">
                <a:solidFill>
                  <a:srgbClr val="024C84"/>
                </a:solidFill>
                <a:latin typeface="Courier New" panose="02070309020205020404" pitchFamily="49" charset="0"/>
                <a:cs typeface="Courier New" panose="02070309020205020404" pitchFamily="49" charset="0"/>
              </a:rPr>
              <a:t>, </a:t>
            </a:r>
            <a:r>
              <a:rPr lang="en-US" sz="2000" b="1" dirty="0" err="1">
                <a:solidFill>
                  <a:srgbClr val="024C84"/>
                </a:solidFill>
                <a:latin typeface="Courier New" panose="02070309020205020404" pitchFamily="49" charset="0"/>
                <a:cs typeface="Courier New" panose="02070309020205020404" pitchFamily="49" charset="0"/>
              </a:rPr>
              <a:t>createTask</a:t>
            </a:r>
            <a:r>
              <a:rPr lang="en-US" sz="2000" b="1" dirty="0">
                <a:solidFill>
                  <a:srgbClr val="024C84"/>
                </a:solidFill>
                <a:latin typeface="Courier New" panose="02070309020205020404" pitchFamily="49" charset="0"/>
                <a:cs typeface="Courier New" panose="02070309020205020404" pitchFamily="49" charset="0"/>
              </a:rPr>
              <a:t> </a:t>
            </a:r>
          </a:p>
          <a:p>
            <a:r>
              <a:rPr lang="en-US" sz="2200" dirty="0"/>
              <a:t>asynchronous </a:t>
            </a:r>
            <a:r>
              <a:rPr lang="en-US" sz="2200" dirty="0" smtClean="0"/>
              <a:t>execution on pool</a:t>
            </a:r>
            <a:endParaRPr lang="en-US" sz="2200" dirty="0"/>
          </a:p>
          <a:p>
            <a:pPr marL="0" indent="0">
              <a:buNone/>
            </a:pPr>
            <a:r>
              <a:rPr lang="en-US" sz="2200" b="1" dirty="0" smtClean="0">
                <a:solidFill>
                  <a:srgbClr val="024C84"/>
                </a:solidFill>
                <a:latin typeface="Courier New" panose="02070309020205020404" pitchFamily="49" charset="0"/>
                <a:cs typeface="Courier New" panose="02070309020205020404" pitchFamily="49" charset="0"/>
              </a:rPr>
              <a:t>  </a:t>
            </a:r>
            <a:r>
              <a:rPr lang="en-US" sz="2000" b="1" dirty="0" err="1" smtClean="0">
                <a:solidFill>
                  <a:srgbClr val="024C84"/>
                </a:solidFill>
                <a:latin typeface="Courier New" panose="02070309020205020404" pitchFamily="49" charset="0"/>
                <a:cs typeface="Courier New" panose="02070309020205020404" pitchFamily="49" charset="0"/>
              </a:rPr>
              <a:t>parfeval</a:t>
            </a:r>
            <a:endParaRPr lang="en-US" sz="2200" b="1" dirty="0">
              <a:solidFill>
                <a:srgbClr val="024C84"/>
              </a:solidFill>
              <a:latin typeface="Courier New" panose="02070309020205020404" pitchFamily="49" charset="0"/>
              <a:cs typeface="Courier New" panose="02070309020205020404" pitchFamily="49" charset="0"/>
            </a:endParaRPr>
          </a:p>
          <a:p>
            <a:r>
              <a:rPr lang="en-US" sz="2200" dirty="0"/>
              <a:t>parallel support for big data</a:t>
            </a:r>
          </a:p>
          <a:p>
            <a:pPr marL="343787" lvl="1" indent="0">
              <a:buNone/>
            </a:pPr>
            <a:r>
              <a:rPr lang="en-US" sz="2000" b="1" dirty="0">
                <a:solidFill>
                  <a:srgbClr val="024C84"/>
                </a:solidFill>
                <a:latin typeface="Courier New" panose="02070309020205020404" pitchFamily="49" charset="0"/>
                <a:cs typeface="Courier New" panose="02070309020205020404" pitchFamily="49" charset="0"/>
              </a:rPr>
              <a:t>tall, </a:t>
            </a:r>
            <a:r>
              <a:rPr lang="en-US" sz="2000" b="1" dirty="0" err="1" smtClean="0">
                <a:solidFill>
                  <a:srgbClr val="024C84"/>
                </a:solidFill>
                <a:latin typeface="Courier New" panose="02070309020205020404" pitchFamily="49" charset="0"/>
                <a:cs typeface="Courier New" panose="02070309020205020404" pitchFamily="49" charset="0"/>
              </a:rPr>
              <a:t>mapreduce</a:t>
            </a:r>
            <a:endParaRPr lang="en-US" sz="2000" b="1" dirty="0">
              <a:solidFill>
                <a:srgbClr val="024C84"/>
              </a:solidFill>
              <a:latin typeface="Courier New" panose="02070309020205020404" pitchFamily="49" charset="0"/>
              <a:cs typeface="Courier New" panose="02070309020205020404" pitchFamily="49" charset="0"/>
            </a:endParaRPr>
          </a:p>
          <a:p>
            <a:pPr marL="343787" lvl="1" indent="0">
              <a:buNone/>
            </a:pPr>
            <a:r>
              <a:rPr lang="en-US" sz="2200" dirty="0" smtClean="0"/>
              <a:t>distributed </a:t>
            </a:r>
            <a:r>
              <a:rPr lang="en-US" sz="2200" dirty="0"/>
              <a:t>arrays (“global arrays</a:t>
            </a:r>
            <a:r>
              <a:rPr lang="en-US" sz="2200" dirty="0" smtClean="0"/>
              <a:t>”) - </a:t>
            </a:r>
            <a:endParaRPr lang="en-US" sz="2200" dirty="0"/>
          </a:p>
          <a:p>
            <a:pPr marL="343787" lvl="1" indent="0">
              <a:buNone/>
            </a:pPr>
            <a:r>
              <a:rPr lang="en-US" sz="2200" b="1" dirty="0">
                <a:solidFill>
                  <a:srgbClr val="024C84"/>
                </a:solidFill>
                <a:latin typeface="Courier New" panose="02070309020205020404" pitchFamily="49" charset="0"/>
                <a:cs typeface="Courier New" panose="02070309020205020404" pitchFamily="49" charset="0"/>
              </a:rPr>
              <a:t> </a:t>
            </a:r>
            <a:r>
              <a:rPr lang="en-US" sz="2200" b="1" dirty="0" smtClean="0">
                <a:solidFill>
                  <a:srgbClr val="024C84"/>
                </a:solidFill>
                <a:latin typeface="Courier New" panose="02070309020205020404" pitchFamily="49" charset="0"/>
                <a:cs typeface="Courier New" panose="02070309020205020404" pitchFamily="49" charset="0"/>
              </a:rPr>
              <a:t> </a:t>
            </a:r>
            <a:r>
              <a:rPr lang="en-US" sz="2000" b="1" dirty="0" smtClean="0">
                <a:solidFill>
                  <a:srgbClr val="024C84"/>
                </a:solidFill>
                <a:latin typeface="Courier New" panose="02070309020205020404" pitchFamily="49" charset="0"/>
                <a:cs typeface="Courier New" panose="02070309020205020404" pitchFamily="49" charset="0"/>
              </a:rPr>
              <a:t>distributed</a:t>
            </a:r>
            <a:r>
              <a:rPr lang="en-US" sz="2000" b="1" dirty="0">
                <a:solidFill>
                  <a:srgbClr val="024C84"/>
                </a:solidFill>
                <a:latin typeface="Courier New" panose="02070309020205020404" pitchFamily="49" charset="0"/>
                <a:cs typeface="Courier New" panose="02070309020205020404" pitchFamily="49" charset="0"/>
              </a:rPr>
              <a:t>, </a:t>
            </a:r>
            <a:r>
              <a:rPr lang="en-US" sz="2000" b="1" dirty="0" err="1">
                <a:solidFill>
                  <a:srgbClr val="024C84"/>
                </a:solidFill>
                <a:latin typeface="Courier New" panose="02070309020205020404" pitchFamily="49" charset="0"/>
                <a:cs typeface="Courier New" panose="02070309020205020404" pitchFamily="49" charset="0"/>
              </a:rPr>
              <a:t>codistributed</a:t>
            </a:r>
            <a:endParaRPr lang="en-US" sz="2000" b="1" dirty="0">
              <a:solidFill>
                <a:srgbClr val="024C84"/>
              </a:solidFill>
              <a:latin typeface="Courier New" panose="02070309020205020404" pitchFamily="49" charset="0"/>
              <a:cs typeface="Courier New" panose="02070309020205020404" pitchFamily="49" charset="0"/>
            </a:endParaRPr>
          </a:p>
          <a:p>
            <a:r>
              <a:rPr lang="en-US" sz="2200" dirty="0"/>
              <a:t>Single Program Multiple </a:t>
            </a:r>
            <a:r>
              <a:rPr lang="en-US" sz="2200" dirty="0" smtClean="0"/>
              <a:t>Data - </a:t>
            </a:r>
            <a:r>
              <a:rPr lang="en-US" sz="2000" b="1" dirty="0" smtClean="0">
                <a:solidFill>
                  <a:srgbClr val="024C84"/>
                </a:solidFill>
                <a:latin typeface="Courier New" panose="02070309020205020404" pitchFamily="49" charset="0"/>
                <a:cs typeface="Courier New" panose="02070309020205020404" pitchFamily="49" charset="0"/>
              </a:rPr>
              <a:t>SPMD</a:t>
            </a:r>
            <a:endParaRPr lang="en-US" sz="2200" b="1" dirty="0">
              <a:solidFill>
                <a:srgbClr val="024C84"/>
              </a:solidFill>
              <a:latin typeface="Courier New" panose="02070309020205020404" pitchFamily="49" charset="0"/>
              <a:cs typeface="Courier New" panose="02070309020205020404" pitchFamily="49" charset="0"/>
            </a:endParaRPr>
          </a:p>
          <a:p>
            <a:r>
              <a:rPr lang="en-US" sz="2200" dirty="0"/>
              <a:t>message passing</a:t>
            </a:r>
          </a:p>
          <a:p>
            <a:pPr marL="343787" lvl="1" indent="0">
              <a:buNone/>
            </a:pPr>
            <a:r>
              <a:rPr lang="en-US" sz="2000" b="1" dirty="0" err="1">
                <a:solidFill>
                  <a:srgbClr val="024C84"/>
                </a:solidFill>
                <a:latin typeface="Courier New" panose="02070309020205020404" pitchFamily="49" charset="0"/>
                <a:cs typeface="Courier New" panose="02070309020205020404" pitchFamily="49" charset="0"/>
              </a:rPr>
              <a:t>labSend</a:t>
            </a:r>
            <a:r>
              <a:rPr lang="en-US" sz="2000" b="1" dirty="0">
                <a:solidFill>
                  <a:srgbClr val="024C84"/>
                </a:solidFill>
                <a:latin typeface="Courier New" panose="02070309020205020404" pitchFamily="49" charset="0"/>
                <a:cs typeface="Courier New" panose="02070309020205020404" pitchFamily="49" charset="0"/>
              </a:rPr>
              <a:t>, </a:t>
            </a:r>
            <a:r>
              <a:rPr lang="en-US" sz="2000" b="1" dirty="0" err="1">
                <a:solidFill>
                  <a:srgbClr val="024C84"/>
                </a:solidFill>
                <a:latin typeface="Courier New" panose="02070309020205020404" pitchFamily="49" charset="0"/>
                <a:cs typeface="Courier New" panose="02070309020205020404" pitchFamily="49" charset="0"/>
              </a:rPr>
              <a:t>labReceive</a:t>
            </a:r>
            <a:endParaRPr lang="en-US" sz="2000" b="1" dirty="0">
              <a:solidFill>
                <a:srgbClr val="024C84"/>
              </a:solidFill>
              <a:latin typeface="Courier New" panose="02070309020205020404" pitchFamily="49" charset="0"/>
              <a:cs typeface="Courier New" panose="02070309020205020404" pitchFamily="49" charset="0"/>
            </a:endParaRPr>
          </a:p>
          <a:p>
            <a:pPr marL="343787" lvl="1" indent="0">
              <a:buNone/>
            </a:pPr>
            <a:endParaRPr lang="en-US" sz="2200" b="1" dirty="0">
              <a:solidFill>
                <a:srgbClr val="024C84"/>
              </a:solidFill>
              <a:latin typeface="Courier New" panose="02070309020205020404" pitchFamily="49" charset="0"/>
              <a:cs typeface="Courier New" panose="02070309020205020404" pitchFamily="49" charset="0"/>
            </a:endParaRPr>
          </a:p>
          <a:p>
            <a:pPr marL="343787" lvl="1" indent="0">
              <a:buNone/>
            </a:pPr>
            <a:endParaRPr lang="en-US" sz="2200" b="1" dirty="0">
              <a:solidFill>
                <a:srgbClr val="024C84"/>
              </a:solidFill>
              <a:latin typeface="Courier New" panose="02070309020205020404" pitchFamily="49" charset="0"/>
              <a:cs typeface="Courier New" panose="02070309020205020404" pitchFamily="49" charset="0"/>
            </a:endParaRPr>
          </a:p>
          <a:p>
            <a:endParaRPr lang="en-US" sz="2200" dirty="0"/>
          </a:p>
        </p:txBody>
      </p:sp>
    </p:spTree>
    <p:extLst>
      <p:ext uri="{BB962C8B-B14F-4D97-AF65-F5344CB8AC3E}">
        <p14:creationId xmlns:p14="http://schemas.microsoft.com/office/powerpoint/2010/main" val="400275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Table 93"/>
          <p:cNvGraphicFramePr>
            <a:graphicFrameLocks noGrp="1"/>
          </p:cNvGraphicFramePr>
          <p:nvPr>
            <p:extLst>
              <p:ext uri="{D42A27DB-BD31-4B8C-83A1-F6EECF244321}">
                <p14:modId xmlns:p14="http://schemas.microsoft.com/office/powerpoint/2010/main" val="3260431991"/>
              </p:ext>
            </p:extLst>
          </p:nvPr>
        </p:nvGraphicFramePr>
        <p:xfrm>
          <a:off x="179512" y="1981200"/>
          <a:ext cx="8784977" cy="4136791"/>
        </p:xfrm>
        <a:graphic>
          <a:graphicData uri="http://schemas.openxmlformats.org/drawingml/2006/table">
            <a:tbl>
              <a:tblPr firstRow="1" bandRow="1">
                <a:tableStyleId>{17292A2E-F333-43FB-9621-5CBBE7FDCDCB}</a:tableStyleId>
              </a:tblPr>
              <a:tblGrid>
                <a:gridCol w="2448273">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3816424">
                  <a:extLst>
                    <a:ext uri="{9D8B030D-6E8A-4147-A177-3AD203B41FA5}">
                      <a16:colId xmlns:a16="http://schemas.microsoft.com/office/drawing/2014/main" val="20002"/>
                    </a:ext>
                  </a:extLst>
                </a:gridCol>
              </a:tblGrid>
              <a:tr h="670162">
                <a:tc>
                  <a:txBody>
                    <a:bodyPr/>
                    <a:lstStyle/>
                    <a:p>
                      <a:pPr algn="l"/>
                      <a:r>
                        <a:rPr lang="en-US" sz="2400" dirty="0" smtClean="0"/>
                        <a:t>Approach</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US" sz="2400" dirty="0" smtClean="0"/>
                        <a:t>Options</a:t>
                      </a:r>
                      <a:endParaRPr 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Learn more on MATLAB</a:t>
                      </a:r>
                      <a:r>
                        <a:rPr lang="en-US" sz="2400" baseline="0" dirty="0" smtClean="0"/>
                        <a:t> Documentation</a:t>
                      </a:r>
                      <a:endParaRPr lang="en-US" sz="24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936391">
                <a:tc>
                  <a:txBody>
                    <a:bodyPr/>
                    <a:lstStyle/>
                    <a:p>
                      <a:pPr algn="l"/>
                      <a:r>
                        <a:rPr lang="en-US" sz="2400" dirty="0" smtClean="0"/>
                        <a:t>Apply</a:t>
                      </a:r>
                      <a:r>
                        <a:rPr lang="en-US" sz="2400" baseline="0" dirty="0" smtClean="0"/>
                        <a:t> b</a:t>
                      </a:r>
                      <a:r>
                        <a:rPr lang="en-US" sz="2400" dirty="0" smtClean="0"/>
                        <a:t>est coding practices</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2400" kern="1200" dirty="0" err="1" smtClean="0">
                          <a:solidFill>
                            <a:schemeClr val="tx1"/>
                          </a:solidFill>
                          <a:latin typeface="+mn-lt"/>
                          <a:ea typeface="+mn-ea"/>
                          <a:cs typeface="+mn-cs"/>
                        </a:rPr>
                        <a:t>Preallocation</a:t>
                      </a:r>
                      <a:endParaRPr lang="en-US" sz="2400" kern="1200" dirty="0" smtClean="0">
                        <a:solidFill>
                          <a:schemeClr val="tx1"/>
                        </a:solidFill>
                        <a:latin typeface="+mn-lt"/>
                        <a:ea typeface="+mn-ea"/>
                        <a:cs typeface="+mn-cs"/>
                      </a:endParaRPr>
                    </a:p>
                    <a:p>
                      <a:pPr marL="285750" indent="-285750" algn="l">
                        <a:buFont typeface="Arial" panose="020B0604020202020204" pitchFamily="34" charset="0"/>
                        <a:buChar char="•"/>
                      </a:pPr>
                      <a:r>
                        <a:rPr lang="en-US" sz="2400" kern="1200" dirty="0" err="1" smtClean="0">
                          <a:solidFill>
                            <a:schemeClr val="tx1"/>
                          </a:solidFill>
                          <a:latin typeface="+mn-lt"/>
                          <a:ea typeface="+mn-ea"/>
                          <a:cs typeface="+mn-cs"/>
                        </a:rPr>
                        <a:t>Vectorization</a:t>
                      </a:r>
                      <a:r>
                        <a:rPr lang="en-US" sz="2400" kern="1200" dirty="0" smtClean="0">
                          <a:solidFill>
                            <a:schemeClr val="tx1"/>
                          </a:solidFill>
                          <a:latin typeface="+mn-lt"/>
                          <a:ea typeface="+mn-ea"/>
                          <a:cs typeface="+mn-cs"/>
                        </a:rPr>
                        <a:t> </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kern="1200" dirty="0" smtClean="0">
                          <a:solidFill>
                            <a:schemeClr val="tx1"/>
                          </a:solidFill>
                          <a:latin typeface="+mn-lt"/>
                          <a:ea typeface="+mn-ea"/>
                          <a:cs typeface="+mn-cs"/>
                        </a:rPr>
                        <a:t>Performance and Memory</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36391">
                <a:tc>
                  <a:txBody>
                    <a:bodyPr/>
                    <a:lstStyle/>
                    <a:p>
                      <a:pPr algn="l"/>
                      <a:r>
                        <a:rPr lang="en-US" sz="2400" dirty="0" smtClean="0"/>
                        <a:t>Use explicit</a:t>
                      </a:r>
                      <a:r>
                        <a:rPr lang="en-US" sz="2400" baseline="0" dirty="0" smtClean="0"/>
                        <a:t> parallelism</a:t>
                      </a:r>
                      <a:endParaRPr lang="en-US"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2400" baseline="0" dirty="0" smtClean="0"/>
                        <a:t>CPU</a:t>
                      </a:r>
                      <a:endParaRPr lang="en-US" sz="2400" dirty="0" smtClean="0"/>
                    </a:p>
                    <a:p>
                      <a:pPr marL="285750" indent="-285750" algn="l">
                        <a:buFont typeface="Arial" panose="020B0604020202020204" pitchFamily="34" charset="0"/>
                        <a:buChar char="•"/>
                      </a:pPr>
                      <a:r>
                        <a:rPr lang="en-US" sz="2400" dirty="0" smtClean="0"/>
                        <a:t>GPU</a:t>
                      </a:r>
                    </a:p>
                    <a:p>
                      <a:pPr marL="285750" indent="-285750" algn="l">
                        <a:buFont typeface="Arial" panose="020B0604020202020204" pitchFamily="34" charset="0"/>
                        <a:buChar char="•"/>
                      </a:pPr>
                      <a:r>
                        <a:rPr lang="en-US" sz="2400" dirty="0" smtClean="0"/>
                        <a:t>Cluster</a:t>
                      </a:r>
                      <a:endParaRPr lang="en-US" sz="2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smtClean="0"/>
                        <a:t>MATLAB Parallel Computing</a:t>
                      </a:r>
                      <a:endParaRPr lang="en-US" sz="2400" b="1"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36391">
                <a:tc>
                  <a:txBody>
                    <a:bodyPr/>
                    <a:lstStyle/>
                    <a:p>
                      <a:pPr algn="l"/>
                      <a:r>
                        <a:rPr lang="en-US" sz="2400" dirty="0" smtClean="0"/>
                        <a:t>Integrate with other languages</a:t>
                      </a:r>
                      <a:endParaRPr 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sz="2400" dirty="0" smtClean="0"/>
                        <a:t>C</a:t>
                      </a:r>
                    </a:p>
                    <a:p>
                      <a:pPr marL="285750" indent="-285750" algn="l">
                        <a:buFont typeface="Arial" panose="020B0604020202020204" pitchFamily="34" charset="0"/>
                        <a:buChar char="•"/>
                      </a:pPr>
                      <a:r>
                        <a:rPr lang="en-US" sz="2400" dirty="0" smtClean="0"/>
                        <a:t>C++</a:t>
                      </a:r>
                    </a:p>
                    <a:p>
                      <a:pPr marL="285750" indent="-285750" algn="l">
                        <a:buFont typeface="Arial" panose="020B0604020202020204" pitchFamily="34" charset="0"/>
                        <a:buChar char="•"/>
                      </a:pPr>
                      <a:r>
                        <a:rPr lang="en-US" sz="2400" dirty="0" smtClean="0"/>
                        <a:t>Fortran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kern="1200" dirty="0" smtClean="0">
                          <a:solidFill>
                            <a:schemeClr val="tx1"/>
                          </a:solidFill>
                          <a:latin typeface="+mn-lt"/>
                          <a:ea typeface="+mn-ea"/>
                          <a:cs typeface="+mn-cs"/>
                        </a:rPr>
                        <a:t>MATLAB API for Other Languages</a:t>
                      </a:r>
                      <a:endParaRPr 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smtClean="0"/>
              <a:t>Parallel Computing and Acceleration</a:t>
            </a:r>
            <a:endParaRPr lang="en-US" dirty="0"/>
          </a:p>
        </p:txBody>
      </p:sp>
      <p:sp>
        <p:nvSpPr>
          <p:cNvPr id="8" name="Rounded Rectangle 7"/>
          <p:cNvSpPr/>
          <p:nvPr/>
        </p:nvSpPr>
        <p:spPr>
          <a:xfrm>
            <a:off x="179512" y="3742979"/>
            <a:ext cx="8784977" cy="1198189"/>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745703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657225" y="2676525"/>
            <a:ext cx="2489701" cy="1666875"/>
            <a:chOff x="657225" y="2524125"/>
            <a:chExt cx="2489701" cy="1666875"/>
          </a:xfrm>
        </p:grpSpPr>
        <p:sp>
          <p:nvSpPr>
            <p:cNvPr id="28" name="Rectangle 27"/>
            <p:cNvSpPr/>
            <p:nvPr/>
          </p:nvSpPr>
          <p:spPr>
            <a:xfrm>
              <a:off x="1089526" y="3337255"/>
              <a:ext cx="2057400" cy="853745"/>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cs typeface="Arial" pitchFamily="34" charset="0"/>
                </a:rPr>
                <a:t>MATLAB </a:t>
              </a:r>
            </a:p>
            <a:p>
              <a:pPr algn="ctr"/>
              <a:r>
                <a:rPr lang="en-US" b="1" dirty="0" smtClean="0">
                  <a:cs typeface="Arial" pitchFamily="34" charset="0"/>
                </a:rPr>
                <a:t>Desktop (Client)</a:t>
              </a:r>
            </a:p>
          </p:txBody>
        </p:sp>
        <p:pic>
          <p:nvPicPr>
            <p:cNvPr id="29"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57225" y="2524125"/>
              <a:ext cx="1318126" cy="1187685"/>
            </a:xfrm>
            <a:prstGeom prst="rect">
              <a:avLst/>
            </a:prstGeom>
            <a:noFill/>
            <a:extLst>
              <a:ext uri="{909E8E84-426E-40DD-AFC4-6F175D3DCCD1}">
                <a14:hiddenFill xmlns:a14="http://schemas.microsoft.com/office/drawing/2010/main">
                  <a:solidFill>
                    <a:srgbClr val="FFFFFF"/>
                  </a:solidFill>
                </a14:hiddenFill>
              </a:ext>
            </a:extLst>
          </p:spPr>
        </p:pic>
      </p:grpSp>
      <p:sp>
        <p:nvSpPr>
          <p:cNvPr id="22530" name="Rectangle 2"/>
          <p:cNvSpPr>
            <a:spLocks noGrp="1" noChangeArrowheads="1"/>
          </p:cNvSpPr>
          <p:nvPr>
            <p:ph type="title"/>
          </p:nvPr>
        </p:nvSpPr>
        <p:spPr>
          <a:noFill/>
        </p:spPr>
        <p:txBody>
          <a:bodyPr/>
          <a:lstStyle/>
          <a:p>
            <a:pPr eaLnBrk="1" hangingPunct="1"/>
            <a:r>
              <a:rPr lang="en-US" dirty="0" smtClean="0"/>
              <a:t>Offload and Scale Computations with </a:t>
            </a:r>
            <a:r>
              <a:rPr lang="en-US" dirty="0" smtClean="0">
                <a:latin typeface="Courier New" pitchFamily="49" charset="0"/>
                <a:cs typeface="Courier New" pitchFamily="49" charset="0"/>
              </a:rPr>
              <a:t>batch</a:t>
            </a:r>
            <a:endParaRPr lang="en-US" sz="2900" dirty="0" smtClean="0">
              <a:latin typeface="Courier New" pitchFamily="49" charset="0"/>
              <a:cs typeface="Courier New" pitchFamily="49" charset="0"/>
            </a:endParaRPr>
          </a:p>
        </p:txBody>
      </p:sp>
      <p:grpSp>
        <p:nvGrpSpPr>
          <p:cNvPr id="15" name="Gruppieren 14"/>
          <p:cNvGrpSpPr/>
          <p:nvPr/>
        </p:nvGrpSpPr>
        <p:grpSpPr>
          <a:xfrm>
            <a:off x="3413297" y="4116388"/>
            <a:ext cx="1615903" cy="388706"/>
            <a:chOff x="3413296" y="4116388"/>
            <a:chExt cx="2240529" cy="388706"/>
          </a:xfrm>
        </p:grpSpPr>
        <p:sp>
          <p:nvSpPr>
            <p:cNvPr id="54" name="Text Box 169"/>
            <p:cNvSpPr txBox="1">
              <a:spLocks noChangeArrowheads="1"/>
            </p:cNvSpPr>
            <p:nvPr/>
          </p:nvSpPr>
          <p:spPr bwMode="auto">
            <a:xfrm>
              <a:off x="4155537" y="4166540"/>
              <a:ext cx="811441" cy="338554"/>
            </a:xfrm>
            <a:prstGeom prst="rect">
              <a:avLst/>
            </a:prstGeom>
            <a:noFill/>
            <a:ln w="9525">
              <a:noFill/>
              <a:miter lim="800000"/>
              <a:headEnd/>
              <a:tailEnd/>
            </a:ln>
            <a:effectLst/>
          </p:spPr>
          <p:txBody>
            <a:bodyPr wrap="none">
              <a:spAutoFit/>
            </a:bodyPr>
            <a:lstStyle/>
            <a:p>
              <a:pPr algn="ctr"/>
              <a:r>
                <a:rPr lang="en-US" sz="1600" b="1" dirty="0" smtClean="0">
                  <a:solidFill>
                    <a:schemeClr val="tx2"/>
                  </a:solidFill>
                  <a:latin typeface="Arial" pitchFamily="34" charset="0"/>
                </a:rPr>
                <a:t>Result</a:t>
              </a:r>
              <a:endParaRPr lang="en-US" sz="1200" b="1" dirty="0">
                <a:solidFill>
                  <a:schemeClr val="tx2"/>
                </a:solidFill>
                <a:latin typeface="Arial" pitchFamily="34" charset="0"/>
              </a:endParaRPr>
            </a:p>
          </p:txBody>
        </p:sp>
        <p:cxnSp>
          <p:nvCxnSpPr>
            <p:cNvPr id="55" name="Straight Arrow Connector 54"/>
            <p:cNvCxnSpPr/>
            <p:nvPr/>
          </p:nvCxnSpPr>
          <p:spPr bwMode="auto">
            <a:xfrm flipH="1">
              <a:off x="3413296" y="4116388"/>
              <a:ext cx="2240529" cy="0"/>
            </a:xfrm>
            <a:prstGeom prst="straightConnector1">
              <a:avLst/>
            </a:prstGeom>
            <a:noFill/>
            <a:ln w="76200" cap="flat" cmpd="sng" algn="ctr">
              <a:solidFill>
                <a:schemeClr val="tx2"/>
              </a:solidFill>
              <a:prstDash val="solid"/>
              <a:round/>
              <a:headEnd type="none" w="sm" len="sm"/>
              <a:tailEnd type="triangle" w="med" len="sm"/>
            </a:ln>
            <a:effectLst/>
          </p:spPr>
        </p:cxnSp>
      </p:grpSp>
      <p:grpSp>
        <p:nvGrpSpPr>
          <p:cNvPr id="14" name="Gruppieren 13"/>
          <p:cNvGrpSpPr/>
          <p:nvPr/>
        </p:nvGrpSpPr>
        <p:grpSpPr>
          <a:xfrm>
            <a:off x="3451169" y="3352513"/>
            <a:ext cx="1578031" cy="408357"/>
            <a:chOff x="3451169" y="3352513"/>
            <a:chExt cx="2292808" cy="408357"/>
          </a:xfrm>
        </p:grpSpPr>
        <p:grpSp>
          <p:nvGrpSpPr>
            <p:cNvPr id="9" name="Group 58"/>
            <p:cNvGrpSpPr/>
            <p:nvPr/>
          </p:nvGrpSpPr>
          <p:grpSpPr>
            <a:xfrm>
              <a:off x="4169103" y="3352513"/>
              <a:ext cx="693908" cy="397292"/>
              <a:chOff x="3657600" y="3439226"/>
              <a:chExt cx="693908" cy="397292"/>
            </a:xfrm>
          </p:grpSpPr>
          <p:sp>
            <p:nvSpPr>
              <p:cNvPr id="51" name="Text Box 172"/>
              <p:cNvSpPr txBox="1">
                <a:spLocks noChangeArrowheads="1"/>
              </p:cNvSpPr>
              <p:nvPr/>
            </p:nvSpPr>
            <p:spPr bwMode="auto">
              <a:xfrm>
                <a:off x="3657600" y="3439226"/>
                <a:ext cx="693908" cy="338554"/>
              </a:xfrm>
              <a:prstGeom prst="rect">
                <a:avLst/>
              </a:prstGeom>
              <a:noFill/>
              <a:ln w="9525">
                <a:noFill/>
                <a:miter lim="800000"/>
                <a:headEnd/>
                <a:tailEnd/>
              </a:ln>
              <a:effectLst/>
            </p:spPr>
            <p:txBody>
              <a:bodyPr wrap="none">
                <a:spAutoFit/>
              </a:bodyPr>
              <a:lstStyle/>
              <a:p>
                <a:r>
                  <a:rPr lang="en-US" sz="1600" b="1" dirty="0" smtClean="0">
                    <a:solidFill>
                      <a:schemeClr val="accent1"/>
                    </a:solidFill>
                    <a:latin typeface="Arial" pitchFamily="34" charset="0"/>
                  </a:rPr>
                  <a:t>Work</a:t>
                </a:r>
                <a:endParaRPr lang="en-US" sz="1200" b="1" dirty="0">
                  <a:solidFill>
                    <a:schemeClr val="accent1"/>
                  </a:solidFill>
                  <a:latin typeface="Arial" pitchFamily="34" charset="0"/>
                </a:endParaRPr>
              </a:p>
            </p:txBody>
          </p:sp>
          <p:cxnSp>
            <p:nvCxnSpPr>
              <p:cNvPr id="52" name="Straight Arrow Connector 51"/>
              <p:cNvCxnSpPr/>
              <p:nvPr/>
            </p:nvCxnSpPr>
            <p:spPr bwMode="auto">
              <a:xfrm>
                <a:off x="3690229" y="3834930"/>
                <a:ext cx="657225" cy="1588"/>
              </a:xfrm>
              <a:prstGeom prst="straightConnector1">
                <a:avLst/>
              </a:prstGeom>
              <a:noFill/>
              <a:ln w="76200" cap="flat" cmpd="sng" algn="ctr">
                <a:noFill/>
                <a:prstDash val="solid"/>
                <a:round/>
                <a:headEnd type="none" w="sm" len="sm"/>
                <a:tailEnd type="triangle" w="med" len="sm"/>
              </a:ln>
              <a:effectLst/>
            </p:spPr>
          </p:cxnSp>
        </p:grpSp>
        <p:cxnSp>
          <p:nvCxnSpPr>
            <p:cNvPr id="56" name="Straight Arrow Connector 55"/>
            <p:cNvCxnSpPr/>
            <p:nvPr/>
          </p:nvCxnSpPr>
          <p:spPr bwMode="auto">
            <a:xfrm>
              <a:off x="3451169" y="3760076"/>
              <a:ext cx="2292808" cy="794"/>
            </a:xfrm>
            <a:prstGeom prst="straightConnector1">
              <a:avLst/>
            </a:prstGeom>
            <a:noFill/>
            <a:ln w="76200" cap="flat" cmpd="sng" algn="ctr">
              <a:solidFill>
                <a:schemeClr val="accent1"/>
              </a:solidFill>
              <a:prstDash val="solid"/>
              <a:round/>
              <a:headEnd type="none" w="sm" len="sm"/>
              <a:tailEnd type="triangle" w="med" len="sm"/>
            </a:ln>
            <a:effectLst/>
          </p:spPr>
        </p:cxnSp>
      </p:grpSp>
      <p:sp>
        <p:nvSpPr>
          <p:cNvPr id="58" name="Oval 37"/>
          <p:cNvSpPr>
            <a:spLocks noChangeArrowheads="1"/>
          </p:cNvSpPr>
          <p:nvPr/>
        </p:nvSpPr>
        <p:spPr bwMode="auto">
          <a:xfrm>
            <a:off x="5105400" y="2590800"/>
            <a:ext cx="3809999" cy="2729452"/>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endParaRPr lang="en-US"/>
          </a:p>
        </p:txBody>
      </p:sp>
      <p:sp>
        <p:nvSpPr>
          <p:cNvPr id="72" name="Oval 37"/>
          <p:cNvSpPr>
            <a:spLocks noChangeArrowheads="1"/>
          </p:cNvSpPr>
          <p:nvPr/>
        </p:nvSpPr>
        <p:spPr bwMode="auto">
          <a:xfrm>
            <a:off x="5334000" y="3233623"/>
            <a:ext cx="1196814" cy="1185977"/>
          </a:xfrm>
          <a:prstGeom prst="ellipse">
            <a:avLst/>
          </a:prstGeom>
          <a:noFill/>
          <a:ln w="38100" algn="ctr">
            <a:solidFill>
              <a:srgbClr val="215383"/>
            </a:solidFill>
            <a:round/>
            <a:headEnd/>
            <a:tailEnd/>
          </a:ln>
        </p:spPr>
        <p:txBody>
          <a:bodyPr wrap="none" anchor="ctr"/>
          <a:lstStyle/>
          <a:p>
            <a:endParaRPr lang="en-US"/>
          </a:p>
        </p:txBody>
      </p:sp>
      <p:grpSp>
        <p:nvGrpSpPr>
          <p:cNvPr id="11" name="Gruppieren 87"/>
          <p:cNvGrpSpPr/>
          <p:nvPr/>
        </p:nvGrpSpPr>
        <p:grpSpPr>
          <a:xfrm>
            <a:off x="6530814" y="3411379"/>
            <a:ext cx="1253359" cy="987200"/>
            <a:chOff x="7107024" y="3515711"/>
            <a:chExt cx="925513" cy="882868"/>
          </a:xfrm>
        </p:grpSpPr>
        <p:sp>
          <p:nvSpPr>
            <p:cNvPr id="85" name="Freihandform 84"/>
            <p:cNvSpPr/>
            <p:nvPr/>
          </p:nvSpPr>
          <p:spPr>
            <a:xfrm>
              <a:off x="7107024" y="4099034"/>
              <a:ext cx="528145" cy="299545"/>
            </a:xfrm>
            <a:custGeom>
              <a:avLst/>
              <a:gdLst>
                <a:gd name="connsiteX0" fmla="*/ 0 w 528145"/>
                <a:gd name="connsiteY0" fmla="*/ 0 h 299545"/>
                <a:gd name="connsiteX1" fmla="*/ 315310 w 528145"/>
                <a:gd name="connsiteY1" fmla="*/ 126125 h 299545"/>
                <a:gd name="connsiteX2" fmla="*/ 528145 w 528145"/>
                <a:gd name="connsiteY2" fmla="*/ 299545 h 299545"/>
              </a:gdLst>
              <a:ahLst/>
              <a:cxnLst>
                <a:cxn ang="0">
                  <a:pos x="connsiteX0" y="connsiteY0"/>
                </a:cxn>
                <a:cxn ang="0">
                  <a:pos x="connsiteX1" y="connsiteY1"/>
                </a:cxn>
                <a:cxn ang="0">
                  <a:pos x="connsiteX2" y="connsiteY2"/>
                </a:cxn>
              </a:cxnLst>
              <a:rect l="l" t="t" r="r" b="b"/>
              <a:pathLst>
                <a:path w="528145" h="299545">
                  <a:moveTo>
                    <a:pt x="0" y="0"/>
                  </a:moveTo>
                  <a:cubicBezTo>
                    <a:pt x="113643" y="38100"/>
                    <a:pt x="227286" y="76201"/>
                    <a:pt x="315310" y="126125"/>
                  </a:cubicBezTo>
                  <a:cubicBezTo>
                    <a:pt x="403334" y="176049"/>
                    <a:pt x="491359" y="270642"/>
                    <a:pt x="528145" y="299545"/>
                  </a:cubicBez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6" name="Freihandform 85"/>
            <p:cNvSpPr/>
            <p:nvPr/>
          </p:nvSpPr>
          <p:spPr>
            <a:xfrm>
              <a:off x="7141785" y="3925615"/>
              <a:ext cx="890752" cy="0"/>
            </a:xfrm>
            <a:custGeom>
              <a:avLst/>
              <a:gdLst>
                <a:gd name="connsiteX0" fmla="*/ 0 w 890752"/>
                <a:gd name="connsiteY0" fmla="*/ 0 h 0"/>
                <a:gd name="connsiteX1" fmla="*/ 890752 w 890752"/>
                <a:gd name="connsiteY1" fmla="*/ 0 h 0"/>
              </a:gdLst>
              <a:ahLst/>
              <a:cxnLst>
                <a:cxn ang="0">
                  <a:pos x="connsiteX0" y="connsiteY0"/>
                </a:cxn>
                <a:cxn ang="0">
                  <a:pos x="connsiteX1" y="connsiteY1"/>
                </a:cxn>
              </a:cxnLst>
              <a:rect l="l" t="t" r="r" b="b"/>
              <a:pathLst>
                <a:path w="890752">
                  <a:moveTo>
                    <a:pt x="0" y="0"/>
                  </a:moveTo>
                  <a:lnTo>
                    <a:pt x="890752" y="0"/>
                  </a:ln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7" name="Freihandform 86"/>
            <p:cNvSpPr/>
            <p:nvPr/>
          </p:nvSpPr>
          <p:spPr>
            <a:xfrm>
              <a:off x="7118134" y="3515711"/>
              <a:ext cx="495716" cy="204952"/>
            </a:xfrm>
            <a:custGeom>
              <a:avLst/>
              <a:gdLst>
                <a:gd name="connsiteX0" fmla="*/ 0 w 394137"/>
                <a:gd name="connsiteY0" fmla="*/ 204952 h 204952"/>
                <a:gd name="connsiteX1" fmla="*/ 244365 w 394137"/>
                <a:gd name="connsiteY1" fmla="*/ 110358 h 204952"/>
                <a:gd name="connsiteX2" fmla="*/ 394137 w 394137"/>
                <a:gd name="connsiteY2" fmla="*/ 0 h 204952"/>
              </a:gdLst>
              <a:ahLst/>
              <a:cxnLst>
                <a:cxn ang="0">
                  <a:pos x="connsiteX0" y="connsiteY0"/>
                </a:cxn>
                <a:cxn ang="0">
                  <a:pos x="connsiteX1" y="connsiteY1"/>
                </a:cxn>
                <a:cxn ang="0">
                  <a:pos x="connsiteX2" y="connsiteY2"/>
                </a:cxn>
              </a:cxnLst>
              <a:rect l="l" t="t" r="r" b="b"/>
              <a:pathLst>
                <a:path w="394137" h="204952">
                  <a:moveTo>
                    <a:pt x="0" y="204952"/>
                  </a:moveTo>
                  <a:cubicBezTo>
                    <a:pt x="89338" y="174734"/>
                    <a:pt x="178676" y="144517"/>
                    <a:pt x="244365" y="110358"/>
                  </a:cubicBezTo>
                  <a:cubicBezTo>
                    <a:pt x="310054" y="76199"/>
                    <a:pt x="352095" y="38099"/>
                    <a:pt x="394137" y="0"/>
                  </a:cubicBez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48" name="Text Box 11"/>
          <p:cNvSpPr txBox="1">
            <a:spLocks noChangeArrowheads="1"/>
          </p:cNvSpPr>
          <p:nvPr/>
        </p:nvSpPr>
        <p:spPr bwMode="auto">
          <a:xfrm>
            <a:off x="5538470" y="3945666"/>
            <a:ext cx="755650" cy="304800"/>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400" b="1" dirty="0">
                <a:solidFill>
                  <a:srgbClr val="000000"/>
                </a:solidFill>
              </a:rPr>
              <a:t>Worker</a:t>
            </a:r>
          </a:p>
        </p:txBody>
      </p:sp>
      <p:pic>
        <p:nvPicPr>
          <p:cNvPr id="49"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632180" y="3505200"/>
            <a:ext cx="568229" cy="511998"/>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11"/>
          <p:cNvSpPr txBox="1">
            <a:spLocks noChangeArrowheads="1"/>
          </p:cNvSpPr>
          <p:nvPr/>
        </p:nvSpPr>
        <p:spPr bwMode="auto">
          <a:xfrm>
            <a:off x="7092950" y="4800600"/>
            <a:ext cx="755650" cy="304800"/>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400" b="1" dirty="0">
                <a:solidFill>
                  <a:srgbClr val="000000"/>
                </a:solidFill>
              </a:rPr>
              <a:t>Worker</a:t>
            </a:r>
          </a:p>
        </p:txBody>
      </p:sp>
      <p:pic>
        <p:nvPicPr>
          <p:cNvPr id="53"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7186660" y="4360134"/>
            <a:ext cx="568229" cy="511998"/>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11"/>
          <p:cNvSpPr txBox="1">
            <a:spLocks noChangeArrowheads="1"/>
          </p:cNvSpPr>
          <p:nvPr/>
        </p:nvSpPr>
        <p:spPr bwMode="auto">
          <a:xfrm>
            <a:off x="7778750" y="4038600"/>
            <a:ext cx="755650" cy="304800"/>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400" b="1" dirty="0">
                <a:solidFill>
                  <a:srgbClr val="000000"/>
                </a:solidFill>
              </a:rPr>
              <a:t>Worker</a:t>
            </a:r>
          </a:p>
        </p:txBody>
      </p:sp>
      <p:pic>
        <p:nvPicPr>
          <p:cNvPr id="67"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7872460" y="3598134"/>
            <a:ext cx="568229" cy="511998"/>
          </a:xfrm>
          <a:prstGeom prst="rect">
            <a:avLst/>
          </a:prstGeom>
          <a:noFill/>
          <a:extLst>
            <a:ext uri="{909E8E84-426E-40DD-AFC4-6F175D3DCCD1}">
              <a14:hiddenFill xmlns:a14="http://schemas.microsoft.com/office/drawing/2010/main">
                <a:solidFill>
                  <a:srgbClr val="FFFFFF"/>
                </a:solidFill>
              </a14:hiddenFill>
            </a:ext>
          </a:extLst>
        </p:spPr>
      </p:pic>
      <p:sp>
        <p:nvSpPr>
          <p:cNvPr id="68" name="Text Box 11"/>
          <p:cNvSpPr txBox="1">
            <a:spLocks noChangeArrowheads="1"/>
          </p:cNvSpPr>
          <p:nvPr/>
        </p:nvSpPr>
        <p:spPr bwMode="auto">
          <a:xfrm>
            <a:off x="7086600" y="3429000"/>
            <a:ext cx="755650" cy="304800"/>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400" b="1" dirty="0">
                <a:solidFill>
                  <a:srgbClr val="000000"/>
                </a:solidFill>
              </a:rPr>
              <a:t>Worker</a:t>
            </a:r>
          </a:p>
        </p:txBody>
      </p:sp>
      <p:pic>
        <p:nvPicPr>
          <p:cNvPr id="69"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7180310" y="2988534"/>
            <a:ext cx="568229" cy="511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4431268"/>
            <a:ext cx="3954929" cy="369332"/>
          </a:xfrm>
          <a:prstGeom prst="rect">
            <a:avLst/>
          </a:prstGeom>
        </p:spPr>
        <p:txBody>
          <a:bodyPr wrap="none">
            <a:spAutoFit/>
          </a:bodyPr>
          <a:lstStyle/>
          <a:p>
            <a:pPr lvl="1">
              <a:defRPr/>
            </a:pPr>
            <a:r>
              <a:rPr lang="en-US" b="1" dirty="0" smtClean="0">
                <a:solidFill>
                  <a:schemeClr val="tx2"/>
                </a:solidFill>
                <a:latin typeface="Courier New" pitchFamily="49" charset="0"/>
                <a:cs typeface="Courier New" pitchFamily="49" charset="0"/>
              </a:rPr>
              <a:t>job = batch</a:t>
            </a:r>
            <a:r>
              <a:rPr lang="en-US" b="1" dirty="0">
                <a:solidFill>
                  <a:schemeClr val="tx2"/>
                </a:solidFill>
                <a:latin typeface="Courier New" pitchFamily="49" charset="0"/>
                <a:cs typeface="Courier New" pitchFamily="49" charset="0"/>
              </a:rPr>
              <a:t>(…,'Pool',…) </a:t>
            </a:r>
          </a:p>
        </p:txBody>
      </p:sp>
      <p:sp>
        <p:nvSpPr>
          <p:cNvPr id="30" name="Rectangle 29"/>
          <p:cNvSpPr/>
          <p:nvPr/>
        </p:nvSpPr>
        <p:spPr>
          <a:xfrm>
            <a:off x="457200" y="4419600"/>
            <a:ext cx="3397701" cy="369332"/>
          </a:xfrm>
          <a:prstGeom prst="rect">
            <a:avLst/>
          </a:prstGeom>
          <a:solidFill>
            <a:schemeClr val="bg1"/>
          </a:solidFill>
        </p:spPr>
        <p:txBody>
          <a:bodyPr wrap="square">
            <a:spAutoFit/>
          </a:bodyPr>
          <a:lstStyle/>
          <a:p>
            <a:pPr lvl="1">
              <a:defRPr/>
            </a:pPr>
            <a:r>
              <a:rPr lang="en-US" b="1" dirty="0" err="1" smtClean="0">
                <a:solidFill>
                  <a:schemeClr val="tx2"/>
                </a:solidFill>
                <a:latin typeface="Courier New" pitchFamily="49" charset="0"/>
                <a:cs typeface="Courier New" pitchFamily="49" charset="0"/>
              </a:rPr>
              <a:t>fetchOutputs</a:t>
            </a:r>
            <a:r>
              <a:rPr lang="en-US" b="1" dirty="0" smtClean="0">
                <a:solidFill>
                  <a:schemeClr val="tx2"/>
                </a:solidFill>
                <a:latin typeface="Courier New" pitchFamily="49" charset="0"/>
                <a:cs typeface="Courier New" pitchFamily="49" charset="0"/>
              </a:rPr>
              <a:t>(job) </a:t>
            </a:r>
            <a:endParaRPr lang="en-US"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2116757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nodeType="clickEffect">
                                  <p:stCondLst>
                                    <p:cond delay="0"/>
                                  </p:stCondLst>
                                  <p:childTnLst>
                                    <p:animEffect transition="out" filter="wipe(righ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3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2" grpId="0"/>
      <p:bldP spid="30" grpId="0" animBg="1"/>
      <p:bldP spid="3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dirty="0"/>
              <a:t>E</a:t>
            </a:r>
            <a:r>
              <a:rPr lang="en-US" dirty="0" smtClean="0"/>
              <a:t>xecution with </a:t>
            </a:r>
            <a:r>
              <a:rPr lang="en-US" dirty="0" err="1" smtClean="0">
                <a:latin typeface="Courier New" panose="02070309020205020404" pitchFamily="49" charset="0"/>
                <a:cs typeface="Courier New" panose="02070309020205020404" pitchFamily="49" charset="0"/>
              </a:rPr>
              <a:t>spmd</a:t>
            </a:r>
            <a:endParaRPr lang="en-US" sz="2900" dirty="0" smtClean="0">
              <a:latin typeface="Courier New" pitchFamily="49" charset="0"/>
              <a:cs typeface="Courier New" pitchFamily="49" charset="0"/>
            </a:endParaRPr>
          </a:p>
        </p:txBody>
      </p:sp>
      <p:grpSp>
        <p:nvGrpSpPr>
          <p:cNvPr id="4" name="Group 3"/>
          <p:cNvGrpSpPr/>
          <p:nvPr/>
        </p:nvGrpSpPr>
        <p:grpSpPr>
          <a:xfrm>
            <a:off x="907134" y="2841946"/>
            <a:ext cx="7486600" cy="3827414"/>
            <a:chOff x="685800" y="1600200"/>
            <a:chExt cx="7780172" cy="4504086"/>
          </a:xfrm>
        </p:grpSpPr>
        <p:grpSp>
          <p:nvGrpSpPr>
            <p:cNvPr id="27" name="Group 26"/>
            <p:cNvGrpSpPr/>
            <p:nvPr/>
          </p:nvGrpSpPr>
          <p:grpSpPr>
            <a:xfrm>
              <a:off x="962230" y="2426995"/>
              <a:ext cx="2489701" cy="1666875"/>
              <a:chOff x="657225" y="2524125"/>
              <a:chExt cx="2489701" cy="1666875"/>
            </a:xfrm>
          </p:grpSpPr>
          <p:sp>
            <p:nvSpPr>
              <p:cNvPr id="28" name="Rectangle 27"/>
              <p:cNvSpPr/>
              <p:nvPr/>
            </p:nvSpPr>
            <p:spPr>
              <a:xfrm>
                <a:off x="1089526" y="3337255"/>
                <a:ext cx="2057400" cy="853745"/>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cs typeface="Arial" pitchFamily="34" charset="0"/>
                  </a:rPr>
                  <a:t>MATLAB </a:t>
                </a:r>
              </a:p>
              <a:p>
                <a:pPr algn="ctr"/>
                <a:r>
                  <a:rPr lang="en-US" b="1" dirty="0" smtClean="0">
                    <a:cs typeface="Arial" pitchFamily="34" charset="0"/>
                  </a:rPr>
                  <a:t>Desktop (Client)</a:t>
                </a:r>
              </a:p>
            </p:txBody>
          </p:sp>
          <p:pic>
            <p:nvPicPr>
              <p:cNvPr id="29"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57225" y="2524125"/>
                <a:ext cx="1318126" cy="1187685"/>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Rectangle 117"/>
            <p:cNvSpPr>
              <a:spLocks noChangeArrowheads="1"/>
            </p:cNvSpPr>
            <p:nvPr/>
          </p:nvSpPr>
          <p:spPr bwMode="auto">
            <a:xfrm>
              <a:off x="685800" y="4295456"/>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67" name="Rectangle 117"/>
            <p:cNvSpPr>
              <a:spLocks noChangeArrowheads="1"/>
            </p:cNvSpPr>
            <p:nvPr/>
          </p:nvSpPr>
          <p:spPr bwMode="auto">
            <a:xfrm>
              <a:off x="1541183" y="429100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68" name="Rectangle 117"/>
            <p:cNvSpPr>
              <a:spLocks noChangeArrowheads="1"/>
            </p:cNvSpPr>
            <p:nvPr/>
          </p:nvSpPr>
          <p:spPr bwMode="auto">
            <a:xfrm>
              <a:off x="2410267" y="429100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3" name="Text Box 3"/>
            <p:cNvSpPr txBox="1">
              <a:spLocks noChangeArrowheads="1"/>
            </p:cNvSpPr>
            <p:nvPr/>
          </p:nvSpPr>
          <p:spPr bwMode="auto">
            <a:xfrm>
              <a:off x="1851731" y="5737573"/>
              <a:ext cx="712788" cy="366713"/>
            </a:xfrm>
            <a:prstGeom prst="rect">
              <a:avLst/>
            </a:prstGeom>
            <a:noFill/>
            <a:ln w="9525">
              <a:noFill/>
              <a:miter lim="800000"/>
              <a:headEnd/>
              <a:tailEnd/>
            </a:ln>
          </p:spPr>
          <p:txBody>
            <a:bodyPr>
              <a:spAutoFit/>
            </a:bodyPr>
            <a:lstStyle/>
            <a:p>
              <a:pPr algn="l">
                <a:spcBef>
                  <a:spcPct val="50000"/>
                </a:spcBef>
              </a:pPr>
              <a:r>
                <a:rPr lang="en-GB" sz="1800" dirty="0">
                  <a:latin typeface="Arial" charset="0"/>
                </a:rPr>
                <a:t>Time</a:t>
              </a:r>
            </a:p>
          </p:txBody>
        </p:sp>
        <p:sp>
          <p:nvSpPr>
            <p:cNvPr id="44" name="AutoShape 5"/>
            <p:cNvSpPr>
              <a:spLocks noChangeArrowheads="1"/>
            </p:cNvSpPr>
            <p:nvPr/>
          </p:nvSpPr>
          <p:spPr bwMode="auto">
            <a:xfrm>
              <a:off x="708731" y="5427378"/>
              <a:ext cx="3370815" cy="219708"/>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a:p>
          </p:txBody>
        </p:sp>
        <p:sp>
          <p:nvSpPr>
            <p:cNvPr id="69" name="Rectangle 117"/>
            <p:cNvSpPr>
              <a:spLocks noChangeArrowheads="1"/>
            </p:cNvSpPr>
            <p:nvPr/>
          </p:nvSpPr>
          <p:spPr bwMode="auto">
            <a:xfrm>
              <a:off x="3285796" y="429413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8" name="Oval 37"/>
            <p:cNvSpPr>
              <a:spLocks noChangeArrowheads="1"/>
            </p:cNvSpPr>
            <p:nvPr/>
          </p:nvSpPr>
          <p:spPr bwMode="auto">
            <a:xfrm>
              <a:off x="5301918" y="1600200"/>
              <a:ext cx="1807614" cy="416738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endParaRPr lang="en-US"/>
            </a:p>
          </p:txBody>
        </p:sp>
        <p:pic>
          <p:nvPicPr>
            <p:cNvPr id="61"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3921628"/>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472295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02881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841285"/>
              <a:ext cx="568229" cy="511998"/>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p:cNvCxnSpPr/>
            <p:nvPr/>
          </p:nvCxnSpPr>
          <p:spPr bwMode="auto">
            <a:xfrm flipH="1">
              <a:off x="3528131" y="3659087"/>
              <a:ext cx="1694340" cy="0"/>
            </a:xfrm>
            <a:prstGeom prst="straightConnector1">
              <a:avLst/>
            </a:prstGeom>
            <a:noFill/>
            <a:ln w="76200" cap="flat" cmpd="sng" algn="ctr">
              <a:solidFill>
                <a:schemeClr val="tx2"/>
              </a:solidFill>
              <a:prstDash val="solid"/>
              <a:round/>
              <a:headEnd type="triangle" w="med" len="sm"/>
              <a:tailEnd type="triangle" w="med" len="sm"/>
            </a:ln>
            <a:effectLst/>
          </p:spPr>
        </p:cxnSp>
        <p:sp>
          <p:nvSpPr>
            <p:cNvPr id="39" name="Rectangle 38"/>
            <p:cNvSpPr/>
            <p:nvPr/>
          </p:nvSpPr>
          <p:spPr>
            <a:xfrm>
              <a:off x="5814947" y="1854926"/>
              <a:ext cx="754501" cy="1691741"/>
            </a:xfrm>
            <a:prstGeom prst="rect">
              <a:avLst/>
            </a:prstGeom>
            <a:noFill/>
            <a:ln w="57150">
              <a:solidFill>
                <a:srgbClr val="12568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sp>
          <p:nvSpPr>
            <p:cNvPr id="40" name="Rectangle 39"/>
            <p:cNvSpPr/>
            <p:nvPr/>
          </p:nvSpPr>
          <p:spPr>
            <a:xfrm>
              <a:off x="5814947" y="3733800"/>
              <a:ext cx="754501" cy="1691741"/>
            </a:xfrm>
            <a:prstGeom prst="rect">
              <a:avLst/>
            </a:prstGeom>
            <a:noFill/>
            <a:ln w="57150">
              <a:solidFill>
                <a:srgbClr val="D2780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grpSp>
          <p:nvGrpSpPr>
            <p:cNvPr id="2" name="Group 1"/>
            <p:cNvGrpSpPr/>
            <p:nvPr/>
          </p:nvGrpSpPr>
          <p:grpSpPr>
            <a:xfrm>
              <a:off x="6457399" y="1905000"/>
              <a:ext cx="2008573" cy="4195996"/>
              <a:chOff x="6457399" y="1905000"/>
              <a:chExt cx="2008573" cy="4195996"/>
            </a:xfrm>
          </p:grpSpPr>
          <p:sp>
            <p:nvSpPr>
              <p:cNvPr id="165" name="Rectangle 117"/>
              <p:cNvSpPr>
                <a:spLocks noChangeArrowheads="1"/>
              </p:cNvSpPr>
              <p:nvPr/>
            </p:nvSpPr>
            <p:spPr bwMode="auto">
              <a:xfrm>
                <a:off x="7338131" y="19050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6" name="Rectangle 117"/>
              <p:cNvSpPr>
                <a:spLocks noChangeArrowheads="1"/>
              </p:cNvSpPr>
              <p:nvPr/>
            </p:nvSpPr>
            <p:spPr bwMode="auto">
              <a:xfrm>
                <a:off x="7338131" y="27813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7" name="Rectangle 117"/>
              <p:cNvSpPr>
                <a:spLocks noChangeArrowheads="1"/>
              </p:cNvSpPr>
              <p:nvPr/>
            </p:nvSpPr>
            <p:spPr bwMode="auto">
              <a:xfrm>
                <a:off x="7338131" y="36576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8" name="Rectangle 117"/>
              <p:cNvSpPr>
                <a:spLocks noChangeArrowheads="1"/>
              </p:cNvSpPr>
              <p:nvPr/>
            </p:nvSpPr>
            <p:spPr bwMode="auto">
              <a:xfrm>
                <a:off x="7338131" y="45339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5" name="AutoShape 5"/>
              <p:cNvSpPr>
                <a:spLocks noChangeArrowheads="1"/>
              </p:cNvSpPr>
              <p:nvPr/>
            </p:nvSpPr>
            <p:spPr bwMode="auto">
              <a:xfrm>
                <a:off x="7246772" y="5423073"/>
                <a:ext cx="1219200" cy="227013"/>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a:p>
            </p:txBody>
          </p:sp>
          <p:sp>
            <p:nvSpPr>
              <p:cNvPr id="46" name="Text Box 3"/>
              <p:cNvSpPr txBox="1">
                <a:spLocks noChangeArrowheads="1"/>
              </p:cNvSpPr>
              <p:nvPr/>
            </p:nvSpPr>
            <p:spPr bwMode="auto">
              <a:xfrm>
                <a:off x="7378612" y="5734283"/>
                <a:ext cx="712788" cy="366713"/>
              </a:xfrm>
              <a:prstGeom prst="rect">
                <a:avLst/>
              </a:prstGeom>
              <a:noFill/>
              <a:ln w="9525">
                <a:noFill/>
                <a:miter lim="800000"/>
                <a:headEnd/>
                <a:tailEnd/>
              </a:ln>
            </p:spPr>
            <p:txBody>
              <a:bodyPr>
                <a:spAutoFit/>
              </a:bodyPr>
              <a:lstStyle/>
              <a:p>
                <a:pPr algn="l">
                  <a:spcBef>
                    <a:spcPct val="50000"/>
                  </a:spcBef>
                </a:pPr>
                <a:r>
                  <a:rPr lang="en-GB" sz="1800" dirty="0">
                    <a:latin typeface="Arial" charset="0"/>
                  </a:rPr>
                  <a:t>Time</a:t>
                </a:r>
              </a:p>
            </p:txBody>
          </p:sp>
          <p:sp>
            <p:nvSpPr>
              <p:cNvPr id="76" name="AutoShape 72"/>
              <p:cNvSpPr>
                <a:spLocks noChangeArrowheads="1"/>
              </p:cNvSpPr>
              <p:nvPr/>
            </p:nvSpPr>
            <p:spPr bwMode="auto">
              <a:xfrm rot="16200000" flipH="1">
                <a:off x="6581443" y="1876645"/>
                <a:ext cx="609599" cy="839977"/>
              </a:xfrm>
              <a:prstGeom prst="triangle">
                <a:avLst>
                  <a:gd name="adj" fmla="val 39774"/>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7" name="AutoShape 72"/>
              <p:cNvSpPr>
                <a:spLocks noChangeArrowheads="1"/>
              </p:cNvSpPr>
              <p:nvPr/>
            </p:nvSpPr>
            <p:spPr bwMode="auto">
              <a:xfrm rot="16200000" flipH="1">
                <a:off x="6581452" y="2757377"/>
                <a:ext cx="609599" cy="839977"/>
              </a:xfrm>
              <a:prstGeom prst="triangle">
                <a:avLst>
                  <a:gd name="adj" fmla="val 34541"/>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8" name="AutoShape 72"/>
              <p:cNvSpPr>
                <a:spLocks noChangeArrowheads="1"/>
              </p:cNvSpPr>
              <p:nvPr/>
            </p:nvSpPr>
            <p:spPr bwMode="auto">
              <a:xfrm rot="16200000" flipH="1">
                <a:off x="6572588" y="3652280"/>
                <a:ext cx="609599" cy="839977"/>
              </a:xfrm>
              <a:prstGeom prst="triangle">
                <a:avLst>
                  <a:gd name="adj" fmla="val 58960"/>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9" name="AutoShape 72"/>
              <p:cNvSpPr>
                <a:spLocks noChangeArrowheads="1"/>
              </p:cNvSpPr>
              <p:nvPr/>
            </p:nvSpPr>
            <p:spPr bwMode="auto">
              <a:xfrm rot="16200000" flipH="1">
                <a:off x="6572597" y="4533012"/>
                <a:ext cx="609599" cy="839977"/>
              </a:xfrm>
              <a:prstGeom prst="triangle">
                <a:avLst>
                  <a:gd name="adj" fmla="val 41518"/>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grpSp>
      </p:grpSp>
      <p:sp>
        <p:nvSpPr>
          <p:cNvPr id="5" name="Rectangle 4"/>
          <p:cNvSpPr/>
          <p:nvPr/>
        </p:nvSpPr>
        <p:spPr>
          <a:xfrm>
            <a:off x="227456" y="1324434"/>
            <a:ext cx="8845956"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t>A </a:t>
            </a:r>
            <a:r>
              <a:rPr lang="en-US" sz="2000" dirty="0"/>
              <a:t>way to execute a block of code </a:t>
            </a:r>
            <a:r>
              <a:rPr lang="en-US" sz="2000" dirty="0" smtClean="0"/>
              <a:t>once </a:t>
            </a:r>
            <a:r>
              <a:rPr lang="en-US" sz="2000" dirty="0"/>
              <a:t>on each worker in a pool.</a:t>
            </a:r>
          </a:p>
          <a:p>
            <a:pPr marL="285750" indent="-285750">
              <a:lnSpc>
                <a:spcPct val="150000"/>
              </a:lnSpc>
              <a:buFont typeface="Arial" panose="020B0604020202020204" pitchFamily="34" charset="0"/>
              <a:buChar char="•"/>
            </a:pPr>
            <a:r>
              <a:rPr lang="en-US" sz="2000" dirty="0" smtClean="0"/>
              <a:t>Can </a:t>
            </a:r>
            <a:r>
              <a:rPr lang="en-US" sz="2000" dirty="0"/>
              <a:t>provide some time savings due to parallel execution, but it is most often used either to </a:t>
            </a:r>
            <a:r>
              <a:rPr lang="en-US" sz="2000" b="1" dirty="0"/>
              <a:t>set worker environments </a:t>
            </a:r>
            <a:r>
              <a:rPr lang="en-US" sz="2000" dirty="0" smtClean="0"/>
              <a:t>or </a:t>
            </a:r>
            <a:r>
              <a:rPr lang="en-US" sz="2000" dirty="0"/>
              <a:t>as a </a:t>
            </a:r>
            <a:r>
              <a:rPr lang="en-US" sz="2000" b="1" dirty="0"/>
              <a:t>building block for distributed </a:t>
            </a:r>
            <a:r>
              <a:rPr lang="en-US" sz="2000" dirty="0"/>
              <a:t>array calculations.</a:t>
            </a:r>
          </a:p>
        </p:txBody>
      </p:sp>
    </p:spTree>
    <p:extLst>
      <p:ext uri="{BB962C8B-B14F-4D97-AF65-F5344CB8AC3E}">
        <p14:creationId xmlns:p14="http://schemas.microsoft.com/office/powerpoint/2010/main" val="21399186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dirty="0"/>
              <a:t>E</a:t>
            </a:r>
            <a:r>
              <a:rPr lang="en-US" dirty="0" smtClean="0"/>
              <a:t>xecution with </a:t>
            </a:r>
            <a:r>
              <a:rPr lang="en-US" dirty="0" err="1" smtClean="0">
                <a:latin typeface="Courier New" panose="02070309020205020404" pitchFamily="49" charset="0"/>
                <a:cs typeface="Courier New" panose="02070309020205020404" pitchFamily="49" charset="0"/>
              </a:rPr>
              <a:t>spmd</a:t>
            </a:r>
            <a:endParaRPr lang="en-US" sz="2900" dirty="0" smtClean="0">
              <a:latin typeface="Courier New" pitchFamily="49" charset="0"/>
              <a:cs typeface="Courier New" pitchFamily="49" charset="0"/>
            </a:endParaRPr>
          </a:p>
        </p:txBody>
      </p:sp>
      <p:grpSp>
        <p:nvGrpSpPr>
          <p:cNvPr id="27" name="Group 26"/>
          <p:cNvGrpSpPr/>
          <p:nvPr/>
        </p:nvGrpSpPr>
        <p:grpSpPr>
          <a:xfrm>
            <a:off x="962230" y="2426995"/>
            <a:ext cx="2489701" cy="1666875"/>
            <a:chOff x="657225" y="2524125"/>
            <a:chExt cx="2489701" cy="1666875"/>
          </a:xfrm>
        </p:grpSpPr>
        <p:sp>
          <p:nvSpPr>
            <p:cNvPr id="28" name="Rectangle 27"/>
            <p:cNvSpPr/>
            <p:nvPr/>
          </p:nvSpPr>
          <p:spPr>
            <a:xfrm>
              <a:off x="1089526" y="3337255"/>
              <a:ext cx="2057400" cy="853745"/>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cs typeface="Arial" pitchFamily="34" charset="0"/>
                </a:rPr>
                <a:t>MATLAB </a:t>
              </a:r>
            </a:p>
            <a:p>
              <a:pPr algn="ctr"/>
              <a:r>
                <a:rPr lang="en-US" b="1" dirty="0" smtClean="0">
                  <a:cs typeface="Arial" pitchFamily="34" charset="0"/>
                </a:rPr>
                <a:t>Desktop (Client)</a:t>
              </a:r>
            </a:p>
          </p:txBody>
        </p:sp>
        <p:pic>
          <p:nvPicPr>
            <p:cNvPr id="29"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57225" y="2524125"/>
              <a:ext cx="1318126" cy="1187685"/>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Rectangle 117"/>
          <p:cNvSpPr>
            <a:spLocks noChangeArrowheads="1"/>
          </p:cNvSpPr>
          <p:nvPr/>
        </p:nvSpPr>
        <p:spPr bwMode="auto">
          <a:xfrm>
            <a:off x="685800" y="4295456"/>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67" name="Rectangle 117"/>
          <p:cNvSpPr>
            <a:spLocks noChangeArrowheads="1"/>
          </p:cNvSpPr>
          <p:nvPr/>
        </p:nvSpPr>
        <p:spPr bwMode="auto">
          <a:xfrm>
            <a:off x="1541183" y="429100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68" name="Rectangle 117"/>
          <p:cNvSpPr>
            <a:spLocks noChangeArrowheads="1"/>
          </p:cNvSpPr>
          <p:nvPr/>
        </p:nvSpPr>
        <p:spPr bwMode="auto">
          <a:xfrm>
            <a:off x="2410267" y="429100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3" name="Text Box 3"/>
          <p:cNvSpPr txBox="1">
            <a:spLocks noChangeArrowheads="1"/>
          </p:cNvSpPr>
          <p:nvPr/>
        </p:nvSpPr>
        <p:spPr bwMode="auto">
          <a:xfrm>
            <a:off x="1851731" y="5737573"/>
            <a:ext cx="712788" cy="366713"/>
          </a:xfrm>
          <a:prstGeom prst="rect">
            <a:avLst/>
          </a:prstGeom>
          <a:noFill/>
          <a:ln w="9525">
            <a:noFill/>
            <a:miter lim="800000"/>
            <a:headEnd/>
            <a:tailEnd/>
          </a:ln>
        </p:spPr>
        <p:txBody>
          <a:bodyPr>
            <a:spAutoFit/>
          </a:bodyPr>
          <a:lstStyle/>
          <a:p>
            <a:pPr algn="l">
              <a:spcBef>
                <a:spcPct val="50000"/>
              </a:spcBef>
            </a:pPr>
            <a:r>
              <a:rPr lang="en-GB" sz="1800" dirty="0">
                <a:latin typeface="Arial" charset="0"/>
              </a:rPr>
              <a:t>Time</a:t>
            </a:r>
          </a:p>
        </p:txBody>
      </p:sp>
      <p:sp>
        <p:nvSpPr>
          <p:cNvPr id="44" name="AutoShape 5"/>
          <p:cNvSpPr>
            <a:spLocks noChangeArrowheads="1"/>
          </p:cNvSpPr>
          <p:nvPr/>
        </p:nvSpPr>
        <p:spPr bwMode="auto">
          <a:xfrm>
            <a:off x="708731" y="5427378"/>
            <a:ext cx="3370815" cy="219708"/>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a:p>
        </p:txBody>
      </p:sp>
      <p:sp>
        <p:nvSpPr>
          <p:cNvPr id="69" name="Rectangle 117"/>
          <p:cNvSpPr>
            <a:spLocks noChangeArrowheads="1"/>
          </p:cNvSpPr>
          <p:nvPr/>
        </p:nvSpPr>
        <p:spPr bwMode="auto">
          <a:xfrm>
            <a:off x="3285796" y="4294135"/>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8" name="Oval 37"/>
          <p:cNvSpPr>
            <a:spLocks noChangeArrowheads="1"/>
          </p:cNvSpPr>
          <p:nvPr/>
        </p:nvSpPr>
        <p:spPr bwMode="auto">
          <a:xfrm>
            <a:off x="5301918" y="1600200"/>
            <a:ext cx="1807614" cy="416738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endParaRPr lang="en-US"/>
          </a:p>
        </p:txBody>
      </p:sp>
      <p:pic>
        <p:nvPicPr>
          <p:cNvPr id="61"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3921628"/>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472295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02881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841285"/>
            <a:ext cx="568229" cy="511998"/>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p:cNvCxnSpPr/>
          <p:nvPr/>
        </p:nvCxnSpPr>
        <p:spPr bwMode="auto">
          <a:xfrm flipH="1">
            <a:off x="3528131" y="3659087"/>
            <a:ext cx="1694340" cy="0"/>
          </a:xfrm>
          <a:prstGeom prst="straightConnector1">
            <a:avLst/>
          </a:prstGeom>
          <a:noFill/>
          <a:ln w="76200" cap="flat" cmpd="sng" algn="ctr">
            <a:solidFill>
              <a:schemeClr val="tx2"/>
            </a:solidFill>
            <a:prstDash val="solid"/>
            <a:round/>
            <a:headEnd type="triangle" w="med" len="sm"/>
            <a:tailEnd type="triangle" w="med" len="sm"/>
          </a:ln>
          <a:effectLst/>
        </p:spPr>
      </p:cxnSp>
      <p:sp>
        <p:nvSpPr>
          <p:cNvPr id="39" name="Rectangle 38"/>
          <p:cNvSpPr/>
          <p:nvPr/>
        </p:nvSpPr>
        <p:spPr>
          <a:xfrm>
            <a:off x="5814947" y="1854926"/>
            <a:ext cx="754501" cy="1691741"/>
          </a:xfrm>
          <a:prstGeom prst="rect">
            <a:avLst/>
          </a:prstGeom>
          <a:noFill/>
          <a:ln w="57150">
            <a:solidFill>
              <a:srgbClr val="12568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sp>
        <p:nvSpPr>
          <p:cNvPr id="40" name="Rectangle 39"/>
          <p:cNvSpPr/>
          <p:nvPr/>
        </p:nvSpPr>
        <p:spPr>
          <a:xfrm>
            <a:off x="5814947" y="3733800"/>
            <a:ext cx="754501" cy="1691741"/>
          </a:xfrm>
          <a:prstGeom prst="rect">
            <a:avLst/>
          </a:prstGeom>
          <a:noFill/>
          <a:ln w="57150">
            <a:solidFill>
              <a:srgbClr val="D2780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grpSp>
        <p:nvGrpSpPr>
          <p:cNvPr id="2" name="Group 1"/>
          <p:cNvGrpSpPr/>
          <p:nvPr/>
        </p:nvGrpSpPr>
        <p:grpSpPr>
          <a:xfrm>
            <a:off x="6457399" y="1905000"/>
            <a:ext cx="2008573" cy="4195996"/>
            <a:chOff x="6457399" y="1905000"/>
            <a:chExt cx="2008573" cy="4195996"/>
          </a:xfrm>
        </p:grpSpPr>
        <p:sp>
          <p:nvSpPr>
            <p:cNvPr id="165" name="Rectangle 117"/>
            <p:cNvSpPr>
              <a:spLocks noChangeArrowheads="1"/>
            </p:cNvSpPr>
            <p:nvPr/>
          </p:nvSpPr>
          <p:spPr bwMode="auto">
            <a:xfrm>
              <a:off x="7338131" y="19050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6" name="Rectangle 117"/>
            <p:cNvSpPr>
              <a:spLocks noChangeArrowheads="1"/>
            </p:cNvSpPr>
            <p:nvPr/>
          </p:nvSpPr>
          <p:spPr bwMode="auto">
            <a:xfrm>
              <a:off x="7338131" y="27813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7" name="Rectangle 117"/>
            <p:cNvSpPr>
              <a:spLocks noChangeArrowheads="1"/>
            </p:cNvSpPr>
            <p:nvPr/>
          </p:nvSpPr>
          <p:spPr bwMode="auto">
            <a:xfrm>
              <a:off x="7338131" y="36576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8" name="Rectangle 117"/>
            <p:cNvSpPr>
              <a:spLocks noChangeArrowheads="1"/>
            </p:cNvSpPr>
            <p:nvPr/>
          </p:nvSpPr>
          <p:spPr bwMode="auto">
            <a:xfrm>
              <a:off x="7338131" y="45339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45" name="AutoShape 5"/>
            <p:cNvSpPr>
              <a:spLocks noChangeArrowheads="1"/>
            </p:cNvSpPr>
            <p:nvPr/>
          </p:nvSpPr>
          <p:spPr bwMode="auto">
            <a:xfrm>
              <a:off x="7246772" y="5423073"/>
              <a:ext cx="1219200" cy="227013"/>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a:p>
          </p:txBody>
        </p:sp>
        <p:sp>
          <p:nvSpPr>
            <p:cNvPr id="46" name="Text Box 3"/>
            <p:cNvSpPr txBox="1">
              <a:spLocks noChangeArrowheads="1"/>
            </p:cNvSpPr>
            <p:nvPr/>
          </p:nvSpPr>
          <p:spPr bwMode="auto">
            <a:xfrm>
              <a:off x="7378612" y="5734283"/>
              <a:ext cx="712788" cy="366713"/>
            </a:xfrm>
            <a:prstGeom prst="rect">
              <a:avLst/>
            </a:prstGeom>
            <a:noFill/>
            <a:ln w="9525">
              <a:noFill/>
              <a:miter lim="800000"/>
              <a:headEnd/>
              <a:tailEnd/>
            </a:ln>
          </p:spPr>
          <p:txBody>
            <a:bodyPr>
              <a:spAutoFit/>
            </a:bodyPr>
            <a:lstStyle/>
            <a:p>
              <a:pPr algn="l">
                <a:spcBef>
                  <a:spcPct val="50000"/>
                </a:spcBef>
              </a:pPr>
              <a:r>
                <a:rPr lang="en-GB" sz="1800" dirty="0">
                  <a:latin typeface="Arial" charset="0"/>
                </a:rPr>
                <a:t>Time</a:t>
              </a:r>
            </a:p>
          </p:txBody>
        </p:sp>
        <p:sp>
          <p:nvSpPr>
            <p:cNvPr id="76" name="AutoShape 72"/>
            <p:cNvSpPr>
              <a:spLocks noChangeArrowheads="1"/>
            </p:cNvSpPr>
            <p:nvPr/>
          </p:nvSpPr>
          <p:spPr bwMode="auto">
            <a:xfrm rot="16200000" flipH="1">
              <a:off x="6581443" y="1876645"/>
              <a:ext cx="609599" cy="839977"/>
            </a:xfrm>
            <a:prstGeom prst="triangle">
              <a:avLst>
                <a:gd name="adj" fmla="val 39774"/>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7" name="AutoShape 72"/>
            <p:cNvSpPr>
              <a:spLocks noChangeArrowheads="1"/>
            </p:cNvSpPr>
            <p:nvPr/>
          </p:nvSpPr>
          <p:spPr bwMode="auto">
            <a:xfrm rot="16200000" flipH="1">
              <a:off x="6581452" y="2757377"/>
              <a:ext cx="609599" cy="839977"/>
            </a:xfrm>
            <a:prstGeom prst="triangle">
              <a:avLst>
                <a:gd name="adj" fmla="val 34541"/>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8" name="AutoShape 72"/>
            <p:cNvSpPr>
              <a:spLocks noChangeArrowheads="1"/>
            </p:cNvSpPr>
            <p:nvPr/>
          </p:nvSpPr>
          <p:spPr bwMode="auto">
            <a:xfrm rot="16200000" flipH="1">
              <a:off x="6572588" y="3652280"/>
              <a:ext cx="609599" cy="839977"/>
            </a:xfrm>
            <a:prstGeom prst="triangle">
              <a:avLst>
                <a:gd name="adj" fmla="val 58960"/>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9" name="AutoShape 72"/>
            <p:cNvSpPr>
              <a:spLocks noChangeArrowheads="1"/>
            </p:cNvSpPr>
            <p:nvPr/>
          </p:nvSpPr>
          <p:spPr bwMode="auto">
            <a:xfrm rot="16200000" flipH="1">
              <a:off x="6572597" y="4533012"/>
              <a:ext cx="609599" cy="839977"/>
            </a:xfrm>
            <a:prstGeom prst="triangle">
              <a:avLst>
                <a:gd name="adj" fmla="val 41518"/>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grpSp>
    </p:spTree>
    <p:extLst>
      <p:ext uri="{BB962C8B-B14F-4D97-AF65-F5344CB8AC3E}">
        <p14:creationId xmlns:p14="http://schemas.microsoft.com/office/powerpoint/2010/main" val="3724721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48"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dirty="0"/>
              <a:t>E</a:t>
            </a:r>
            <a:r>
              <a:rPr lang="en-US" dirty="0" smtClean="0"/>
              <a:t>xecution with </a:t>
            </a:r>
            <a:r>
              <a:rPr lang="en-US" dirty="0" err="1" smtClean="0">
                <a:latin typeface="Courier New" panose="02070309020205020404" pitchFamily="49" charset="0"/>
                <a:cs typeface="Courier New" panose="02070309020205020404" pitchFamily="49" charset="0"/>
              </a:rPr>
              <a:t>gop</a:t>
            </a:r>
            <a:endParaRPr lang="en-US" sz="2900" dirty="0" smtClean="0">
              <a:latin typeface="Courier New" pitchFamily="49" charset="0"/>
              <a:cs typeface="Courier New" pitchFamily="49" charset="0"/>
            </a:endParaRPr>
          </a:p>
        </p:txBody>
      </p:sp>
      <p:grpSp>
        <p:nvGrpSpPr>
          <p:cNvPr id="27" name="Group 26"/>
          <p:cNvGrpSpPr/>
          <p:nvPr/>
        </p:nvGrpSpPr>
        <p:grpSpPr>
          <a:xfrm>
            <a:off x="962230" y="2426995"/>
            <a:ext cx="2489701" cy="1666875"/>
            <a:chOff x="657225" y="2524125"/>
            <a:chExt cx="2489701" cy="1666875"/>
          </a:xfrm>
        </p:grpSpPr>
        <p:sp>
          <p:nvSpPr>
            <p:cNvPr id="28" name="Rectangle 27"/>
            <p:cNvSpPr/>
            <p:nvPr/>
          </p:nvSpPr>
          <p:spPr>
            <a:xfrm>
              <a:off x="1089526" y="3337255"/>
              <a:ext cx="2057400" cy="853745"/>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cs typeface="Arial" pitchFamily="34" charset="0"/>
                </a:rPr>
                <a:t>MATLAB </a:t>
              </a:r>
            </a:p>
            <a:p>
              <a:pPr algn="ctr"/>
              <a:r>
                <a:rPr lang="en-US" b="1" dirty="0" smtClean="0">
                  <a:cs typeface="Arial" pitchFamily="34" charset="0"/>
                </a:rPr>
                <a:t>Desktop (Client)</a:t>
              </a:r>
            </a:p>
          </p:txBody>
        </p:sp>
        <p:pic>
          <p:nvPicPr>
            <p:cNvPr id="29"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57225" y="2524125"/>
              <a:ext cx="1318126" cy="1187685"/>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Oval 37"/>
          <p:cNvSpPr>
            <a:spLocks noChangeArrowheads="1"/>
          </p:cNvSpPr>
          <p:nvPr/>
        </p:nvSpPr>
        <p:spPr bwMode="auto">
          <a:xfrm>
            <a:off x="5301918" y="1600200"/>
            <a:ext cx="1807614" cy="416738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endParaRPr lang="en-US"/>
          </a:p>
        </p:txBody>
      </p:sp>
      <p:grpSp>
        <p:nvGrpSpPr>
          <p:cNvPr id="2" name="Group 1"/>
          <p:cNvGrpSpPr/>
          <p:nvPr/>
        </p:nvGrpSpPr>
        <p:grpSpPr>
          <a:xfrm>
            <a:off x="6457399" y="1905000"/>
            <a:ext cx="1674482" cy="3429000"/>
            <a:chOff x="6457399" y="1905000"/>
            <a:chExt cx="1674482" cy="3429000"/>
          </a:xfrm>
        </p:grpSpPr>
        <p:sp>
          <p:nvSpPr>
            <p:cNvPr id="165" name="Rectangle 117"/>
            <p:cNvSpPr>
              <a:spLocks noChangeArrowheads="1"/>
            </p:cNvSpPr>
            <p:nvPr/>
          </p:nvSpPr>
          <p:spPr bwMode="auto">
            <a:xfrm>
              <a:off x="7338131" y="19050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6" name="Rectangle 117"/>
            <p:cNvSpPr>
              <a:spLocks noChangeArrowheads="1"/>
            </p:cNvSpPr>
            <p:nvPr/>
          </p:nvSpPr>
          <p:spPr bwMode="auto">
            <a:xfrm>
              <a:off x="7338131" y="27813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7" name="Rectangle 117"/>
            <p:cNvSpPr>
              <a:spLocks noChangeArrowheads="1"/>
            </p:cNvSpPr>
            <p:nvPr/>
          </p:nvSpPr>
          <p:spPr bwMode="auto">
            <a:xfrm>
              <a:off x="7338131" y="36576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168" name="Rectangle 117"/>
            <p:cNvSpPr>
              <a:spLocks noChangeArrowheads="1"/>
            </p:cNvSpPr>
            <p:nvPr/>
          </p:nvSpPr>
          <p:spPr bwMode="auto">
            <a:xfrm>
              <a:off x="7338131" y="4533900"/>
              <a:ext cx="793750" cy="800100"/>
            </a:xfrm>
            <a:prstGeom prst="rect">
              <a:avLst/>
            </a:prstGeom>
            <a:noFill/>
            <a:ln w="28575">
              <a:solidFill>
                <a:schemeClr val="accent4"/>
              </a:solidFill>
              <a:prstDash val="sysDot"/>
              <a:miter lim="800000"/>
              <a:headEnd/>
              <a:tailEnd/>
            </a:ln>
            <a:effectLst/>
          </p:spPr>
          <p:txBody>
            <a:bodyPr wrap="none" anchor="ctr"/>
            <a:lstStyle/>
            <a:p>
              <a:pPr algn="ctr" rtl="0" eaLnBrk="0" fontAlgn="base" hangingPunct="0">
                <a:spcBef>
                  <a:spcPct val="0"/>
                </a:spcBef>
                <a:spcAft>
                  <a:spcPct val="0"/>
                </a:spcAft>
              </a:pPr>
              <a:endParaRPr lang="en-US" sz="1000" b="1" kern="1200">
                <a:solidFill>
                  <a:srgbClr val="000000"/>
                </a:solidFill>
                <a:latin typeface="Times New Roman" pitchFamily="18" charset="0"/>
                <a:ea typeface="+mn-ea"/>
                <a:cs typeface="+mn-cs"/>
              </a:endParaRPr>
            </a:p>
          </p:txBody>
        </p:sp>
        <p:sp>
          <p:nvSpPr>
            <p:cNvPr id="76" name="AutoShape 72"/>
            <p:cNvSpPr>
              <a:spLocks noChangeArrowheads="1"/>
            </p:cNvSpPr>
            <p:nvPr/>
          </p:nvSpPr>
          <p:spPr bwMode="auto">
            <a:xfrm rot="16200000" flipH="1">
              <a:off x="6581443" y="1876645"/>
              <a:ext cx="609599" cy="839977"/>
            </a:xfrm>
            <a:prstGeom prst="triangle">
              <a:avLst>
                <a:gd name="adj" fmla="val 39774"/>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7" name="AutoShape 72"/>
            <p:cNvSpPr>
              <a:spLocks noChangeArrowheads="1"/>
            </p:cNvSpPr>
            <p:nvPr/>
          </p:nvSpPr>
          <p:spPr bwMode="auto">
            <a:xfrm rot="16200000" flipH="1">
              <a:off x="6581452" y="2757377"/>
              <a:ext cx="609599" cy="839977"/>
            </a:xfrm>
            <a:prstGeom prst="triangle">
              <a:avLst>
                <a:gd name="adj" fmla="val 34541"/>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8" name="AutoShape 72"/>
            <p:cNvSpPr>
              <a:spLocks noChangeArrowheads="1"/>
            </p:cNvSpPr>
            <p:nvPr/>
          </p:nvSpPr>
          <p:spPr bwMode="auto">
            <a:xfrm rot="16200000" flipH="1">
              <a:off x="6572588" y="3652280"/>
              <a:ext cx="609599" cy="839977"/>
            </a:xfrm>
            <a:prstGeom prst="triangle">
              <a:avLst>
                <a:gd name="adj" fmla="val 58960"/>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sp>
          <p:nvSpPr>
            <p:cNvPr id="79" name="AutoShape 72"/>
            <p:cNvSpPr>
              <a:spLocks noChangeArrowheads="1"/>
            </p:cNvSpPr>
            <p:nvPr/>
          </p:nvSpPr>
          <p:spPr bwMode="auto">
            <a:xfrm rot="16200000" flipH="1">
              <a:off x="6572597" y="4533012"/>
              <a:ext cx="609599" cy="839977"/>
            </a:xfrm>
            <a:prstGeom prst="triangle">
              <a:avLst>
                <a:gd name="adj" fmla="val 41518"/>
              </a:avLst>
            </a:prstGeom>
            <a:gradFill>
              <a:gsLst>
                <a:gs pos="0">
                  <a:schemeClr val="dk1">
                    <a:tint val="50000"/>
                    <a:satMod val="300000"/>
                    <a:alpha val="48000"/>
                  </a:schemeClr>
                </a:gs>
                <a:gs pos="35000">
                  <a:schemeClr val="dk1">
                    <a:tint val="37000"/>
                    <a:satMod val="300000"/>
                  </a:schemeClr>
                </a:gs>
                <a:gs pos="100000">
                  <a:schemeClr val="dk1">
                    <a:tint val="15000"/>
                    <a:satMod val="350000"/>
                  </a:schemeClr>
                </a:gs>
              </a:gsLst>
            </a:gra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l" rtl="0"/>
              <a:endParaRPr lang="en-US" sz="1200" kern="1200">
                <a:solidFill>
                  <a:prstClr val="black"/>
                </a:solidFill>
                <a:latin typeface="Calibri"/>
                <a:ea typeface="+mn-ea"/>
                <a:cs typeface="+mn-cs"/>
              </a:endParaRPr>
            </a:p>
          </p:txBody>
        </p:sp>
      </p:grpSp>
      <p:cxnSp>
        <p:nvCxnSpPr>
          <p:cNvPr id="80" name="Straight Arrow Connector 79"/>
          <p:cNvCxnSpPr/>
          <p:nvPr/>
        </p:nvCxnSpPr>
        <p:spPr bwMode="auto">
          <a:xfrm flipH="1">
            <a:off x="3528131" y="3659087"/>
            <a:ext cx="1694340" cy="0"/>
          </a:xfrm>
          <a:prstGeom prst="straightConnector1">
            <a:avLst/>
          </a:prstGeom>
          <a:noFill/>
          <a:ln w="76200" cap="flat" cmpd="sng" algn="ctr">
            <a:solidFill>
              <a:schemeClr val="tx2"/>
            </a:solidFill>
            <a:prstDash val="solid"/>
            <a:round/>
            <a:headEnd type="triangle" w="med" len="sm"/>
            <a:tailEnd type="triangle" w="med" len="sm"/>
          </a:ln>
          <a:effectLst/>
        </p:spPr>
      </p:cxnSp>
      <p:sp>
        <p:nvSpPr>
          <p:cNvPr id="39" name="AutoShape 5"/>
          <p:cNvSpPr>
            <a:spLocks noChangeArrowheads="1"/>
          </p:cNvSpPr>
          <p:nvPr/>
        </p:nvSpPr>
        <p:spPr bwMode="auto">
          <a:xfrm rot="16200000">
            <a:off x="6019008" y="3658393"/>
            <a:ext cx="3429000" cy="227013"/>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a:p>
        </p:txBody>
      </p:sp>
      <p:pic>
        <p:nvPicPr>
          <p:cNvPr id="33"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3921628"/>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472295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028819"/>
            <a:ext cx="568229" cy="51199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908657" y="2841285"/>
            <a:ext cx="568229" cy="51199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5814947" y="1854926"/>
            <a:ext cx="754501" cy="1691741"/>
          </a:xfrm>
          <a:prstGeom prst="rect">
            <a:avLst/>
          </a:prstGeom>
          <a:noFill/>
          <a:ln w="57150">
            <a:solidFill>
              <a:srgbClr val="125687"/>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sp>
        <p:nvSpPr>
          <p:cNvPr id="38" name="Rectangle 37"/>
          <p:cNvSpPr/>
          <p:nvPr/>
        </p:nvSpPr>
        <p:spPr>
          <a:xfrm>
            <a:off x="5814947" y="3733800"/>
            <a:ext cx="754501" cy="1691741"/>
          </a:xfrm>
          <a:prstGeom prst="rect">
            <a:avLst/>
          </a:prstGeom>
          <a:noFill/>
          <a:ln w="57150">
            <a:solidFill>
              <a:srgbClr val="D27809"/>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30077231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5192" y="1988840"/>
            <a:ext cx="8291264" cy="4114800"/>
          </a:xfrm>
        </p:spPr>
        <p:txBody>
          <a:bodyPr/>
          <a:lstStyle/>
          <a:p>
            <a:pPr>
              <a:lnSpc>
                <a:spcPct val="150000"/>
              </a:lnSpc>
              <a:spcBef>
                <a:spcPts val="0"/>
              </a:spcBef>
              <a:buFont typeface="Wingdings" panose="05000000000000000000" pitchFamily="2" charset="2"/>
              <a:buChar char="Ø"/>
            </a:pPr>
            <a:r>
              <a:rPr lang="en-US" sz="2200" dirty="0" smtClean="0"/>
              <a:t>Parallel </a:t>
            </a:r>
            <a:r>
              <a:rPr lang="en-US" sz="2200" dirty="0"/>
              <a:t>computing with MATLAB is </a:t>
            </a:r>
            <a:r>
              <a:rPr lang="en-US" sz="2200" b="1" dirty="0"/>
              <a:t>explicit parallelism </a:t>
            </a:r>
            <a:r>
              <a:rPr lang="en-US" sz="2200" dirty="0"/>
              <a:t>that uses </a:t>
            </a:r>
            <a:r>
              <a:rPr lang="en-US" sz="2200" b="1" dirty="0"/>
              <a:t>multiple MATLAB computation engines</a:t>
            </a:r>
          </a:p>
          <a:p>
            <a:pPr marL="0" indent="0">
              <a:lnSpc>
                <a:spcPct val="150000"/>
              </a:lnSpc>
              <a:spcBef>
                <a:spcPts val="0"/>
              </a:spcBef>
              <a:buNone/>
            </a:pPr>
            <a:endParaRPr lang="en-US" sz="2200" dirty="0"/>
          </a:p>
          <a:p>
            <a:pPr>
              <a:lnSpc>
                <a:spcPct val="150000"/>
              </a:lnSpc>
              <a:spcBef>
                <a:spcPts val="0"/>
              </a:spcBef>
              <a:buFont typeface="Wingdings" panose="05000000000000000000" pitchFamily="2" charset="2"/>
              <a:buChar char="Ø"/>
            </a:pPr>
            <a:r>
              <a:rPr lang="en-US" sz="2200" dirty="0"/>
              <a:t>Once you’ve written an application with </a:t>
            </a:r>
            <a:r>
              <a:rPr lang="en-US" sz="2200" b="1" dirty="0"/>
              <a:t>supported functions</a:t>
            </a:r>
            <a:r>
              <a:rPr lang="en-US" sz="2200" dirty="0"/>
              <a:t>, you can execute in parallel by </a:t>
            </a:r>
            <a:r>
              <a:rPr lang="en-US" sz="2200" b="1" dirty="0"/>
              <a:t>opening a parallel </a:t>
            </a:r>
            <a:r>
              <a:rPr lang="en-US" sz="2200" b="1" dirty="0" smtClean="0"/>
              <a:t>pool</a:t>
            </a:r>
          </a:p>
          <a:p>
            <a:pPr>
              <a:lnSpc>
                <a:spcPct val="150000"/>
              </a:lnSpc>
              <a:spcBef>
                <a:spcPts val="0"/>
              </a:spcBef>
              <a:buFont typeface="Wingdings" panose="05000000000000000000" pitchFamily="2" charset="2"/>
              <a:buChar char="Ø"/>
            </a:pPr>
            <a:endParaRPr lang="en-US" sz="2200" dirty="0"/>
          </a:p>
          <a:p>
            <a:pPr>
              <a:lnSpc>
                <a:spcPct val="150000"/>
              </a:lnSpc>
              <a:spcBef>
                <a:spcPts val="0"/>
              </a:spcBef>
              <a:buFont typeface="Wingdings" panose="05000000000000000000" pitchFamily="2" charset="2"/>
              <a:buChar char="Ø"/>
            </a:pPr>
            <a:r>
              <a:rPr lang="en-US" sz="2200" dirty="0" smtClean="0"/>
              <a:t>Develop </a:t>
            </a:r>
            <a:r>
              <a:rPr lang="en-US" sz="2200" dirty="0"/>
              <a:t>parallel applications on the desktop and then </a:t>
            </a:r>
            <a:r>
              <a:rPr lang="en-US" sz="2200" b="1" dirty="0"/>
              <a:t>scale</a:t>
            </a:r>
            <a:r>
              <a:rPr lang="en-US" sz="2200" dirty="0"/>
              <a:t> to clusters as needed</a:t>
            </a:r>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305774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descr="L-Membrane_CMYK_Master_S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552" y="2492896"/>
            <a:ext cx="1978496" cy="178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777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Coder for Parallel</a:t>
            </a:r>
            <a:endParaRPr lang="he-IL" dirty="0"/>
          </a:p>
        </p:txBody>
      </p:sp>
      <p:pic>
        <p:nvPicPr>
          <p:cNvPr id="4" name="Picture 3"/>
          <p:cNvPicPr>
            <a:picLocks noChangeAspect="1"/>
          </p:cNvPicPr>
          <p:nvPr/>
        </p:nvPicPr>
        <p:blipFill>
          <a:blip r:embed="rId3"/>
          <a:stretch>
            <a:fillRect/>
          </a:stretch>
        </p:blipFill>
        <p:spPr>
          <a:xfrm>
            <a:off x="457200" y="1610238"/>
            <a:ext cx="5832648" cy="5009126"/>
          </a:xfrm>
          <a:prstGeom prst="rect">
            <a:avLst/>
          </a:prstGeom>
        </p:spPr>
      </p:pic>
      <p:sp>
        <p:nvSpPr>
          <p:cNvPr id="5" name="Oval 4"/>
          <p:cNvSpPr/>
          <p:nvPr/>
        </p:nvSpPr>
        <p:spPr>
          <a:xfrm>
            <a:off x="395536" y="3212976"/>
            <a:ext cx="730424" cy="216024"/>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he-IL" b="1" dirty="0" smtClean="0">
              <a:latin typeface="Arial" pitchFamily="34" charset="0"/>
              <a:cs typeface="Arial" pitchFamily="34" charset="0"/>
            </a:endParaRPr>
          </a:p>
        </p:txBody>
      </p:sp>
    </p:spTree>
    <p:extLst>
      <p:ext uri="{BB962C8B-B14F-4D97-AF65-F5344CB8AC3E}">
        <p14:creationId xmlns:p14="http://schemas.microsoft.com/office/powerpoint/2010/main" val="134973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28600" y="1524000"/>
            <a:ext cx="4953000" cy="5096983"/>
          </a:xfrm>
          <a:prstGeom prst="rect">
            <a:avLst/>
          </a:prstGeom>
        </p:spPr>
      </p:pic>
      <p:sp>
        <p:nvSpPr>
          <p:cNvPr id="2" name="Title 1"/>
          <p:cNvSpPr>
            <a:spLocks noGrp="1"/>
          </p:cNvSpPr>
          <p:nvPr>
            <p:ph type="title"/>
          </p:nvPr>
        </p:nvSpPr>
        <p:spPr>
          <a:xfrm>
            <a:off x="457200" y="731838"/>
            <a:ext cx="8686800" cy="1143000"/>
          </a:xfrm>
        </p:spPr>
        <p:txBody>
          <a:bodyPr>
            <a:normAutofit fontScale="90000"/>
          </a:bodyPr>
          <a:lstStyle/>
          <a:p>
            <a:r>
              <a:rPr lang="en-US" sz="3800" dirty="0">
                <a:solidFill>
                  <a:srgbClr val="0070C0"/>
                </a:solidFill>
                <a:effectLst>
                  <a:outerShdw blurRad="38100" dist="38100" dir="2700000" algn="tl">
                    <a:srgbClr val="000000">
                      <a:alpha val="43137"/>
                    </a:srgbClr>
                  </a:outerShdw>
                </a:effectLst>
                <a:cs typeface="+mj-cs"/>
              </a:rPr>
              <a:t>Benchmark: Parameter Sweep of ODEs</a:t>
            </a:r>
            <a:br>
              <a:rPr lang="en-US" sz="3800" dirty="0">
                <a:solidFill>
                  <a:srgbClr val="0070C0"/>
                </a:solidFill>
                <a:effectLst>
                  <a:outerShdw blurRad="38100" dist="38100" dir="2700000" algn="tl">
                    <a:srgbClr val="000000">
                      <a:alpha val="43137"/>
                    </a:srgbClr>
                  </a:outerShdw>
                </a:effectLst>
                <a:cs typeface="+mj-cs"/>
              </a:rPr>
            </a:br>
            <a:r>
              <a:rPr lang="en-US" sz="2000" dirty="0" smtClean="0">
                <a:solidFill>
                  <a:schemeClr val="accent4"/>
                </a:solidFill>
              </a:rPr>
              <a:t>Scaling case study with a compute cluster </a:t>
            </a:r>
            <a:endParaRPr lang="en-US" sz="2000" dirty="0">
              <a:solidFill>
                <a:schemeClr val="accent4"/>
              </a:solidFill>
            </a:endParaRPr>
          </a:p>
        </p:txBody>
      </p:sp>
      <p:sp>
        <p:nvSpPr>
          <p:cNvPr id="3" name="Rectangle 2"/>
          <p:cNvSpPr/>
          <p:nvPr/>
        </p:nvSpPr>
        <p:spPr>
          <a:xfrm>
            <a:off x="6019800" y="5334000"/>
            <a:ext cx="2362200" cy="430887"/>
          </a:xfrm>
          <a:prstGeom prst="rect">
            <a:avLst/>
          </a:prstGeom>
        </p:spPr>
        <p:txBody>
          <a:bodyPr wrap="square">
            <a:spAutoFit/>
          </a:bodyPr>
          <a:lstStyle/>
          <a:p>
            <a:r>
              <a:rPr lang="en-US" sz="1100" dirty="0" smtClean="0"/>
              <a:t>Processor: Intel Xeon E5-class v2</a:t>
            </a:r>
          </a:p>
          <a:p>
            <a:r>
              <a:rPr lang="en-US" sz="1100" dirty="0" smtClean="0"/>
              <a:t>16 physical cores per node</a:t>
            </a:r>
          </a:p>
        </p:txBody>
      </p:sp>
      <p:graphicFrame>
        <p:nvGraphicFramePr>
          <p:cNvPr id="5" name="Table 4"/>
          <p:cNvGraphicFramePr>
            <a:graphicFrameLocks noGrp="1"/>
          </p:cNvGraphicFramePr>
          <p:nvPr>
            <p:extLst/>
          </p:nvPr>
        </p:nvGraphicFramePr>
        <p:xfrm>
          <a:off x="5562600" y="2286000"/>
          <a:ext cx="3200401" cy="2905273"/>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4887">
                  <a:extLst>
                    <a:ext uri="{9D8B030D-6E8A-4147-A177-3AD203B41FA5}">
                      <a16:colId xmlns:a16="http://schemas.microsoft.com/office/drawing/2014/main" val="20002"/>
                    </a:ext>
                  </a:extLst>
                </a:gridCol>
                <a:gridCol w="765314">
                  <a:extLst>
                    <a:ext uri="{9D8B030D-6E8A-4147-A177-3AD203B41FA5}">
                      <a16:colId xmlns:a16="http://schemas.microsoft.com/office/drawing/2014/main" val="20003"/>
                    </a:ext>
                  </a:extLst>
                </a:gridCol>
              </a:tblGrid>
              <a:tr h="565064">
                <a:tc rowSpan="2">
                  <a:txBody>
                    <a:bodyPr/>
                    <a:lstStyle/>
                    <a:p>
                      <a:pPr algn="ctr"/>
                      <a:r>
                        <a:rPr lang="en-US" sz="1100" dirty="0" smtClean="0">
                          <a:solidFill>
                            <a:schemeClr val="tx1"/>
                          </a:solidFill>
                        </a:rPr>
                        <a:t>Workers in pool</a:t>
                      </a:r>
                      <a:endParaRPr lang="en-US" sz="1100" b="1" dirty="0">
                        <a:solidFill>
                          <a:schemeClr val="tx1"/>
                        </a:solidFill>
                        <a:latin typeface="+mj-lt"/>
                        <a:cs typeface="Calibri" pitchFamily="34" charset="0"/>
                      </a:endParaRPr>
                    </a:p>
                  </a:txBody>
                  <a:tcPr anchor="ctr"/>
                </a:tc>
                <a:tc gridSpan="3">
                  <a:txBody>
                    <a:bodyPr/>
                    <a:lstStyle/>
                    <a:p>
                      <a:pPr algn="ctr"/>
                      <a:r>
                        <a:rPr lang="en-US" sz="1100" baseline="0" dirty="0" smtClean="0">
                          <a:solidFill>
                            <a:schemeClr val="tx1"/>
                          </a:solidFill>
                        </a:rPr>
                        <a:t>Compute time</a:t>
                      </a:r>
                    </a:p>
                    <a:p>
                      <a:pPr algn="ctr"/>
                      <a:r>
                        <a:rPr lang="en-US" sz="1100" baseline="0" dirty="0" smtClean="0">
                          <a:solidFill>
                            <a:schemeClr val="tx1"/>
                          </a:solidFill>
                        </a:rPr>
                        <a:t> (minutes)</a:t>
                      </a:r>
                      <a:endParaRPr lang="en-US" sz="1100" b="1" kern="1200" dirty="0">
                        <a:solidFill>
                          <a:schemeClr val="tx1"/>
                        </a:solidFill>
                        <a:latin typeface="+mn-lt"/>
                        <a:ea typeface="+mn-ea"/>
                        <a:cs typeface="Calibri" pitchFamily="34" charset="0"/>
                      </a:endParaRPr>
                    </a:p>
                  </a:txBody>
                  <a:tcPr anchor="ctr"/>
                </a:tc>
                <a:tc hMerge="1">
                  <a:txBody>
                    <a:bodyPr/>
                    <a:lstStyle/>
                    <a:p>
                      <a:pPr algn="ctr"/>
                      <a:endParaRPr lang="en-US" sz="1200" b="1" dirty="0">
                        <a:latin typeface="+mj-lt"/>
                        <a:cs typeface="Calibri" pitchFamily="34" charset="0"/>
                      </a:endParaRPr>
                    </a:p>
                  </a:txBody>
                  <a:tcPr anchor="ctr"/>
                </a:tc>
                <a:tc hMerge="1">
                  <a:txBody>
                    <a:bodyPr/>
                    <a:lstStyle/>
                    <a:p>
                      <a:pPr algn="ctr"/>
                      <a:endParaRPr lang="en-US" sz="1200" b="1" dirty="0">
                        <a:latin typeface="+mj-lt"/>
                        <a:cs typeface="Calibri" pitchFamily="34" charset="0"/>
                      </a:endParaRPr>
                    </a:p>
                  </a:txBody>
                  <a:tcPr anchor="ctr"/>
                </a:tc>
                <a:extLst>
                  <a:ext uri="{0D108BD9-81ED-4DB2-BD59-A6C34878D82A}">
                    <a16:rowId xmlns:a16="http://schemas.microsoft.com/office/drawing/2014/main" val="10000"/>
                  </a:ext>
                </a:extLst>
              </a:tr>
              <a:tr h="338195">
                <a:tc vMerge="1">
                  <a:txBody>
                    <a:bodyPr/>
                    <a:lstStyle/>
                    <a:p>
                      <a:pPr algn="ctr"/>
                      <a:endParaRPr lang="en-US" sz="1200" b="1" dirty="0">
                        <a:solidFill>
                          <a:schemeClr val="tx1"/>
                        </a:solidFill>
                        <a:latin typeface="+mj-lt"/>
                        <a:cs typeface="Calibri" pitchFamily="34" charset="0"/>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731D85"/>
                          </a:solidFill>
                        </a:rPr>
                        <a:t>200 x 200 </a:t>
                      </a:r>
                      <a:endParaRPr lang="en-US" sz="1100" b="1" dirty="0" smtClean="0">
                        <a:solidFill>
                          <a:srgbClr val="731D85"/>
                        </a:solidFill>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ECAF1A"/>
                          </a:solidFill>
                        </a:rPr>
                        <a:t>12 x 12</a:t>
                      </a:r>
                      <a:endParaRPr lang="en-US" sz="1100" b="1" dirty="0" smtClean="0">
                        <a:solidFill>
                          <a:srgbClr val="ECAF1A"/>
                        </a:solidFill>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E1784B"/>
                          </a:solidFill>
                        </a:rPr>
                        <a:t>4 x 4</a:t>
                      </a:r>
                      <a:endParaRPr lang="en-US" sz="1100" b="1" dirty="0" smtClean="0">
                        <a:solidFill>
                          <a:srgbClr val="E1784B"/>
                        </a:solidFill>
                      </a:endParaRPr>
                    </a:p>
                  </a:txBody>
                  <a:tcPr anchor="ctr">
                    <a:solidFill>
                      <a:schemeClr val="accent6">
                        <a:lumMod val="40000"/>
                        <a:lumOff val="60000"/>
                      </a:schemeClr>
                    </a:solidFill>
                  </a:tcPr>
                </a:tc>
                <a:extLst>
                  <a:ext uri="{0D108BD9-81ED-4DB2-BD59-A6C34878D82A}">
                    <a16:rowId xmlns:a16="http://schemas.microsoft.com/office/drawing/2014/main" val="10001"/>
                  </a:ext>
                </a:extLst>
              </a:tr>
              <a:tr h="338195">
                <a:tc>
                  <a:txBody>
                    <a:bodyPr/>
                    <a:lstStyle/>
                    <a:p>
                      <a:pPr algn="ctr"/>
                      <a:r>
                        <a:rPr lang="en-US" sz="1100" dirty="0" smtClean="0">
                          <a:solidFill>
                            <a:schemeClr val="tx1"/>
                          </a:solidFill>
                        </a:rPr>
                        <a:t>1</a:t>
                      </a:r>
                      <a:endParaRPr lang="en-US" sz="1100" b="1" dirty="0" smtClean="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241</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0.90</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0.11</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2"/>
                  </a:ext>
                </a:extLst>
              </a:tr>
              <a:tr h="338195">
                <a:tc>
                  <a:txBody>
                    <a:bodyPr/>
                    <a:lstStyle/>
                    <a:p>
                      <a:pPr algn="ctr"/>
                      <a:r>
                        <a:rPr lang="en-US" sz="1100" dirty="0" smtClean="0">
                          <a:solidFill>
                            <a:schemeClr val="tx1"/>
                          </a:solidFill>
                        </a:rPr>
                        <a:t>8</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32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0.12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0.03</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3"/>
                  </a:ext>
                </a:extLst>
              </a:tr>
              <a:tr h="338195">
                <a:tc>
                  <a:txBody>
                    <a:bodyPr/>
                    <a:lstStyle/>
                    <a:p>
                      <a:pPr algn="ctr"/>
                      <a:r>
                        <a:rPr lang="en-US" sz="1100" dirty="0" smtClean="0">
                          <a:solidFill>
                            <a:schemeClr val="tx1"/>
                          </a:solidFill>
                        </a:rPr>
                        <a:t>16</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 16</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0.07</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4"/>
                  </a:ext>
                </a:extLst>
              </a:tr>
              <a:tr h="338195">
                <a:tc>
                  <a:txBody>
                    <a:bodyPr/>
                    <a:lstStyle/>
                    <a:p>
                      <a:pPr algn="ctr"/>
                      <a:r>
                        <a:rPr lang="en-US" sz="1100" dirty="0" smtClean="0">
                          <a:solidFill>
                            <a:schemeClr val="tx1"/>
                          </a:solidFill>
                        </a:rPr>
                        <a:t>32</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8</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0.04</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5"/>
                  </a:ext>
                </a:extLst>
              </a:tr>
              <a:tr h="324617">
                <a:tc>
                  <a:txBody>
                    <a:bodyPr/>
                    <a:lstStyle/>
                    <a:p>
                      <a:pPr algn="ctr"/>
                      <a:r>
                        <a:rPr lang="en-US" sz="1100" dirty="0" smtClean="0">
                          <a:solidFill>
                            <a:schemeClr val="tx1"/>
                          </a:solidFill>
                        </a:rPr>
                        <a:t>64</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4</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0.03</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6"/>
                  </a:ext>
                </a:extLst>
              </a:tr>
              <a:tr h="324617">
                <a:tc>
                  <a:txBody>
                    <a:bodyPr/>
                    <a:lstStyle/>
                    <a:p>
                      <a:pPr algn="ctr"/>
                      <a:r>
                        <a:rPr lang="en-US" sz="1100" dirty="0" smtClean="0">
                          <a:solidFill>
                            <a:schemeClr val="tx1"/>
                          </a:solidFill>
                        </a:rPr>
                        <a:t>100</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3</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
        <p:nvSpPr>
          <p:cNvPr id="4" name="Rectangle 3"/>
          <p:cNvSpPr/>
          <p:nvPr/>
        </p:nvSpPr>
        <p:spPr>
          <a:xfrm>
            <a:off x="5410200" y="3581400"/>
            <a:ext cx="3581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5562600" y="2286000"/>
          <a:ext cx="3200401" cy="2949809"/>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4887">
                  <a:extLst>
                    <a:ext uri="{9D8B030D-6E8A-4147-A177-3AD203B41FA5}">
                      <a16:colId xmlns:a16="http://schemas.microsoft.com/office/drawing/2014/main" val="20002"/>
                    </a:ext>
                  </a:extLst>
                </a:gridCol>
                <a:gridCol w="765314">
                  <a:extLst>
                    <a:ext uri="{9D8B030D-6E8A-4147-A177-3AD203B41FA5}">
                      <a16:colId xmlns:a16="http://schemas.microsoft.com/office/drawing/2014/main" val="20003"/>
                    </a:ext>
                  </a:extLst>
                </a:gridCol>
              </a:tblGrid>
              <a:tr h="609600">
                <a:tc rowSpan="2">
                  <a:txBody>
                    <a:bodyPr/>
                    <a:lstStyle/>
                    <a:p>
                      <a:pPr algn="ctr"/>
                      <a:r>
                        <a:rPr lang="en-US" sz="1100" dirty="0" smtClean="0">
                          <a:solidFill>
                            <a:schemeClr val="tx1"/>
                          </a:solidFill>
                        </a:rPr>
                        <a:t>Workers in pool</a:t>
                      </a:r>
                      <a:endParaRPr lang="en-US" sz="1100" b="1" dirty="0">
                        <a:solidFill>
                          <a:schemeClr val="tx1"/>
                        </a:solidFill>
                        <a:latin typeface="+mj-lt"/>
                        <a:cs typeface="Calibri" pitchFamily="34" charset="0"/>
                      </a:endParaRPr>
                    </a:p>
                  </a:txBody>
                  <a:tcPr anchor="ctr"/>
                </a:tc>
                <a:tc gridSpan="3">
                  <a:txBody>
                    <a:bodyPr/>
                    <a:lstStyle/>
                    <a:p>
                      <a:pPr algn="ctr"/>
                      <a:r>
                        <a:rPr lang="en-US" sz="1100" baseline="0" dirty="0" smtClean="0">
                          <a:solidFill>
                            <a:schemeClr val="tx1"/>
                          </a:solidFill>
                        </a:rPr>
                        <a:t>Compute time</a:t>
                      </a:r>
                    </a:p>
                    <a:p>
                      <a:pPr algn="ctr"/>
                      <a:r>
                        <a:rPr lang="en-US" sz="1100" baseline="0" dirty="0" smtClean="0">
                          <a:solidFill>
                            <a:schemeClr val="tx1"/>
                          </a:solidFill>
                        </a:rPr>
                        <a:t> (minutes)</a:t>
                      </a:r>
                      <a:endParaRPr lang="en-US" sz="1100" b="1" kern="1200" dirty="0">
                        <a:solidFill>
                          <a:schemeClr val="tx1"/>
                        </a:solidFill>
                        <a:latin typeface="+mn-lt"/>
                        <a:ea typeface="+mn-ea"/>
                        <a:cs typeface="Calibri" pitchFamily="34" charset="0"/>
                      </a:endParaRPr>
                    </a:p>
                  </a:txBody>
                  <a:tcPr anchor="ctr"/>
                </a:tc>
                <a:tc hMerge="1">
                  <a:txBody>
                    <a:bodyPr/>
                    <a:lstStyle/>
                    <a:p>
                      <a:pPr algn="ctr"/>
                      <a:endParaRPr lang="en-US" sz="1200" b="1" dirty="0">
                        <a:latin typeface="+mj-lt"/>
                        <a:cs typeface="Calibri" pitchFamily="34" charset="0"/>
                      </a:endParaRPr>
                    </a:p>
                  </a:txBody>
                  <a:tcPr anchor="ctr"/>
                </a:tc>
                <a:tc hMerge="1">
                  <a:txBody>
                    <a:bodyPr/>
                    <a:lstStyle/>
                    <a:p>
                      <a:pPr algn="ctr"/>
                      <a:endParaRPr lang="en-US" sz="1200" b="1" dirty="0">
                        <a:latin typeface="+mj-lt"/>
                        <a:cs typeface="Calibri" pitchFamily="34" charset="0"/>
                      </a:endParaRPr>
                    </a:p>
                  </a:txBody>
                  <a:tcPr anchor="ctr"/>
                </a:tc>
                <a:extLst>
                  <a:ext uri="{0D108BD9-81ED-4DB2-BD59-A6C34878D82A}">
                    <a16:rowId xmlns:a16="http://schemas.microsoft.com/office/drawing/2014/main" val="10000"/>
                  </a:ext>
                </a:extLst>
              </a:tr>
              <a:tr h="338195">
                <a:tc vMerge="1">
                  <a:txBody>
                    <a:bodyPr/>
                    <a:lstStyle/>
                    <a:p>
                      <a:pPr algn="ctr"/>
                      <a:endParaRPr lang="en-US" sz="1200" b="1" dirty="0">
                        <a:solidFill>
                          <a:schemeClr val="tx1"/>
                        </a:solidFill>
                        <a:latin typeface="+mj-lt"/>
                        <a:cs typeface="Calibri" pitchFamily="34" charset="0"/>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731D85"/>
                          </a:solidFill>
                        </a:rPr>
                        <a:t>200 x 200 </a:t>
                      </a:r>
                      <a:endParaRPr lang="en-US" sz="1100" b="1" dirty="0" smtClean="0">
                        <a:solidFill>
                          <a:srgbClr val="731D85"/>
                        </a:solidFill>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ECAF1A"/>
                          </a:solidFill>
                        </a:rPr>
                        <a:t>12 x 12</a:t>
                      </a:r>
                      <a:endParaRPr lang="en-US" sz="1100" b="1" dirty="0" smtClean="0">
                        <a:solidFill>
                          <a:srgbClr val="ECAF1A"/>
                        </a:solidFill>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E1784B"/>
                          </a:solidFill>
                        </a:rPr>
                        <a:t>4 x 4</a:t>
                      </a:r>
                      <a:endParaRPr lang="en-US" sz="1100" b="1" dirty="0" smtClean="0">
                        <a:solidFill>
                          <a:srgbClr val="E1784B"/>
                        </a:solidFill>
                      </a:endParaRPr>
                    </a:p>
                  </a:txBody>
                  <a:tcPr anchor="ctr">
                    <a:solidFill>
                      <a:schemeClr val="accent6">
                        <a:lumMod val="40000"/>
                        <a:lumOff val="60000"/>
                      </a:schemeClr>
                    </a:solidFill>
                  </a:tcPr>
                </a:tc>
                <a:extLst>
                  <a:ext uri="{0D108BD9-81ED-4DB2-BD59-A6C34878D82A}">
                    <a16:rowId xmlns:a16="http://schemas.microsoft.com/office/drawing/2014/main" val="10001"/>
                  </a:ext>
                </a:extLst>
              </a:tr>
              <a:tr h="338195">
                <a:tc>
                  <a:txBody>
                    <a:bodyPr/>
                    <a:lstStyle/>
                    <a:p>
                      <a:pPr algn="ctr"/>
                      <a:r>
                        <a:rPr lang="en-US" sz="1100" dirty="0" smtClean="0">
                          <a:solidFill>
                            <a:schemeClr val="tx1"/>
                          </a:solidFill>
                        </a:rPr>
                        <a:t>1</a:t>
                      </a:r>
                      <a:endParaRPr lang="en-US" sz="1100" b="1" dirty="0" smtClean="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241</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0.90</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0.11</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2"/>
                  </a:ext>
                </a:extLst>
              </a:tr>
              <a:tr h="338195">
                <a:tc>
                  <a:txBody>
                    <a:bodyPr/>
                    <a:lstStyle/>
                    <a:p>
                      <a:pPr algn="ctr"/>
                      <a:r>
                        <a:rPr lang="en-US" sz="1100" dirty="0" smtClean="0">
                          <a:solidFill>
                            <a:schemeClr val="tx1"/>
                          </a:solidFill>
                        </a:rPr>
                        <a:t>8</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32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0.12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0.03</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3"/>
                  </a:ext>
                </a:extLst>
              </a:tr>
              <a:tr h="338195">
                <a:tc>
                  <a:txBody>
                    <a:bodyPr/>
                    <a:lstStyle/>
                    <a:p>
                      <a:pPr algn="ctr"/>
                      <a:r>
                        <a:rPr lang="en-US" sz="1100" dirty="0" smtClean="0">
                          <a:solidFill>
                            <a:schemeClr val="tx1"/>
                          </a:solidFill>
                        </a:rPr>
                        <a:t>16</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 16</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0.07</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4"/>
                  </a:ext>
                </a:extLst>
              </a:tr>
              <a:tr h="338195">
                <a:tc>
                  <a:txBody>
                    <a:bodyPr/>
                    <a:lstStyle/>
                    <a:p>
                      <a:pPr algn="ctr"/>
                      <a:r>
                        <a:rPr lang="en-US" sz="1100" dirty="0" smtClean="0">
                          <a:solidFill>
                            <a:schemeClr val="tx1"/>
                          </a:solidFill>
                        </a:rPr>
                        <a:t>32</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8</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0.04</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5"/>
                  </a:ext>
                </a:extLst>
              </a:tr>
              <a:tr h="324617">
                <a:tc>
                  <a:txBody>
                    <a:bodyPr/>
                    <a:lstStyle/>
                    <a:p>
                      <a:pPr algn="ctr"/>
                      <a:r>
                        <a:rPr lang="en-US" sz="1100" dirty="0" smtClean="0">
                          <a:solidFill>
                            <a:schemeClr val="tx1"/>
                          </a:solidFill>
                        </a:rPr>
                        <a:t>64</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4</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0.03</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6"/>
                  </a:ext>
                </a:extLst>
              </a:tr>
              <a:tr h="324617">
                <a:tc>
                  <a:txBody>
                    <a:bodyPr/>
                    <a:lstStyle/>
                    <a:p>
                      <a:pPr algn="ctr"/>
                      <a:r>
                        <a:rPr lang="en-US" sz="1100" dirty="0" smtClean="0">
                          <a:solidFill>
                            <a:schemeClr val="tx1"/>
                          </a:solidFill>
                        </a:rPr>
                        <a:t>100</a:t>
                      </a:r>
                      <a:endParaRPr lang="en-US" sz="1100" b="1" dirty="0">
                        <a:solidFill>
                          <a:schemeClr val="tx1"/>
                        </a:solidFill>
                        <a:latin typeface="+mj-lt"/>
                        <a:cs typeface="Calibri" pitchFamily="34" charset="0"/>
                      </a:endParaRPr>
                    </a:p>
                  </a:txBody>
                  <a:tcPr anchor="c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3</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0.02</a:t>
                      </a:r>
                      <a:endParaRPr lang="en-US" sz="1100" b="1" dirty="0" smtClean="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83479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31838"/>
            <a:ext cx="8686800" cy="1143000"/>
          </a:xfrm>
        </p:spPr>
        <p:txBody>
          <a:bodyPr/>
          <a:lstStyle/>
          <a:p>
            <a:r>
              <a:rPr lang="en-US" dirty="0"/>
              <a:t>Migrate execution to a cluster environment</a:t>
            </a:r>
          </a:p>
        </p:txBody>
      </p:sp>
      <p:sp>
        <p:nvSpPr>
          <p:cNvPr id="26" name="TextBox 25"/>
          <p:cNvSpPr txBox="1"/>
          <p:nvPr/>
        </p:nvSpPr>
        <p:spPr>
          <a:xfrm>
            <a:off x="708508" y="4325034"/>
            <a:ext cx="1250855" cy="400110"/>
          </a:xfrm>
          <a:prstGeom prst="rect">
            <a:avLst/>
          </a:prstGeom>
          <a:noFill/>
        </p:spPr>
        <p:txBody>
          <a:bodyPr wrap="none" rtlCol="0">
            <a:spAutoFit/>
          </a:bodyPr>
          <a:lstStyle/>
          <a:p>
            <a:r>
              <a:rPr lang="en-US" sz="2000" b="1" dirty="0">
                <a:solidFill>
                  <a:srgbClr val="D27809"/>
                </a:solidFill>
                <a:latin typeface="+mj-lt"/>
                <a:cs typeface="Arial" pitchFamily="34" charset="0"/>
              </a:rPr>
              <a:t>MATLAB</a:t>
            </a:r>
          </a:p>
        </p:txBody>
      </p:sp>
      <p:sp>
        <p:nvSpPr>
          <p:cNvPr id="24" name="TextBox 23"/>
          <p:cNvSpPr txBox="1"/>
          <p:nvPr/>
        </p:nvSpPr>
        <p:spPr>
          <a:xfrm>
            <a:off x="4675206" y="4460595"/>
            <a:ext cx="3493512" cy="707886"/>
          </a:xfrm>
          <a:prstGeom prst="rect">
            <a:avLst/>
          </a:prstGeom>
          <a:noFill/>
        </p:spPr>
        <p:txBody>
          <a:bodyPr wrap="square" rtlCol="0">
            <a:spAutoFit/>
          </a:bodyPr>
          <a:lstStyle/>
          <a:p>
            <a:pPr algn="ctr"/>
            <a:r>
              <a:rPr lang="en-US" sz="2000" b="1" dirty="0">
                <a:solidFill>
                  <a:srgbClr val="D27809"/>
                </a:solidFill>
                <a:latin typeface="+mj-lt"/>
                <a:cs typeface="Arial" pitchFamily="34" charset="0"/>
              </a:rPr>
              <a:t>MATLAB Distributed Computing Server</a:t>
            </a:r>
            <a:endParaRPr lang="en-US" sz="2000" b="1" dirty="0">
              <a:solidFill>
                <a:schemeClr val="tx2"/>
              </a:solidFill>
              <a:latin typeface="+mj-lt"/>
              <a:cs typeface="Arial" pitchFamily="34" charset="0"/>
            </a:endParaRPr>
          </a:p>
        </p:txBody>
      </p:sp>
      <p:sp>
        <p:nvSpPr>
          <p:cNvPr id="7" name="Freeform 6"/>
          <p:cNvSpPr>
            <a:spLocks noChangeAspect="1"/>
          </p:cNvSpPr>
          <p:nvPr/>
        </p:nvSpPr>
        <p:spPr>
          <a:xfrm>
            <a:off x="2808617" y="4018751"/>
            <a:ext cx="3707275" cy="672040"/>
          </a:xfrm>
          <a:custGeom>
            <a:avLst/>
            <a:gdLst>
              <a:gd name="connsiteX0" fmla="*/ 0 w 4831883"/>
              <a:gd name="connsiteY0" fmla="*/ 875899 h 875899"/>
              <a:gd name="connsiteX1" fmla="*/ 4831883 w 4831883"/>
              <a:gd name="connsiteY1" fmla="*/ 0 h 875899"/>
            </a:gdLst>
            <a:ahLst/>
            <a:cxnLst>
              <a:cxn ang="0">
                <a:pos x="connsiteX0" y="connsiteY0"/>
              </a:cxn>
              <a:cxn ang="0">
                <a:pos x="connsiteX1" y="connsiteY1"/>
              </a:cxn>
            </a:cxnLst>
            <a:rect l="l" t="t" r="r" b="b"/>
            <a:pathLst>
              <a:path w="4831883" h="875899">
                <a:moveTo>
                  <a:pt x="0" y="875899"/>
                </a:moveTo>
                <a:lnTo>
                  <a:pt x="4831883"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5293981" y="2520890"/>
            <a:ext cx="2099967" cy="1801386"/>
            <a:chOff x="3256054" y="4606835"/>
            <a:chExt cx="2143020" cy="1764791"/>
          </a:xfrm>
        </p:grpSpPr>
        <p:grpSp>
          <p:nvGrpSpPr>
            <p:cNvPr id="62" name="Group 61"/>
            <p:cNvGrpSpPr/>
            <p:nvPr/>
          </p:nvGrpSpPr>
          <p:grpSpPr>
            <a:xfrm>
              <a:off x="3256054" y="4606835"/>
              <a:ext cx="2143020" cy="1764791"/>
              <a:chOff x="1051719" y="1862328"/>
              <a:chExt cx="2143020" cy="1764791"/>
            </a:xfrm>
          </p:grpSpPr>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719" y="1862328"/>
                <a:ext cx="695220" cy="1764791"/>
              </a:xfrm>
              <a:prstGeom prst="rect">
                <a:avLst/>
              </a:prstGeom>
            </p:spPr>
          </p:pic>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619" y="1862328"/>
                <a:ext cx="695220" cy="1764791"/>
              </a:xfrm>
              <a:prstGeom prst="rect">
                <a:avLst/>
              </a:prstGeom>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9519" y="1862328"/>
                <a:ext cx="695220" cy="1764791"/>
              </a:xfrm>
              <a:prstGeom prst="rect">
                <a:avLst/>
              </a:prstGeom>
            </p:spPr>
          </p:pic>
        </p:gr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6946" y="5292579"/>
              <a:ext cx="1504312" cy="393302"/>
            </a:xfrm>
            <a:prstGeom prst="rect">
              <a:avLst/>
            </a:prstGeom>
          </p:spPr>
        </p:pic>
      </p:grpSp>
      <p:grpSp>
        <p:nvGrpSpPr>
          <p:cNvPr id="2" name="Group 1"/>
          <p:cNvGrpSpPr/>
          <p:nvPr/>
        </p:nvGrpSpPr>
        <p:grpSpPr>
          <a:xfrm>
            <a:off x="2538154" y="2808245"/>
            <a:ext cx="1330031" cy="1374606"/>
            <a:chOff x="3375828" y="2603372"/>
            <a:chExt cx="1768987" cy="1828273"/>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9457" y="2603372"/>
              <a:ext cx="877824" cy="438912"/>
            </a:xfrm>
            <a:prstGeom prst="rect">
              <a:avLst/>
            </a:prstGeom>
          </p:spPr>
        </p:pic>
        <p:sp>
          <p:nvSpPr>
            <p:cNvPr id="22" name="TextBox 21"/>
            <p:cNvSpPr txBox="1"/>
            <p:nvPr/>
          </p:nvSpPr>
          <p:spPr>
            <a:xfrm>
              <a:off x="3566828" y="2977207"/>
              <a:ext cx="1217948" cy="338314"/>
            </a:xfrm>
            <a:prstGeom prst="rect">
              <a:avLst/>
            </a:prstGeom>
            <a:noFill/>
          </p:spPr>
          <p:txBody>
            <a:bodyPr wrap="square" rtlCol="0">
              <a:spAutoFit/>
            </a:bodyPr>
            <a:lstStyle/>
            <a:p>
              <a:pPr algn="ctr"/>
              <a:r>
                <a:rPr lang="en-US" sz="1053" dirty="0">
                  <a:solidFill>
                    <a:srgbClr val="484848"/>
                  </a:solidFill>
                  <a:latin typeface="Arial" pitchFamily="34" charset="0"/>
                  <a:cs typeface="Arial" pitchFamily="34" charset="0"/>
                </a:rPr>
                <a:t>GPU</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4624" y="3356992"/>
              <a:ext cx="607490" cy="713851"/>
            </a:xfrm>
            <a:prstGeom prst="rect">
              <a:avLst/>
            </a:prstGeom>
          </p:spPr>
        </p:pic>
        <p:sp>
          <p:nvSpPr>
            <p:cNvPr id="70" name="TextBox 69"/>
            <p:cNvSpPr txBox="1"/>
            <p:nvPr/>
          </p:nvSpPr>
          <p:spPr>
            <a:xfrm>
              <a:off x="3375828" y="4093331"/>
              <a:ext cx="1768987" cy="338314"/>
            </a:xfrm>
            <a:prstGeom prst="rect">
              <a:avLst/>
            </a:prstGeom>
            <a:noFill/>
          </p:spPr>
          <p:txBody>
            <a:bodyPr wrap="square" rtlCol="0">
              <a:spAutoFit/>
            </a:bodyPr>
            <a:lstStyle/>
            <a:p>
              <a:pPr algn="ctr"/>
              <a:r>
                <a:rPr lang="en-US" sz="1053" dirty="0">
                  <a:solidFill>
                    <a:srgbClr val="484848"/>
                  </a:solidFill>
                  <a:latin typeface="Arial" pitchFamily="34" charset="0"/>
                  <a:cs typeface="Arial" pitchFamily="34" charset="0"/>
                </a:rPr>
                <a:t>Multi-core CPU</a:t>
              </a:r>
            </a:p>
          </p:txBody>
        </p:sp>
      </p:grpSp>
      <p:grpSp>
        <p:nvGrpSpPr>
          <p:cNvPr id="3" name="Group 2"/>
          <p:cNvGrpSpPr/>
          <p:nvPr/>
        </p:nvGrpSpPr>
        <p:grpSpPr>
          <a:xfrm>
            <a:off x="680285" y="1991825"/>
            <a:ext cx="3216128" cy="2349844"/>
            <a:chOff x="1385661" y="2454485"/>
            <a:chExt cx="2586043" cy="1854987"/>
          </a:xfrm>
        </p:grpSpPr>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85661" y="2968813"/>
              <a:ext cx="1311552" cy="1134315"/>
            </a:xfrm>
            <a:prstGeom prst="rect">
              <a:avLst/>
            </a:prstGeom>
          </p:spPr>
        </p:pic>
        <p:sp>
          <p:nvSpPr>
            <p:cNvPr id="20" name="Rectangle 19"/>
            <p:cNvSpPr/>
            <p:nvPr/>
          </p:nvSpPr>
          <p:spPr>
            <a:xfrm>
              <a:off x="2758312" y="2454485"/>
              <a:ext cx="1213392" cy="1854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b="1" dirty="0">
                <a:latin typeface="Arial" pitchFamily="34" charset="0"/>
                <a:cs typeface="Arial" pitchFamily="34" charset="0"/>
              </a:endParaRPr>
            </a:p>
          </p:txBody>
        </p:sp>
      </p:grpSp>
      <p:sp>
        <p:nvSpPr>
          <p:cNvPr id="74" name="Down Arrow 73"/>
          <p:cNvSpPr/>
          <p:nvPr/>
        </p:nvSpPr>
        <p:spPr>
          <a:xfrm rot="16200000">
            <a:off x="3725511" y="2339657"/>
            <a:ext cx="207640" cy="2115061"/>
          </a:xfrm>
          <a:prstGeom prst="downArrow">
            <a:avLst>
              <a:gd name="adj1" fmla="val 50000"/>
              <a:gd name="adj2" fmla="val 51259"/>
            </a:avLst>
          </a:prstGeom>
          <a:solidFill>
            <a:srgbClr val="307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750" tIns="34375" rIns="68750" bIns="34375" numCol="1" spcCol="0" rtlCol="0" fromWordArt="0" anchor="ctr" anchorCtr="0" forceAA="0" compatLnSpc="1">
            <a:prstTxWarp prst="textNoShape">
              <a:avLst/>
            </a:prstTxWarp>
            <a:noAutofit/>
          </a:bodyPr>
          <a:lstStyle/>
          <a:p>
            <a:pPr algn="ctr"/>
            <a:endParaRPr lang="en-US" sz="1353" b="1" dirty="0">
              <a:latin typeface="Arial" pitchFamily="34" charset="0"/>
              <a:cs typeface="Arial" pitchFamily="34" charset="0"/>
            </a:endParaRPr>
          </a:p>
        </p:txBody>
      </p:sp>
      <p:sp>
        <p:nvSpPr>
          <p:cNvPr id="33" name="TextBox 32"/>
          <p:cNvSpPr txBox="1"/>
          <p:nvPr/>
        </p:nvSpPr>
        <p:spPr>
          <a:xfrm>
            <a:off x="683568" y="4757082"/>
            <a:ext cx="3570401" cy="400110"/>
          </a:xfrm>
          <a:prstGeom prst="rect">
            <a:avLst/>
          </a:prstGeom>
          <a:noFill/>
        </p:spPr>
        <p:txBody>
          <a:bodyPr wrap="none" rtlCol="0">
            <a:spAutoFit/>
          </a:bodyPr>
          <a:lstStyle/>
          <a:p>
            <a:r>
              <a:rPr lang="en-US" sz="2000" b="1" dirty="0">
                <a:solidFill>
                  <a:schemeClr val="accent4"/>
                </a:solidFill>
                <a:latin typeface="+mj-lt"/>
                <a:cs typeface="Arial" pitchFamily="34" charset="0"/>
              </a:rPr>
              <a:t>Parallel Computing Toolbox</a:t>
            </a:r>
          </a:p>
        </p:txBody>
      </p:sp>
      <p:grpSp>
        <p:nvGrpSpPr>
          <p:cNvPr id="25" name="Group 24"/>
          <p:cNvGrpSpPr/>
          <p:nvPr/>
        </p:nvGrpSpPr>
        <p:grpSpPr>
          <a:xfrm>
            <a:off x="7346425" y="2865723"/>
            <a:ext cx="1330031" cy="1374606"/>
            <a:chOff x="3375828" y="2603372"/>
            <a:chExt cx="1768987" cy="1828273"/>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9457" y="2603372"/>
              <a:ext cx="877824" cy="438912"/>
            </a:xfrm>
            <a:prstGeom prst="rect">
              <a:avLst/>
            </a:prstGeom>
          </p:spPr>
        </p:pic>
        <p:sp>
          <p:nvSpPr>
            <p:cNvPr id="28" name="TextBox 27"/>
            <p:cNvSpPr txBox="1"/>
            <p:nvPr/>
          </p:nvSpPr>
          <p:spPr>
            <a:xfrm>
              <a:off x="3566828" y="2977207"/>
              <a:ext cx="1217948" cy="338314"/>
            </a:xfrm>
            <a:prstGeom prst="rect">
              <a:avLst/>
            </a:prstGeom>
            <a:noFill/>
          </p:spPr>
          <p:txBody>
            <a:bodyPr wrap="square" rtlCol="0">
              <a:spAutoFit/>
            </a:bodyPr>
            <a:lstStyle/>
            <a:p>
              <a:pPr algn="ctr"/>
              <a:r>
                <a:rPr lang="en-US" sz="1053" dirty="0">
                  <a:solidFill>
                    <a:srgbClr val="484848"/>
                  </a:solidFill>
                  <a:latin typeface="Arial" pitchFamily="34" charset="0"/>
                  <a:cs typeface="Arial" pitchFamily="34" charset="0"/>
                </a:rPr>
                <a:t>GPU</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4624" y="3356992"/>
              <a:ext cx="607490" cy="713851"/>
            </a:xfrm>
            <a:prstGeom prst="rect">
              <a:avLst/>
            </a:prstGeom>
          </p:spPr>
        </p:pic>
        <p:sp>
          <p:nvSpPr>
            <p:cNvPr id="30" name="TextBox 29"/>
            <p:cNvSpPr txBox="1"/>
            <p:nvPr/>
          </p:nvSpPr>
          <p:spPr>
            <a:xfrm>
              <a:off x="3375828" y="4093331"/>
              <a:ext cx="1768987" cy="338314"/>
            </a:xfrm>
            <a:prstGeom prst="rect">
              <a:avLst/>
            </a:prstGeom>
            <a:noFill/>
          </p:spPr>
          <p:txBody>
            <a:bodyPr wrap="square" rtlCol="0">
              <a:spAutoFit/>
            </a:bodyPr>
            <a:lstStyle/>
            <a:p>
              <a:pPr algn="ctr"/>
              <a:r>
                <a:rPr lang="en-US" sz="1053" dirty="0">
                  <a:solidFill>
                    <a:srgbClr val="484848"/>
                  </a:solidFill>
                  <a:latin typeface="Arial" pitchFamily="34" charset="0"/>
                  <a:cs typeface="Arial" pitchFamily="34" charset="0"/>
                </a:rPr>
                <a:t>Multi-core CPU</a:t>
              </a:r>
            </a:p>
          </p:txBody>
        </p:sp>
      </p:grpSp>
    </p:spTree>
    <p:extLst>
      <p:ext uri="{BB962C8B-B14F-4D97-AF65-F5344CB8AC3E}">
        <p14:creationId xmlns:p14="http://schemas.microsoft.com/office/powerpoint/2010/main" val="28991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xit" presetSubtype="0" fill="hold" nodeType="with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4" grpId="0" animBg="1"/>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Freeform 16"/>
          <p:cNvSpPr>
            <a:spLocks/>
          </p:cNvSpPr>
          <p:nvPr/>
        </p:nvSpPr>
        <p:spPr bwMode="auto">
          <a:xfrm>
            <a:off x="7071495" y="1948858"/>
            <a:ext cx="1882261" cy="2527171"/>
          </a:xfrm>
          <a:custGeom>
            <a:avLst/>
            <a:gdLst>
              <a:gd name="T0" fmla="*/ 1889 w 3588"/>
              <a:gd name="T1" fmla="*/ 2 h 2112"/>
              <a:gd name="T2" fmla="*/ 2008 w 3588"/>
              <a:gd name="T3" fmla="*/ 26 h 2112"/>
              <a:gd name="T4" fmla="*/ 2119 w 3588"/>
              <a:gd name="T5" fmla="*/ 71 h 2112"/>
              <a:gd name="T6" fmla="*/ 2217 w 3588"/>
              <a:gd name="T7" fmla="*/ 135 h 2112"/>
              <a:gd name="T8" fmla="*/ 2303 w 3588"/>
              <a:gd name="T9" fmla="*/ 215 h 2112"/>
              <a:gd name="T10" fmla="*/ 2371 w 3588"/>
              <a:gd name="T11" fmla="*/ 310 h 2112"/>
              <a:gd name="T12" fmla="*/ 2422 w 3588"/>
              <a:gd name="T13" fmla="*/ 416 h 2112"/>
              <a:gd name="T14" fmla="*/ 2541 w 3588"/>
              <a:gd name="T15" fmla="*/ 443 h 2112"/>
              <a:gd name="T16" fmla="*/ 2650 w 3588"/>
              <a:gd name="T17" fmla="*/ 491 h 2112"/>
              <a:gd name="T18" fmla="*/ 2746 w 3588"/>
              <a:gd name="T19" fmla="*/ 557 h 2112"/>
              <a:gd name="T20" fmla="*/ 2830 w 3588"/>
              <a:gd name="T21" fmla="*/ 640 h 2112"/>
              <a:gd name="T22" fmla="*/ 2896 w 3588"/>
              <a:gd name="T23" fmla="*/ 737 h 2112"/>
              <a:gd name="T24" fmla="*/ 2944 w 3588"/>
              <a:gd name="T25" fmla="*/ 846 h 2112"/>
              <a:gd name="T26" fmla="*/ 3019 w 3588"/>
              <a:gd name="T27" fmla="*/ 848 h 2112"/>
              <a:gd name="T28" fmla="*/ 3142 w 3588"/>
              <a:gd name="T29" fmla="*/ 875 h 2112"/>
              <a:gd name="T30" fmla="*/ 3256 w 3588"/>
              <a:gd name="T31" fmla="*/ 922 h 2112"/>
              <a:gd name="T32" fmla="*/ 3357 w 3588"/>
              <a:gd name="T33" fmla="*/ 991 h 2112"/>
              <a:gd name="T34" fmla="*/ 3443 w 3588"/>
              <a:gd name="T35" fmla="*/ 1077 h 2112"/>
              <a:gd name="T36" fmla="*/ 3512 w 3588"/>
              <a:gd name="T37" fmla="*/ 1178 h 2112"/>
              <a:gd name="T38" fmla="*/ 3560 w 3588"/>
              <a:gd name="T39" fmla="*/ 1291 h 2112"/>
              <a:gd name="T40" fmla="*/ 3585 w 3588"/>
              <a:gd name="T41" fmla="*/ 1415 h 2112"/>
              <a:gd name="T42" fmla="*/ 3585 w 3588"/>
              <a:gd name="T43" fmla="*/ 1544 h 2112"/>
              <a:gd name="T44" fmla="*/ 3560 w 3588"/>
              <a:gd name="T45" fmla="*/ 1667 h 2112"/>
              <a:gd name="T46" fmla="*/ 3512 w 3588"/>
              <a:gd name="T47" fmla="*/ 1780 h 2112"/>
              <a:gd name="T48" fmla="*/ 3444 w 3588"/>
              <a:gd name="T49" fmla="*/ 1880 h 2112"/>
              <a:gd name="T50" fmla="*/ 3360 w 3588"/>
              <a:gd name="T51" fmla="*/ 1965 h 2112"/>
              <a:gd name="T52" fmla="*/ 3260 w 3588"/>
              <a:gd name="T53" fmla="*/ 2034 h 2112"/>
              <a:gd name="T54" fmla="*/ 3148 w 3588"/>
              <a:gd name="T55" fmla="*/ 2083 h 2112"/>
              <a:gd name="T56" fmla="*/ 3025 w 3588"/>
              <a:gd name="T57" fmla="*/ 2109 h 2112"/>
              <a:gd name="T58" fmla="*/ 2961 w 3588"/>
              <a:gd name="T59" fmla="*/ 2112 h 2112"/>
              <a:gd name="T60" fmla="*/ 626 w 3588"/>
              <a:gd name="T61" fmla="*/ 2112 h 2112"/>
              <a:gd name="T62" fmla="*/ 500 w 3588"/>
              <a:gd name="T63" fmla="*/ 2098 h 2112"/>
              <a:gd name="T64" fmla="*/ 382 w 3588"/>
              <a:gd name="T65" fmla="*/ 2060 h 2112"/>
              <a:gd name="T66" fmla="*/ 276 w 3588"/>
              <a:gd name="T67" fmla="*/ 2001 h 2112"/>
              <a:gd name="T68" fmla="*/ 183 w 3588"/>
              <a:gd name="T69" fmla="*/ 1924 h 2112"/>
              <a:gd name="T70" fmla="*/ 107 w 3588"/>
              <a:gd name="T71" fmla="*/ 1831 h 2112"/>
              <a:gd name="T72" fmla="*/ 49 w 3588"/>
              <a:gd name="T73" fmla="*/ 1724 h 2112"/>
              <a:gd name="T74" fmla="*/ 13 w 3588"/>
              <a:gd name="T75" fmla="*/ 1606 h 2112"/>
              <a:gd name="T76" fmla="*/ 0 w 3588"/>
              <a:gd name="T77" fmla="*/ 1479 h 2112"/>
              <a:gd name="T78" fmla="*/ 13 w 3588"/>
              <a:gd name="T79" fmla="*/ 1353 h 2112"/>
              <a:gd name="T80" fmla="*/ 49 w 3588"/>
              <a:gd name="T81" fmla="*/ 1235 h 2112"/>
              <a:gd name="T82" fmla="*/ 105 w 3588"/>
              <a:gd name="T83" fmla="*/ 1129 h 2112"/>
              <a:gd name="T84" fmla="*/ 182 w 3588"/>
              <a:gd name="T85" fmla="*/ 1035 h 2112"/>
              <a:gd name="T86" fmla="*/ 274 w 3588"/>
              <a:gd name="T87" fmla="*/ 958 h 2112"/>
              <a:gd name="T88" fmla="*/ 379 w 3588"/>
              <a:gd name="T89" fmla="*/ 900 h 2112"/>
              <a:gd name="T90" fmla="*/ 436 w 3588"/>
              <a:gd name="T91" fmla="*/ 854 h 2112"/>
              <a:gd name="T92" fmla="*/ 449 w 3588"/>
              <a:gd name="T93" fmla="*/ 726 h 2112"/>
              <a:gd name="T94" fmla="*/ 486 w 3588"/>
              <a:gd name="T95" fmla="*/ 607 h 2112"/>
              <a:gd name="T96" fmla="*/ 544 w 3588"/>
              <a:gd name="T97" fmla="*/ 500 h 2112"/>
              <a:gd name="T98" fmla="*/ 622 w 3588"/>
              <a:gd name="T99" fmla="*/ 405 h 2112"/>
              <a:gd name="T100" fmla="*/ 715 w 3588"/>
              <a:gd name="T101" fmla="*/ 328 h 2112"/>
              <a:gd name="T102" fmla="*/ 823 w 3588"/>
              <a:gd name="T103" fmla="*/ 271 h 2112"/>
              <a:gd name="T104" fmla="*/ 942 w 3588"/>
              <a:gd name="T105" fmla="*/ 234 h 2112"/>
              <a:gd name="T106" fmla="*/ 1070 w 3588"/>
              <a:gd name="T107" fmla="*/ 221 h 2112"/>
              <a:gd name="T108" fmla="*/ 1194 w 3588"/>
              <a:gd name="T109" fmla="*/ 232 h 2112"/>
              <a:gd name="T110" fmla="*/ 1309 w 3588"/>
              <a:gd name="T111" fmla="*/ 267 h 2112"/>
              <a:gd name="T112" fmla="*/ 1386 w 3588"/>
              <a:gd name="T113" fmla="*/ 177 h 2112"/>
              <a:gd name="T114" fmla="*/ 1480 w 3588"/>
              <a:gd name="T115" fmla="*/ 103 h 2112"/>
              <a:gd name="T116" fmla="*/ 1585 w 3588"/>
              <a:gd name="T117" fmla="*/ 47 h 2112"/>
              <a:gd name="T118" fmla="*/ 1702 w 3588"/>
              <a:gd name="T119" fmla="*/ 12 h 2112"/>
              <a:gd name="T120" fmla="*/ 1827 w 3588"/>
              <a:gd name="T121" fmla="*/ 0 h 2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8" h="2112">
                <a:moveTo>
                  <a:pt x="1827" y="0"/>
                </a:moveTo>
                <a:lnTo>
                  <a:pt x="1889" y="2"/>
                </a:lnTo>
                <a:lnTo>
                  <a:pt x="1949" y="12"/>
                </a:lnTo>
                <a:lnTo>
                  <a:pt x="2008" y="26"/>
                </a:lnTo>
                <a:lnTo>
                  <a:pt x="2065" y="46"/>
                </a:lnTo>
                <a:lnTo>
                  <a:pt x="2119" y="71"/>
                </a:lnTo>
                <a:lnTo>
                  <a:pt x="2169" y="100"/>
                </a:lnTo>
                <a:lnTo>
                  <a:pt x="2217" y="135"/>
                </a:lnTo>
                <a:lnTo>
                  <a:pt x="2262" y="173"/>
                </a:lnTo>
                <a:lnTo>
                  <a:pt x="2303" y="215"/>
                </a:lnTo>
                <a:lnTo>
                  <a:pt x="2339" y="261"/>
                </a:lnTo>
                <a:lnTo>
                  <a:pt x="2371" y="310"/>
                </a:lnTo>
                <a:lnTo>
                  <a:pt x="2400" y="362"/>
                </a:lnTo>
                <a:lnTo>
                  <a:pt x="2422" y="416"/>
                </a:lnTo>
                <a:lnTo>
                  <a:pt x="2482" y="427"/>
                </a:lnTo>
                <a:lnTo>
                  <a:pt x="2541" y="443"/>
                </a:lnTo>
                <a:lnTo>
                  <a:pt x="2596" y="464"/>
                </a:lnTo>
                <a:lnTo>
                  <a:pt x="2650" y="491"/>
                </a:lnTo>
                <a:lnTo>
                  <a:pt x="2700" y="521"/>
                </a:lnTo>
                <a:lnTo>
                  <a:pt x="2746" y="557"/>
                </a:lnTo>
                <a:lnTo>
                  <a:pt x="2790" y="596"/>
                </a:lnTo>
                <a:lnTo>
                  <a:pt x="2830" y="640"/>
                </a:lnTo>
                <a:lnTo>
                  <a:pt x="2865" y="687"/>
                </a:lnTo>
                <a:lnTo>
                  <a:pt x="2896" y="737"/>
                </a:lnTo>
                <a:lnTo>
                  <a:pt x="2923" y="790"/>
                </a:lnTo>
                <a:lnTo>
                  <a:pt x="2944" y="846"/>
                </a:lnTo>
                <a:lnTo>
                  <a:pt x="2954" y="845"/>
                </a:lnTo>
                <a:lnTo>
                  <a:pt x="3019" y="848"/>
                </a:lnTo>
                <a:lnTo>
                  <a:pt x="3082" y="858"/>
                </a:lnTo>
                <a:lnTo>
                  <a:pt x="3142" y="875"/>
                </a:lnTo>
                <a:lnTo>
                  <a:pt x="3201" y="895"/>
                </a:lnTo>
                <a:lnTo>
                  <a:pt x="3256" y="922"/>
                </a:lnTo>
                <a:lnTo>
                  <a:pt x="3309" y="954"/>
                </a:lnTo>
                <a:lnTo>
                  <a:pt x="3357" y="991"/>
                </a:lnTo>
                <a:lnTo>
                  <a:pt x="3402" y="1031"/>
                </a:lnTo>
                <a:lnTo>
                  <a:pt x="3443" y="1077"/>
                </a:lnTo>
                <a:lnTo>
                  <a:pt x="3479" y="1124"/>
                </a:lnTo>
                <a:lnTo>
                  <a:pt x="3512" y="1178"/>
                </a:lnTo>
                <a:lnTo>
                  <a:pt x="3538" y="1232"/>
                </a:lnTo>
                <a:lnTo>
                  <a:pt x="3560" y="1291"/>
                </a:lnTo>
                <a:lnTo>
                  <a:pt x="3575" y="1352"/>
                </a:lnTo>
                <a:lnTo>
                  <a:pt x="3585" y="1415"/>
                </a:lnTo>
                <a:lnTo>
                  <a:pt x="3588" y="1479"/>
                </a:lnTo>
                <a:lnTo>
                  <a:pt x="3585" y="1544"/>
                </a:lnTo>
                <a:lnTo>
                  <a:pt x="3575" y="1606"/>
                </a:lnTo>
                <a:lnTo>
                  <a:pt x="3560" y="1667"/>
                </a:lnTo>
                <a:lnTo>
                  <a:pt x="3539" y="1724"/>
                </a:lnTo>
                <a:lnTo>
                  <a:pt x="3512" y="1780"/>
                </a:lnTo>
                <a:lnTo>
                  <a:pt x="3481" y="1832"/>
                </a:lnTo>
                <a:lnTo>
                  <a:pt x="3444" y="1880"/>
                </a:lnTo>
                <a:lnTo>
                  <a:pt x="3404" y="1925"/>
                </a:lnTo>
                <a:lnTo>
                  <a:pt x="3360" y="1965"/>
                </a:lnTo>
                <a:lnTo>
                  <a:pt x="3312" y="2002"/>
                </a:lnTo>
                <a:lnTo>
                  <a:pt x="3260" y="2034"/>
                </a:lnTo>
                <a:lnTo>
                  <a:pt x="3205" y="2061"/>
                </a:lnTo>
                <a:lnTo>
                  <a:pt x="3148" y="2083"/>
                </a:lnTo>
                <a:lnTo>
                  <a:pt x="3087" y="2098"/>
                </a:lnTo>
                <a:lnTo>
                  <a:pt x="3025" y="2109"/>
                </a:lnTo>
                <a:lnTo>
                  <a:pt x="2961" y="2112"/>
                </a:lnTo>
                <a:lnTo>
                  <a:pt x="2961" y="2112"/>
                </a:lnTo>
                <a:lnTo>
                  <a:pt x="626" y="2112"/>
                </a:lnTo>
                <a:lnTo>
                  <a:pt x="626" y="2112"/>
                </a:lnTo>
                <a:lnTo>
                  <a:pt x="562" y="2108"/>
                </a:lnTo>
                <a:lnTo>
                  <a:pt x="500" y="2098"/>
                </a:lnTo>
                <a:lnTo>
                  <a:pt x="439" y="2082"/>
                </a:lnTo>
                <a:lnTo>
                  <a:pt x="382" y="2060"/>
                </a:lnTo>
                <a:lnTo>
                  <a:pt x="327" y="2034"/>
                </a:lnTo>
                <a:lnTo>
                  <a:pt x="276" y="2001"/>
                </a:lnTo>
                <a:lnTo>
                  <a:pt x="227" y="1965"/>
                </a:lnTo>
                <a:lnTo>
                  <a:pt x="183" y="1924"/>
                </a:lnTo>
                <a:lnTo>
                  <a:pt x="142" y="1880"/>
                </a:lnTo>
                <a:lnTo>
                  <a:pt x="107" y="1831"/>
                </a:lnTo>
                <a:lnTo>
                  <a:pt x="75" y="1778"/>
                </a:lnTo>
                <a:lnTo>
                  <a:pt x="49" y="1724"/>
                </a:lnTo>
                <a:lnTo>
                  <a:pt x="28" y="1665"/>
                </a:lnTo>
                <a:lnTo>
                  <a:pt x="13" y="1606"/>
                </a:lnTo>
                <a:lnTo>
                  <a:pt x="3" y="1544"/>
                </a:lnTo>
                <a:lnTo>
                  <a:pt x="0" y="1479"/>
                </a:lnTo>
                <a:lnTo>
                  <a:pt x="3" y="1415"/>
                </a:lnTo>
                <a:lnTo>
                  <a:pt x="13" y="1353"/>
                </a:lnTo>
                <a:lnTo>
                  <a:pt x="28" y="1293"/>
                </a:lnTo>
                <a:lnTo>
                  <a:pt x="49" y="1235"/>
                </a:lnTo>
                <a:lnTo>
                  <a:pt x="75" y="1180"/>
                </a:lnTo>
                <a:lnTo>
                  <a:pt x="105" y="1129"/>
                </a:lnTo>
                <a:lnTo>
                  <a:pt x="141" y="1080"/>
                </a:lnTo>
                <a:lnTo>
                  <a:pt x="182" y="1035"/>
                </a:lnTo>
                <a:lnTo>
                  <a:pt x="226" y="994"/>
                </a:lnTo>
                <a:lnTo>
                  <a:pt x="274" y="958"/>
                </a:lnTo>
                <a:lnTo>
                  <a:pt x="325" y="926"/>
                </a:lnTo>
                <a:lnTo>
                  <a:pt x="379" y="900"/>
                </a:lnTo>
                <a:lnTo>
                  <a:pt x="436" y="877"/>
                </a:lnTo>
                <a:lnTo>
                  <a:pt x="436" y="854"/>
                </a:lnTo>
                <a:lnTo>
                  <a:pt x="439" y="789"/>
                </a:lnTo>
                <a:lnTo>
                  <a:pt x="449" y="726"/>
                </a:lnTo>
                <a:lnTo>
                  <a:pt x="464" y="665"/>
                </a:lnTo>
                <a:lnTo>
                  <a:pt x="486" y="607"/>
                </a:lnTo>
                <a:lnTo>
                  <a:pt x="512" y="552"/>
                </a:lnTo>
                <a:lnTo>
                  <a:pt x="544" y="500"/>
                </a:lnTo>
                <a:lnTo>
                  <a:pt x="581" y="451"/>
                </a:lnTo>
                <a:lnTo>
                  <a:pt x="622" y="405"/>
                </a:lnTo>
                <a:lnTo>
                  <a:pt x="666" y="365"/>
                </a:lnTo>
                <a:lnTo>
                  <a:pt x="715" y="328"/>
                </a:lnTo>
                <a:lnTo>
                  <a:pt x="768" y="297"/>
                </a:lnTo>
                <a:lnTo>
                  <a:pt x="823" y="271"/>
                </a:lnTo>
                <a:lnTo>
                  <a:pt x="881" y="249"/>
                </a:lnTo>
                <a:lnTo>
                  <a:pt x="942" y="234"/>
                </a:lnTo>
                <a:lnTo>
                  <a:pt x="1005" y="224"/>
                </a:lnTo>
                <a:lnTo>
                  <a:pt x="1070" y="221"/>
                </a:lnTo>
                <a:lnTo>
                  <a:pt x="1133" y="224"/>
                </a:lnTo>
                <a:lnTo>
                  <a:pt x="1194" y="232"/>
                </a:lnTo>
                <a:lnTo>
                  <a:pt x="1253" y="247"/>
                </a:lnTo>
                <a:lnTo>
                  <a:pt x="1309" y="267"/>
                </a:lnTo>
                <a:lnTo>
                  <a:pt x="1346" y="221"/>
                </a:lnTo>
                <a:lnTo>
                  <a:pt x="1386" y="177"/>
                </a:lnTo>
                <a:lnTo>
                  <a:pt x="1431" y="138"/>
                </a:lnTo>
                <a:lnTo>
                  <a:pt x="1480" y="103"/>
                </a:lnTo>
                <a:lnTo>
                  <a:pt x="1531" y="73"/>
                </a:lnTo>
                <a:lnTo>
                  <a:pt x="1585" y="47"/>
                </a:lnTo>
                <a:lnTo>
                  <a:pt x="1643" y="27"/>
                </a:lnTo>
                <a:lnTo>
                  <a:pt x="1702" y="12"/>
                </a:lnTo>
                <a:lnTo>
                  <a:pt x="1764" y="3"/>
                </a:lnTo>
                <a:lnTo>
                  <a:pt x="1827" y="0"/>
                </a:lnTo>
                <a:close/>
              </a:path>
            </a:pathLst>
          </a:custGeom>
          <a:solidFill>
            <a:schemeClr val="tx2">
              <a:lumMod val="20000"/>
              <a:lumOff val="80000"/>
            </a:schemeClr>
          </a:solidFill>
          <a:ln w="0">
            <a:noFill/>
            <a:prstDash val="solid"/>
            <a:round/>
            <a:headEnd/>
            <a:tailEnd/>
          </a:ln>
        </p:spPr>
        <p:txBody>
          <a:bodyPr vert="horz" wrap="square" lIns="68750" tIns="34375" rIns="68750" bIns="34375" numCol="1" anchor="t" anchorCtr="0" compatLnSpc="1">
            <a:prstTxWarp prst="textNoShape">
              <a:avLst/>
            </a:prstTxWarp>
          </a:bodyPr>
          <a:lstStyle/>
          <a:p>
            <a:endParaRPr lang="en-US" sz="1353" dirty="0"/>
          </a:p>
        </p:txBody>
      </p:sp>
      <p:sp>
        <p:nvSpPr>
          <p:cNvPr id="2" name="Title 1"/>
          <p:cNvSpPr>
            <a:spLocks noGrp="1"/>
          </p:cNvSpPr>
          <p:nvPr>
            <p:ph type="title"/>
          </p:nvPr>
        </p:nvSpPr>
        <p:spPr/>
        <p:txBody>
          <a:bodyPr/>
          <a:lstStyle/>
          <a:p>
            <a:r>
              <a:rPr lang="en-US" dirty="0"/>
              <a:t>Cluster Computing Paradigm (admin view)</a:t>
            </a:r>
          </a:p>
        </p:txBody>
      </p:sp>
      <p:sp>
        <p:nvSpPr>
          <p:cNvPr id="3" name="Content Placeholder 2"/>
          <p:cNvSpPr>
            <a:spLocks noGrp="1"/>
          </p:cNvSpPr>
          <p:nvPr>
            <p:ph sz="half" idx="1"/>
          </p:nvPr>
        </p:nvSpPr>
        <p:spPr>
          <a:xfrm>
            <a:off x="159172" y="2211277"/>
            <a:ext cx="3034657" cy="4529504"/>
          </a:xfrm>
        </p:spPr>
        <p:txBody>
          <a:bodyPr/>
          <a:lstStyle/>
          <a:p>
            <a:r>
              <a:rPr lang="en-US" sz="2400" dirty="0"/>
              <a:t>Prototype on the desktop</a:t>
            </a:r>
          </a:p>
          <a:p>
            <a:pPr lvl="2"/>
            <a:endParaRPr lang="en-US" sz="2400" dirty="0"/>
          </a:p>
          <a:p>
            <a:r>
              <a:rPr lang="en-US" sz="2400" dirty="0"/>
              <a:t>Integrate with existing infrastructure</a:t>
            </a:r>
          </a:p>
          <a:p>
            <a:pPr lvl="2"/>
            <a:endParaRPr lang="en-US" sz="2400" dirty="0"/>
          </a:p>
          <a:p>
            <a:r>
              <a:rPr lang="en-US" sz="2400" dirty="0"/>
              <a:t>Access directly through MATLAB</a:t>
            </a:r>
          </a:p>
        </p:txBody>
      </p:sp>
      <p:cxnSp>
        <p:nvCxnSpPr>
          <p:cNvPr id="7" name="Straight Arrow Connector 6"/>
          <p:cNvCxnSpPr/>
          <p:nvPr/>
        </p:nvCxnSpPr>
        <p:spPr>
          <a:xfrm flipV="1">
            <a:off x="6681335" y="2460504"/>
            <a:ext cx="770408" cy="601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4359546" y="3062354"/>
            <a:ext cx="1524117" cy="59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897452" y="3724804"/>
            <a:ext cx="886303" cy="369973"/>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902" b="1" dirty="0"/>
              <a:t>User Desktop</a:t>
            </a:r>
          </a:p>
        </p:txBody>
      </p:sp>
      <p:sp>
        <p:nvSpPr>
          <p:cNvPr id="19" name="TextBox 18"/>
          <p:cNvSpPr txBox="1"/>
          <p:nvPr/>
        </p:nvSpPr>
        <p:spPr>
          <a:xfrm>
            <a:off x="5836694" y="3506820"/>
            <a:ext cx="886303" cy="23115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902" b="1" dirty="0" err="1"/>
              <a:t>Headnode</a:t>
            </a:r>
            <a:r>
              <a:rPr lang="en-US" sz="902" b="1" dirty="0"/>
              <a:t> </a:t>
            </a:r>
          </a:p>
        </p:txBody>
      </p:sp>
      <p:sp>
        <p:nvSpPr>
          <p:cNvPr id="27" name="TextBox 26"/>
          <p:cNvSpPr txBox="1"/>
          <p:nvPr/>
        </p:nvSpPr>
        <p:spPr>
          <a:xfrm>
            <a:off x="8012628" y="3649451"/>
            <a:ext cx="886303" cy="36997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902" b="1" dirty="0"/>
              <a:t>Compute Nodes</a:t>
            </a:r>
          </a:p>
        </p:txBody>
      </p:sp>
      <p:cxnSp>
        <p:nvCxnSpPr>
          <p:cNvPr id="38" name="Straight Arrow Connector 37"/>
          <p:cNvCxnSpPr/>
          <p:nvPr/>
        </p:nvCxnSpPr>
        <p:spPr>
          <a:xfrm>
            <a:off x="6681335" y="3062354"/>
            <a:ext cx="770408" cy="2675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a:xfrm>
            <a:off x="6681335" y="3062355"/>
            <a:ext cx="770408" cy="11470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3597481" y="4699785"/>
            <a:ext cx="1717137" cy="231154"/>
          </a:xfrm>
          <a:prstGeom prst="rect">
            <a:avLst/>
          </a:prstGeom>
          <a:noFill/>
        </p:spPr>
        <p:txBody>
          <a:bodyPr wrap="none" rtlCol="0">
            <a:spAutoFit/>
          </a:bodyPr>
          <a:lstStyle/>
          <a:p>
            <a:r>
              <a:rPr lang="en-US" sz="902" b="1" dirty="0">
                <a:solidFill>
                  <a:srgbClr val="024C84"/>
                </a:solidFill>
                <a:latin typeface="+mj-lt"/>
                <a:cs typeface="Arial" pitchFamily="34" charset="0"/>
              </a:rPr>
              <a:t>Parallel Computing Toolbox</a:t>
            </a:r>
          </a:p>
        </p:txBody>
      </p:sp>
      <p:sp>
        <p:nvSpPr>
          <p:cNvPr id="52" name="TextBox 51"/>
          <p:cNvSpPr txBox="1"/>
          <p:nvPr/>
        </p:nvSpPr>
        <p:spPr>
          <a:xfrm>
            <a:off x="4039583" y="4349381"/>
            <a:ext cx="671979" cy="231154"/>
          </a:xfrm>
          <a:prstGeom prst="rect">
            <a:avLst/>
          </a:prstGeom>
          <a:noFill/>
        </p:spPr>
        <p:txBody>
          <a:bodyPr wrap="none" rtlCol="0">
            <a:spAutoFit/>
          </a:bodyPr>
          <a:lstStyle/>
          <a:p>
            <a:r>
              <a:rPr lang="en-US" sz="902" b="1" dirty="0">
                <a:solidFill>
                  <a:srgbClr val="024C84"/>
                </a:solidFill>
                <a:latin typeface="+mj-lt"/>
                <a:cs typeface="Arial" pitchFamily="34" charset="0"/>
              </a:rPr>
              <a:t>MATLAB</a:t>
            </a:r>
          </a:p>
        </p:txBody>
      </p:sp>
      <p:sp>
        <p:nvSpPr>
          <p:cNvPr id="53" name="TextBox 52"/>
          <p:cNvSpPr txBox="1"/>
          <p:nvPr/>
        </p:nvSpPr>
        <p:spPr>
          <a:xfrm>
            <a:off x="6360840" y="4699785"/>
            <a:ext cx="2345514" cy="231154"/>
          </a:xfrm>
          <a:prstGeom prst="rect">
            <a:avLst/>
          </a:prstGeom>
          <a:noFill/>
        </p:spPr>
        <p:txBody>
          <a:bodyPr wrap="none" rtlCol="0">
            <a:spAutoFit/>
          </a:bodyPr>
          <a:lstStyle/>
          <a:p>
            <a:r>
              <a:rPr lang="en-US" sz="902" b="1" dirty="0">
                <a:solidFill>
                  <a:srgbClr val="024C84"/>
                </a:solidFill>
                <a:latin typeface="+mj-lt"/>
                <a:cs typeface="Arial" pitchFamily="34" charset="0"/>
              </a:rPr>
              <a:t>MATLAB Distributed Computing Server</a:t>
            </a:r>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0317" y="2365198"/>
            <a:ext cx="1418838" cy="275000"/>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3231" y="3195485"/>
            <a:ext cx="1418838" cy="275000"/>
          </a:xfrm>
          <a:prstGeom prst="rect">
            <a:avLst/>
          </a:prstGeom>
        </p:spPr>
      </p:pic>
      <p:sp>
        <p:nvSpPr>
          <p:cNvPr id="63" name="TextBox 62"/>
          <p:cNvSpPr txBox="1"/>
          <p:nvPr/>
        </p:nvSpPr>
        <p:spPr>
          <a:xfrm>
            <a:off x="3666151" y="2280218"/>
            <a:ext cx="1418842" cy="439479"/>
          </a:xfrm>
          <a:prstGeom prst="rect">
            <a:avLst/>
          </a:prstGeom>
          <a:noFill/>
        </p:spPr>
        <p:txBody>
          <a:bodyPr wrap="square" rtlCol="0">
            <a:spAutoFit/>
          </a:bodyPr>
          <a:lstStyle/>
          <a:p>
            <a:pPr algn="ctr"/>
            <a:r>
              <a:rPr lang="en-US" sz="1128" dirty="0">
                <a:solidFill>
                  <a:srgbClr val="484848"/>
                </a:solidFill>
                <a:latin typeface="Arial" pitchFamily="34" charset="0"/>
                <a:cs typeface="Arial" pitchFamily="34" charset="0"/>
              </a:rPr>
              <a:t>Computer cluster</a:t>
            </a:r>
          </a:p>
          <a:p>
            <a:pPr algn="ctr"/>
            <a:r>
              <a:rPr lang="en-US" sz="1128" dirty="0">
                <a:solidFill>
                  <a:srgbClr val="484848"/>
                </a:solidFill>
                <a:latin typeface="Arial" pitchFamily="34" charset="0"/>
                <a:cs typeface="Arial" pitchFamily="34" charset="0"/>
              </a:rPr>
              <a:t>Running MATLAB</a:t>
            </a: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3231" y="4074381"/>
            <a:ext cx="1418838" cy="275000"/>
          </a:xfrm>
          <a:prstGeom prst="rect">
            <a:avLst/>
          </a:prstGeom>
        </p:spPr>
      </p:pic>
      <p:pic>
        <p:nvPicPr>
          <p:cNvPr id="67" name="Picture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8360" y="2899682"/>
            <a:ext cx="812262" cy="548997"/>
          </a:xfrm>
          <a:prstGeom prst="rect">
            <a:avLst/>
          </a:prstGeom>
        </p:spPr>
      </p:pic>
      <p:pic>
        <p:nvPicPr>
          <p:cNvPr id="68" name="Picture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6875" y="2779322"/>
            <a:ext cx="864065" cy="747299"/>
          </a:xfrm>
          <a:prstGeom prst="rect">
            <a:avLst/>
          </a:prstGeom>
        </p:spPr>
      </p:pic>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5761" y="2904452"/>
            <a:ext cx="388008" cy="194004"/>
          </a:xfrm>
          <a:prstGeom prst="rect">
            <a:avLst/>
          </a:prstGeom>
        </p:spPr>
      </p:pic>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5763" y="3144786"/>
            <a:ext cx="315429" cy="370655"/>
          </a:xfrm>
          <a:prstGeom prst="rect">
            <a:avLst/>
          </a:prstGeom>
        </p:spPr>
      </p:pic>
    </p:spTree>
    <p:extLst>
      <p:ext uri="{BB962C8B-B14F-4D97-AF65-F5344CB8AC3E}">
        <p14:creationId xmlns:p14="http://schemas.microsoft.com/office/powerpoint/2010/main" val="294636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8"/>
            <a:ext cx="9083352" cy="1143000"/>
          </a:xfrm>
        </p:spPr>
        <p:txBody>
          <a:bodyPr/>
          <a:lstStyle/>
          <a:p>
            <a:r>
              <a:rPr lang="en-US" dirty="0" smtClean="0"/>
              <a:t>Why Parallel Computing?</a:t>
            </a:r>
            <a:endParaRPr lang="en-US" dirty="0"/>
          </a:p>
        </p:txBody>
      </p:sp>
      <p:sp>
        <p:nvSpPr>
          <p:cNvPr id="3" name="Content Placeholder 2"/>
          <p:cNvSpPr>
            <a:spLocks noGrp="1"/>
          </p:cNvSpPr>
          <p:nvPr>
            <p:ph idx="1"/>
          </p:nvPr>
        </p:nvSpPr>
        <p:spPr>
          <a:xfrm>
            <a:off x="457200" y="1844824"/>
            <a:ext cx="8939336" cy="4971999"/>
          </a:xfrm>
        </p:spPr>
        <p:txBody>
          <a:bodyPr/>
          <a:lstStyle/>
          <a:p>
            <a:r>
              <a:rPr lang="en-US" sz="2400" b="1" dirty="0"/>
              <a:t>Why parallel computing?</a:t>
            </a:r>
          </a:p>
          <a:p>
            <a:pPr lvl="1">
              <a:lnSpc>
                <a:spcPct val="150000"/>
              </a:lnSpc>
              <a:buSzPct val="50000"/>
              <a:buFont typeface="Wingdings" panose="05000000000000000000" pitchFamily="2" charset="2"/>
              <a:buChar char="§"/>
            </a:pPr>
            <a:r>
              <a:rPr lang="en-US" dirty="0"/>
              <a:t>Need faster insight into your data </a:t>
            </a:r>
          </a:p>
          <a:p>
            <a:pPr lvl="1">
              <a:lnSpc>
                <a:spcPct val="150000"/>
              </a:lnSpc>
              <a:buSzPct val="50000"/>
              <a:buFont typeface="Wingdings" panose="05000000000000000000" pitchFamily="2" charset="2"/>
              <a:buChar char="§"/>
            </a:pPr>
            <a:r>
              <a:rPr lang="en-US" dirty="0"/>
              <a:t>Computing infrastructure is broadly </a:t>
            </a:r>
            <a:r>
              <a:rPr lang="en-US" dirty="0" smtClean="0"/>
              <a:t>available </a:t>
            </a:r>
            <a:r>
              <a:rPr lang="en-US" dirty="0"/>
              <a:t>(multicore </a:t>
            </a:r>
            <a:r>
              <a:rPr lang="en-US" dirty="0" smtClean="0"/>
              <a:t>desktops, clusters, </a:t>
            </a:r>
            <a:r>
              <a:rPr lang="en-US" dirty="0" err="1" smtClean="0"/>
              <a:t>gpus</a:t>
            </a:r>
            <a:r>
              <a:rPr lang="en-US" dirty="0" smtClean="0"/>
              <a:t>)</a:t>
            </a:r>
            <a:endParaRPr lang="en-US" dirty="0"/>
          </a:p>
          <a:p>
            <a:pPr marL="686687" lvl="1" indent="-342900">
              <a:buFont typeface="Wingdings" panose="05000000000000000000" pitchFamily="2" charset="2"/>
              <a:buChar char="§"/>
            </a:pPr>
            <a:endParaRPr lang="en-US" sz="2000" dirty="0"/>
          </a:p>
          <a:p>
            <a:r>
              <a:rPr lang="en-US" sz="2400" b="1" dirty="0"/>
              <a:t>Why parallel computing with </a:t>
            </a:r>
            <a:r>
              <a:rPr lang="en-US" sz="2400" b="1" dirty="0" smtClean="0"/>
              <a:t>MATLAB?</a:t>
            </a:r>
            <a:endParaRPr lang="en-US" sz="2400" b="1" dirty="0"/>
          </a:p>
          <a:p>
            <a:pPr lvl="1">
              <a:lnSpc>
                <a:spcPct val="150000"/>
              </a:lnSpc>
              <a:buSzPct val="50000"/>
              <a:buFont typeface="Wingdings" panose="05000000000000000000" pitchFamily="2" charset="2"/>
              <a:buChar char="§"/>
            </a:pPr>
            <a:r>
              <a:rPr lang="en-US" dirty="0"/>
              <a:t>Accelerate workflows with </a:t>
            </a:r>
            <a:r>
              <a:rPr lang="en-US" dirty="0" smtClean="0"/>
              <a:t>minimal code </a:t>
            </a:r>
            <a:r>
              <a:rPr lang="en-US" dirty="0"/>
              <a:t>changes </a:t>
            </a:r>
            <a:endParaRPr lang="en-US" dirty="0" smtClean="0"/>
          </a:p>
          <a:p>
            <a:pPr lvl="1">
              <a:lnSpc>
                <a:spcPct val="150000"/>
              </a:lnSpc>
              <a:buSzPct val="50000"/>
              <a:buFont typeface="Wingdings" panose="05000000000000000000" pitchFamily="2" charset="2"/>
              <a:buChar char="§"/>
            </a:pPr>
            <a:r>
              <a:rPr lang="en-US" dirty="0" smtClean="0"/>
              <a:t>Focus </a:t>
            </a:r>
            <a:r>
              <a:rPr lang="en-US" dirty="0"/>
              <a:t>on </a:t>
            </a:r>
            <a:r>
              <a:rPr lang="en-US" dirty="0" smtClean="0"/>
              <a:t>engineering </a:t>
            </a:r>
            <a:r>
              <a:rPr lang="en-US" dirty="0"/>
              <a:t>and research, </a:t>
            </a:r>
            <a:r>
              <a:rPr lang="en-US" dirty="0" smtClean="0"/>
              <a:t>not </a:t>
            </a:r>
            <a:r>
              <a:rPr lang="en-US" dirty="0"/>
              <a:t>computation</a:t>
            </a:r>
          </a:p>
          <a:p>
            <a:pPr marL="343787" lvl="1" indent="0" algn="just">
              <a:lnSpc>
                <a:spcPct val="150000"/>
              </a:lnSpc>
              <a:buNone/>
            </a:pPr>
            <a:endParaRPr lang="en-US" sz="2000" dirty="0"/>
          </a:p>
          <a:p>
            <a:pPr marL="0" indent="0" algn="just">
              <a:buNone/>
            </a:pPr>
            <a:endParaRPr lang="en-US" sz="2000" dirty="0"/>
          </a:p>
        </p:txBody>
      </p:sp>
    </p:spTree>
    <p:extLst>
      <p:ext uri="{BB962C8B-B14F-4D97-AF65-F5344CB8AC3E}">
        <p14:creationId xmlns:p14="http://schemas.microsoft.com/office/powerpoint/2010/main" val="23864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Seminar Summary</a:t>
            </a:r>
            <a:endParaRPr lang="he-IL" dirty="0"/>
          </a:p>
        </p:txBody>
      </p:sp>
      <p:sp>
        <p:nvSpPr>
          <p:cNvPr id="7" name="Rectangle 6"/>
          <p:cNvSpPr/>
          <p:nvPr/>
        </p:nvSpPr>
        <p:spPr>
          <a:xfrm>
            <a:off x="611560" y="1628800"/>
            <a:ext cx="7470576" cy="646331"/>
          </a:xfrm>
          <a:prstGeom prst="rect">
            <a:avLst/>
          </a:prstGeom>
        </p:spPr>
        <p:txBody>
          <a:bodyPr wrap="square">
            <a:spAutoFit/>
          </a:bodyPr>
          <a:lstStyle/>
          <a:p>
            <a:pPr>
              <a:buFont typeface="Wingdings" panose="05000000000000000000" pitchFamily="2" charset="2"/>
              <a:buChar char="Ø"/>
            </a:pPr>
            <a:r>
              <a:rPr lang="en-US" dirty="0"/>
              <a:t>Speed up your MATLAB applications without being an expert </a:t>
            </a:r>
          </a:p>
          <a:p>
            <a:r>
              <a:rPr lang="en-US" dirty="0"/>
              <a:t>…and do even more, if you are </a:t>
            </a:r>
          </a:p>
        </p:txBody>
      </p:sp>
    </p:spTree>
    <p:extLst>
      <p:ext uri="{BB962C8B-B14F-4D97-AF65-F5344CB8AC3E}">
        <p14:creationId xmlns:p14="http://schemas.microsoft.com/office/powerpoint/2010/main" val="193877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2053998"/>
            <a:ext cx="8175296" cy="3823274"/>
          </a:xfrm>
        </p:spPr>
        <p:txBody>
          <a:bodyPr/>
          <a:lstStyle/>
          <a:p>
            <a:pPr>
              <a:buFont typeface="Wingdings" panose="05000000000000000000" pitchFamily="2" charset="2"/>
              <a:buChar char="Ø"/>
            </a:pPr>
            <a:r>
              <a:rPr lang="en-US" sz="2200" dirty="0"/>
              <a:t>Speed up your MATLAB </a:t>
            </a:r>
            <a:r>
              <a:rPr lang="en-US" sz="2200" dirty="0" smtClean="0"/>
              <a:t>applications </a:t>
            </a:r>
            <a:r>
              <a:rPr lang="en-US" sz="2200" dirty="0"/>
              <a:t>without being an </a:t>
            </a:r>
            <a:r>
              <a:rPr lang="en-US" sz="2200" dirty="0" smtClean="0"/>
              <a:t>expert </a:t>
            </a:r>
          </a:p>
          <a:p>
            <a:pPr marL="0" indent="0">
              <a:buNone/>
            </a:pPr>
            <a:r>
              <a:rPr lang="en-US" sz="2200" dirty="0" smtClean="0"/>
              <a:t>…and </a:t>
            </a:r>
            <a:r>
              <a:rPr lang="en-US" sz="2200" dirty="0"/>
              <a:t>do even more, if you are </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Leverage the Parallel Computing Toolbox to</a:t>
            </a:r>
          </a:p>
          <a:p>
            <a:pPr>
              <a:lnSpc>
                <a:spcPts val="1504"/>
              </a:lnSpc>
              <a:spcBef>
                <a:spcPts val="0"/>
              </a:spcBef>
              <a:buFont typeface="Wingdings" panose="05000000000000000000" pitchFamily="2" charset="2"/>
              <a:buChar char="Ø"/>
            </a:pPr>
            <a:endParaRPr lang="en-US" sz="2200" dirty="0"/>
          </a:p>
          <a:p>
            <a:pPr lvl="1">
              <a:lnSpc>
                <a:spcPts val="1504"/>
              </a:lnSpc>
              <a:spcBef>
                <a:spcPts val="0"/>
              </a:spcBef>
              <a:buFont typeface="Arial" panose="020B0604020202020204" pitchFamily="34" charset="0"/>
              <a:buChar char="•"/>
            </a:pPr>
            <a:r>
              <a:rPr lang="en-US" sz="2200" dirty="0"/>
              <a:t>Reduce Computation Time:  </a:t>
            </a:r>
            <a:r>
              <a:rPr lang="en-US" sz="2200" b="1" dirty="0" err="1">
                <a:solidFill>
                  <a:schemeClr val="tx2"/>
                </a:solidFill>
                <a:latin typeface="Courier New" panose="02070309020205020404" pitchFamily="49" charset="0"/>
                <a:cs typeface="Courier New" panose="02070309020205020404" pitchFamily="49" charset="0"/>
              </a:rPr>
              <a:t>parfor</a:t>
            </a:r>
            <a:r>
              <a:rPr lang="en-US" sz="2200" b="1" dirty="0">
                <a:solidFill>
                  <a:schemeClr val="tx2"/>
                </a:solidFill>
                <a:latin typeface="Courier New" panose="02070309020205020404" pitchFamily="49" charset="0"/>
                <a:cs typeface="Courier New" panose="02070309020205020404" pitchFamily="49" charset="0"/>
              </a:rPr>
              <a:t>,  </a:t>
            </a:r>
            <a:r>
              <a:rPr lang="en-US" sz="2200" b="1" dirty="0" err="1">
                <a:solidFill>
                  <a:schemeClr val="tx2"/>
                </a:solidFill>
                <a:latin typeface="Courier New" panose="02070309020205020404" pitchFamily="49" charset="0"/>
                <a:cs typeface="Courier New" panose="02070309020205020404" pitchFamily="49" charset="0"/>
              </a:rPr>
              <a:t>gpuArray</a:t>
            </a:r>
            <a:endParaRPr lang="en-US" sz="2200" b="1" dirty="0">
              <a:solidFill>
                <a:schemeClr val="tx2"/>
              </a:solidFill>
              <a:latin typeface="Courier New" panose="02070309020205020404" pitchFamily="49" charset="0"/>
              <a:cs typeface="Courier New" panose="02070309020205020404" pitchFamily="49" charset="0"/>
            </a:endParaRPr>
          </a:p>
          <a:p>
            <a:pPr marL="343787" lvl="1" indent="0">
              <a:lnSpc>
                <a:spcPts val="1504"/>
              </a:lnSpc>
              <a:spcBef>
                <a:spcPts val="0"/>
              </a:spcBef>
              <a:buNone/>
            </a:pPr>
            <a:endParaRPr lang="en-US" sz="2200" dirty="0"/>
          </a:p>
          <a:p>
            <a:pPr lvl="1">
              <a:lnSpc>
                <a:spcPts val="1504"/>
              </a:lnSpc>
              <a:spcBef>
                <a:spcPts val="0"/>
              </a:spcBef>
              <a:buFont typeface="Arial" panose="020B0604020202020204" pitchFamily="34" charset="0"/>
              <a:buChar char="•"/>
            </a:pPr>
            <a:r>
              <a:rPr lang="en-US" sz="2200" dirty="0"/>
              <a:t>Offload and Scale Computations:  </a:t>
            </a:r>
            <a:r>
              <a:rPr lang="en-US" sz="2200" b="1" dirty="0">
                <a:solidFill>
                  <a:schemeClr val="tx2"/>
                </a:solidFill>
                <a:latin typeface="Courier New" panose="02070309020205020404" pitchFamily="49" charset="0"/>
                <a:cs typeface="Courier New" panose="02070309020205020404" pitchFamily="49" charset="0"/>
              </a:rPr>
              <a:t>batch</a:t>
            </a:r>
          </a:p>
          <a:p>
            <a:pPr lvl="1">
              <a:lnSpc>
                <a:spcPts val="1504"/>
              </a:lnSpc>
              <a:spcBef>
                <a:spcPts val="0"/>
              </a:spcBef>
              <a:buFont typeface="Arial" panose="020B0604020202020204" pitchFamily="34" charset="0"/>
              <a:buChar char="•"/>
            </a:pPr>
            <a:endParaRPr lang="en-US" sz="2200" dirty="0"/>
          </a:p>
          <a:p>
            <a:pPr lvl="1">
              <a:lnSpc>
                <a:spcPts val="1504"/>
              </a:lnSpc>
              <a:spcBef>
                <a:spcPts val="0"/>
              </a:spcBef>
              <a:buFont typeface="Arial" panose="020B0604020202020204" pitchFamily="34" charset="0"/>
              <a:buChar char="•"/>
            </a:pPr>
            <a:r>
              <a:rPr lang="en-US" sz="2200" dirty="0"/>
              <a:t>Work with large data: </a:t>
            </a:r>
            <a:r>
              <a:rPr lang="en-US" sz="2200" b="1" dirty="0">
                <a:solidFill>
                  <a:schemeClr val="tx2"/>
                </a:solidFill>
                <a:latin typeface="Courier New" panose="02070309020205020404" pitchFamily="49" charset="0"/>
                <a:cs typeface="Courier New" panose="02070309020205020404" pitchFamily="49" charset="0"/>
              </a:rPr>
              <a:t>Tall, Distributed</a:t>
            </a:r>
          </a:p>
          <a:p>
            <a:pPr marL="343787" lvl="1" indent="0">
              <a:buNone/>
            </a:pPr>
            <a:endParaRPr lang="en-US" sz="2200" dirty="0"/>
          </a:p>
          <a:p>
            <a:pPr>
              <a:buFont typeface="Wingdings" panose="05000000000000000000" pitchFamily="2" charset="2"/>
              <a:buChar char="Ø"/>
            </a:pPr>
            <a:r>
              <a:rPr lang="en-US" sz="2200" dirty="0"/>
              <a:t>Develop parallel applications on the desktop and then scale to clusters as needed</a:t>
            </a:r>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238139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200" dirty="0"/>
              <a:t>P</a:t>
            </a:r>
            <a:r>
              <a:rPr lang="en-US" sz="2200" dirty="0" smtClean="0"/>
              <a:t>arallel </a:t>
            </a:r>
            <a:r>
              <a:rPr lang="en-US" sz="2200" dirty="0"/>
              <a:t>computing with </a:t>
            </a:r>
            <a:r>
              <a:rPr lang="en-US" sz="2200" dirty="0" smtClean="0"/>
              <a:t>MATLAB is explicit parallelism that uses multiple MATLAB </a:t>
            </a:r>
            <a:r>
              <a:rPr lang="en-US" sz="2200" dirty="0"/>
              <a:t>c</a:t>
            </a:r>
            <a:r>
              <a:rPr lang="en-US" sz="2200" dirty="0" smtClean="0"/>
              <a:t>omputation engines</a:t>
            </a:r>
          </a:p>
          <a:p>
            <a:endParaRPr lang="en-US" sz="2200" dirty="0" smtClean="0"/>
          </a:p>
          <a:p>
            <a:r>
              <a:rPr lang="en-US" sz="2200" dirty="0" smtClean="0"/>
              <a:t>You can use explicit parallelism to speed up applications and/or to solve larger problems without needing to recode</a:t>
            </a:r>
          </a:p>
          <a:p>
            <a:endParaRPr lang="en-US" sz="2200" dirty="0"/>
          </a:p>
          <a:p>
            <a:r>
              <a:rPr lang="en-US" sz="2200" dirty="0" smtClean="0"/>
              <a:t>Once you’ve written an application with supported functions, you can execute in parallel by opening a parallel pool</a:t>
            </a:r>
            <a:endParaRPr lang="en-US" sz="2200" dirty="0"/>
          </a:p>
          <a:p>
            <a:pPr lvl="1"/>
            <a:endParaRPr lang="en-US" sz="2200" dirty="0" smtClean="0"/>
          </a:p>
          <a:p>
            <a:endParaRPr lang="en-US" sz="2200" dirty="0"/>
          </a:p>
        </p:txBody>
      </p:sp>
    </p:spTree>
    <p:extLst>
      <p:ext uri="{BB962C8B-B14F-4D97-AF65-F5344CB8AC3E}">
        <p14:creationId xmlns:p14="http://schemas.microsoft.com/office/powerpoint/2010/main" val="427950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15"/>
          <p:cNvSpPr>
            <a:spLocks noChangeArrowheads="1"/>
          </p:cNvSpPr>
          <p:nvPr/>
        </p:nvSpPr>
        <p:spPr bwMode="auto">
          <a:xfrm>
            <a:off x="457200" y="720273"/>
            <a:ext cx="5173662" cy="1066800"/>
          </a:xfrm>
          <a:prstGeom prst="rect">
            <a:avLst/>
          </a:prstGeom>
          <a:noFill/>
          <a:ln w="9525">
            <a:noFill/>
            <a:miter lim="800000"/>
            <a:headEnd/>
            <a:tailEnd/>
          </a:ln>
        </p:spPr>
        <p:txBody>
          <a:bodyPr lIns="0" tIns="0" rIns="0" bIns="0"/>
          <a:lstStyle/>
          <a:p>
            <a:r>
              <a:rPr lang="en-US" sz="2000" b="1" dirty="0" smtClean="0">
                <a:solidFill>
                  <a:srgbClr val="125687"/>
                </a:solidFill>
              </a:rPr>
              <a:t>Lund University Develops an Artificial Neural Network for Matching Heart Transplant Donors with Recipients</a:t>
            </a:r>
            <a:endParaRPr lang="en-US" sz="1200" b="1" dirty="0">
              <a:solidFill>
                <a:srgbClr val="125687"/>
              </a:solidFill>
            </a:endParaRPr>
          </a:p>
        </p:txBody>
      </p:sp>
      <p:sp>
        <p:nvSpPr>
          <p:cNvPr id="55299" name="Rectangle 16"/>
          <p:cNvSpPr>
            <a:spLocks noChangeArrowheads="1"/>
          </p:cNvSpPr>
          <p:nvPr/>
        </p:nvSpPr>
        <p:spPr bwMode="auto">
          <a:xfrm>
            <a:off x="479502" y="1905000"/>
            <a:ext cx="4884737" cy="3890962"/>
          </a:xfrm>
          <a:prstGeom prst="rect">
            <a:avLst/>
          </a:prstGeom>
          <a:solidFill>
            <a:schemeClr val="bg1"/>
          </a:solidFill>
          <a:ln w="19050">
            <a:noFill/>
            <a:miter lim="800000"/>
            <a:headEnd/>
            <a:tailEnd/>
          </a:ln>
        </p:spPr>
        <p:txBody>
          <a:bodyPr lIns="0" tIns="0" rIns="0" bIns="0"/>
          <a:lstStyle/>
          <a:p>
            <a:r>
              <a:rPr lang="en-US" b="1" dirty="0" smtClean="0">
                <a:solidFill>
                  <a:srgbClr val="125687"/>
                </a:solidFill>
              </a:rPr>
              <a:t>Challenge</a:t>
            </a:r>
            <a:endParaRPr lang="en-US" sz="1400" b="1" dirty="0" smtClean="0">
              <a:solidFill>
                <a:srgbClr val="125687"/>
              </a:solidFill>
            </a:endParaRPr>
          </a:p>
          <a:p>
            <a:pPr>
              <a:spcBef>
                <a:spcPts val="180"/>
              </a:spcBef>
              <a:buClr>
                <a:srgbClr val="215083"/>
              </a:buClr>
              <a:buFont typeface="Wingdings" pitchFamily="2" charset="2"/>
              <a:buNone/>
            </a:pPr>
            <a:r>
              <a:rPr lang="en-US" sz="1500" dirty="0" smtClean="0">
                <a:solidFill>
                  <a:prstClr val="black"/>
                </a:solidFill>
                <a:cs typeface="Times New Roman" pitchFamily="18" charset="0"/>
              </a:rPr>
              <a:t>Improve long-term survival rates for heart transplant</a:t>
            </a:r>
          </a:p>
          <a:p>
            <a:pPr>
              <a:spcBef>
                <a:spcPts val="180"/>
              </a:spcBef>
              <a:buClr>
                <a:srgbClr val="215083"/>
              </a:buClr>
              <a:buFont typeface="Wingdings" pitchFamily="2" charset="2"/>
              <a:buNone/>
            </a:pPr>
            <a:r>
              <a:rPr lang="en-US" sz="1500" dirty="0" smtClean="0">
                <a:solidFill>
                  <a:prstClr val="black"/>
                </a:solidFill>
                <a:cs typeface="Times New Roman" pitchFamily="18" charset="0"/>
              </a:rPr>
              <a:t>recipients by identifying optimal recipient and donor matches</a:t>
            </a:r>
          </a:p>
          <a:p>
            <a:pPr>
              <a:spcBef>
                <a:spcPts val="648"/>
              </a:spcBef>
              <a:buClr>
                <a:srgbClr val="215083"/>
              </a:buClr>
              <a:buFont typeface="Wingdings" pitchFamily="2" charset="2"/>
              <a:buNone/>
            </a:pPr>
            <a:r>
              <a:rPr lang="en-US" b="1" dirty="0" smtClean="0">
                <a:solidFill>
                  <a:srgbClr val="125687"/>
                </a:solidFill>
              </a:rPr>
              <a:t>Solution</a:t>
            </a:r>
            <a:endParaRPr lang="en-US" sz="1400" b="1" dirty="0" smtClean="0">
              <a:solidFill>
                <a:srgbClr val="125687"/>
              </a:solidFill>
            </a:endParaRPr>
          </a:p>
          <a:p>
            <a:pPr>
              <a:spcBef>
                <a:spcPts val="180"/>
              </a:spcBef>
            </a:pPr>
            <a:r>
              <a:rPr lang="en-US" sz="1500" dirty="0" smtClean="0">
                <a:solidFill>
                  <a:srgbClr val="000000"/>
                </a:solidFill>
              </a:rPr>
              <a:t>Use MathWorks tools to develop a predictive artificial neural network model and simulate thousands of risk-profile combinations on a 56-processor computing </a:t>
            </a:r>
            <a:br>
              <a:rPr lang="en-US" sz="1500" dirty="0" smtClean="0">
                <a:solidFill>
                  <a:srgbClr val="000000"/>
                </a:solidFill>
              </a:rPr>
            </a:br>
            <a:r>
              <a:rPr lang="en-US" sz="1500" dirty="0" smtClean="0">
                <a:solidFill>
                  <a:srgbClr val="000000"/>
                </a:solidFill>
              </a:rPr>
              <a:t>cluster</a:t>
            </a:r>
            <a:endParaRPr lang="en-US" sz="1500" dirty="0">
              <a:solidFill>
                <a:prstClr val="black"/>
              </a:solidFill>
              <a:cs typeface="Times New Roman" pitchFamily="18" charset="0"/>
            </a:endParaRPr>
          </a:p>
          <a:p>
            <a:pPr>
              <a:spcBef>
                <a:spcPts val="648"/>
              </a:spcBef>
              <a:buClr>
                <a:srgbClr val="215083"/>
              </a:buClr>
              <a:buFont typeface="Wingdings" pitchFamily="2" charset="2"/>
              <a:buNone/>
            </a:pPr>
            <a:r>
              <a:rPr lang="en-US" b="1" dirty="0" smtClean="0">
                <a:solidFill>
                  <a:srgbClr val="125687"/>
                </a:solidFill>
              </a:rPr>
              <a:t>Results</a:t>
            </a:r>
            <a:endParaRPr lang="en-US" sz="1400" b="1" dirty="0">
              <a:solidFill>
                <a:srgbClr val="125687"/>
              </a:solidFill>
            </a:endParaRPr>
          </a:p>
          <a:p>
            <a:pPr marL="339725" lvl="1" indent="-225425">
              <a:spcBef>
                <a:spcPts val="180"/>
              </a:spcBef>
              <a:buClr>
                <a:srgbClr val="125687"/>
              </a:buClr>
              <a:buFont typeface="Wingdings" pitchFamily="2" charset="2"/>
              <a:buChar char="§"/>
            </a:pPr>
            <a:r>
              <a:rPr lang="en-US" sz="1500" dirty="0" smtClean="0">
                <a:solidFill>
                  <a:prstClr val="black"/>
                </a:solidFill>
                <a:cs typeface="Times New Roman" pitchFamily="18" charset="0"/>
              </a:rPr>
              <a:t>Prospective five-year survival rate raised by up </a:t>
            </a:r>
            <a:br>
              <a:rPr lang="en-US" sz="1500" dirty="0" smtClean="0">
                <a:solidFill>
                  <a:prstClr val="black"/>
                </a:solidFill>
                <a:cs typeface="Times New Roman" pitchFamily="18" charset="0"/>
              </a:rPr>
            </a:br>
            <a:r>
              <a:rPr lang="en-US" sz="1500" dirty="0" smtClean="0">
                <a:solidFill>
                  <a:prstClr val="black"/>
                </a:solidFill>
                <a:cs typeface="Times New Roman" pitchFamily="18" charset="0"/>
              </a:rPr>
              <a:t>to 10%</a:t>
            </a:r>
          </a:p>
          <a:p>
            <a:pPr marL="339725" lvl="1" indent="-225425">
              <a:spcBef>
                <a:spcPts val="180"/>
              </a:spcBef>
              <a:buClr>
                <a:srgbClr val="125687"/>
              </a:buClr>
              <a:buFont typeface="Wingdings" pitchFamily="2" charset="2"/>
              <a:buChar char="§"/>
            </a:pPr>
            <a:r>
              <a:rPr lang="en-US" sz="1500" dirty="0" smtClean="0">
                <a:solidFill>
                  <a:prstClr val="black"/>
                </a:solidFill>
                <a:cs typeface="Times New Roman" pitchFamily="18" charset="0"/>
              </a:rPr>
              <a:t>Network training time reduced by more than two-thirds</a:t>
            </a:r>
          </a:p>
          <a:p>
            <a:pPr marL="339725" lvl="1" indent="-225425">
              <a:spcBef>
                <a:spcPts val="180"/>
              </a:spcBef>
              <a:buClr>
                <a:srgbClr val="125687"/>
              </a:buClr>
              <a:buFont typeface="Wingdings" pitchFamily="2" charset="2"/>
              <a:buChar char="§"/>
            </a:pPr>
            <a:r>
              <a:rPr lang="en-US" sz="1500" dirty="0" smtClean="0">
                <a:solidFill>
                  <a:prstClr val="black"/>
                </a:solidFill>
                <a:cs typeface="Times New Roman" pitchFamily="18" charset="0"/>
              </a:rPr>
              <a:t>Simulation time cut from weeks to days</a:t>
            </a:r>
            <a:endParaRPr lang="en-US" sz="1500" dirty="0">
              <a:solidFill>
                <a:prstClr val="black"/>
              </a:solidFill>
              <a:cs typeface="Times New Roman" pitchFamily="18" charset="0"/>
            </a:endParaRPr>
          </a:p>
        </p:txBody>
      </p:sp>
      <p:sp>
        <p:nvSpPr>
          <p:cNvPr id="55300" name="Rectangle 17"/>
          <p:cNvSpPr>
            <a:spLocks noChangeArrowheads="1"/>
          </p:cNvSpPr>
          <p:nvPr/>
        </p:nvSpPr>
        <p:spPr bwMode="auto">
          <a:xfrm>
            <a:off x="381000" y="1828800"/>
            <a:ext cx="8005762" cy="4343400"/>
          </a:xfrm>
          <a:prstGeom prst="rect">
            <a:avLst/>
          </a:prstGeom>
          <a:noFill/>
          <a:ln w="28575">
            <a:solidFill>
              <a:schemeClr val="tx2"/>
            </a:solidFill>
            <a:miter lim="800000"/>
            <a:headEnd/>
            <a:tailEnd/>
          </a:ln>
        </p:spPr>
        <p:txBody>
          <a:bodyPr wrap="none" anchor="ctr"/>
          <a:lstStyle/>
          <a:p>
            <a:endParaRPr lang="en-US">
              <a:solidFill>
                <a:prstClr val="black"/>
              </a:solidFill>
            </a:endParaRPr>
          </a:p>
        </p:txBody>
      </p:sp>
      <p:sp>
        <p:nvSpPr>
          <p:cNvPr id="217106" name="Rectangle 18"/>
          <p:cNvSpPr>
            <a:spLocks noChangeArrowheads="1"/>
          </p:cNvSpPr>
          <p:nvPr/>
        </p:nvSpPr>
        <p:spPr bwMode="auto">
          <a:xfrm>
            <a:off x="5257800" y="3657600"/>
            <a:ext cx="3581400" cy="2819400"/>
          </a:xfrm>
          <a:prstGeom prst="rect">
            <a:avLst/>
          </a:prstGeom>
          <a:gradFill rotWithShape="1">
            <a:gsLst>
              <a:gs pos="0">
                <a:srgbClr val="AEC7E2"/>
              </a:gs>
              <a:gs pos="50000">
                <a:srgbClr val="AEC7E2">
                  <a:gamma/>
                  <a:tint val="0"/>
                  <a:invGamma/>
                </a:srgbClr>
              </a:gs>
              <a:gs pos="100000">
                <a:srgbClr val="AEC7E2"/>
              </a:gs>
            </a:gsLst>
            <a:lin ang="2700000" scaled="1"/>
          </a:gradFill>
          <a:ln w="19050">
            <a:solidFill>
              <a:schemeClr val="tx2"/>
            </a:solidFill>
            <a:miter lim="800000"/>
            <a:headEnd/>
            <a:tailEnd/>
          </a:ln>
          <a:effectLst>
            <a:outerShdw dist="35921" dir="2700000" algn="ctr" rotWithShape="0">
              <a:schemeClr val="bg2">
                <a:alpha val="50000"/>
              </a:schemeClr>
            </a:outerShdw>
          </a:effectLst>
        </p:spPr>
        <p:txBody>
          <a:bodyPr lIns="182880" tIns="0" rIns="182880" bIns="0" anchor="ctr"/>
          <a:lstStyle/>
          <a:p>
            <a:pPr>
              <a:lnSpc>
                <a:spcPct val="130000"/>
              </a:lnSpc>
              <a:defRPr/>
            </a:pPr>
            <a:r>
              <a:rPr lang="en-US" sz="1400" b="1" dirty="0" smtClean="0">
                <a:solidFill>
                  <a:srgbClr val="125687"/>
                </a:solidFill>
                <a:ea typeface="Arial Unicode MS" pitchFamily="34" charset="-128"/>
                <a:cs typeface="Arial Unicode MS" pitchFamily="34" charset="-128"/>
              </a:rPr>
              <a:t>“</a:t>
            </a:r>
            <a:r>
              <a:rPr lang="en-US" sz="1400" b="1" dirty="0" smtClean="0">
                <a:solidFill>
                  <a:srgbClr val="125687"/>
                </a:solidFill>
              </a:rPr>
              <a:t>I spend a lot of time in the clinic, and don’t have the time or the technical expertise to learn, configure, and maintain software. MATLAB makes it easy for physicians like me to get work done and produce meaningful results.</a:t>
            </a:r>
            <a:r>
              <a:rPr lang="en-US" sz="1400" b="1" dirty="0" smtClean="0">
                <a:solidFill>
                  <a:srgbClr val="125687"/>
                </a:solidFill>
                <a:ea typeface="Arial Unicode MS" pitchFamily="34" charset="-128"/>
                <a:cs typeface="Arial Unicode MS" pitchFamily="34" charset="-128"/>
              </a:rPr>
              <a:t>”</a:t>
            </a:r>
          </a:p>
          <a:p>
            <a:pPr algn="r">
              <a:lnSpc>
                <a:spcPct val="115000"/>
              </a:lnSpc>
              <a:spcBef>
                <a:spcPts val="360"/>
              </a:spcBef>
              <a:defRPr/>
            </a:pPr>
            <a:r>
              <a:rPr lang="en-US" sz="1400" b="1" dirty="0" smtClean="0">
                <a:solidFill>
                  <a:srgbClr val="125687"/>
                </a:solidFill>
                <a:ea typeface="Arial Unicode MS" pitchFamily="34" charset="-128"/>
                <a:cs typeface="Arial Unicode MS" pitchFamily="34" charset="-128"/>
              </a:rPr>
              <a:t>	</a:t>
            </a:r>
            <a:r>
              <a:rPr lang="en-US" sz="1200" b="1" dirty="0" smtClean="0">
                <a:solidFill>
                  <a:srgbClr val="125687"/>
                </a:solidFill>
                <a:ea typeface="Arial Unicode MS" pitchFamily="34" charset="-128"/>
                <a:cs typeface="Arial Unicode MS" pitchFamily="34" charset="-128"/>
              </a:rPr>
              <a:t>Dr. Johan Nilsson</a:t>
            </a:r>
            <a:br>
              <a:rPr lang="en-US" sz="1200" b="1" dirty="0" smtClean="0">
                <a:solidFill>
                  <a:srgbClr val="125687"/>
                </a:solidFill>
                <a:ea typeface="Arial Unicode MS" pitchFamily="34" charset="-128"/>
                <a:cs typeface="Arial Unicode MS" pitchFamily="34" charset="-128"/>
              </a:rPr>
            </a:br>
            <a:r>
              <a:rPr lang="en-US" sz="1200" b="1" dirty="0" err="1" smtClean="0">
                <a:solidFill>
                  <a:srgbClr val="125687"/>
                </a:solidFill>
                <a:ea typeface="Arial Unicode MS" pitchFamily="34" charset="-128"/>
                <a:cs typeface="Arial Unicode MS" pitchFamily="34" charset="-128"/>
              </a:rPr>
              <a:t>Skåne</a:t>
            </a:r>
            <a:r>
              <a:rPr lang="en-US" sz="1200" b="1" dirty="0" smtClean="0">
                <a:solidFill>
                  <a:srgbClr val="125687"/>
                </a:solidFill>
                <a:ea typeface="Arial Unicode MS" pitchFamily="34" charset="-128"/>
                <a:cs typeface="Arial Unicode MS" pitchFamily="34" charset="-128"/>
              </a:rPr>
              <a:t> University Hospital</a:t>
            </a:r>
            <a:br>
              <a:rPr lang="en-US" sz="1200" b="1" dirty="0" smtClean="0">
                <a:solidFill>
                  <a:srgbClr val="125687"/>
                </a:solidFill>
                <a:ea typeface="Arial Unicode MS" pitchFamily="34" charset="-128"/>
                <a:cs typeface="Arial Unicode MS" pitchFamily="34" charset="-128"/>
              </a:rPr>
            </a:br>
            <a:r>
              <a:rPr lang="en-US" sz="1200" b="1" dirty="0" smtClean="0">
                <a:solidFill>
                  <a:srgbClr val="125687"/>
                </a:solidFill>
                <a:ea typeface="Arial Unicode MS" pitchFamily="34" charset="-128"/>
                <a:cs typeface="Arial Unicode MS" pitchFamily="34" charset="-128"/>
              </a:rPr>
              <a:t>Lund University</a:t>
            </a:r>
            <a:endParaRPr lang="en-US" sz="1200" b="1" dirty="0">
              <a:solidFill>
                <a:srgbClr val="125687"/>
              </a:solidFill>
              <a:ea typeface="Arial Unicode MS" pitchFamily="34" charset="-128"/>
              <a:cs typeface="Arial Unicode MS" pitchFamily="34" charset="-128"/>
            </a:endParaRPr>
          </a:p>
        </p:txBody>
      </p:sp>
      <p:sp>
        <p:nvSpPr>
          <p:cNvPr id="55302" name="Text Box 37"/>
          <p:cNvSpPr txBox="1">
            <a:spLocks noChangeArrowheads="1"/>
          </p:cNvSpPr>
          <p:nvPr/>
        </p:nvSpPr>
        <p:spPr bwMode="auto">
          <a:xfrm>
            <a:off x="269875" y="6284913"/>
            <a:ext cx="1270000" cy="246221"/>
          </a:xfrm>
          <a:prstGeom prst="rect">
            <a:avLst/>
          </a:prstGeom>
          <a:noFill/>
          <a:ln w="9525">
            <a:noFill/>
            <a:miter lim="800000"/>
            <a:headEnd/>
            <a:tailEnd/>
          </a:ln>
        </p:spPr>
        <p:txBody>
          <a:bodyPr>
            <a:spAutoFit/>
          </a:bodyPr>
          <a:lstStyle/>
          <a:p>
            <a:r>
              <a:rPr lang="en-US" sz="1000" dirty="0">
                <a:solidFill>
                  <a:prstClr val="black"/>
                </a:solidFill>
                <a:hlinkClick r:id="rId3"/>
              </a:rPr>
              <a:t>Link to user </a:t>
            </a:r>
            <a:r>
              <a:rPr lang="en-US" sz="1000" dirty="0" smtClean="0">
                <a:solidFill>
                  <a:prstClr val="black"/>
                </a:solidFill>
                <a:hlinkClick r:id="rId3"/>
              </a:rPr>
              <a:t>story</a:t>
            </a:r>
            <a:endParaRPr lang="en-US" sz="1000" dirty="0">
              <a:solidFill>
                <a:prstClr val="black"/>
              </a:solidFill>
            </a:endParaRPr>
          </a:p>
        </p:txBody>
      </p:sp>
      <p:grpSp>
        <p:nvGrpSpPr>
          <p:cNvPr id="2" name="Group 13"/>
          <p:cNvGrpSpPr/>
          <p:nvPr/>
        </p:nvGrpSpPr>
        <p:grpSpPr>
          <a:xfrm>
            <a:off x="5464628" y="762000"/>
            <a:ext cx="3429000" cy="2784927"/>
            <a:chOff x="5562600" y="685800"/>
            <a:chExt cx="3429000" cy="2784927"/>
          </a:xfrm>
        </p:grpSpPr>
        <p:sp>
          <p:nvSpPr>
            <p:cNvPr id="55304" name="Text Box 22"/>
            <p:cNvSpPr txBox="1">
              <a:spLocks noChangeArrowheads="1"/>
            </p:cNvSpPr>
            <p:nvPr/>
          </p:nvSpPr>
          <p:spPr bwMode="auto">
            <a:xfrm>
              <a:off x="5562600" y="2916729"/>
              <a:ext cx="3429000" cy="553998"/>
            </a:xfrm>
            <a:prstGeom prst="rect">
              <a:avLst/>
            </a:prstGeom>
            <a:solidFill>
              <a:schemeClr val="bg1"/>
            </a:solidFill>
            <a:ln w="9525">
              <a:noFill/>
              <a:miter lim="800000"/>
              <a:headEnd/>
              <a:tailEnd/>
            </a:ln>
          </p:spPr>
          <p:txBody>
            <a:bodyPr wrap="square" lIns="0" tIns="182880" rIns="0" bIns="0">
              <a:spAutoFit/>
            </a:bodyPr>
            <a:lstStyle/>
            <a:p>
              <a:r>
                <a:rPr lang="en-US" sz="800" b="1" dirty="0" smtClean="0">
                  <a:solidFill>
                    <a:srgbClr val="125687"/>
                  </a:solidFill>
                </a:rPr>
                <a:t>Plots showing actual and predicted survival, best and worst donor-recipient match, best and worst simulated match (left); and survival rate by duration of ischemia and donor age (right</a:t>
              </a:r>
              <a:r>
                <a:rPr lang="en-US" sz="800" i="1" dirty="0" smtClean="0">
                  <a:solidFill>
                    <a:prstClr val="black"/>
                  </a:solidFill>
                </a:rPr>
                <a:t>). </a:t>
              </a:r>
              <a:endParaRPr lang="en-US" sz="800" b="1" dirty="0">
                <a:solidFill>
                  <a:srgbClr val="125687"/>
                </a:solidFill>
              </a:endParaRPr>
            </a:p>
          </p:txBody>
        </p:sp>
        <p:grpSp>
          <p:nvGrpSpPr>
            <p:cNvPr id="3" name="Group 12"/>
            <p:cNvGrpSpPr/>
            <p:nvPr/>
          </p:nvGrpSpPr>
          <p:grpSpPr>
            <a:xfrm>
              <a:off x="5562600" y="685800"/>
              <a:ext cx="3374572" cy="2362200"/>
              <a:chOff x="5562600" y="685800"/>
              <a:chExt cx="3374572" cy="2362200"/>
            </a:xfrm>
          </p:grpSpPr>
          <p:pic>
            <p:nvPicPr>
              <p:cNvPr id="11" name="Picture 10" descr="Lund_PPTX_Plot.bmp"/>
              <p:cNvPicPr>
                <a:picLocks noChangeAspect="1"/>
              </p:cNvPicPr>
              <p:nvPr/>
            </p:nvPicPr>
            <p:blipFill>
              <a:blip r:embed="rId4" cstate="screen"/>
              <a:stretch>
                <a:fillRect/>
              </a:stretch>
            </p:blipFill>
            <p:spPr>
              <a:xfrm>
                <a:off x="5562600" y="685800"/>
                <a:ext cx="2133600" cy="2362200"/>
              </a:xfrm>
              <a:prstGeom prst="rect">
                <a:avLst/>
              </a:prstGeom>
              <a:ln>
                <a:solidFill>
                  <a:schemeClr val="tx2"/>
                </a:solidFill>
              </a:ln>
            </p:spPr>
          </p:pic>
          <p:pic>
            <p:nvPicPr>
              <p:cNvPr id="12" name="Picture 11" descr="Lund_PPTX2_Plot.bmp"/>
              <p:cNvPicPr>
                <a:picLocks noChangeAspect="1"/>
              </p:cNvPicPr>
              <p:nvPr/>
            </p:nvPicPr>
            <p:blipFill>
              <a:blip r:embed="rId5" cstate="screen"/>
              <a:stretch>
                <a:fillRect/>
              </a:stretch>
            </p:blipFill>
            <p:spPr>
              <a:xfrm>
                <a:off x="6955972" y="1291868"/>
                <a:ext cx="1981200" cy="1653037"/>
              </a:xfrm>
              <a:prstGeom prst="rect">
                <a:avLst/>
              </a:prstGeom>
              <a:ln>
                <a:solidFill>
                  <a:schemeClr val="tx2"/>
                </a:solidFill>
              </a:ln>
            </p:spPr>
          </p:pic>
        </p:grpSp>
      </p:grpSp>
      <p:sp>
        <p:nvSpPr>
          <p:cNvPr id="16" name="Rounded Rectangle 15"/>
          <p:cNvSpPr/>
          <p:nvPr/>
        </p:nvSpPr>
        <p:spPr>
          <a:xfrm>
            <a:off x="609600" y="4572000"/>
            <a:ext cx="4547811" cy="12573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pitchFamily="34" charset="0"/>
              <a:cs typeface="Arial" pitchFamily="34" charset="0"/>
            </a:endParaRPr>
          </a:p>
        </p:txBody>
      </p:sp>
    </p:spTree>
    <p:extLst>
      <p:ext uri="{BB962C8B-B14F-4D97-AF65-F5344CB8AC3E}">
        <p14:creationId xmlns:p14="http://schemas.microsoft.com/office/powerpoint/2010/main" val="3523729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Title 1"/>
          <p:cNvSpPr>
            <a:spLocks noGrp="1"/>
          </p:cNvSpPr>
          <p:nvPr>
            <p:ph type="title"/>
          </p:nvPr>
        </p:nvSpPr>
        <p:spPr/>
        <p:txBody>
          <a:bodyPr/>
          <a:lstStyle/>
          <a:p>
            <a:r>
              <a:rPr lang="en-US" dirty="0" smtClean="0"/>
              <a:t>Performance Gain with More Hardware</a:t>
            </a:r>
          </a:p>
        </p:txBody>
      </p:sp>
      <p:sp>
        <p:nvSpPr>
          <p:cNvPr id="2" name="Content Placeholder 1"/>
          <p:cNvSpPr>
            <a:spLocks noGrp="1"/>
          </p:cNvSpPr>
          <p:nvPr>
            <p:ph idx="1"/>
          </p:nvPr>
        </p:nvSpPr>
        <p:spPr/>
        <p:txBody>
          <a:bodyPr/>
          <a:lstStyle/>
          <a:p>
            <a:endParaRPr lang="he-IL"/>
          </a:p>
        </p:txBody>
      </p:sp>
      <p:sp>
        <p:nvSpPr>
          <p:cNvPr id="80" name="Rectangle 79"/>
          <p:cNvSpPr/>
          <p:nvPr/>
        </p:nvSpPr>
        <p:spPr bwMode="auto">
          <a:xfrm>
            <a:off x="4752463" y="1866900"/>
            <a:ext cx="4206140" cy="4572000"/>
          </a:xfrm>
          <a:prstGeom prst="rect">
            <a:avLst/>
          </a:prstGeom>
          <a:gradFill rotWithShape="1">
            <a:gsLst>
              <a:gs pos="0">
                <a:schemeClr val="tx2">
                  <a:alpha val="32999"/>
                </a:schemeClr>
              </a:gs>
              <a:gs pos="100000">
                <a:schemeClr val="bg1"/>
              </a:gs>
            </a:gsLst>
            <a:lin ang="18900000" scaled="1"/>
          </a:gradFill>
          <a:ln w="34925" algn="ctr">
            <a:solidFill>
              <a:srgbClr val="94B6E4"/>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83" name="TextBox 82"/>
          <p:cNvSpPr txBox="1"/>
          <p:nvPr/>
        </p:nvSpPr>
        <p:spPr>
          <a:xfrm>
            <a:off x="7738397" y="1866900"/>
            <a:ext cx="1220206" cy="307777"/>
          </a:xfrm>
          <a:prstGeom prst="rect">
            <a:avLst/>
          </a:prstGeom>
          <a:solidFill>
            <a:schemeClr val="tx2"/>
          </a:solidFill>
          <a:ln>
            <a:solidFill>
              <a:schemeClr val="tx2"/>
            </a:solidFill>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mn-cs"/>
              </a:rPr>
              <a:t>Using GPUs</a:t>
            </a:r>
          </a:p>
        </p:txBody>
      </p:sp>
      <p:pic>
        <p:nvPicPr>
          <p:cNvPr id="130" name="Picture 129" descr="L-Membrane_CMYK_Master_Smal.gif"/>
          <p:cNvPicPr>
            <a:picLocks noChangeAspect="1"/>
          </p:cNvPicPr>
          <p:nvPr/>
        </p:nvPicPr>
        <p:blipFill>
          <a:blip r:embed="rId3" cstate="print"/>
          <a:stretch>
            <a:fillRect/>
          </a:stretch>
        </p:blipFill>
        <p:spPr>
          <a:xfrm>
            <a:off x="5091055" y="2556596"/>
            <a:ext cx="1041306" cy="940068"/>
          </a:xfrm>
          <a:prstGeom prst="rect">
            <a:avLst/>
          </a:prstGeom>
        </p:spPr>
      </p:pic>
      <p:sp>
        <p:nvSpPr>
          <p:cNvPr id="152" name="Freeform 151"/>
          <p:cNvSpPr/>
          <p:nvPr/>
        </p:nvSpPr>
        <p:spPr bwMode="auto">
          <a:xfrm>
            <a:off x="6102760" y="2920870"/>
            <a:ext cx="1105830" cy="554430"/>
          </a:xfrm>
          <a:custGeom>
            <a:avLst/>
            <a:gdLst>
              <a:gd name="connsiteX0" fmla="*/ 0 w 758283"/>
              <a:gd name="connsiteY0" fmla="*/ 0 h 557561"/>
              <a:gd name="connsiteX1" fmla="*/ 758283 w 758283"/>
              <a:gd name="connsiteY1" fmla="*/ 0 h 557561"/>
              <a:gd name="connsiteX2" fmla="*/ 758283 w 758283"/>
              <a:gd name="connsiteY2" fmla="*/ 557561 h 557561"/>
            </a:gdLst>
            <a:ahLst/>
            <a:cxnLst>
              <a:cxn ang="0">
                <a:pos x="connsiteX0" y="connsiteY0"/>
              </a:cxn>
              <a:cxn ang="0">
                <a:pos x="connsiteX1" y="connsiteY1"/>
              </a:cxn>
              <a:cxn ang="0">
                <a:pos x="connsiteX2" y="connsiteY2"/>
              </a:cxn>
            </a:cxnLst>
            <a:rect l="l" t="t" r="r" b="b"/>
            <a:pathLst>
              <a:path w="758283" h="557561">
                <a:moveTo>
                  <a:pt x="0" y="0"/>
                </a:moveTo>
                <a:lnTo>
                  <a:pt x="758283" y="0"/>
                </a:lnTo>
                <a:lnTo>
                  <a:pt x="758283" y="557561"/>
                </a:lnTo>
              </a:path>
            </a:pathLst>
          </a:custGeom>
          <a:noFill/>
          <a:ln w="114300" cap="flat" cmpd="sng" algn="ctr">
            <a:solidFill>
              <a:schemeClr val="tx2"/>
            </a:solidFill>
            <a:prstDash val="solid"/>
            <a:round/>
            <a:headEnd type="triangle" w="sm" len="sm"/>
            <a:tailEnd type="triangl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82" name="Rectangle 381"/>
          <p:cNvSpPr/>
          <p:nvPr/>
        </p:nvSpPr>
        <p:spPr>
          <a:xfrm>
            <a:off x="7329945" y="4286316"/>
            <a:ext cx="118603" cy="1256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19" name="Rectangle 218"/>
          <p:cNvSpPr/>
          <p:nvPr/>
        </p:nvSpPr>
        <p:spPr>
          <a:xfrm>
            <a:off x="6345968" y="5072117"/>
            <a:ext cx="1888903" cy="387799"/>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Device Memory</a:t>
            </a:r>
          </a:p>
        </p:txBody>
      </p:sp>
      <p:sp>
        <p:nvSpPr>
          <p:cNvPr id="6" name="Rounded Rectangle 5"/>
          <p:cNvSpPr/>
          <p:nvPr/>
        </p:nvSpPr>
        <p:spPr>
          <a:xfrm>
            <a:off x="5971643" y="3496665"/>
            <a:ext cx="2688335" cy="2061418"/>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prstClr val="white"/>
              </a:solidFill>
              <a:effectLst/>
              <a:uLnTx/>
              <a:uFillTx/>
              <a:latin typeface="Arial"/>
              <a:ea typeface="+mn-ea"/>
              <a:cs typeface="Arial" pitchFamily="34" charset="0"/>
            </a:endParaRPr>
          </a:p>
        </p:txBody>
      </p:sp>
      <p:grpSp>
        <p:nvGrpSpPr>
          <p:cNvPr id="7" name="Group 6"/>
          <p:cNvGrpSpPr/>
          <p:nvPr/>
        </p:nvGrpSpPr>
        <p:grpSpPr>
          <a:xfrm>
            <a:off x="6064846" y="3615978"/>
            <a:ext cx="2490664" cy="1298780"/>
            <a:chOff x="6064846" y="3628557"/>
            <a:chExt cx="2490664" cy="1298780"/>
          </a:xfrm>
          <a:solidFill>
            <a:schemeClr val="accent1">
              <a:lumMod val="75000"/>
            </a:schemeClr>
          </a:solidFill>
        </p:grpSpPr>
        <p:sp>
          <p:nvSpPr>
            <p:cNvPr id="285" name="Rectangle 284"/>
            <p:cNvSpPr/>
            <p:nvPr/>
          </p:nvSpPr>
          <p:spPr>
            <a:xfrm>
              <a:off x="6064846"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86" name="Rectangle 285"/>
            <p:cNvSpPr/>
            <p:nvPr/>
          </p:nvSpPr>
          <p:spPr>
            <a:xfrm>
              <a:off x="6222983"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87" name="Rectangle 286"/>
            <p:cNvSpPr/>
            <p:nvPr/>
          </p:nvSpPr>
          <p:spPr>
            <a:xfrm>
              <a:off x="6381121"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88" name="Rectangle 287"/>
            <p:cNvSpPr/>
            <p:nvPr/>
          </p:nvSpPr>
          <p:spPr>
            <a:xfrm>
              <a:off x="6539258"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89" name="Rectangle 288"/>
            <p:cNvSpPr/>
            <p:nvPr/>
          </p:nvSpPr>
          <p:spPr>
            <a:xfrm>
              <a:off x="6697396"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0" name="Rectangle 289"/>
            <p:cNvSpPr/>
            <p:nvPr/>
          </p:nvSpPr>
          <p:spPr>
            <a:xfrm>
              <a:off x="6855533"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1" name="Rectangle 290"/>
            <p:cNvSpPr/>
            <p:nvPr/>
          </p:nvSpPr>
          <p:spPr>
            <a:xfrm>
              <a:off x="7013671"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2" name="Rectangle 291"/>
            <p:cNvSpPr/>
            <p:nvPr/>
          </p:nvSpPr>
          <p:spPr>
            <a:xfrm>
              <a:off x="7171808"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3" name="Rectangle 292"/>
            <p:cNvSpPr/>
            <p:nvPr/>
          </p:nvSpPr>
          <p:spPr>
            <a:xfrm>
              <a:off x="6064846"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4" name="Rectangle 293"/>
            <p:cNvSpPr/>
            <p:nvPr/>
          </p:nvSpPr>
          <p:spPr>
            <a:xfrm>
              <a:off x="6222983"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5" name="Rectangle 294"/>
            <p:cNvSpPr/>
            <p:nvPr/>
          </p:nvSpPr>
          <p:spPr>
            <a:xfrm>
              <a:off x="6381121"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6" name="Rectangle 295"/>
            <p:cNvSpPr/>
            <p:nvPr/>
          </p:nvSpPr>
          <p:spPr>
            <a:xfrm>
              <a:off x="6539258"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7" name="Rectangle 296"/>
            <p:cNvSpPr/>
            <p:nvPr/>
          </p:nvSpPr>
          <p:spPr>
            <a:xfrm>
              <a:off x="6697396"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8" name="Rectangle 297"/>
            <p:cNvSpPr/>
            <p:nvPr/>
          </p:nvSpPr>
          <p:spPr>
            <a:xfrm>
              <a:off x="6855533"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299" name="Rectangle 298"/>
            <p:cNvSpPr/>
            <p:nvPr/>
          </p:nvSpPr>
          <p:spPr>
            <a:xfrm>
              <a:off x="7013671"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0" name="Rectangle 299"/>
            <p:cNvSpPr/>
            <p:nvPr/>
          </p:nvSpPr>
          <p:spPr>
            <a:xfrm>
              <a:off x="7171808"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1" name="Rectangle 300"/>
            <p:cNvSpPr/>
            <p:nvPr/>
          </p:nvSpPr>
          <p:spPr>
            <a:xfrm>
              <a:off x="6064846"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2" name="Rectangle 301"/>
            <p:cNvSpPr/>
            <p:nvPr/>
          </p:nvSpPr>
          <p:spPr>
            <a:xfrm>
              <a:off x="6222983"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3" name="Rectangle 302"/>
            <p:cNvSpPr/>
            <p:nvPr/>
          </p:nvSpPr>
          <p:spPr>
            <a:xfrm>
              <a:off x="6381121"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4" name="Rectangle 303"/>
            <p:cNvSpPr/>
            <p:nvPr/>
          </p:nvSpPr>
          <p:spPr>
            <a:xfrm>
              <a:off x="6539258"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5" name="Rectangle 304"/>
            <p:cNvSpPr/>
            <p:nvPr/>
          </p:nvSpPr>
          <p:spPr>
            <a:xfrm>
              <a:off x="6697396"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6" name="Rectangle 305"/>
            <p:cNvSpPr/>
            <p:nvPr/>
          </p:nvSpPr>
          <p:spPr>
            <a:xfrm>
              <a:off x="6855533"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7" name="Rectangle 306"/>
            <p:cNvSpPr/>
            <p:nvPr/>
          </p:nvSpPr>
          <p:spPr>
            <a:xfrm>
              <a:off x="7013671"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8" name="Rectangle 307"/>
            <p:cNvSpPr/>
            <p:nvPr/>
          </p:nvSpPr>
          <p:spPr>
            <a:xfrm>
              <a:off x="7171808"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09" name="Rectangle 308"/>
            <p:cNvSpPr/>
            <p:nvPr/>
          </p:nvSpPr>
          <p:spPr>
            <a:xfrm>
              <a:off x="6064846"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0" name="Rectangle 309"/>
            <p:cNvSpPr/>
            <p:nvPr/>
          </p:nvSpPr>
          <p:spPr>
            <a:xfrm>
              <a:off x="6222983"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1" name="Rectangle 310"/>
            <p:cNvSpPr/>
            <p:nvPr/>
          </p:nvSpPr>
          <p:spPr>
            <a:xfrm>
              <a:off x="6381121"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2" name="Rectangle 311"/>
            <p:cNvSpPr/>
            <p:nvPr/>
          </p:nvSpPr>
          <p:spPr>
            <a:xfrm>
              <a:off x="6539258"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3" name="Rectangle 312"/>
            <p:cNvSpPr/>
            <p:nvPr/>
          </p:nvSpPr>
          <p:spPr>
            <a:xfrm>
              <a:off x="6697396"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4" name="Rectangle 313"/>
            <p:cNvSpPr/>
            <p:nvPr/>
          </p:nvSpPr>
          <p:spPr>
            <a:xfrm>
              <a:off x="6855533"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5" name="Rectangle 314"/>
            <p:cNvSpPr/>
            <p:nvPr/>
          </p:nvSpPr>
          <p:spPr>
            <a:xfrm>
              <a:off x="7013671"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6" name="Rectangle 315"/>
            <p:cNvSpPr/>
            <p:nvPr/>
          </p:nvSpPr>
          <p:spPr>
            <a:xfrm>
              <a:off x="7171808"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7" name="Rectangle 316"/>
            <p:cNvSpPr/>
            <p:nvPr/>
          </p:nvSpPr>
          <p:spPr>
            <a:xfrm>
              <a:off x="6064846"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8" name="Rectangle 317"/>
            <p:cNvSpPr/>
            <p:nvPr/>
          </p:nvSpPr>
          <p:spPr>
            <a:xfrm>
              <a:off x="6222983"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19" name="Rectangle 318"/>
            <p:cNvSpPr/>
            <p:nvPr/>
          </p:nvSpPr>
          <p:spPr>
            <a:xfrm>
              <a:off x="6381121"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0" name="Rectangle 319"/>
            <p:cNvSpPr/>
            <p:nvPr/>
          </p:nvSpPr>
          <p:spPr>
            <a:xfrm>
              <a:off x="6539258"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1" name="Rectangle 320"/>
            <p:cNvSpPr/>
            <p:nvPr/>
          </p:nvSpPr>
          <p:spPr>
            <a:xfrm>
              <a:off x="6697396"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2" name="Rectangle 321"/>
            <p:cNvSpPr/>
            <p:nvPr/>
          </p:nvSpPr>
          <p:spPr>
            <a:xfrm>
              <a:off x="6855533"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3" name="Rectangle 322"/>
            <p:cNvSpPr/>
            <p:nvPr/>
          </p:nvSpPr>
          <p:spPr>
            <a:xfrm>
              <a:off x="7013671"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4" name="Rectangle 323"/>
            <p:cNvSpPr/>
            <p:nvPr/>
          </p:nvSpPr>
          <p:spPr>
            <a:xfrm>
              <a:off x="7171808"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5" name="Rectangle 324"/>
            <p:cNvSpPr/>
            <p:nvPr/>
          </p:nvSpPr>
          <p:spPr>
            <a:xfrm>
              <a:off x="6064846"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6" name="Rectangle 325"/>
            <p:cNvSpPr/>
            <p:nvPr/>
          </p:nvSpPr>
          <p:spPr>
            <a:xfrm>
              <a:off x="6222983"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7" name="Rectangle 326"/>
            <p:cNvSpPr/>
            <p:nvPr/>
          </p:nvSpPr>
          <p:spPr>
            <a:xfrm>
              <a:off x="6381121"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8" name="Rectangle 327"/>
            <p:cNvSpPr/>
            <p:nvPr/>
          </p:nvSpPr>
          <p:spPr>
            <a:xfrm>
              <a:off x="6539258"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29" name="Rectangle 328"/>
            <p:cNvSpPr/>
            <p:nvPr/>
          </p:nvSpPr>
          <p:spPr>
            <a:xfrm>
              <a:off x="6697396"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0" name="Rectangle 329"/>
            <p:cNvSpPr/>
            <p:nvPr/>
          </p:nvSpPr>
          <p:spPr>
            <a:xfrm>
              <a:off x="6855533"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1" name="Rectangle 330"/>
            <p:cNvSpPr/>
            <p:nvPr/>
          </p:nvSpPr>
          <p:spPr>
            <a:xfrm>
              <a:off x="7013671"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2" name="Rectangle 331"/>
            <p:cNvSpPr/>
            <p:nvPr/>
          </p:nvSpPr>
          <p:spPr>
            <a:xfrm>
              <a:off x="7171808"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3" name="Rectangle 332"/>
            <p:cNvSpPr/>
            <p:nvPr/>
          </p:nvSpPr>
          <p:spPr>
            <a:xfrm>
              <a:off x="6064846"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4" name="Rectangle 333"/>
            <p:cNvSpPr/>
            <p:nvPr/>
          </p:nvSpPr>
          <p:spPr>
            <a:xfrm>
              <a:off x="6222983"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5" name="Rectangle 334"/>
            <p:cNvSpPr/>
            <p:nvPr/>
          </p:nvSpPr>
          <p:spPr>
            <a:xfrm>
              <a:off x="6381121"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6" name="Rectangle 335"/>
            <p:cNvSpPr/>
            <p:nvPr/>
          </p:nvSpPr>
          <p:spPr>
            <a:xfrm>
              <a:off x="6539258"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7" name="Rectangle 336"/>
            <p:cNvSpPr/>
            <p:nvPr/>
          </p:nvSpPr>
          <p:spPr>
            <a:xfrm>
              <a:off x="6697396"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8" name="Rectangle 337"/>
            <p:cNvSpPr/>
            <p:nvPr/>
          </p:nvSpPr>
          <p:spPr>
            <a:xfrm>
              <a:off x="6855533"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39" name="Rectangle 338"/>
            <p:cNvSpPr/>
            <p:nvPr/>
          </p:nvSpPr>
          <p:spPr>
            <a:xfrm>
              <a:off x="7013671"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0" name="Rectangle 339"/>
            <p:cNvSpPr/>
            <p:nvPr/>
          </p:nvSpPr>
          <p:spPr>
            <a:xfrm>
              <a:off x="7171808"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1" name="Rectangle 340"/>
            <p:cNvSpPr/>
            <p:nvPr/>
          </p:nvSpPr>
          <p:spPr>
            <a:xfrm>
              <a:off x="6064846"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2" name="Rectangle 341"/>
            <p:cNvSpPr/>
            <p:nvPr/>
          </p:nvSpPr>
          <p:spPr>
            <a:xfrm>
              <a:off x="6222983"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3" name="Rectangle 342"/>
            <p:cNvSpPr/>
            <p:nvPr/>
          </p:nvSpPr>
          <p:spPr>
            <a:xfrm>
              <a:off x="6381121"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4" name="Rectangle 343"/>
            <p:cNvSpPr/>
            <p:nvPr/>
          </p:nvSpPr>
          <p:spPr>
            <a:xfrm>
              <a:off x="6539258"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5" name="Rectangle 344"/>
            <p:cNvSpPr/>
            <p:nvPr/>
          </p:nvSpPr>
          <p:spPr>
            <a:xfrm>
              <a:off x="6697396"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6" name="Rectangle 345"/>
            <p:cNvSpPr/>
            <p:nvPr/>
          </p:nvSpPr>
          <p:spPr>
            <a:xfrm>
              <a:off x="6855533"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7" name="Rectangle 346"/>
            <p:cNvSpPr/>
            <p:nvPr/>
          </p:nvSpPr>
          <p:spPr>
            <a:xfrm>
              <a:off x="7013671"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48" name="Rectangle 347"/>
            <p:cNvSpPr/>
            <p:nvPr/>
          </p:nvSpPr>
          <p:spPr>
            <a:xfrm>
              <a:off x="7171808"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0" name="Rectangle 349"/>
            <p:cNvSpPr/>
            <p:nvPr/>
          </p:nvSpPr>
          <p:spPr>
            <a:xfrm>
              <a:off x="7329945"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1" name="Rectangle 350"/>
            <p:cNvSpPr/>
            <p:nvPr/>
          </p:nvSpPr>
          <p:spPr>
            <a:xfrm>
              <a:off x="7488083"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2" name="Rectangle 351"/>
            <p:cNvSpPr/>
            <p:nvPr/>
          </p:nvSpPr>
          <p:spPr>
            <a:xfrm>
              <a:off x="7646220"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3" name="Rectangle 352"/>
            <p:cNvSpPr/>
            <p:nvPr/>
          </p:nvSpPr>
          <p:spPr>
            <a:xfrm>
              <a:off x="7804358"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4" name="Rectangle 353"/>
            <p:cNvSpPr/>
            <p:nvPr/>
          </p:nvSpPr>
          <p:spPr>
            <a:xfrm>
              <a:off x="7962495"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5" name="Rectangle 354"/>
            <p:cNvSpPr/>
            <p:nvPr/>
          </p:nvSpPr>
          <p:spPr>
            <a:xfrm>
              <a:off x="8120632"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6" name="Rectangle 355"/>
            <p:cNvSpPr/>
            <p:nvPr/>
          </p:nvSpPr>
          <p:spPr>
            <a:xfrm>
              <a:off x="8278770"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7" name="Rectangle 356"/>
            <p:cNvSpPr/>
            <p:nvPr/>
          </p:nvSpPr>
          <p:spPr>
            <a:xfrm>
              <a:off x="8436907" y="3628557"/>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8" name="Rectangle 357"/>
            <p:cNvSpPr/>
            <p:nvPr/>
          </p:nvSpPr>
          <p:spPr>
            <a:xfrm>
              <a:off x="7329945"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59" name="Rectangle 358"/>
            <p:cNvSpPr/>
            <p:nvPr/>
          </p:nvSpPr>
          <p:spPr>
            <a:xfrm>
              <a:off x="7488083"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0" name="Rectangle 359"/>
            <p:cNvSpPr/>
            <p:nvPr/>
          </p:nvSpPr>
          <p:spPr>
            <a:xfrm>
              <a:off x="7646220"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1" name="Rectangle 360"/>
            <p:cNvSpPr/>
            <p:nvPr/>
          </p:nvSpPr>
          <p:spPr>
            <a:xfrm>
              <a:off x="7804358"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2" name="Rectangle 361"/>
            <p:cNvSpPr/>
            <p:nvPr/>
          </p:nvSpPr>
          <p:spPr>
            <a:xfrm>
              <a:off x="7962495"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3" name="Rectangle 362"/>
            <p:cNvSpPr/>
            <p:nvPr/>
          </p:nvSpPr>
          <p:spPr>
            <a:xfrm>
              <a:off x="8120632"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4" name="Rectangle 363"/>
            <p:cNvSpPr/>
            <p:nvPr/>
          </p:nvSpPr>
          <p:spPr>
            <a:xfrm>
              <a:off x="8278770"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5" name="Rectangle 364"/>
            <p:cNvSpPr/>
            <p:nvPr/>
          </p:nvSpPr>
          <p:spPr>
            <a:xfrm>
              <a:off x="8436907" y="3796141"/>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6" name="Rectangle 365"/>
            <p:cNvSpPr/>
            <p:nvPr/>
          </p:nvSpPr>
          <p:spPr>
            <a:xfrm>
              <a:off x="7329945"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7" name="Rectangle 366"/>
            <p:cNvSpPr/>
            <p:nvPr/>
          </p:nvSpPr>
          <p:spPr>
            <a:xfrm>
              <a:off x="7488083"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8" name="Rectangle 367"/>
            <p:cNvSpPr/>
            <p:nvPr/>
          </p:nvSpPr>
          <p:spPr>
            <a:xfrm>
              <a:off x="7646220"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69" name="Rectangle 368"/>
            <p:cNvSpPr/>
            <p:nvPr/>
          </p:nvSpPr>
          <p:spPr>
            <a:xfrm>
              <a:off x="7804358"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0" name="Rectangle 369"/>
            <p:cNvSpPr/>
            <p:nvPr/>
          </p:nvSpPr>
          <p:spPr>
            <a:xfrm>
              <a:off x="7962495"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1" name="Rectangle 370"/>
            <p:cNvSpPr/>
            <p:nvPr/>
          </p:nvSpPr>
          <p:spPr>
            <a:xfrm>
              <a:off x="8120632"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2" name="Rectangle 371"/>
            <p:cNvSpPr/>
            <p:nvPr/>
          </p:nvSpPr>
          <p:spPr>
            <a:xfrm>
              <a:off x="8278770"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3" name="Rectangle 372"/>
            <p:cNvSpPr/>
            <p:nvPr/>
          </p:nvSpPr>
          <p:spPr>
            <a:xfrm>
              <a:off x="8436907" y="3963726"/>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4" name="Rectangle 373"/>
            <p:cNvSpPr/>
            <p:nvPr/>
          </p:nvSpPr>
          <p:spPr>
            <a:xfrm>
              <a:off x="7329945"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5" name="Rectangle 374"/>
            <p:cNvSpPr/>
            <p:nvPr/>
          </p:nvSpPr>
          <p:spPr>
            <a:xfrm>
              <a:off x="7488083"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6" name="Rectangle 375"/>
            <p:cNvSpPr/>
            <p:nvPr/>
          </p:nvSpPr>
          <p:spPr>
            <a:xfrm>
              <a:off x="7646220"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7" name="Rectangle 376"/>
            <p:cNvSpPr/>
            <p:nvPr/>
          </p:nvSpPr>
          <p:spPr>
            <a:xfrm>
              <a:off x="7804358"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8" name="Rectangle 377"/>
            <p:cNvSpPr/>
            <p:nvPr/>
          </p:nvSpPr>
          <p:spPr>
            <a:xfrm>
              <a:off x="7962495"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79" name="Rectangle 378"/>
            <p:cNvSpPr/>
            <p:nvPr/>
          </p:nvSpPr>
          <p:spPr>
            <a:xfrm>
              <a:off x="8120632"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0" name="Rectangle 379"/>
            <p:cNvSpPr/>
            <p:nvPr/>
          </p:nvSpPr>
          <p:spPr>
            <a:xfrm>
              <a:off x="8278770"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1" name="Rectangle 380"/>
            <p:cNvSpPr/>
            <p:nvPr/>
          </p:nvSpPr>
          <p:spPr>
            <a:xfrm>
              <a:off x="8436907" y="4131310"/>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3" name="Rectangle 382"/>
            <p:cNvSpPr/>
            <p:nvPr/>
          </p:nvSpPr>
          <p:spPr>
            <a:xfrm>
              <a:off x="7488083"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4" name="Rectangle 383"/>
            <p:cNvSpPr/>
            <p:nvPr/>
          </p:nvSpPr>
          <p:spPr>
            <a:xfrm>
              <a:off x="7646220"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5" name="Rectangle 384"/>
            <p:cNvSpPr/>
            <p:nvPr/>
          </p:nvSpPr>
          <p:spPr>
            <a:xfrm>
              <a:off x="7804358"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6" name="Rectangle 385"/>
            <p:cNvSpPr/>
            <p:nvPr/>
          </p:nvSpPr>
          <p:spPr>
            <a:xfrm>
              <a:off x="7962495"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7" name="Rectangle 386"/>
            <p:cNvSpPr/>
            <p:nvPr/>
          </p:nvSpPr>
          <p:spPr>
            <a:xfrm>
              <a:off x="8120632"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8" name="Rectangle 387"/>
            <p:cNvSpPr/>
            <p:nvPr/>
          </p:nvSpPr>
          <p:spPr>
            <a:xfrm>
              <a:off x="8278770"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89" name="Rectangle 388"/>
            <p:cNvSpPr/>
            <p:nvPr/>
          </p:nvSpPr>
          <p:spPr>
            <a:xfrm>
              <a:off x="8436907" y="4298895"/>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0" name="Rectangle 389"/>
            <p:cNvSpPr/>
            <p:nvPr/>
          </p:nvSpPr>
          <p:spPr>
            <a:xfrm>
              <a:off x="7329945"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1" name="Rectangle 390"/>
            <p:cNvSpPr/>
            <p:nvPr/>
          </p:nvSpPr>
          <p:spPr>
            <a:xfrm>
              <a:off x="7488083"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2" name="Rectangle 391"/>
            <p:cNvSpPr/>
            <p:nvPr/>
          </p:nvSpPr>
          <p:spPr>
            <a:xfrm>
              <a:off x="7646220"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3" name="Rectangle 392"/>
            <p:cNvSpPr/>
            <p:nvPr/>
          </p:nvSpPr>
          <p:spPr>
            <a:xfrm>
              <a:off x="7804358"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4" name="Rectangle 393"/>
            <p:cNvSpPr/>
            <p:nvPr/>
          </p:nvSpPr>
          <p:spPr>
            <a:xfrm>
              <a:off x="7962495"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5" name="Rectangle 394"/>
            <p:cNvSpPr/>
            <p:nvPr/>
          </p:nvSpPr>
          <p:spPr>
            <a:xfrm>
              <a:off x="8120632"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6" name="Rectangle 395"/>
            <p:cNvSpPr/>
            <p:nvPr/>
          </p:nvSpPr>
          <p:spPr>
            <a:xfrm>
              <a:off x="8278770"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7" name="Rectangle 396"/>
            <p:cNvSpPr/>
            <p:nvPr/>
          </p:nvSpPr>
          <p:spPr>
            <a:xfrm>
              <a:off x="8436907" y="446647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8" name="Rectangle 397"/>
            <p:cNvSpPr/>
            <p:nvPr/>
          </p:nvSpPr>
          <p:spPr>
            <a:xfrm>
              <a:off x="7329945"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399" name="Rectangle 398"/>
            <p:cNvSpPr/>
            <p:nvPr/>
          </p:nvSpPr>
          <p:spPr>
            <a:xfrm>
              <a:off x="7488083"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0" name="Rectangle 399"/>
            <p:cNvSpPr/>
            <p:nvPr/>
          </p:nvSpPr>
          <p:spPr>
            <a:xfrm>
              <a:off x="7646220"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1" name="Rectangle 400"/>
            <p:cNvSpPr/>
            <p:nvPr/>
          </p:nvSpPr>
          <p:spPr>
            <a:xfrm>
              <a:off x="7804358"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2" name="Rectangle 401"/>
            <p:cNvSpPr/>
            <p:nvPr/>
          </p:nvSpPr>
          <p:spPr>
            <a:xfrm>
              <a:off x="7962495"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3" name="Rectangle 402"/>
            <p:cNvSpPr/>
            <p:nvPr/>
          </p:nvSpPr>
          <p:spPr>
            <a:xfrm>
              <a:off x="8120632"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4" name="Rectangle 403"/>
            <p:cNvSpPr/>
            <p:nvPr/>
          </p:nvSpPr>
          <p:spPr>
            <a:xfrm>
              <a:off x="8278770"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5" name="Rectangle 404"/>
            <p:cNvSpPr/>
            <p:nvPr/>
          </p:nvSpPr>
          <p:spPr>
            <a:xfrm>
              <a:off x="8436907" y="4634064"/>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6" name="Rectangle 405"/>
            <p:cNvSpPr/>
            <p:nvPr/>
          </p:nvSpPr>
          <p:spPr>
            <a:xfrm>
              <a:off x="7329945"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7" name="Rectangle 406"/>
            <p:cNvSpPr/>
            <p:nvPr/>
          </p:nvSpPr>
          <p:spPr>
            <a:xfrm>
              <a:off x="7488083"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8" name="Rectangle 407"/>
            <p:cNvSpPr/>
            <p:nvPr/>
          </p:nvSpPr>
          <p:spPr>
            <a:xfrm>
              <a:off x="7646220"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09" name="Rectangle 408"/>
            <p:cNvSpPr/>
            <p:nvPr/>
          </p:nvSpPr>
          <p:spPr>
            <a:xfrm>
              <a:off x="7804358"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10" name="Rectangle 409"/>
            <p:cNvSpPr/>
            <p:nvPr/>
          </p:nvSpPr>
          <p:spPr>
            <a:xfrm>
              <a:off x="7962495"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11" name="Rectangle 410"/>
            <p:cNvSpPr/>
            <p:nvPr/>
          </p:nvSpPr>
          <p:spPr>
            <a:xfrm>
              <a:off x="8120632"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12" name="Rectangle 411"/>
            <p:cNvSpPr/>
            <p:nvPr/>
          </p:nvSpPr>
          <p:spPr>
            <a:xfrm>
              <a:off x="8278770"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sp>
          <p:nvSpPr>
            <p:cNvPr id="413" name="Rectangle 412"/>
            <p:cNvSpPr/>
            <p:nvPr/>
          </p:nvSpPr>
          <p:spPr>
            <a:xfrm>
              <a:off x="8436907" y="4801649"/>
              <a:ext cx="118603" cy="125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dirty="0" smtClean="0">
                <a:ln>
                  <a:noFill/>
                </a:ln>
                <a:solidFill>
                  <a:srgbClr val="FFFFFF"/>
                </a:solidFill>
                <a:effectLst/>
                <a:uLnTx/>
                <a:uFillTx/>
                <a:latin typeface="Arial"/>
                <a:ea typeface="+mn-ea"/>
                <a:cs typeface="Arial" pitchFamily="34" charset="0"/>
              </a:endParaRPr>
            </a:p>
          </p:txBody>
        </p:sp>
      </p:grpSp>
      <p:sp>
        <p:nvSpPr>
          <p:cNvPr id="5" name="TextBox 4"/>
          <p:cNvSpPr txBox="1"/>
          <p:nvPr/>
        </p:nvSpPr>
        <p:spPr>
          <a:xfrm>
            <a:off x="6747016" y="4101394"/>
            <a:ext cx="1101584" cy="307777"/>
          </a:xfrm>
          <a:prstGeom prst="rect">
            <a:avLst/>
          </a:prstGeom>
          <a:solidFill>
            <a:schemeClr val="bg1">
              <a:lumMod val="95000"/>
            </a:schemeClr>
          </a:solid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95B3D7">
                    <a:lumMod val="50000"/>
                  </a:srgbClr>
                </a:solidFill>
                <a:effectLst/>
                <a:uLnTx/>
                <a:uFillTx/>
                <a:latin typeface="Arial"/>
                <a:ea typeface="+mn-ea"/>
                <a:cs typeface="Arial" pitchFamily="34" charset="0"/>
              </a:rPr>
              <a:t>GPU cores</a:t>
            </a:r>
            <a:endParaRPr kumimoji="0" lang="en-US" sz="1400" b="1" i="0" u="none" strike="noStrike" kern="1200" cap="none" spc="0" normalizeH="0" baseline="0" noProof="0" dirty="0">
              <a:ln>
                <a:noFill/>
              </a:ln>
              <a:solidFill>
                <a:srgbClr val="95B3D7">
                  <a:lumMod val="50000"/>
                </a:srgbClr>
              </a:solidFill>
              <a:effectLst/>
              <a:uLnTx/>
              <a:uFillTx/>
              <a:latin typeface="Arial"/>
              <a:ea typeface="+mn-ea"/>
              <a:cs typeface="Arial" pitchFamily="34" charset="0"/>
            </a:endParaRPr>
          </a:p>
        </p:txBody>
      </p:sp>
      <p:sp>
        <p:nvSpPr>
          <p:cNvPr id="349" name="Rectangle 348"/>
          <p:cNvSpPr/>
          <p:nvPr/>
        </p:nvSpPr>
        <p:spPr>
          <a:xfrm>
            <a:off x="6064846" y="5040446"/>
            <a:ext cx="2490664" cy="41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Device Memory</a:t>
            </a:r>
          </a:p>
        </p:txBody>
      </p:sp>
      <p:sp>
        <p:nvSpPr>
          <p:cNvPr id="79" name="Rectangle 78"/>
          <p:cNvSpPr/>
          <p:nvPr/>
        </p:nvSpPr>
        <p:spPr bwMode="auto">
          <a:xfrm>
            <a:off x="390381" y="1866900"/>
            <a:ext cx="4257316" cy="4572000"/>
          </a:xfrm>
          <a:prstGeom prst="rect">
            <a:avLst/>
          </a:prstGeom>
          <a:gradFill rotWithShape="1">
            <a:gsLst>
              <a:gs pos="0">
                <a:schemeClr val="tx2">
                  <a:alpha val="32999"/>
                </a:schemeClr>
              </a:gs>
              <a:gs pos="100000">
                <a:schemeClr val="bg1"/>
              </a:gs>
            </a:gsLst>
            <a:lin ang="18900000" scaled="1"/>
          </a:gradFill>
          <a:ln w="34925" algn="ctr">
            <a:solidFill>
              <a:srgbClr val="94B6E4"/>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62" name="Rounded Rectangle 161"/>
          <p:cNvSpPr/>
          <p:nvPr/>
        </p:nvSpPr>
        <p:spPr>
          <a:xfrm>
            <a:off x="1498600" y="3496544"/>
            <a:ext cx="2688335" cy="2061418"/>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prstClr val="white"/>
              </a:solidFill>
              <a:effectLst/>
              <a:uLnTx/>
              <a:uFillTx/>
              <a:latin typeface="Arial"/>
              <a:ea typeface="+mn-ea"/>
              <a:cs typeface="Arial" pitchFamily="34" charset="0"/>
            </a:endParaRPr>
          </a:p>
        </p:txBody>
      </p:sp>
      <p:sp>
        <p:nvSpPr>
          <p:cNvPr id="212" name="Rectangle 211"/>
          <p:cNvSpPr/>
          <p:nvPr/>
        </p:nvSpPr>
        <p:spPr>
          <a:xfrm>
            <a:off x="1728850" y="3626937"/>
            <a:ext cx="1018638" cy="6203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Core 1</a:t>
            </a:r>
          </a:p>
        </p:txBody>
      </p:sp>
      <p:sp>
        <p:nvSpPr>
          <p:cNvPr id="213" name="Rectangle 212"/>
          <p:cNvSpPr/>
          <p:nvPr/>
        </p:nvSpPr>
        <p:spPr>
          <a:xfrm>
            <a:off x="1728850" y="4288630"/>
            <a:ext cx="1018638" cy="6203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Core 3</a:t>
            </a:r>
          </a:p>
        </p:txBody>
      </p:sp>
      <p:sp>
        <p:nvSpPr>
          <p:cNvPr id="214" name="Rectangle 213"/>
          <p:cNvSpPr/>
          <p:nvPr/>
        </p:nvSpPr>
        <p:spPr>
          <a:xfrm>
            <a:off x="2938483" y="4288630"/>
            <a:ext cx="1018638" cy="6203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Core 4</a:t>
            </a:r>
          </a:p>
        </p:txBody>
      </p:sp>
      <p:sp>
        <p:nvSpPr>
          <p:cNvPr id="215" name="Rectangle 214"/>
          <p:cNvSpPr/>
          <p:nvPr/>
        </p:nvSpPr>
        <p:spPr>
          <a:xfrm>
            <a:off x="2938483" y="3626937"/>
            <a:ext cx="1018638" cy="6203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Core 2</a:t>
            </a:r>
          </a:p>
        </p:txBody>
      </p:sp>
      <p:sp>
        <p:nvSpPr>
          <p:cNvPr id="216" name="Rectangle 215"/>
          <p:cNvSpPr/>
          <p:nvPr/>
        </p:nvSpPr>
        <p:spPr>
          <a:xfrm>
            <a:off x="1728850" y="4991679"/>
            <a:ext cx="2228272" cy="4135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Arial" pitchFamily="34" charset="0"/>
              </a:rPr>
              <a:t>Cache</a:t>
            </a:r>
          </a:p>
        </p:txBody>
      </p:sp>
      <p:sp>
        <p:nvSpPr>
          <p:cNvPr id="82" name="TextBox 81"/>
          <p:cNvSpPr txBox="1"/>
          <p:nvPr/>
        </p:nvSpPr>
        <p:spPr>
          <a:xfrm>
            <a:off x="2265344" y="1879479"/>
            <a:ext cx="2364750" cy="307777"/>
          </a:xfrm>
          <a:prstGeom prst="rect">
            <a:avLst/>
          </a:prstGeom>
          <a:solidFill>
            <a:schemeClr val="tx2"/>
          </a:solidFill>
          <a:ln>
            <a:solidFill>
              <a:schemeClr val="tx2"/>
            </a:solidFill>
          </a:ln>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FFFFFF"/>
                </a:solidFill>
                <a:effectLst/>
                <a:uLnTx/>
                <a:uFillTx/>
                <a:latin typeface="Arial"/>
                <a:ea typeface="+mn-ea"/>
                <a:cs typeface="+mn-cs"/>
              </a:rPr>
              <a:t>Using More Cores (CPUs)</a:t>
            </a:r>
          </a:p>
        </p:txBody>
      </p:sp>
      <p:pic>
        <p:nvPicPr>
          <p:cNvPr id="107" name="Picture 106" descr="L-Membrane_CMYK_Master_Smal.gif"/>
          <p:cNvPicPr>
            <a:picLocks noChangeAspect="1"/>
          </p:cNvPicPr>
          <p:nvPr/>
        </p:nvPicPr>
        <p:blipFill>
          <a:blip r:embed="rId3" cstate="print"/>
          <a:stretch>
            <a:fillRect/>
          </a:stretch>
        </p:blipFill>
        <p:spPr>
          <a:xfrm>
            <a:off x="532915" y="2555327"/>
            <a:ext cx="1041306" cy="940068"/>
          </a:xfrm>
          <a:prstGeom prst="rect">
            <a:avLst/>
          </a:prstGeom>
        </p:spPr>
      </p:pic>
      <p:sp>
        <p:nvSpPr>
          <p:cNvPr id="163" name="Oval 3"/>
          <p:cNvSpPr>
            <a:spLocks noChangeArrowheads="1"/>
          </p:cNvSpPr>
          <p:nvPr/>
        </p:nvSpPr>
        <p:spPr bwMode="auto">
          <a:xfrm>
            <a:off x="1676400" y="3581400"/>
            <a:ext cx="2362200" cy="1823837"/>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68" name="Picture 167" descr="L-Membrane_CMYK_Master_Smal.gif"/>
          <p:cNvPicPr>
            <a:picLocks noChangeAspect="1"/>
          </p:cNvPicPr>
          <p:nvPr/>
        </p:nvPicPr>
        <p:blipFill>
          <a:blip r:embed="rId3" cstate="print"/>
          <a:stretch>
            <a:fillRect/>
          </a:stretch>
        </p:blipFill>
        <p:spPr>
          <a:xfrm>
            <a:off x="2133600" y="4343400"/>
            <a:ext cx="478851" cy="432296"/>
          </a:xfrm>
          <a:prstGeom prst="rect">
            <a:avLst/>
          </a:prstGeom>
        </p:spPr>
      </p:pic>
      <p:pic>
        <p:nvPicPr>
          <p:cNvPr id="169" name="Picture 168" descr="L-Membrane_CMYK_Master_Smal.gif"/>
          <p:cNvPicPr>
            <a:picLocks noChangeAspect="1"/>
          </p:cNvPicPr>
          <p:nvPr/>
        </p:nvPicPr>
        <p:blipFill>
          <a:blip r:embed="rId3" cstate="print"/>
          <a:stretch>
            <a:fillRect/>
          </a:stretch>
        </p:blipFill>
        <p:spPr>
          <a:xfrm>
            <a:off x="3077149" y="4393704"/>
            <a:ext cx="478851" cy="432296"/>
          </a:xfrm>
          <a:prstGeom prst="rect">
            <a:avLst/>
          </a:prstGeom>
        </p:spPr>
      </p:pic>
      <p:pic>
        <p:nvPicPr>
          <p:cNvPr id="170" name="Picture 169" descr="L-Membrane_CMYK_Master_Smal.gif"/>
          <p:cNvPicPr>
            <a:picLocks noChangeAspect="1"/>
          </p:cNvPicPr>
          <p:nvPr/>
        </p:nvPicPr>
        <p:blipFill>
          <a:blip r:embed="rId3" cstate="print"/>
          <a:stretch>
            <a:fillRect/>
          </a:stretch>
        </p:blipFill>
        <p:spPr>
          <a:xfrm>
            <a:off x="3077149" y="3810000"/>
            <a:ext cx="478851" cy="432296"/>
          </a:xfrm>
          <a:prstGeom prst="rect">
            <a:avLst/>
          </a:prstGeom>
        </p:spPr>
      </p:pic>
      <p:pic>
        <p:nvPicPr>
          <p:cNvPr id="171" name="Picture 170" descr="L-Membrane_CMYK_Master_Smal.gif"/>
          <p:cNvPicPr>
            <a:picLocks noChangeAspect="1"/>
          </p:cNvPicPr>
          <p:nvPr/>
        </p:nvPicPr>
        <p:blipFill>
          <a:blip r:embed="rId3" cstate="print"/>
          <a:stretch>
            <a:fillRect/>
          </a:stretch>
        </p:blipFill>
        <p:spPr>
          <a:xfrm>
            <a:off x="2133600" y="3758704"/>
            <a:ext cx="478851" cy="432296"/>
          </a:xfrm>
          <a:prstGeom prst="rect">
            <a:avLst/>
          </a:prstGeom>
        </p:spPr>
      </p:pic>
      <p:sp>
        <p:nvSpPr>
          <p:cNvPr id="129" name="Freeform 128"/>
          <p:cNvSpPr/>
          <p:nvPr/>
        </p:nvSpPr>
        <p:spPr bwMode="auto">
          <a:xfrm>
            <a:off x="1447632" y="2867900"/>
            <a:ext cx="1392550" cy="1122219"/>
          </a:xfrm>
          <a:custGeom>
            <a:avLst/>
            <a:gdLst>
              <a:gd name="connsiteX0" fmla="*/ 0 w 758283"/>
              <a:gd name="connsiteY0" fmla="*/ 0 h 557561"/>
              <a:gd name="connsiteX1" fmla="*/ 758283 w 758283"/>
              <a:gd name="connsiteY1" fmla="*/ 0 h 557561"/>
              <a:gd name="connsiteX2" fmla="*/ 758283 w 758283"/>
              <a:gd name="connsiteY2" fmla="*/ 557561 h 557561"/>
            </a:gdLst>
            <a:ahLst/>
            <a:cxnLst>
              <a:cxn ang="0">
                <a:pos x="connsiteX0" y="connsiteY0"/>
              </a:cxn>
              <a:cxn ang="0">
                <a:pos x="connsiteX1" y="connsiteY1"/>
              </a:cxn>
              <a:cxn ang="0">
                <a:pos x="connsiteX2" y="connsiteY2"/>
              </a:cxn>
            </a:cxnLst>
            <a:rect l="l" t="t" r="r" b="b"/>
            <a:pathLst>
              <a:path w="758283" h="557561">
                <a:moveTo>
                  <a:pt x="0" y="0"/>
                </a:moveTo>
                <a:lnTo>
                  <a:pt x="758283" y="0"/>
                </a:lnTo>
                <a:lnTo>
                  <a:pt x="758283" y="557561"/>
                </a:lnTo>
              </a:path>
            </a:pathLst>
          </a:custGeom>
          <a:noFill/>
          <a:ln w="114300" cap="flat" cmpd="sng" algn="ctr">
            <a:solidFill>
              <a:schemeClr val="tx2"/>
            </a:solidFill>
            <a:prstDash val="solid"/>
            <a:round/>
            <a:headEnd type="triangle" w="sm" len="sm"/>
            <a:tailEnd type="triangl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632526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Utilizing Additional Processing Power</a:t>
            </a:r>
          </a:p>
        </p:txBody>
      </p:sp>
      <p:sp>
        <p:nvSpPr>
          <p:cNvPr id="18435" name="Rectangle 5"/>
          <p:cNvSpPr>
            <a:spLocks noGrp="1" noChangeArrowheads="1"/>
          </p:cNvSpPr>
          <p:nvPr>
            <p:ph type="body" idx="1"/>
          </p:nvPr>
        </p:nvSpPr>
        <p:spPr>
          <a:xfrm>
            <a:off x="179512" y="1628800"/>
            <a:ext cx="8998644" cy="4192587"/>
          </a:xfrm>
        </p:spPr>
        <p:txBody>
          <a:bodyPr/>
          <a:lstStyle/>
          <a:p>
            <a:pPr eaLnBrk="1" hangingPunct="1"/>
            <a:r>
              <a:rPr lang="en-US" b="1" dirty="0" smtClean="0"/>
              <a:t>Built-in</a:t>
            </a:r>
            <a:r>
              <a:rPr lang="en-US" dirty="0" smtClean="0"/>
              <a:t> </a:t>
            </a:r>
            <a:r>
              <a:rPr lang="en-US" b="1" dirty="0" smtClean="0"/>
              <a:t>multithreading</a:t>
            </a:r>
            <a:r>
              <a:rPr lang="en-US" dirty="0" smtClean="0"/>
              <a:t> </a:t>
            </a:r>
          </a:p>
          <a:p>
            <a:pPr lvl="1"/>
            <a:r>
              <a:rPr lang="en-US" dirty="0"/>
              <a:t>Automatically enabled in MATLAB since R2008a</a:t>
            </a:r>
          </a:p>
          <a:p>
            <a:pPr lvl="1" eaLnBrk="1" hangingPunct="1"/>
            <a:r>
              <a:rPr lang="en-US" dirty="0" smtClean="0"/>
              <a:t>Functions such </a:t>
            </a:r>
            <a:r>
              <a:rPr lang="en-US" dirty="0"/>
              <a:t>as </a:t>
            </a:r>
            <a:r>
              <a:rPr lang="en-US" dirty="0" smtClean="0"/>
              <a:t>: </a:t>
            </a:r>
            <a:r>
              <a:rPr lang="en-US" dirty="0" err="1" smtClean="0"/>
              <a:t>fft</a:t>
            </a:r>
            <a:r>
              <a:rPr lang="en-US" dirty="0" smtClean="0"/>
              <a:t>, </a:t>
            </a:r>
            <a:r>
              <a:rPr lang="en-US" dirty="0" err="1" smtClean="0"/>
              <a:t>eig</a:t>
            </a:r>
            <a:r>
              <a:rPr lang="en-US" dirty="0" smtClean="0"/>
              <a:t>, </a:t>
            </a:r>
            <a:r>
              <a:rPr lang="en-US" dirty="0" err="1" smtClean="0"/>
              <a:t>svd</a:t>
            </a:r>
            <a:r>
              <a:rPr lang="en-US" dirty="0" smtClean="0"/>
              <a:t>, sort, etc.</a:t>
            </a:r>
            <a:endParaRPr lang="en-US" dirty="0"/>
          </a:p>
          <a:p>
            <a:pPr lvl="1" eaLnBrk="1" hangingPunct="1"/>
            <a:r>
              <a:rPr lang="en-US" dirty="0" smtClean="0"/>
              <a:t>Leverage multicore CPUs</a:t>
            </a:r>
          </a:p>
          <a:p>
            <a:pPr eaLnBrk="1" hangingPunct="1"/>
            <a:endParaRPr lang="en-US" sz="2000" dirty="0" smtClean="0"/>
          </a:p>
          <a:p>
            <a:pPr eaLnBrk="1" hangingPunct="1"/>
            <a:r>
              <a:rPr lang="en-US" b="1" dirty="0" smtClean="0"/>
              <a:t>Parallel Computing Tools</a:t>
            </a:r>
          </a:p>
          <a:p>
            <a:pPr lvl="1"/>
            <a:r>
              <a:rPr lang="en-US" dirty="0"/>
              <a:t>High-level constructs </a:t>
            </a:r>
            <a:r>
              <a:rPr lang="en-US" dirty="0" smtClean="0"/>
              <a:t>let </a:t>
            </a:r>
            <a:r>
              <a:rPr lang="en-US" dirty="0"/>
              <a:t>you parallelize MATLAB </a:t>
            </a:r>
            <a:r>
              <a:rPr lang="en-US" dirty="0" smtClean="0"/>
              <a:t>applications</a:t>
            </a:r>
          </a:p>
          <a:p>
            <a:pPr lvl="1"/>
            <a:r>
              <a:rPr lang="en-US" dirty="0" smtClean="0"/>
              <a:t>For a variety of applications</a:t>
            </a:r>
          </a:p>
          <a:p>
            <a:pPr lvl="1" eaLnBrk="1" hangingPunct="1"/>
            <a:r>
              <a:rPr lang="en-US" dirty="0"/>
              <a:t>Leverage </a:t>
            </a:r>
            <a:r>
              <a:rPr lang="en-US" dirty="0" smtClean="0"/>
              <a:t>CPUs, GPUs, and scale to clusters and clouds</a:t>
            </a:r>
            <a:endParaRPr lang="en-US" dirty="0"/>
          </a:p>
        </p:txBody>
      </p:sp>
      <p:sp>
        <p:nvSpPr>
          <p:cNvPr id="4" name="Rectangle 3"/>
          <p:cNvSpPr/>
          <p:nvPr/>
        </p:nvSpPr>
        <p:spPr bwMode="auto">
          <a:xfrm>
            <a:off x="139316" y="3861048"/>
            <a:ext cx="8712968" cy="2388741"/>
          </a:xfrm>
          <a:prstGeom prst="rect">
            <a:avLst/>
          </a:prstGeom>
          <a:noFill/>
          <a:ln w="3810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000" b="1" smtClean="0">
              <a:solidFill>
                <a:srgbClr val="000000"/>
              </a:solidFill>
              <a:latin typeface="Times New Roman" pitchFamily="18" charset="0"/>
            </a:endParaRPr>
          </a:p>
        </p:txBody>
      </p:sp>
    </p:spTree>
    <p:extLst>
      <p:ext uri="{BB962C8B-B14F-4D97-AF65-F5344CB8AC3E}">
        <p14:creationId xmlns:p14="http://schemas.microsoft.com/office/powerpoint/2010/main" val="3684009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he-IL" dirty="0" smtClean="0"/>
              <a:t>Outline</a:t>
            </a:r>
          </a:p>
        </p:txBody>
      </p:sp>
      <p:sp>
        <p:nvSpPr>
          <p:cNvPr id="7" name="Rounded Rectangle 6"/>
          <p:cNvSpPr/>
          <p:nvPr/>
        </p:nvSpPr>
        <p:spPr>
          <a:xfrm>
            <a:off x="103312" y="2420888"/>
            <a:ext cx="8784976" cy="694133"/>
          </a:xfrm>
          <a:prstGeom prst="roundRect">
            <a:avLst/>
          </a:prstGeom>
          <a:solidFill>
            <a:schemeClr val="tx2">
              <a:alpha val="20000"/>
            </a:schemeClr>
          </a:solidFill>
          <a:ln w="9525" algn="ctr">
            <a:solidFill>
              <a:schemeClr val="tx1"/>
            </a:solidFill>
            <a:miter lim="800000"/>
            <a:headEnd/>
            <a:tailEnd/>
          </a:ln>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p:txBody>
      </p:sp>
      <p:sp>
        <p:nvSpPr>
          <p:cNvPr id="8" name="Content Placeholder 2"/>
          <p:cNvSpPr txBox="1">
            <a:spLocks/>
          </p:cNvSpPr>
          <p:nvPr/>
        </p:nvSpPr>
        <p:spPr bwMode="auto">
          <a:xfrm>
            <a:off x="323528" y="1772816"/>
            <a:ext cx="806489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
              <a:defRPr sz="2800" kern="1200">
                <a:solidFill>
                  <a:schemeClr val="tx1"/>
                </a:solidFill>
                <a:latin typeface="Arial" pitchFamily="34" charset="0"/>
                <a:ea typeface="+mn-ea"/>
                <a:cs typeface="Arial" pitchFamily="34" charset="0"/>
              </a:defRPr>
            </a:lvl1pPr>
            <a:lvl2pPr marL="742950" indent="-285750" algn="l" rtl="0" eaLnBrk="0" fontAlgn="base" hangingPunct="0">
              <a:lnSpc>
                <a:spcPct val="105000"/>
              </a:lnSpc>
              <a:spcBef>
                <a:spcPct val="20000"/>
              </a:spcBef>
              <a:spcAft>
                <a:spcPct val="0"/>
              </a:spcAft>
              <a:buClr>
                <a:schemeClr val="tx2"/>
              </a:buClr>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lnSpc>
                <a:spcPct val="105000"/>
              </a:lnSpc>
              <a:spcBef>
                <a:spcPct val="20000"/>
              </a:spcBef>
              <a:spcAft>
                <a:spcPct val="0"/>
              </a:spcAft>
              <a:buClr>
                <a:schemeClr val="tx2"/>
              </a:buClr>
              <a:buSzPct val="75000"/>
              <a:buFont typeface="Wingdings" panose="05000000000000000000" pitchFamily="2" charset="2"/>
              <a:buChar char="§"/>
              <a:defRPr sz="2400" kern="1200">
                <a:solidFill>
                  <a:schemeClr val="tx1"/>
                </a:solidFill>
                <a:latin typeface="Arial" pitchFamily="34" charset="0"/>
                <a:ea typeface="+mn-ea"/>
                <a:cs typeface="Arial" pitchFamily="34" charset="0"/>
              </a:defRPr>
            </a:lvl3pPr>
            <a:lvl4pPr marL="1600200" indent="-228600" algn="l" rtl="0" eaLnBrk="0" fontAlgn="base" hangingPunct="0">
              <a:lnSpc>
                <a:spcPct val="105000"/>
              </a:lnSpc>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lnSpc>
                <a:spcPct val="105000"/>
              </a:lnSpc>
              <a:spcBef>
                <a:spcPct val="20000"/>
              </a:spcBef>
              <a:spcAft>
                <a:spcPct val="0"/>
              </a:spcAft>
              <a:buClr>
                <a:schemeClr val="tx2"/>
              </a:buClr>
              <a:buFont typeface="Arial" panose="020B0604020202020204"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en-US" dirty="0" smtClean="0"/>
              <a:t>Parallel Computing Overview</a:t>
            </a:r>
          </a:p>
          <a:p>
            <a:pPr>
              <a:lnSpc>
                <a:spcPct val="150000"/>
              </a:lnSpc>
              <a:spcBef>
                <a:spcPts val="0"/>
              </a:spcBef>
            </a:pPr>
            <a:r>
              <a:rPr lang="en-US" dirty="0" smtClean="0"/>
              <a:t>Parallel Computing Paradigm </a:t>
            </a:r>
          </a:p>
          <a:p>
            <a:pPr marL="457200" lvl="1" indent="0">
              <a:lnSpc>
                <a:spcPct val="150000"/>
              </a:lnSpc>
              <a:spcBef>
                <a:spcPts val="0"/>
              </a:spcBef>
              <a:buSzPct val="75000"/>
              <a:buFont typeface="Arial" panose="020B0604020202020204" pitchFamily="34" charset="0"/>
              <a:buNone/>
            </a:pPr>
            <a:r>
              <a:rPr lang="en-GB" dirty="0" smtClean="0"/>
              <a:t>- Multicore Desktops</a:t>
            </a:r>
          </a:p>
          <a:p>
            <a:pPr marL="457200" lvl="1" indent="0">
              <a:lnSpc>
                <a:spcPct val="150000"/>
              </a:lnSpc>
              <a:spcBef>
                <a:spcPts val="0"/>
              </a:spcBef>
              <a:buSzPct val="75000"/>
              <a:buFont typeface="Arial" panose="020B0604020202020204" pitchFamily="34" charset="0"/>
              <a:buNone/>
            </a:pPr>
            <a:r>
              <a:rPr lang="en-GB" dirty="0" smtClean="0"/>
              <a:t>- Cluster Hardware </a:t>
            </a:r>
          </a:p>
          <a:p>
            <a:pPr>
              <a:lnSpc>
                <a:spcPct val="150000"/>
              </a:lnSpc>
              <a:spcBef>
                <a:spcPts val="0"/>
              </a:spcBef>
            </a:pPr>
            <a:r>
              <a:rPr lang="en-US" dirty="0" smtClean="0"/>
              <a:t>Programming Parallel Applications</a:t>
            </a:r>
          </a:p>
          <a:p>
            <a:pPr>
              <a:lnSpc>
                <a:spcPct val="150000"/>
              </a:lnSpc>
              <a:spcBef>
                <a:spcPts val="0"/>
              </a:spcBef>
            </a:pPr>
            <a:r>
              <a:rPr lang="en-US" dirty="0"/>
              <a:t>Using </a:t>
            </a:r>
            <a:r>
              <a:rPr lang="en-US" dirty="0" err="1"/>
              <a:t>parfor</a:t>
            </a:r>
            <a:r>
              <a:rPr lang="en-US" dirty="0"/>
              <a:t> Loops</a:t>
            </a:r>
          </a:p>
          <a:p>
            <a:pPr>
              <a:lnSpc>
                <a:spcPct val="150000"/>
              </a:lnSpc>
              <a:spcBef>
                <a:spcPts val="0"/>
              </a:spcBef>
            </a:pPr>
            <a:r>
              <a:rPr lang="en-US" dirty="0"/>
              <a:t>Parallel Computing Beyond </a:t>
            </a:r>
            <a:r>
              <a:rPr lang="en-US" dirty="0" err="1"/>
              <a:t>Parfor</a:t>
            </a:r>
            <a:endParaRPr lang="en-US" dirty="0"/>
          </a:p>
          <a:p>
            <a:pPr eaLnBrk="1" hangingPunct="1"/>
            <a:endParaRPr lang="en-US" altLang="he-IL" sz="1600" dirty="0" smtClean="0"/>
          </a:p>
        </p:txBody>
      </p:sp>
      <p:pic>
        <p:nvPicPr>
          <p:cNvPr id="9" name="Picture 8" descr="L-Membrane_CMYK_Master_Smal.gif"/>
          <p:cNvPicPr>
            <a:picLocks noChangeAspect="1"/>
          </p:cNvPicPr>
          <p:nvPr/>
        </p:nvPicPr>
        <p:blipFill>
          <a:blip r:embed="rId3" cstate="print"/>
          <a:stretch>
            <a:fillRect/>
          </a:stretch>
        </p:blipFill>
        <p:spPr>
          <a:xfrm>
            <a:off x="438123" y="3269208"/>
            <a:ext cx="406425" cy="376226"/>
          </a:xfrm>
          <a:prstGeom prst="rect">
            <a:avLst/>
          </a:prstGeom>
        </p:spPr>
      </p:pic>
    </p:spTree>
    <p:extLst>
      <p:ext uri="{BB962C8B-B14F-4D97-AF65-F5344CB8AC3E}">
        <p14:creationId xmlns:p14="http://schemas.microsoft.com/office/powerpoint/2010/main" val="314870201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Computing Paradigm</a:t>
            </a:r>
            <a:br>
              <a:rPr lang="en-GB" dirty="0"/>
            </a:br>
            <a:r>
              <a:rPr lang="en-GB" sz="2000" dirty="0">
                <a:solidFill>
                  <a:schemeClr val="accent4"/>
                </a:solidFill>
              </a:rPr>
              <a:t>Multicore Desktops</a:t>
            </a:r>
          </a:p>
        </p:txBody>
      </p:sp>
      <p:grpSp>
        <p:nvGrpSpPr>
          <p:cNvPr id="16" name="Group 15"/>
          <p:cNvGrpSpPr/>
          <p:nvPr/>
        </p:nvGrpSpPr>
        <p:grpSpPr>
          <a:xfrm>
            <a:off x="539552" y="1883424"/>
            <a:ext cx="7704856" cy="4353889"/>
            <a:chOff x="1382503" y="1991710"/>
            <a:chExt cx="5615290" cy="3369080"/>
          </a:xfrm>
        </p:grpSpPr>
        <p:sp>
          <p:nvSpPr>
            <p:cNvPr id="5" name="Rectangle 4"/>
            <p:cNvSpPr/>
            <p:nvPr/>
          </p:nvSpPr>
          <p:spPr bwMode="auto">
            <a:xfrm>
              <a:off x="1382503" y="1994336"/>
              <a:ext cx="5615290" cy="3366454"/>
            </a:xfrm>
            <a:prstGeom prst="rect">
              <a:avLst/>
            </a:prstGeom>
            <a:gradFill rotWithShape="1">
              <a:gsLst>
                <a:gs pos="0">
                  <a:schemeClr val="tx2">
                    <a:alpha val="32999"/>
                  </a:schemeClr>
                </a:gs>
                <a:gs pos="100000">
                  <a:schemeClr val="bg1"/>
                </a:gs>
              </a:gsLst>
              <a:lin ang="18900000" scaled="1"/>
            </a:gradFill>
            <a:ln w="34925" algn="ctr">
              <a:solidFill>
                <a:srgbClr val="94B6E4"/>
              </a:solidFill>
              <a:round/>
              <a:headEnd/>
              <a:tailEnd/>
            </a:ln>
          </p:spPr>
          <p:txBody>
            <a:bodyPr wrap="none" anchor="ct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sp>
          <p:nvSpPr>
            <p:cNvPr id="6" name="Rounded Rectangle 5"/>
            <p:cNvSpPr/>
            <p:nvPr/>
          </p:nvSpPr>
          <p:spPr>
            <a:xfrm>
              <a:off x="3680906" y="3541857"/>
              <a:ext cx="2165134" cy="1458162"/>
            </a:xfrm>
            <a:prstGeom prst="roundRect">
              <a:avLst>
                <a:gd name="adj" fmla="val 6810"/>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latin typeface="Arial" pitchFamily="34" charset="0"/>
                <a:cs typeface="Arial" pitchFamily="34" charset="0"/>
              </a:endParaRPr>
            </a:p>
          </p:txBody>
        </p:sp>
        <p:sp>
          <p:nvSpPr>
            <p:cNvPr id="12" name="TextBox 11"/>
            <p:cNvSpPr txBox="1"/>
            <p:nvPr/>
          </p:nvSpPr>
          <p:spPr>
            <a:xfrm>
              <a:off x="3494797" y="1991710"/>
              <a:ext cx="1425520" cy="261976"/>
            </a:xfrm>
            <a:prstGeom prst="rect">
              <a:avLst/>
            </a:prstGeom>
            <a:solidFill>
              <a:schemeClr val="tx2"/>
            </a:solidFill>
            <a:ln>
              <a:solidFill>
                <a:schemeClr val="tx2"/>
              </a:solidFill>
            </a:ln>
          </p:spPr>
          <p:txBody>
            <a:bodyPr wrap="none" rtlCol="0">
              <a:spAutoFit/>
            </a:bodyPr>
            <a:lstStyle/>
            <a:p>
              <a:pPr algn="ctr" eaLnBrk="0" fontAlgn="base" hangingPunct="0">
                <a:spcBef>
                  <a:spcPct val="0"/>
                </a:spcBef>
                <a:spcAft>
                  <a:spcPct val="0"/>
                </a:spcAft>
              </a:pPr>
              <a:r>
                <a:rPr lang="en-US" sz="1600" b="1" dirty="0">
                  <a:solidFill>
                    <a:srgbClr val="FFFFFF"/>
                  </a:solidFill>
                </a:rPr>
                <a:t>Multicore</a:t>
              </a:r>
              <a:r>
                <a:rPr lang="en-US" sz="1400" b="1" dirty="0">
                  <a:solidFill>
                    <a:srgbClr val="FFFFFF"/>
                  </a:solidFill>
                </a:rPr>
                <a:t> </a:t>
              </a:r>
              <a:r>
                <a:rPr lang="en-US" sz="1600" b="1" dirty="0">
                  <a:solidFill>
                    <a:srgbClr val="FFFFFF"/>
                  </a:solidFill>
                </a:rPr>
                <a:t>Desktop</a:t>
              </a:r>
              <a:endParaRPr lang="en-US" sz="1400" b="1" dirty="0">
                <a:solidFill>
                  <a:srgbClr val="FFFFFF"/>
                </a:solidFill>
              </a:endParaRPr>
            </a:p>
          </p:txBody>
        </p:sp>
        <p:pic>
          <p:nvPicPr>
            <p:cNvPr id="13" name="Picture 12" descr="L-Membrane_CMYK_Master_Smal.gif"/>
            <p:cNvPicPr>
              <a:picLocks noChangeAspect="1"/>
            </p:cNvPicPr>
            <p:nvPr/>
          </p:nvPicPr>
          <p:blipFill>
            <a:blip r:embed="rId3" cstate="print"/>
            <a:stretch>
              <a:fillRect/>
            </a:stretch>
          </p:blipFill>
          <p:spPr>
            <a:xfrm>
              <a:off x="1817694" y="2348881"/>
              <a:ext cx="780980" cy="705051"/>
            </a:xfrm>
            <a:prstGeom prst="rect">
              <a:avLst/>
            </a:prstGeom>
          </p:spPr>
        </p:pic>
        <p:sp>
          <p:nvSpPr>
            <p:cNvPr id="8" name="Rectangle 7"/>
            <p:cNvSpPr/>
            <p:nvPr/>
          </p:nvSpPr>
          <p:spPr>
            <a:xfrm>
              <a:off x="3825568" y="4434455"/>
              <a:ext cx="763979" cy="4652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050" b="1" dirty="0">
                  <a:solidFill>
                    <a:srgbClr val="FFFFFF"/>
                  </a:solidFill>
                  <a:cs typeface="Arial" pitchFamily="34" charset="0"/>
                </a:rPr>
                <a:t>Core 5</a:t>
              </a:r>
            </a:p>
          </p:txBody>
        </p:sp>
        <p:sp>
          <p:nvSpPr>
            <p:cNvPr id="19" name="Freeform 18"/>
            <p:cNvSpPr/>
            <p:nvPr/>
          </p:nvSpPr>
          <p:spPr bwMode="auto">
            <a:xfrm>
              <a:off x="2573780" y="2704453"/>
              <a:ext cx="2160642" cy="718744"/>
            </a:xfrm>
            <a:custGeom>
              <a:avLst/>
              <a:gdLst>
                <a:gd name="connsiteX0" fmla="*/ 0 w 758283"/>
                <a:gd name="connsiteY0" fmla="*/ 0 h 557561"/>
                <a:gd name="connsiteX1" fmla="*/ 758283 w 758283"/>
                <a:gd name="connsiteY1" fmla="*/ 0 h 557561"/>
                <a:gd name="connsiteX2" fmla="*/ 758283 w 758283"/>
                <a:gd name="connsiteY2" fmla="*/ 557561 h 557561"/>
              </a:gdLst>
              <a:ahLst/>
              <a:cxnLst>
                <a:cxn ang="0">
                  <a:pos x="connsiteX0" y="connsiteY0"/>
                </a:cxn>
                <a:cxn ang="0">
                  <a:pos x="connsiteX1" y="connsiteY1"/>
                </a:cxn>
                <a:cxn ang="0">
                  <a:pos x="connsiteX2" y="connsiteY2"/>
                </a:cxn>
              </a:cxnLst>
              <a:rect l="l" t="t" r="r" b="b"/>
              <a:pathLst>
                <a:path w="758283" h="557561">
                  <a:moveTo>
                    <a:pt x="0" y="0"/>
                  </a:moveTo>
                  <a:lnTo>
                    <a:pt x="758283" y="0"/>
                  </a:lnTo>
                  <a:lnTo>
                    <a:pt x="758283" y="557561"/>
                  </a:lnTo>
                </a:path>
              </a:pathLst>
            </a:custGeom>
            <a:noFill/>
            <a:ln w="114300" cap="flat" cmpd="sng" algn="ctr">
              <a:solidFill>
                <a:schemeClr val="tx2"/>
              </a:solidFill>
              <a:prstDash val="solid"/>
              <a:round/>
              <a:headEnd type="triangle" w="sm" len="sm"/>
              <a:tailEnd type="triangl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sp>
          <p:nvSpPr>
            <p:cNvPr id="34" name="Rectangle 33"/>
            <p:cNvSpPr/>
            <p:nvPr/>
          </p:nvSpPr>
          <p:spPr>
            <a:xfrm>
              <a:off x="3825568" y="3661835"/>
              <a:ext cx="763979" cy="4652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050" b="1" dirty="0">
                  <a:solidFill>
                    <a:srgbClr val="FFFFFF"/>
                  </a:solidFill>
                  <a:cs typeface="Arial" pitchFamily="34" charset="0"/>
                </a:rPr>
                <a:t>Core 1</a:t>
              </a:r>
            </a:p>
          </p:txBody>
        </p:sp>
        <p:sp>
          <p:nvSpPr>
            <p:cNvPr id="37" name="Rectangle 36"/>
            <p:cNvSpPr/>
            <p:nvPr/>
          </p:nvSpPr>
          <p:spPr>
            <a:xfrm>
              <a:off x="4925354" y="3661835"/>
              <a:ext cx="763979" cy="4652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050" b="1" dirty="0">
                  <a:solidFill>
                    <a:srgbClr val="FFFFFF"/>
                  </a:solidFill>
                  <a:cs typeface="Arial" pitchFamily="34" charset="0"/>
                </a:rPr>
                <a:t>Core 2</a:t>
              </a:r>
            </a:p>
          </p:txBody>
        </p:sp>
        <p:sp>
          <p:nvSpPr>
            <p:cNvPr id="40" name="Rectangle 39"/>
            <p:cNvSpPr/>
            <p:nvPr/>
          </p:nvSpPr>
          <p:spPr>
            <a:xfrm>
              <a:off x="4925354" y="4434455"/>
              <a:ext cx="763979" cy="4652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050" b="1" dirty="0">
                  <a:solidFill>
                    <a:srgbClr val="FFFFFF"/>
                  </a:solidFill>
                  <a:cs typeface="Arial" pitchFamily="34" charset="0"/>
                </a:rPr>
                <a:t>Core 6</a:t>
              </a:r>
            </a:p>
          </p:txBody>
        </p:sp>
        <p:sp>
          <p:nvSpPr>
            <p:cNvPr id="14" name="Oval 3"/>
            <p:cNvSpPr>
              <a:spLocks noChangeArrowheads="1"/>
            </p:cNvSpPr>
            <p:nvPr/>
          </p:nvSpPr>
          <p:spPr bwMode="auto">
            <a:xfrm>
              <a:off x="3336462" y="3423196"/>
              <a:ext cx="2874141" cy="1670869"/>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pPr algn="ctr" eaLnBrk="0" fontAlgn="base" hangingPunct="0">
                <a:spcBef>
                  <a:spcPct val="0"/>
                </a:spcBef>
                <a:spcAft>
                  <a:spcPct val="0"/>
                </a:spcAft>
              </a:pPr>
              <a:endParaRPr lang="en-US" sz="750" b="1">
                <a:solidFill>
                  <a:srgbClr val="000000"/>
                </a:solidFill>
                <a:latin typeface="Times New Roman" pitchFamily="18" charset="0"/>
              </a:endParaRPr>
            </a:p>
          </p:txBody>
        </p:sp>
        <p:cxnSp>
          <p:nvCxnSpPr>
            <p:cNvPr id="25" name="Straight Arrow Connector 24"/>
            <p:cNvCxnSpPr/>
            <p:nvPr/>
          </p:nvCxnSpPr>
          <p:spPr>
            <a:xfrm flipV="1">
              <a:off x="5298525" y="4139392"/>
              <a:ext cx="0" cy="289014"/>
            </a:xfrm>
            <a:prstGeom prst="straightConnector1">
              <a:avLst/>
            </a:prstGeom>
            <a:ln w="444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4198739" y="4139392"/>
              <a:ext cx="0" cy="289014"/>
            </a:xfrm>
            <a:prstGeom prst="straightConnector1">
              <a:avLst/>
            </a:prstGeom>
            <a:ln w="444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572709" y="3888371"/>
              <a:ext cx="335067" cy="80"/>
            </a:xfrm>
            <a:prstGeom prst="straightConnector1">
              <a:avLst/>
            </a:prstGeom>
            <a:ln w="444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4583183" y="4660991"/>
              <a:ext cx="335067" cy="80"/>
            </a:xfrm>
            <a:prstGeom prst="straightConnector1">
              <a:avLst/>
            </a:prstGeom>
            <a:ln w="444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46453" y="3079050"/>
              <a:ext cx="1565054" cy="500137"/>
            </a:xfrm>
            <a:prstGeom prst="rect">
              <a:avLst/>
            </a:prstGeom>
            <a:noFill/>
          </p:spPr>
          <p:txBody>
            <a:bodyPr wrap="square" rtlCol="0">
              <a:spAutoFit/>
            </a:bodyPr>
            <a:lstStyle/>
            <a:p>
              <a:pPr algn="ctr"/>
              <a:r>
                <a:rPr lang="en-US" b="1" dirty="0">
                  <a:solidFill>
                    <a:schemeClr val="tx2">
                      <a:lumMod val="75000"/>
                    </a:schemeClr>
                  </a:solidFill>
                  <a:cs typeface="Arial" pitchFamily="34" charset="0"/>
                </a:rPr>
                <a:t>MATLAB Desktop</a:t>
              </a:r>
            </a:p>
            <a:p>
              <a:pPr algn="ctr"/>
              <a:r>
                <a:rPr lang="en-US" b="1" dirty="0">
                  <a:solidFill>
                    <a:schemeClr val="tx2">
                      <a:lumMod val="75000"/>
                    </a:schemeClr>
                  </a:solidFill>
                  <a:cs typeface="Arial" pitchFamily="34" charset="0"/>
                </a:rPr>
                <a:t> (client)</a:t>
              </a:r>
            </a:p>
          </p:txBody>
        </p:sp>
        <p:grpSp>
          <p:nvGrpSpPr>
            <p:cNvPr id="7" name="Group 6"/>
            <p:cNvGrpSpPr/>
            <p:nvPr/>
          </p:nvGrpSpPr>
          <p:grpSpPr>
            <a:xfrm>
              <a:off x="3888770" y="3646632"/>
              <a:ext cx="724242" cy="516528"/>
              <a:chOff x="5172192" y="3718452"/>
              <a:chExt cx="963267" cy="687000"/>
            </a:xfrm>
          </p:grpSpPr>
          <p:pic>
            <p:nvPicPr>
              <p:cNvPr id="35" name="Picture 34" descr="L-Membrane_CMYK_Master_Smal.gif"/>
              <p:cNvPicPr>
                <a:picLocks noChangeAspect="1"/>
              </p:cNvPicPr>
              <p:nvPr/>
            </p:nvPicPr>
            <p:blipFill>
              <a:blip r:embed="rId3" cstate="print"/>
              <a:stretch>
                <a:fillRect/>
              </a:stretch>
            </p:blipFill>
            <p:spPr>
              <a:xfrm>
                <a:off x="5345637" y="3718452"/>
                <a:ext cx="477666" cy="431227"/>
              </a:xfrm>
              <a:prstGeom prst="rect">
                <a:avLst/>
              </a:prstGeom>
            </p:spPr>
          </p:pic>
          <p:sp>
            <p:nvSpPr>
              <p:cNvPr id="4" name="TextBox 3"/>
              <p:cNvSpPr txBox="1"/>
              <p:nvPr/>
            </p:nvSpPr>
            <p:spPr>
              <a:xfrm>
                <a:off x="5172192" y="4057013"/>
                <a:ext cx="963267" cy="348439"/>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9" name="Group 8"/>
            <p:cNvGrpSpPr/>
            <p:nvPr/>
          </p:nvGrpSpPr>
          <p:grpSpPr>
            <a:xfrm>
              <a:off x="4975671" y="3635038"/>
              <a:ext cx="724242" cy="530884"/>
              <a:chOff x="6617808" y="3703030"/>
              <a:chExt cx="963267" cy="706094"/>
            </a:xfrm>
          </p:grpSpPr>
          <p:pic>
            <p:nvPicPr>
              <p:cNvPr id="38" name="Picture 37" descr="L-Membrane_CMYK_Master_Smal.gif"/>
              <p:cNvPicPr>
                <a:picLocks noChangeAspect="1"/>
              </p:cNvPicPr>
              <p:nvPr/>
            </p:nvPicPr>
            <p:blipFill>
              <a:blip r:embed="rId3" cstate="print"/>
              <a:stretch>
                <a:fillRect/>
              </a:stretch>
            </p:blipFill>
            <p:spPr>
              <a:xfrm>
                <a:off x="6820116" y="3703030"/>
                <a:ext cx="477666" cy="431227"/>
              </a:xfrm>
              <a:prstGeom prst="rect">
                <a:avLst/>
              </a:prstGeom>
            </p:spPr>
          </p:pic>
          <p:sp>
            <p:nvSpPr>
              <p:cNvPr id="39" name="TextBox 38"/>
              <p:cNvSpPr txBox="1"/>
              <p:nvPr/>
            </p:nvSpPr>
            <p:spPr>
              <a:xfrm>
                <a:off x="6617808" y="4060686"/>
                <a:ext cx="963267" cy="348438"/>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0" name="Group 9"/>
            <p:cNvGrpSpPr/>
            <p:nvPr/>
          </p:nvGrpSpPr>
          <p:grpSpPr>
            <a:xfrm>
              <a:off x="3849032" y="4466398"/>
              <a:ext cx="724242" cy="494798"/>
              <a:chOff x="5119338" y="4808766"/>
              <a:chExt cx="963267" cy="658099"/>
            </a:xfrm>
          </p:grpSpPr>
          <p:pic>
            <p:nvPicPr>
              <p:cNvPr id="15" name="Picture 14" descr="L-Membrane_CMYK_Master_Smal.gif"/>
              <p:cNvPicPr>
                <a:picLocks noChangeAspect="1"/>
              </p:cNvPicPr>
              <p:nvPr/>
            </p:nvPicPr>
            <p:blipFill>
              <a:blip r:embed="rId3" cstate="print"/>
              <a:stretch>
                <a:fillRect/>
              </a:stretch>
            </p:blipFill>
            <p:spPr>
              <a:xfrm>
                <a:off x="5283087" y="4808766"/>
                <a:ext cx="477666" cy="431227"/>
              </a:xfrm>
              <a:prstGeom prst="rect">
                <a:avLst/>
              </a:prstGeom>
            </p:spPr>
          </p:pic>
          <p:sp>
            <p:nvSpPr>
              <p:cNvPr id="42" name="TextBox 41"/>
              <p:cNvSpPr txBox="1"/>
              <p:nvPr/>
            </p:nvSpPr>
            <p:spPr>
              <a:xfrm>
                <a:off x="5119338" y="5118428"/>
                <a:ext cx="963267" cy="348437"/>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nvGrpSpPr>
            <p:cNvPr id="11" name="Group 10"/>
            <p:cNvGrpSpPr/>
            <p:nvPr/>
          </p:nvGrpSpPr>
          <p:grpSpPr>
            <a:xfrm>
              <a:off x="4975671" y="4474063"/>
              <a:ext cx="724242" cy="496681"/>
              <a:chOff x="6617807" y="4818958"/>
              <a:chExt cx="963267" cy="660602"/>
            </a:xfrm>
          </p:grpSpPr>
          <p:pic>
            <p:nvPicPr>
              <p:cNvPr id="41" name="Picture 40" descr="L-Membrane_CMYK_Master_Smal.gif"/>
              <p:cNvPicPr>
                <a:picLocks noChangeAspect="1"/>
              </p:cNvPicPr>
              <p:nvPr/>
            </p:nvPicPr>
            <p:blipFill>
              <a:blip r:embed="rId3" cstate="print"/>
              <a:stretch>
                <a:fillRect/>
              </a:stretch>
            </p:blipFill>
            <p:spPr>
              <a:xfrm>
                <a:off x="6767933" y="4818958"/>
                <a:ext cx="477666" cy="431227"/>
              </a:xfrm>
              <a:prstGeom prst="rect">
                <a:avLst/>
              </a:prstGeom>
            </p:spPr>
          </p:pic>
          <p:sp>
            <p:nvSpPr>
              <p:cNvPr id="45" name="TextBox 44"/>
              <p:cNvSpPr txBox="1"/>
              <p:nvPr/>
            </p:nvSpPr>
            <p:spPr>
              <a:xfrm>
                <a:off x="6617807" y="5131123"/>
                <a:ext cx="963267" cy="348437"/>
              </a:xfrm>
              <a:prstGeom prst="rect">
                <a:avLst/>
              </a:prstGeom>
              <a:noFill/>
            </p:spPr>
            <p:txBody>
              <a:bodyPr wrap="square" rtlCol="0">
                <a:spAutoFit/>
              </a:bodyPr>
              <a:lstStyle/>
              <a:p>
                <a:r>
                  <a:rPr lang="en-US" sz="1600" b="1" dirty="0">
                    <a:latin typeface="Arial" pitchFamily="34" charset="0"/>
                    <a:cs typeface="Arial" pitchFamily="34" charset="0"/>
                  </a:rPr>
                  <a:t>Worker</a:t>
                </a:r>
              </a:p>
            </p:txBody>
          </p:sp>
        </p:grpSp>
      </p:grpSp>
    </p:spTree>
    <p:extLst>
      <p:ext uri="{BB962C8B-B14F-4D97-AF65-F5344CB8AC3E}">
        <p14:creationId xmlns:p14="http://schemas.microsoft.com/office/powerpoint/2010/main" val="759560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Embarrassingly or Explicit Parallelism: Independent Tasks or Iterations</a:t>
            </a:r>
            <a:br>
              <a:rPr lang="en-US" dirty="0"/>
            </a:br>
            <a:r>
              <a:rPr lang="en-US" sz="2000" dirty="0">
                <a:solidFill>
                  <a:schemeClr val="accent4"/>
                </a:solidFill>
              </a:rPr>
              <a:t>Parallel for loops</a:t>
            </a:r>
          </a:p>
        </p:txBody>
      </p:sp>
      <p:sp>
        <p:nvSpPr>
          <p:cNvPr id="64" name="Content Placeholder 63"/>
          <p:cNvSpPr>
            <a:spLocks noGrp="1"/>
          </p:cNvSpPr>
          <p:nvPr>
            <p:ph idx="1"/>
          </p:nvPr>
        </p:nvSpPr>
        <p:spPr>
          <a:xfrm>
            <a:off x="323528" y="2202681"/>
            <a:ext cx="8077200" cy="4114800"/>
          </a:xfrm>
        </p:spPr>
        <p:txBody>
          <a:bodyPr/>
          <a:lstStyle/>
          <a:p>
            <a:pPr>
              <a:lnSpc>
                <a:spcPct val="150000"/>
              </a:lnSpc>
            </a:pPr>
            <a:r>
              <a:rPr lang="en-US" sz="2400" dirty="0"/>
              <a:t>Ideal problem for parallel computing</a:t>
            </a:r>
          </a:p>
          <a:p>
            <a:pPr>
              <a:lnSpc>
                <a:spcPct val="150000"/>
              </a:lnSpc>
            </a:pPr>
            <a:r>
              <a:rPr lang="en-US" sz="2400" dirty="0"/>
              <a:t>No dependencies or communications between tasks</a:t>
            </a:r>
          </a:p>
          <a:p>
            <a:pPr>
              <a:lnSpc>
                <a:spcPct val="150000"/>
              </a:lnSpc>
            </a:pPr>
            <a:r>
              <a:rPr lang="en-US" sz="2400" dirty="0"/>
              <a:t>Examples: parameter sweeps, Monte Carlo simulations</a:t>
            </a:r>
          </a:p>
        </p:txBody>
      </p:sp>
      <p:grpSp>
        <p:nvGrpSpPr>
          <p:cNvPr id="26" name="Group 25"/>
          <p:cNvGrpSpPr/>
          <p:nvPr/>
        </p:nvGrpSpPr>
        <p:grpSpPr>
          <a:xfrm>
            <a:off x="1531361" y="4213536"/>
            <a:ext cx="1871907" cy="1253257"/>
            <a:chOff x="657225" y="2524125"/>
            <a:chExt cx="2489701" cy="1666875"/>
          </a:xfrm>
        </p:grpSpPr>
        <p:sp>
          <p:nvSpPr>
            <p:cNvPr id="27" name="Rectangle 26"/>
            <p:cNvSpPr/>
            <p:nvPr/>
          </p:nvSpPr>
          <p:spPr>
            <a:xfrm>
              <a:off x="1089526" y="3337255"/>
              <a:ext cx="2057400" cy="853745"/>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3" b="1" dirty="0">
                  <a:cs typeface="Arial" pitchFamily="34" charset="0"/>
                </a:rPr>
                <a:t>MATLAB </a:t>
              </a:r>
            </a:p>
            <a:p>
              <a:pPr algn="ctr"/>
              <a:r>
                <a:rPr lang="en-US" sz="1353" b="1" dirty="0">
                  <a:cs typeface="Arial" pitchFamily="34" charset="0"/>
                </a:rPr>
                <a:t>Desktop (Client)</a:t>
              </a:r>
            </a:p>
          </p:txBody>
        </p:sp>
        <p:pic>
          <p:nvPicPr>
            <p:cNvPr id="28" name="Picture 3" descr="C:\Users\nide\AppData\Local\Temp\wze276\L-Membrane_RGB_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000"/>
            <a:stretch/>
          </p:blipFill>
          <p:spPr bwMode="auto">
            <a:xfrm>
              <a:off x="657225" y="2524125"/>
              <a:ext cx="1318126" cy="1187685"/>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Oval 37"/>
          <p:cNvSpPr>
            <a:spLocks noChangeArrowheads="1"/>
          </p:cNvSpPr>
          <p:nvPr/>
        </p:nvSpPr>
        <p:spPr bwMode="auto">
          <a:xfrm>
            <a:off x="4875766" y="4149080"/>
            <a:ext cx="2864586" cy="2052166"/>
          </a:xfrm>
          <a:prstGeom prst="ellipse">
            <a:avLst/>
          </a:prstGeom>
          <a:gradFill rotWithShape="1">
            <a:gsLst>
              <a:gs pos="0">
                <a:schemeClr val="tx2">
                  <a:alpha val="32999"/>
                </a:schemeClr>
              </a:gs>
              <a:gs pos="100000">
                <a:schemeClr val="bg1"/>
              </a:gs>
            </a:gsLst>
            <a:lin ang="18900000" scaled="1"/>
          </a:gradFill>
          <a:ln w="57150" algn="ctr">
            <a:solidFill>
              <a:srgbClr val="94B6E4"/>
            </a:solidFill>
            <a:round/>
            <a:headEnd/>
            <a:tailEnd/>
          </a:ln>
        </p:spPr>
        <p:txBody>
          <a:bodyPr wrap="none" anchor="ctr"/>
          <a:lstStyle/>
          <a:p>
            <a:endParaRPr lang="en-US" sz="1353"/>
          </a:p>
        </p:txBody>
      </p:sp>
      <p:grpSp>
        <p:nvGrpSpPr>
          <p:cNvPr id="35" name="Group 34"/>
          <p:cNvGrpSpPr/>
          <p:nvPr/>
        </p:nvGrpSpPr>
        <p:grpSpPr>
          <a:xfrm>
            <a:off x="3425980" y="4617886"/>
            <a:ext cx="2399766" cy="985915"/>
            <a:chOff x="3177136" y="3214323"/>
            <a:chExt cx="3597177" cy="1311301"/>
          </a:xfrm>
        </p:grpSpPr>
        <p:sp>
          <p:nvSpPr>
            <p:cNvPr id="36" name="Freihandform 84"/>
            <p:cNvSpPr/>
            <p:nvPr/>
          </p:nvSpPr>
          <p:spPr>
            <a:xfrm>
              <a:off x="3177136" y="4063636"/>
              <a:ext cx="3597177" cy="461988"/>
            </a:xfrm>
            <a:custGeom>
              <a:avLst/>
              <a:gdLst>
                <a:gd name="connsiteX0" fmla="*/ 0 w 528145"/>
                <a:gd name="connsiteY0" fmla="*/ 0 h 299545"/>
                <a:gd name="connsiteX1" fmla="*/ 315310 w 528145"/>
                <a:gd name="connsiteY1" fmla="*/ 126125 h 299545"/>
                <a:gd name="connsiteX2" fmla="*/ 528145 w 528145"/>
                <a:gd name="connsiteY2" fmla="*/ 299545 h 299545"/>
              </a:gdLst>
              <a:ahLst/>
              <a:cxnLst>
                <a:cxn ang="0">
                  <a:pos x="connsiteX0" y="connsiteY0"/>
                </a:cxn>
                <a:cxn ang="0">
                  <a:pos x="connsiteX1" y="connsiteY1"/>
                </a:cxn>
                <a:cxn ang="0">
                  <a:pos x="connsiteX2" y="connsiteY2"/>
                </a:cxn>
              </a:cxnLst>
              <a:rect l="l" t="t" r="r" b="b"/>
              <a:pathLst>
                <a:path w="528145" h="299545">
                  <a:moveTo>
                    <a:pt x="0" y="0"/>
                  </a:moveTo>
                  <a:cubicBezTo>
                    <a:pt x="113643" y="38100"/>
                    <a:pt x="227286" y="76201"/>
                    <a:pt x="315310" y="126125"/>
                  </a:cubicBezTo>
                  <a:cubicBezTo>
                    <a:pt x="403334" y="176049"/>
                    <a:pt x="491359" y="270642"/>
                    <a:pt x="528145" y="299545"/>
                  </a:cubicBez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3"/>
            </a:p>
          </p:txBody>
        </p:sp>
        <p:sp>
          <p:nvSpPr>
            <p:cNvPr id="37" name="Freihandform 85"/>
            <p:cNvSpPr/>
            <p:nvPr/>
          </p:nvSpPr>
          <p:spPr>
            <a:xfrm flipV="1">
              <a:off x="3350170" y="3824004"/>
              <a:ext cx="3424143" cy="45719"/>
            </a:xfrm>
            <a:custGeom>
              <a:avLst/>
              <a:gdLst>
                <a:gd name="connsiteX0" fmla="*/ 0 w 890752"/>
                <a:gd name="connsiteY0" fmla="*/ 0 h 0"/>
                <a:gd name="connsiteX1" fmla="*/ 890752 w 890752"/>
                <a:gd name="connsiteY1" fmla="*/ 0 h 0"/>
              </a:gdLst>
              <a:ahLst/>
              <a:cxnLst>
                <a:cxn ang="0">
                  <a:pos x="connsiteX0" y="connsiteY0"/>
                </a:cxn>
                <a:cxn ang="0">
                  <a:pos x="connsiteX1" y="connsiteY1"/>
                </a:cxn>
              </a:cxnLst>
              <a:rect l="l" t="t" r="r" b="b"/>
              <a:pathLst>
                <a:path w="890752">
                  <a:moveTo>
                    <a:pt x="0" y="0"/>
                  </a:moveTo>
                  <a:lnTo>
                    <a:pt x="890752" y="0"/>
                  </a:ln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3"/>
            </a:p>
          </p:txBody>
        </p:sp>
        <p:sp>
          <p:nvSpPr>
            <p:cNvPr id="38" name="Freihandform 86"/>
            <p:cNvSpPr/>
            <p:nvPr/>
          </p:nvSpPr>
          <p:spPr>
            <a:xfrm>
              <a:off x="3232440" y="3214323"/>
              <a:ext cx="3473160" cy="426228"/>
            </a:xfrm>
            <a:custGeom>
              <a:avLst/>
              <a:gdLst>
                <a:gd name="connsiteX0" fmla="*/ 0 w 394137"/>
                <a:gd name="connsiteY0" fmla="*/ 204952 h 204952"/>
                <a:gd name="connsiteX1" fmla="*/ 244365 w 394137"/>
                <a:gd name="connsiteY1" fmla="*/ 110358 h 204952"/>
                <a:gd name="connsiteX2" fmla="*/ 394137 w 394137"/>
                <a:gd name="connsiteY2" fmla="*/ 0 h 204952"/>
              </a:gdLst>
              <a:ahLst/>
              <a:cxnLst>
                <a:cxn ang="0">
                  <a:pos x="connsiteX0" y="connsiteY0"/>
                </a:cxn>
                <a:cxn ang="0">
                  <a:pos x="connsiteX1" y="connsiteY1"/>
                </a:cxn>
                <a:cxn ang="0">
                  <a:pos x="connsiteX2" y="connsiteY2"/>
                </a:cxn>
              </a:cxnLst>
              <a:rect l="l" t="t" r="r" b="b"/>
              <a:pathLst>
                <a:path w="394137" h="204952">
                  <a:moveTo>
                    <a:pt x="0" y="204952"/>
                  </a:moveTo>
                  <a:cubicBezTo>
                    <a:pt x="89338" y="174734"/>
                    <a:pt x="178676" y="144517"/>
                    <a:pt x="244365" y="110358"/>
                  </a:cubicBezTo>
                  <a:cubicBezTo>
                    <a:pt x="310054" y="76199"/>
                    <a:pt x="352095" y="38099"/>
                    <a:pt x="394137" y="0"/>
                  </a:cubicBezTo>
                </a:path>
              </a:pathLst>
            </a:custGeom>
            <a:ln w="50800">
              <a:solidFill>
                <a:srgbClr val="154F8F"/>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3"/>
            </a:p>
          </p:txBody>
        </p:sp>
      </p:grpSp>
      <p:grpSp>
        <p:nvGrpSpPr>
          <p:cNvPr id="39" name="Group 38"/>
          <p:cNvGrpSpPr/>
          <p:nvPr/>
        </p:nvGrpSpPr>
        <p:grpSpPr>
          <a:xfrm>
            <a:off x="6308058" y="6237311"/>
            <a:ext cx="916668" cy="444547"/>
            <a:chOff x="7010400" y="5444870"/>
            <a:chExt cx="1219200" cy="591262"/>
          </a:xfrm>
        </p:grpSpPr>
        <p:sp>
          <p:nvSpPr>
            <p:cNvPr id="40" name="AutoShape 5"/>
            <p:cNvSpPr>
              <a:spLocks noChangeArrowheads="1"/>
            </p:cNvSpPr>
            <p:nvPr/>
          </p:nvSpPr>
          <p:spPr bwMode="auto">
            <a:xfrm>
              <a:off x="7010400" y="5444870"/>
              <a:ext cx="1219200" cy="227013"/>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sz="1353"/>
            </a:p>
          </p:txBody>
        </p:sp>
        <p:sp>
          <p:nvSpPr>
            <p:cNvPr id="41" name="Text Box 3"/>
            <p:cNvSpPr txBox="1">
              <a:spLocks noChangeArrowheads="1"/>
            </p:cNvSpPr>
            <p:nvPr/>
          </p:nvSpPr>
          <p:spPr bwMode="auto">
            <a:xfrm>
              <a:off x="7212012" y="5636416"/>
              <a:ext cx="1017588" cy="399716"/>
            </a:xfrm>
            <a:prstGeom prst="rect">
              <a:avLst/>
            </a:prstGeom>
            <a:noFill/>
            <a:ln w="9525">
              <a:noFill/>
              <a:miter lim="800000"/>
              <a:headEnd/>
              <a:tailEnd/>
            </a:ln>
          </p:spPr>
          <p:txBody>
            <a:bodyPr wrap="square">
              <a:spAutoFit/>
            </a:bodyPr>
            <a:lstStyle/>
            <a:p>
              <a:pPr algn="l">
                <a:spcBef>
                  <a:spcPct val="50000"/>
                </a:spcBef>
              </a:pPr>
              <a:r>
                <a:rPr lang="en-GB" sz="1353" dirty="0">
                  <a:latin typeface="Arial" charset="0"/>
                </a:rPr>
                <a:t>Time</a:t>
              </a:r>
            </a:p>
          </p:txBody>
        </p:sp>
      </p:grpSp>
      <p:grpSp>
        <p:nvGrpSpPr>
          <p:cNvPr id="42" name="Group 41"/>
          <p:cNvGrpSpPr/>
          <p:nvPr/>
        </p:nvGrpSpPr>
        <p:grpSpPr>
          <a:xfrm>
            <a:off x="1764831" y="5589241"/>
            <a:ext cx="1729996" cy="1092618"/>
            <a:chOff x="967751" y="4559722"/>
            <a:chExt cx="2300955" cy="1453217"/>
          </a:xfrm>
        </p:grpSpPr>
        <p:sp>
          <p:nvSpPr>
            <p:cNvPr id="43" name="Rectangle 13"/>
            <p:cNvSpPr>
              <a:spLocks noChangeArrowheads="1"/>
            </p:cNvSpPr>
            <p:nvPr/>
          </p:nvSpPr>
          <p:spPr bwMode="auto">
            <a:xfrm>
              <a:off x="990600" y="455972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44" name="Text Box 3"/>
            <p:cNvSpPr txBox="1">
              <a:spLocks noChangeArrowheads="1"/>
            </p:cNvSpPr>
            <p:nvPr/>
          </p:nvSpPr>
          <p:spPr bwMode="auto">
            <a:xfrm>
              <a:off x="1661608" y="5613223"/>
              <a:ext cx="1096009" cy="399716"/>
            </a:xfrm>
            <a:prstGeom prst="rect">
              <a:avLst/>
            </a:prstGeom>
            <a:noFill/>
            <a:ln w="9525">
              <a:noFill/>
              <a:miter lim="800000"/>
              <a:headEnd/>
              <a:tailEnd/>
            </a:ln>
          </p:spPr>
          <p:txBody>
            <a:bodyPr wrap="square">
              <a:spAutoFit/>
            </a:bodyPr>
            <a:lstStyle/>
            <a:p>
              <a:pPr algn="l">
                <a:spcBef>
                  <a:spcPct val="50000"/>
                </a:spcBef>
              </a:pPr>
              <a:r>
                <a:rPr lang="en-GB" sz="1353" dirty="0">
                  <a:latin typeface="Arial" charset="0"/>
                </a:rPr>
                <a:t>Time</a:t>
              </a:r>
            </a:p>
          </p:txBody>
        </p:sp>
        <p:sp>
          <p:nvSpPr>
            <p:cNvPr id="45" name="AutoShape 5"/>
            <p:cNvSpPr>
              <a:spLocks noChangeArrowheads="1"/>
            </p:cNvSpPr>
            <p:nvPr/>
          </p:nvSpPr>
          <p:spPr bwMode="auto">
            <a:xfrm>
              <a:off x="967751" y="5421677"/>
              <a:ext cx="2300955" cy="228599"/>
            </a:xfrm>
            <a:prstGeom prst="rightArrow">
              <a:avLst>
                <a:gd name="adj1" fmla="val 38843"/>
                <a:gd name="adj2" fmla="val 91213"/>
              </a:avLst>
            </a:prstGeom>
            <a:solidFill>
              <a:schemeClr val="tx2"/>
            </a:solidFill>
            <a:ln w="9525">
              <a:noFill/>
              <a:miter lim="800000"/>
              <a:headEnd/>
              <a:tailEnd/>
            </a:ln>
          </p:spPr>
          <p:txBody>
            <a:bodyPr wrap="none" anchor="ctr"/>
            <a:lstStyle/>
            <a:p>
              <a:endParaRPr lang="en-US" sz="1353"/>
            </a:p>
          </p:txBody>
        </p:sp>
        <p:sp>
          <p:nvSpPr>
            <p:cNvPr id="47" name="Rectangle 13"/>
            <p:cNvSpPr>
              <a:spLocks noChangeArrowheads="1"/>
            </p:cNvSpPr>
            <p:nvPr/>
          </p:nvSpPr>
          <p:spPr bwMode="auto">
            <a:xfrm>
              <a:off x="1436052" y="455972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48" name="Rectangle 13"/>
            <p:cNvSpPr>
              <a:spLocks noChangeArrowheads="1"/>
            </p:cNvSpPr>
            <p:nvPr/>
          </p:nvSpPr>
          <p:spPr bwMode="auto">
            <a:xfrm>
              <a:off x="1881504" y="455972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49" name="Rectangle 13"/>
            <p:cNvSpPr>
              <a:spLocks noChangeArrowheads="1"/>
            </p:cNvSpPr>
            <p:nvPr/>
          </p:nvSpPr>
          <p:spPr bwMode="auto">
            <a:xfrm>
              <a:off x="2326956" y="455972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51" name="Rectangle 13"/>
            <p:cNvSpPr>
              <a:spLocks noChangeArrowheads="1"/>
            </p:cNvSpPr>
            <p:nvPr/>
          </p:nvSpPr>
          <p:spPr bwMode="auto">
            <a:xfrm>
              <a:off x="2772408" y="455972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grpSp>
      <p:sp>
        <p:nvSpPr>
          <p:cNvPr id="52" name="Text Box 11"/>
          <p:cNvSpPr txBox="1">
            <a:spLocks noChangeArrowheads="1"/>
          </p:cNvSpPr>
          <p:nvPr/>
        </p:nvSpPr>
        <p:spPr bwMode="auto">
          <a:xfrm>
            <a:off x="5820474" y="4652128"/>
            <a:ext cx="651140" cy="25436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053" b="1" dirty="0">
                <a:solidFill>
                  <a:srgbClr val="000000"/>
                </a:solidFill>
              </a:rPr>
              <a:t>Worker</a:t>
            </a:r>
          </a:p>
        </p:txBody>
      </p:sp>
      <p:pic>
        <p:nvPicPr>
          <p:cNvPr id="54"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890931" y="4320955"/>
            <a:ext cx="427229" cy="384951"/>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11"/>
          <p:cNvSpPr txBox="1">
            <a:spLocks noChangeArrowheads="1"/>
          </p:cNvSpPr>
          <p:nvPr/>
        </p:nvSpPr>
        <p:spPr bwMode="auto">
          <a:xfrm>
            <a:off x="5820474" y="5237627"/>
            <a:ext cx="651140" cy="25436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053" b="1" dirty="0">
                <a:solidFill>
                  <a:srgbClr val="000000"/>
                </a:solidFill>
              </a:rPr>
              <a:t>Worker</a:t>
            </a:r>
          </a:p>
        </p:txBody>
      </p:sp>
      <p:pic>
        <p:nvPicPr>
          <p:cNvPr id="57"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890931" y="4906454"/>
            <a:ext cx="427229" cy="384951"/>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11"/>
          <p:cNvSpPr txBox="1">
            <a:spLocks noChangeArrowheads="1"/>
          </p:cNvSpPr>
          <p:nvPr/>
        </p:nvSpPr>
        <p:spPr bwMode="auto">
          <a:xfrm>
            <a:off x="5820474" y="5797963"/>
            <a:ext cx="651140" cy="254365"/>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053" b="1" dirty="0">
                <a:solidFill>
                  <a:srgbClr val="000000"/>
                </a:solidFill>
              </a:rPr>
              <a:t>Worker</a:t>
            </a:r>
          </a:p>
        </p:txBody>
      </p:sp>
      <p:pic>
        <p:nvPicPr>
          <p:cNvPr id="59" name="Picture 3" descr="C:\Users\nide\AppData\Local\Temp\wze276\L-Membrane_RGB_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000"/>
          <a:stretch/>
        </p:blipFill>
        <p:spPr bwMode="auto">
          <a:xfrm>
            <a:off x="5890931" y="5466791"/>
            <a:ext cx="427229" cy="384951"/>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6388615" y="4409681"/>
            <a:ext cx="606946" cy="1353341"/>
            <a:chOff x="7117541" y="2743473"/>
            <a:chExt cx="807259" cy="1799991"/>
          </a:xfrm>
        </p:grpSpPr>
        <p:grpSp>
          <p:nvGrpSpPr>
            <p:cNvPr id="61" name="Group 60"/>
            <p:cNvGrpSpPr/>
            <p:nvPr/>
          </p:nvGrpSpPr>
          <p:grpSpPr>
            <a:xfrm>
              <a:off x="7117541" y="2743473"/>
              <a:ext cx="807259" cy="275991"/>
              <a:chOff x="2469341" y="4753652"/>
              <a:chExt cx="807259" cy="275991"/>
            </a:xfrm>
          </p:grpSpPr>
          <p:sp>
            <p:nvSpPr>
              <p:cNvPr id="72" name="Rectangle 13"/>
              <p:cNvSpPr>
                <a:spLocks noChangeArrowheads="1"/>
              </p:cNvSpPr>
              <p:nvPr/>
            </p:nvSpPr>
            <p:spPr bwMode="auto">
              <a:xfrm>
                <a:off x="2469341" y="475365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73" name="Rectangle 13"/>
              <p:cNvSpPr>
                <a:spLocks noChangeArrowheads="1"/>
              </p:cNvSpPr>
              <p:nvPr/>
            </p:nvSpPr>
            <p:spPr bwMode="auto">
              <a:xfrm>
                <a:off x="2914791" y="475365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grpSp>
        <p:sp>
          <p:nvSpPr>
            <p:cNvPr id="62" name="Rectangle 13"/>
            <p:cNvSpPr>
              <a:spLocks noChangeArrowheads="1"/>
            </p:cNvSpPr>
            <p:nvPr/>
          </p:nvSpPr>
          <p:spPr bwMode="auto">
            <a:xfrm>
              <a:off x="7117541" y="3522207"/>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grpSp>
          <p:nvGrpSpPr>
            <p:cNvPr id="63" name="Group 62"/>
            <p:cNvGrpSpPr/>
            <p:nvPr/>
          </p:nvGrpSpPr>
          <p:grpSpPr>
            <a:xfrm>
              <a:off x="7117541" y="4267473"/>
              <a:ext cx="807259" cy="275991"/>
              <a:chOff x="2469341" y="4753652"/>
              <a:chExt cx="807259" cy="275991"/>
            </a:xfrm>
          </p:grpSpPr>
          <p:sp>
            <p:nvSpPr>
              <p:cNvPr id="65" name="Rectangle 13"/>
              <p:cNvSpPr>
                <a:spLocks noChangeArrowheads="1"/>
              </p:cNvSpPr>
              <p:nvPr/>
            </p:nvSpPr>
            <p:spPr bwMode="auto">
              <a:xfrm>
                <a:off x="2469341" y="475365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sp>
            <p:nvSpPr>
              <p:cNvPr id="67" name="Rectangle 13"/>
              <p:cNvSpPr>
                <a:spLocks noChangeArrowheads="1"/>
              </p:cNvSpPr>
              <p:nvPr/>
            </p:nvSpPr>
            <p:spPr bwMode="auto">
              <a:xfrm>
                <a:off x="2914791" y="4753652"/>
                <a:ext cx="361809" cy="27599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marL="213673" indent="-213673">
                  <a:spcBef>
                    <a:spcPct val="20000"/>
                  </a:spcBef>
                  <a:buClr>
                    <a:srgbClr val="215383"/>
                  </a:buClr>
                  <a:buSzPct val="95000"/>
                </a:pPr>
                <a:endParaRPr lang="en-US" sz="1203" dirty="0">
                  <a:latin typeface="Courier New" pitchFamily="49" charset="0"/>
                  <a:cs typeface="Courier New" pitchFamily="49" charset="0"/>
                </a:endParaRPr>
              </a:p>
            </p:txBody>
          </p:sp>
        </p:grpSp>
      </p:grpSp>
    </p:spTree>
    <p:extLst>
      <p:ext uri="{BB962C8B-B14F-4D97-AF65-F5344CB8AC3E}">
        <p14:creationId xmlns:p14="http://schemas.microsoft.com/office/powerpoint/2010/main" val="377561064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 Toolbox (PCT)</a:t>
            </a:r>
          </a:p>
        </p:txBody>
      </p:sp>
      <p:sp>
        <p:nvSpPr>
          <p:cNvPr id="3" name="Content Placeholder 2"/>
          <p:cNvSpPr>
            <a:spLocks noGrp="1"/>
          </p:cNvSpPr>
          <p:nvPr>
            <p:ph idx="1"/>
          </p:nvPr>
        </p:nvSpPr>
        <p:spPr>
          <a:xfrm>
            <a:off x="457200" y="1556792"/>
            <a:ext cx="8077200" cy="4114800"/>
          </a:xfrm>
        </p:spPr>
        <p:txBody>
          <a:bodyPr/>
          <a:lstStyle/>
          <a:p>
            <a:r>
              <a:rPr lang="en-US" sz="2400" dirty="0"/>
              <a:t>Enables explicit use of multi-core processors</a:t>
            </a:r>
          </a:p>
          <a:p>
            <a:endParaRPr lang="en-US" sz="1400" dirty="0"/>
          </a:p>
          <a:p>
            <a:r>
              <a:rPr lang="en-US" sz="2400" dirty="0"/>
              <a:t>Provides high-level tools and infrastructure for:</a:t>
            </a:r>
          </a:p>
          <a:p>
            <a:pPr lvl="1"/>
            <a:r>
              <a:rPr lang="en-US" dirty="0"/>
              <a:t>creation and monitoring of jobs</a:t>
            </a:r>
          </a:p>
          <a:p>
            <a:pPr lvl="1"/>
            <a:r>
              <a:rPr lang="en-US" dirty="0"/>
              <a:t>allocating hardware resources</a:t>
            </a:r>
          </a:p>
          <a:p>
            <a:endParaRPr lang="en-US" sz="1400" dirty="0"/>
          </a:p>
          <a:p>
            <a:r>
              <a:rPr lang="en-US" sz="2400" dirty="0"/>
              <a:t>Provides a bridge to cluster hardware</a:t>
            </a:r>
          </a:p>
          <a:p>
            <a:endParaRPr lang="en-US" sz="1500" dirty="0"/>
          </a:p>
        </p:txBody>
      </p:sp>
      <p:grpSp>
        <p:nvGrpSpPr>
          <p:cNvPr id="4" name="Group 3"/>
          <p:cNvGrpSpPr/>
          <p:nvPr/>
        </p:nvGrpSpPr>
        <p:grpSpPr>
          <a:xfrm>
            <a:off x="2339752" y="4437112"/>
            <a:ext cx="6084703" cy="2251146"/>
            <a:chOff x="213736" y="1886012"/>
            <a:chExt cx="6084703" cy="2251146"/>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27" t="8317" r="68067" b="60421"/>
            <a:stretch/>
          </p:blipFill>
          <p:spPr>
            <a:xfrm>
              <a:off x="213736" y="1886012"/>
              <a:ext cx="6084703" cy="2251146"/>
            </a:xfrm>
            <a:prstGeom prst="rect">
              <a:avLst/>
            </a:prstGeom>
          </p:spPr>
        </p:pic>
        <p:sp>
          <p:nvSpPr>
            <p:cNvPr id="7" name="Oval 6"/>
            <p:cNvSpPr/>
            <p:nvPr/>
          </p:nvSpPr>
          <p:spPr>
            <a:xfrm>
              <a:off x="3526104" y="2385782"/>
              <a:ext cx="2576063" cy="1732478"/>
            </a:xfrm>
            <a:prstGeom prst="ellipse">
              <a:avLst/>
            </a:prstGeom>
            <a:noFill/>
            <a:ln>
              <a:solidFill>
                <a:srgbClr val="FF99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b="1" dirty="0">
                <a:latin typeface="Arial" pitchFamily="34" charset="0"/>
                <a:cs typeface="Arial" pitchFamily="34" charset="0"/>
              </a:endParaRPr>
            </a:p>
          </p:txBody>
        </p:sp>
      </p:grpSp>
    </p:spTree>
    <p:extLst>
      <p:ext uri="{BB962C8B-B14F-4D97-AF65-F5344CB8AC3E}">
        <p14:creationId xmlns:p14="http://schemas.microsoft.com/office/powerpoint/2010/main" val="1834555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MW_Confidential">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2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_widescreen.potx" id="{C10917F4-3C2C-4846-A75D-A6E695AEF513}" vid="{A7C231ED-FF3E-42E4-A0B8-9AE4ED8D4BF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10574</TotalTime>
  <Words>7277</Words>
  <Application>Microsoft Office PowerPoint</Application>
  <PresentationFormat>On-screen Show (4:3)</PresentationFormat>
  <Paragraphs>1039</Paragraphs>
  <Slides>44</Slides>
  <Notes>42</Notes>
  <HiddenSlides>10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44</vt:i4>
      </vt:variant>
    </vt:vector>
  </HeadingPairs>
  <TitlesOfParts>
    <vt:vector size="55" baseType="lpstr">
      <vt:lpstr>Arial Unicode MS</vt:lpstr>
      <vt:lpstr>Arial</vt:lpstr>
      <vt:lpstr>Calibri</vt:lpstr>
      <vt:lpstr>Cambria Math</vt:lpstr>
      <vt:lpstr>Courier New</vt:lpstr>
      <vt:lpstr>Times New Roman</vt:lpstr>
      <vt:lpstr>Verdana</vt:lpstr>
      <vt:lpstr>Wingdings</vt:lpstr>
      <vt:lpstr>Blank</vt:lpstr>
      <vt:lpstr>TMW_Confidential</vt:lpstr>
      <vt:lpstr>MW_Public_widescreen</vt:lpstr>
      <vt:lpstr>Parallel Computing with MATLAB   </vt:lpstr>
      <vt:lpstr>Outline</vt:lpstr>
      <vt:lpstr>Parallel Computing and Acceleration</vt:lpstr>
      <vt:lpstr>Why Parallel Computing?</vt:lpstr>
      <vt:lpstr>Utilizing Additional Processing Power</vt:lpstr>
      <vt:lpstr>Outline</vt:lpstr>
      <vt:lpstr>Parallel Computing Paradigm Multicore Desktops</vt:lpstr>
      <vt:lpstr>Embarrassingly or Explicit Parallelism: Independent Tasks or Iterations Parallel for loops</vt:lpstr>
      <vt:lpstr>Parallel Computing Toolbox (PCT)</vt:lpstr>
      <vt:lpstr>Outline</vt:lpstr>
      <vt:lpstr>Parallel Computing Paradigm Cluster Hardware</vt:lpstr>
      <vt:lpstr>Scale parfor</vt:lpstr>
      <vt:lpstr>Outline</vt:lpstr>
      <vt:lpstr>Programming Parallel Applications (1 of 3)</vt:lpstr>
      <vt:lpstr>Parallel-enabled Toolboxes  Enable parallel computing support by setting a flag or preference </vt:lpstr>
      <vt:lpstr>Programming Parallel Applications (2 of 3)</vt:lpstr>
      <vt:lpstr>Programming Parallel Applications (3 of 3)</vt:lpstr>
      <vt:lpstr>Example: Optimizing Tower Placement</vt:lpstr>
      <vt:lpstr>Summary of Example </vt:lpstr>
      <vt:lpstr>Parallel Computing Support in Optimization Toolbox  </vt:lpstr>
      <vt:lpstr>Outline</vt:lpstr>
      <vt:lpstr>The Mechanics of parfor Loops</vt:lpstr>
      <vt:lpstr>Example: Parameter Sweep  Parallel for-loops  </vt:lpstr>
      <vt:lpstr>Example: Parameter Sweep  Obtaining Intermediate Results </vt:lpstr>
      <vt:lpstr>Example: Parameter Sweep  Obtaining Intermediate Results </vt:lpstr>
      <vt:lpstr>Converting for to parfor </vt:lpstr>
      <vt:lpstr>Advice for Converting for to parfor </vt:lpstr>
      <vt:lpstr>Outline</vt:lpstr>
      <vt:lpstr>Parallel Computing with MATLAB – Beyond PARFOR</vt:lpstr>
      <vt:lpstr>Offload and Scale Computations with batch</vt:lpstr>
      <vt:lpstr>Execution with spmd</vt:lpstr>
      <vt:lpstr>Execution with spmd</vt:lpstr>
      <vt:lpstr>Execution with gop</vt:lpstr>
      <vt:lpstr>Summary</vt:lpstr>
      <vt:lpstr>PowerPoint Presentation</vt:lpstr>
      <vt:lpstr>MATLAB Coder for Parallel</vt:lpstr>
      <vt:lpstr>Benchmark: Parameter Sweep of ODEs Scaling case study with a compute cluster </vt:lpstr>
      <vt:lpstr>Migrate execution to a cluster environment</vt:lpstr>
      <vt:lpstr>Cluster Computing Paradigm (admin view)</vt:lpstr>
      <vt:lpstr>Seminar Summary</vt:lpstr>
      <vt:lpstr>Summary</vt:lpstr>
      <vt:lpstr>Summary</vt:lpstr>
      <vt:lpstr>PowerPoint Presentation</vt:lpstr>
      <vt:lpstr>Performance Gain with More 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MATLAB Code Quality and Performance</dc:title>
  <dc:creator>shiran golan</dc:creator>
  <cp:lastModifiedBy>Shiran Golan</cp:lastModifiedBy>
  <cp:revision>273</cp:revision>
  <dcterms:created xsi:type="dcterms:W3CDTF">2016-12-25T16:25:23Z</dcterms:created>
  <dcterms:modified xsi:type="dcterms:W3CDTF">2018-01-17T12:05:57Z</dcterms:modified>
</cp:coreProperties>
</file>