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9" r:id="rId3"/>
    <p:sldId id="261" r:id="rId4"/>
    <p:sldId id="318" r:id="rId5"/>
    <p:sldId id="282" r:id="rId6"/>
    <p:sldId id="262" r:id="rId7"/>
    <p:sldId id="260" r:id="rId8"/>
    <p:sldId id="283" r:id="rId9"/>
    <p:sldId id="285" r:id="rId10"/>
    <p:sldId id="287" r:id="rId11"/>
    <p:sldId id="320" r:id="rId12"/>
    <p:sldId id="264" r:id="rId13"/>
    <p:sldId id="314" r:id="rId14"/>
    <p:sldId id="315" r:id="rId15"/>
    <p:sldId id="321" r:id="rId16"/>
    <p:sldId id="265" r:id="rId17"/>
    <p:sldId id="316" r:id="rId18"/>
    <p:sldId id="317" r:id="rId19"/>
    <p:sldId id="263" r:id="rId20"/>
    <p:sldId id="322" r:id="rId21"/>
    <p:sldId id="313" r:id="rId22"/>
    <p:sldId id="266" r:id="rId23"/>
    <p:sldId id="302" r:id="rId24"/>
    <p:sldId id="32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FF00"/>
    <a:srgbClr val="0000FF"/>
    <a:srgbClr val="00CC00"/>
    <a:srgbClr val="FF6600"/>
    <a:srgbClr val="66FF33"/>
    <a:srgbClr val="F7F7B3"/>
    <a:srgbClr val="D0D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323" autoAdjust="0"/>
  </p:normalViewPr>
  <p:slideViewPr>
    <p:cSldViewPr>
      <p:cViewPr varScale="1">
        <p:scale>
          <a:sx n="47" d="100"/>
          <a:sy n="47" d="100"/>
        </p:scale>
        <p:origin x="18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D711543-B688-4290-8B39-77E645361423}" type="datetimeFigureOut">
              <a:rPr lang="he-IL" smtClean="0"/>
              <a:pPr/>
              <a:t>ד'/ניסן/תשע"ח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1A4804-1BD3-4755-B324-9FFAA8626CF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8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Open, close, duplicate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73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User-level threads may be implemented using assembly-level manipulations on stack, or using the C header file </a:t>
            </a:r>
            <a:r>
              <a:rPr lang="en-US" sz="1200" dirty="0" err="1">
                <a:solidFill>
                  <a:srgbClr val="FF0000"/>
                </a:solidFill>
              </a:rPr>
              <a:t>setgmp.h</a:t>
            </a:r>
            <a:endParaRPr lang="en-US" sz="1200">
              <a:solidFill>
                <a:srgbClr val="FF0000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73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Open, close, duplicate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188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Kernel-level threads are especially good for applications that </a:t>
            </a:r>
            <a:r>
              <a:rPr lang="en-US" dirty="0">
                <a:solidFill>
                  <a:srgbClr val="C00000"/>
                </a:solidFill>
              </a:rPr>
              <a:t>frequently block</a:t>
            </a:r>
            <a:endParaRPr lang="en-US" dirty="0"/>
          </a:p>
          <a:p>
            <a:pPr lvl="1" algn="l" rtl="0"/>
            <a:r>
              <a:rPr lang="en-US" dirty="0"/>
              <a:t>Because blocks,</a:t>
            </a:r>
            <a:r>
              <a:rPr lang="en-US" baseline="0" dirty="0"/>
              <a:t> even in USER-level threads, also call the kernel – thus </a:t>
            </a:r>
            <a:r>
              <a:rPr lang="en-US" dirty="0"/>
              <a:t>anyway</a:t>
            </a:r>
            <a:r>
              <a:rPr lang="en-US" baseline="0" dirty="0"/>
              <a:t> cost almost the same as kernel-level threads.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18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FF0000"/>
                </a:solidFill>
              </a:rPr>
              <a:t>&gt; בניהול של מערכת ההפעלה ישנו היתרון </a:t>
            </a:r>
            <a:r>
              <a:rPr lang="he-IL" sz="1200" dirty="0" err="1">
                <a:solidFill>
                  <a:srgbClr val="FF0000"/>
                </a:solidFill>
              </a:rPr>
              <a:t>שהתהליכונים</a:t>
            </a:r>
            <a:r>
              <a:rPr lang="he-IL" sz="1200" dirty="0">
                <a:solidFill>
                  <a:srgbClr val="FF0000"/>
                </a:solidFill>
              </a:rPr>
              <a:t> יכולים לרוץ במעבדים שונים, כשהמחיר הוא איטיות ב-</a:t>
            </a:r>
            <a:r>
              <a:rPr lang="en-US" sz="1200" dirty="0">
                <a:solidFill>
                  <a:srgbClr val="FF0000"/>
                </a:solidFill>
              </a:rPr>
              <a:t>context switch</a:t>
            </a:r>
            <a:r>
              <a:rPr lang="he-IL" sz="1200" dirty="0">
                <a:solidFill>
                  <a:srgbClr val="FF0000"/>
                </a:solidFill>
              </a:rPr>
              <a:t>, אם כי מדובר בתוספת זמן זניחה יחסית לפער של החלפת תהליכים ולא שימוש </a:t>
            </a:r>
            <a:r>
              <a:rPr lang="he-IL" sz="1200" dirty="0" err="1">
                <a:solidFill>
                  <a:srgbClr val="FF0000"/>
                </a:solidFill>
              </a:rPr>
              <a:t>בתהליכונים</a:t>
            </a:r>
            <a:r>
              <a:rPr lang="he-IL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  <a:p>
            <a:endParaRPr lang="he-IL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Kernel requires a full </a:t>
            </a:r>
            <a:r>
              <a:rPr lang="en-US">
                <a:solidFill>
                  <a:srgbClr val="C00000"/>
                </a:solidFill>
              </a:rPr>
              <a:t>thread control block (TCB) </a:t>
            </a:r>
            <a:r>
              <a:rPr lang="en-US"/>
              <a:t>for each thread to maintain information about threads. As a result, there is significant overhead and increased in kernel complexity.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18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PREEMPTIVE</a:t>
            </a:r>
            <a:r>
              <a:rPr lang="he-IL" dirty="0"/>
              <a:t> במובן שהמערכת לא עוצרת את </a:t>
            </a:r>
            <a:r>
              <a:rPr lang="he-IL" dirty="0" err="1"/>
              <a:t>התהליכון</a:t>
            </a:r>
            <a:r>
              <a:rPr lang="he-IL" dirty="0"/>
              <a:t>,</a:t>
            </a:r>
            <a:r>
              <a:rPr lang="he-IL" baseline="0" dirty="0"/>
              <a:t> אלא מנגנון הניהול של התהליך.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074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Open, close, duplicate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14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83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9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94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יתרונות שימוש </a:t>
            </a:r>
            <a:r>
              <a:rPr lang="he-IL" dirty="0" err="1"/>
              <a:t>בתהליכונים</a:t>
            </a:r>
            <a:r>
              <a:rPr lang="he-IL" dirty="0"/>
              <a:t>.</a:t>
            </a:r>
          </a:p>
          <a:p>
            <a:r>
              <a:rPr lang="he-IL" dirty="0"/>
              <a:t>לשים לב שיש סייגים על ביצועים</a:t>
            </a:r>
            <a:r>
              <a:rPr lang="he-IL" baseline="0" dirty="0"/>
              <a:t> של תהליכונים במצבים </a:t>
            </a:r>
            <a:r>
              <a:rPr lang="he-IL" baseline="0" dirty="0" err="1"/>
              <a:t>מסויימים</a:t>
            </a:r>
            <a:r>
              <a:rPr lang="he-IL" baseline="0" dirty="0"/>
              <a:t> וקיים </a:t>
            </a:r>
            <a:r>
              <a:rPr lang="en-US" baseline="0" dirty="0"/>
              <a:t>tradeoff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163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בנוגע לסיגנלים:</a:t>
            </a:r>
          </a:p>
          <a:p>
            <a:r>
              <a:rPr lang="he-IL" dirty="0"/>
              <a:t>אמנם כל </a:t>
            </a:r>
            <a:r>
              <a:rPr lang="he-IL" dirty="0" err="1"/>
              <a:t>ההנדלרים</a:t>
            </a:r>
            <a:r>
              <a:rPr lang="he-IL" dirty="0"/>
              <a:t> המוגדרים הם משותפים לכולם, אך כל אחד </a:t>
            </a:r>
            <a:r>
              <a:rPr lang="he-IL" dirty="0" err="1"/>
              <a:t>מהתהליכונים</a:t>
            </a:r>
            <a:r>
              <a:rPr lang="he-IL" dirty="0"/>
              <a:t> מחזיק</a:t>
            </a:r>
            <a:r>
              <a:rPr lang="he-IL" baseline="0" dirty="0"/>
              <a:t> "רגיסטר סיגנלים" משלו שיכול לשלוט על מצב החסימה של הסיגנלים שמגיעים אליו.</a:t>
            </a:r>
            <a:endParaRPr lang="en-AU" baseline="0" dirty="0"/>
          </a:p>
          <a:p>
            <a:r>
              <a:rPr lang="en-US" sz="1200" dirty="0"/>
              <a:t>*this comparison is in manner of classic structure.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07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>
                <a:solidFill>
                  <a:srgbClr val="FF0000"/>
                </a:solidFill>
              </a:rPr>
              <a:t>&gt; זוהי דוגמה לשימוש </a:t>
            </a:r>
            <a:r>
              <a:rPr lang="he-IL" sz="1200" dirty="0" err="1">
                <a:solidFill>
                  <a:srgbClr val="FF0000"/>
                </a:solidFill>
              </a:rPr>
              <a:t>בתהליכונים</a:t>
            </a:r>
            <a:r>
              <a:rPr lang="he-IL" sz="1200" dirty="0">
                <a:solidFill>
                  <a:srgbClr val="FF0000"/>
                </a:solidFill>
              </a:rPr>
              <a:t> בשרת אינטרנט, כאשר תהליכון אחד מקבל את הבקשה וכל בקשה מועברת </a:t>
            </a:r>
            <a:r>
              <a:rPr lang="he-IL" sz="1200" dirty="0" err="1">
                <a:solidFill>
                  <a:srgbClr val="FF0000"/>
                </a:solidFill>
              </a:rPr>
              <a:t>לתהליכון</a:t>
            </a:r>
            <a:r>
              <a:rPr lang="he-IL" sz="1200" dirty="0">
                <a:solidFill>
                  <a:srgbClr val="FF0000"/>
                </a:solidFill>
              </a:rPr>
              <a:t> אחר שדואג לטפל בה עד מענה.</a:t>
            </a:r>
          </a:p>
          <a:p>
            <a:pPr algn="r" rtl="1"/>
            <a:r>
              <a:rPr lang="he-IL" sz="1200" dirty="0">
                <a:solidFill>
                  <a:srgbClr val="FF0000"/>
                </a:solidFill>
              </a:rPr>
              <a:t>&gt; היתרון בשימוש </a:t>
            </a:r>
            <a:r>
              <a:rPr lang="he-IL" sz="1200" dirty="0" err="1">
                <a:solidFill>
                  <a:srgbClr val="FF0000"/>
                </a:solidFill>
              </a:rPr>
              <a:t>בתהליכונים</a:t>
            </a:r>
            <a:r>
              <a:rPr lang="he-IL" sz="1200" dirty="0">
                <a:solidFill>
                  <a:srgbClr val="FF0000"/>
                </a:solidFill>
              </a:rPr>
              <a:t> ולא בתהליכים הוא בכך שיכולת השרת גבוהה יותר ויעילה יותר, מה גם שבמקרה והיה צורך באחת הבקשות ללכת לדיסק מכיוון שהדף לא נמצא ב-</a:t>
            </a:r>
            <a:r>
              <a:rPr lang="en-US" sz="1200" dirty="0">
                <a:solidFill>
                  <a:srgbClr val="FF0000"/>
                </a:solidFill>
              </a:rPr>
              <a:t>cache</a:t>
            </a:r>
            <a:r>
              <a:rPr lang="he-IL" sz="1200" dirty="0">
                <a:solidFill>
                  <a:srgbClr val="FF0000"/>
                </a:solidFill>
              </a:rPr>
              <a:t>, אזי המערכת הייתה "קופאת" ונחסמת לקבלת בקשות חדשות.</a:t>
            </a:r>
            <a:endParaRPr lang="en-US" sz="1200" dirty="0">
              <a:solidFill>
                <a:srgbClr val="FF0000"/>
              </a:solidFill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44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FF0000"/>
                </a:solidFill>
              </a:rPr>
              <a:t>&gt; קיימות מספר אפשרויות לניהול </a:t>
            </a:r>
            <a:r>
              <a:rPr lang="he-IL" sz="1200" dirty="0" err="1">
                <a:solidFill>
                  <a:srgbClr val="FF0000"/>
                </a:solidFill>
              </a:rPr>
              <a:t>בתהליכונים</a:t>
            </a:r>
            <a:r>
              <a:rPr lang="he-IL" sz="1200" dirty="0">
                <a:solidFill>
                  <a:srgbClr val="FF0000"/>
                </a:solidFill>
              </a:rPr>
              <a:t>: ע"י התהליך, ע"י מערכת ההפעלה, וע"י שניהם במשולב.</a:t>
            </a:r>
            <a:endParaRPr lang="en-US" sz="1200" dirty="0">
              <a:solidFill>
                <a:srgbClr val="FF0000"/>
              </a:solidFill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20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Open, close, duplicate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/>
              <a:t>The kernel knows nothing about user-level threads and manages them as if they were single-threaded processes.</a:t>
            </a:r>
          </a:p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he-IL" sz="1200">
              <a:solidFill>
                <a:srgbClr val="FF0000"/>
              </a:solidFill>
            </a:endParaRPr>
          </a:p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he-IL" sz="1200" dirty="0">
                <a:solidFill>
                  <a:srgbClr val="FF0000"/>
                </a:solidFill>
              </a:rPr>
              <a:t>בניהול ע"י התהליך, התהליכונים שקופים למערכת ההפעלה ו-</a:t>
            </a:r>
            <a:r>
              <a:rPr lang="en-US" sz="1200" dirty="0">
                <a:solidFill>
                  <a:srgbClr val="FF0000"/>
                </a:solidFill>
              </a:rPr>
              <a:t>system call</a:t>
            </a:r>
            <a:r>
              <a:rPr lang="he-IL" sz="1200" dirty="0">
                <a:solidFill>
                  <a:srgbClr val="FF0000"/>
                </a:solidFill>
              </a:rPr>
              <a:t> מאחד התהליכונים יקפיא את כל התהליך מכיוון שלמערכת ההפעלה אין היכרות עימם אלא רק עם התהליך עצמו והיא מקפיאה אותו.</a:t>
            </a:r>
          </a:p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he-IL" sz="1200" baseline="0" dirty="0">
                <a:solidFill>
                  <a:srgbClr val="FF0000"/>
                </a:solidFill>
              </a:rPr>
              <a:t>עבודה רק על מעבד יחיד כיוון שהמעבד רואה </a:t>
            </a:r>
            <a:r>
              <a:rPr lang="he-IL" sz="1200" baseline="0" dirty="0" err="1">
                <a:solidFill>
                  <a:srgbClr val="FF0000"/>
                </a:solidFill>
              </a:rPr>
              <a:t>יישות</a:t>
            </a:r>
            <a:r>
              <a:rPr lang="he-IL" sz="1200" baseline="0" dirty="0">
                <a:solidFill>
                  <a:srgbClr val="FF0000"/>
                </a:solidFill>
              </a:rPr>
              <a:t> אחת, ולא הגיוני שיקצה לה שני מעבדים.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7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27EA8-6C17-4070-A592-5B2248F35064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97B7-8FD1-4483-A857-BDA15C29D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3219-7800-486E-B6C1-3FF0F94C56F9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6109E-F77B-498D-84E6-806DEBF14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0F53B-39A1-4F87-A538-CA812AA45AEC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0BF13-E167-4261-88D8-9C7625EF0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E1A18-1D3C-405E-9D8D-C7672FE64918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37BA-12B8-4699-BD4C-5CB97F6C5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0C98-46A0-4E76-A065-F6AD2157AC78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8FDF-B51E-47D8-B2BF-A2E88BFC5D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64F4C-AE70-4BA7-90A4-56FBC961FD61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37EA-D864-422D-B410-B84FA4FD8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460F-15FF-40F1-8CEC-F4303A23C303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C3B16-D9A1-4846-A495-4764E0B3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78274-2448-44EF-9E8E-5C9477B60740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5F699-24A8-4548-B5A7-33E24A3E6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C877-658C-4066-A78D-AE71FCCA77ED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B1AC7-3409-4FD1-AE07-C9326E2D80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7CD1F-6A82-45E7-91C8-26D82792F463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6D925-9097-4B0A-BB08-F8CFE715D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EC90-2A72-4DD9-A0B1-C02948FEC49A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08DF-2ACB-4402-BBD2-F52AD5DA4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9D186A-155A-4725-B7C2-6B3CA66D85C7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676AD-F980-4355-81C0-995AFBB4C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Process-Signal-Mask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078712/is-it-safe-to-fork-from-within-a-thre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20574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Operating Systems</a:t>
            </a:r>
            <a:br>
              <a:rPr lang="en-US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371-1-1631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60960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Tutorial 3</a:t>
            </a:r>
            <a:r>
              <a:rPr lang="en-US">
                <a:solidFill>
                  <a:schemeClr val="tx1"/>
                </a:solidFill>
              </a:rPr>
              <a:t>: Threads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תמונה 4" descr="http://in.bgu.ac.il/engn/NewsIcons/BGUlogo.png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4073810" y="5010979"/>
            <a:ext cx="9963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 bwMode="auto">
          <a:xfrm>
            <a:off x="179512" y="6278076"/>
            <a:ext cx="8784976" cy="4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1752600"/>
            <a:ext cx="30480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30480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600200" y="106680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User-level Threads</a:t>
            </a: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410200" y="10668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Kernel-level Threads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990600" y="1752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P1</a:t>
            </a: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8229600" y="1752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800600"/>
            <a:ext cx="8001000" cy="1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TextBox 12"/>
          <p:cNvSpPr txBox="1">
            <a:spLocks noChangeArrowheads="1"/>
          </p:cNvSpPr>
          <p:nvPr/>
        </p:nvSpPr>
        <p:spPr bwMode="auto">
          <a:xfrm>
            <a:off x="304800" y="3821113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User space</a:t>
            </a:r>
          </a:p>
        </p:txBody>
      </p:sp>
      <p:sp>
        <p:nvSpPr>
          <p:cNvPr id="9227" name="TextBox 13"/>
          <p:cNvSpPr txBox="1">
            <a:spLocks noChangeArrowheads="1"/>
          </p:cNvSpPr>
          <p:nvPr/>
        </p:nvSpPr>
        <p:spPr bwMode="auto">
          <a:xfrm>
            <a:off x="304800" y="5068888"/>
            <a:ext cx="91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Kernel space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95400" y="5105400"/>
            <a:ext cx="708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Kernel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086600" y="4191000"/>
            <a:ext cx="152400" cy="1219200"/>
            <a:chOff x="304800" y="2362200"/>
            <a:chExt cx="152400" cy="1219200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77000" y="4191000"/>
            <a:ext cx="152400" cy="1219200"/>
            <a:chOff x="304800" y="2362200"/>
            <a:chExt cx="152400" cy="12192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19400" y="4191000"/>
            <a:ext cx="152400" cy="1219200"/>
            <a:chOff x="304800" y="2362200"/>
            <a:chExt cx="152400" cy="1219200"/>
          </a:xfrm>
        </p:grpSpPr>
        <p:cxnSp>
          <p:nvCxnSpPr>
            <p:cNvPr id="33" name="Straight Connector 32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1600200" y="1905000"/>
            <a:ext cx="2514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486400" y="5619750"/>
            <a:ext cx="152400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Scheduler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133600" y="3352800"/>
            <a:ext cx="152400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Scheduler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200400" y="2057400"/>
            <a:ext cx="152400" cy="1219200"/>
            <a:chOff x="304800" y="2362200"/>
            <a:chExt cx="152400" cy="1219200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514600" y="2057400"/>
            <a:ext cx="152400" cy="1219200"/>
            <a:chOff x="304800" y="2362200"/>
            <a:chExt cx="152400" cy="12192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2819400" y="2057400"/>
            <a:ext cx="152400" cy="1219200"/>
            <a:chOff x="304800" y="2362200"/>
            <a:chExt cx="152400" cy="121920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H="1">
              <a:off x="228600" y="24384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28600" y="30480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228600" y="27432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28600" y="3352800"/>
              <a:ext cx="3048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8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6705600" y="5638800"/>
            <a:ext cx="228600" cy="381000"/>
            <a:chOff x="8458200" y="3124200"/>
            <a:chExt cx="304800" cy="457200"/>
          </a:xfrm>
        </p:grpSpPr>
        <p:sp>
          <p:nvSpPr>
            <p:cNvPr id="62" name="Rectangle 61"/>
            <p:cNvSpPr/>
            <p:nvPr/>
          </p:nvSpPr>
          <p:spPr>
            <a:xfrm>
              <a:off x="8458200" y="31242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58200" y="32766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58200" y="3429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352800" y="3352800"/>
            <a:ext cx="228600" cy="381000"/>
            <a:chOff x="8458200" y="3124200"/>
            <a:chExt cx="304800" cy="457200"/>
          </a:xfrm>
        </p:grpSpPr>
        <p:sp>
          <p:nvSpPr>
            <p:cNvPr id="68" name="Rectangle 67"/>
            <p:cNvSpPr/>
            <p:nvPr/>
          </p:nvSpPr>
          <p:spPr>
            <a:xfrm>
              <a:off x="8458200" y="31242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458200" y="32766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458200" y="3429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133600" y="5638800"/>
            <a:ext cx="152400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Scheduler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3352800" y="5657850"/>
            <a:ext cx="228600" cy="381000"/>
            <a:chOff x="8458200" y="3124200"/>
            <a:chExt cx="304800" cy="457200"/>
          </a:xfrm>
        </p:grpSpPr>
        <p:sp>
          <p:nvSpPr>
            <p:cNvPr id="67" name="Rectangle 66"/>
            <p:cNvSpPr/>
            <p:nvPr/>
          </p:nvSpPr>
          <p:spPr>
            <a:xfrm>
              <a:off x="8458200" y="31242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58200" y="32766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458200" y="3429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User-Level / Kernel-Level Threads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2"/>
            <a:ext cx="9160151" cy="83671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1009531"/>
            <a:ext cx="8928992" cy="570303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Motivation &amp; basics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User-level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Kernel-level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Coding threads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 rtlCol="0">
            <a:normAutofit/>
          </a:bodyPr>
          <a:lstStyle/>
          <a:p>
            <a:r>
              <a:rPr lang="en-US" dirty="0"/>
              <a:t>Implemented in user-level libraries</a:t>
            </a:r>
          </a:p>
          <a:p>
            <a:r>
              <a:rPr lang="en-US" dirty="0"/>
              <a:t>Thread switching does not need to call the OS or to cause interrupts.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user application schedules the process’s CPU time for its internal threads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Utilizes only a single CPU, as the OS won’t allocate multiple CPUs for one process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User-Level Threads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b="1" i="1" dirty="0">
                <a:sym typeface="Wingdings" pitchFamily="2" charset="2"/>
              </a:rPr>
              <a:t>Compatibility</a:t>
            </a:r>
            <a:r>
              <a:rPr lang="en-US" dirty="0">
                <a:sym typeface="Wingdings" pitchFamily="2" charset="2"/>
              </a:rPr>
              <a:t>: C</a:t>
            </a:r>
            <a:r>
              <a:rPr lang="en-US" dirty="0"/>
              <a:t>an be implemented on an Operating System that does not support threads.</a:t>
            </a:r>
          </a:p>
          <a:p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b="1" i="1" dirty="0"/>
              <a:t>Simple Representation</a:t>
            </a:r>
            <a:r>
              <a:rPr lang="en-US" i="1" dirty="0"/>
              <a:t>: </a:t>
            </a:r>
            <a:br>
              <a:rPr lang="en-US" dirty="0"/>
            </a:br>
            <a:r>
              <a:rPr lang="en-US" dirty="0"/>
              <a:t>Each thread is represented simply by a PC, registers, stack and a small control block, all stored in the user process address space.</a:t>
            </a:r>
          </a:p>
          <a:p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b="1" i="1" dirty="0"/>
              <a:t>Simple &amp; fast management</a:t>
            </a:r>
            <a:r>
              <a:rPr lang="en-US" i="1" dirty="0"/>
              <a:t>: </a:t>
            </a:r>
            <a:br>
              <a:rPr lang="en-US" dirty="0"/>
            </a:br>
            <a:r>
              <a:rPr lang="en-US" dirty="0"/>
              <a:t>Creating a thread, synchronization and switching between threads can all be done without intervention of the kernel, and are therefore cheaper and ~100 times faster then in kernel-level threads.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User-Level Threads - 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Lack of coordination between threads and operating system kernel. Therefore, process as whole gets one time slice irrespective of whether process has one thread or 1000 threads within.</a:t>
            </a:r>
          </a:p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A system call (in one of the thread) causes the OS to block the whole process, even if there are runnable threads left in that processes.</a:t>
            </a:r>
          </a:p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The kernel’s inability to notice between user level threads makes it difficult to design preemptive (timed?) scheduling between threads of the same process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User-Level Threads - Disadvantages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2"/>
            <a:ext cx="9160151" cy="83671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1009531"/>
            <a:ext cx="8928992" cy="570303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Motivation &amp; basics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User-level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Kernel-level threads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Coding threads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All threads are visible to the kernel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The kernel manages and schedules the threads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There exist system calls to create and manage threads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he-IL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Kernel-Level Threads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 rtlCol="0">
            <a:normAutofit/>
          </a:bodyPr>
          <a:lstStyle/>
          <a:p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The kernel can smartly schedule between processes with different number of threads</a:t>
            </a:r>
          </a:p>
          <a:p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Kernel-level threads are especially good for applications that frequently block</a:t>
            </a:r>
          </a:p>
          <a:p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In a multi-processor, a few CPUs can run simultaneously different threads of the same process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Kernel-Level Threads - 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4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Creation, management and switching of threads is MUCH more expensive and slow then user-level treads.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Kernel-Level Threads - Disadvantages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80177"/>
              </p:ext>
            </p:extLst>
          </p:nvPr>
        </p:nvGraphicFramePr>
        <p:xfrm>
          <a:off x="218758" y="1752600"/>
          <a:ext cx="8696642" cy="27432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2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Kernel-level threads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User-level threads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Visible to the kernel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Invisible</a:t>
                      </a:r>
                      <a:r>
                        <a:rPr lang="en-US" sz="1900" baseline="0" dirty="0"/>
                        <a:t> to the kernel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Threads visibility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Kernel defined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User defined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Scheduling</a:t>
                      </a:r>
                      <a:r>
                        <a:rPr lang="en-US" sz="1900" baseline="0" dirty="0"/>
                        <a:t> policy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Preemptive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Non-preemptive</a:t>
                      </a:r>
                      <a:r>
                        <a:rPr lang="en-US" sz="1900" baseline="30000" dirty="0"/>
                        <a:t>*</a:t>
                      </a:r>
                      <a:endParaRPr lang="he-IL" sz="1900" baseline="300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Thread switching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Slower, done by the kernel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Faster, done by the runtime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Context switch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a</a:t>
                      </a:r>
                      <a:r>
                        <a:rPr lang="en-US" sz="1900" baseline="0" dirty="0"/>
                        <a:t> single thread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aseline="0" dirty="0"/>
                        <a:t>the whole process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A blocking call</a:t>
                      </a:r>
                      <a:r>
                        <a:rPr lang="en-US" sz="1900" baseline="0" dirty="0"/>
                        <a:t> blocks…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kernel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process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dirty="0"/>
                        <a:t>Thread table held</a:t>
                      </a:r>
                      <a:r>
                        <a:rPr lang="en-US" sz="1900" baseline="0" dirty="0"/>
                        <a:t> by…</a:t>
                      </a:r>
                      <a:endParaRPr lang="he-IL" sz="19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User-Level vs. Kernel-Level Threads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4432" y="2133600"/>
            <a:ext cx="6248400" cy="236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2"/>
            <a:ext cx="9160151" cy="83671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 rtl="0"/>
            <a:r>
              <a:rPr lang="en-US" sz="4000" b="1" dirty="0">
                <a:solidFill>
                  <a:srgbClr val="C00000"/>
                </a:solidFill>
              </a:rPr>
              <a:t>Outline</a:t>
            </a:r>
            <a:endParaRPr lang="he-IL" sz="3600" b="1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1009531"/>
            <a:ext cx="8928992" cy="570303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Motivation &amp; basics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User-level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Kernel-level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Coding threads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2"/>
            <a:ext cx="9160151" cy="83671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1009531"/>
            <a:ext cx="8928992" cy="570303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Motivation &amp; basics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User-level threads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Kernel-level threads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Coding threads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Historically, POSIX functions assumed a single thread per process.</a:t>
            </a:r>
          </a:p>
          <a:p>
            <a:pPr lvl="2"/>
            <a:r>
              <a:rPr lang="en-US" dirty="0"/>
              <a:t>E.g., consider a naive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a multi threaded environment.</a:t>
            </a:r>
          </a:p>
          <a:p>
            <a:r>
              <a:rPr lang="en-US" dirty="0"/>
              <a:t>Hence, the need for reentrant functions.</a:t>
            </a:r>
          </a:p>
          <a:p>
            <a:r>
              <a:rPr lang="en-US" dirty="0"/>
              <a:t>While this is supported by many standard functions, the compiler must be aware of the need for re-entrant functions: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–D_REENTRANT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lpthread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/>
          </a:p>
          <a:p>
            <a:pPr lvl="2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POSIX Threads &amp; global variables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32250"/>
              </p:ext>
            </p:extLst>
          </p:nvPr>
        </p:nvGraphicFramePr>
        <p:xfrm>
          <a:off x="224270" y="990600"/>
          <a:ext cx="8767330" cy="38099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 thread,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pthread_attr_t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9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 void* (*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start_func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)(void*) , void*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900" b="0" dirty="0">
                        <a:solidFill>
                          <a:schemeClr val="bg1"/>
                        </a:solidFill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thread of control that executes concurrently with the calling thread.</a:t>
                      </a:r>
                      <a:r>
                        <a:rPr lang="en-US" sz="1900" dirty="0"/>
                        <a:t> 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success, the identifier of the newly created thread is stored in the location pointed by the </a:t>
                      </a:r>
                      <a:r>
                        <a:rPr lang="en-US" sz="19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argument, and a 0 is returned. On error, a non-zero error code is returned.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03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attr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dirty="0"/>
                        <a:t>enables applying </a:t>
                      </a:r>
                      <a:r>
                        <a:rPr lang="en-US" sz="1900" baseline="0" dirty="0"/>
                        <a:t>attributes to the new thread (e.g. detached, scheduling-policy). Can be NULL (default attributes).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03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start_func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pointer to the function the thread will start executing. The function 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receives one argument of type </a:t>
                      </a:r>
                      <a:r>
                        <a:rPr lang="en-US" sz="19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void* and returns a void*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arg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dirty="0"/>
                        <a:t>is the parameter</a:t>
                      </a:r>
                      <a:r>
                        <a:rPr lang="en-US" sz="1900" baseline="0" dirty="0"/>
                        <a:t> to be given to </a:t>
                      </a:r>
                      <a:r>
                        <a:rPr lang="en-US" sz="1900" i="1" baseline="0" dirty="0" err="1"/>
                        <a:t>func</a:t>
                      </a:r>
                      <a:r>
                        <a:rPr lang="en-US" sz="1900" baseline="0" dirty="0"/>
                        <a:t>.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778552"/>
              </p:ext>
            </p:extLst>
          </p:nvPr>
        </p:nvGraphicFramePr>
        <p:xfrm>
          <a:off x="228600" y="5181600"/>
          <a:ext cx="8763000" cy="7691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pthread_self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u="sng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e-IL" sz="1800" b="0" dirty="0"/>
                    </a:p>
                  </a:txBody>
                  <a:tcPr marL="94826" marR="94826" marT="47414" marB="474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this thread’s identifier.</a:t>
                      </a:r>
                    </a:p>
                  </a:txBody>
                  <a:tcPr marL="94826" marR="94826" marT="47414" marB="474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in POSIX: </a:t>
            </a:r>
            <a:r>
              <a:rPr lang="en-US" sz="3600" dirty="0" err="1">
                <a:solidFill>
                  <a:srgbClr val="C00000"/>
                </a:solidFill>
              </a:rPr>
              <a:t>pthreads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8952"/>
              </p:ext>
            </p:extLst>
          </p:nvPr>
        </p:nvGraphicFramePr>
        <p:xfrm>
          <a:off x="304800" y="990600"/>
          <a:ext cx="8686800" cy="3505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void**</a:t>
                      </a:r>
                      <a:r>
                        <a:rPr lang="en-US" sz="19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900" b="0" dirty="0">
                        <a:solidFill>
                          <a:schemeClr val="bg1"/>
                        </a:solidFill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Suspends the execution of the calling thread until the thread identified by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terminates.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success, the return value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stored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location pointed by </a:t>
                      </a:r>
                      <a:r>
                        <a:rPr lang="en-US" sz="1900" b="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a 0 is returned. On error, a non-zero error code is returned.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most one thread can wait for the termination of a given thread. Calling </a:t>
                      </a: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thread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which another thread is already waiting for termination returns an error.</a:t>
                      </a:r>
                      <a:r>
                        <a:rPr lang="en-US" sz="1900" dirty="0"/>
                        <a:t> 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56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th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i="0" dirty="0"/>
                        <a:t>is </a:t>
                      </a:r>
                      <a:r>
                        <a:rPr lang="en-US" sz="1900" dirty="0"/>
                        <a:t>the identifier of the thread that needs to be waited for</a:t>
                      </a:r>
                      <a:endParaRPr lang="he-IL" sz="1900" dirty="0"/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56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pointer to the returned value of the </a:t>
                      </a:r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 (can be NULL).</a:t>
                      </a:r>
                      <a:endParaRPr lang="he-IL" sz="1900" dirty="0"/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49912"/>
              </p:ext>
            </p:extLst>
          </p:nvPr>
        </p:nvGraphicFramePr>
        <p:xfrm>
          <a:off x="304800" y="4572000"/>
          <a:ext cx="8686800" cy="202202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9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(void* </a:t>
                      </a:r>
                      <a:r>
                        <a:rPr lang="en-US" sz="19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900" b="0" u="sng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e-IL" sz="1900" b="0" dirty="0"/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Terminates the execution of the calling thread.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Doesn’t terminate the whole process if called from the main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function.</a:t>
                      </a:r>
                      <a:endParaRPr lang="en-US" sz="19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algn="l" rtl="0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null, then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saved, and its value is given to the thread which performed </a:t>
                      </a:r>
                      <a:r>
                        <a:rPr lang="en-US" sz="19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this thread; that is, it will be written to the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 in the </a:t>
                      </a:r>
                      <a:r>
                        <a:rPr lang="en-US" sz="1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call. </a:t>
                      </a:r>
                      <a:endParaRPr lang="he-IL" sz="1900" dirty="0"/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Threads in POSIX (</a:t>
            </a:r>
            <a:r>
              <a:rPr lang="en-US" sz="3600" dirty="0" err="1">
                <a:solidFill>
                  <a:srgbClr val="C00000"/>
                </a:solidFill>
              </a:rPr>
              <a:t>pthreads</a:t>
            </a:r>
            <a:r>
              <a:rPr lang="en-US" sz="3600" dirty="0">
                <a:solidFill>
                  <a:srgbClr val="C00000"/>
                </a:solidFill>
              </a:rPr>
              <a:t>) – cont.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thread_hello_world.c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thread_exercise2.c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Example files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Motivation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editing a large WORD doc. This requires</a:t>
            </a:r>
          </a:p>
          <a:p>
            <a:pPr lvl="1" eaLnBrk="1" hangingPunct="1"/>
            <a:r>
              <a:rPr lang="en-US" dirty="0"/>
              <a:t>User interaction: </a:t>
            </a:r>
            <a:r>
              <a:rPr lang="en-US" dirty="0" err="1"/>
              <a:t>eg</a:t>
            </a:r>
            <a:r>
              <a:rPr lang="en-US" dirty="0"/>
              <a:t> deleting a line and echoing it on the screen</a:t>
            </a:r>
          </a:p>
          <a:p>
            <a:pPr lvl="1" eaLnBrk="1" hangingPunct="1"/>
            <a:r>
              <a:rPr lang="en-US" dirty="0"/>
              <a:t>Editing the whole document: </a:t>
            </a:r>
            <a:r>
              <a:rPr lang="en-US" dirty="0" err="1"/>
              <a:t>eg</a:t>
            </a:r>
            <a:r>
              <a:rPr lang="en-US" dirty="0"/>
              <a:t>, after a line was deleted, the rest of document is move 1 line upward</a:t>
            </a:r>
          </a:p>
          <a:p>
            <a:pPr lvl="1" eaLnBrk="1" hangingPunct="1"/>
            <a:r>
              <a:rPr lang="en-US" dirty="0"/>
              <a:t>Automatic disk backups</a:t>
            </a:r>
          </a:p>
          <a:p>
            <a:pPr eaLnBrk="1" hangingPunct="1"/>
            <a:r>
              <a:rPr lang="en-US" dirty="0"/>
              <a:t>Similar scenarios: Editing a .</a:t>
            </a:r>
            <a:r>
              <a:rPr lang="en-US" dirty="0" err="1"/>
              <a:t>xls</a:t>
            </a:r>
            <a:r>
              <a:rPr lang="en-US" dirty="0"/>
              <a:t>, (un)zipping, …</a:t>
            </a:r>
          </a:p>
          <a:p>
            <a:pPr eaLnBrk="1" hangingPunct="1"/>
            <a:r>
              <a:rPr lang="en-US" dirty="0"/>
              <a:t>One process</a:t>
            </a: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Too slow</a:t>
            </a:r>
          </a:p>
          <a:p>
            <a:pPr eaLnBrk="1" hangingPunct="1"/>
            <a:r>
              <a:rPr lang="en-US" dirty="0"/>
              <a:t>Many processes:</a:t>
            </a: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Problem: processes cannot access the same place (file) in memory</a:t>
            </a:r>
            <a:endParaRPr lang="en-US" i="1" dirty="0"/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/>
              <a:t>Long </a:t>
            </a:r>
            <a:r>
              <a:rPr lang="en-US" i="1" dirty="0"/>
              <a:t>context switches </a:t>
            </a: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ym typeface="Wingdings" pitchFamily="2" charset="2"/>
              </a:rPr>
              <a:t>High system cost (entries in the process table)</a:t>
            </a:r>
          </a:p>
          <a:p>
            <a:pPr eaLnBrk="1" hangingPunct="1"/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Solution: thread – a refined division of tasks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General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One / multiple thread(s) within a process</a:t>
            </a:r>
          </a:p>
          <a:p>
            <a:pPr eaLnBrk="1" hangingPunct="1"/>
            <a:r>
              <a:rPr lang="en-US" dirty="0"/>
              <a:t>Allows multiple independent executions under the same process</a:t>
            </a:r>
          </a:p>
          <a:p>
            <a:pPr eaLnBrk="1" hangingPunct="1"/>
            <a:r>
              <a:rPr lang="en-US" dirty="0"/>
              <a:t>Possible states:</a:t>
            </a:r>
          </a:p>
          <a:p>
            <a:pPr lvl="1" eaLnBrk="1" hangingPunct="1"/>
            <a:r>
              <a:rPr lang="en-US" dirty="0"/>
              <a:t>Running</a:t>
            </a:r>
          </a:p>
          <a:p>
            <a:pPr lvl="1" eaLnBrk="1" hangingPunct="1"/>
            <a:r>
              <a:rPr lang="en-US" dirty="0"/>
              <a:t>Ready</a:t>
            </a:r>
          </a:p>
          <a:p>
            <a:pPr lvl="1" eaLnBrk="1" hangingPunct="1"/>
            <a:r>
              <a:rPr lang="en-US" dirty="0"/>
              <a:t>Blocked</a:t>
            </a:r>
          </a:p>
          <a:p>
            <a:pPr lvl="1" eaLnBrk="1" hangingPunct="1"/>
            <a:r>
              <a:rPr lang="en-US" dirty="0"/>
              <a:t>(Terminated)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b="1" dirty="0"/>
              <a:t>Share</a:t>
            </a:r>
            <a:r>
              <a:rPr lang="en-US" sz="3600" dirty="0"/>
              <a:t> open files, data structures, global variables, child processes, etc.</a:t>
            </a:r>
          </a:p>
          <a:p>
            <a:pPr eaLnBrk="1" hangingPunct="1"/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Peer threads can </a:t>
            </a:r>
            <a:r>
              <a:rPr lang="en-US" sz="3600" b="1" dirty="0"/>
              <a:t>communicate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without using system calls.</a:t>
            </a:r>
          </a:p>
          <a:p>
            <a:pPr eaLnBrk="1" hangingPunct="1"/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Threads are 10-100 times  </a:t>
            </a:r>
            <a:r>
              <a:rPr lang="en-US" sz="3600" b="1" dirty="0"/>
              <a:t>faster</a:t>
            </a:r>
            <a:r>
              <a:rPr lang="en-US" sz="3600" dirty="0"/>
              <a:t> to create / terminate / switch than processes.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  <a:effectLst/>
        </p:spPr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rgbClr val="FF0000"/>
                </a:solidFill>
              </a:rPr>
              <a:t>Security &amp; stability: </a:t>
            </a:r>
            <a:r>
              <a:rPr lang="en-US" dirty="0"/>
              <a:t>open files, data structures, global variables, child processes etc are shared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rgbClr val="FF0000"/>
                </a:solidFill>
              </a:rPr>
              <a:t>Signaling </a:t>
            </a:r>
            <a:r>
              <a:rPr lang="en-US" dirty="0"/>
              <a:t>a thread affects </a:t>
            </a:r>
            <a:r>
              <a:rPr lang="en-US" dirty="0">
                <a:solidFill>
                  <a:srgbClr val="FF0000"/>
                </a:solidFill>
              </a:rPr>
              <a:t>all threads </a:t>
            </a:r>
            <a:r>
              <a:rPr lang="en-US" dirty="0"/>
              <a:t>of that process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Disadvantages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95867"/>
              </p:ext>
            </p:extLst>
          </p:nvPr>
        </p:nvGraphicFramePr>
        <p:xfrm>
          <a:off x="304800" y="1066800"/>
          <a:ext cx="7640878" cy="4648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2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Threads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Processes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 data</a:t>
                      </a:r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</a:t>
                      </a:r>
                      <a:r>
                        <a:rPr lang="en-US" sz="2200" baseline="0" dirty="0"/>
                        <a:t> data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shared code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</a:t>
                      </a:r>
                      <a:r>
                        <a:rPr lang="en-US" sz="2200" baseline="0" dirty="0"/>
                        <a:t> code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shared open</a:t>
                      </a:r>
                      <a:r>
                        <a:rPr lang="en-US" sz="2200" baseline="0" dirty="0"/>
                        <a:t> I/O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open</a:t>
                      </a:r>
                      <a:r>
                        <a:rPr lang="en-US" sz="2200" baseline="0" dirty="0"/>
                        <a:t> I/O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shared signal table*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signal table*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stack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stack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unique PC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PC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unique registers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registers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state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state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light context switch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heavy context switch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vs. Processes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258" y="57912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Signal handlers must be shared among all threads of a multithreaded app. However, each thread must have its own mask of pending / blocked signals:</a:t>
            </a:r>
          </a:p>
          <a:p>
            <a:r>
              <a:rPr lang="en-US" sz="1600" dirty="0">
                <a:hlinkClick r:id="rId3"/>
              </a:rPr>
              <a:t>use </a:t>
            </a:r>
            <a:r>
              <a:rPr lang="en-US" sz="1600" dirty="0" err="1">
                <a:hlinkClick r:id="rId3"/>
              </a:rPr>
              <a:t>pthread_mask</a:t>
            </a:r>
            <a:r>
              <a:rPr lang="en-US" sz="1600" dirty="0">
                <a:hlinkClick r:id="rId3"/>
              </a:rPr>
              <a:t> rather then </a:t>
            </a:r>
            <a:r>
              <a:rPr lang="en-US" sz="1600" dirty="0" err="1">
                <a:hlinkClick r:id="rId3"/>
              </a:rPr>
              <a:t>sigprocmask</a:t>
            </a:r>
            <a:r>
              <a:rPr lang="en-US" sz="1600" dirty="0"/>
              <a:t>.</a:t>
            </a:r>
          </a:p>
          <a:p>
            <a:endParaRPr lang="en-A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86400" y="1371600"/>
            <a:ext cx="3352800" cy="350520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Freeform 4"/>
          <p:cNvSpPr/>
          <p:nvPr/>
        </p:nvSpPr>
        <p:spPr>
          <a:xfrm>
            <a:off x="5791200" y="2681288"/>
            <a:ext cx="177800" cy="747712"/>
          </a:xfrm>
          <a:custGeom>
            <a:avLst/>
            <a:gdLst>
              <a:gd name="connsiteX0" fmla="*/ 175491 w 178570"/>
              <a:gd name="connsiteY0" fmla="*/ 0 h 748146"/>
              <a:gd name="connsiteX1" fmla="*/ 0 w 178570"/>
              <a:gd name="connsiteY1" fmla="*/ 138546 h 748146"/>
              <a:gd name="connsiteX2" fmla="*/ 175491 w 178570"/>
              <a:gd name="connsiteY2" fmla="*/ 295564 h 748146"/>
              <a:gd name="connsiteX3" fmla="*/ 18473 w 178570"/>
              <a:gd name="connsiteY3" fmla="*/ 434109 h 748146"/>
              <a:gd name="connsiteX4" fmla="*/ 166255 w 178570"/>
              <a:gd name="connsiteY4" fmla="*/ 591127 h 748146"/>
              <a:gd name="connsiteX5" fmla="*/ 9236 w 178570"/>
              <a:gd name="connsiteY5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570" h="748146">
                <a:moveTo>
                  <a:pt x="175491" y="0"/>
                </a:moveTo>
                <a:cubicBezTo>
                  <a:pt x="87745" y="44642"/>
                  <a:pt x="0" y="89285"/>
                  <a:pt x="0" y="138546"/>
                </a:cubicBezTo>
                <a:cubicBezTo>
                  <a:pt x="0" y="187807"/>
                  <a:pt x="172412" y="246304"/>
                  <a:pt x="175491" y="295564"/>
                </a:cubicBezTo>
                <a:cubicBezTo>
                  <a:pt x="178570" y="344824"/>
                  <a:pt x="20012" y="384849"/>
                  <a:pt x="18473" y="434109"/>
                </a:cubicBezTo>
                <a:cubicBezTo>
                  <a:pt x="16934" y="483369"/>
                  <a:pt x="167795" y="538788"/>
                  <a:pt x="166255" y="591127"/>
                </a:cubicBezTo>
                <a:cubicBezTo>
                  <a:pt x="164716" y="643467"/>
                  <a:pt x="86976" y="695806"/>
                  <a:pt x="9236" y="748146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6" name="Freeform 5"/>
          <p:cNvSpPr/>
          <p:nvPr/>
        </p:nvSpPr>
        <p:spPr>
          <a:xfrm>
            <a:off x="6477000" y="3581400"/>
            <a:ext cx="152400" cy="381000"/>
          </a:xfrm>
          <a:custGeom>
            <a:avLst/>
            <a:gdLst>
              <a:gd name="connsiteX0" fmla="*/ 175491 w 178570"/>
              <a:gd name="connsiteY0" fmla="*/ 0 h 748146"/>
              <a:gd name="connsiteX1" fmla="*/ 0 w 178570"/>
              <a:gd name="connsiteY1" fmla="*/ 138546 h 748146"/>
              <a:gd name="connsiteX2" fmla="*/ 175491 w 178570"/>
              <a:gd name="connsiteY2" fmla="*/ 295564 h 748146"/>
              <a:gd name="connsiteX3" fmla="*/ 18473 w 178570"/>
              <a:gd name="connsiteY3" fmla="*/ 434109 h 748146"/>
              <a:gd name="connsiteX4" fmla="*/ 166255 w 178570"/>
              <a:gd name="connsiteY4" fmla="*/ 591127 h 748146"/>
              <a:gd name="connsiteX5" fmla="*/ 9236 w 178570"/>
              <a:gd name="connsiteY5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570" h="748146">
                <a:moveTo>
                  <a:pt x="175491" y="0"/>
                </a:moveTo>
                <a:cubicBezTo>
                  <a:pt x="87745" y="44642"/>
                  <a:pt x="0" y="89285"/>
                  <a:pt x="0" y="138546"/>
                </a:cubicBezTo>
                <a:cubicBezTo>
                  <a:pt x="0" y="187807"/>
                  <a:pt x="172412" y="246304"/>
                  <a:pt x="175491" y="295564"/>
                </a:cubicBezTo>
                <a:cubicBezTo>
                  <a:pt x="178570" y="344824"/>
                  <a:pt x="20012" y="384849"/>
                  <a:pt x="18473" y="434109"/>
                </a:cubicBezTo>
                <a:cubicBezTo>
                  <a:pt x="16934" y="483369"/>
                  <a:pt x="167795" y="538788"/>
                  <a:pt x="166255" y="591127"/>
                </a:cubicBezTo>
                <a:cubicBezTo>
                  <a:pt x="164716" y="643467"/>
                  <a:pt x="86976" y="695806"/>
                  <a:pt x="9236" y="748146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7" name="Freeform 6"/>
          <p:cNvSpPr/>
          <p:nvPr/>
        </p:nvSpPr>
        <p:spPr>
          <a:xfrm>
            <a:off x="7010400" y="3581400"/>
            <a:ext cx="152400" cy="381000"/>
          </a:xfrm>
          <a:custGeom>
            <a:avLst/>
            <a:gdLst>
              <a:gd name="connsiteX0" fmla="*/ 175491 w 178570"/>
              <a:gd name="connsiteY0" fmla="*/ 0 h 748146"/>
              <a:gd name="connsiteX1" fmla="*/ 0 w 178570"/>
              <a:gd name="connsiteY1" fmla="*/ 138546 h 748146"/>
              <a:gd name="connsiteX2" fmla="*/ 175491 w 178570"/>
              <a:gd name="connsiteY2" fmla="*/ 295564 h 748146"/>
              <a:gd name="connsiteX3" fmla="*/ 18473 w 178570"/>
              <a:gd name="connsiteY3" fmla="*/ 434109 h 748146"/>
              <a:gd name="connsiteX4" fmla="*/ 166255 w 178570"/>
              <a:gd name="connsiteY4" fmla="*/ 591127 h 748146"/>
              <a:gd name="connsiteX5" fmla="*/ 9236 w 178570"/>
              <a:gd name="connsiteY5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570" h="748146">
                <a:moveTo>
                  <a:pt x="175491" y="0"/>
                </a:moveTo>
                <a:cubicBezTo>
                  <a:pt x="87745" y="44642"/>
                  <a:pt x="0" y="89285"/>
                  <a:pt x="0" y="138546"/>
                </a:cubicBezTo>
                <a:cubicBezTo>
                  <a:pt x="0" y="187807"/>
                  <a:pt x="172412" y="246304"/>
                  <a:pt x="175491" y="295564"/>
                </a:cubicBezTo>
                <a:cubicBezTo>
                  <a:pt x="178570" y="344824"/>
                  <a:pt x="20012" y="384849"/>
                  <a:pt x="18473" y="434109"/>
                </a:cubicBezTo>
                <a:cubicBezTo>
                  <a:pt x="16934" y="483369"/>
                  <a:pt x="167795" y="538788"/>
                  <a:pt x="166255" y="591127"/>
                </a:cubicBezTo>
                <a:cubicBezTo>
                  <a:pt x="164716" y="643467"/>
                  <a:pt x="86976" y="695806"/>
                  <a:pt x="9236" y="748146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8" name="Freeform 7"/>
          <p:cNvSpPr/>
          <p:nvPr/>
        </p:nvSpPr>
        <p:spPr>
          <a:xfrm>
            <a:off x="7543800" y="3581400"/>
            <a:ext cx="152400" cy="381000"/>
          </a:xfrm>
          <a:custGeom>
            <a:avLst/>
            <a:gdLst>
              <a:gd name="connsiteX0" fmla="*/ 175491 w 178570"/>
              <a:gd name="connsiteY0" fmla="*/ 0 h 748146"/>
              <a:gd name="connsiteX1" fmla="*/ 0 w 178570"/>
              <a:gd name="connsiteY1" fmla="*/ 138546 h 748146"/>
              <a:gd name="connsiteX2" fmla="*/ 175491 w 178570"/>
              <a:gd name="connsiteY2" fmla="*/ 295564 h 748146"/>
              <a:gd name="connsiteX3" fmla="*/ 18473 w 178570"/>
              <a:gd name="connsiteY3" fmla="*/ 434109 h 748146"/>
              <a:gd name="connsiteX4" fmla="*/ 166255 w 178570"/>
              <a:gd name="connsiteY4" fmla="*/ 591127 h 748146"/>
              <a:gd name="connsiteX5" fmla="*/ 9236 w 178570"/>
              <a:gd name="connsiteY5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570" h="748146">
                <a:moveTo>
                  <a:pt x="175491" y="0"/>
                </a:moveTo>
                <a:cubicBezTo>
                  <a:pt x="87745" y="44642"/>
                  <a:pt x="0" y="89285"/>
                  <a:pt x="0" y="138546"/>
                </a:cubicBezTo>
                <a:cubicBezTo>
                  <a:pt x="0" y="187807"/>
                  <a:pt x="172412" y="246304"/>
                  <a:pt x="175491" y="295564"/>
                </a:cubicBezTo>
                <a:cubicBezTo>
                  <a:pt x="178570" y="344824"/>
                  <a:pt x="20012" y="384849"/>
                  <a:pt x="18473" y="434109"/>
                </a:cubicBezTo>
                <a:cubicBezTo>
                  <a:pt x="16934" y="483369"/>
                  <a:pt x="167795" y="538788"/>
                  <a:pt x="166255" y="591127"/>
                </a:cubicBezTo>
                <a:cubicBezTo>
                  <a:pt x="164716" y="643467"/>
                  <a:pt x="86976" y="695806"/>
                  <a:pt x="9236" y="748146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page cache</a:t>
            </a:r>
            <a:endParaRPr lang="he-IL" dirty="0"/>
          </a:p>
        </p:txBody>
      </p:sp>
      <p:sp>
        <p:nvSpPr>
          <p:cNvPr id="7177" name="TextBox 9"/>
          <p:cNvSpPr txBox="1">
            <a:spLocks noChangeArrowheads="1"/>
          </p:cNvSpPr>
          <p:nvPr/>
        </p:nvSpPr>
        <p:spPr bwMode="auto">
          <a:xfrm>
            <a:off x="7726363" y="3581400"/>
            <a:ext cx="960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Workers</a:t>
            </a:r>
            <a:endParaRPr lang="he-IL">
              <a:latin typeface="Calibri" pitchFamily="34" charset="0"/>
            </a:endParaRP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5715000" y="2286000"/>
            <a:ext cx="1189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Dispatcher</a:t>
            </a:r>
            <a:endParaRPr lang="he-IL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400801" y="33528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819901" y="32385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239001" y="31242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096000" y="3200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6096000" y="29718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096000" y="27432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816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381501" y="3848100"/>
            <a:ext cx="1600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TextBox 38"/>
          <p:cNvSpPr txBox="1">
            <a:spLocks noChangeArrowheads="1"/>
          </p:cNvSpPr>
          <p:nvPr/>
        </p:nvSpPr>
        <p:spPr bwMode="auto">
          <a:xfrm>
            <a:off x="4892675" y="4648200"/>
            <a:ext cx="112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Webpage </a:t>
            </a:r>
          </a:p>
          <a:p>
            <a:r>
              <a:rPr lang="en-US">
                <a:latin typeface="Calibri" pitchFamily="34" charset="0"/>
              </a:rPr>
              <a:t>request</a:t>
            </a:r>
            <a:endParaRPr lang="he-IL">
              <a:latin typeface="Calibri" pitchFamily="34" charset="0"/>
            </a:endParaRPr>
          </a:p>
        </p:txBody>
      </p:sp>
      <p:sp>
        <p:nvSpPr>
          <p:cNvPr id="7188" name="TextBox 41"/>
          <p:cNvSpPr txBox="1">
            <a:spLocks noChangeArrowheads="1"/>
          </p:cNvSpPr>
          <p:nvPr/>
        </p:nvSpPr>
        <p:spPr bwMode="auto">
          <a:xfrm>
            <a:off x="190500" y="1014752"/>
            <a:ext cx="419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Dispatcher thread:</a:t>
            </a:r>
          </a:p>
          <a:p>
            <a:pPr lvl="1"/>
            <a:r>
              <a:rPr lang="en-US" dirty="0">
                <a:latin typeface="Calibri" pitchFamily="34" charset="0"/>
              </a:rPr>
              <a:t>while (TRUE) {</a:t>
            </a:r>
          </a:p>
          <a:p>
            <a:pPr lvl="1"/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get_next_request</a:t>
            </a:r>
            <a:r>
              <a:rPr lang="en-US" dirty="0">
                <a:latin typeface="Calibri" pitchFamily="34" charset="0"/>
              </a:rPr>
              <a:t>(&amp;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 lvl="1"/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handoff_work</a:t>
            </a:r>
            <a:r>
              <a:rPr lang="en-US" dirty="0">
                <a:latin typeface="Calibri" pitchFamily="34" charset="0"/>
              </a:rPr>
              <a:t>(&amp;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 lvl="1"/>
            <a:r>
              <a:rPr lang="en-US" dirty="0">
                <a:latin typeface="Calibri" pitchFamily="34" charset="0"/>
              </a:rPr>
              <a:t>}</a:t>
            </a:r>
          </a:p>
        </p:txBody>
      </p:sp>
      <p:sp>
        <p:nvSpPr>
          <p:cNvPr id="7189" name="TextBox 42"/>
          <p:cNvSpPr txBox="1">
            <a:spLocks noChangeArrowheads="1"/>
          </p:cNvSpPr>
          <p:nvPr/>
        </p:nvSpPr>
        <p:spPr bwMode="auto">
          <a:xfrm>
            <a:off x="190500" y="2744788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Worker thread:</a:t>
            </a:r>
          </a:p>
          <a:p>
            <a:pPr lvl="1"/>
            <a:r>
              <a:rPr lang="en-US" dirty="0">
                <a:latin typeface="Calibri" pitchFamily="34" charset="0"/>
              </a:rPr>
              <a:t>while (TRUE) {</a:t>
            </a:r>
          </a:p>
          <a:p>
            <a:pPr lvl="1"/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wait_for_work</a:t>
            </a:r>
            <a:r>
              <a:rPr lang="en-US" dirty="0">
                <a:latin typeface="Calibri" pitchFamily="34" charset="0"/>
              </a:rPr>
              <a:t>(&amp;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 lvl="1"/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look_for_page_in_cache</a:t>
            </a:r>
            <a:r>
              <a:rPr lang="en-US" dirty="0">
                <a:latin typeface="Calibri" pitchFamily="34" charset="0"/>
              </a:rPr>
              <a:t>(&amp;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, &amp;page);</a:t>
            </a:r>
          </a:p>
          <a:p>
            <a:pPr lvl="1"/>
            <a:r>
              <a:rPr lang="en-US" dirty="0">
                <a:latin typeface="Calibri" pitchFamily="34" charset="0"/>
              </a:rPr>
              <a:t>    if (</a:t>
            </a:r>
            <a:r>
              <a:rPr lang="en-US" dirty="0" err="1">
                <a:latin typeface="Calibri" pitchFamily="34" charset="0"/>
              </a:rPr>
              <a:t>page_not_in_cache</a:t>
            </a:r>
            <a:r>
              <a:rPr lang="en-US" dirty="0">
                <a:latin typeface="Calibri" pitchFamily="34" charset="0"/>
              </a:rPr>
              <a:t>(&amp;page))</a:t>
            </a:r>
          </a:p>
          <a:p>
            <a:pPr lvl="1"/>
            <a:r>
              <a:rPr lang="en-US" dirty="0">
                <a:latin typeface="Calibri" pitchFamily="34" charset="0"/>
              </a:rPr>
              <a:t>        </a:t>
            </a:r>
            <a:r>
              <a:rPr lang="en-US" dirty="0" err="1">
                <a:latin typeface="Calibri" pitchFamily="34" charset="0"/>
              </a:rPr>
              <a:t>read_page_from_disk</a:t>
            </a:r>
            <a:r>
              <a:rPr lang="en-US" dirty="0">
                <a:latin typeface="Calibri" pitchFamily="34" charset="0"/>
              </a:rPr>
              <a:t>(&amp;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, &amp;page);</a:t>
            </a:r>
          </a:p>
          <a:p>
            <a:pPr lvl="1"/>
            <a:r>
              <a:rPr lang="en-US" dirty="0">
                <a:latin typeface="Calibri" pitchFamily="34" charset="0"/>
              </a:rPr>
              <a:t>    return page(&amp;page); </a:t>
            </a:r>
          </a:p>
          <a:p>
            <a:pPr lvl="1"/>
            <a:r>
              <a:rPr lang="en-US" dirty="0">
                <a:latin typeface="Calibri" pitchFamily="34" charset="0"/>
              </a:rPr>
              <a:t>}</a:t>
            </a:r>
          </a:p>
        </p:txBody>
      </p:sp>
      <p:sp>
        <p:nvSpPr>
          <p:cNvPr id="7190" name="TextBox 43"/>
          <p:cNvSpPr txBox="1">
            <a:spLocks noChangeArrowheads="1"/>
          </p:cNvSpPr>
          <p:nvPr/>
        </p:nvSpPr>
        <p:spPr bwMode="auto">
          <a:xfrm>
            <a:off x="4865688" y="6505575"/>
            <a:ext cx="4202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Example from “Modern Operating Systems”, 2</a:t>
            </a:r>
            <a:r>
              <a:rPr lang="en-US" sz="1200" baseline="30000">
                <a:latin typeface="Calibri" pitchFamily="34" charset="0"/>
              </a:rPr>
              <a:t>nd</a:t>
            </a:r>
            <a:r>
              <a:rPr lang="en-US" sz="1200">
                <a:latin typeface="Calibri" pitchFamily="34" charset="0"/>
              </a:rPr>
              <a:t> Edition, pg. 88</a:t>
            </a:r>
            <a:endParaRPr lang="he-IL" sz="120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" y="5638800"/>
            <a:ext cx="533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Why are threads better in this case?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Motivation 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fork()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Duplicate the calling thread / all threads?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OS dependent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Many UNIX systems implement both types of fork() (e.g. Solaris 10).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In Linux, only the forking thread is duplicated. However, this causes problems, </a:t>
            </a:r>
            <a:r>
              <a:rPr lang="en-US" dirty="0" err="1"/>
              <a:t>eg</a:t>
            </a:r>
            <a:r>
              <a:rPr lang="en-US" dirty="0"/>
              <a:t> in case where </a:t>
            </a:r>
            <a:r>
              <a:rPr lang="en-US" dirty="0">
                <a:hlinkClick r:id="rId2"/>
              </a:rPr>
              <a:t>the child holds </a:t>
            </a:r>
            <a:r>
              <a:rPr lang="en-US" dirty="0" err="1">
                <a:hlinkClick r:id="rId2"/>
              </a:rPr>
              <a:t>mutex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exec()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Does the command replace the entire process?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6600"/>
                </a:solidFill>
              </a:rPr>
              <a:t>Divide process into threads by…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6600"/>
                </a:solidFill>
              </a:rPr>
              <a:t> the user / the kernel?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Implementation dilemmas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5536</TotalTime>
  <Words>1734</Words>
  <Application>Microsoft Office PowerPoint</Application>
  <PresentationFormat>On-screen Show (4:3)</PresentationFormat>
  <Paragraphs>236</Paragraphs>
  <Slides>24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Office Theme</vt:lpstr>
      <vt:lpstr>Operating Systems 371-1-1631</vt:lpstr>
      <vt:lpstr>Outline</vt:lpstr>
      <vt:lpstr>Motivation</vt:lpstr>
      <vt:lpstr>Threads -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Yeh'iel Zohar</dc:creator>
  <cp:keywords>Threads</cp:keywords>
  <cp:lastModifiedBy>itamar</cp:lastModifiedBy>
  <cp:revision>652</cp:revision>
  <dcterms:created xsi:type="dcterms:W3CDTF">2008-04-21T07:27:33Z</dcterms:created>
  <dcterms:modified xsi:type="dcterms:W3CDTF">2018-03-20T07:51:15Z</dcterms:modified>
</cp:coreProperties>
</file>