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14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6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7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8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12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first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515600" y="1828800"/>
            <a:ext cx="36576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6400" b="1">
                <a:solidFill>
                  <a:srgbClr val="FFFFFF"/>
                </a:solidFill>
                <a:latin typeface="Ariel"/>
              </a:defRPr>
            </a:pPr>
            <a:r>
              <a:t>נתוני שירות התעסוקה</a:t>
            </a:r>
            <a:br/>
            <a:r>
              <a:t>השוואת כלל הארץ, מחוז דרום, לשכת מצפה רמון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789920" y="7269480"/>
            <a:ext cx="36576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500" b="1">
                <a:latin typeface="Ariel"/>
              </a:defRPr>
            </a:pPr>
            <a:r>
              <a:t>31/08/2021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מקצועות שכיחים בלשכת מצפה רמון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0" y="1828800"/>
          <a:ext cx="54864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828800"/>
                <a:gridCol w="1828800"/>
              </a:tblGrid>
              <a:tr h="124690">
                <a:tc>
                  <a:txBody>
                    <a:bodyPr/>
                    <a:lstStyle/>
                    <a:p>
                      <a:r>
                        <a:t>כמות דרישות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שם המקצוע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דירוג</a:t>
                      </a:r>
                    </a:p>
                  </a:txBody>
                  <a:tcPr/>
                </a:tc>
              </a:tr>
              <a:tr h="124690">
                <a:tc>
                  <a:txBody>
                    <a:bodyPr/>
                    <a:lstStyle/>
                    <a:p>
                      <a:r>
                        <a:t>119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עובד/ת לא מקצועי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</a:tr>
              <a:tr h="124690">
                <a:tc>
                  <a:txBody>
                    <a:bodyPr/>
                    <a:lstStyle/>
                    <a:p>
                      <a:r>
                        <a:t>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לא ידוע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</a:tr>
              <a:tr h="124690">
                <a:tc>
                  <a:txBody>
                    <a:bodyPr/>
                    <a:lstStyle/>
                    <a:p>
                      <a:r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עובד/ת ניקיון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</a:tr>
              <a:tr h="124690">
                <a:tc>
                  <a:txBody>
                    <a:bodyPr/>
                    <a:lstStyle/>
                    <a:p>
                      <a: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עובד/ת מטבח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  <a:tcPr/>
                </a:tc>
              </a:tr>
              <a:tr h="124690">
                <a:tc>
                  <a:txBody>
                    <a:bodyPr/>
                    <a:lstStyle/>
                    <a:p>
                      <a:r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מורה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</a:t>
                      </a:r>
                    </a:p>
                  </a:txBody>
                  <a:tcPr/>
                </a:tc>
              </a:tr>
              <a:tr h="124690">
                <a:tc>
                  <a:txBody>
                    <a:bodyPr/>
                    <a:lstStyle/>
                    <a:p>
                      <a:r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מוכר/ת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</a:t>
                      </a:r>
                    </a:p>
                  </a:txBody>
                  <a:tcPr/>
                </a:tc>
              </a:tr>
              <a:tr h="124690">
                <a:tc>
                  <a:txBody>
                    <a:bodyPr/>
                    <a:lstStyle/>
                    <a:p>
                      <a:r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מטפל/ת סיעודי/ת / מט"ב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</a:t>
                      </a:r>
                    </a:p>
                  </a:txBody>
                  <a:tcPr/>
                </a:tc>
              </a:tr>
              <a:tr h="124690">
                <a:tc>
                  <a:txBody>
                    <a:bodyPr/>
                    <a:lstStyle/>
                    <a:p>
                      <a:r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אומן/ית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</a:t>
                      </a:r>
                    </a:p>
                  </a:txBody>
                  <a:tcPr/>
                </a:tc>
              </a:tr>
              <a:tr h="124690">
                <a:tc>
                  <a:txBody>
                    <a:bodyPr/>
                    <a:lstStyle/>
                    <a:p>
                      <a: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מאבטח/ת / שומר/ת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</a:t>
                      </a:r>
                    </a:p>
                  </a:txBody>
                  <a:tcPr/>
                </a:tc>
              </a:tr>
              <a:tr h="124700">
                <a:tc>
                  <a:txBody>
                    <a:bodyPr/>
                    <a:lstStyle/>
                    <a:p>
                      <a: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סייע/ת / מטפל/ת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התפלגות משלחי היד - מבט כללי</a:t>
            </a:r>
          </a:p>
        </p:txBody>
      </p:sp>
      <p:pic>
        <p:nvPicPr>
          <p:cNvPr id="4" name="Picture 3" descr="גרף_מקצועות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1371600"/>
            <a:ext cx="12527280" cy="721507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נתונים כלליים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566160" y="1828800"/>
            <a:ext cx="109728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500" b="1"/>
            </a:pPr>
            <a:r>
              <a:t>563,901סך הכל דורשי עבודה בכלל הארץ  </a:t>
            </a:r>
            <a:br/>
            <a:br/>
            <a:r>
              <a:t>91,677סך הכל דורשי עבודה במחוז דרום  </a:t>
            </a:r>
            <a:br/>
            <a:br/>
            <a:r>
              <a:t>502סך הכל דורשי עבודה בלשכת מצפה רמון  </a:t>
            </a:r>
            <a:br/>
            <a:b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התפלגות סוג תביעה</a:t>
            </a:r>
          </a:p>
        </p:txBody>
      </p:sp>
      <p:pic>
        <p:nvPicPr>
          <p:cNvPr id="4" name="Picture 3" descr="גרף_סוג_תביעה_כלל הארץ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45920"/>
            <a:ext cx="4876800" cy="4828894"/>
          </a:xfrm>
          <a:prstGeom prst="rect">
            <a:avLst/>
          </a:prstGeom>
        </p:spPr>
      </p:pic>
      <p:pic>
        <p:nvPicPr>
          <p:cNvPr id="5" name="Picture 4" descr="גרף_סוג_תביעה_מחוז דרום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6800" y="1645920"/>
            <a:ext cx="4876800" cy="4838400"/>
          </a:xfrm>
          <a:prstGeom prst="rect">
            <a:avLst/>
          </a:prstGeom>
        </p:spPr>
      </p:pic>
      <p:pic>
        <p:nvPicPr>
          <p:cNvPr id="6" name="Picture 5" descr="גרף_סוג_תביעה_לשכת מצפה רמון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53600" y="1645920"/>
            <a:ext cx="4876800" cy="484794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9436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התפלגות סיבת הרישום של דורשי עבודה לשירות</a:t>
            </a:r>
          </a:p>
        </p:txBody>
      </p:sp>
      <p:pic>
        <p:nvPicPr>
          <p:cNvPr id="4" name="Picture 3" descr="גרף_סיבת_רישום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1645920"/>
            <a:ext cx="8631936" cy="432415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התפלגות מגדרית</a:t>
            </a:r>
          </a:p>
        </p:txBody>
      </p:sp>
      <p:pic>
        <p:nvPicPr>
          <p:cNvPr id="4" name="Picture 3" descr="גרף_מגדר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1645920"/>
            <a:ext cx="900662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התפלגות הגילאים של דורשי עבודה</a:t>
            </a:r>
          </a:p>
        </p:txBody>
      </p:sp>
      <p:pic>
        <p:nvPicPr>
          <p:cNvPr id="4" name="Picture 3" descr="גרף_גילאים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400" y="1463040"/>
            <a:ext cx="7315200" cy="585926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התפלגות רמות ההשכלה של דורשי עבודה</a:t>
            </a:r>
          </a:p>
        </p:txBody>
      </p:sp>
      <p:pic>
        <p:nvPicPr>
          <p:cNvPr id="4" name="Picture 3" descr="גרף_השכלה_כלל הארץ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45920"/>
            <a:ext cx="4876800" cy="4329301"/>
          </a:xfrm>
          <a:prstGeom prst="rect">
            <a:avLst/>
          </a:prstGeom>
        </p:spPr>
      </p:pic>
      <p:pic>
        <p:nvPicPr>
          <p:cNvPr id="5" name="Picture 4" descr="גרף_השכלה_מחוז דרום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6800" y="1645920"/>
            <a:ext cx="4876800" cy="4275962"/>
          </a:xfrm>
          <a:prstGeom prst="rect">
            <a:avLst/>
          </a:prstGeom>
        </p:spPr>
      </p:pic>
      <p:pic>
        <p:nvPicPr>
          <p:cNvPr id="6" name="Picture 5" descr="גרף_השכלה_לשכת מצפה רמון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53600" y="1645920"/>
            <a:ext cx="4876800" cy="432930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התפלגות מצב משפחתי</a:t>
            </a:r>
          </a:p>
        </p:txBody>
      </p:sp>
      <p:pic>
        <p:nvPicPr>
          <p:cNvPr id="4" name="Picture 3" descr="גרף_מצב_משפחתי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1645920"/>
            <a:ext cx="9724654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18התפלגות כמות ילדים מתחת לגיל </a:t>
            </a:r>
          </a:p>
        </p:txBody>
      </p:sp>
      <p:pic>
        <p:nvPicPr>
          <p:cNvPr id="4" name="Picture 3" descr="גרף_כמות_ילדים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1371600"/>
            <a:ext cx="10789920" cy="600542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