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012" autoAdjust="0"/>
    <p:restoredTop sz="94660"/>
  </p:normalViewPr>
  <p:slideViewPr>
    <p:cSldViewPr snapToGrid="0">
      <p:cViewPr>
        <p:scale>
          <a:sx n="75" d="100"/>
          <a:sy n="75" d="100"/>
        </p:scale>
        <p:origin x="797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4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BAA4-9BCF-4F81-9C10-245F333D6F5B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DBDE8-03C7-4B81-83FE-27D50BCB1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752CC30-CE59-4722-A604-84587C33E87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6" t="1640" r="6850" b="70905"/>
          <a:stretch/>
        </p:blipFill>
        <p:spPr bwMode="auto">
          <a:xfrm>
            <a:off x="1338241" y="1694936"/>
            <a:ext cx="3261360" cy="324113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13DA1E2-8867-4E06-BDC5-423EB1597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he-IL" sz="7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מצגת הסבר</a:t>
            </a:r>
            <a:endParaRPr lang="en-US" sz="7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8417C34-E2FA-4F3B-B705-0E43DB1E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398744" cy="1095017"/>
          </a:xfrm>
        </p:spPr>
        <p:txBody>
          <a:bodyPr anchor="t">
            <a:normAutofit/>
          </a:bodyPr>
          <a:lstStyle/>
          <a:p>
            <a:pPr algn="l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תוכנת ניתוח נתונים מותאמת אישית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4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24F874-E407-41A5-918C-1CF5DF52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BB12D3E-DD63-469B-A687-14E38AE47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C10F17-490D-41AE-9B38-7F39AF738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כותרת 1">
            <a:extLst>
              <a:ext uri="{FF2B5EF4-FFF2-40B4-BE49-F238E27FC236}">
                <a16:creationId xmlns:a16="http://schemas.microsoft.com/office/drawing/2014/main" id="{407B8C9A-2A15-4014-85D7-E01653BB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535" cy="1325563"/>
          </a:xfrm>
        </p:spPr>
        <p:txBody>
          <a:bodyPr/>
          <a:lstStyle/>
          <a:p>
            <a:pPr algn="r" rtl="1"/>
            <a:r>
              <a:rPr lang="he-IL">
                <a:latin typeface="Calibri Light" panose="020F0302020204030204" pitchFamily="34" charset="0"/>
                <a:cs typeface="Calibri Light" panose="020F0302020204030204" pitchFamily="34" charset="0"/>
              </a:rPr>
              <a:t>מטרת התוכנה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9EBDFC99-D849-44E7-9401-5EF68C0A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אוטומציה של תהליך ניתוח הנתונים עבור קובץ נתונים תוך שימוש בקובץ קלט מסוג אקסל (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Excel) 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 ובו רשומות) שמיועדות </a:t>
            </a:r>
            <a:r>
              <a:rPr lang="he-IL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לסכימה</a:t>
            </a: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 וניתוח נתונים. </a:t>
            </a: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תוצרים מוכנים לתצוגה ברגע שפעילות התוכנה מסתיימת.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1C17C6E3-6D04-4B19-9397-DA398CCF38E0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32392" r="3510" b="25003"/>
          <a:stretch/>
        </p:blipFill>
        <p:spPr bwMode="auto">
          <a:xfrm>
            <a:off x="10325735" y="412025"/>
            <a:ext cx="1028065" cy="1231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תמונה 32">
            <a:extLst>
              <a:ext uri="{FF2B5EF4-FFF2-40B4-BE49-F238E27FC236}">
                <a16:creationId xmlns:a16="http://schemas.microsoft.com/office/drawing/2014/main" id="{C2482348-6E9C-48BB-BA79-163D01C4B7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86990" y="4396105"/>
            <a:ext cx="7018020" cy="19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כותרת 1">
            <a:extLst>
              <a:ext uri="{FF2B5EF4-FFF2-40B4-BE49-F238E27FC236}">
                <a16:creationId xmlns:a16="http://schemas.microsoft.com/office/drawing/2014/main" id="{407B8C9A-2A15-4014-85D7-E01653BB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535" cy="1325563"/>
          </a:xfrm>
        </p:spPr>
        <p:txBody>
          <a:bodyPr/>
          <a:lstStyle/>
          <a:p>
            <a:pPr algn="r" rtl="1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אפשרויות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1C17C6E3-6D04-4B19-9397-DA398CCF38E0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32392" r="3510" b="25003"/>
          <a:stretch/>
        </p:blipFill>
        <p:spPr bwMode="auto">
          <a:xfrm>
            <a:off x="10325735" y="412025"/>
            <a:ext cx="1028065" cy="1231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18F45C6-410D-4B6C-8BAE-27DB39492467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2050326"/>
            <a:ext cx="8051801" cy="352243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CACF0204-89B1-43D8-974F-31069FC9B7AE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t="5521" r="57086" b="28706"/>
          <a:stretch/>
        </p:blipFill>
        <p:spPr bwMode="auto">
          <a:xfrm>
            <a:off x="284162" y="84366"/>
            <a:ext cx="3017838" cy="329891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28BF6EA4-832A-4577-A781-D084E7FDB71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3477806"/>
            <a:ext cx="3017838" cy="3298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94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>
            <a:extLst>
              <a:ext uri="{FF2B5EF4-FFF2-40B4-BE49-F238E27FC236}">
                <a16:creationId xmlns:a16="http://schemas.microsoft.com/office/drawing/2014/main" id="{63AAE84A-5887-4AA6-80F7-18D71B66A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F09762A0-EC43-4F03-9B83-82938492C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" name="Isosceles Triangle 21">
              <a:extLst>
                <a:ext uri="{FF2B5EF4-FFF2-40B4-BE49-F238E27FC236}">
                  <a16:creationId xmlns:a16="http://schemas.microsoft.com/office/drawing/2014/main" id="{CADD2025-7941-4CC1-97AB-677AA5A48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22">
              <a:extLst>
                <a:ext uri="{FF2B5EF4-FFF2-40B4-BE49-F238E27FC236}">
                  <a16:creationId xmlns:a16="http://schemas.microsoft.com/office/drawing/2014/main" id="{E83DEBDC-D751-4FF2-AE80-8B62BF3F2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6094186A-5FD7-4AA9-9C7C-4CA74D67E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7" name="Isosceles Triangle 25">
              <a:extLst>
                <a:ext uri="{FF2B5EF4-FFF2-40B4-BE49-F238E27FC236}">
                  <a16:creationId xmlns:a16="http://schemas.microsoft.com/office/drawing/2014/main" id="{F7E54523-BDF1-4F37-A827-C215C0737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F90403EB-9F27-4D0B-9855-A85F54D5F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כותרת 1">
            <a:extLst>
              <a:ext uri="{FF2B5EF4-FFF2-40B4-BE49-F238E27FC236}">
                <a16:creationId xmlns:a16="http://schemas.microsoft.com/office/drawing/2014/main" id="{407B8C9A-2A15-4014-85D7-E01653BB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535" cy="1325563"/>
          </a:xfrm>
        </p:spPr>
        <p:txBody>
          <a:bodyPr/>
          <a:lstStyle/>
          <a:p>
            <a:pPr algn="r" rtl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Input</a:t>
            </a:r>
          </a:p>
        </p:txBody>
      </p:sp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9EBDFC99-D849-44E7-9401-5EF68C0A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040" y="1825625"/>
            <a:ext cx="4429760" cy="4351338"/>
          </a:xfrm>
        </p:spPr>
        <p:txBody>
          <a:bodyPr>
            <a:normAutofit/>
          </a:bodyPr>
          <a:lstStyle/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ממחולל הדו"חות נוציא דו"ח לפי ההנחיות שמפורטות במסמך ההסברים.</a:t>
            </a: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להלן דוגמא לקובץ נתונים שנכנס למערכת:</a:t>
            </a: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1C17C6E3-6D04-4B19-9397-DA398CCF38E0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32392" r="3510" b="25003"/>
          <a:stretch/>
        </p:blipFill>
        <p:spPr bwMode="auto">
          <a:xfrm>
            <a:off x="10325735" y="412025"/>
            <a:ext cx="1028065" cy="1231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072FA32-058A-4631-885B-44D9619C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9" y="548640"/>
            <a:ext cx="6434655" cy="6070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423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08F6502B-6832-42BB-B374-F0CD2C716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id="{8ECCF23E-9A4E-44D4-A2E9-38181A71E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8" name="Isosceles Triangle 21">
              <a:extLst>
                <a:ext uri="{FF2B5EF4-FFF2-40B4-BE49-F238E27FC236}">
                  <a16:creationId xmlns:a16="http://schemas.microsoft.com/office/drawing/2014/main" id="{3F1F8299-BDE7-4B25-A979-03144DC51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32FCAA63-E1C7-4589-9A01-6DFD6E853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24">
            <a:extLst>
              <a:ext uri="{FF2B5EF4-FFF2-40B4-BE49-F238E27FC236}">
                <a16:creationId xmlns:a16="http://schemas.microsoft.com/office/drawing/2014/main" id="{DD8FAE20-7DB2-4D0B-BE5E-739BAE5CF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646566B5-3484-43C7-AF3C-E684E6EE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C6748286-EBB1-41E5-9333-5B4F1B5B0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כותרת 1">
            <a:extLst>
              <a:ext uri="{FF2B5EF4-FFF2-40B4-BE49-F238E27FC236}">
                <a16:creationId xmlns:a16="http://schemas.microsoft.com/office/drawing/2014/main" id="{407B8C9A-2A15-4014-85D7-E01653BB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535" cy="1325563"/>
          </a:xfrm>
        </p:spPr>
        <p:txBody>
          <a:bodyPr/>
          <a:lstStyle/>
          <a:p>
            <a:pPr algn="r" rtl="1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</a:t>
            </a:r>
          </a:p>
        </p:txBody>
      </p:sp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9EBDFC99-D849-44E7-9401-5EF68C0A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עם קובץ נתונים אחד, ניתן להפיק:</a:t>
            </a:r>
          </a:p>
          <a:p>
            <a:pPr marL="0" indent="0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1C17C6E3-6D04-4B19-9397-DA398CCF38E0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32392" r="3510" b="25003"/>
          <a:stretch/>
        </p:blipFill>
        <p:spPr bwMode="auto">
          <a:xfrm>
            <a:off x="10325735" y="412025"/>
            <a:ext cx="1028065" cy="1231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76E5E9FF-9485-45C6-A570-FCC88F923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7428"/>
            <a:ext cx="12192000" cy="313285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D8E06FA-CC82-46E9-BB06-F3A43AC71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0957"/>
            <a:ext cx="12192000" cy="170382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C91B80EB-04EF-4D9E-8E1F-3EBAAC91C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1275" y="0"/>
            <a:ext cx="9144000" cy="685800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5A9ACA82-F635-4EF1-A76D-0C4153905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4793"/>
            <a:ext cx="12192000" cy="5948413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80516ABF-1868-4724-A253-FB13151C07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821" y="0"/>
            <a:ext cx="6618358" cy="6858000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62288389-A56E-4598-9665-B34B3C9B2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26490"/>
            <a:ext cx="12192000" cy="5605020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2C9DDC62-00BF-403C-8D87-D33A2BBCA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412865"/>
            <a:ext cx="12192000" cy="4032270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4749B6F8-10D7-42EB-9577-580A09E7C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7397" y="548639"/>
            <a:ext cx="3578847" cy="5760720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77DE39B1-7847-4F29-97D7-8712453AC8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8360" y="1878532"/>
            <a:ext cx="7533640" cy="2014368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340CF620-9A13-41A1-8A56-65CBCE7F9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076" y="1014979"/>
            <a:ext cx="7799847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08F6502B-6832-42BB-B374-F0CD2C716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20">
            <a:extLst>
              <a:ext uri="{FF2B5EF4-FFF2-40B4-BE49-F238E27FC236}">
                <a16:creationId xmlns:a16="http://schemas.microsoft.com/office/drawing/2014/main" id="{8ECCF23E-9A4E-44D4-A2E9-38181A71E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8" name="Isosceles Triangle 21">
              <a:extLst>
                <a:ext uri="{FF2B5EF4-FFF2-40B4-BE49-F238E27FC236}">
                  <a16:creationId xmlns:a16="http://schemas.microsoft.com/office/drawing/2014/main" id="{3F1F8299-BDE7-4B25-A979-03144DC51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22">
              <a:extLst>
                <a:ext uri="{FF2B5EF4-FFF2-40B4-BE49-F238E27FC236}">
                  <a16:creationId xmlns:a16="http://schemas.microsoft.com/office/drawing/2014/main" id="{32FCAA63-E1C7-4589-9A01-6DFD6E853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24">
            <a:extLst>
              <a:ext uri="{FF2B5EF4-FFF2-40B4-BE49-F238E27FC236}">
                <a16:creationId xmlns:a16="http://schemas.microsoft.com/office/drawing/2014/main" id="{DD8FAE20-7DB2-4D0B-BE5E-739BAE5CF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1" name="Isosceles Triangle 25">
              <a:extLst>
                <a:ext uri="{FF2B5EF4-FFF2-40B4-BE49-F238E27FC236}">
                  <a16:creationId xmlns:a16="http://schemas.microsoft.com/office/drawing/2014/main" id="{646566B5-3484-43C7-AF3C-E684E6EE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C6748286-EBB1-41E5-9333-5B4F1B5B0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כותרת 1">
            <a:extLst>
              <a:ext uri="{FF2B5EF4-FFF2-40B4-BE49-F238E27FC236}">
                <a16:creationId xmlns:a16="http://schemas.microsoft.com/office/drawing/2014/main" id="{407B8C9A-2A15-4014-85D7-E01653BB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535" cy="1325563"/>
          </a:xfrm>
        </p:spPr>
        <p:txBody>
          <a:bodyPr/>
          <a:lstStyle/>
          <a:p>
            <a:pPr algn="r" rtl="1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</a:t>
            </a:r>
          </a:p>
        </p:txBody>
      </p:sp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9EBDFC99-D849-44E7-9401-5EF68C0A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21" y="1825624"/>
            <a:ext cx="10904079" cy="4737735"/>
          </a:xfrm>
        </p:spPr>
        <p:txBody>
          <a:bodyPr>
            <a:normAutofit/>
          </a:bodyPr>
          <a:lstStyle/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מבחינת ניתוח נתונים:</a:t>
            </a:r>
          </a:p>
          <a:p>
            <a:pPr lvl="1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גרפים, טבלאות מתאימות, מצגת לתצוגה למשתמש, דו"ח סיכומי למשתמש, דו"ח אוטומטי לסיכום עמודות, טבלת הצלבת נתונים, פיצול עמודות מקצועות וענפים.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קבוצות מוכנות מראש (כל לשכות המחוז, כל מחוזות הארץ), וקבוצות מותאמות למשתמש לפי סינון קובץ הנתונים.</a:t>
            </a: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נוסף על ניתוח נתונים:</a:t>
            </a:r>
          </a:p>
          <a:p>
            <a:pPr lvl="1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בהינתן רשימת ת"ז נוכל להפיק סינון של קובץ הנתונים לרשימת דו"ע ברשימה.</a:t>
            </a:r>
          </a:p>
          <a:p>
            <a:pPr lvl="1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בהינתן מספר רב של קבצים אותם נרצה לאחד ורק לאחר מכן לנתח, נוכל לאחד קבצים.</a:t>
            </a:r>
          </a:p>
          <a:p>
            <a:pPr marL="0" indent="0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1C17C6E3-6D04-4B19-9397-DA398CCF38E0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32392" r="3510" b="25003"/>
          <a:stretch/>
        </p:blipFill>
        <p:spPr bwMode="auto">
          <a:xfrm>
            <a:off x="10325735" y="412025"/>
            <a:ext cx="1028065" cy="1231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35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>
            <a:extLst>
              <a:ext uri="{FF2B5EF4-FFF2-40B4-BE49-F238E27FC236}">
                <a16:creationId xmlns:a16="http://schemas.microsoft.com/office/drawing/2014/main" id="{34DDFDD7-B659-440B-9439-EC9FD2B00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67133662-57AD-4C23-9933-9590CDEF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7" name="Isosceles Triangle 21">
              <a:extLst>
                <a:ext uri="{FF2B5EF4-FFF2-40B4-BE49-F238E27FC236}">
                  <a16:creationId xmlns:a16="http://schemas.microsoft.com/office/drawing/2014/main" id="{8BE6AF44-48DE-491F-9473-56F3B59AF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13D695D1-392F-44AE-BFA6-99D5B1558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9AB24035-E0EC-42DB-92A5-FE944D1A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0" name="Isosceles Triangle 25">
              <a:extLst>
                <a:ext uri="{FF2B5EF4-FFF2-40B4-BE49-F238E27FC236}">
                  <a16:creationId xmlns:a16="http://schemas.microsoft.com/office/drawing/2014/main" id="{3F0C7BCA-F943-45B1-9F85-7680377D8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6">
              <a:extLst>
                <a:ext uri="{FF2B5EF4-FFF2-40B4-BE49-F238E27FC236}">
                  <a16:creationId xmlns:a16="http://schemas.microsoft.com/office/drawing/2014/main" id="{893A3753-DC50-4FC8-BFE5-4F72DB69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כותרת 1">
            <a:extLst>
              <a:ext uri="{FF2B5EF4-FFF2-40B4-BE49-F238E27FC236}">
                <a16:creationId xmlns:a16="http://schemas.microsoft.com/office/drawing/2014/main" id="{407B8C9A-2A15-4014-85D7-E01653BB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87535" cy="1325563"/>
          </a:xfrm>
        </p:spPr>
        <p:txBody>
          <a:bodyPr/>
          <a:lstStyle/>
          <a:p>
            <a:pPr algn="r" rtl="1"/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מה כוללת החבילה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מציין מיקום תוכן 2">
            <a:extLst>
              <a:ext uri="{FF2B5EF4-FFF2-40B4-BE49-F238E27FC236}">
                <a16:creationId xmlns:a16="http://schemas.microsoft.com/office/drawing/2014/main" id="{9EBDFC99-D849-44E7-9401-5EF68C0A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תיקיית התקנה.</a:t>
            </a:r>
          </a:p>
          <a:p>
            <a:pPr marL="0" indent="0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 rtl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</a:pPr>
            <a:r>
              <a:rPr lang="he-IL" dirty="0">
                <a:latin typeface="Calibri Light" panose="020F0302020204030204" pitchFamily="34" charset="0"/>
                <a:cs typeface="Calibri Light" panose="020F0302020204030204" pitchFamily="34" charset="0"/>
              </a:rPr>
              <a:t>מסמך הסברים: לינק כאן.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1C17C6E3-6D04-4B19-9397-DA398CCF38E0}"/>
              </a:ext>
            </a:extLst>
          </p:cNvPr>
          <p:cNvPicPr/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4" t="32392" r="3510" b="25003"/>
          <a:stretch/>
        </p:blipFill>
        <p:spPr bwMode="auto">
          <a:xfrm>
            <a:off x="10325735" y="412025"/>
            <a:ext cx="1028065" cy="123176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274981D7-EB7A-4922-9958-85E900031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62" y="1990695"/>
            <a:ext cx="1184586" cy="1315299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08839B0-B7E3-4C2A-9FB8-3763F8AF1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609" y="1990694"/>
            <a:ext cx="1237091" cy="1315298"/>
          </a:xfrm>
          <a:prstGeom prst="rect">
            <a:avLst/>
          </a:prstGeom>
        </p:spPr>
      </p:pic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B2C875B-0E13-423F-A0FA-78E71DC748F3}"/>
              </a:ext>
            </a:extLst>
          </p:cNvPr>
          <p:cNvCxnSpPr/>
          <p:nvPr/>
        </p:nvCxnSpPr>
        <p:spPr>
          <a:xfrm>
            <a:off x="5938520" y="2648344"/>
            <a:ext cx="863600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21759E45-15D3-4674-BBBE-3A20E5E37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94" y="1990695"/>
            <a:ext cx="3189400" cy="37980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4F49C439-2918-40EF-BE9B-67922F678979}"/>
              </a:ext>
            </a:extLst>
          </p:cNvPr>
          <p:cNvCxnSpPr>
            <a:cxnSpLocks/>
          </p:cNvCxnSpPr>
          <p:nvPr/>
        </p:nvCxnSpPr>
        <p:spPr>
          <a:xfrm>
            <a:off x="3474720" y="2622944"/>
            <a:ext cx="975360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מלבן 16">
            <a:extLst>
              <a:ext uri="{FF2B5EF4-FFF2-40B4-BE49-F238E27FC236}">
                <a16:creationId xmlns:a16="http://schemas.microsoft.com/office/drawing/2014/main" id="{C892B5B0-90D1-4AFC-92CD-FD1722E3AD52}"/>
              </a:ext>
            </a:extLst>
          </p:cNvPr>
          <p:cNvSpPr/>
          <p:nvPr/>
        </p:nvSpPr>
        <p:spPr>
          <a:xfrm>
            <a:off x="838200" y="3316152"/>
            <a:ext cx="472440" cy="20936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1025</TotalTime>
  <Words>171</Words>
  <Application>Microsoft Office PowerPoint</Application>
  <PresentationFormat>מסך רחב</PresentationFormat>
  <Paragraphs>25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מצגת הסבר</vt:lpstr>
      <vt:lpstr>מטרת התוכנה</vt:lpstr>
      <vt:lpstr>אפשרויות</vt:lpstr>
      <vt:lpstr>Input</vt:lpstr>
      <vt:lpstr> Output</vt:lpstr>
      <vt:lpstr> Output</vt:lpstr>
      <vt:lpstr>מה כוללת החבילה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הסבר</dc:title>
  <dc:creator>שיר גרניט</dc:creator>
  <cp:lastModifiedBy>שיר גרניט</cp:lastModifiedBy>
  <cp:revision>7</cp:revision>
  <dcterms:created xsi:type="dcterms:W3CDTF">2021-09-28T15:01:12Z</dcterms:created>
  <dcterms:modified xsi:type="dcterms:W3CDTF">2021-09-29T08:06:30Z</dcterms:modified>
</cp:coreProperties>
</file>