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8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9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first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15600" y="18288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6400" b="1">
                <a:solidFill>
                  <a:srgbClr val="FFFFFF"/>
                </a:solidFill>
                <a:latin typeface="Ariel"/>
              </a:defRPr>
            </a:pPr>
            <a:r>
              <a:t>נתוני שירות התעסוקה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15600" y="36576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4000" b="1">
                <a:solidFill>
                  <a:srgbClr val="FFFFFF"/>
                </a:solidFill>
                <a:latin typeface="Ariel"/>
              </a:defRPr>
            </a:pPr>
            <a:r>
              <a:t>ללא סינון</a:t>
            </a:r>
            <a:br/>
          </a:p>
        </p:txBody>
      </p:sp>
      <p:sp>
        <p:nvSpPr>
          <p:cNvPr id="5" name="TextBox 4"/>
          <p:cNvSpPr txBox="1"/>
          <p:nvPr/>
        </p:nvSpPr>
        <p:spPr>
          <a:xfrm>
            <a:off x="10789920" y="726948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>
                <a:latin typeface="Ariel"/>
              </a:defRPr>
            </a:pPr>
            <a:r>
              <a:t>28/09/2021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מקצועות שכיחים לפי דירוג ללא סינון</a:t>
            </a:r>
          </a:p>
        </p:txBody>
      </p:sp>
      <p:pic>
        <p:nvPicPr>
          <p:cNvPr id="4" name="Picture 3" descr="מקצועות שכיח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371600"/>
            <a:ext cx="7315200" cy="106809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משלחי היד - מבט כללי</a:t>
            </a:r>
          </a:p>
        </p:txBody>
      </p:sp>
      <p:pic>
        <p:nvPicPr>
          <p:cNvPr id="4" name="Picture 3" descr="גרף_מקצועות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188720"/>
            <a:ext cx="1077441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משלחי היד - מבט כללי</a:t>
            </a:r>
          </a:p>
        </p:txBody>
      </p:sp>
      <p:pic>
        <p:nvPicPr>
          <p:cNvPr id="4" name="Picture 3" descr="גרף_מקצועות_ללא_כללי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188720"/>
            <a:ext cx="1077441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שורות תחתונות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4960" y="18288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נתונים כלליים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66160" y="1828800"/>
            <a:ext cx="10972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/>
            </a:pPr>
            <a:r>
              <a:t>501,716סך הכל דורשי עבודה בללא סינון  </a:t>
            </a:r>
            <a:br/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סוג תביעה</a:t>
            </a:r>
          </a:p>
        </p:txBody>
      </p:sp>
      <p:pic>
        <p:nvPicPr>
          <p:cNvPr id="4" name="Picture 3" descr="גרף_סוג_תביעה_ללא סינון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1600"/>
            <a:ext cx="5029200" cy="45670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סוג תביעה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6400800"/>
            <a:ext cx="4572000" cy="324168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סיבת הרישום של דורשי עבודה לשירות</a:t>
            </a:r>
          </a:p>
        </p:txBody>
      </p:sp>
      <p:pic>
        <p:nvPicPr>
          <p:cNvPr id="4" name="Picture 3" descr="גרף_סיבת_רישו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097280"/>
            <a:ext cx="10972800" cy="49957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סיבת ריש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6217920"/>
            <a:ext cx="4572000" cy="360218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מגדרית</a:t>
            </a:r>
          </a:p>
        </p:txBody>
      </p:sp>
      <p:pic>
        <p:nvPicPr>
          <p:cNvPr id="4" name="Picture 3" descr="גרף_מגדר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8498864" cy="502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מגדר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6766560"/>
            <a:ext cx="4572000" cy="25077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הגילאים של דורשי עבודה</a:t>
            </a:r>
          </a:p>
        </p:txBody>
      </p:sp>
      <p:pic>
        <p:nvPicPr>
          <p:cNvPr id="4" name="Picture 3" descr="גרף_גילא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80" y="1463040"/>
            <a:ext cx="9144000" cy="56600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גיל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1554480"/>
            <a:ext cx="4572000" cy="839474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רמות ההשכלה של דורשי עבודה</a:t>
            </a:r>
          </a:p>
        </p:txBody>
      </p:sp>
      <p:pic>
        <p:nvPicPr>
          <p:cNvPr id="4" name="Picture 3" descr="גרף_השכלה_ללא סינון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1600"/>
            <a:ext cx="5029200" cy="43736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רמת השכלה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5760720"/>
            <a:ext cx="3657600" cy="43548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מצב משפחתי</a:t>
            </a:r>
          </a:p>
        </p:txBody>
      </p:sp>
      <p:pic>
        <p:nvPicPr>
          <p:cNvPr id="4" name="Picture 3" descr="גרף_מצב_משפחתי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8401181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מצב משפחתי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6400800"/>
            <a:ext cx="4572000" cy="32416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18התפלגות כמות ילדים מתחת לגיל </a:t>
            </a:r>
          </a:p>
        </p:txBody>
      </p:sp>
      <p:pic>
        <p:nvPicPr>
          <p:cNvPr id="4" name="Picture 3" descr="גרף_כמות_ילד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371600"/>
            <a:ext cx="9473045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כמות ילדי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6126480"/>
            <a:ext cx="3657600" cy="37676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