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first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15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6400" b="1">
                <a:solidFill>
                  <a:srgbClr val="FFFFFF"/>
                </a:solidFill>
                <a:latin typeface="Ariel"/>
              </a:defRPr>
            </a:pPr>
            <a:r>
              <a:t>נתוני שירות התעסוקה</a:t>
            </a:r>
            <a:br/>
            <a:r>
              <a:t>השוואת כלל הארץ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89920" y="72694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>
                <a:latin typeface="Ariel"/>
              </a:defRPr>
            </a:pPr>
            <a:r>
              <a:t>05/09/2021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מקצועות שכיחים בכלל הארץ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0" y="1828800"/>
          <a:ext cx="5486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124690">
                <a:tc>
                  <a:txBody>
                    <a:bodyPr/>
                    <a:lstStyle/>
                    <a:p>
                      <a:r>
                        <a:t>כמות דרישות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שם המקצוע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דירוג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74812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לא ידוע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39886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לא מקצועי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34345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מוכר/ת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33242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פקיד/ה כללי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29448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מזכיר/ה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28131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ניקיון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27174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סייע/ת / מטפל/ת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20876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מטפל/ת סיעודי/ת / מט"ב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18631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ייצור כללי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124700">
                <a:tc>
                  <a:txBody>
                    <a:bodyPr/>
                    <a:lstStyle/>
                    <a:p>
                      <a:r>
                        <a:t>18150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אחראי/ת משמרת / מנהל/ת צוות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71600"/>
            <a:ext cx="12527280" cy="79737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נתונים כלליים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6160" y="18288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/>
            </a:pPr>
            <a:r>
              <a:t>563,901סך הכל דורשי עבודה בכלל הארץ  </a:t>
            </a:r>
            <a:br/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סוג תביעה</a:t>
            </a:r>
          </a:p>
        </p:txBody>
      </p:sp>
      <p:pic>
        <p:nvPicPr>
          <p:cNvPr id="4" name="Picture 3" descr="גרף_סוג_תביע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920"/>
            <a:ext cx="14630400" cy="137826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36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סיבת הרישום של דורשי עבודה לשירות</a:t>
            </a:r>
          </a:p>
        </p:txBody>
      </p:sp>
      <p:pic>
        <p:nvPicPr>
          <p:cNvPr id="4" name="Picture 3" descr="גרף_סיבת_רישו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8631936" cy="39299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מגדרית</a:t>
            </a:r>
          </a:p>
        </p:txBody>
      </p:sp>
      <p:pic>
        <p:nvPicPr>
          <p:cNvPr id="4" name="Picture 3" descr="גרף_מגד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8571401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הגילאים של דורשי עבודה</a:t>
            </a:r>
          </a:p>
        </p:txBody>
      </p:sp>
      <p:pic>
        <p:nvPicPr>
          <p:cNvPr id="4" name="Picture 3" descr="גרף_גילא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463040"/>
            <a:ext cx="7315200" cy="45280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רמות ההשכלה של דורשי עבודה</a:t>
            </a:r>
          </a:p>
        </p:txBody>
      </p:sp>
      <p:pic>
        <p:nvPicPr>
          <p:cNvPr id="4" name="Picture 3" descr="גרף_השכל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920"/>
            <a:ext cx="14630400" cy="125951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מצב משפחתי</a:t>
            </a:r>
          </a:p>
        </p:txBody>
      </p:sp>
      <p:pic>
        <p:nvPicPr>
          <p:cNvPr id="4" name="Picture 3" descr="גרף_מצב_משפחת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931035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18התפלגות כמות ילדים מתחת לגיל </a:t>
            </a:r>
          </a:p>
        </p:txBody>
      </p:sp>
      <p:pic>
        <p:nvPicPr>
          <p:cNvPr id="4" name="Picture 3" descr="גרף_כמות_ילד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0789920" cy="52075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