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first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15600" y="182880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6400" b="1">
                <a:solidFill>
                  <a:srgbClr val="FFFFFF"/>
                </a:solidFill>
                <a:latin typeface="Ariel"/>
              </a:defRPr>
            </a:pPr>
            <a:r>
              <a:t>נתוני שירות התעסוקה</a:t>
            </a:r>
            <a:br/>
            <a:r>
              <a:t>השוואת כלל הארץ, מחוז דרום, לשכת אופקים, לשכת אילת, לשכת אשדוד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89920" y="7269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>
                <a:latin typeface="Ariel"/>
              </a:defRPr>
            </a:pPr>
            <a:r>
              <a:t>05/09/2021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מקצועות שכיחים בלשכת אשדוד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124690">
                <a:tc>
                  <a:txBody>
                    <a:bodyPr/>
                    <a:lstStyle/>
                    <a:p>
                      <a:r>
                        <a:t>כמות 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שם המקצוע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דירוג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2718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לא ידוע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פקיד/ה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מוכר/ת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מזכיר/ה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לא מקצועי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סייע/ת / מטפל/ת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מטפל/ת סיעודי/ת / מט"ב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עובד/ת ייצור כללי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t>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אחראי/ת משמרת / מנהל/ת צוות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t>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נציג/ת שירות לקוחות טלפוני / מוקדן/ית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משלחי היד - מבט כללי</a:t>
            </a:r>
          </a:p>
        </p:txBody>
      </p:sp>
      <p:pic>
        <p:nvPicPr>
          <p:cNvPr id="4" name="Picture 3" descr="גרף_מקצועות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12527280" cy="79737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נתונים כלליים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6160" y="18288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500" b="1"/>
            </a:pPr>
            <a:r>
              <a:t>563,901סך הכל דורשי עבודה בכלל הארץ  </a:t>
            </a:r>
            <a:br/>
            <a:br/>
            <a:r>
              <a:t>91,677סך הכל דורשי עבודה במחוז דרום  </a:t>
            </a:r>
            <a:br/>
            <a:br/>
            <a:r>
              <a:t>2,883סך הכל דורשי עבודה בלשכת אופקים  </a:t>
            </a:r>
            <a:br/>
            <a:br/>
            <a:r>
              <a:t>5,314סך הכל דורשי עבודה בלשכת אילת  </a:t>
            </a:r>
            <a:br/>
            <a:br/>
            <a:r>
              <a:t>16,233סך הכל דורשי עבודה בלשכת אשדוד  </a:t>
            </a:r>
            <a:br/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סוג תביעה</a:t>
            </a:r>
          </a:p>
        </p:txBody>
      </p:sp>
      <p:pic>
        <p:nvPicPr>
          <p:cNvPr id="4" name="Picture 3" descr="גרף_סוג_תביע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2926080" cy="2756531"/>
          </a:xfrm>
          <a:prstGeom prst="rect">
            <a:avLst/>
          </a:prstGeom>
        </p:spPr>
      </p:pic>
      <p:pic>
        <p:nvPicPr>
          <p:cNvPr id="5" name="Picture 4" descr="גרף_סוג_תביע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80" y="1645920"/>
            <a:ext cx="2926080" cy="2766875"/>
          </a:xfrm>
          <a:prstGeom prst="rect">
            <a:avLst/>
          </a:prstGeom>
        </p:spPr>
      </p:pic>
      <p:pic>
        <p:nvPicPr>
          <p:cNvPr id="6" name="Picture 5" descr="גרף_סוג_תביע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60" y="1645920"/>
            <a:ext cx="2926080" cy="2766875"/>
          </a:xfrm>
          <a:prstGeom prst="rect">
            <a:avLst/>
          </a:prstGeom>
        </p:spPr>
      </p:pic>
      <p:pic>
        <p:nvPicPr>
          <p:cNvPr id="7" name="Picture 6" descr="גרף_סוג_תביעה_לשכת אילת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240" y="1645920"/>
            <a:ext cx="2926080" cy="2614795"/>
          </a:xfrm>
          <a:prstGeom prst="rect">
            <a:avLst/>
          </a:prstGeom>
        </p:spPr>
      </p:pic>
      <p:pic>
        <p:nvPicPr>
          <p:cNvPr id="8" name="Picture 7" descr="גרף_סוג_תביעה_לשכת אשדוד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4320" y="1645920"/>
            <a:ext cx="2926080" cy="27059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סיבת הרישום של דורשי עבודה לשירות</a:t>
            </a:r>
          </a:p>
        </p:txBody>
      </p:sp>
      <p:pic>
        <p:nvPicPr>
          <p:cNvPr id="4" name="Picture 3" descr="גרף_סיבת_רישו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631936" cy="39299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מגדרית</a:t>
            </a:r>
          </a:p>
        </p:txBody>
      </p:sp>
      <p:pic>
        <p:nvPicPr>
          <p:cNvPr id="4" name="Picture 3" descr="גרף_מגד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883736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הגילאים של דורשי עבודה</a:t>
            </a:r>
          </a:p>
        </p:txBody>
      </p:sp>
      <p:pic>
        <p:nvPicPr>
          <p:cNvPr id="4" name="Picture 3" descr="גרף_גילא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63040"/>
            <a:ext cx="7315200" cy="45280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רמות ההשכלה של דורשי עבודה</a:t>
            </a:r>
          </a:p>
        </p:txBody>
      </p:sp>
      <p:pic>
        <p:nvPicPr>
          <p:cNvPr id="4" name="Picture 3" descr="גרף_השכלה_כלל הארץ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5920"/>
            <a:ext cx="2926080" cy="2519025"/>
          </a:xfrm>
          <a:prstGeom prst="rect">
            <a:avLst/>
          </a:prstGeom>
        </p:spPr>
      </p:pic>
      <p:pic>
        <p:nvPicPr>
          <p:cNvPr id="5" name="Picture 4" descr="גרף_השכלה_מחוז דרום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080" y="1645920"/>
            <a:ext cx="2926080" cy="2483969"/>
          </a:xfrm>
          <a:prstGeom prst="rect">
            <a:avLst/>
          </a:prstGeom>
        </p:spPr>
      </p:pic>
      <p:pic>
        <p:nvPicPr>
          <p:cNvPr id="6" name="Picture 5" descr="גרף_השכלה_לשכת אופקים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60" y="1645920"/>
            <a:ext cx="2926080" cy="2539504"/>
          </a:xfrm>
          <a:prstGeom prst="rect">
            <a:avLst/>
          </a:prstGeom>
        </p:spPr>
      </p:pic>
      <p:pic>
        <p:nvPicPr>
          <p:cNvPr id="7" name="Picture 6" descr="גרף_השכלה_לשכת אילת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8240" y="1645920"/>
            <a:ext cx="2926080" cy="2493885"/>
          </a:xfrm>
          <a:prstGeom prst="rect">
            <a:avLst/>
          </a:prstGeom>
        </p:spPr>
      </p:pic>
      <p:pic>
        <p:nvPicPr>
          <p:cNvPr id="8" name="Picture 7" descr="גרף_השכלה_לשכת אשדוד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4320" y="1645920"/>
            <a:ext cx="2926080" cy="2519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התפלגות מצב משפחתי</a:t>
            </a:r>
          </a:p>
        </p:txBody>
      </p:sp>
      <p:pic>
        <p:nvPicPr>
          <p:cNvPr id="4" name="Picture 3" descr="גרף_מצב_משפחתי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45920"/>
            <a:ext cx="956353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ck_all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3800" b="1">
                <a:solidFill>
                  <a:srgbClr val="FFFFFF"/>
                </a:solidFill>
                <a:latin typeface="Ariel"/>
              </a:defRPr>
            </a:pPr>
            <a:r>
              <a:t>18התפלגות כמות ילדים מתחת לגיל </a:t>
            </a:r>
          </a:p>
        </p:txBody>
      </p:sp>
      <p:pic>
        <p:nvPicPr>
          <p:cNvPr id="4" name="Picture 3" descr="גרף_כמות_ילדים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1600"/>
            <a:ext cx="10789920" cy="52799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