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iK2ZgMRyno3nS7ygaC26wcU8cg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24D2EF-1BB3-4A74-B1F7-8473478516D0}">
  <a:tblStyle styleId="{1724D2EF-1BB3-4A74-B1F7-8473478516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6709158f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6709158f0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156709158f0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826164ed8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826164ed8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5826164ed8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6623d382a_1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6623d382a_1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56623d382a_1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6623d382a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6623d382a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56623d382a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6623d382a_1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6623d382a_1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56623d382a_1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826164ed8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826164ed8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5826164ed8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6709158f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6709158f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56709158f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6"/>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0" name="Google Shape;20;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6"/>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8"/>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2" name="Google Shape;32;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9"/>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9"/>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0"/>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10"/>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10"/>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10"/>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3"/>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3"/>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1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13"/>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4"/>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4"/>
          <p:cNvSpPr/>
          <p:nvPr>
            <p:ph idx="2" type="pic"/>
          </p:nvPr>
        </p:nvSpPr>
        <p:spPr>
          <a:xfrm>
            <a:off x="0" y="0"/>
            <a:ext cx="8458200" cy="5486400"/>
          </a:xfrm>
          <a:prstGeom prst="rect">
            <a:avLst/>
          </a:prstGeom>
          <a:noFill/>
          <a:ln>
            <a:noFill/>
          </a:ln>
        </p:spPr>
      </p:sp>
      <p:sp>
        <p:nvSpPr>
          <p:cNvPr id="70" name="Google Shape;70;p14"/>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5"/>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5"/>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533400" y="381000"/>
            <a:ext cx="7543800" cy="2438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5400"/>
              <a:buFont typeface="Cambria"/>
              <a:buNone/>
            </a:pPr>
            <a:r>
              <a:rPr lang="en-US" sz="5400"/>
              <a:t>PHARMACY MANAGEMENT SYSTEM</a:t>
            </a:r>
            <a:endParaRPr sz="5400"/>
          </a:p>
        </p:txBody>
      </p:sp>
      <p:sp>
        <p:nvSpPr>
          <p:cNvPr id="91" name="Google Shape;91;p1"/>
          <p:cNvSpPr txBox="1"/>
          <p:nvPr>
            <p:ph idx="1" type="subTitle"/>
          </p:nvPr>
        </p:nvSpPr>
        <p:spPr>
          <a:xfrm>
            <a:off x="990600" y="2971800"/>
            <a:ext cx="6461760" cy="3124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None/>
            </a:pPr>
            <a:r>
              <a:rPr lang="en-US" sz="2800">
                <a:latin typeface="Times New Roman"/>
                <a:ea typeface="Times New Roman"/>
                <a:cs typeface="Times New Roman"/>
                <a:sym typeface="Times New Roman"/>
              </a:rPr>
              <a:t>Name : P.Shirin</a:t>
            </a:r>
            <a:endParaRPr sz="2800">
              <a:latin typeface="Times New Roman"/>
              <a:ea typeface="Times New Roman"/>
              <a:cs typeface="Times New Roman"/>
              <a:sym typeface="Times New Roman"/>
            </a:endParaRPr>
          </a:p>
          <a:p>
            <a:pPr indent="0" lvl="0" marL="0" rtl="0" algn="ctr">
              <a:spcBef>
                <a:spcPts val="560"/>
              </a:spcBef>
              <a:spcAft>
                <a:spcPts val="0"/>
              </a:spcAft>
              <a:buSzPts val="2800"/>
              <a:buNone/>
            </a:pPr>
            <a:r>
              <a:rPr lang="en-US" sz="2800">
                <a:latin typeface="Times New Roman"/>
                <a:ea typeface="Times New Roman"/>
                <a:cs typeface="Times New Roman"/>
                <a:sym typeface="Times New Roman"/>
              </a:rPr>
              <a:t>Register No: MES21MCA-2039</a:t>
            </a:r>
            <a:endParaRPr/>
          </a:p>
          <a:p>
            <a:pPr indent="0" lvl="0" marL="0" rtl="0" algn="ctr">
              <a:spcBef>
                <a:spcPts val="560"/>
              </a:spcBef>
              <a:spcAft>
                <a:spcPts val="0"/>
              </a:spcAft>
              <a:buSzPts val="2800"/>
              <a:buNone/>
            </a:pPr>
            <a:r>
              <a:rPr lang="en-US" sz="2800">
                <a:latin typeface="Times New Roman"/>
                <a:ea typeface="Times New Roman"/>
                <a:cs typeface="Times New Roman"/>
                <a:sym typeface="Times New Roman"/>
              </a:rPr>
              <a:t>Guide :Mr.Geevar C Zacharia</a:t>
            </a:r>
            <a:endParaRPr sz="2800">
              <a:latin typeface="Times New Roman"/>
              <a:ea typeface="Times New Roman"/>
              <a:cs typeface="Times New Roman"/>
              <a:sym typeface="Times New Roman"/>
            </a:endParaRPr>
          </a:p>
          <a:p>
            <a:pPr indent="0" lvl="0" marL="0" rtl="0" algn="ctr">
              <a:spcBef>
                <a:spcPts val="560"/>
              </a:spcBef>
              <a:spcAft>
                <a:spcPts val="0"/>
              </a:spcAft>
              <a:buSzPts val="2800"/>
              <a:buNone/>
            </a:pPr>
            <a:r>
              <a:rPr lang="en-US" sz="2800">
                <a:latin typeface="Times New Roman"/>
                <a:ea typeface="Times New Roman"/>
                <a:cs typeface="Times New Roman"/>
                <a:sym typeface="Times New Roman"/>
              </a:rPr>
              <a:t>Assistant Professor</a:t>
            </a:r>
            <a:endParaRPr/>
          </a:p>
          <a:p>
            <a:pPr indent="0" lvl="0" marL="0" rtl="0" algn="ctr">
              <a:spcBef>
                <a:spcPts val="560"/>
              </a:spcBef>
              <a:spcAft>
                <a:spcPts val="0"/>
              </a:spcAft>
              <a:buSzPts val="2800"/>
              <a:buNone/>
            </a:pPr>
            <a:r>
              <a:rPr lang="en-US" sz="2800">
                <a:latin typeface="Times New Roman"/>
                <a:ea typeface="Times New Roman"/>
                <a:cs typeface="Times New Roman"/>
                <a:sym typeface="Times New Roman"/>
              </a:rPr>
              <a:t>Department of Computer Applications</a:t>
            </a:r>
            <a:endParaRPr/>
          </a:p>
          <a:p>
            <a:pPr indent="0" lvl="0" marL="0" rtl="0" algn="ctr">
              <a:spcBef>
                <a:spcPts val="560"/>
              </a:spcBef>
              <a:spcAft>
                <a:spcPts val="0"/>
              </a:spcAft>
              <a:buSzPts val="2800"/>
              <a:buNone/>
            </a:pPr>
            <a:r>
              <a:rPr lang="en-US" sz="2800">
                <a:latin typeface="Times New Roman"/>
                <a:ea typeface="Times New Roman"/>
                <a:cs typeface="Times New Roman"/>
                <a:sym typeface="Times New Roman"/>
              </a:rPr>
              <a:t>MES College of Engineering ,Kuttippuram</a:t>
            </a:r>
            <a:endParaRPr sz="2800">
              <a:latin typeface="Times New Roman"/>
              <a:ea typeface="Times New Roman"/>
              <a:cs typeface="Times New Roman"/>
              <a:sym typeface="Times New Roman"/>
            </a:endParaRPr>
          </a:p>
          <a:p>
            <a:pPr indent="0" lvl="0" marL="0" rtl="0" algn="r">
              <a:spcBef>
                <a:spcPts val="640"/>
              </a:spcBef>
              <a:spcAft>
                <a:spcPts val="0"/>
              </a:spcAft>
              <a:buSzPts val="3200"/>
              <a:buNone/>
            </a:pPr>
            <a:r>
              <a:t/>
            </a:r>
            <a:endParaRPr sz="3200">
              <a:latin typeface="Times New Roman"/>
              <a:ea typeface="Times New Roman"/>
              <a:cs typeface="Times New Roman"/>
              <a:sym typeface="Times New Roman"/>
            </a:endParaRPr>
          </a:p>
          <a:p>
            <a:pPr indent="0" lvl="0" marL="0" rtl="0" algn="r">
              <a:spcBef>
                <a:spcPts val="560"/>
              </a:spcBef>
              <a:spcAft>
                <a:spcPts val="0"/>
              </a:spcAft>
              <a:buSzPts val="2800"/>
              <a:buNone/>
            </a:pPr>
            <a:r>
              <a:t/>
            </a:r>
            <a:endParaRPr sz="2800">
              <a:latin typeface="Lucida Sans"/>
              <a:ea typeface="Lucida Sans"/>
              <a:cs typeface="Lucida Sans"/>
              <a:sym typeface="Lucida Sans"/>
            </a:endParaRPr>
          </a:p>
        </p:txBody>
      </p:sp>
      <p:sp>
        <p:nvSpPr>
          <p:cNvPr id="92" name="Google Shape;92;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56709158f0_0_6"/>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PLAN</a:t>
            </a:r>
            <a:endParaRPr/>
          </a:p>
        </p:txBody>
      </p:sp>
      <p:sp>
        <p:nvSpPr>
          <p:cNvPr id="179" name="Google Shape;179;g156709158f0_0_6"/>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aphicFrame>
        <p:nvGraphicFramePr>
          <p:cNvPr id="180" name="Google Shape;180;g156709158f0_0_6"/>
          <p:cNvGraphicFramePr/>
          <p:nvPr/>
        </p:nvGraphicFramePr>
        <p:xfrm>
          <a:off x="647700" y="1417650"/>
          <a:ext cx="3000000" cy="3000000"/>
        </p:xfrm>
        <a:graphic>
          <a:graphicData uri="http://schemas.openxmlformats.org/drawingml/2006/table">
            <a:tbl>
              <a:tblPr>
                <a:noFill/>
                <a:tableStyleId>{1724D2EF-1BB3-4A74-B1F7-8473478516D0}</a:tableStyleId>
              </a:tblPr>
              <a:tblGrid>
                <a:gridCol w="1207000"/>
                <a:gridCol w="1207000"/>
                <a:gridCol w="1207000"/>
                <a:gridCol w="1207000"/>
                <a:gridCol w="1207000"/>
                <a:gridCol w="1207000"/>
              </a:tblGrid>
              <a:tr h="609575">
                <a:tc>
                  <a:txBody>
                    <a:bodyPr/>
                    <a:lstStyle/>
                    <a:p>
                      <a:pPr indent="0" lvl="0" marL="0" rtl="0" algn="l">
                        <a:spcBef>
                          <a:spcPts val="0"/>
                        </a:spcBef>
                        <a:spcAft>
                          <a:spcPts val="0"/>
                        </a:spcAft>
                        <a:buNone/>
                      </a:pPr>
                      <a:r>
                        <a:rPr lang="en-US"/>
                        <a:t>User story ID</a:t>
                      </a:r>
                      <a:endParaRPr/>
                    </a:p>
                  </a:txBody>
                  <a:tcPr marT="91425" marB="91425" marR="91425" marL="91425"/>
                </a:tc>
                <a:tc>
                  <a:txBody>
                    <a:bodyPr/>
                    <a:lstStyle/>
                    <a:p>
                      <a:pPr indent="0" lvl="0" marL="0" rtl="0" algn="l">
                        <a:spcBef>
                          <a:spcPts val="0"/>
                        </a:spcBef>
                        <a:spcAft>
                          <a:spcPts val="0"/>
                        </a:spcAft>
                        <a:buNone/>
                      </a:pPr>
                      <a:r>
                        <a:rPr lang="en-US"/>
                        <a:t>Task Name</a:t>
                      </a:r>
                      <a:endParaRPr/>
                    </a:p>
                  </a:txBody>
                  <a:tcPr marT="91425" marB="91425" marR="91425" marL="91425"/>
                </a:tc>
                <a:tc>
                  <a:txBody>
                    <a:bodyPr/>
                    <a:lstStyle/>
                    <a:p>
                      <a:pPr indent="0" lvl="0" marL="0" rtl="0" algn="l">
                        <a:spcBef>
                          <a:spcPts val="0"/>
                        </a:spcBef>
                        <a:spcAft>
                          <a:spcPts val="0"/>
                        </a:spcAft>
                        <a:buNone/>
                      </a:pPr>
                      <a:r>
                        <a:rPr lang="en-US"/>
                        <a:t>Start date</a:t>
                      </a:r>
                      <a:endParaRPr/>
                    </a:p>
                  </a:txBody>
                  <a:tcPr marT="91425" marB="91425" marR="91425" marL="91425"/>
                </a:tc>
                <a:tc>
                  <a:txBody>
                    <a:bodyPr/>
                    <a:lstStyle/>
                    <a:p>
                      <a:pPr indent="0" lvl="0" marL="0" rtl="0" algn="l">
                        <a:spcBef>
                          <a:spcPts val="0"/>
                        </a:spcBef>
                        <a:spcAft>
                          <a:spcPts val="0"/>
                        </a:spcAft>
                        <a:buNone/>
                      </a:pPr>
                      <a:r>
                        <a:rPr lang="en-US"/>
                        <a:t>End date</a:t>
                      </a:r>
                      <a:endParaRPr/>
                    </a:p>
                  </a:txBody>
                  <a:tcPr marT="91425" marB="91425" marR="91425" marL="91425"/>
                </a:tc>
                <a:tc>
                  <a:txBody>
                    <a:bodyPr/>
                    <a:lstStyle/>
                    <a:p>
                      <a:pPr indent="0" lvl="0" marL="0" rtl="0" algn="l">
                        <a:spcBef>
                          <a:spcPts val="0"/>
                        </a:spcBef>
                        <a:spcAft>
                          <a:spcPts val="0"/>
                        </a:spcAft>
                        <a:buNone/>
                      </a:pPr>
                      <a:r>
                        <a:rPr lang="en-US"/>
                        <a:t>Days</a:t>
                      </a:r>
                      <a:endParaRPr/>
                    </a:p>
                  </a:txBody>
                  <a:tcPr marT="91425" marB="91425" marR="91425" marL="91425"/>
                </a:tc>
                <a:tc>
                  <a:txBody>
                    <a:bodyPr/>
                    <a:lstStyle/>
                    <a:p>
                      <a:pPr indent="0" lvl="0" marL="0" rtl="0" algn="l">
                        <a:spcBef>
                          <a:spcPts val="0"/>
                        </a:spcBef>
                        <a:spcAft>
                          <a:spcPts val="0"/>
                        </a:spcAft>
                        <a:buNone/>
                      </a:pPr>
                      <a:r>
                        <a:rPr lang="en-US"/>
                        <a:t>Status</a:t>
                      </a:r>
                      <a:endParaRPr/>
                    </a:p>
                  </a:txBody>
                  <a:tcPr marT="91425" marB="91425" marR="91425" marL="91425"/>
                </a:tc>
              </a:tr>
              <a:tr h="396200">
                <a:tc>
                  <a:txBody>
                    <a:bodyPr/>
                    <a:lstStyle/>
                    <a:p>
                      <a:pPr indent="0" lvl="0" marL="0" rtl="0" algn="l">
                        <a:spcBef>
                          <a:spcPts val="0"/>
                        </a:spcBef>
                        <a:spcAft>
                          <a:spcPts val="0"/>
                        </a:spcAft>
                        <a:buNone/>
                      </a:pPr>
                      <a:r>
                        <a:rPr lang="en-US"/>
                        <a:t>1</a:t>
                      </a:r>
                      <a:endParaRPr/>
                    </a:p>
                  </a:txBody>
                  <a:tcPr marT="91425" marB="91425" marR="91425" marL="91425"/>
                </a:tc>
                <a:tc rowSpan="3">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Sprint 1</a:t>
                      </a:r>
                      <a:endParaRPr/>
                    </a:p>
                  </a:txBody>
                  <a:tcPr marT="91425" marB="91425" marR="91425" marL="91425"/>
                </a:tc>
                <a:tc>
                  <a:txBody>
                    <a:bodyPr/>
                    <a:lstStyle/>
                    <a:p>
                      <a:pPr indent="0" lvl="0" marL="0" rtl="0" algn="l">
                        <a:spcBef>
                          <a:spcPts val="0"/>
                        </a:spcBef>
                        <a:spcAft>
                          <a:spcPts val="0"/>
                        </a:spcAft>
                        <a:buNone/>
                      </a:pPr>
                      <a:r>
                        <a:rPr lang="en-US"/>
                        <a:t>16/08/2022</a:t>
                      </a:r>
                      <a:endParaRPr/>
                    </a:p>
                  </a:txBody>
                  <a:tcPr marT="91425" marB="91425" marR="91425" marL="91425"/>
                </a:tc>
                <a:tc>
                  <a:txBody>
                    <a:bodyPr/>
                    <a:lstStyle/>
                    <a:p>
                      <a:pPr indent="0" lvl="0" marL="0" rtl="0" algn="l">
                        <a:spcBef>
                          <a:spcPts val="0"/>
                        </a:spcBef>
                        <a:spcAft>
                          <a:spcPts val="0"/>
                        </a:spcAft>
                        <a:buNone/>
                      </a:pPr>
                      <a:r>
                        <a:rPr lang="en-US"/>
                        <a:t>18/08/2022</a:t>
                      </a:r>
                      <a:endParaRPr/>
                    </a:p>
                  </a:txBody>
                  <a:tcPr marT="91425" marB="91425" marR="91425" marL="91425"/>
                </a:tc>
                <a:tc rowSpan="3">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9</a:t>
                      </a:r>
                      <a:endParaRPr/>
                    </a:p>
                  </a:txBody>
                  <a:tcPr marT="91425" marB="91425" marR="91425" marL="91425"/>
                </a:tc>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vMerge="1"/>
                <a:tc>
                  <a:txBody>
                    <a:bodyPr/>
                    <a:lstStyle/>
                    <a:p>
                      <a:pPr indent="0" lvl="0" marL="0" rtl="0" algn="l">
                        <a:spcBef>
                          <a:spcPts val="0"/>
                        </a:spcBef>
                        <a:spcAft>
                          <a:spcPts val="0"/>
                        </a:spcAft>
                        <a:buNone/>
                      </a:pPr>
                      <a:r>
                        <a:rPr lang="en-US"/>
                        <a:t>19/08/2022</a:t>
                      </a:r>
                      <a:endParaRPr/>
                    </a:p>
                  </a:txBody>
                  <a:tcPr marT="91425" marB="91425" marR="91425" marL="91425"/>
                </a:tc>
                <a:tc>
                  <a:txBody>
                    <a:bodyPr/>
                    <a:lstStyle/>
                    <a:p>
                      <a:pPr indent="0" lvl="0" marL="0" rtl="0" algn="l">
                        <a:spcBef>
                          <a:spcPts val="0"/>
                        </a:spcBef>
                        <a:spcAft>
                          <a:spcPts val="0"/>
                        </a:spcAft>
                        <a:buNone/>
                      </a:pPr>
                      <a:r>
                        <a:rPr lang="en-US"/>
                        <a:t>22/08/2022</a:t>
                      </a:r>
                      <a:endParaRPr/>
                    </a:p>
                  </a:txBody>
                  <a:tcPr marT="91425" marB="91425" marR="91425" marL="91425"/>
                </a:tc>
                <a:tc vMerge="1"/>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8</a:t>
                      </a:r>
                      <a:endParaRPr/>
                    </a:p>
                  </a:txBody>
                  <a:tcPr marT="91425" marB="91425" marR="91425" marL="91425"/>
                </a:tc>
                <a:tc vMerge="1"/>
                <a:tc>
                  <a:txBody>
                    <a:bodyPr/>
                    <a:lstStyle/>
                    <a:p>
                      <a:pPr indent="0" lvl="0" marL="0" rtl="0" algn="l">
                        <a:spcBef>
                          <a:spcPts val="0"/>
                        </a:spcBef>
                        <a:spcAft>
                          <a:spcPts val="0"/>
                        </a:spcAft>
                        <a:buNone/>
                      </a:pPr>
                      <a:r>
                        <a:rPr lang="en-US"/>
                        <a:t>23/08/2022</a:t>
                      </a:r>
                      <a:endParaRPr/>
                    </a:p>
                  </a:txBody>
                  <a:tcPr marT="91425" marB="91425" marR="91425" marL="91425"/>
                </a:tc>
                <a:tc>
                  <a:txBody>
                    <a:bodyPr/>
                    <a:lstStyle/>
                    <a:p>
                      <a:pPr indent="0" lvl="0" marL="0" rtl="0" algn="l">
                        <a:spcBef>
                          <a:spcPts val="0"/>
                        </a:spcBef>
                        <a:spcAft>
                          <a:spcPts val="0"/>
                        </a:spcAft>
                        <a:buNone/>
                      </a:pPr>
                      <a:r>
                        <a:rPr lang="en-US"/>
                        <a:t>27/08/2022</a:t>
                      </a:r>
                      <a:endParaRPr/>
                    </a:p>
                  </a:txBody>
                  <a:tcPr marT="91425" marB="91425" marR="91425" marL="91425"/>
                </a:tc>
                <a:tc vMerge="1"/>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rowSpan="2">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Sprint 2</a:t>
                      </a:r>
                      <a:endParaRPr/>
                    </a:p>
                  </a:txBody>
                  <a:tcPr marT="91425" marB="91425" marR="91425" marL="91425"/>
                </a:tc>
                <a:tc>
                  <a:txBody>
                    <a:bodyPr/>
                    <a:lstStyle/>
                    <a:p>
                      <a:pPr indent="0" lvl="0" marL="0" rtl="0" algn="l">
                        <a:spcBef>
                          <a:spcPts val="0"/>
                        </a:spcBef>
                        <a:spcAft>
                          <a:spcPts val="0"/>
                        </a:spcAft>
                        <a:buNone/>
                      </a:pPr>
                      <a:r>
                        <a:rPr lang="en-US"/>
                        <a:t>13/09/2022</a:t>
                      </a:r>
                      <a:endParaRPr/>
                    </a:p>
                  </a:txBody>
                  <a:tcPr marT="91425" marB="91425" marR="91425" marL="91425"/>
                </a:tc>
                <a:tc>
                  <a:txBody>
                    <a:bodyPr/>
                    <a:lstStyle/>
                    <a:p>
                      <a:pPr indent="0" lvl="0" marL="0" rtl="0" algn="l">
                        <a:spcBef>
                          <a:spcPts val="0"/>
                        </a:spcBef>
                        <a:spcAft>
                          <a:spcPts val="0"/>
                        </a:spcAft>
                        <a:buNone/>
                      </a:pPr>
                      <a:r>
                        <a:rPr lang="en-US"/>
                        <a:t>24/09/2022</a:t>
                      </a:r>
                      <a:endParaRPr/>
                    </a:p>
                  </a:txBody>
                  <a:tcPr marT="91425" marB="91425" marR="91425" marL="91425"/>
                </a:tc>
                <a:tc rowSpan="2">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13</a:t>
                      </a:r>
                      <a:endParaRPr/>
                    </a:p>
                  </a:txBody>
                  <a:tcPr marT="91425" marB="91425" marR="91425" marL="91425"/>
                </a:tc>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vMerge="1"/>
                <a:tc>
                  <a:txBody>
                    <a:bodyPr/>
                    <a:lstStyle/>
                    <a:p>
                      <a:pPr indent="0" lvl="0" marL="0" rtl="0" algn="l">
                        <a:spcBef>
                          <a:spcPts val="0"/>
                        </a:spcBef>
                        <a:spcAft>
                          <a:spcPts val="0"/>
                        </a:spcAft>
                        <a:buNone/>
                      </a:pPr>
                      <a:r>
                        <a:rPr lang="en-US"/>
                        <a:t>25/09/2022</a:t>
                      </a:r>
                      <a:endParaRPr/>
                    </a:p>
                  </a:txBody>
                  <a:tcPr marT="91425" marB="91425" marR="91425" marL="91425"/>
                </a:tc>
                <a:tc>
                  <a:txBody>
                    <a:bodyPr/>
                    <a:lstStyle/>
                    <a:p>
                      <a:pPr indent="0" lvl="0" marL="0" rtl="0" algn="l">
                        <a:spcBef>
                          <a:spcPts val="0"/>
                        </a:spcBef>
                        <a:spcAft>
                          <a:spcPts val="0"/>
                        </a:spcAft>
                        <a:buNone/>
                      </a:pPr>
                      <a:r>
                        <a:rPr lang="en-US"/>
                        <a:t>27/09/2022</a:t>
                      </a:r>
                      <a:endParaRPr/>
                    </a:p>
                  </a:txBody>
                  <a:tcPr marT="91425" marB="91425" marR="91425" marL="91425"/>
                </a:tc>
                <a:tc vMerge="1"/>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rowSpan="3">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Sprint 3</a:t>
                      </a:r>
                      <a:endParaRPr/>
                    </a:p>
                  </a:txBody>
                  <a:tcPr marT="91425" marB="91425" marR="91425" marL="91425"/>
                </a:tc>
                <a:tc>
                  <a:txBody>
                    <a:bodyPr/>
                    <a:lstStyle/>
                    <a:p>
                      <a:pPr indent="0" lvl="0" marL="0" rtl="0" algn="l">
                        <a:spcBef>
                          <a:spcPts val="0"/>
                        </a:spcBef>
                        <a:spcAft>
                          <a:spcPts val="0"/>
                        </a:spcAft>
                        <a:buNone/>
                      </a:pPr>
                      <a:r>
                        <a:rPr lang="en-US"/>
                        <a:t>03/10/2022</a:t>
                      </a:r>
                      <a:endParaRPr/>
                    </a:p>
                  </a:txBody>
                  <a:tcPr marT="91425" marB="91425" marR="91425" marL="91425"/>
                </a:tc>
                <a:tc>
                  <a:txBody>
                    <a:bodyPr/>
                    <a:lstStyle/>
                    <a:p>
                      <a:pPr indent="0" lvl="0" marL="0" rtl="0" algn="l">
                        <a:spcBef>
                          <a:spcPts val="0"/>
                        </a:spcBef>
                        <a:spcAft>
                          <a:spcPts val="0"/>
                        </a:spcAft>
                        <a:buNone/>
                      </a:pPr>
                      <a:r>
                        <a:rPr lang="en-US"/>
                        <a:t>09/10/2022</a:t>
                      </a:r>
                      <a:endParaRPr/>
                    </a:p>
                  </a:txBody>
                  <a:tcPr marT="91425" marB="91425" marR="91425" marL="91425"/>
                </a:tc>
                <a:tc rowSpan="3">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15</a:t>
                      </a:r>
                      <a:endParaRPr/>
                    </a:p>
                  </a:txBody>
                  <a:tcPr marT="91425" marB="91425" marR="91425" marL="91425"/>
                </a:tc>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6</a:t>
                      </a:r>
                      <a:endParaRPr/>
                    </a:p>
                  </a:txBody>
                  <a:tcPr marT="91425" marB="91425" marR="91425" marL="91425"/>
                </a:tc>
                <a:tc vMerge="1"/>
                <a:tc>
                  <a:txBody>
                    <a:bodyPr/>
                    <a:lstStyle/>
                    <a:p>
                      <a:pPr indent="0" lvl="0" marL="0" rtl="0" algn="l">
                        <a:spcBef>
                          <a:spcPts val="0"/>
                        </a:spcBef>
                        <a:spcAft>
                          <a:spcPts val="0"/>
                        </a:spcAft>
                        <a:buNone/>
                      </a:pPr>
                      <a:r>
                        <a:rPr lang="en-US"/>
                        <a:t>10/10/2022</a:t>
                      </a:r>
                      <a:endParaRPr/>
                    </a:p>
                  </a:txBody>
                  <a:tcPr marT="91425" marB="91425" marR="91425" marL="91425"/>
                </a:tc>
                <a:tc>
                  <a:txBody>
                    <a:bodyPr/>
                    <a:lstStyle/>
                    <a:p>
                      <a:pPr indent="0" lvl="0" marL="0" rtl="0" algn="l">
                        <a:spcBef>
                          <a:spcPts val="0"/>
                        </a:spcBef>
                        <a:spcAft>
                          <a:spcPts val="0"/>
                        </a:spcAft>
                        <a:buNone/>
                      </a:pPr>
                      <a:r>
                        <a:rPr lang="en-US"/>
                        <a:t>15/10/2022</a:t>
                      </a:r>
                      <a:endParaRPr/>
                    </a:p>
                  </a:txBody>
                  <a:tcPr marT="91425" marB="91425" marR="91425" marL="91425"/>
                </a:tc>
                <a:tc vMerge="1"/>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7</a:t>
                      </a:r>
                      <a:endParaRPr/>
                    </a:p>
                  </a:txBody>
                  <a:tcPr marT="91425" marB="91425" marR="91425" marL="91425"/>
                </a:tc>
                <a:tc vMerge="1"/>
                <a:tc>
                  <a:txBody>
                    <a:bodyPr/>
                    <a:lstStyle/>
                    <a:p>
                      <a:pPr indent="0" lvl="0" marL="0" rtl="0" algn="l">
                        <a:spcBef>
                          <a:spcPts val="0"/>
                        </a:spcBef>
                        <a:spcAft>
                          <a:spcPts val="0"/>
                        </a:spcAft>
                        <a:buNone/>
                      </a:pPr>
                      <a:r>
                        <a:rPr lang="en-US"/>
                        <a:t>16/10/2022</a:t>
                      </a:r>
                      <a:endParaRPr/>
                    </a:p>
                  </a:txBody>
                  <a:tcPr marT="91425" marB="91425" marR="91425" marL="91425"/>
                </a:tc>
                <a:tc>
                  <a:txBody>
                    <a:bodyPr/>
                    <a:lstStyle/>
                    <a:p>
                      <a:pPr indent="0" lvl="0" marL="0" rtl="0" algn="l">
                        <a:spcBef>
                          <a:spcPts val="0"/>
                        </a:spcBef>
                        <a:spcAft>
                          <a:spcPts val="0"/>
                        </a:spcAft>
                        <a:buNone/>
                      </a:pPr>
                      <a:r>
                        <a:rPr lang="en-US"/>
                        <a:t>20/10/2022</a:t>
                      </a:r>
                      <a:endParaRPr/>
                    </a:p>
                  </a:txBody>
                  <a:tcPr marT="91425" marB="91425" marR="91425" marL="91425"/>
                </a:tc>
                <a:tc vMerge="1"/>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9</a:t>
                      </a:r>
                      <a:endParaRPr/>
                    </a:p>
                  </a:txBody>
                  <a:tcPr marT="91425" marB="91425" marR="91425" marL="91425"/>
                </a:tc>
                <a:tc rowSpan="2">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Sprint 4</a:t>
                      </a:r>
                      <a:endParaRPr/>
                    </a:p>
                  </a:txBody>
                  <a:tcPr marT="91425" marB="91425" marR="91425" marL="91425"/>
                </a:tc>
                <a:tc>
                  <a:txBody>
                    <a:bodyPr/>
                    <a:lstStyle/>
                    <a:p>
                      <a:pPr indent="0" lvl="0" marL="0" rtl="0" algn="l">
                        <a:spcBef>
                          <a:spcPts val="0"/>
                        </a:spcBef>
                        <a:spcAft>
                          <a:spcPts val="0"/>
                        </a:spcAft>
                        <a:buNone/>
                      </a:pPr>
                      <a:r>
                        <a:rPr lang="en-US"/>
                        <a:t>28/10/2022</a:t>
                      </a:r>
                      <a:endParaRPr/>
                    </a:p>
                  </a:txBody>
                  <a:tcPr marT="91425" marB="91425" marR="91425" marL="91425"/>
                </a:tc>
                <a:tc>
                  <a:txBody>
                    <a:bodyPr/>
                    <a:lstStyle/>
                    <a:p>
                      <a:pPr indent="0" lvl="0" marL="0" rtl="0" algn="l">
                        <a:spcBef>
                          <a:spcPts val="0"/>
                        </a:spcBef>
                        <a:spcAft>
                          <a:spcPts val="0"/>
                        </a:spcAft>
                        <a:buNone/>
                      </a:pPr>
                      <a:r>
                        <a:rPr lang="en-US"/>
                        <a:t>11/11/2022</a:t>
                      </a:r>
                      <a:endParaRPr/>
                    </a:p>
                  </a:txBody>
                  <a:tcPr marT="91425" marB="91425" marR="91425" marL="91425"/>
                </a:tc>
                <a:tc rowSpan="2">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13</a:t>
                      </a:r>
                      <a:endParaRPr/>
                    </a:p>
                  </a:txBody>
                  <a:tcPr marT="91425" marB="91425" marR="91425" marL="91425"/>
                </a:tc>
                <a:tc>
                  <a:txBody>
                    <a:bodyPr/>
                    <a:lstStyle/>
                    <a:p>
                      <a:pPr indent="0" lvl="0" marL="0" rtl="0" algn="l">
                        <a:spcBef>
                          <a:spcPts val="0"/>
                        </a:spcBef>
                        <a:spcAft>
                          <a:spcPts val="0"/>
                        </a:spcAft>
                        <a:buNone/>
                      </a:pPr>
                      <a:r>
                        <a:rPr lang="en-US"/>
                        <a:t>In progress</a:t>
                      </a:r>
                      <a:endParaRPr/>
                    </a:p>
                  </a:txBody>
                  <a:tcPr marT="91425" marB="91425" marR="91425" marL="91425"/>
                </a:tc>
              </a:tr>
              <a:tr h="381000">
                <a:tc>
                  <a:txBody>
                    <a:bodyPr/>
                    <a:lstStyle/>
                    <a:p>
                      <a:pPr indent="0" lvl="0" marL="0" rtl="0" algn="l">
                        <a:spcBef>
                          <a:spcPts val="0"/>
                        </a:spcBef>
                        <a:spcAft>
                          <a:spcPts val="0"/>
                        </a:spcAft>
                        <a:buNone/>
                      </a:pPr>
                      <a:r>
                        <a:rPr lang="en-US"/>
                        <a:t>10</a:t>
                      </a:r>
                      <a:endParaRPr/>
                    </a:p>
                  </a:txBody>
                  <a:tcPr marT="91425" marB="91425" marR="91425" marL="91425"/>
                </a:tc>
                <a:tc vMerge="1"/>
                <a:tc>
                  <a:txBody>
                    <a:bodyPr/>
                    <a:lstStyle/>
                    <a:p>
                      <a:pPr indent="0" lvl="0" marL="0" rtl="0" algn="l">
                        <a:spcBef>
                          <a:spcPts val="0"/>
                        </a:spcBef>
                        <a:spcAft>
                          <a:spcPts val="0"/>
                        </a:spcAft>
                        <a:buNone/>
                      </a:pPr>
                      <a:r>
                        <a:rPr lang="en-US"/>
                        <a:t>13/11/2022</a:t>
                      </a:r>
                      <a:endParaRPr/>
                    </a:p>
                  </a:txBody>
                  <a:tcPr marT="91425" marB="91425" marR="91425" marL="91425"/>
                </a:tc>
                <a:tc>
                  <a:txBody>
                    <a:bodyPr/>
                    <a:lstStyle/>
                    <a:p>
                      <a:pPr indent="0" lvl="0" marL="0" rtl="0" algn="l">
                        <a:spcBef>
                          <a:spcPts val="0"/>
                        </a:spcBef>
                        <a:spcAft>
                          <a:spcPts val="0"/>
                        </a:spcAft>
                        <a:buNone/>
                      </a:pPr>
                      <a:r>
                        <a:rPr lang="en-US"/>
                        <a:t>15/11/2022</a:t>
                      </a:r>
                      <a:endParaRPr/>
                    </a:p>
                  </a:txBody>
                  <a:tcPr marT="91425" marB="91425" marR="91425" marL="91425"/>
                </a:tc>
                <a:tc vMerge="1"/>
                <a:tc>
                  <a:txBody>
                    <a:bodyPr/>
                    <a:lstStyle/>
                    <a:p>
                      <a:pPr indent="0" lvl="0" marL="0" rtl="0" algn="l">
                        <a:spcBef>
                          <a:spcPts val="0"/>
                        </a:spcBef>
                        <a:spcAft>
                          <a:spcPts val="0"/>
                        </a:spcAft>
                        <a:buNone/>
                      </a:pPr>
                      <a:r>
                        <a:rPr lang="en-US"/>
                        <a:t>In progress</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5826164ed8_0_11"/>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500"/>
              <a:t>DEVELOPING</a:t>
            </a:r>
            <a:r>
              <a:rPr lang="en-US" sz="4300"/>
              <a:t> </a:t>
            </a:r>
            <a:r>
              <a:rPr lang="en-US" sz="4500"/>
              <a:t>ENVIRONMENT</a:t>
            </a:r>
            <a:endParaRPr sz="4500"/>
          </a:p>
        </p:txBody>
      </p:sp>
      <p:sp>
        <p:nvSpPr>
          <p:cNvPr id="187" name="Google Shape;187;g15826164ed8_0_11"/>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88" name="Google Shape;188;g15826164ed8_0_11"/>
          <p:cNvSpPr txBox="1"/>
          <p:nvPr/>
        </p:nvSpPr>
        <p:spPr>
          <a:xfrm>
            <a:off x="479225" y="1487275"/>
            <a:ext cx="77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9" name="Google Shape;189;g15826164ed8_0_11"/>
          <p:cNvSpPr txBox="1"/>
          <p:nvPr/>
        </p:nvSpPr>
        <p:spPr>
          <a:xfrm>
            <a:off x="594900" y="1503800"/>
            <a:ext cx="73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600"/>
              <a:buFont typeface="Cambria"/>
              <a:buNone/>
            </a:pPr>
            <a:r>
              <a:rPr b="1" lang="en-US"/>
              <a:t>CONTENTS</a:t>
            </a:r>
            <a:endParaRPr b="1"/>
          </a:p>
        </p:txBody>
      </p:sp>
      <p:sp>
        <p:nvSpPr>
          <p:cNvPr id="98" name="Google Shape;98;p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457200" lvl="0" marL="571500" rtl="0" algn="l">
              <a:spcBef>
                <a:spcPts val="0"/>
              </a:spcBef>
              <a:spcAft>
                <a:spcPts val="0"/>
              </a:spcAft>
              <a:buSzPts val="2200"/>
              <a:buFont typeface="Cambria"/>
              <a:buAutoNum type="arabicPeriod"/>
            </a:pPr>
            <a:r>
              <a:rPr lang="en-US">
                <a:latin typeface="Times New Roman"/>
                <a:ea typeface="Times New Roman"/>
                <a:cs typeface="Times New Roman"/>
                <a:sym typeface="Times New Roman"/>
              </a:rPr>
              <a:t>Introduction</a:t>
            </a:r>
            <a:endParaRPr/>
          </a:p>
          <a:p>
            <a:pPr indent="-457200" lvl="0" marL="571500" rtl="0" algn="l">
              <a:spcBef>
                <a:spcPts val="440"/>
              </a:spcBef>
              <a:spcAft>
                <a:spcPts val="0"/>
              </a:spcAft>
              <a:buSzPts val="2200"/>
              <a:buFont typeface="Cambria"/>
              <a:buAutoNum type="arabicPeriod"/>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a:p>
            <a:pPr indent="-431800" lvl="0" marL="571500" rtl="0" algn="l">
              <a:spcBef>
                <a:spcPts val="440"/>
              </a:spcBef>
              <a:spcAft>
                <a:spcPts val="0"/>
              </a:spcAft>
              <a:buSzPts val="1800"/>
              <a:buFont typeface="Times New Roman"/>
              <a:buAutoNum type="arabicPeriod"/>
            </a:pPr>
            <a:r>
              <a:rPr lang="en-US">
                <a:latin typeface="Times New Roman"/>
                <a:ea typeface="Times New Roman"/>
                <a:cs typeface="Times New Roman"/>
                <a:sym typeface="Times New Roman"/>
              </a:rPr>
              <a:t>Data flow diagram</a:t>
            </a:r>
            <a:endParaRPr>
              <a:latin typeface="Times New Roman"/>
              <a:ea typeface="Times New Roman"/>
              <a:cs typeface="Times New Roman"/>
              <a:sym typeface="Times New Roman"/>
            </a:endParaRPr>
          </a:p>
          <a:p>
            <a:pPr indent="-457200" lvl="0" marL="571500" rtl="0" algn="l">
              <a:spcBef>
                <a:spcPts val="440"/>
              </a:spcBef>
              <a:spcAft>
                <a:spcPts val="0"/>
              </a:spcAft>
              <a:buSzPts val="2200"/>
              <a:buFont typeface="Cambria"/>
              <a:buAutoNum type="arabicPeriod"/>
            </a:pPr>
            <a:r>
              <a:rPr lang="en-US">
                <a:latin typeface="Times New Roman"/>
                <a:ea typeface="Times New Roman"/>
                <a:cs typeface="Times New Roman"/>
                <a:sym typeface="Times New Roman"/>
              </a:rPr>
              <a:t>Product backlog</a:t>
            </a:r>
            <a:endParaRPr/>
          </a:p>
          <a:p>
            <a:pPr indent="-457200" lvl="0" marL="571500" rtl="0" algn="l">
              <a:spcBef>
                <a:spcPts val="440"/>
              </a:spcBef>
              <a:spcAft>
                <a:spcPts val="0"/>
              </a:spcAft>
              <a:buSzPts val="2200"/>
              <a:buFont typeface="Cambria"/>
              <a:buAutoNum type="arabicPeriod"/>
            </a:pPr>
            <a:r>
              <a:rPr lang="en-US">
                <a:latin typeface="Times New Roman"/>
                <a:ea typeface="Times New Roman"/>
                <a:cs typeface="Times New Roman"/>
                <a:sym typeface="Times New Roman"/>
              </a:rPr>
              <a:t>User stories</a:t>
            </a:r>
            <a:endParaRPr/>
          </a:p>
          <a:p>
            <a:pPr indent="-457200" lvl="0" marL="571500" rtl="0" algn="l">
              <a:spcBef>
                <a:spcPts val="440"/>
              </a:spcBef>
              <a:spcAft>
                <a:spcPts val="0"/>
              </a:spcAft>
              <a:buSzPts val="2200"/>
              <a:buFont typeface="Cambria"/>
              <a:buAutoNum type="arabicPeriod"/>
            </a:pPr>
            <a:r>
              <a:rPr lang="en-US">
                <a:latin typeface="Times New Roman"/>
                <a:ea typeface="Times New Roman"/>
                <a:cs typeface="Times New Roman"/>
                <a:sym typeface="Times New Roman"/>
              </a:rPr>
              <a:t>Project plan</a:t>
            </a:r>
            <a:endParaRPr>
              <a:latin typeface="Times New Roman"/>
              <a:ea typeface="Times New Roman"/>
              <a:cs typeface="Times New Roman"/>
              <a:sym typeface="Times New Roman"/>
            </a:endParaRPr>
          </a:p>
          <a:p>
            <a:pPr indent="-431800" lvl="0" marL="571500" rtl="0" algn="l">
              <a:spcBef>
                <a:spcPts val="440"/>
              </a:spcBef>
              <a:spcAft>
                <a:spcPts val="0"/>
              </a:spcAft>
              <a:buSzPts val="1800"/>
              <a:buFont typeface="Times New Roman"/>
              <a:buAutoNum type="arabicPeriod"/>
            </a:pPr>
            <a:r>
              <a:rPr lang="en-US">
                <a:latin typeface="Times New Roman"/>
                <a:ea typeface="Times New Roman"/>
                <a:cs typeface="Times New Roman"/>
                <a:sym typeface="Times New Roman"/>
              </a:rPr>
              <a:t>Developing environment</a:t>
            </a:r>
            <a:endParaRPr>
              <a:latin typeface="Times New Roman"/>
              <a:ea typeface="Times New Roman"/>
              <a:cs typeface="Times New Roman"/>
              <a:sym typeface="Times New Roman"/>
            </a:endParaRPr>
          </a:p>
        </p:txBody>
      </p:sp>
      <p:sp>
        <p:nvSpPr>
          <p:cNvPr id="99" name="Google Shape;99;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600"/>
              <a:buFont typeface="Cambria"/>
              <a:buNone/>
            </a:pPr>
            <a:r>
              <a:rPr b="1" lang="en-US"/>
              <a:t>INTRODUCTION</a:t>
            </a:r>
            <a:endParaRPr b="1"/>
          </a:p>
        </p:txBody>
      </p:sp>
      <p:sp>
        <p:nvSpPr>
          <p:cNvPr id="105" name="Google Shape;105;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114300" rtl="0" algn="just">
              <a:spcBef>
                <a:spcPts val="0"/>
              </a:spcBef>
              <a:spcAft>
                <a:spcPts val="0"/>
              </a:spcAft>
              <a:buSzPts val="2200"/>
              <a:buNone/>
            </a:pPr>
            <a:r>
              <a:rPr lang="en-US">
                <a:latin typeface="Times New Roman"/>
                <a:ea typeface="Times New Roman"/>
                <a:cs typeface="Times New Roman"/>
                <a:sym typeface="Times New Roman"/>
              </a:rPr>
              <a:t>The “pharmacy management system”, also known as pharmacy information system, is a system that reside in health care domain which stores data and enables functionality that organizes and maintains the medication process within pharmacies. These systems may be an independent technology for the pharmacy’s use only, or in a hospital setting.</a:t>
            </a:r>
            <a:endParaRPr/>
          </a:p>
          <a:p>
            <a:pPr indent="0" lvl="0" marL="114300" rtl="0" algn="just">
              <a:spcBef>
                <a:spcPts val="440"/>
              </a:spcBef>
              <a:spcAft>
                <a:spcPts val="0"/>
              </a:spcAft>
              <a:buSzPts val="2200"/>
              <a:buNone/>
            </a:pPr>
            <a:r>
              <a:rPr lang="en-US">
                <a:latin typeface="Times New Roman"/>
                <a:ea typeface="Times New Roman"/>
                <a:cs typeface="Times New Roman"/>
                <a:sym typeface="Times New Roman"/>
              </a:rPr>
              <a:t>Through this web application our aim is to achieve automated pharmacies and digitalize all the activities in a pharmacy. The main objective of the Pharmacy Management System is to manage the details of Medicines, Stocks, Inventory, sales, distributors etc..</a:t>
            </a:r>
            <a:endParaRPr/>
          </a:p>
          <a:p>
            <a:pPr indent="0" lvl="0" marL="114300" rtl="0" algn="just">
              <a:spcBef>
                <a:spcPts val="440"/>
              </a:spcBef>
              <a:spcAft>
                <a:spcPts val="0"/>
              </a:spcAft>
              <a:buSzPts val="2200"/>
              <a:buNone/>
            </a:pPr>
            <a:r>
              <a:rPr lang="en-US">
                <a:latin typeface="Times New Roman"/>
                <a:ea typeface="Times New Roman"/>
                <a:cs typeface="Times New Roman"/>
                <a:sym typeface="Times New Roman"/>
              </a:rPr>
              <a:t>The project is totally built at administrative end and thus only the administrator is guaranteed the access.</a:t>
            </a:r>
            <a:endParaRPr/>
          </a:p>
        </p:txBody>
      </p:sp>
      <p:sp>
        <p:nvSpPr>
          <p:cNvPr id="106" name="Google Shape;106;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34636"/>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600"/>
              <a:buFont typeface="Cambria"/>
              <a:buNone/>
            </a:pPr>
            <a:r>
              <a:rPr b="1" lang="en-US"/>
              <a:t>MODULES</a:t>
            </a:r>
            <a:endParaRPr b="1"/>
          </a:p>
        </p:txBody>
      </p:sp>
      <p:sp>
        <p:nvSpPr>
          <p:cNvPr id="112" name="Google Shape;112;p4"/>
          <p:cNvSpPr txBox="1"/>
          <p:nvPr>
            <p:ph idx="1" type="body"/>
          </p:nvPr>
        </p:nvSpPr>
        <p:spPr>
          <a:xfrm>
            <a:off x="533400" y="914400"/>
            <a:ext cx="7620000" cy="5791200"/>
          </a:xfrm>
          <a:prstGeom prst="rect">
            <a:avLst/>
          </a:prstGeom>
          <a:noFill/>
          <a:ln>
            <a:noFill/>
          </a:ln>
        </p:spPr>
        <p:txBody>
          <a:bodyPr anchorCtr="0" anchor="t" bIns="45700" lIns="91425" spcFirstLastPara="1" rIns="91425" wrap="square" tIns="45700">
            <a:normAutofit lnSpcReduction="20000"/>
          </a:bodyPr>
          <a:lstStyle/>
          <a:p>
            <a:pPr indent="0" lvl="0" marL="114300" rtl="0" algn="l">
              <a:spcBef>
                <a:spcPts val="0"/>
              </a:spcBef>
              <a:spcAft>
                <a:spcPts val="0"/>
              </a:spcAft>
              <a:buSzPts val="2200"/>
              <a:buNone/>
            </a:pPr>
            <a:r>
              <a:rPr lang="en-US"/>
              <a:t>1. Admin </a:t>
            </a:r>
            <a:endParaRPr/>
          </a:p>
          <a:p>
            <a:pPr indent="-228600" lvl="0" marL="800100" rtl="0" algn="l">
              <a:spcBef>
                <a:spcPts val="440"/>
              </a:spcBef>
              <a:spcAft>
                <a:spcPts val="0"/>
              </a:spcAft>
              <a:buSzPts val="2200"/>
              <a:buChar char="❖"/>
            </a:pPr>
            <a:r>
              <a:rPr lang="en-US"/>
              <a:t>Login</a:t>
            </a:r>
            <a:endParaRPr/>
          </a:p>
          <a:p>
            <a:pPr indent="-203200" lvl="0" marL="800100" rtl="0" algn="l">
              <a:spcBef>
                <a:spcPts val="440"/>
              </a:spcBef>
              <a:spcAft>
                <a:spcPts val="0"/>
              </a:spcAft>
              <a:buSzPts val="1800"/>
              <a:buChar char="❖"/>
            </a:pPr>
            <a:r>
              <a:rPr lang="en-US"/>
              <a:t>Pharmacy details</a:t>
            </a:r>
            <a:endParaRPr/>
          </a:p>
          <a:p>
            <a:pPr indent="-228600" lvl="0" marL="800100" rtl="0" algn="l">
              <a:spcBef>
                <a:spcPts val="440"/>
              </a:spcBef>
              <a:spcAft>
                <a:spcPts val="0"/>
              </a:spcAft>
              <a:buSzPts val="2200"/>
              <a:buChar char="❖"/>
            </a:pPr>
            <a:r>
              <a:rPr lang="en-US"/>
              <a:t>Stock updation</a:t>
            </a:r>
            <a:endParaRPr/>
          </a:p>
          <a:p>
            <a:pPr indent="-203200" lvl="0" marL="800100" rtl="0" algn="l">
              <a:spcBef>
                <a:spcPts val="440"/>
              </a:spcBef>
              <a:spcAft>
                <a:spcPts val="0"/>
              </a:spcAft>
              <a:buSzPts val="1800"/>
              <a:buChar char="❖"/>
            </a:pPr>
            <a:r>
              <a:rPr lang="en-US"/>
              <a:t>Add users</a:t>
            </a:r>
            <a:endParaRPr/>
          </a:p>
          <a:p>
            <a:pPr indent="0" lvl="0" marL="800100" rtl="0" algn="l">
              <a:spcBef>
                <a:spcPts val="440"/>
              </a:spcBef>
              <a:spcAft>
                <a:spcPts val="0"/>
              </a:spcAft>
              <a:buNone/>
            </a:pPr>
            <a:r>
              <a:t/>
            </a:r>
            <a:endParaRPr/>
          </a:p>
          <a:p>
            <a:pPr indent="0" lvl="0" marL="0" rtl="0" algn="l">
              <a:spcBef>
                <a:spcPts val="440"/>
              </a:spcBef>
              <a:spcAft>
                <a:spcPts val="0"/>
              </a:spcAft>
              <a:buSzPts val="2200"/>
              <a:buNone/>
            </a:pPr>
            <a:r>
              <a:rPr lang="en-US"/>
              <a:t>  2. Pharmacist</a:t>
            </a:r>
            <a:endParaRPr/>
          </a:p>
          <a:p>
            <a:pPr indent="-254000" lvl="1" marL="1097280" rtl="0" algn="l">
              <a:spcBef>
                <a:spcPts val="440"/>
              </a:spcBef>
              <a:spcAft>
                <a:spcPts val="0"/>
              </a:spcAft>
              <a:buSzPts val="2200"/>
              <a:buChar char="➢"/>
            </a:pPr>
            <a:r>
              <a:rPr lang="en-US"/>
              <a:t>Stock entry</a:t>
            </a:r>
            <a:endParaRPr/>
          </a:p>
          <a:p>
            <a:pPr indent="-254000" lvl="1" marL="1097280" rtl="0" algn="l">
              <a:spcBef>
                <a:spcPts val="440"/>
              </a:spcBef>
              <a:spcAft>
                <a:spcPts val="0"/>
              </a:spcAft>
              <a:buSzPts val="2200"/>
              <a:buChar char="➢"/>
            </a:pPr>
            <a:r>
              <a:rPr lang="en-US"/>
              <a:t>Checking availability of medicines</a:t>
            </a:r>
            <a:endParaRPr/>
          </a:p>
          <a:p>
            <a:pPr indent="-228600" lvl="1" marL="1097280" rtl="0" algn="l">
              <a:spcBef>
                <a:spcPts val="440"/>
              </a:spcBef>
              <a:spcAft>
                <a:spcPts val="0"/>
              </a:spcAft>
              <a:buSzPts val="1800"/>
              <a:buChar char="➢"/>
            </a:pPr>
            <a:r>
              <a:rPr lang="en-US"/>
              <a:t>Medicine Replenishment </a:t>
            </a:r>
            <a:endParaRPr/>
          </a:p>
          <a:p>
            <a:pPr indent="0" lvl="0" marL="800100" rtl="0" algn="l">
              <a:spcBef>
                <a:spcPts val="440"/>
              </a:spcBef>
              <a:spcAft>
                <a:spcPts val="0"/>
              </a:spcAft>
              <a:buNone/>
            </a:pPr>
            <a:r>
              <a:t/>
            </a:r>
            <a:endParaRPr/>
          </a:p>
          <a:p>
            <a:pPr indent="0" lvl="0" marL="114300" rtl="0" algn="l">
              <a:spcBef>
                <a:spcPts val="440"/>
              </a:spcBef>
              <a:spcAft>
                <a:spcPts val="0"/>
              </a:spcAft>
              <a:buSzPts val="2200"/>
              <a:buNone/>
            </a:pPr>
            <a:r>
              <a:rPr lang="en-US"/>
              <a:t>3. Billing staff</a:t>
            </a:r>
            <a:endParaRPr/>
          </a:p>
          <a:p>
            <a:pPr indent="-342900" lvl="0" marL="914400" rtl="0" algn="l">
              <a:spcBef>
                <a:spcPts val="440"/>
              </a:spcBef>
              <a:spcAft>
                <a:spcPts val="0"/>
              </a:spcAft>
              <a:buSzPts val="1800"/>
              <a:buChar char="❖"/>
            </a:pPr>
            <a:r>
              <a:rPr lang="en-US"/>
              <a:t>Add customer</a:t>
            </a:r>
            <a:endParaRPr/>
          </a:p>
          <a:p>
            <a:pPr indent="-342900" lvl="0" marL="914400" rtl="0" algn="l">
              <a:spcBef>
                <a:spcPts val="0"/>
              </a:spcBef>
              <a:spcAft>
                <a:spcPts val="0"/>
              </a:spcAft>
              <a:buSzPts val="1800"/>
              <a:buChar char="❖"/>
            </a:pPr>
            <a:r>
              <a:rPr lang="en-US"/>
              <a:t>Generate invoice</a:t>
            </a:r>
            <a:endParaRPr/>
          </a:p>
          <a:p>
            <a:pPr indent="-342900" lvl="0" marL="914400" rtl="0" algn="l">
              <a:spcBef>
                <a:spcPts val="0"/>
              </a:spcBef>
              <a:spcAft>
                <a:spcPts val="0"/>
              </a:spcAft>
              <a:buSzPts val="1800"/>
              <a:buChar char="❖"/>
            </a:pPr>
            <a:r>
              <a:rPr lang="en-US"/>
              <a:t>Payment status</a:t>
            </a:r>
            <a:endParaRPr/>
          </a:p>
          <a:p>
            <a:pPr indent="0" lvl="0" marL="0" rtl="0" algn="l">
              <a:spcBef>
                <a:spcPts val="440"/>
              </a:spcBef>
              <a:spcAft>
                <a:spcPts val="0"/>
              </a:spcAft>
              <a:buSzPts val="2200"/>
              <a:buNone/>
            </a:pPr>
            <a:r>
              <a:t/>
            </a:r>
            <a:endParaRPr/>
          </a:p>
          <a:p>
            <a:pPr indent="-330200" lvl="1" marL="868680" rtl="0" algn="l">
              <a:spcBef>
                <a:spcPts val="400"/>
              </a:spcBef>
              <a:spcAft>
                <a:spcPts val="0"/>
              </a:spcAft>
              <a:buSzPts val="2000"/>
              <a:buFont typeface="Cambria"/>
              <a:buNone/>
            </a:pPr>
            <a:r>
              <a:t/>
            </a:r>
            <a:endParaRPr/>
          </a:p>
          <a:p>
            <a:pPr indent="-101600" lvl="1" marL="640080" rtl="0" algn="l">
              <a:spcBef>
                <a:spcPts val="400"/>
              </a:spcBef>
              <a:spcAft>
                <a:spcPts val="0"/>
              </a:spcAft>
              <a:buSzPts val="2000"/>
              <a:buFont typeface="Noto Sans Symbols"/>
              <a:buNone/>
            </a:pPr>
            <a:r>
              <a:t/>
            </a:r>
            <a:endParaRPr/>
          </a:p>
        </p:txBody>
      </p:sp>
      <p:sp>
        <p:nvSpPr>
          <p:cNvPr id="113" name="Google Shape;113;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56623d382a_1_29"/>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FLOW DIAGRAM</a:t>
            </a:r>
            <a:endParaRPr/>
          </a:p>
        </p:txBody>
      </p:sp>
      <p:sp>
        <p:nvSpPr>
          <p:cNvPr id="120" name="Google Shape;120;g156623d382a_1_29"/>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21" name="Google Shape;121;g156623d382a_1_29"/>
          <p:cNvSpPr txBox="1"/>
          <p:nvPr/>
        </p:nvSpPr>
        <p:spPr>
          <a:xfrm>
            <a:off x="561850" y="1417650"/>
            <a:ext cx="7188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Times New Roman"/>
                <a:ea typeface="Times New Roman"/>
                <a:cs typeface="Times New Roman"/>
                <a:sym typeface="Times New Roman"/>
              </a:rPr>
              <a:t>Level 0:</a:t>
            </a:r>
            <a:endParaRPr b="1" sz="2100">
              <a:latin typeface="Times New Roman"/>
              <a:ea typeface="Times New Roman"/>
              <a:cs typeface="Times New Roman"/>
              <a:sym typeface="Times New Roman"/>
            </a:endParaRPr>
          </a:p>
        </p:txBody>
      </p:sp>
      <p:sp>
        <p:nvSpPr>
          <p:cNvPr id="122" name="Google Shape;122;g156623d382a_1_29"/>
          <p:cNvSpPr/>
          <p:nvPr/>
        </p:nvSpPr>
        <p:spPr>
          <a:xfrm>
            <a:off x="457200" y="2177300"/>
            <a:ext cx="1707600" cy="69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Admin</a:t>
            </a:r>
            <a:endParaRPr sz="2400"/>
          </a:p>
        </p:txBody>
      </p:sp>
      <p:sp>
        <p:nvSpPr>
          <p:cNvPr id="123" name="Google Shape;123;g156623d382a_1_29"/>
          <p:cNvSpPr/>
          <p:nvPr/>
        </p:nvSpPr>
        <p:spPr>
          <a:xfrm>
            <a:off x="457200" y="3123275"/>
            <a:ext cx="1707600" cy="7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t>Pharmacist</a:t>
            </a:r>
            <a:endParaRPr sz="2100"/>
          </a:p>
        </p:txBody>
      </p:sp>
      <p:sp>
        <p:nvSpPr>
          <p:cNvPr id="124" name="Google Shape;124;g156623d382a_1_29"/>
          <p:cNvSpPr/>
          <p:nvPr/>
        </p:nvSpPr>
        <p:spPr>
          <a:xfrm>
            <a:off x="457200" y="4379200"/>
            <a:ext cx="1707600" cy="69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Billing staff</a:t>
            </a:r>
            <a:endParaRPr sz="2100"/>
          </a:p>
        </p:txBody>
      </p:sp>
      <p:sp>
        <p:nvSpPr>
          <p:cNvPr id="125" name="Google Shape;125;g156623d382a_1_29"/>
          <p:cNvSpPr/>
          <p:nvPr/>
        </p:nvSpPr>
        <p:spPr>
          <a:xfrm>
            <a:off x="3057200" y="3123225"/>
            <a:ext cx="2693700" cy="1305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Pharmacy management system</a:t>
            </a:r>
            <a:endParaRPr sz="2200"/>
          </a:p>
        </p:txBody>
      </p:sp>
      <p:sp>
        <p:nvSpPr>
          <p:cNvPr id="126" name="Google Shape;126;g156623d382a_1_29"/>
          <p:cNvSpPr/>
          <p:nvPr/>
        </p:nvSpPr>
        <p:spPr>
          <a:xfrm>
            <a:off x="6824950" y="3024125"/>
            <a:ext cx="1404650" cy="15038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Database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56623d382a_1_0"/>
          <p:cNvSpPr txBox="1"/>
          <p:nvPr>
            <p:ph type="title"/>
          </p:nvPr>
        </p:nvSpPr>
        <p:spPr>
          <a:xfrm>
            <a:off x="457200" y="46038"/>
            <a:ext cx="7620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FLOW DIAGRAM</a:t>
            </a:r>
            <a:endParaRPr/>
          </a:p>
        </p:txBody>
      </p:sp>
      <p:sp>
        <p:nvSpPr>
          <p:cNvPr id="133" name="Google Shape;133;g156623d382a_1_0"/>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34" name="Google Shape;134;g156623d382a_1_0"/>
          <p:cNvSpPr/>
          <p:nvPr/>
        </p:nvSpPr>
        <p:spPr>
          <a:xfrm>
            <a:off x="314000" y="1784725"/>
            <a:ext cx="1437600" cy="49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Admin</a:t>
            </a:r>
            <a:endParaRPr sz="2200"/>
          </a:p>
        </p:txBody>
      </p:sp>
      <p:sp>
        <p:nvSpPr>
          <p:cNvPr id="135" name="Google Shape;135;g156623d382a_1_0"/>
          <p:cNvSpPr/>
          <p:nvPr/>
        </p:nvSpPr>
        <p:spPr>
          <a:xfrm>
            <a:off x="1999550" y="2644050"/>
            <a:ext cx="1851000" cy="80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Login</a:t>
            </a:r>
            <a:endParaRPr sz="2100"/>
          </a:p>
        </p:txBody>
      </p:sp>
      <p:sp>
        <p:nvSpPr>
          <p:cNvPr id="136" name="Google Shape;136;g156623d382a_1_0"/>
          <p:cNvSpPr/>
          <p:nvPr/>
        </p:nvSpPr>
        <p:spPr>
          <a:xfrm>
            <a:off x="1999550" y="3825704"/>
            <a:ext cx="1851000" cy="80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t>Pharmacy details</a:t>
            </a:r>
            <a:endParaRPr sz="1900"/>
          </a:p>
        </p:txBody>
      </p:sp>
      <p:sp>
        <p:nvSpPr>
          <p:cNvPr id="137" name="Google Shape;137;g156623d382a_1_0"/>
          <p:cNvSpPr/>
          <p:nvPr/>
        </p:nvSpPr>
        <p:spPr>
          <a:xfrm>
            <a:off x="1999550" y="5007350"/>
            <a:ext cx="1735200" cy="892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Stock updation</a:t>
            </a:r>
            <a:endParaRPr sz="2100"/>
          </a:p>
        </p:txBody>
      </p:sp>
      <p:sp>
        <p:nvSpPr>
          <p:cNvPr id="138" name="Google Shape;138;g156623d382a_1_0"/>
          <p:cNvSpPr/>
          <p:nvPr/>
        </p:nvSpPr>
        <p:spPr>
          <a:xfrm>
            <a:off x="5114575" y="2743200"/>
            <a:ext cx="2396100" cy="5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Login</a:t>
            </a:r>
            <a:endParaRPr sz="2700"/>
          </a:p>
        </p:txBody>
      </p:sp>
      <p:sp>
        <p:nvSpPr>
          <p:cNvPr id="139" name="Google Shape;139;g156623d382a_1_0"/>
          <p:cNvSpPr/>
          <p:nvPr/>
        </p:nvSpPr>
        <p:spPr>
          <a:xfrm>
            <a:off x="5106325" y="3912550"/>
            <a:ext cx="2412600" cy="66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Pharmacy </a:t>
            </a:r>
            <a:endParaRPr sz="2100"/>
          </a:p>
        </p:txBody>
      </p:sp>
      <p:sp>
        <p:nvSpPr>
          <p:cNvPr id="140" name="Google Shape;140;g156623d382a_1_0"/>
          <p:cNvSpPr/>
          <p:nvPr/>
        </p:nvSpPr>
        <p:spPr>
          <a:xfrm>
            <a:off x="5089825" y="5164400"/>
            <a:ext cx="2445600" cy="5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Stock</a:t>
            </a:r>
            <a:endParaRPr sz="2100"/>
          </a:p>
        </p:txBody>
      </p:sp>
      <p:cxnSp>
        <p:nvCxnSpPr>
          <p:cNvPr id="141" name="Google Shape;141;g156623d382a_1_0"/>
          <p:cNvCxnSpPr>
            <a:stCxn id="134" idx="3"/>
            <a:endCxn id="135" idx="2"/>
          </p:cNvCxnSpPr>
          <p:nvPr/>
        </p:nvCxnSpPr>
        <p:spPr>
          <a:xfrm>
            <a:off x="1751600" y="2032675"/>
            <a:ext cx="248100" cy="10119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g156623d382a_1_0"/>
          <p:cNvCxnSpPr>
            <a:stCxn id="134" idx="2"/>
            <a:endCxn id="136" idx="2"/>
          </p:cNvCxnSpPr>
          <p:nvPr/>
        </p:nvCxnSpPr>
        <p:spPr>
          <a:xfrm>
            <a:off x="1032800" y="2280625"/>
            <a:ext cx="966900" cy="19458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g156623d382a_1_0"/>
          <p:cNvCxnSpPr>
            <a:stCxn id="134" idx="2"/>
            <a:endCxn id="137" idx="2"/>
          </p:cNvCxnSpPr>
          <p:nvPr/>
        </p:nvCxnSpPr>
        <p:spPr>
          <a:xfrm>
            <a:off x="1032800" y="2280625"/>
            <a:ext cx="966900" cy="31731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g156623d382a_1_0"/>
          <p:cNvCxnSpPr>
            <a:stCxn id="135" idx="6"/>
            <a:endCxn id="138" idx="1"/>
          </p:cNvCxnSpPr>
          <p:nvPr/>
        </p:nvCxnSpPr>
        <p:spPr>
          <a:xfrm flipH="1" rot="10800000">
            <a:off x="3850550" y="3032400"/>
            <a:ext cx="1263900" cy="123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g156623d382a_1_0"/>
          <p:cNvCxnSpPr>
            <a:stCxn id="136" idx="6"/>
            <a:endCxn id="139" idx="1"/>
          </p:cNvCxnSpPr>
          <p:nvPr/>
        </p:nvCxnSpPr>
        <p:spPr>
          <a:xfrm>
            <a:off x="3850550" y="4226354"/>
            <a:ext cx="1255800" cy="165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g156623d382a_1_0"/>
          <p:cNvCxnSpPr>
            <a:stCxn id="137" idx="6"/>
            <a:endCxn id="140" idx="1"/>
          </p:cNvCxnSpPr>
          <p:nvPr/>
        </p:nvCxnSpPr>
        <p:spPr>
          <a:xfrm>
            <a:off x="3734750" y="5453600"/>
            <a:ext cx="1355100" cy="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g156623d382a_1_0"/>
          <p:cNvSpPr txBox="1"/>
          <p:nvPr/>
        </p:nvSpPr>
        <p:spPr>
          <a:xfrm>
            <a:off x="314000" y="939763"/>
            <a:ext cx="73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Level 1:</a:t>
            </a:r>
            <a:endParaRPr b="1"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56623d382a_1_21"/>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FLOW DIAGRAM</a:t>
            </a:r>
            <a:endParaRPr/>
          </a:p>
        </p:txBody>
      </p:sp>
      <p:sp>
        <p:nvSpPr>
          <p:cNvPr id="154" name="Google Shape;154;g156623d382a_1_21"/>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55" name="Google Shape;155;g156623d382a_1_21"/>
          <p:cNvSpPr/>
          <p:nvPr/>
        </p:nvSpPr>
        <p:spPr>
          <a:xfrm>
            <a:off x="892375" y="2784600"/>
            <a:ext cx="1619400" cy="64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t>Pharmacist</a:t>
            </a:r>
            <a:endParaRPr sz="2100"/>
          </a:p>
        </p:txBody>
      </p:sp>
      <p:sp>
        <p:nvSpPr>
          <p:cNvPr id="156" name="Google Shape;156;g156623d382a_1_21"/>
          <p:cNvSpPr txBox="1"/>
          <p:nvPr/>
        </p:nvSpPr>
        <p:spPr>
          <a:xfrm>
            <a:off x="638050" y="1325700"/>
            <a:ext cx="67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2:</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5826164ed8_0_3"/>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PRODUCT BACKLOG</a:t>
            </a:r>
            <a:endParaRPr/>
          </a:p>
        </p:txBody>
      </p:sp>
      <p:sp>
        <p:nvSpPr>
          <p:cNvPr id="163" name="Google Shape;163;g15826164ed8_0_3"/>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aphicFrame>
        <p:nvGraphicFramePr>
          <p:cNvPr id="164" name="Google Shape;164;g15826164ed8_0_3"/>
          <p:cNvGraphicFramePr/>
          <p:nvPr/>
        </p:nvGraphicFramePr>
        <p:xfrm>
          <a:off x="647700" y="1633700"/>
          <a:ext cx="3000000" cy="3000000"/>
        </p:xfrm>
        <a:graphic>
          <a:graphicData uri="http://schemas.openxmlformats.org/drawingml/2006/table">
            <a:tbl>
              <a:tblPr>
                <a:noFill/>
                <a:tableStyleId>{1724D2EF-1BB3-4A74-B1F7-8473478516D0}</a:tableStyleId>
              </a:tblPr>
              <a:tblGrid>
                <a:gridCol w="522375"/>
                <a:gridCol w="1844400"/>
                <a:gridCol w="1910525"/>
                <a:gridCol w="952025"/>
                <a:gridCol w="2009675"/>
              </a:tblGrid>
              <a:tr h="381000">
                <a:tc>
                  <a:txBody>
                    <a:bodyPr/>
                    <a:lstStyle/>
                    <a:p>
                      <a:pPr indent="0" lvl="0" marL="0" rtl="0" algn="l">
                        <a:spcBef>
                          <a:spcPts val="0"/>
                        </a:spcBef>
                        <a:spcAft>
                          <a:spcPts val="0"/>
                        </a:spcAft>
                        <a:buNone/>
                      </a:pPr>
                      <a:r>
                        <a:rPr lang="en-US"/>
                        <a:t>ID</a:t>
                      </a:r>
                      <a:endParaRPr/>
                    </a:p>
                  </a:txBody>
                  <a:tcPr marT="91425" marB="91425" marR="91425" marL="91425"/>
                </a:tc>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rPr lang="en-US"/>
                        <a:t>PRIORITY</a:t>
                      </a:r>
                      <a:endParaRPr/>
                    </a:p>
                    <a:p>
                      <a:pPr indent="0" lvl="0" marL="0" rtl="0" algn="l">
                        <a:spcBef>
                          <a:spcPts val="0"/>
                        </a:spcBef>
                        <a:spcAft>
                          <a:spcPts val="0"/>
                        </a:spcAft>
                        <a:buNone/>
                      </a:pPr>
                      <a:r>
                        <a:rPr lang="en-US"/>
                        <a:t>&lt;High/Medium/Low&gt;</a:t>
                      </a:r>
                      <a:endParaRPr/>
                    </a:p>
                  </a:txBody>
                  <a:tcPr marT="91425" marB="91425" marR="91425" marL="91425"/>
                </a:tc>
                <a:tc>
                  <a:txBody>
                    <a:bodyPr/>
                    <a:lstStyle/>
                    <a:p>
                      <a:pPr indent="0" lvl="0" marL="0" rtl="0" algn="l">
                        <a:spcBef>
                          <a:spcPts val="0"/>
                        </a:spcBef>
                        <a:spcAft>
                          <a:spcPts val="0"/>
                        </a:spcAft>
                        <a:buNone/>
                      </a:pPr>
                      <a:r>
                        <a:rPr lang="en-US"/>
                        <a:t>Estimate</a:t>
                      </a:r>
                      <a:endParaRPr/>
                    </a:p>
                    <a:p>
                      <a:pPr indent="0" lvl="0" marL="0" rtl="0" algn="l">
                        <a:spcBef>
                          <a:spcPts val="0"/>
                        </a:spcBef>
                        <a:spcAft>
                          <a:spcPts val="0"/>
                        </a:spcAft>
                        <a:buNone/>
                      </a:pPr>
                      <a:r>
                        <a:rPr lang="en-US"/>
                        <a:t>&lt;hr&gt;</a:t>
                      </a:r>
                      <a:endParaRPr/>
                    </a:p>
                  </a:txBody>
                  <a:tcPr marT="91425" marB="91425" marR="91425" marL="91425"/>
                </a:tc>
                <a:tc>
                  <a:txBody>
                    <a:bodyPr/>
                    <a:lstStyle/>
                    <a:p>
                      <a:pPr indent="0" lvl="0" marL="0" rtl="0" algn="l">
                        <a:spcBef>
                          <a:spcPts val="0"/>
                        </a:spcBef>
                        <a:spcAft>
                          <a:spcPts val="0"/>
                        </a:spcAft>
                        <a:buNone/>
                      </a:pPr>
                      <a:r>
                        <a:rPr lang="en-US"/>
                        <a:t>Status</a:t>
                      </a:r>
                      <a:endParaRPr/>
                    </a:p>
                    <a:p>
                      <a:pPr indent="0" lvl="0" marL="0" rtl="0" algn="l">
                        <a:spcBef>
                          <a:spcPts val="0"/>
                        </a:spcBef>
                        <a:spcAft>
                          <a:spcPts val="0"/>
                        </a:spcAft>
                        <a:buNone/>
                      </a:pPr>
                      <a:r>
                        <a:rPr lang="en-US"/>
                        <a:t>&lt;Planned/Progressing/Completed&gt;</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Login</a:t>
                      </a:r>
                      <a:endParaRPr/>
                    </a:p>
                  </a:txBody>
                  <a:tcPr marT="91425" marB="91425" marR="91425" marL="91425"/>
                </a:tc>
                <a:tc>
                  <a:txBody>
                    <a:bodyPr/>
                    <a:lstStyle/>
                    <a:p>
                      <a:pPr indent="0" lvl="0" marL="0" rtl="0" algn="l">
                        <a:spcBef>
                          <a:spcPts val="0"/>
                        </a:spcBef>
                        <a:spcAft>
                          <a:spcPts val="0"/>
                        </a:spcAft>
                        <a:buNone/>
                      </a:pPr>
                      <a:r>
                        <a:rPr lang="en-US"/>
                        <a:t>High</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Planned</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CRUD Operations for admin pharmacist and billing staff</a:t>
                      </a:r>
                      <a:endParaRPr/>
                    </a:p>
                  </a:txBody>
                  <a:tcPr marT="91425" marB="91425" marR="91425" marL="91425"/>
                </a:tc>
                <a:tc>
                  <a:txBody>
                    <a:bodyPr/>
                    <a:lstStyle/>
                    <a:p>
                      <a:pPr indent="0" lvl="0" marL="0" rtl="0" algn="l">
                        <a:spcBef>
                          <a:spcPts val="0"/>
                        </a:spcBef>
                        <a:spcAft>
                          <a:spcPts val="0"/>
                        </a:spcAft>
                        <a:buNone/>
                      </a:pPr>
                      <a:r>
                        <a:rPr lang="en-US"/>
                        <a:t>High</a:t>
                      </a:r>
                      <a:endParaRPr/>
                    </a:p>
                  </a:txBody>
                  <a:tcPr marT="91425" marB="91425" marR="91425" marL="91425"/>
                </a:tc>
                <a:tc>
                  <a:txBody>
                    <a:bodyPr/>
                    <a:lstStyle/>
                    <a:p>
                      <a:pPr indent="0" lvl="0" marL="0" rtl="0" algn="l">
                        <a:spcBef>
                          <a:spcPts val="0"/>
                        </a:spcBef>
                        <a:spcAft>
                          <a:spcPts val="0"/>
                        </a:spcAft>
                        <a:buNone/>
                      </a:pPr>
                      <a:r>
                        <a:rPr lang="en-US"/>
                        <a:t>15</a:t>
                      </a:r>
                      <a:endParaRPr/>
                    </a:p>
                  </a:txBody>
                  <a:tcPr marT="91425" marB="91425" marR="91425" marL="91425"/>
                </a:tc>
                <a:tc>
                  <a:txBody>
                    <a:bodyPr/>
                    <a:lstStyle/>
                    <a:p>
                      <a:pPr indent="0" lvl="0" marL="0" rtl="0" algn="l">
                        <a:spcBef>
                          <a:spcPts val="0"/>
                        </a:spcBef>
                        <a:spcAft>
                          <a:spcPts val="0"/>
                        </a:spcAft>
                        <a:buNone/>
                      </a:pPr>
                      <a:r>
                        <a:rPr lang="en-US"/>
                        <a:t>Planned</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Stock management</a:t>
                      </a:r>
                      <a:endParaRPr/>
                    </a:p>
                  </a:txBody>
                  <a:tcPr marT="91425" marB="91425" marR="91425" marL="91425"/>
                </a:tc>
                <a:tc>
                  <a:txBody>
                    <a:bodyPr/>
                    <a:lstStyle/>
                    <a:p>
                      <a:pPr indent="0" lvl="0" marL="0" rtl="0" algn="l">
                        <a:spcBef>
                          <a:spcPts val="0"/>
                        </a:spcBef>
                        <a:spcAft>
                          <a:spcPts val="0"/>
                        </a:spcAft>
                        <a:buNone/>
                      </a:pPr>
                      <a:r>
                        <a:rPr lang="en-US"/>
                        <a:t>High</a:t>
                      </a:r>
                      <a:endParaRPr/>
                    </a:p>
                  </a:txBody>
                  <a:tcPr marT="91425" marB="91425" marR="91425" marL="91425"/>
                </a:tc>
                <a:tc>
                  <a:txBody>
                    <a:bodyPr/>
                    <a:lstStyle/>
                    <a:p>
                      <a:pPr indent="0" lvl="0" marL="0" rtl="0" algn="l">
                        <a:spcBef>
                          <a:spcPts val="0"/>
                        </a:spcBef>
                        <a:spcAft>
                          <a:spcPts val="0"/>
                        </a:spcAft>
                        <a:buNone/>
                      </a:pPr>
                      <a:r>
                        <a:rPr lang="en-US"/>
                        <a:t>15</a:t>
                      </a:r>
                      <a:endParaRPr/>
                    </a:p>
                  </a:txBody>
                  <a:tcPr marT="91425" marB="91425" marR="91425" marL="91425"/>
                </a:tc>
                <a:tc>
                  <a:txBody>
                    <a:bodyPr/>
                    <a:lstStyle/>
                    <a:p>
                      <a:pPr indent="0" lvl="0" marL="0" rtl="0" algn="l">
                        <a:spcBef>
                          <a:spcPts val="0"/>
                        </a:spcBef>
                        <a:spcAft>
                          <a:spcPts val="0"/>
                        </a:spcAft>
                        <a:buNone/>
                      </a:pPr>
                      <a:r>
                        <a:rPr lang="en-US"/>
                        <a:t>Planned</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Invoicing </a:t>
                      </a:r>
                      <a:endParaRPr/>
                    </a:p>
                  </a:txBody>
                  <a:tcPr marT="91425" marB="91425" marR="91425" marL="91425"/>
                </a:tc>
                <a:tc>
                  <a:txBody>
                    <a:bodyPr/>
                    <a:lstStyle/>
                    <a:p>
                      <a:pPr indent="0" lvl="0" marL="0" rtl="0" algn="l">
                        <a:spcBef>
                          <a:spcPts val="0"/>
                        </a:spcBef>
                        <a:spcAft>
                          <a:spcPts val="0"/>
                        </a:spcAft>
                        <a:buNone/>
                      </a:pPr>
                      <a:r>
                        <a:rPr lang="en-US"/>
                        <a:t>High</a:t>
                      </a:r>
                      <a:endParaRPr/>
                    </a:p>
                  </a:txBody>
                  <a:tcPr marT="91425" marB="91425" marR="91425" marL="91425"/>
                </a:tc>
                <a:tc>
                  <a:txBody>
                    <a:bodyPr/>
                    <a:lstStyle/>
                    <a:p>
                      <a:pPr indent="0" lvl="0" marL="0" rtl="0" algn="l">
                        <a:spcBef>
                          <a:spcPts val="0"/>
                        </a:spcBef>
                        <a:spcAft>
                          <a:spcPts val="0"/>
                        </a:spcAft>
                        <a:buNone/>
                      </a:pPr>
                      <a:r>
                        <a:rPr lang="en-US"/>
                        <a:t>15</a:t>
                      </a:r>
                      <a:endParaRPr/>
                    </a:p>
                  </a:txBody>
                  <a:tcPr marT="91425" marB="91425" marR="91425" marL="91425"/>
                </a:tc>
                <a:tc>
                  <a:txBody>
                    <a:bodyPr/>
                    <a:lstStyle/>
                    <a:p>
                      <a:pPr indent="0" lvl="0" marL="0" rtl="0" algn="l">
                        <a:spcBef>
                          <a:spcPts val="0"/>
                        </a:spcBef>
                        <a:spcAft>
                          <a:spcPts val="0"/>
                        </a:spcAft>
                        <a:buNone/>
                      </a:pPr>
                      <a:r>
                        <a:rPr lang="en-US"/>
                        <a:t>Planned</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56709158f0_0_0"/>
          <p:cNvSpPr txBox="1"/>
          <p:nvPr>
            <p:ph type="title"/>
          </p:nvPr>
        </p:nvSpPr>
        <p:spPr>
          <a:xfrm>
            <a:off x="457200" y="158972"/>
            <a:ext cx="7620000" cy="849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USER STORIES</a:t>
            </a:r>
            <a:endParaRPr/>
          </a:p>
        </p:txBody>
      </p:sp>
      <p:sp>
        <p:nvSpPr>
          <p:cNvPr id="171" name="Google Shape;171;g156709158f0_0_0"/>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aphicFrame>
        <p:nvGraphicFramePr>
          <p:cNvPr id="172" name="Google Shape;172;g156709158f0_0_0"/>
          <p:cNvGraphicFramePr/>
          <p:nvPr/>
        </p:nvGraphicFramePr>
        <p:xfrm>
          <a:off x="209325" y="1173225"/>
          <a:ext cx="3000000" cy="3000000"/>
        </p:xfrm>
        <a:graphic>
          <a:graphicData uri="http://schemas.openxmlformats.org/drawingml/2006/table">
            <a:tbl>
              <a:tblPr>
                <a:noFill/>
                <a:tableStyleId>{1724D2EF-1BB3-4A74-B1F7-8473478516D0}</a:tableStyleId>
              </a:tblPr>
              <a:tblGrid>
                <a:gridCol w="1809750"/>
                <a:gridCol w="1809750"/>
                <a:gridCol w="2156825"/>
                <a:gridCol w="2339425"/>
              </a:tblGrid>
              <a:tr h="94287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User story ID</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As a type of user</a:t>
                      </a:r>
                      <a:r>
                        <a:rPr lang="en-US" sz="1700"/>
                        <a:t> </a:t>
                      </a:r>
                      <a:endParaRPr sz="1700"/>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I want to</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&lt;Perform some task&gt;</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So that I can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&lt;Achieve some goal&gt;</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Admin</a:t>
                      </a:r>
                      <a:endParaRPr/>
                    </a:p>
                  </a:txBody>
                  <a:tcPr marT="91425" marB="91425" marR="91425" marL="91425"/>
                </a:tc>
                <a:tc>
                  <a:txBody>
                    <a:bodyPr/>
                    <a:lstStyle/>
                    <a:p>
                      <a:pPr indent="0" lvl="0" marL="0" rtl="0" algn="l">
                        <a:spcBef>
                          <a:spcPts val="0"/>
                        </a:spcBef>
                        <a:spcAft>
                          <a:spcPts val="0"/>
                        </a:spcAft>
                        <a:buNone/>
                      </a:pPr>
                      <a:r>
                        <a:rPr lang="en-US"/>
                        <a:t>Login</a:t>
                      </a:r>
                      <a:endParaRPr/>
                    </a:p>
                  </a:txBody>
                  <a:tcPr marT="91425" marB="91425" marR="91425" marL="91425"/>
                </a:tc>
                <a:tc>
                  <a:txBody>
                    <a:bodyPr/>
                    <a:lstStyle/>
                    <a:p>
                      <a:pPr indent="0" lvl="0" marL="0" rtl="0" algn="l">
                        <a:spcBef>
                          <a:spcPts val="0"/>
                        </a:spcBef>
                        <a:spcAft>
                          <a:spcPts val="0"/>
                        </a:spcAft>
                        <a:buNone/>
                      </a:pPr>
                      <a:r>
                        <a:rPr lang="en-US"/>
                        <a:t>Login </a:t>
                      </a:r>
                      <a:r>
                        <a:rPr lang="en-US"/>
                        <a:t>successful</a:t>
                      </a:r>
                      <a:r>
                        <a:rPr lang="en-US"/>
                        <a:t> with correct username and password</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Admin</a:t>
                      </a:r>
                      <a:endParaRPr/>
                    </a:p>
                  </a:txBody>
                  <a:tcPr marT="91425" marB="91425" marR="91425" marL="91425"/>
                </a:tc>
                <a:tc>
                  <a:txBody>
                    <a:bodyPr/>
                    <a:lstStyle/>
                    <a:p>
                      <a:pPr indent="0" lvl="0" marL="0" rtl="0" algn="l">
                        <a:spcBef>
                          <a:spcPts val="0"/>
                        </a:spcBef>
                        <a:spcAft>
                          <a:spcPts val="0"/>
                        </a:spcAft>
                        <a:buNone/>
                      </a:pPr>
                      <a:r>
                        <a:rPr lang="en-US"/>
                        <a:t>View and manage</a:t>
                      </a:r>
                      <a:endParaRPr/>
                    </a:p>
                  </a:txBody>
                  <a:tcPr marT="91425" marB="91425" marR="91425" marL="91425"/>
                </a:tc>
                <a:tc>
                  <a:txBody>
                    <a:bodyPr/>
                    <a:lstStyle/>
                    <a:p>
                      <a:pPr indent="0" lvl="0" marL="0" rtl="0" algn="l">
                        <a:spcBef>
                          <a:spcPts val="0"/>
                        </a:spcBef>
                        <a:spcAft>
                          <a:spcPts val="0"/>
                        </a:spcAft>
                        <a:buNone/>
                      </a:pPr>
                      <a:r>
                        <a:rPr lang="en-US"/>
                        <a:t>Pharmacy details</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Admin</a:t>
                      </a:r>
                      <a:endParaRPr/>
                    </a:p>
                  </a:txBody>
                  <a:tcPr marT="91425" marB="91425" marR="91425" marL="91425"/>
                </a:tc>
                <a:tc>
                  <a:txBody>
                    <a:bodyPr/>
                    <a:lstStyle/>
                    <a:p>
                      <a:pPr indent="0" lvl="0" marL="0" rtl="0" algn="l">
                        <a:spcBef>
                          <a:spcPts val="0"/>
                        </a:spcBef>
                        <a:spcAft>
                          <a:spcPts val="0"/>
                        </a:spcAft>
                        <a:buNone/>
                      </a:pPr>
                      <a:r>
                        <a:rPr lang="en-US"/>
                        <a:t>Manage stock</a:t>
                      </a:r>
                      <a:endParaRPr/>
                    </a:p>
                  </a:txBody>
                  <a:tcPr marT="91425" marB="91425" marR="91425" marL="91425"/>
                </a:tc>
                <a:tc>
                  <a:txBody>
                    <a:bodyPr/>
                    <a:lstStyle/>
                    <a:p>
                      <a:pPr indent="0" lvl="0" marL="0" rtl="0" algn="l">
                        <a:spcBef>
                          <a:spcPts val="0"/>
                        </a:spcBef>
                        <a:spcAft>
                          <a:spcPts val="0"/>
                        </a:spcAft>
                        <a:buNone/>
                      </a:pPr>
                      <a:r>
                        <a:rPr lang="en-US"/>
                        <a:t>Stock updation</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Admin</a:t>
                      </a:r>
                      <a:endParaRPr/>
                    </a:p>
                  </a:txBody>
                  <a:tcPr marT="91425" marB="91425" marR="91425" marL="91425"/>
                </a:tc>
                <a:tc>
                  <a:txBody>
                    <a:bodyPr/>
                    <a:lstStyle/>
                    <a:p>
                      <a:pPr indent="0" lvl="0" marL="0" rtl="0" algn="l">
                        <a:spcBef>
                          <a:spcPts val="0"/>
                        </a:spcBef>
                        <a:spcAft>
                          <a:spcPts val="0"/>
                        </a:spcAft>
                        <a:buNone/>
                      </a:pPr>
                      <a:r>
                        <a:rPr lang="en-US"/>
                        <a:t>Add users</a:t>
                      </a:r>
                      <a:endParaRPr/>
                    </a:p>
                  </a:txBody>
                  <a:tcPr marT="91425" marB="91425" marR="91425" marL="91425"/>
                </a:tc>
                <a:tc>
                  <a:txBody>
                    <a:bodyPr/>
                    <a:lstStyle/>
                    <a:p>
                      <a:pPr indent="0" lvl="0" marL="0" rtl="0" algn="l">
                        <a:spcBef>
                          <a:spcPts val="0"/>
                        </a:spcBef>
                        <a:spcAft>
                          <a:spcPts val="0"/>
                        </a:spcAft>
                        <a:buNone/>
                      </a:pPr>
                      <a:r>
                        <a:rPr lang="en-US"/>
                        <a:t>Pharmacist’s can register</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Pharmacist</a:t>
                      </a:r>
                      <a:endParaRPr/>
                    </a:p>
                  </a:txBody>
                  <a:tcPr marT="91425" marB="91425" marR="91425" marL="91425"/>
                </a:tc>
                <a:tc>
                  <a:txBody>
                    <a:bodyPr/>
                    <a:lstStyle/>
                    <a:p>
                      <a:pPr indent="0" lvl="0" marL="0" rtl="0" algn="l">
                        <a:spcBef>
                          <a:spcPts val="0"/>
                        </a:spcBef>
                        <a:spcAft>
                          <a:spcPts val="0"/>
                        </a:spcAft>
                        <a:buNone/>
                      </a:pPr>
                      <a:r>
                        <a:rPr lang="en-US"/>
                        <a:t>Stock entry</a:t>
                      </a:r>
                      <a:endParaRPr/>
                    </a:p>
                  </a:txBody>
                  <a:tcPr marT="91425" marB="91425" marR="91425" marL="91425"/>
                </a:tc>
                <a:tc>
                  <a:txBody>
                    <a:bodyPr/>
                    <a:lstStyle/>
                    <a:p>
                      <a:pPr indent="0" lvl="0" marL="0" rtl="0" algn="l">
                        <a:spcBef>
                          <a:spcPts val="0"/>
                        </a:spcBef>
                        <a:spcAft>
                          <a:spcPts val="0"/>
                        </a:spcAft>
                        <a:buNone/>
                      </a:pPr>
                      <a:r>
                        <a:rPr lang="en-US"/>
                        <a:t>Manage stock</a:t>
                      </a:r>
                      <a:endParaRPr/>
                    </a:p>
                  </a:txBody>
                  <a:tcPr marT="91425" marB="91425" marR="91425" marL="91425"/>
                </a:tc>
              </a:tr>
              <a:tr h="381000">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a:t>Pharmacist</a:t>
                      </a:r>
                      <a:endParaRPr/>
                    </a:p>
                  </a:txBody>
                  <a:tcPr marT="91425" marB="91425" marR="91425" marL="91425"/>
                </a:tc>
                <a:tc>
                  <a:txBody>
                    <a:bodyPr/>
                    <a:lstStyle/>
                    <a:p>
                      <a:pPr indent="0" lvl="0" marL="0" rtl="0" algn="l">
                        <a:spcBef>
                          <a:spcPts val="0"/>
                        </a:spcBef>
                        <a:spcAft>
                          <a:spcPts val="0"/>
                        </a:spcAft>
                        <a:buNone/>
                      </a:pPr>
                      <a:r>
                        <a:rPr lang="en-US"/>
                        <a:t>Checking </a:t>
                      </a:r>
                      <a:endParaRPr/>
                    </a:p>
                  </a:txBody>
                  <a:tcPr marT="91425" marB="91425" marR="91425" marL="91425"/>
                </a:tc>
                <a:tc>
                  <a:txBody>
                    <a:bodyPr/>
                    <a:lstStyle/>
                    <a:p>
                      <a:pPr indent="0" lvl="0" marL="0" rtl="0" algn="l">
                        <a:spcBef>
                          <a:spcPts val="0"/>
                        </a:spcBef>
                        <a:spcAft>
                          <a:spcPts val="0"/>
                        </a:spcAft>
                        <a:buNone/>
                      </a:pPr>
                      <a:r>
                        <a:rPr lang="en-US"/>
                        <a:t>Availability of medicine</a:t>
                      </a:r>
                      <a:endParaRPr/>
                    </a:p>
                  </a:txBody>
                  <a:tcPr marT="91425" marB="91425" marR="91425" marL="91425"/>
                </a:tc>
              </a:tr>
              <a:tr h="381000">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Pharmacist</a:t>
                      </a:r>
                      <a:endParaRPr/>
                    </a:p>
                  </a:txBody>
                  <a:tcPr marT="91425" marB="91425" marR="91425" marL="91425"/>
                </a:tc>
                <a:tc>
                  <a:txBody>
                    <a:bodyPr/>
                    <a:lstStyle/>
                    <a:p>
                      <a:pPr indent="0" lvl="0" marL="0" rtl="0" algn="l">
                        <a:spcBef>
                          <a:spcPts val="0"/>
                        </a:spcBef>
                        <a:spcAft>
                          <a:spcPts val="0"/>
                        </a:spcAft>
                        <a:buNone/>
                      </a:pPr>
                      <a:r>
                        <a:rPr lang="en-US">
                          <a:solidFill>
                            <a:srgbClr val="202124"/>
                          </a:solidFill>
                          <a:highlight>
                            <a:srgbClr val="FFFFFF"/>
                          </a:highlight>
                        </a:rPr>
                        <a:t>Replenishment</a:t>
                      </a:r>
                      <a:endParaRPr/>
                    </a:p>
                  </a:txBody>
                  <a:tcPr marT="91425" marB="91425" marR="91425" marL="91425"/>
                </a:tc>
                <a:tc>
                  <a:txBody>
                    <a:bodyPr/>
                    <a:lstStyle/>
                    <a:p>
                      <a:pPr indent="0" lvl="0" marL="0" rtl="0" algn="l">
                        <a:spcBef>
                          <a:spcPts val="0"/>
                        </a:spcBef>
                        <a:spcAft>
                          <a:spcPts val="0"/>
                        </a:spcAft>
                        <a:buNone/>
                      </a:pPr>
                      <a:r>
                        <a:rPr lang="en-US"/>
                        <a:t>organise in shelf</a:t>
                      </a:r>
                      <a:endParaRPr/>
                    </a:p>
                  </a:txBody>
                  <a:tcPr marT="91425" marB="91425" marR="91425" marL="91425"/>
                </a:tc>
              </a:tr>
              <a:tr h="381000">
                <a:tc>
                  <a:txBody>
                    <a:bodyPr/>
                    <a:lstStyle/>
                    <a:p>
                      <a:pPr indent="0" lvl="0" marL="0" rtl="0" algn="l">
                        <a:spcBef>
                          <a:spcPts val="0"/>
                        </a:spcBef>
                        <a:spcAft>
                          <a:spcPts val="0"/>
                        </a:spcAft>
                        <a:buNone/>
                      </a:pPr>
                      <a:r>
                        <a:rPr lang="en-US"/>
                        <a:t>8</a:t>
                      </a:r>
                      <a:endParaRPr/>
                    </a:p>
                  </a:txBody>
                  <a:tcPr marT="91425" marB="91425" marR="91425" marL="91425"/>
                </a:tc>
                <a:tc>
                  <a:txBody>
                    <a:bodyPr/>
                    <a:lstStyle/>
                    <a:p>
                      <a:pPr indent="0" lvl="0" marL="0" rtl="0" algn="l">
                        <a:spcBef>
                          <a:spcPts val="0"/>
                        </a:spcBef>
                        <a:spcAft>
                          <a:spcPts val="0"/>
                        </a:spcAft>
                        <a:buNone/>
                      </a:pPr>
                      <a:r>
                        <a:rPr lang="en-US"/>
                        <a:t>Billing staff</a:t>
                      </a:r>
                      <a:endParaRPr/>
                    </a:p>
                  </a:txBody>
                  <a:tcPr marT="91425" marB="91425" marR="91425" marL="91425"/>
                </a:tc>
                <a:tc>
                  <a:txBody>
                    <a:bodyPr/>
                    <a:lstStyle/>
                    <a:p>
                      <a:pPr indent="0" lvl="0" marL="0" rtl="0" algn="l">
                        <a:spcBef>
                          <a:spcPts val="0"/>
                        </a:spcBef>
                        <a:spcAft>
                          <a:spcPts val="0"/>
                        </a:spcAft>
                        <a:buNone/>
                      </a:pPr>
                      <a:r>
                        <a:rPr lang="en-US">
                          <a:solidFill>
                            <a:srgbClr val="202124"/>
                          </a:solidFill>
                          <a:highlight>
                            <a:srgbClr val="FFFFFF"/>
                          </a:highlight>
                        </a:rPr>
                        <a:t>Add </a:t>
                      </a:r>
                      <a:endParaRPr>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a:t>New customer</a:t>
                      </a:r>
                      <a:endParaRPr/>
                    </a:p>
                  </a:txBody>
                  <a:tcPr marT="91425" marB="91425" marR="91425" marL="91425"/>
                </a:tc>
              </a:tr>
              <a:tr h="381000">
                <a:tc>
                  <a:txBody>
                    <a:bodyPr/>
                    <a:lstStyle/>
                    <a:p>
                      <a:pPr indent="0" lvl="0" marL="0" rtl="0" algn="l">
                        <a:spcBef>
                          <a:spcPts val="0"/>
                        </a:spcBef>
                        <a:spcAft>
                          <a:spcPts val="0"/>
                        </a:spcAft>
                        <a:buNone/>
                      </a:pPr>
                      <a:r>
                        <a:rPr lang="en-US"/>
                        <a:t>9</a:t>
                      </a:r>
                      <a:endParaRPr/>
                    </a:p>
                  </a:txBody>
                  <a:tcPr marT="91425" marB="91425" marR="91425" marL="91425"/>
                </a:tc>
                <a:tc>
                  <a:txBody>
                    <a:bodyPr/>
                    <a:lstStyle/>
                    <a:p>
                      <a:pPr indent="0" lvl="0" marL="0" rtl="0" algn="l">
                        <a:spcBef>
                          <a:spcPts val="0"/>
                        </a:spcBef>
                        <a:spcAft>
                          <a:spcPts val="0"/>
                        </a:spcAft>
                        <a:buNone/>
                      </a:pPr>
                      <a:r>
                        <a:rPr lang="en-US"/>
                        <a:t>Billing staff</a:t>
                      </a:r>
                      <a:endParaRPr/>
                    </a:p>
                  </a:txBody>
                  <a:tcPr marT="91425" marB="91425" marR="91425" marL="91425"/>
                </a:tc>
                <a:tc>
                  <a:txBody>
                    <a:bodyPr/>
                    <a:lstStyle/>
                    <a:p>
                      <a:pPr indent="0" lvl="0" marL="0" rtl="0" algn="l">
                        <a:spcBef>
                          <a:spcPts val="0"/>
                        </a:spcBef>
                        <a:spcAft>
                          <a:spcPts val="0"/>
                        </a:spcAft>
                        <a:buNone/>
                      </a:pPr>
                      <a:r>
                        <a:rPr lang="en-US">
                          <a:solidFill>
                            <a:srgbClr val="202124"/>
                          </a:solidFill>
                          <a:highlight>
                            <a:srgbClr val="FFFFFF"/>
                          </a:highlight>
                        </a:rPr>
                        <a:t>Generate</a:t>
                      </a:r>
                      <a:endParaRPr>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a:t>Invoice</a:t>
                      </a:r>
                      <a:endParaRPr/>
                    </a:p>
                  </a:txBody>
                  <a:tcPr marT="91425" marB="91425" marR="91425" marL="91425"/>
                </a:tc>
              </a:tr>
              <a:tr h="38100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Billing staff</a:t>
                      </a:r>
                      <a:endParaRPr/>
                    </a:p>
                  </a:txBody>
                  <a:tcPr marT="91425" marB="91425" marR="91425" marL="91425"/>
                </a:tc>
                <a:tc>
                  <a:txBody>
                    <a:bodyPr/>
                    <a:lstStyle/>
                    <a:p>
                      <a:pPr indent="0" lvl="0" marL="0" rtl="0" algn="l">
                        <a:spcBef>
                          <a:spcPts val="0"/>
                        </a:spcBef>
                        <a:spcAft>
                          <a:spcPts val="0"/>
                        </a:spcAft>
                        <a:buNone/>
                      </a:pPr>
                      <a:r>
                        <a:rPr lang="en-US">
                          <a:solidFill>
                            <a:srgbClr val="202124"/>
                          </a:solidFill>
                          <a:highlight>
                            <a:srgbClr val="FFFFFF"/>
                          </a:highlight>
                        </a:rPr>
                        <a:t>Payment</a:t>
                      </a:r>
                      <a:endParaRPr>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a:t>Accept money</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2022-09-11T07:02:13Z</dcterms:created>
  <dc:creator>USER</dc:creator>
</cp:coreProperties>
</file>