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0" r:id="rId5"/>
    <p:sldId id="264" r:id="rId6"/>
    <p:sldId id="265" r:id="rId7"/>
    <p:sldId id="270" r:id="rId8"/>
    <p:sldId id="272" r:id="rId9"/>
    <p:sldId id="271" r:id="rId10"/>
    <p:sldId id="257" r:id="rId11"/>
    <p:sldId id="263" r:id="rId12"/>
    <p:sldId id="266" r:id="rId13"/>
    <p:sldId id="267" r:id="rId14"/>
    <p:sldId id="268" r:id="rId15"/>
    <p:sldId id="269"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F999-1BEC-0E47-D843-6FC1508A5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96C3DF-A253-8C49-EAB2-66198ECD0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B95F94-0EFD-8921-DAC9-EE08CCD2E220}"/>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5" name="Footer Placeholder 4">
            <a:extLst>
              <a:ext uri="{FF2B5EF4-FFF2-40B4-BE49-F238E27FC236}">
                <a16:creationId xmlns:a16="http://schemas.microsoft.com/office/drawing/2014/main" id="{99B4CA8A-138C-3609-D35A-0969444B47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11164C-0A7F-CCDA-732B-0A77DF37DB8D}"/>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36417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5446-30C0-50A1-2067-77DB1EF36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2514F-A7C3-03DD-67AB-78F2FC5B2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D4C2D-9985-8EFC-A533-936353417B86}"/>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5" name="Footer Placeholder 4">
            <a:extLst>
              <a:ext uri="{FF2B5EF4-FFF2-40B4-BE49-F238E27FC236}">
                <a16:creationId xmlns:a16="http://schemas.microsoft.com/office/drawing/2014/main" id="{792DAC0C-53B9-F7B7-B66B-D9EE060C79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6DDCA0-EBA4-2DA8-76D3-2F382B40A7A8}"/>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214449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07A8C-6D58-12CB-C33D-C70C1D642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2FC404-9037-7317-B7AA-921EA78EE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FF06A-656D-579D-49A3-B21D9977F58A}"/>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5" name="Footer Placeholder 4">
            <a:extLst>
              <a:ext uri="{FF2B5EF4-FFF2-40B4-BE49-F238E27FC236}">
                <a16:creationId xmlns:a16="http://schemas.microsoft.com/office/drawing/2014/main" id="{8835FCB5-9635-D812-7AB3-4157C94EC5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DF3DC6-E237-8E19-6DED-E2EC8F68E0A9}"/>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167994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008C-663E-9147-993E-766457C01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C9EE5-D4E7-55AB-37FF-C8FBF4B8E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ED6F3-4EB8-AF12-DFDA-71D2E34C4810}"/>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5" name="Footer Placeholder 4">
            <a:extLst>
              <a:ext uri="{FF2B5EF4-FFF2-40B4-BE49-F238E27FC236}">
                <a16:creationId xmlns:a16="http://schemas.microsoft.com/office/drawing/2014/main" id="{5BB159C2-C154-9D08-5E86-E1A13986C1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03A202-8D47-C0FC-92E8-55D9C713E273}"/>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412730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4E25-475A-BFCA-30B4-64104381B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E3246A-F0BF-4176-FE87-B4FFD8700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67D35-55E1-2A5C-A34E-76FD5637F7D2}"/>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5" name="Footer Placeholder 4">
            <a:extLst>
              <a:ext uri="{FF2B5EF4-FFF2-40B4-BE49-F238E27FC236}">
                <a16:creationId xmlns:a16="http://schemas.microsoft.com/office/drawing/2014/main" id="{20B8CA9F-B5C7-BA6F-64AF-373CC7F85C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5E4BEA-EC91-DED6-9EB8-51F8F1FB711B}"/>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215639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E459-79BE-6AE7-50C9-4AC597519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75A4E-1CD1-CC61-C914-3AE8F7540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9A4C27-51D2-E02D-BAC4-728283DE9E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2771BC-0E7F-A8B6-796E-16B27D02D6A9}"/>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6" name="Footer Placeholder 5">
            <a:extLst>
              <a:ext uri="{FF2B5EF4-FFF2-40B4-BE49-F238E27FC236}">
                <a16:creationId xmlns:a16="http://schemas.microsoft.com/office/drawing/2014/main" id="{3F6B054F-23BB-5892-274A-0B412A9111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85E0F6-13B2-A44F-463C-80DB136B80F5}"/>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185894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F103-1AF6-579E-86EC-AF8314C74F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020017-6FE8-60FE-EB82-1969761B5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71B414-F69B-712C-ED7E-DB34D1A5BA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502073-03C0-42CB-E478-333EFA3FD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8D6388-31EA-4FF1-8814-1F4A7077E9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A996B3-E526-FD4F-FC47-863A04FA9CA3}"/>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8" name="Footer Placeholder 7">
            <a:extLst>
              <a:ext uri="{FF2B5EF4-FFF2-40B4-BE49-F238E27FC236}">
                <a16:creationId xmlns:a16="http://schemas.microsoft.com/office/drawing/2014/main" id="{E42E7FA5-AEEA-CFB9-9009-AC3A22D94D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F5B5919-B1E1-7D2F-ECF7-72B130CDBD36}"/>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66859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BEA6-B3FB-8766-937C-0ED405293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4895E4-A535-6026-3EDD-AF0834110091}"/>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4" name="Footer Placeholder 3">
            <a:extLst>
              <a:ext uri="{FF2B5EF4-FFF2-40B4-BE49-F238E27FC236}">
                <a16:creationId xmlns:a16="http://schemas.microsoft.com/office/drawing/2014/main" id="{9ED1C75D-8489-834C-26E8-A6D711D60F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D4A7DE-086A-EE94-D22B-C9FDA7F8000C}"/>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4448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21B0A-2FBB-C6E8-3FE9-C6FD28CD47A6}"/>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3" name="Footer Placeholder 2">
            <a:extLst>
              <a:ext uri="{FF2B5EF4-FFF2-40B4-BE49-F238E27FC236}">
                <a16:creationId xmlns:a16="http://schemas.microsoft.com/office/drawing/2014/main" id="{C18EC0D8-EA64-903E-473F-CA3DF50FCC8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BD2DADC-5B7E-A44C-EB73-ABB8F6D2D246}"/>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63509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11D0-3CA1-F5B4-3811-497697705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E92056-5C28-7CD7-A92C-40D5221CD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E0626A-6FC3-98B1-AA71-ECFC5382F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5F3BA-406C-2245-6B5C-16EA26A2A2C7}"/>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6" name="Footer Placeholder 5">
            <a:extLst>
              <a:ext uri="{FF2B5EF4-FFF2-40B4-BE49-F238E27FC236}">
                <a16:creationId xmlns:a16="http://schemas.microsoft.com/office/drawing/2014/main" id="{8EF05CEC-4C48-4291-22D5-64442062B9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3C12DF-B514-98F5-05F9-005C4FDBB487}"/>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203620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12D7-8594-C0AB-D546-0CAFD65C1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56FCA7-A4FA-C802-7ED9-532928A9E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7D8A563-3F74-0C14-C700-4C7D5E872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970FE-6C65-7446-1FFA-259C0AE3FF85}"/>
              </a:ext>
            </a:extLst>
          </p:cNvPr>
          <p:cNvSpPr>
            <a:spLocks noGrp="1"/>
          </p:cNvSpPr>
          <p:nvPr>
            <p:ph type="dt" sz="half" idx="10"/>
          </p:nvPr>
        </p:nvSpPr>
        <p:spPr/>
        <p:txBody>
          <a:bodyPr/>
          <a:lstStyle/>
          <a:p>
            <a:fld id="{2EFCC8C2-EAB8-4A05-B844-6B93EE3D5C47}" type="datetimeFigureOut">
              <a:rPr lang="en-US" smtClean="0"/>
              <a:t>1/31/2023</a:t>
            </a:fld>
            <a:endParaRPr lang="en-US" dirty="0"/>
          </a:p>
        </p:txBody>
      </p:sp>
      <p:sp>
        <p:nvSpPr>
          <p:cNvPr id="6" name="Footer Placeholder 5">
            <a:extLst>
              <a:ext uri="{FF2B5EF4-FFF2-40B4-BE49-F238E27FC236}">
                <a16:creationId xmlns:a16="http://schemas.microsoft.com/office/drawing/2014/main" id="{8C54311B-3690-30A6-15E9-9BE264D63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066A5A-0105-9D24-E515-BCCEC32275EB}"/>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263922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47DDEF-3012-DA43-785C-0465AD180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EFCF47-DECA-DC56-51E9-9C3224F81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8295A-2B56-A53B-0279-6A59B614B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CC8C2-EAB8-4A05-B844-6B93EE3D5C47}" type="datetimeFigureOut">
              <a:rPr lang="en-US" smtClean="0"/>
              <a:t>1/31/2023</a:t>
            </a:fld>
            <a:endParaRPr lang="en-US" dirty="0"/>
          </a:p>
        </p:txBody>
      </p:sp>
      <p:sp>
        <p:nvSpPr>
          <p:cNvPr id="5" name="Footer Placeholder 4">
            <a:extLst>
              <a:ext uri="{FF2B5EF4-FFF2-40B4-BE49-F238E27FC236}">
                <a16:creationId xmlns:a16="http://schemas.microsoft.com/office/drawing/2014/main" id="{E4B359CB-B87E-24B4-198B-7FD8B5DCC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3729D3B-5839-99D0-8D6A-0F70821E4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A5945-8C18-473E-9497-A76CA671FDDB}" type="slidenum">
              <a:rPr lang="en-US" smtClean="0"/>
              <a:t>‹#›</a:t>
            </a:fld>
            <a:endParaRPr lang="en-US" dirty="0"/>
          </a:p>
        </p:txBody>
      </p:sp>
    </p:spTree>
    <p:extLst>
      <p:ext uri="{BB962C8B-B14F-4D97-AF65-F5344CB8AC3E}">
        <p14:creationId xmlns:p14="http://schemas.microsoft.com/office/powerpoint/2010/main" val="4187924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9A85-1955-C9F2-0093-7EC111A0F4A0}"/>
              </a:ext>
            </a:extLst>
          </p:cNvPr>
          <p:cNvSpPr>
            <a:spLocks noGrp="1"/>
          </p:cNvSpPr>
          <p:nvPr>
            <p:ph type="ctrTitle"/>
          </p:nvPr>
        </p:nvSpPr>
        <p:spPr>
          <a:xfrm>
            <a:off x="1595021" y="1850332"/>
            <a:ext cx="9144000" cy="2387600"/>
          </a:xfrm>
        </p:spPr>
        <p:txBody>
          <a:bodyPr>
            <a:normAutofit fontScale="90000"/>
          </a:bodyPr>
          <a:lstStyle/>
          <a:p>
            <a:r>
              <a:rPr lang="en-US" dirty="0"/>
              <a:t>Stock Market Engine</a:t>
            </a:r>
            <a:br>
              <a:rPr lang="fa-IR" dirty="0"/>
            </a:br>
            <a:r>
              <a:rPr lang="en-US" dirty="0"/>
              <a:t>Answers</a:t>
            </a:r>
            <a:br>
              <a:rPr lang="fa-IR" dirty="0"/>
            </a:br>
            <a:endParaRPr lang="en-US" dirty="0"/>
          </a:p>
        </p:txBody>
      </p:sp>
    </p:spTree>
    <p:extLst>
      <p:ext uri="{BB962C8B-B14F-4D97-AF65-F5344CB8AC3E}">
        <p14:creationId xmlns:p14="http://schemas.microsoft.com/office/powerpoint/2010/main" val="290423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E980-AEA2-143A-C5D7-361FDF50E9B9}"/>
              </a:ext>
            </a:extLst>
          </p:cNvPr>
          <p:cNvSpPr>
            <a:spLocks noGrp="1"/>
          </p:cNvSpPr>
          <p:nvPr>
            <p:ph type="title"/>
          </p:nvPr>
        </p:nvSpPr>
        <p:spPr/>
        <p:txBody>
          <a:bodyPr>
            <a:normAutofit/>
          </a:bodyPr>
          <a:lstStyle/>
          <a:p>
            <a:pPr algn="r" rtl="1"/>
            <a:r>
              <a:rPr lang="fa-IR" dirty="0">
                <a:cs typeface="B Titr" panose="00000700000000000000" pitchFamily="2" charset="-78"/>
              </a:rPr>
              <a:t>مساله 1 : ایجاد صف خرید و فروش با اولویت قیمت</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0252D38-C241-B7F2-F0B0-208724FF5F42}"/>
              </a:ext>
            </a:extLst>
          </p:cNvPr>
          <p:cNvSpPr>
            <a:spLocks noGrp="1"/>
          </p:cNvSpPr>
          <p:nvPr>
            <p:ph idx="1"/>
          </p:nvPr>
        </p:nvSpPr>
        <p:spPr/>
        <p:txBody>
          <a:bodyPr>
            <a:normAutofit fontScale="92500" lnSpcReduction="10000"/>
          </a:bodyPr>
          <a:lstStyle/>
          <a:p>
            <a:pPr algn="justLow" rtl="1"/>
            <a:r>
              <a:rPr lang="fa-IR" dirty="0">
                <a:cs typeface="B Nazanin" panose="00000400000000000000" pitchFamily="2" charset="-78"/>
              </a:rPr>
              <a:t>دو صف برای انجام معامله وجود دارد. یک صف</a:t>
            </a:r>
            <a:r>
              <a:rPr lang="en-US" dirty="0">
                <a:cs typeface="B Nazanin" panose="00000400000000000000" pitchFamily="2" charset="-78"/>
              </a:rPr>
              <a:t>, </a:t>
            </a:r>
            <a:r>
              <a:rPr lang="fa-IR" dirty="0">
                <a:cs typeface="B Nazanin" panose="00000400000000000000" pitchFamily="2" charset="-78"/>
              </a:rPr>
              <a:t>صف خرید می باشد که دارای قیمت و حجم و شناسه است و یک صف دیگر نیز با همین مشخصات به نام صف فروش وجود دارد.</a:t>
            </a:r>
            <a:endParaRPr lang="en-US" dirty="0">
              <a:cs typeface="B Nazanin" panose="00000400000000000000" pitchFamily="2" charset="-78"/>
            </a:endParaRPr>
          </a:p>
          <a:p>
            <a:pPr algn="justLow" rtl="1"/>
            <a:r>
              <a:rPr lang="fa-IR" dirty="0">
                <a:cs typeface="B Nazanin" panose="00000400000000000000" pitchFamily="2" charset="-78"/>
              </a:rPr>
              <a:t> چگونه دو صف ایجاد کنیم که براساس قیمت مرتب شوند و بهینه باشند؟</a:t>
            </a:r>
          </a:p>
          <a:p>
            <a:pPr algn="justLow" rtl="1"/>
            <a:r>
              <a:rPr lang="fa-IR" dirty="0">
                <a:cs typeface="B Nazanin" panose="00000400000000000000" pitchFamily="2" charset="-78"/>
              </a:rPr>
              <a:t>نکته: مرتب سازی صف فروش صعودی می باشد یعنی کمترین قیمت سر صف است.</a:t>
            </a:r>
            <a:r>
              <a:rPr lang="en-US" dirty="0">
                <a:cs typeface="B Nazanin" panose="00000400000000000000" pitchFamily="2" charset="-78"/>
              </a:rPr>
              <a:t> </a:t>
            </a:r>
            <a:r>
              <a:rPr lang="fa-IR" dirty="0">
                <a:cs typeface="B Nazanin" panose="00000400000000000000" pitchFamily="2" charset="-78"/>
              </a:rPr>
              <a:t> به عنوان مثال مناقصه در نظر بگیرید که فقط یک خریدار وجود دارد در نتیجه فروشندگانی که پایین ترین قیمت را دارند دارای اولویت می باشند.</a:t>
            </a:r>
          </a:p>
          <a:p>
            <a:pPr algn="justLow" rtl="1"/>
            <a:r>
              <a:rPr lang="fa-IR" dirty="0">
                <a:cs typeface="B Nazanin" panose="00000400000000000000" pitchFamily="2" charset="-78"/>
              </a:rPr>
              <a:t>نکته: مرتب سازی صف خرید نزولی می باشد یعنی بیشترین قیمت بالای صف قرار دارد. به عنوان مثال مزایده در نظر بگیرید که فقط یک فروشنده وجود دارد در نتیجه خریدارانی که بالاترین قیمت را پیشنهاد میدهند دارای اولویت بالا تر می باشند.</a:t>
            </a:r>
            <a:endParaRPr lang="en-US" dirty="0">
              <a:cs typeface="B Nazanin" panose="00000400000000000000" pitchFamily="2" charset="-78"/>
            </a:endParaRPr>
          </a:p>
          <a:p>
            <a:pPr algn="justLow" rtl="1"/>
            <a:r>
              <a:rPr lang="fa-IR" dirty="0">
                <a:cs typeface="B Nazanin" panose="00000400000000000000" pitchFamily="2" charset="-78"/>
              </a:rPr>
              <a:t>نکته قابل تامل  در انتخاب ساختمان داده مناسب برای این صف ها حتما باید از صف استفاده شود در نتیجه نباید از لیست استفاده کنیم.</a:t>
            </a:r>
            <a:endParaRPr lang="en-US" dirty="0">
              <a:cs typeface="B Nazanin" panose="00000400000000000000" pitchFamily="2" charset="-78"/>
            </a:endParaRPr>
          </a:p>
          <a:p>
            <a:pPr algn="r" rtl="1"/>
            <a:endParaRPr lang="en-US" dirty="0"/>
          </a:p>
        </p:txBody>
      </p:sp>
    </p:spTree>
    <p:extLst>
      <p:ext uri="{BB962C8B-B14F-4D97-AF65-F5344CB8AC3E}">
        <p14:creationId xmlns:p14="http://schemas.microsoft.com/office/powerpoint/2010/main" val="293962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0B92-78CB-465B-4265-F0DABB3BC180}"/>
              </a:ext>
            </a:extLst>
          </p:cNvPr>
          <p:cNvSpPr>
            <a:spLocks noGrp="1"/>
          </p:cNvSpPr>
          <p:nvPr>
            <p:ph type="title"/>
          </p:nvPr>
        </p:nvSpPr>
        <p:spPr/>
        <p:txBody>
          <a:bodyPr/>
          <a:lstStyle/>
          <a:p>
            <a:r>
              <a:rPr lang="en-US" dirty="0">
                <a:cs typeface="B Titr" panose="00000700000000000000" pitchFamily="2" charset="-78"/>
              </a:rPr>
              <a:t>Auction:</a:t>
            </a:r>
          </a:p>
        </p:txBody>
      </p:sp>
      <p:sp>
        <p:nvSpPr>
          <p:cNvPr id="3" name="Content Placeholder 2">
            <a:extLst>
              <a:ext uri="{FF2B5EF4-FFF2-40B4-BE49-F238E27FC236}">
                <a16:creationId xmlns:a16="http://schemas.microsoft.com/office/drawing/2014/main" id="{33E4A9A0-C6B5-A5AA-391C-FBF5430A4370}"/>
              </a:ext>
            </a:extLst>
          </p:cNvPr>
          <p:cNvSpPr>
            <a:spLocks noGrp="1"/>
          </p:cNvSpPr>
          <p:nvPr>
            <p:ph idx="1"/>
          </p:nvPr>
        </p:nvSpPr>
        <p:spPr/>
        <p:txBody>
          <a:bodyPr/>
          <a:lstStyle/>
          <a:p>
            <a:pPr algn="justLow" rtl="1"/>
            <a:r>
              <a:rPr lang="fa-IR" sz="2000" dirty="0">
                <a:cs typeface="B Titr" panose="00000700000000000000" pitchFamily="2" charset="-78"/>
              </a:rPr>
              <a:t>آنچه در معامله سهام در بورس اتفاق می افتد در واقع یک حراج دو طرفه است:</a:t>
            </a:r>
          </a:p>
          <a:p>
            <a:pPr algn="justLow" rtl="1"/>
            <a:r>
              <a:rPr lang="fa-IR" dirty="0">
                <a:cs typeface="B Nazanin" panose="00000400000000000000" pitchFamily="2" charset="-78"/>
              </a:rPr>
              <a:t> هرگاه یک سفارش برای خرید سهم وارد سیستم میشود عمل مناقصه بین فروشندگان حاضر در صف فروش  اتفاق افتاده و خریدار میتواند کمترین پیشنهاد فروش سهم را از آن خود کند.</a:t>
            </a:r>
          </a:p>
          <a:p>
            <a:pPr algn="justLow" rtl="1"/>
            <a:r>
              <a:rPr lang="fa-IR" dirty="0">
                <a:cs typeface="B Nazanin" panose="00000400000000000000" pitchFamily="2" charset="-78"/>
              </a:rPr>
              <a:t>درمقابل هنگامی که یک پیشنهاد فروش سهم وارد سیستم میشود عمل مزایده بین خریداران حاضر در صف خرید اتفاق افتاده و فروشنده میتواند سهام خود را با بالاترین قیمت پیشنهادی به فروش برساند.</a:t>
            </a:r>
          </a:p>
          <a:p>
            <a:pPr algn="justLow" rtl="1"/>
            <a:r>
              <a:rPr lang="fa-IR" dirty="0">
                <a:cs typeface="B Nazanin" panose="00000400000000000000" pitchFamily="2" charset="-78"/>
              </a:rPr>
              <a:t>این فرایند به صورت پیوسته درحال انجام است به صورتی که با ورود هرسفارش باتوجه به نوع آن(خرید یا فروش) مناقصه یا مزایده برگزار می شود.</a:t>
            </a:r>
            <a:endParaRPr lang="en-US" dirty="0">
              <a:cs typeface="B Nazanin" panose="00000400000000000000" pitchFamily="2" charset="-78"/>
            </a:endParaRPr>
          </a:p>
        </p:txBody>
      </p:sp>
    </p:spTree>
    <p:extLst>
      <p:ext uri="{BB962C8B-B14F-4D97-AF65-F5344CB8AC3E}">
        <p14:creationId xmlns:p14="http://schemas.microsoft.com/office/powerpoint/2010/main" val="274545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A7C0-DFA6-5FCE-E088-8E5E4454D383}"/>
              </a:ext>
            </a:extLst>
          </p:cNvPr>
          <p:cNvSpPr>
            <a:spLocks noGrp="1"/>
          </p:cNvSpPr>
          <p:nvPr>
            <p:ph type="title"/>
          </p:nvPr>
        </p:nvSpPr>
        <p:spPr/>
        <p:txBody>
          <a:bodyPr/>
          <a:lstStyle/>
          <a:p>
            <a:pPr algn="r"/>
            <a:r>
              <a:rPr lang="fa-IR" dirty="0">
                <a:cs typeface="B Titr" panose="00000700000000000000" pitchFamily="2" charset="-78"/>
              </a:rPr>
              <a:t>وضعیت بازار</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BA37DEA0-7AF6-B1F2-C49B-86A38F55F27D}"/>
              </a:ext>
            </a:extLst>
          </p:cNvPr>
          <p:cNvSpPr>
            <a:spLocks noGrp="1"/>
          </p:cNvSpPr>
          <p:nvPr>
            <p:ph idx="1"/>
          </p:nvPr>
        </p:nvSpPr>
        <p:spPr/>
        <p:txBody>
          <a:bodyPr/>
          <a:lstStyle/>
          <a:p>
            <a:pPr algn="justLow" rtl="1"/>
            <a:r>
              <a:rPr lang="fa-IR" dirty="0">
                <a:cs typeface="B Nazanin" panose="00000400000000000000" pitchFamily="2" charset="-78"/>
              </a:rPr>
              <a:t>به طور کلی در هنگام ورود سفارش به سیستم ، بازار در یکی از وضعیت های باز، بسته و پیشگشایش قرار دارد. و در نتیجه به ساز و کاری جهت انتقال به یکی از این وضعیت ها و امکان انجام عملیات با توجه به وضعیت آن نیاز داریم. توجه کنید امکان انتقال بین وضعیت های مختلف بازار تحت شرایط تعریف شده ایی وجود دارد. این شرایط به ما امکان انتقال مستقیم از وضعیت بسته به باز و برعکس را نمی دهد. در حقیقت جا بجایی بین وضعیت های بسته و باز تنها با گذر از وضعیت پیش گشایش امکان پذیر است. در شکل زیر مسیر جا بجایی بین وضعیت های مختلف نمایش داده شده است.</a:t>
            </a:r>
          </a:p>
          <a:p>
            <a:pPr algn="justLow" rtl="1"/>
            <a:r>
              <a:rPr lang="fa-IR" dirty="0">
                <a:cs typeface="B Nazanin" panose="00000400000000000000" pitchFamily="2" charset="-78"/>
              </a:rPr>
              <a:t>نکته: معادل انگلیسی وضعیت های بازار عبارت اند از: </a:t>
            </a:r>
            <a:r>
              <a:rPr lang="en-US" dirty="0">
                <a:cs typeface="B Nazanin" panose="00000400000000000000" pitchFamily="2" charset="-78"/>
              </a:rPr>
              <a:t>Open, Close, </a:t>
            </a:r>
            <a:r>
              <a:rPr lang="en-US" dirty="0" err="1">
                <a:cs typeface="B Nazanin" panose="00000400000000000000" pitchFamily="2" charset="-78"/>
              </a:rPr>
              <a:t>PreOpen</a:t>
            </a:r>
            <a:endParaRPr lang="fa-IR" dirty="0">
              <a:cs typeface="B Nazanin" panose="00000400000000000000" pitchFamily="2" charset="-78"/>
            </a:endParaRPr>
          </a:p>
          <a:p>
            <a:pPr algn="justLow" rtl="1"/>
            <a:endParaRPr lang="en-US" dirty="0">
              <a:cs typeface="B Nazanin" panose="00000400000000000000" pitchFamily="2" charset="-78"/>
            </a:endParaRPr>
          </a:p>
        </p:txBody>
      </p:sp>
    </p:spTree>
    <p:extLst>
      <p:ext uri="{BB962C8B-B14F-4D97-AF65-F5344CB8AC3E}">
        <p14:creationId xmlns:p14="http://schemas.microsoft.com/office/powerpoint/2010/main" val="3861228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5A4D-8B53-865C-D998-800A032F111E}"/>
              </a:ext>
            </a:extLst>
          </p:cNvPr>
          <p:cNvSpPr>
            <a:spLocks noGrp="1"/>
          </p:cNvSpPr>
          <p:nvPr>
            <p:ph type="title"/>
          </p:nvPr>
        </p:nvSpPr>
        <p:spPr/>
        <p:txBody>
          <a:bodyPr/>
          <a:lstStyle/>
          <a:p>
            <a:pPr algn="r" rtl="1"/>
            <a:r>
              <a:rPr lang="fa-IR" dirty="0">
                <a:cs typeface="B Titr" panose="00000700000000000000" pitchFamily="2" charset="-78"/>
              </a:rPr>
              <a:t>وضعیت های بازار:</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FBB5987-108C-C5F1-A3E2-92BCF5055024}"/>
              </a:ext>
            </a:extLst>
          </p:cNvPr>
          <p:cNvSpPr>
            <a:spLocks noGrp="1"/>
          </p:cNvSpPr>
          <p:nvPr>
            <p:ph idx="1"/>
          </p:nvPr>
        </p:nvSpPr>
        <p:spPr/>
        <p:txBody>
          <a:bodyPr/>
          <a:lstStyle/>
          <a:p>
            <a:pPr algn="r" rtl="1"/>
            <a:r>
              <a:rPr lang="fa-IR" dirty="0">
                <a:cs typeface="B Nazanin" panose="00000400000000000000" pitchFamily="2" charset="-78"/>
              </a:rPr>
              <a:t>در حالت پیشگایش امکان افزودن به صف خرید</a:t>
            </a:r>
          </a:p>
          <a:p>
            <a:pPr algn="r" rtl="1"/>
            <a:r>
              <a:rPr lang="fa-IR" dirty="0">
                <a:cs typeface="B Nazanin" panose="00000400000000000000" pitchFamily="2" charset="-78"/>
              </a:rPr>
              <a:t>یا فروش وجود دارد در واقع فقط ثبت سفارش انجام</a:t>
            </a:r>
          </a:p>
          <a:p>
            <a:pPr algn="r" rtl="1"/>
            <a:r>
              <a:rPr lang="fa-IR" dirty="0">
                <a:cs typeface="B Nazanin" panose="00000400000000000000" pitchFamily="2" charset="-78"/>
              </a:rPr>
              <a:t>میشود و در نتیجه امکان انجام معامله وجود ندارد.</a:t>
            </a:r>
          </a:p>
          <a:p>
            <a:pPr algn="r" rtl="1"/>
            <a:r>
              <a:rPr lang="fa-IR" dirty="0">
                <a:cs typeface="B Nazanin" panose="00000400000000000000" pitchFamily="2" charset="-78"/>
              </a:rPr>
              <a:t>در حالت باز امکان ثبت سفارش و انجام معامله </a:t>
            </a:r>
          </a:p>
          <a:p>
            <a:pPr algn="r" rtl="1"/>
            <a:r>
              <a:rPr lang="fa-IR" dirty="0">
                <a:cs typeface="B Nazanin" panose="00000400000000000000" pitchFamily="2" charset="-78"/>
              </a:rPr>
              <a:t>وجود دارد.</a:t>
            </a:r>
          </a:p>
          <a:p>
            <a:pPr algn="r" rtl="1"/>
            <a:r>
              <a:rPr lang="fa-IR" dirty="0">
                <a:cs typeface="B Nazanin" panose="00000400000000000000" pitchFamily="2" charset="-78"/>
              </a:rPr>
              <a:t>در حالت بسته سفارش ثبت نمیشود</a:t>
            </a:r>
          </a:p>
          <a:p>
            <a:pPr algn="r" rtl="1"/>
            <a:r>
              <a:rPr lang="fa-IR" dirty="0">
                <a:cs typeface="B Nazanin" panose="00000400000000000000" pitchFamily="2" charset="-78"/>
              </a:rPr>
              <a:t>و نیز معامله ایی نیز انجام نمیشود.</a:t>
            </a:r>
            <a:endParaRPr lang="en-US" dirty="0">
              <a:cs typeface="B Nazanin" panose="00000400000000000000" pitchFamily="2" charset="-78"/>
            </a:endParaRPr>
          </a:p>
          <a:p>
            <a:endParaRPr lang="en-US" dirty="0"/>
          </a:p>
        </p:txBody>
      </p:sp>
      <p:grpSp>
        <p:nvGrpSpPr>
          <p:cNvPr id="22" name="Group 21">
            <a:extLst>
              <a:ext uri="{FF2B5EF4-FFF2-40B4-BE49-F238E27FC236}">
                <a16:creationId xmlns:a16="http://schemas.microsoft.com/office/drawing/2014/main" id="{106CA930-1C6F-E4CD-68B8-F2408BDBBBBB}"/>
              </a:ext>
            </a:extLst>
          </p:cNvPr>
          <p:cNvGrpSpPr/>
          <p:nvPr/>
        </p:nvGrpSpPr>
        <p:grpSpPr>
          <a:xfrm>
            <a:off x="123558" y="2088157"/>
            <a:ext cx="6452944" cy="3826274"/>
            <a:chOff x="2316343" y="1841487"/>
            <a:chExt cx="6452944" cy="3826274"/>
          </a:xfrm>
        </p:grpSpPr>
        <p:sp>
          <p:nvSpPr>
            <p:cNvPr id="4" name="Oval 3">
              <a:extLst>
                <a:ext uri="{FF2B5EF4-FFF2-40B4-BE49-F238E27FC236}">
                  <a16:creationId xmlns:a16="http://schemas.microsoft.com/office/drawing/2014/main" id="{CE5074B3-A117-B0C7-11C1-6F0D5AD1082D}"/>
                </a:ext>
              </a:extLst>
            </p:cNvPr>
            <p:cNvSpPr/>
            <p:nvPr/>
          </p:nvSpPr>
          <p:spPr>
            <a:xfrm>
              <a:off x="4787097" y="1841487"/>
              <a:ext cx="1793289" cy="1669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پیش گشایش</a:t>
              </a:r>
              <a:endParaRPr lang="en-US" dirty="0">
                <a:cs typeface="B Nazanin" panose="00000400000000000000" pitchFamily="2" charset="-78"/>
              </a:endParaRPr>
            </a:p>
            <a:p>
              <a:pPr algn="ctr"/>
              <a:r>
                <a:rPr lang="en-US" dirty="0" err="1"/>
                <a:t>PreOpen</a:t>
              </a:r>
              <a:endParaRPr lang="en-US" dirty="0"/>
            </a:p>
          </p:txBody>
        </p:sp>
        <p:sp>
          <p:nvSpPr>
            <p:cNvPr id="5" name="Oval 4">
              <a:extLst>
                <a:ext uri="{FF2B5EF4-FFF2-40B4-BE49-F238E27FC236}">
                  <a16:creationId xmlns:a16="http://schemas.microsoft.com/office/drawing/2014/main" id="{1A0919A5-5ED8-15C1-0457-8E6148ADC32A}"/>
                </a:ext>
              </a:extLst>
            </p:cNvPr>
            <p:cNvSpPr/>
            <p:nvPr/>
          </p:nvSpPr>
          <p:spPr>
            <a:xfrm>
              <a:off x="2316343" y="3950960"/>
              <a:ext cx="1793289" cy="1669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بسته</a:t>
              </a:r>
              <a:r>
                <a:rPr lang="fa-IR" dirty="0"/>
                <a:t> </a:t>
              </a:r>
            </a:p>
            <a:p>
              <a:pPr algn="ctr"/>
              <a:r>
                <a:rPr lang="en-US" dirty="0"/>
                <a:t>Close</a:t>
              </a:r>
            </a:p>
          </p:txBody>
        </p:sp>
        <p:sp>
          <p:nvSpPr>
            <p:cNvPr id="6" name="Oval 5">
              <a:extLst>
                <a:ext uri="{FF2B5EF4-FFF2-40B4-BE49-F238E27FC236}">
                  <a16:creationId xmlns:a16="http://schemas.microsoft.com/office/drawing/2014/main" id="{6390D27B-72FC-8BB9-D361-1511C7020459}"/>
                </a:ext>
              </a:extLst>
            </p:cNvPr>
            <p:cNvSpPr/>
            <p:nvPr/>
          </p:nvSpPr>
          <p:spPr>
            <a:xfrm>
              <a:off x="6975998" y="3998759"/>
              <a:ext cx="1793289" cy="1669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باز</a:t>
              </a:r>
              <a:endParaRPr lang="en-US" dirty="0">
                <a:cs typeface="B Nazanin" panose="00000400000000000000" pitchFamily="2" charset="-78"/>
              </a:endParaRPr>
            </a:p>
            <a:p>
              <a:pPr algn="ctr"/>
              <a:r>
                <a:rPr lang="en-US" dirty="0"/>
                <a:t>Open</a:t>
              </a:r>
            </a:p>
          </p:txBody>
        </p:sp>
        <p:sp>
          <p:nvSpPr>
            <p:cNvPr id="18" name="Arrow: Striped Right 17">
              <a:extLst>
                <a:ext uri="{FF2B5EF4-FFF2-40B4-BE49-F238E27FC236}">
                  <a16:creationId xmlns:a16="http://schemas.microsoft.com/office/drawing/2014/main" id="{9BE719E6-555D-E45B-1935-2F2DBF74BAFD}"/>
                </a:ext>
              </a:extLst>
            </p:cNvPr>
            <p:cNvSpPr/>
            <p:nvPr/>
          </p:nvSpPr>
          <p:spPr>
            <a:xfrm rot="19375194">
              <a:off x="3152016" y="3153836"/>
              <a:ext cx="1864961" cy="484632"/>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Arrow: Striped Right 18">
              <a:extLst>
                <a:ext uri="{FF2B5EF4-FFF2-40B4-BE49-F238E27FC236}">
                  <a16:creationId xmlns:a16="http://schemas.microsoft.com/office/drawing/2014/main" id="{02FC9B0E-38CC-641E-81BC-E69A7C0ECEC6}"/>
                </a:ext>
              </a:extLst>
            </p:cNvPr>
            <p:cNvSpPr/>
            <p:nvPr/>
          </p:nvSpPr>
          <p:spPr>
            <a:xfrm rot="2364644">
              <a:off x="6159331" y="3517293"/>
              <a:ext cx="1337233" cy="410288"/>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Arrow: Striped Right 19">
              <a:extLst>
                <a:ext uri="{FF2B5EF4-FFF2-40B4-BE49-F238E27FC236}">
                  <a16:creationId xmlns:a16="http://schemas.microsoft.com/office/drawing/2014/main" id="{D7C6352C-E20F-AE7D-B6E1-5B34679A11CB}"/>
                </a:ext>
              </a:extLst>
            </p:cNvPr>
            <p:cNvSpPr/>
            <p:nvPr/>
          </p:nvSpPr>
          <p:spPr>
            <a:xfrm rot="8280369">
              <a:off x="3716630" y="3504989"/>
              <a:ext cx="1501218" cy="484632"/>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Arrow: Striped Right 20">
              <a:extLst>
                <a:ext uri="{FF2B5EF4-FFF2-40B4-BE49-F238E27FC236}">
                  <a16:creationId xmlns:a16="http://schemas.microsoft.com/office/drawing/2014/main" id="{DA4FE858-78D8-2B74-862B-F9686147F319}"/>
                </a:ext>
              </a:extLst>
            </p:cNvPr>
            <p:cNvSpPr/>
            <p:nvPr/>
          </p:nvSpPr>
          <p:spPr>
            <a:xfrm rot="13159021">
              <a:off x="6336856" y="3113414"/>
              <a:ext cx="1737368" cy="484632"/>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064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0E3B-94FF-7EEE-FBE0-0F3DF2D4E366}"/>
              </a:ext>
            </a:extLst>
          </p:cNvPr>
          <p:cNvSpPr>
            <a:spLocks noGrp="1"/>
          </p:cNvSpPr>
          <p:nvPr>
            <p:ph type="title"/>
          </p:nvPr>
        </p:nvSpPr>
        <p:spPr/>
        <p:txBody>
          <a:bodyPr/>
          <a:lstStyle/>
          <a:p>
            <a:pPr algn="r" rtl="1"/>
            <a:r>
              <a:rPr lang="fa-IR" dirty="0">
                <a:cs typeface="B Titr" panose="00000700000000000000" pitchFamily="2" charset="-78"/>
              </a:rPr>
              <a:t>مسئله2: پیاده سازی امکان تغییر وضعیت بازار</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21FCAD24-A327-216C-055E-33782B3DBC61}"/>
              </a:ext>
            </a:extLst>
          </p:cNvPr>
          <p:cNvSpPr>
            <a:spLocks noGrp="1"/>
          </p:cNvSpPr>
          <p:nvPr>
            <p:ph idx="1"/>
          </p:nvPr>
        </p:nvSpPr>
        <p:spPr/>
        <p:txBody>
          <a:bodyPr/>
          <a:lstStyle/>
          <a:p>
            <a:pPr algn="justLow" rtl="1"/>
            <a:r>
              <a:rPr lang="fa-IR" dirty="0">
                <a:cs typeface="B Nazanin" panose="00000400000000000000" pitchFamily="2" charset="-78"/>
              </a:rPr>
              <a:t>با توجه به آنچه شرح داده شد لازم است سیستم بتواند وضعیت بازار را در بین حالت های تعریف شده عوض کند و همزمان نگرانی های موجود درمورد امکان جابجایی بین وضعیت ها را برطرف سازد.</a:t>
            </a:r>
          </a:p>
          <a:p>
            <a:pPr algn="justLow" rtl="1"/>
            <a:r>
              <a:rPr lang="fa-IR" dirty="0">
                <a:cs typeface="B Nazanin" panose="00000400000000000000" pitchFamily="2" charset="-78"/>
              </a:rPr>
              <a:t>چگونه بین وضعیت ها جابجایی انجام دهیم؟</a:t>
            </a:r>
          </a:p>
          <a:p>
            <a:pPr algn="justLow" rtl="1"/>
            <a:r>
              <a:rPr lang="fa-IR" dirty="0">
                <a:cs typeface="B Nazanin" panose="00000400000000000000" pitchFamily="2" charset="-78"/>
              </a:rPr>
              <a:t>نکته: در هنگام قرار گرفتن در یک وضعیت، تنها اعمال(متدها) مربوط به آن وضعیت باید در دسترس کاربر سیستم وجود داشته باشد و اعمالی که تنها درسایر وضعیت ها مجاز هستند باید از استفاده کاربر دور بمانند.</a:t>
            </a:r>
          </a:p>
          <a:p>
            <a:pPr algn="justLow" rtl="1"/>
            <a:r>
              <a:rPr lang="fa-IR" dirty="0">
                <a:cs typeface="B Nazanin" panose="00000400000000000000" pitchFamily="2" charset="-78"/>
              </a:rPr>
              <a:t>نکته: درصورت تعریف شدن یک وضعیت جدید برای سیستم، اضافه کردن و اعمال تغییرات باید بتواند به سریع ترین شکل ممکن انجام شود و کمترین تغییر بر روی کدهای نوشته شده فعلی لازم باشد.</a:t>
            </a:r>
            <a:endParaRPr lang="en-US" dirty="0">
              <a:cs typeface="B Nazanin" panose="00000400000000000000" pitchFamily="2" charset="-78"/>
            </a:endParaRPr>
          </a:p>
        </p:txBody>
      </p:sp>
    </p:spTree>
    <p:extLst>
      <p:ext uri="{BB962C8B-B14F-4D97-AF65-F5344CB8AC3E}">
        <p14:creationId xmlns:p14="http://schemas.microsoft.com/office/powerpoint/2010/main" val="3664754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16FC-D753-64A6-87DE-9A1CB17D1F63}"/>
              </a:ext>
            </a:extLst>
          </p:cNvPr>
          <p:cNvSpPr>
            <a:spLocks noGrp="1"/>
          </p:cNvSpPr>
          <p:nvPr>
            <p:ph type="title"/>
          </p:nvPr>
        </p:nvSpPr>
        <p:spPr/>
        <p:txBody>
          <a:bodyPr/>
          <a:lstStyle/>
          <a:p>
            <a:pPr algn="r" rtl="1"/>
            <a:r>
              <a:rPr lang="fa-IR" dirty="0">
                <a:cs typeface="B Titr" panose="00000700000000000000" pitchFamily="2" charset="-78"/>
              </a:rPr>
              <a:t>معرفی </a:t>
            </a:r>
            <a:r>
              <a:rPr lang="en-US" dirty="0">
                <a:cs typeface="B Titr" panose="00000700000000000000" pitchFamily="2" charset="-78"/>
              </a:rPr>
              <a:t> </a:t>
            </a:r>
            <a:r>
              <a:rPr lang="en-US" dirty="0" err="1">
                <a:cs typeface="B Titr" panose="00000700000000000000" pitchFamily="2" charset="-78"/>
              </a:rPr>
              <a:t>StateMachine</a:t>
            </a:r>
            <a:r>
              <a:rPr lang="fa-IR" dirty="0">
                <a:cs typeface="B Titr" panose="00000700000000000000" pitchFamily="2" charset="-78"/>
              </a:rPr>
              <a:t>:</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85116093-0DF4-EAFC-06C7-A6ACA90B6815}"/>
              </a:ext>
            </a:extLst>
          </p:cNvPr>
          <p:cNvSpPr>
            <a:spLocks noGrp="1"/>
          </p:cNvSpPr>
          <p:nvPr>
            <p:ph idx="1"/>
          </p:nvPr>
        </p:nvSpPr>
        <p:spPr/>
        <p:txBody>
          <a:bodyPr/>
          <a:lstStyle/>
          <a:p>
            <a:pPr algn="r" rtl="1"/>
            <a:r>
              <a:rPr lang="en-US" dirty="0" err="1">
                <a:cs typeface="B Nazanin" panose="00000400000000000000" pitchFamily="2" charset="-78"/>
              </a:rPr>
              <a:t>Statemachine</a:t>
            </a:r>
            <a:r>
              <a:rPr lang="en-US" dirty="0">
                <a:cs typeface="B Nazanin" panose="00000400000000000000" pitchFamily="2" charset="-78"/>
              </a:rPr>
              <a:t> </a:t>
            </a:r>
            <a:r>
              <a:rPr lang="fa-IR" dirty="0">
                <a:cs typeface="B Nazanin" panose="00000400000000000000" pitchFamily="2" charset="-78"/>
              </a:rPr>
              <a:t> فراهم کننده ساز و کاری برای جابجایی بین وضعیت های یک سیستم و همچنین ارائه دهنده رفتارهای مجاز سیستم در هروضعیت است.</a:t>
            </a:r>
          </a:p>
          <a:p>
            <a:pPr algn="r" rtl="1"/>
            <a:endParaRPr lang="fa-IR" dirty="0">
              <a:cs typeface="B Nazanin" panose="00000400000000000000" pitchFamily="2" charset="-78"/>
            </a:endParaRPr>
          </a:p>
          <a:p>
            <a:pPr algn="r" rtl="1"/>
            <a:r>
              <a:rPr lang="fa-IR" dirty="0">
                <a:cs typeface="B Nazanin" panose="00000400000000000000" pitchFamily="2" charset="-78"/>
              </a:rPr>
              <a:t>تعاریف ابتدایی:</a:t>
            </a:r>
          </a:p>
          <a:p>
            <a:pPr algn="r" rtl="1"/>
            <a:r>
              <a:rPr lang="fa-IR" dirty="0">
                <a:cs typeface="B Nazanin" panose="00000400000000000000" pitchFamily="2" charset="-78"/>
              </a:rPr>
              <a:t>1- </a:t>
            </a:r>
            <a:r>
              <a:rPr lang="en-US" dirty="0">
                <a:cs typeface="B Nazanin" panose="00000400000000000000" pitchFamily="2" charset="-78"/>
              </a:rPr>
              <a:t>State</a:t>
            </a:r>
            <a:r>
              <a:rPr lang="fa-IR" dirty="0">
                <a:cs typeface="B Nazanin" panose="00000400000000000000" pitchFamily="2" charset="-78"/>
              </a:rPr>
              <a:t> : همان وضعیت بازار(یا هر شی</a:t>
            </a:r>
            <a:r>
              <a:rPr lang="en-US" dirty="0">
                <a:cs typeface="B Nazanin" panose="00000400000000000000" pitchFamily="2" charset="-78"/>
              </a:rPr>
              <a:t> </a:t>
            </a:r>
            <a:r>
              <a:rPr lang="fa-IR" dirty="0">
                <a:cs typeface="B Nazanin" panose="00000400000000000000" pitchFamily="2" charset="-78"/>
              </a:rPr>
              <a:t>دیگر) است که در آن رفتار بازار ارائه میشود.</a:t>
            </a:r>
          </a:p>
          <a:p>
            <a:pPr algn="r" rtl="1"/>
            <a:r>
              <a:rPr lang="fa-IR" dirty="0">
                <a:cs typeface="B Nazanin" panose="00000400000000000000" pitchFamily="2" charset="-78"/>
              </a:rPr>
              <a:t>2- </a:t>
            </a:r>
            <a:r>
              <a:rPr lang="en-US" dirty="0">
                <a:cs typeface="B Nazanin" panose="00000400000000000000" pitchFamily="2" charset="-78"/>
              </a:rPr>
              <a:t>Transition</a:t>
            </a:r>
            <a:r>
              <a:rPr lang="fa-IR" dirty="0">
                <a:cs typeface="B Nazanin" panose="00000400000000000000" pitchFamily="2" charset="-78"/>
              </a:rPr>
              <a:t> : انتقال بین وضعیت های مختلف عمل </a:t>
            </a:r>
            <a:r>
              <a:rPr lang="en-US" dirty="0">
                <a:cs typeface="B Nazanin" panose="00000400000000000000" pitchFamily="2" charset="-78"/>
              </a:rPr>
              <a:t>transition</a:t>
            </a:r>
            <a:r>
              <a:rPr lang="fa-IR" dirty="0">
                <a:cs typeface="B Nazanin" panose="00000400000000000000" pitchFamily="2" charset="-78"/>
              </a:rPr>
              <a:t> نام دارد</a:t>
            </a:r>
          </a:p>
          <a:p>
            <a:pPr algn="r" rtl="1"/>
            <a:r>
              <a:rPr lang="fa-IR" dirty="0">
                <a:cs typeface="B Nazanin" panose="00000400000000000000" pitchFamily="2" charset="-78"/>
              </a:rPr>
              <a:t>3- </a:t>
            </a:r>
            <a:r>
              <a:rPr lang="en-US" dirty="0">
                <a:cs typeface="B Nazanin" panose="00000400000000000000" pitchFamily="2" charset="-78"/>
              </a:rPr>
              <a:t>Trigger</a:t>
            </a:r>
            <a:r>
              <a:rPr lang="fa-IR" dirty="0">
                <a:cs typeface="B Nazanin" panose="00000400000000000000" pitchFamily="2" charset="-78"/>
              </a:rPr>
              <a:t> : متدی است که </a:t>
            </a:r>
            <a:r>
              <a:rPr lang="en-US" dirty="0">
                <a:cs typeface="B Nazanin" panose="00000400000000000000" pitchFamily="2" charset="-78"/>
              </a:rPr>
              <a:t>transition</a:t>
            </a:r>
            <a:r>
              <a:rPr lang="fa-IR" dirty="0">
                <a:cs typeface="B Nazanin" panose="00000400000000000000" pitchFamily="2" charset="-78"/>
              </a:rPr>
              <a:t> بین </a:t>
            </a:r>
            <a:r>
              <a:rPr lang="en-US" dirty="0">
                <a:cs typeface="B Nazanin" panose="00000400000000000000" pitchFamily="2" charset="-78"/>
              </a:rPr>
              <a:t>state</a:t>
            </a:r>
            <a:r>
              <a:rPr lang="fa-IR" dirty="0">
                <a:cs typeface="B Nazanin" panose="00000400000000000000" pitchFamily="2" charset="-78"/>
              </a:rPr>
              <a:t>های مختلف را انجام میدهد.</a:t>
            </a: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2431926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816C-403B-BA12-3380-B4211B0454D8}"/>
              </a:ext>
            </a:extLst>
          </p:cNvPr>
          <p:cNvSpPr>
            <a:spLocks noGrp="1"/>
          </p:cNvSpPr>
          <p:nvPr>
            <p:ph type="title"/>
          </p:nvPr>
        </p:nvSpPr>
        <p:spPr/>
        <p:txBody>
          <a:bodyPr/>
          <a:lstStyle/>
          <a:p>
            <a:pPr algn="r" rtl="1"/>
            <a:r>
              <a:rPr lang="fa-IR" dirty="0">
                <a:cs typeface="B Titr" panose="00000700000000000000" pitchFamily="2" charset="-78"/>
              </a:rPr>
              <a:t>نمودار </a:t>
            </a:r>
            <a:r>
              <a:rPr lang="en-US" dirty="0">
                <a:cs typeface="B Titr" panose="00000700000000000000" pitchFamily="2" charset="-78"/>
              </a:rPr>
              <a:t> </a:t>
            </a:r>
            <a:r>
              <a:rPr lang="en-US" dirty="0" err="1">
                <a:cs typeface="B Titr" panose="00000700000000000000" pitchFamily="2" charset="-78"/>
              </a:rPr>
              <a:t>StateMachine</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4BF6D0EE-76D6-5DF0-B3F0-A23F1D4680C1}"/>
              </a:ext>
            </a:extLst>
          </p:cNvPr>
          <p:cNvSpPr>
            <a:spLocks noGrp="1"/>
          </p:cNvSpPr>
          <p:nvPr>
            <p:ph idx="1"/>
          </p:nvPr>
        </p:nvSpPr>
        <p:spPr/>
        <p:txBody>
          <a:bodyPr/>
          <a:lstStyle/>
          <a:p>
            <a:pPr algn="just" rtl="1"/>
            <a:r>
              <a:rPr lang="fa-IR" dirty="0">
                <a:cs typeface="B Nazanin" panose="00000400000000000000" pitchFamily="2" charset="-78"/>
              </a:rPr>
              <a:t>در شکل اسلاید بعد یک</a:t>
            </a:r>
            <a:r>
              <a:rPr lang="en-US" dirty="0">
                <a:cs typeface="B Nazanin" panose="00000400000000000000" pitchFamily="2" charset="-78"/>
              </a:rPr>
              <a:t>state machine </a:t>
            </a:r>
            <a:r>
              <a:rPr lang="fa-IR" dirty="0">
                <a:cs typeface="B Nazanin" panose="00000400000000000000" pitchFamily="2" charset="-78"/>
              </a:rPr>
              <a:t> برای بازار نمایش داده شده که در آن وضعیت های بازار، </a:t>
            </a:r>
            <a:r>
              <a:rPr lang="en-US" dirty="0">
                <a:cs typeface="B Nazanin" panose="00000400000000000000" pitchFamily="2" charset="-78"/>
              </a:rPr>
              <a:t>Trigger</a:t>
            </a:r>
            <a:r>
              <a:rPr lang="fa-IR" dirty="0">
                <a:cs typeface="B Nazanin" panose="00000400000000000000" pitchFamily="2" charset="-78"/>
              </a:rPr>
              <a:t>ها، و اعمال مجاز در هر وضعیت نشان داده شده است.</a:t>
            </a:r>
            <a:endParaRPr lang="en-US" dirty="0">
              <a:cs typeface="B Nazanin" panose="00000400000000000000" pitchFamily="2" charset="-78"/>
            </a:endParaRPr>
          </a:p>
        </p:txBody>
      </p:sp>
    </p:spTree>
    <p:extLst>
      <p:ext uri="{BB962C8B-B14F-4D97-AF65-F5344CB8AC3E}">
        <p14:creationId xmlns:p14="http://schemas.microsoft.com/office/powerpoint/2010/main" val="138463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0DEC-3EDB-9D74-01AE-775B3E263765}"/>
              </a:ext>
            </a:extLst>
          </p:cNvPr>
          <p:cNvSpPr>
            <a:spLocks noGrp="1"/>
          </p:cNvSpPr>
          <p:nvPr>
            <p:ph type="title"/>
          </p:nvPr>
        </p:nvSpPr>
        <p:spPr/>
        <p:txBody>
          <a:bodyPr/>
          <a:lstStyle/>
          <a:p>
            <a:pPr algn="r" rtl="1"/>
            <a:r>
              <a:rPr lang="fa-IR" dirty="0">
                <a:cs typeface="B Titr" panose="00000700000000000000" pitchFamily="2" charset="-78"/>
              </a:rPr>
              <a:t>نمودار </a:t>
            </a:r>
            <a:r>
              <a:rPr lang="en-US" dirty="0">
                <a:cs typeface="B Titr" panose="00000700000000000000" pitchFamily="2" charset="-78"/>
              </a:rPr>
              <a:t> State Machine</a:t>
            </a:r>
            <a:r>
              <a:rPr lang="fa-IR" dirty="0">
                <a:cs typeface="B Titr" panose="00000700000000000000" pitchFamily="2" charset="-78"/>
              </a:rPr>
              <a:t> </a:t>
            </a:r>
            <a:endParaRPr lang="en-US" dirty="0">
              <a:cs typeface="B Titr" panose="00000700000000000000" pitchFamily="2" charset="-78"/>
            </a:endParaRPr>
          </a:p>
        </p:txBody>
      </p:sp>
      <p:grpSp>
        <p:nvGrpSpPr>
          <p:cNvPr id="85" name="Group 84">
            <a:extLst>
              <a:ext uri="{FF2B5EF4-FFF2-40B4-BE49-F238E27FC236}">
                <a16:creationId xmlns:a16="http://schemas.microsoft.com/office/drawing/2014/main" id="{24F24077-5D4B-AE3F-6972-AAC4BD9B1139}"/>
              </a:ext>
            </a:extLst>
          </p:cNvPr>
          <p:cNvGrpSpPr/>
          <p:nvPr/>
        </p:nvGrpSpPr>
        <p:grpSpPr>
          <a:xfrm>
            <a:off x="1154444" y="1673215"/>
            <a:ext cx="10439053" cy="4399679"/>
            <a:chOff x="923254" y="1988506"/>
            <a:chExt cx="10439053" cy="4399679"/>
          </a:xfrm>
        </p:grpSpPr>
        <p:grpSp>
          <p:nvGrpSpPr>
            <p:cNvPr id="4" name="Group 3">
              <a:extLst>
                <a:ext uri="{FF2B5EF4-FFF2-40B4-BE49-F238E27FC236}">
                  <a16:creationId xmlns:a16="http://schemas.microsoft.com/office/drawing/2014/main" id="{3F6CA2E4-7556-8CF3-F58F-92CC6845D7E4}"/>
                </a:ext>
              </a:extLst>
            </p:cNvPr>
            <p:cNvGrpSpPr/>
            <p:nvPr/>
          </p:nvGrpSpPr>
          <p:grpSpPr>
            <a:xfrm>
              <a:off x="3408296" y="2655828"/>
              <a:ext cx="5194166" cy="3254805"/>
              <a:chOff x="2316343" y="1841487"/>
              <a:chExt cx="6452944" cy="3826274"/>
            </a:xfrm>
          </p:grpSpPr>
          <p:sp>
            <p:nvSpPr>
              <p:cNvPr id="5" name="Oval 4">
                <a:extLst>
                  <a:ext uri="{FF2B5EF4-FFF2-40B4-BE49-F238E27FC236}">
                    <a16:creationId xmlns:a16="http://schemas.microsoft.com/office/drawing/2014/main" id="{B9D7D156-2E30-E65E-0CD2-B39BD52838C2}"/>
                  </a:ext>
                </a:extLst>
              </p:cNvPr>
              <p:cNvSpPr/>
              <p:nvPr/>
            </p:nvSpPr>
            <p:spPr>
              <a:xfrm>
                <a:off x="4787097" y="1841487"/>
                <a:ext cx="1793289" cy="1669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پیش گشایش</a:t>
                </a:r>
                <a:endParaRPr lang="en-US" dirty="0">
                  <a:cs typeface="B Nazanin" panose="00000400000000000000" pitchFamily="2" charset="-78"/>
                </a:endParaRPr>
              </a:p>
              <a:p>
                <a:pPr algn="ctr"/>
                <a:r>
                  <a:rPr lang="en-US" dirty="0" err="1"/>
                  <a:t>PreOpen</a:t>
                </a:r>
                <a:endParaRPr lang="en-US" dirty="0"/>
              </a:p>
            </p:txBody>
          </p:sp>
          <p:sp>
            <p:nvSpPr>
              <p:cNvPr id="6" name="Oval 5">
                <a:extLst>
                  <a:ext uri="{FF2B5EF4-FFF2-40B4-BE49-F238E27FC236}">
                    <a16:creationId xmlns:a16="http://schemas.microsoft.com/office/drawing/2014/main" id="{1A35FFF6-D9F4-DC66-9729-0A44CE1A2EAE}"/>
                  </a:ext>
                </a:extLst>
              </p:cNvPr>
              <p:cNvSpPr/>
              <p:nvPr/>
            </p:nvSpPr>
            <p:spPr>
              <a:xfrm>
                <a:off x="2316343" y="3950960"/>
                <a:ext cx="1793289" cy="1669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بسته</a:t>
                </a:r>
                <a:r>
                  <a:rPr lang="fa-IR" dirty="0"/>
                  <a:t> </a:t>
                </a:r>
              </a:p>
              <a:p>
                <a:pPr algn="ctr"/>
                <a:r>
                  <a:rPr lang="en-US" dirty="0"/>
                  <a:t>Close</a:t>
                </a:r>
              </a:p>
            </p:txBody>
          </p:sp>
          <p:sp>
            <p:nvSpPr>
              <p:cNvPr id="7" name="Oval 6">
                <a:extLst>
                  <a:ext uri="{FF2B5EF4-FFF2-40B4-BE49-F238E27FC236}">
                    <a16:creationId xmlns:a16="http://schemas.microsoft.com/office/drawing/2014/main" id="{186FE1DB-0A63-ED67-B94A-D55F56F0FD39}"/>
                  </a:ext>
                </a:extLst>
              </p:cNvPr>
              <p:cNvSpPr/>
              <p:nvPr/>
            </p:nvSpPr>
            <p:spPr>
              <a:xfrm>
                <a:off x="6975998" y="3998759"/>
                <a:ext cx="1793289" cy="1669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باز</a:t>
                </a:r>
                <a:endParaRPr lang="en-US" dirty="0">
                  <a:cs typeface="B Nazanin" panose="00000400000000000000" pitchFamily="2" charset="-78"/>
                </a:endParaRPr>
              </a:p>
              <a:p>
                <a:pPr algn="ctr"/>
                <a:r>
                  <a:rPr lang="en-US" dirty="0"/>
                  <a:t>Open</a:t>
                </a:r>
              </a:p>
            </p:txBody>
          </p:sp>
          <p:sp>
            <p:nvSpPr>
              <p:cNvPr id="8" name="Arrow: Striped Right 7">
                <a:extLst>
                  <a:ext uri="{FF2B5EF4-FFF2-40B4-BE49-F238E27FC236}">
                    <a16:creationId xmlns:a16="http://schemas.microsoft.com/office/drawing/2014/main" id="{F33C8BA2-A03F-CCC6-D0B9-AE47AD4F9A01}"/>
                  </a:ext>
                </a:extLst>
              </p:cNvPr>
              <p:cNvSpPr/>
              <p:nvPr/>
            </p:nvSpPr>
            <p:spPr>
              <a:xfrm rot="19375194">
                <a:off x="3152016" y="3153836"/>
                <a:ext cx="1864961" cy="484632"/>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Arrow: Striped Right 8">
                <a:extLst>
                  <a:ext uri="{FF2B5EF4-FFF2-40B4-BE49-F238E27FC236}">
                    <a16:creationId xmlns:a16="http://schemas.microsoft.com/office/drawing/2014/main" id="{11F07C27-9FAB-F8F1-0A04-47CC1F5664F1}"/>
                  </a:ext>
                </a:extLst>
              </p:cNvPr>
              <p:cNvSpPr/>
              <p:nvPr/>
            </p:nvSpPr>
            <p:spPr>
              <a:xfrm rot="2364644">
                <a:off x="6159331" y="3517293"/>
                <a:ext cx="1337233" cy="410288"/>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Striped Right 9">
                <a:extLst>
                  <a:ext uri="{FF2B5EF4-FFF2-40B4-BE49-F238E27FC236}">
                    <a16:creationId xmlns:a16="http://schemas.microsoft.com/office/drawing/2014/main" id="{BAC82993-0EC6-F8C6-46B6-65F368BBBAFF}"/>
                  </a:ext>
                </a:extLst>
              </p:cNvPr>
              <p:cNvSpPr/>
              <p:nvPr/>
            </p:nvSpPr>
            <p:spPr>
              <a:xfrm rot="8280369">
                <a:off x="3716630" y="3504989"/>
                <a:ext cx="1501218" cy="484632"/>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Arrow: Striped Right 10">
                <a:extLst>
                  <a:ext uri="{FF2B5EF4-FFF2-40B4-BE49-F238E27FC236}">
                    <a16:creationId xmlns:a16="http://schemas.microsoft.com/office/drawing/2014/main" id="{2A597338-9CA6-CBF6-AD67-760C0E3D2FDF}"/>
                  </a:ext>
                </a:extLst>
              </p:cNvPr>
              <p:cNvSpPr/>
              <p:nvPr/>
            </p:nvSpPr>
            <p:spPr>
              <a:xfrm rot="13159021">
                <a:off x="6336856" y="3113414"/>
                <a:ext cx="1737368" cy="484632"/>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45" name="Arrow: Curved Down 44">
              <a:extLst>
                <a:ext uri="{FF2B5EF4-FFF2-40B4-BE49-F238E27FC236}">
                  <a16:creationId xmlns:a16="http://schemas.microsoft.com/office/drawing/2014/main" id="{E4CAD45F-D3E2-0C6B-4ABF-8FF4D520D54C}"/>
                </a:ext>
              </a:extLst>
            </p:cNvPr>
            <p:cNvSpPr/>
            <p:nvPr/>
          </p:nvSpPr>
          <p:spPr>
            <a:xfrm rot="3781078">
              <a:off x="8226086" y="4627768"/>
              <a:ext cx="870012" cy="413329"/>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BE970E9-7224-233D-C993-9F8D46D2BC3C}"/>
                </a:ext>
              </a:extLst>
            </p:cNvPr>
            <p:cNvSpPr txBox="1"/>
            <p:nvPr/>
          </p:nvSpPr>
          <p:spPr>
            <a:xfrm>
              <a:off x="8812945" y="4493085"/>
              <a:ext cx="1156086" cy="369332"/>
            </a:xfrm>
            <a:prstGeom prst="rect">
              <a:avLst/>
            </a:prstGeom>
            <a:noFill/>
          </p:spPr>
          <p:txBody>
            <a:bodyPr wrap="none" rtlCol="0">
              <a:spAutoFit/>
            </a:bodyPr>
            <a:lstStyle/>
            <a:p>
              <a:r>
                <a:rPr lang="en-US" dirty="0"/>
                <a:t>Enqueue()</a:t>
              </a:r>
            </a:p>
          </p:txBody>
        </p:sp>
        <p:sp>
          <p:nvSpPr>
            <p:cNvPr id="47" name="Arrow: Curved Down 46">
              <a:extLst>
                <a:ext uri="{FF2B5EF4-FFF2-40B4-BE49-F238E27FC236}">
                  <a16:creationId xmlns:a16="http://schemas.microsoft.com/office/drawing/2014/main" id="{46CD7046-52F6-D992-6837-B1DB8051A0ED}"/>
                </a:ext>
              </a:extLst>
            </p:cNvPr>
            <p:cNvSpPr/>
            <p:nvPr/>
          </p:nvSpPr>
          <p:spPr>
            <a:xfrm rot="8270330">
              <a:off x="8041483" y="5618092"/>
              <a:ext cx="870012" cy="413329"/>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8" name="TextBox 47">
              <a:extLst>
                <a:ext uri="{FF2B5EF4-FFF2-40B4-BE49-F238E27FC236}">
                  <a16:creationId xmlns:a16="http://schemas.microsoft.com/office/drawing/2014/main" id="{A2116C16-0EA2-1B6E-1026-78557C90A831}"/>
                </a:ext>
              </a:extLst>
            </p:cNvPr>
            <p:cNvSpPr txBox="1"/>
            <p:nvPr/>
          </p:nvSpPr>
          <p:spPr>
            <a:xfrm>
              <a:off x="8661092" y="5669450"/>
              <a:ext cx="995337" cy="369332"/>
            </a:xfrm>
            <a:prstGeom prst="rect">
              <a:avLst/>
            </a:prstGeom>
            <a:noFill/>
          </p:spPr>
          <p:txBody>
            <a:bodyPr wrap="none" rtlCol="0">
              <a:spAutoFit/>
            </a:bodyPr>
            <a:lstStyle/>
            <a:p>
              <a:r>
                <a:rPr lang="en-US" dirty="0"/>
                <a:t>Modify()</a:t>
              </a:r>
            </a:p>
          </p:txBody>
        </p:sp>
        <p:sp>
          <p:nvSpPr>
            <p:cNvPr id="49" name="Arrow: Curved Down 48">
              <a:extLst>
                <a:ext uri="{FF2B5EF4-FFF2-40B4-BE49-F238E27FC236}">
                  <a16:creationId xmlns:a16="http://schemas.microsoft.com/office/drawing/2014/main" id="{EC8E10FD-9C5B-37B7-FBF0-A0EB216D9289}"/>
                </a:ext>
              </a:extLst>
            </p:cNvPr>
            <p:cNvSpPr/>
            <p:nvPr/>
          </p:nvSpPr>
          <p:spPr>
            <a:xfrm rot="14510698">
              <a:off x="6671290" y="5361573"/>
              <a:ext cx="870012" cy="413329"/>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50" name="TextBox 49">
              <a:extLst>
                <a:ext uri="{FF2B5EF4-FFF2-40B4-BE49-F238E27FC236}">
                  <a16:creationId xmlns:a16="http://schemas.microsoft.com/office/drawing/2014/main" id="{50DCDF46-62F0-85A9-C618-14DC159A0722}"/>
                </a:ext>
              </a:extLst>
            </p:cNvPr>
            <p:cNvSpPr txBox="1"/>
            <p:nvPr/>
          </p:nvSpPr>
          <p:spPr>
            <a:xfrm>
              <a:off x="5968932" y="5425906"/>
              <a:ext cx="947695" cy="369332"/>
            </a:xfrm>
            <a:prstGeom prst="rect">
              <a:avLst/>
            </a:prstGeom>
            <a:noFill/>
          </p:spPr>
          <p:txBody>
            <a:bodyPr wrap="none" rtlCol="0">
              <a:spAutoFit/>
            </a:bodyPr>
            <a:lstStyle/>
            <a:p>
              <a:r>
                <a:rPr lang="en-US" dirty="0"/>
                <a:t>Cancel()</a:t>
              </a:r>
            </a:p>
          </p:txBody>
        </p:sp>
        <p:sp>
          <p:nvSpPr>
            <p:cNvPr id="52" name="Arrow: Curved Down 51">
              <a:extLst>
                <a:ext uri="{FF2B5EF4-FFF2-40B4-BE49-F238E27FC236}">
                  <a16:creationId xmlns:a16="http://schemas.microsoft.com/office/drawing/2014/main" id="{53807CA3-D34F-DA5D-700A-77E9E5816CBA}"/>
                </a:ext>
              </a:extLst>
            </p:cNvPr>
            <p:cNvSpPr/>
            <p:nvPr/>
          </p:nvSpPr>
          <p:spPr>
            <a:xfrm rot="3849535">
              <a:off x="6463606" y="2789131"/>
              <a:ext cx="870012" cy="413329"/>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53" name="TextBox 52">
              <a:extLst>
                <a:ext uri="{FF2B5EF4-FFF2-40B4-BE49-F238E27FC236}">
                  <a16:creationId xmlns:a16="http://schemas.microsoft.com/office/drawing/2014/main" id="{2819E17D-11CD-630F-33D9-BE494FD95565}"/>
                </a:ext>
              </a:extLst>
            </p:cNvPr>
            <p:cNvSpPr txBox="1"/>
            <p:nvPr/>
          </p:nvSpPr>
          <p:spPr>
            <a:xfrm>
              <a:off x="7026125" y="2710004"/>
              <a:ext cx="947695" cy="369332"/>
            </a:xfrm>
            <a:prstGeom prst="rect">
              <a:avLst/>
            </a:prstGeom>
            <a:noFill/>
          </p:spPr>
          <p:txBody>
            <a:bodyPr wrap="none" rtlCol="0">
              <a:spAutoFit/>
            </a:bodyPr>
            <a:lstStyle/>
            <a:p>
              <a:r>
                <a:rPr lang="en-US" dirty="0"/>
                <a:t>Cancel()</a:t>
              </a:r>
            </a:p>
          </p:txBody>
        </p:sp>
        <p:sp>
          <p:nvSpPr>
            <p:cNvPr id="54" name="Arrow: Curved Down 53">
              <a:extLst>
                <a:ext uri="{FF2B5EF4-FFF2-40B4-BE49-F238E27FC236}">
                  <a16:creationId xmlns:a16="http://schemas.microsoft.com/office/drawing/2014/main" id="{C675BEEA-0472-2AA9-1B09-3045C03432D2}"/>
                </a:ext>
              </a:extLst>
            </p:cNvPr>
            <p:cNvSpPr/>
            <p:nvPr/>
          </p:nvSpPr>
          <p:spPr>
            <a:xfrm rot="17757394">
              <a:off x="4868550" y="2800911"/>
              <a:ext cx="870012" cy="413329"/>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55" name="Arrow: Curved Down 54">
              <a:extLst>
                <a:ext uri="{FF2B5EF4-FFF2-40B4-BE49-F238E27FC236}">
                  <a16:creationId xmlns:a16="http://schemas.microsoft.com/office/drawing/2014/main" id="{A747E852-A168-768B-88AF-4296082E42B4}"/>
                </a:ext>
              </a:extLst>
            </p:cNvPr>
            <p:cNvSpPr/>
            <p:nvPr/>
          </p:nvSpPr>
          <p:spPr>
            <a:xfrm rot="21264061">
              <a:off x="5642004" y="2319330"/>
              <a:ext cx="870012" cy="413329"/>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56" name="TextBox 55">
              <a:extLst>
                <a:ext uri="{FF2B5EF4-FFF2-40B4-BE49-F238E27FC236}">
                  <a16:creationId xmlns:a16="http://schemas.microsoft.com/office/drawing/2014/main" id="{7D4502E2-7A35-2A6E-5D99-CC3469112768}"/>
                </a:ext>
              </a:extLst>
            </p:cNvPr>
            <p:cNvSpPr txBox="1"/>
            <p:nvPr/>
          </p:nvSpPr>
          <p:spPr>
            <a:xfrm>
              <a:off x="5650364" y="1988506"/>
              <a:ext cx="995337" cy="369332"/>
            </a:xfrm>
            <a:prstGeom prst="rect">
              <a:avLst/>
            </a:prstGeom>
            <a:noFill/>
          </p:spPr>
          <p:txBody>
            <a:bodyPr wrap="none" rtlCol="0">
              <a:spAutoFit/>
            </a:bodyPr>
            <a:lstStyle/>
            <a:p>
              <a:r>
                <a:rPr lang="en-US" dirty="0"/>
                <a:t>Modify()</a:t>
              </a:r>
            </a:p>
          </p:txBody>
        </p:sp>
        <p:sp>
          <p:nvSpPr>
            <p:cNvPr id="57" name="TextBox 56">
              <a:extLst>
                <a:ext uri="{FF2B5EF4-FFF2-40B4-BE49-F238E27FC236}">
                  <a16:creationId xmlns:a16="http://schemas.microsoft.com/office/drawing/2014/main" id="{37AD2521-AA83-1A8D-EED3-5B16FAF5EE13}"/>
                </a:ext>
              </a:extLst>
            </p:cNvPr>
            <p:cNvSpPr txBox="1"/>
            <p:nvPr/>
          </p:nvSpPr>
          <p:spPr>
            <a:xfrm>
              <a:off x="3974623" y="2784514"/>
              <a:ext cx="1156086" cy="369332"/>
            </a:xfrm>
            <a:prstGeom prst="rect">
              <a:avLst/>
            </a:prstGeom>
            <a:noFill/>
          </p:spPr>
          <p:txBody>
            <a:bodyPr wrap="none" rtlCol="0">
              <a:spAutoFit/>
            </a:bodyPr>
            <a:lstStyle/>
            <a:p>
              <a:r>
                <a:rPr lang="en-US" dirty="0"/>
                <a:t>Enqueue()</a:t>
              </a:r>
            </a:p>
          </p:txBody>
        </p:sp>
        <p:sp>
          <p:nvSpPr>
            <p:cNvPr id="58" name="TextBox 57">
              <a:extLst>
                <a:ext uri="{FF2B5EF4-FFF2-40B4-BE49-F238E27FC236}">
                  <a16:creationId xmlns:a16="http://schemas.microsoft.com/office/drawing/2014/main" id="{3B8703C7-BD31-CAF6-7A9E-C7796FAD50B3}"/>
                </a:ext>
              </a:extLst>
            </p:cNvPr>
            <p:cNvSpPr txBox="1"/>
            <p:nvPr/>
          </p:nvSpPr>
          <p:spPr>
            <a:xfrm>
              <a:off x="3595198" y="3594676"/>
              <a:ext cx="1148263" cy="369332"/>
            </a:xfrm>
            <a:prstGeom prst="rect">
              <a:avLst/>
            </a:prstGeom>
            <a:noFill/>
          </p:spPr>
          <p:txBody>
            <a:bodyPr wrap="none" rtlCol="0">
              <a:spAutoFit/>
            </a:bodyPr>
            <a:lstStyle/>
            <a:p>
              <a:r>
                <a:rPr lang="en-US" dirty="0" err="1"/>
                <a:t>PreOpen</a:t>
              </a:r>
              <a:r>
                <a:rPr lang="en-US" dirty="0"/>
                <a:t>()</a:t>
              </a:r>
            </a:p>
          </p:txBody>
        </p:sp>
        <p:sp>
          <p:nvSpPr>
            <p:cNvPr id="59" name="TextBox 58">
              <a:extLst>
                <a:ext uri="{FF2B5EF4-FFF2-40B4-BE49-F238E27FC236}">
                  <a16:creationId xmlns:a16="http://schemas.microsoft.com/office/drawing/2014/main" id="{E0E6EBAC-D00A-8B64-C788-6D9C73AC3327}"/>
                </a:ext>
              </a:extLst>
            </p:cNvPr>
            <p:cNvSpPr txBox="1"/>
            <p:nvPr/>
          </p:nvSpPr>
          <p:spPr>
            <a:xfrm>
              <a:off x="7310289" y="3581125"/>
              <a:ext cx="1148263" cy="369332"/>
            </a:xfrm>
            <a:prstGeom prst="rect">
              <a:avLst/>
            </a:prstGeom>
            <a:noFill/>
          </p:spPr>
          <p:txBody>
            <a:bodyPr wrap="none" rtlCol="0">
              <a:spAutoFit/>
            </a:bodyPr>
            <a:lstStyle/>
            <a:p>
              <a:r>
                <a:rPr lang="en-US" dirty="0" err="1"/>
                <a:t>PreOpen</a:t>
              </a:r>
              <a:r>
                <a:rPr lang="en-US" dirty="0"/>
                <a:t>()</a:t>
              </a:r>
            </a:p>
          </p:txBody>
        </p:sp>
        <p:sp>
          <p:nvSpPr>
            <p:cNvPr id="60" name="TextBox 59">
              <a:extLst>
                <a:ext uri="{FF2B5EF4-FFF2-40B4-BE49-F238E27FC236}">
                  <a16:creationId xmlns:a16="http://schemas.microsoft.com/office/drawing/2014/main" id="{708AC1B2-4CFB-FCEF-9103-2FF847837AC7}"/>
                </a:ext>
              </a:extLst>
            </p:cNvPr>
            <p:cNvSpPr txBox="1"/>
            <p:nvPr/>
          </p:nvSpPr>
          <p:spPr>
            <a:xfrm>
              <a:off x="5104044" y="4286502"/>
              <a:ext cx="829073" cy="369332"/>
            </a:xfrm>
            <a:prstGeom prst="rect">
              <a:avLst/>
            </a:prstGeom>
            <a:noFill/>
          </p:spPr>
          <p:txBody>
            <a:bodyPr wrap="none" rtlCol="0">
              <a:spAutoFit/>
            </a:bodyPr>
            <a:lstStyle/>
            <a:p>
              <a:r>
                <a:rPr lang="en-US" dirty="0"/>
                <a:t>Close()</a:t>
              </a:r>
            </a:p>
          </p:txBody>
        </p:sp>
        <p:sp>
          <p:nvSpPr>
            <p:cNvPr id="61" name="TextBox 60">
              <a:extLst>
                <a:ext uri="{FF2B5EF4-FFF2-40B4-BE49-F238E27FC236}">
                  <a16:creationId xmlns:a16="http://schemas.microsoft.com/office/drawing/2014/main" id="{1AF5A165-B8EB-0FAE-19A5-022F7D8829B6}"/>
                </a:ext>
              </a:extLst>
            </p:cNvPr>
            <p:cNvSpPr txBox="1"/>
            <p:nvPr/>
          </p:nvSpPr>
          <p:spPr>
            <a:xfrm>
              <a:off x="6189783" y="4213972"/>
              <a:ext cx="837089" cy="369332"/>
            </a:xfrm>
            <a:prstGeom prst="rect">
              <a:avLst/>
            </a:prstGeom>
            <a:noFill/>
          </p:spPr>
          <p:txBody>
            <a:bodyPr wrap="none" rtlCol="0">
              <a:spAutoFit/>
            </a:bodyPr>
            <a:lstStyle/>
            <a:p>
              <a:r>
                <a:rPr lang="en-US" dirty="0"/>
                <a:t>Open()</a:t>
              </a:r>
            </a:p>
          </p:txBody>
        </p:sp>
        <p:sp>
          <p:nvSpPr>
            <p:cNvPr id="62" name="Flowchart: Connector 61">
              <a:extLst>
                <a:ext uri="{FF2B5EF4-FFF2-40B4-BE49-F238E27FC236}">
                  <a16:creationId xmlns:a16="http://schemas.microsoft.com/office/drawing/2014/main" id="{83DC9FA7-B38C-3823-D17F-73D8B688D523}"/>
                </a:ext>
              </a:extLst>
            </p:cNvPr>
            <p:cNvSpPr/>
            <p:nvPr/>
          </p:nvSpPr>
          <p:spPr>
            <a:xfrm>
              <a:off x="2199560" y="4883511"/>
              <a:ext cx="550416" cy="56348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dirty="0"/>
                <a:t>Start</a:t>
              </a:r>
            </a:p>
          </p:txBody>
        </p:sp>
        <p:cxnSp>
          <p:nvCxnSpPr>
            <p:cNvPr id="64" name="Straight Arrow Connector 63">
              <a:extLst>
                <a:ext uri="{FF2B5EF4-FFF2-40B4-BE49-F238E27FC236}">
                  <a16:creationId xmlns:a16="http://schemas.microsoft.com/office/drawing/2014/main" id="{9399D8A2-7B8F-9D81-A37F-19AC2141699B}"/>
                </a:ext>
              </a:extLst>
            </p:cNvPr>
            <p:cNvCxnSpPr>
              <a:stCxn id="62" idx="6"/>
              <a:endCxn id="6" idx="2"/>
            </p:cNvCxnSpPr>
            <p:nvPr/>
          </p:nvCxnSpPr>
          <p:spPr>
            <a:xfrm flipV="1">
              <a:off x="2749976" y="5160108"/>
              <a:ext cx="658320" cy="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459AD6C-9042-DBE4-1AB4-D16263D0929F}"/>
                </a:ext>
              </a:extLst>
            </p:cNvPr>
            <p:cNvSpPr txBox="1"/>
            <p:nvPr/>
          </p:nvSpPr>
          <p:spPr>
            <a:xfrm>
              <a:off x="8937659" y="2277874"/>
              <a:ext cx="2130711" cy="369332"/>
            </a:xfrm>
            <a:prstGeom prst="rect">
              <a:avLst/>
            </a:prstGeom>
            <a:noFill/>
          </p:spPr>
          <p:txBody>
            <a:bodyPr wrap="none" rtlCol="0">
              <a:spAutoFit/>
            </a:bodyPr>
            <a:lstStyle/>
            <a:p>
              <a:r>
                <a:rPr lang="fa-IR" dirty="0">
                  <a:cs typeface="B Nazanin" panose="00000400000000000000" pitchFamily="2" charset="-78"/>
                </a:rPr>
                <a:t>اکشن های مجاز هر وضعیت</a:t>
              </a:r>
              <a:endParaRPr lang="en-US" dirty="0">
                <a:cs typeface="B Nazanin" panose="00000400000000000000" pitchFamily="2" charset="-78"/>
              </a:endParaRPr>
            </a:p>
          </p:txBody>
        </p:sp>
        <p:cxnSp>
          <p:nvCxnSpPr>
            <p:cNvPr id="67" name="Straight Arrow Connector 66">
              <a:extLst>
                <a:ext uri="{FF2B5EF4-FFF2-40B4-BE49-F238E27FC236}">
                  <a16:creationId xmlns:a16="http://schemas.microsoft.com/office/drawing/2014/main" id="{C64E4B8B-604A-C697-EBFE-2880E1663BE7}"/>
                </a:ext>
              </a:extLst>
            </p:cNvPr>
            <p:cNvCxnSpPr>
              <a:stCxn id="65" idx="1"/>
              <a:endCxn id="53" idx="1"/>
            </p:cNvCxnSpPr>
            <p:nvPr/>
          </p:nvCxnSpPr>
          <p:spPr>
            <a:xfrm flipH="1">
              <a:off x="7026125" y="2462540"/>
              <a:ext cx="1911534" cy="43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795B794-9378-D5CC-C03A-EFEC07385ECB}"/>
                </a:ext>
              </a:extLst>
            </p:cNvPr>
            <p:cNvCxnSpPr>
              <a:stCxn id="65" idx="1"/>
              <a:endCxn id="46" idx="1"/>
            </p:cNvCxnSpPr>
            <p:nvPr/>
          </p:nvCxnSpPr>
          <p:spPr>
            <a:xfrm flipH="1">
              <a:off x="8812945" y="2462540"/>
              <a:ext cx="124714" cy="2215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D550B20C-D189-6D76-A944-E284460E0A91}"/>
                </a:ext>
              </a:extLst>
            </p:cNvPr>
            <p:cNvSpPr txBox="1"/>
            <p:nvPr/>
          </p:nvSpPr>
          <p:spPr>
            <a:xfrm>
              <a:off x="923254" y="3149029"/>
              <a:ext cx="915187" cy="369332"/>
            </a:xfrm>
            <a:prstGeom prst="rect">
              <a:avLst/>
            </a:prstGeom>
            <a:noFill/>
          </p:spPr>
          <p:txBody>
            <a:bodyPr wrap="none" rtlCol="0">
              <a:spAutoFit/>
            </a:bodyPr>
            <a:lstStyle/>
            <a:p>
              <a:r>
                <a:rPr lang="en-US" dirty="0"/>
                <a:t>Triggers</a:t>
              </a:r>
            </a:p>
          </p:txBody>
        </p:sp>
        <p:cxnSp>
          <p:nvCxnSpPr>
            <p:cNvPr id="72" name="Straight Arrow Connector 71">
              <a:extLst>
                <a:ext uri="{FF2B5EF4-FFF2-40B4-BE49-F238E27FC236}">
                  <a16:creationId xmlns:a16="http://schemas.microsoft.com/office/drawing/2014/main" id="{E831F56B-3921-6E69-767F-4C3B277D1D6E}"/>
                </a:ext>
              </a:extLst>
            </p:cNvPr>
            <p:cNvCxnSpPr>
              <a:stCxn id="70" idx="3"/>
              <a:endCxn id="58" idx="1"/>
            </p:cNvCxnSpPr>
            <p:nvPr/>
          </p:nvCxnSpPr>
          <p:spPr>
            <a:xfrm>
              <a:off x="1838441" y="3333695"/>
              <a:ext cx="1756757" cy="44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A063A50-AB54-8B94-2A44-8B7A21F7450E}"/>
                </a:ext>
              </a:extLst>
            </p:cNvPr>
            <p:cNvSpPr txBox="1"/>
            <p:nvPr/>
          </p:nvSpPr>
          <p:spPr>
            <a:xfrm>
              <a:off x="5007966" y="6018853"/>
              <a:ext cx="752707" cy="369332"/>
            </a:xfrm>
            <a:prstGeom prst="rect">
              <a:avLst/>
            </a:prstGeom>
            <a:noFill/>
          </p:spPr>
          <p:txBody>
            <a:bodyPr wrap="none" rtlCol="0">
              <a:spAutoFit/>
            </a:bodyPr>
            <a:lstStyle/>
            <a:p>
              <a:r>
                <a:rPr lang="en-US" dirty="0"/>
                <a:t>States</a:t>
              </a:r>
            </a:p>
          </p:txBody>
        </p:sp>
        <p:cxnSp>
          <p:nvCxnSpPr>
            <p:cNvPr id="75" name="Straight Arrow Connector 74">
              <a:extLst>
                <a:ext uri="{FF2B5EF4-FFF2-40B4-BE49-F238E27FC236}">
                  <a16:creationId xmlns:a16="http://schemas.microsoft.com/office/drawing/2014/main" id="{5066B9A4-B7D1-B674-FF25-2E572FF0E913}"/>
                </a:ext>
              </a:extLst>
            </p:cNvPr>
            <p:cNvCxnSpPr>
              <a:stCxn id="73" idx="0"/>
              <a:endCxn id="6" idx="5"/>
            </p:cNvCxnSpPr>
            <p:nvPr/>
          </p:nvCxnSpPr>
          <p:spPr>
            <a:xfrm flipH="1" flipV="1">
              <a:off x="4640376" y="5662058"/>
              <a:ext cx="743944" cy="356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04B83FF-6349-421E-2F54-6E1750E2996C}"/>
                </a:ext>
              </a:extLst>
            </p:cNvPr>
            <p:cNvCxnSpPr>
              <a:stCxn id="73" idx="0"/>
              <a:endCxn id="5" idx="4"/>
            </p:cNvCxnSpPr>
            <p:nvPr/>
          </p:nvCxnSpPr>
          <p:spPr>
            <a:xfrm flipV="1">
              <a:off x="5384320" y="4075558"/>
              <a:ext cx="734495" cy="194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22C0FCE-656B-73DF-D738-11ACEC6A7660}"/>
                </a:ext>
              </a:extLst>
            </p:cNvPr>
            <p:cNvSpPr txBox="1"/>
            <p:nvPr/>
          </p:nvSpPr>
          <p:spPr>
            <a:xfrm>
              <a:off x="10165954" y="3591770"/>
              <a:ext cx="1196353" cy="369332"/>
            </a:xfrm>
            <a:prstGeom prst="rect">
              <a:avLst/>
            </a:prstGeom>
            <a:noFill/>
          </p:spPr>
          <p:txBody>
            <a:bodyPr wrap="none" rtlCol="0">
              <a:spAutoFit/>
            </a:bodyPr>
            <a:lstStyle/>
            <a:p>
              <a:r>
                <a:rPr lang="en-US" dirty="0"/>
                <a:t>Transitions</a:t>
              </a:r>
            </a:p>
          </p:txBody>
        </p:sp>
        <p:cxnSp>
          <p:nvCxnSpPr>
            <p:cNvPr id="80" name="Straight Arrow Connector 79">
              <a:extLst>
                <a:ext uri="{FF2B5EF4-FFF2-40B4-BE49-F238E27FC236}">
                  <a16:creationId xmlns:a16="http://schemas.microsoft.com/office/drawing/2014/main" id="{502F3301-9039-46B6-21EC-14DD4CD9E2A0}"/>
                </a:ext>
              </a:extLst>
            </p:cNvPr>
            <p:cNvCxnSpPr>
              <a:stCxn id="78" idx="1"/>
            </p:cNvCxnSpPr>
            <p:nvPr/>
          </p:nvCxnSpPr>
          <p:spPr>
            <a:xfrm flipH="1">
              <a:off x="7635270" y="3776436"/>
              <a:ext cx="2530684" cy="494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C157D6D-6FC4-FD5C-93C5-ABDC7C52970D}"/>
                </a:ext>
              </a:extLst>
            </p:cNvPr>
            <p:cNvCxnSpPr>
              <a:stCxn id="78" idx="1"/>
            </p:cNvCxnSpPr>
            <p:nvPr/>
          </p:nvCxnSpPr>
          <p:spPr>
            <a:xfrm flipH="1">
              <a:off x="7009228" y="3776436"/>
              <a:ext cx="3156726" cy="494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2788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3ACC-2B91-5FE5-D792-31C6DE88B350}"/>
              </a:ext>
            </a:extLst>
          </p:cNvPr>
          <p:cNvSpPr>
            <a:spLocks noGrp="1"/>
          </p:cNvSpPr>
          <p:nvPr>
            <p:ph type="title"/>
          </p:nvPr>
        </p:nvSpPr>
        <p:spPr/>
        <p:txBody>
          <a:bodyPr/>
          <a:lstStyle/>
          <a:p>
            <a:r>
              <a:rPr lang="en-US" dirty="0"/>
              <a:t>State Pattern</a:t>
            </a:r>
          </a:p>
        </p:txBody>
      </p:sp>
      <p:sp>
        <p:nvSpPr>
          <p:cNvPr id="3" name="Content Placeholder 2">
            <a:extLst>
              <a:ext uri="{FF2B5EF4-FFF2-40B4-BE49-F238E27FC236}">
                <a16:creationId xmlns:a16="http://schemas.microsoft.com/office/drawing/2014/main" id="{6847F0D4-39E8-E388-9997-F213280E638C}"/>
              </a:ext>
            </a:extLst>
          </p:cNvPr>
          <p:cNvSpPr>
            <a:spLocks noGrp="1"/>
          </p:cNvSpPr>
          <p:nvPr>
            <p:ph idx="1"/>
          </p:nvPr>
        </p:nvSpPr>
        <p:spPr/>
        <p:txBody>
          <a:bodyPr/>
          <a:lstStyle/>
          <a:p>
            <a:pPr algn="just" rtl="1"/>
            <a:r>
              <a:rPr lang="fa-IR" dirty="0">
                <a:cs typeface="B Nazanin" panose="00000400000000000000" pitchFamily="2" charset="-78"/>
              </a:rPr>
              <a:t>برای پیاده سازی </a:t>
            </a:r>
            <a:r>
              <a:rPr lang="en-US" dirty="0">
                <a:cs typeface="B Nazanin" panose="00000400000000000000" pitchFamily="2" charset="-78"/>
              </a:rPr>
              <a:t>State Machine </a:t>
            </a:r>
            <a:r>
              <a:rPr lang="fa-IR" dirty="0">
                <a:cs typeface="B Nazanin" panose="00000400000000000000" pitchFamily="2" charset="-78"/>
              </a:rPr>
              <a:t> روش های مختلفی وجود دارد که یکی از بهترین آنها استفاده از الگوی طراحی </a:t>
            </a:r>
            <a:r>
              <a:rPr lang="en-US" dirty="0">
                <a:cs typeface="B Nazanin" panose="00000400000000000000" pitchFamily="2" charset="-78"/>
              </a:rPr>
              <a:t>State Pattern</a:t>
            </a:r>
            <a:r>
              <a:rPr lang="fa-IR" dirty="0">
                <a:cs typeface="B Nazanin" panose="00000400000000000000" pitchFamily="2" charset="-78"/>
              </a:rPr>
              <a:t> است. این پترن که در مجموعه پترن ها </a:t>
            </a:r>
            <a:r>
              <a:rPr lang="en-US" dirty="0">
                <a:cs typeface="B Nazanin" panose="00000400000000000000" pitchFamily="2" charset="-78"/>
              </a:rPr>
              <a:t>Behavioral</a:t>
            </a:r>
            <a:r>
              <a:rPr lang="fa-IR" dirty="0">
                <a:cs typeface="B Nazanin" panose="00000400000000000000" pitchFamily="2" charset="-78"/>
              </a:rPr>
              <a:t> قرار میگیرد رفتار شی مورد نظر را درحالت مجاز تغییر میدهد. </a:t>
            </a:r>
            <a:endParaRPr lang="en-US" dirty="0">
              <a:cs typeface="B Nazanin" panose="00000400000000000000" pitchFamily="2" charset="-78"/>
            </a:endParaRPr>
          </a:p>
        </p:txBody>
      </p:sp>
    </p:spTree>
    <p:extLst>
      <p:ext uri="{BB962C8B-B14F-4D97-AF65-F5344CB8AC3E}">
        <p14:creationId xmlns:p14="http://schemas.microsoft.com/office/powerpoint/2010/main" val="83345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6804-A7FD-F808-82D8-427D92FAA10A}"/>
              </a:ext>
            </a:extLst>
          </p:cNvPr>
          <p:cNvSpPr>
            <a:spLocks noGrp="1"/>
          </p:cNvSpPr>
          <p:nvPr>
            <p:ph type="title"/>
          </p:nvPr>
        </p:nvSpPr>
        <p:spPr/>
        <p:txBody>
          <a:bodyPr/>
          <a:lstStyle/>
          <a:p>
            <a:pPr algn="r"/>
            <a:r>
              <a:rPr lang="fa-IR" dirty="0">
                <a:cs typeface="B Titr" panose="00000700000000000000" pitchFamily="2" charset="-78"/>
              </a:rPr>
              <a:t>مناقصه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65203755-E17D-8A40-D86C-F0002B3F020E}"/>
              </a:ext>
            </a:extLst>
          </p:cNvPr>
          <p:cNvSpPr>
            <a:spLocks noGrp="1"/>
          </p:cNvSpPr>
          <p:nvPr>
            <p:ph idx="1"/>
          </p:nvPr>
        </p:nvSpPr>
        <p:spPr/>
        <p:txBody>
          <a:bodyPr/>
          <a:lstStyle/>
          <a:p>
            <a:pPr algn="justLow" rtl="1"/>
            <a:r>
              <a:rPr lang="fa-IR" dirty="0">
                <a:cs typeface="B Nazanin" panose="00000400000000000000" pitchFamily="2" charset="-78"/>
              </a:rPr>
              <a:t>مناقصه عبارت است از خرید یک محصول یا هر مورد مشابه از لیستی از فروشندگان به طوری که کمترین قیمت  ارائه شده در اولویت خواهد بود</a:t>
            </a:r>
            <a:endParaRPr lang="en-US" dirty="0">
              <a:cs typeface="B Nazanin" panose="00000400000000000000" pitchFamily="2" charset="-78"/>
            </a:endParaRPr>
          </a:p>
        </p:txBody>
      </p:sp>
      <p:grpSp>
        <p:nvGrpSpPr>
          <p:cNvPr id="4" name="Group 3">
            <a:extLst>
              <a:ext uri="{FF2B5EF4-FFF2-40B4-BE49-F238E27FC236}">
                <a16:creationId xmlns:a16="http://schemas.microsoft.com/office/drawing/2014/main" id="{F9B1BCA3-7AE6-C8E9-53B4-2B962909B18C}"/>
              </a:ext>
            </a:extLst>
          </p:cNvPr>
          <p:cNvGrpSpPr/>
          <p:nvPr/>
        </p:nvGrpSpPr>
        <p:grpSpPr>
          <a:xfrm>
            <a:off x="2364162" y="2858880"/>
            <a:ext cx="7173784" cy="3252718"/>
            <a:chOff x="3390530" y="2121762"/>
            <a:chExt cx="7173784" cy="3252718"/>
          </a:xfrm>
        </p:grpSpPr>
        <p:sp>
          <p:nvSpPr>
            <p:cNvPr id="5" name="Rectangle: Rounded Corners 4">
              <a:extLst>
                <a:ext uri="{FF2B5EF4-FFF2-40B4-BE49-F238E27FC236}">
                  <a16:creationId xmlns:a16="http://schemas.microsoft.com/office/drawing/2014/main" id="{7E67DE15-61C4-DB5A-F8B7-89B8C3D09E14}"/>
                </a:ext>
              </a:extLst>
            </p:cNvPr>
            <p:cNvSpPr/>
            <p:nvPr/>
          </p:nvSpPr>
          <p:spPr>
            <a:xfrm>
              <a:off x="3390530" y="3315807"/>
              <a:ext cx="1180730" cy="896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خریدار</a:t>
              </a:r>
              <a:endParaRPr lang="en-US" dirty="0">
                <a:cs typeface="B Nazanin" panose="00000400000000000000" pitchFamily="2" charset="-78"/>
              </a:endParaRPr>
            </a:p>
          </p:txBody>
        </p:sp>
        <p:sp>
          <p:nvSpPr>
            <p:cNvPr id="6" name="Oval 5">
              <a:extLst>
                <a:ext uri="{FF2B5EF4-FFF2-40B4-BE49-F238E27FC236}">
                  <a16:creationId xmlns:a16="http://schemas.microsoft.com/office/drawing/2014/main" id="{D68A8E5E-4074-5CEC-5DAD-EABCEDAE5A3E}"/>
                </a:ext>
              </a:extLst>
            </p:cNvPr>
            <p:cNvSpPr/>
            <p:nvPr/>
          </p:nvSpPr>
          <p:spPr>
            <a:xfrm>
              <a:off x="6859479" y="2121762"/>
              <a:ext cx="1467775" cy="1029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فروشنده</a:t>
              </a:r>
            </a:p>
            <a:p>
              <a:pPr algn="ctr"/>
              <a:r>
                <a:rPr lang="fa-IR" dirty="0"/>
                <a:t>90</a:t>
              </a:r>
              <a:endParaRPr lang="en-US" dirty="0"/>
            </a:p>
          </p:txBody>
        </p:sp>
        <p:sp>
          <p:nvSpPr>
            <p:cNvPr id="7" name="Oval 6">
              <a:extLst>
                <a:ext uri="{FF2B5EF4-FFF2-40B4-BE49-F238E27FC236}">
                  <a16:creationId xmlns:a16="http://schemas.microsoft.com/office/drawing/2014/main" id="{7A28D099-474E-2987-CC46-CA72FAB1A009}"/>
                </a:ext>
              </a:extLst>
            </p:cNvPr>
            <p:cNvSpPr/>
            <p:nvPr/>
          </p:nvSpPr>
          <p:spPr>
            <a:xfrm>
              <a:off x="6933460" y="3249226"/>
              <a:ext cx="1467775" cy="1029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فروشنده</a:t>
              </a:r>
            </a:p>
            <a:p>
              <a:pPr algn="ctr"/>
              <a:r>
                <a:rPr lang="fa-IR" dirty="0"/>
                <a:t>100</a:t>
              </a:r>
              <a:endParaRPr lang="en-US" dirty="0"/>
            </a:p>
          </p:txBody>
        </p:sp>
        <p:sp>
          <p:nvSpPr>
            <p:cNvPr id="8" name="Oval 7">
              <a:extLst>
                <a:ext uri="{FF2B5EF4-FFF2-40B4-BE49-F238E27FC236}">
                  <a16:creationId xmlns:a16="http://schemas.microsoft.com/office/drawing/2014/main" id="{98BBB4A8-94E8-60EA-7FF2-798F489210D3}"/>
                </a:ext>
              </a:extLst>
            </p:cNvPr>
            <p:cNvSpPr/>
            <p:nvPr/>
          </p:nvSpPr>
          <p:spPr>
            <a:xfrm>
              <a:off x="7008549" y="4344671"/>
              <a:ext cx="1467775" cy="1029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فروشنده</a:t>
              </a:r>
            </a:p>
            <a:p>
              <a:pPr algn="ctr"/>
              <a:r>
                <a:rPr lang="fa-IR" dirty="0"/>
                <a:t>110</a:t>
              </a:r>
              <a:endParaRPr lang="en-US" dirty="0"/>
            </a:p>
          </p:txBody>
        </p:sp>
        <p:cxnSp>
          <p:nvCxnSpPr>
            <p:cNvPr id="9" name="Straight Arrow Connector 8">
              <a:extLst>
                <a:ext uri="{FF2B5EF4-FFF2-40B4-BE49-F238E27FC236}">
                  <a16:creationId xmlns:a16="http://schemas.microsoft.com/office/drawing/2014/main" id="{1FBC2890-BBE5-54BA-7D10-E0B1FC64A05A}"/>
                </a:ext>
              </a:extLst>
            </p:cNvPr>
            <p:cNvCxnSpPr/>
            <p:nvPr/>
          </p:nvCxnSpPr>
          <p:spPr>
            <a:xfrm flipV="1">
              <a:off x="4350058" y="2787588"/>
              <a:ext cx="2509421" cy="7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069CEBE-CEB8-917F-C104-3AC0883FC314}"/>
                </a:ext>
              </a:extLst>
            </p:cNvPr>
            <p:cNvSpPr txBox="1"/>
            <p:nvPr/>
          </p:nvSpPr>
          <p:spPr>
            <a:xfrm>
              <a:off x="9488378" y="2267334"/>
              <a:ext cx="1075936" cy="369332"/>
            </a:xfrm>
            <a:prstGeom prst="rect">
              <a:avLst/>
            </a:prstGeom>
            <a:noFill/>
          </p:spPr>
          <p:txBody>
            <a:bodyPr wrap="none" rtlCol="0">
              <a:spAutoFit/>
            </a:bodyPr>
            <a:lstStyle/>
            <a:p>
              <a:r>
                <a:rPr lang="fa-IR" dirty="0">
                  <a:cs typeface="B Nazanin" panose="00000400000000000000" pitchFamily="2" charset="-78"/>
                </a:rPr>
                <a:t>برنده مناقصه</a:t>
              </a:r>
              <a:endParaRPr lang="en-US" dirty="0">
                <a:cs typeface="B Nazanin" panose="00000400000000000000" pitchFamily="2" charset="-78"/>
              </a:endParaRPr>
            </a:p>
          </p:txBody>
        </p:sp>
        <p:cxnSp>
          <p:nvCxnSpPr>
            <p:cNvPr id="11" name="Straight Connector 10">
              <a:extLst>
                <a:ext uri="{FF2B5EF4-FFF2-40B4-BE49-F238E27FC236}">
                  <a16:creationId xmlns:a16="http://schemas.microsoft.com/office/drawing/2014/main" id="{81691CB3-891A-8FED-F404-56AA1A1A8074}"/>
                </a:ext>
              </a:extLst>
            </p:cNvPr>
            <p:cNvCxnSpPr>
              <a:cxnSpLocks/>
            </p:cNvCxnSpPr>
            <p:nvPr/>
          </p:nvCxnSpPr>
          <p:spPr>
            <a:xfrm flipH="1">
              <a:off x="8185212" y="2445093"/>
              <a:ext cx="1447060" cy="191573"/>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4033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7ED6-21A2-C367-BE34-BCC2D93878E7}"/>
              </a:ext>
            </a:extLst>
          </p:cNvPr>
          <p:cNvSpPr>
            <a:spLocks noGrp="1"/>
          </p:cNvSpPr>
          <p:nvPr>
            <p:ph type="title"/>
          </p:nvPr>
        </p:nvSpPr>
        <p:spPr/>
        <p:txBody>
          <a:bodyPr/>
          <a:lstStyle/>
          <a:p>
            <a:pPr algn="r" rtl="1"/>
            <a:r>
              <a:rPr lang="fa-IR" dirty="0">
                <a:cs typeface="B Titr" panose="00000700000000000000" pitchFamily="2" charset="-78"/>
              </a:rPr>
              <a:t>مزایده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DB88BCC8-3A68-3591-0EF7-47CC79859C93}"/>
              </a:ext>
            </a:extLst>
          </p:cNvPr>
          <p:cNvSpPr>
            <a:spLocks noGrp="1"/>
          </p:cNvSpPr>
          <p:nvPr>
            <p:ph idx="1"/>
          </p:nvPr>
        </p:nvSpPr>
        <p:spPr/>
        <p:txBody>
          <a:bodyPr/>
          <a:lstStyle/>
          <a:p>
            <a:pPr algn="justLow" rtl="1"/>
            <a:r>
              <a:rPr lang="fa-IR" dirty="0">
                <a:cs typeface="B Nazanin" panose="00000400000000000000" pitchFamily="2" charset="-78"/>
              </a:rPr>
              <a:t>مزایده عبارت است از فروش یک محصول یا هرمورد مشابه به لیستی از خریداران به طوری که بیشترین قیمت ارائه شده دراولویت خواهد بود.</a:t>
            </a:r>
            <a:endParaRPr lang="en-US" dirty="0">
              <a:cs typeface="B Nazanin" panose="00000400000000000000" pitchFamily="2" charset="-78"/>
            </a:endParaRPr>
          </a:p>
        </p:txBody>
      </p:sp>
      <p:grpSp>
        <p:nvGrpSpPr>
          <p:cNvPr id="4" name="Group 3">
            <a:extLst>
              <a:ext uri="{FF2B5EF4-FFF2-40B4-BE49-F238E27FC236}">
                <a16:creationId xmlns:a16="http://schemas.microsoft.com/office/drawing/2014/main" id="{EC5476BF-6C65-2ACA-2163-6C2BC745E6DE}"/>
              </a:ext>
            </a:extLst>
          </p:cNvPr>
          <p:cNvGrpSpPr/>
          <p:nvPr/>
        </p:nvGrpSpPr>
        <p:grpSpPr>
          <a:xfrm>
            <a:off x="1687936" y="2833881"/>
            <a:ext cx="7508667" cy="3343082"/>
            <a:chOff x="2760956" y="2170482"/>
            <a:chExt cx="7508667" cy="3343082"/>
          </a:xfrm>
        </p:grpSpPr>
        <p:sp>
          <p:nvSpPr>
            <p:cNvPr id="5" name="Oval 4">
              <a:extLst>
                <a:ext uri="{FF2B5EF4-FFF2-40B4-BE49-F238E27FC236}">
                  <a16:creationId xmlns:a16="http://schemas.microsoft.com/office/drawing/2014/main" id="{7A011EB3-913E-C760-19EE-95A90263A490}"/>
                </a:ext>
              </a:extLst>
            </p:cNvPr>
            <p:cNvSpPr/>
            <p:nvPr/>
          </p:nvSpPr>
          <p:spPr>
            <a:xfrm>
              <a:off x="2760956" y="3477511"/>
              <a:ext cx="1296139" cy="104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فروشنده</a:t>
              </a:r>
              <a:endParaRPr lang="en-US" dirty="0">
                <a:cs typeface="B Nazanin" panose="00000400000000000000" pitchFamily="2" charset="-78"/>
              </a:endParaRPr>
            </a:p>
          </p:txBody>
        </p:sp>
        <p:sp>
          <p:nvSpPr>
            <p:cNvPr id="6" name="Rectangle 5">
              <a:extLst>
                <a:ext uri="{FF2B5EF4-FFF2-40B4-BE49-F238E27FC236}">
                  <a16:creationId xmlns:a16="http://schemas.microsoft.com/office/drawing/2014/main" id="{4B3EECEB-D5D1-F24F-69FC-02CDD195DA67}"/>
                </a:ext>
              </a:extLst>
            </p:cNvPr>
            <p:cNvSpPr/>
            <p:nvPr/>
          </p:nvSpPr>
          <p:spPr>
            <a:xfrm>
              <a:off x="7025195" y="2170482"/>
              <a:ext cx="1358284" cy="976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خریدار</a:t>
              </a:r>
            </a:p>
            <a:p>
              <a:pPr algn="ctr"/>
              <a:r>
                <a:rPr lang="fa-IR" dirty="0"/>
                <a:t>110</a:t>
              </a:r>
              <a:endParaRPr lang="en-US" dirty="0"/>
            </a:p>
          </p:txBody>
        </p:sp>
        <p:sp>
          <p:nvSpPr>
            <p:cNvPr id="7" name="Rectangle 6">
              <a:extLst>
                <a:ext uri="{FF2B5EF4-FFF2-40B4-BE49-F238E27FC236}">
                  <a16:creationId xmlns:a16="http://schemas.microsoft.com/office/drawing/2014/main" id="{20E9A022-FA98-91C0-D15F-76BF143C71A9}"/>
                </a:ext>
              </a:extLst>
            </p:cNvPr>
            <p:cNvSpPr/>
            <p:nvPr/>
          </p:nvSpPr>
          <p:spPr>
            <a:xfrm>
              <a:off x="7025195" y="3385350"/>
              <a:ext cx="1358284" cy="976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خریدار</a:t>
              </a:r>
            </a:p>
            <a:p>
              <a:pPr algn="ctr"/>
              <a:r>
                <a:rPr lang="fa-IR" dirty="0"/>
                <a:t>100</a:t>
              </a:r>
              <a:endParaRPr lang="en-US" dirty="0"/>
            </a:p>
          </p:txBody>
        </p:sp>
        <p:sp>
          <p:nvSpPr>
            <p:cNvPr id="8" name="Rectangle 7">
              <a:extLst>
                <a:ext uri="{FF2B5EF4-FFF2-40B4-BE49-F238E27FC236}">
                  <a16:creationId xmlns:a16="http://schemas.microsoft.com/office/drawing/2014/main" id="{5D403C38-9ADB-3301-E11C-C9B85EE66584}"/>
                </a:ext>
              </a:extLst>
            </p:cNvPr>
            <p:cNvSpPr/>
            <p:nvPr/>
          </p:nvSpPr>
          <p:spPr>
            <a:xfrm>
              <a:off x="7025195" y="4537021"/>
              <a:ext cx="1358284" cy="976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خریدار</a:t>
              </a:r>
            </a:p>
            <a:p>
              <a:pPr algn="ctr"/>
              <a:r>
                <a:rPr lang="fa-IR" dirty="0"/>
                <a:t>90</a:t>
              </a:r>
              <a:endParaRPr lang="en-US" dirty="0"/>
            </a:p>
          </p:txBody>
        </p:sp>
        <p:cxnSp>
          <p:nvCxnSpPr>
            <p:cNvPr id="9" name="Straight Arrow Connector 8">
              <a:extLst>
                <a:ext uri="{FF2B5EF4-FFF2-40B4-BE49-F238E27FC236}">
                  <a16:creationId xmlns:a16="http://schemas.microsoft.com/office/drawing/2014/main" id="{2C12097F-90FB-E1D0-1DC2-B7650F640DB6}"/>
                </a:ext>
              </a:extLst>
            </p:cNvPr>
            <p:cNvCxnSpPr>
              <a:endCxn id="6" idx="1"/>
            </p:cNvCxnSpPr>
            <p:nvPr/>
          </p:nvCxnSpPr>
          <p:spPr>
            <a:xfrm flipV="1">
              <a:off x="3879541" y="2658754"/>
              <a:ext cx="3145654" cy="936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14EC5D-264B-FD73-E7FF-0B6BAD0D9129}"/>
                </a:ext>
              </a:extLst>
            </p:cNvPr>
            <p:cNvSpPr txBox="1"/>
            <p:nvPr/>
          </p:nvSpPr>
          <p:spPr>
            <a:xfrm>
              <a:off x="9259410" y="2170482"/>
              <a:ext cx="1010213" cy="369332"/>
            </a:xfrm>
            <a:prstGeom prst="rect">
              <a:avLst/>
            </a:prstGeom>
            <a:noFill/>
          </p:spPr>
          <p:txBody>
            <a:bodyPr wrap="none" rtlCol="0">
              <a:spAutoFit/>
            </a:bodyPr>
            <a:lstStyle/>
            <a:p>
              <a:r>
                <a:rPr lang="fa-IR" dirty="0">
                  <a:cs typeface="B Nazanin" panose="00000400000000000000" pitchFamily="2" charset="-78"/>
                </a:rPr>
                <a:t>برنده مزایده</a:t>
              </a:r>
              <a:endParaRPr lang="en-US" dirty="0">
                <a:cs typeface="B Nazanin" panose="00000400000000000000" pitchFamily="2" charset="-78"/>
              </a:endParaRPr>
            </a:p>
          </p:txBody>
        </p:sp>
        <p:cxnSp>
          <p:nvCxnSpPr>
            <p:cNvPr id="11" name="Straight Connector 10">
              <a:extLst>
                <a:ext uri="{FF2B5EF4-FFF2-40B4-BE49-F238E27FC236}">
                  <a16:creationId xmlns:a16="http://schemas.microsoft.com/office/drawing/2014/main" id="{76D06AAF-BBCC-E34F-AF90-B71DF9C1FD3B}"/>
                </a:ext>
              </a:extLst>
            </p:cNvPr>
            <p:cNvCxnSpPr>
              <a:cxnSpLocks/>
              <a:stCxn id="10" idx="1"/>
              <a:endCxn id="6" idx="3"/>
            </p:cNvCxnSpPr>
            <p:nvPr/>
          </p:nvCxnSpPr>
          <p:spPr>
            <a:xfrm flipH="1">
              <a:off x="8383479" y="2355148"/>
              <a:ext cx="875931" cy="303606"/>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00033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68AB-3411-7391-E530-DD8EF0277297}"/>
              </a:ext>
            </a:extLst>
          </p:cNvPr>
          <p:cNvSpPr>
            <a:spLocks noGrp="1"/>
          </p:cNvSpPr>
          <p:nvPr>
            <p:ph type="title"/>
          </p:nvPr>
        </p:nvSpPr>
        <p:spPr/>
        <p:txBody>
          <a:bodyPr/>
          <a:lstStyle/>
          <a:p>
            <a:pPr algn="r" rtl="1"/>
            <a:r>
              <a:rPr lang="fa-IR" dirty="0">
                <a:cs typeface="B Titr" panose="00000700000000000000" pitchFamily="2" charset="-78"/>
              </a:rPr>
              <a:t>حراج دو طرفه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3D07F8C-DEEB-87F1-1632-02C248A74F8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7AE386D-B7B4-E9E3-D32B-BA94BC4C7C10}"/>
              </a:ext>
            </a:extLst>
          </p:cNvPr>
          <p:cNvSpPr/>
          <p:nvPr/>
        </p:nvSpPr>
        <p:spPr>
          <a:xfrm>
            <a:off x="6880193" y="2413781"/>
            <a:ext cx="1535836"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خریدار</a:t>
            </a:r>
          </a:p>
          <a:p>
            <a:pPr algn="ctr"/>
            <a:r>
              <a:rPr lang="fa-IR" dirty="0"/>
              <a:t>90</a:t>
            </a:r>
            <a:endParaRPr lang="en-US" dirty="0"/>
          </a:p>
        </p:txBody>
      </p:sp>
      <p:sp>
        <p:nvSpPr>
          <p:cNvPr id="5" name="Rectangle 4">
            <a:extLst>
              <a:ext uri="{FF2B5EF4-FFF2-40B4-BE49-F238E27FC236}">
                <a16:creationId xmlns:a16="http://schemas.microsoft.com/office/drawing/2014/main" id="{3552FB75-67EC-823B-B82E-4EA90AF9353E}"/>
              </a:ext>
            </a:extLst>
          </p:cNvPr>
          <p:cNvSpPr/>
          <p:nvPr/>
        </p:nvSpPr>
        <p:spPr>
          <a:xfrm>
            <a:off x="6880193" y="3668175"/>
            <a:ext cx="1535836"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خریدار</a:t>
            </a:r>
          </a:p>
          <a:p>
            <a:pPr algn="ctr"/>
            <a:r>
              <a:rPr lang="fa-IR" dirty="0"/>
              <a:t>80</a:t>
            </a:r>
            <a:endParaRPr lang="en-US" dirty="0"/>
          </a:p>
        </p:txBody>
      </p:sp>
      <p:sp>
        <p:nvSpPr>
          <p:cNvPr id="6" name="Rectangle 5">
            <a:extLst>
              <a:ext uri="{FF2B5EF4-FFF2-40B4-BE49-F238E27FC236}">
                <a16:creationId xmlns:a16="http://schemas.microsoft.com/office/drawing/2014/main" id="{66CC005F-CE29-7DB2-676F-AF1229463956}"/>
              </a:ext>
            </a:extLst>
          </p:cNvPr>
          <p:cNvSpPr/>
          <p:nvPr/>
        </p:nvSpPr>
        <p:spPr>
          <a:xfrm>
            <a:off x="6880193" y="4922569"/>
            <a:ext cx="1535836"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خریدار</a:t>
            </a:r>
          </a:p>
          <a:p>
            <a:pPr algn="ctr"/>
            <a:r>
              <a:rPr lang="fa-IR" dirty="0"/>
              <a:t>70</a:t>
            </a:r>
            <a:endParaRPr lang="en-US" dirty="0"/>
          </a:p>
        </p:txBody>
      </p:sp>
      <p:sp>
        <p:nvSpPr>
          <p:cNvPr id="7" name="Oval 6">
            <a:extLst>
              <a:ext uri="{FF2B5EF4-FFF2-40B4-BE49-F238E27FC236}">
                <a16:creationId xmlns:a16="http://schemas.microsoft.com/office/drawing/2014/main" id="{941B331A-9D80-76A0-49AD-14414789CF09}"/>
              </a:ext>
            </a:extLst>
          </p:cNvPr>
          <p:cNvSpPr/>
          <p:nvPr/>
        </p:nvSpPr>
        <p:spPr>
          <a:xfrm>
            <a:off x="3548478" y="2235282"/>
            <a:ext cx="1331651" cy="1260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فروشنده</a:t>
            </a:r>
          </a:p>
          <a:p>
            <a:pPr algn="ctr"/>
            <a:r>
              <a:rPr lang="fa-IR" dirty="0"/>
              <a:t>100</a:t>
            </a:r>
            <a:endParaRPr lang="en-US" dirty="0"/>
          </a:p>
        </p:txBody>
      </p:sp>
      <p:sp>
        <p:nvSpPr>
          <p:cNvPr id="8" name="Oval 7">
            <a:extLst>
              <a:ext uri="{FF2B5EF4-FFF2-40B4-BE49-F238E27FC236}">
                <a16:creationId xmlns:a16="http://schemas.microsoft.com/office/drawing/2014/main" id="{5C5D26C5-B36A-4AC6-11FC-2993CE630215}"/>
              </a:ext>
            </a:extLst>
          </p:cNvPr>
          <p:cNvSpPr/>
          <p:nvPr/>
        </p:nvSpPr>
        <p:spPr>
          <a:xfrm>
            <a:off x="3533682" y="3495911"/>
            <a:ext cx="1331651" cy="1260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فروشنده</a:t>
            </a:r>
          </a:p>
          <a:p>
            <a:pPr algn="ctr"/>
            <a:r>
              <a:rPr lang="fa-IR" dirty="0"/>
              <a:t>110</a:t>
            </a:r>
            <a:endParaRPr lang="en-US" dirty="0"/>
          </a:p>
        </p:txBody>
      </p:sp>
      <p:sp>
        <p:nvSpPr>
          <p:cNvPr id="9" name="Oval 8">
            <a:extLst>
              <a:ext uri="{FF2B5EF4-FFF2-40B4-BE49-F238E27FC236}">
                <a16:creationId xmlns:a16="http://schemas.microsoft.com/office/drawing/2014/main" id="{E2DBC458-6B8A-5566-A8AA-EE7B0370147B}"/>
              </a:ext>
            </a:extLst>
          </p:cNvPr>
          <p:cNvSpPr/>
          <p:nvPr/>
        </p:nvSpPr>
        <p:spPr>
          <a:xfrm>
            <a:off x="3548479" y="4764785"/>
            <a:ext cx="1331651" cy="1260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فروشنده</a:t>
            </a:r>
            <a:r>
              <a:rPr lang="fa-IR" dirty="0"/>
              <a:t> 120</a:t>
            </a:r>
            <a:endParaRPr lang="en-US" dirty="0"/>
          </a:p>
        </p:txBody>
      </p:sp>
    </p:spTree>
    <p:extLst>
      <p:ext uri="{BB962C8B-B14F-4D97-AF65-F5344CB8AC3E}">
        <p14:creationId xmlns:p14="http://schemas.microsoft.com/office/powerpoint/2010/main" val="405219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C744-1DE1-20DC-99BA-E6DE7F78922E}"/>
              </a:ext>
            </a:extLst>
          </p:cNvPr>
          <p:cNvSpPr>
            <a:spLocks noGrp="1"/>
          </p:cNvSpPr>
          <p:nvPr>
            <p:ph type="title"/>
          </p:nvPr>
        </p:nvSpPr>
        <p:spPr/>
        <p:txBody>
          <a:bodyPr/>
          <a:lstStyle/>
          <a:p>
            <a:pPr algn="r"/>
            <a:r>
              <a:rPr lang="fa-IR" sz="3600" dirty="0">
                <a:cs typeface="B Titr" panose="00000700000000000000" pitchFamily="2" charset="-78"/>
              </a:rPr>
              <a:t>مثال</a:t>
            </a:r>
            <a:r>
              <a:rPr lang="fa-IR" dirty="0"/>
              <a:t>:</a:t>
            </a:r>
            <a:endParaRPr lang="en-US" dirty="0"/>
          </a:p>
        </p:txBody>
      </p:sp>
      <p:sp>
        <p:nvSpPr>
          <p:cNvPr id="3" name="Content Placeholder 2">
            <a:extLst>
              <a:ext uri="{FF2B5EF4-FFF2-40B4-BE49-F238E27FC236}">
                <a16:creationId xmlns:a16="http://schemas.microsoft.com/office/drawing/2014/main" id="{4FAE2F26-BEC9-FDF6-BBE3-44A085350AD7}"/>
              </a:ext>
            </a:extLst>
          </p:cNvPr>
          <p:cNvSpPr>
            <a:spLocks noGrp="1"/>
          </p:cNvSpPr>
          <p:nvPr>
            <p:ph idx="1"/>
          </p:nvPr>
        </p:nvSpPr>
        <p:spPr/>
        <p:txBody>
          <a:bodyPr/>
          <a:lstStyle/>
          <a:p>
            <a:pPr algn="justLow" rtl="1"/>
            <a:r>
              <a:rPr lang="fa-IR" dirty="0">
                <a:cs typeface="B Nazanin" panose="00000400000000000000" pitchFamily="2" charset="-78"/>
              </a:rPr>
              <a:t>به عنوان مثال یک صف خرید به شکل مقابل را در نظر بگیرید.</a:t>
            </a:r>
          </a:p>
          <a:p>
            <a:pPr algn="justLow" rtl="1"/>
            <a:r>
              <a:rPr lang="fa-IR" dirty="0">
                <a:cs typeface="B Nazanin" panose="00000400000000000000" pitchFamily="2" charset="-78"/>
              </a:rPr>
              <a:t>در حالت مقابل یک سفارش فروش به قیمت 80 با حجم 20 ثبت می شود. اثر</a:t>
            </a:r>
          </a:p>
          <a:p>
            <a:pPr algn="justLow" rtl="1"/>
            <a:r>
              <a:rPr lang="fa-IR" dirty="0">
                <a:cs typeface="B Nazanin" panose="00000400000000000000" pitchFamily="2" charset="-78"/>
              </a:rPr>
              <a:t>این سفارش بر روی صف خرید به صورت زیر می باشد.</a:t>
            </a:r>
          </a:p>
          <a:p>
            <a:pPr algn="justLow" rtl="1"/>
            <a:r>
              <a:rPr lang="fa-IR" dirty="0">
                <a:cs typeface="B Nazanin" panose="00000400000000000000" pitchFamily="2" charset="-78"/>
              </a:rPr>
              <a:t>ابتدا یک معامله با حجم 5 و قیمت 80 انجام میشود. اولین سفارش در صف </a:t>
            </a:r>
          </a:p>
          <a:p>
            <a:pPr algn="justLow" rtl="1"/>
            <a:r>
              <a:rPr lang="fa-IR" dirty="0">
                <a:cs typeface="B Nazanin" panose="00000400000000000000" pitchFamily="2" charset="-78"/>
              </a:rPr>
              <a:t>خرید از صف خارج شده، و حجم آن سفارش خرید از سفارش فروش وارد </a:t>
            </a:r>
          </a:p>
          <a:p>
            <a:pPr algn="justLow" rtl="1"/>
            <a:r>
              <a:rPr lang="fa-IR" dirty="0">
                <a:cs typeface="B Nazanin" panose="00000400000000000000" pitchFamily="2" charset="-78"/>
              </a:rPr>
              <a:t>شده کم میشود و سپس سفارش خرید بعدی به ابتدای صف می آید. پس از آن </a:t>
            </a:r>
          </a:p>
          <a:p>
            <a:pPr algn="justLow" rtl="1"/>
            <a:r>
              <a:rPr lang="fa-IR" dirty="0">
                <a:cs typeface="B Nazanin" panose="00000400000000000000" pitchFamily="2" charset="-78"/>
              </a:rPr>
              <a:t>یک معامله دیگر با حجم 5 و قیمت 80 ثبت میشود. حجم سفارش خرید از </a:t>
            </a:r>
          </a:p>
          <a:p>
            <a:pPr algn="justLow" rtl="1"/>
            <a:r>
              <a:rPr lang="fa-IR" dirty="0">
                <a:cs typeface="B Nazanin" panose="00000400000000000000" pitchFamily="2" charset="-78"/>
              </a:rPr>
              <a:t>سفارش فروش وارد شده کم میشود و سفارش خرید از صف خارج میشود.</a:t>
            </a:r>
          </a:p>
          <a:p>
            <a:pPr algn="r" rtl="1"/>
            <a:endParaRPr lang="fa-IR" dirty="0"/>
          </a:p>
          <a:p>
            <a:pPr algn="r" rtl="1"/>
            <a:endParaRPr lang="fa-IR" dirty="0"/>
          </a:p>
          <a:p>
            <a:pPr algn="r" rtl="1"/>
            <a:endParaRPr lang="en-US" dirty="0"/>
          </a:p>
        </p:txBody>
      </p:sp>
      <p:grpSp>
        <p:nvGrpSpPr>
          <p:cNvPr id="7" name="Group 6">
            <a:extLst>
              <a:ext uri="{FF2B5EF4-FFF2-40B4-BE49-F238E27FC236}">
                <a16:creationId xmlns:a16="http://schemas.microsoft.com/office/drawing/2014/main" id="{EB29A38F-E503-82E8-57C1-5D8F022290D2}"/>
              </a:ext>
            </a:extLst>
          </p:cNvPr>
          <p:cNvGrpSpPr/>
          <p:nvPr/>
        </p:nvGrpSpPr>
        <p:grpSpPr>
          <a:xfrm>
            <a:off x="1003175" y="2261501"/>
            <a:ext cx="1535836" cy="3604549"/>
            <a:chOff x="665824" y="1897517"/>
            <a:chExt cx="1535836" cy="3604549"/>
          </a:xfrm>
        </p:grpSpPr>
        <p:sp>
          <p:nvSpPr>
            <p:cNvPr id="4" name="Rectangle 3">
              <a:extLst>
                <a:ext uri="{FF2B5EF4-FFF2-40B4-BE49-F238E27FC236}">
                  <a16:creationId xmlns:a16="http://schemas.microsoft.com/office/drawing/2014/main" id="{7DC20F63-2659-2308-5E5F-63188B6D7111}"/>
                </a:ext>
              </a:extLst>
            </p:cNvPr>
            <p:cNvSpPr/>
            <p:nvPr/>
          </p:nvSpPr>
          <p:spPr>
            <a:xfrm>
              <a:off x="665824" y="1897517"/>
              <a:ext cx="1535836"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cs typeface="B Nazanin" panose="00000400000000000000" pitchFamily="2" charset="-78"/>
                </a:rPr>
                <a:t>خریدار</a:t>
              </a:r>
            </a:p>
            <a:p>
              <a:pPr algn="ctr" rtl="1"/>
              <a:r>
                <a:rPr lang="fa-IR" dirty="0"/>
                <a:t>قیمت 90</a:t>
              </a:r>
            </a:p>
            <a:p>
              <a:pPr algn="ctr" rtl="1"/>
              <a:r>
                <a:rPr lang="fa-IR" dirty="0"/>
                <a:t>حجم 5</a:t>
              </a:r>
            </a:p>
            <a:p>
              <a:pPr algn="ctr" rtl="1"/>
              <a:endParaRPr lang="en-US" dirty="0"/>
            </a:p>
          </p:txBody>
        </p:sp>
        <p:sp>
          <p:nvSpPr>
            <p:cNvPr id="5" name="Rectangle 4">
              <a:extLst>
                <a:ext uri="{FF2B5EF4-FFF2-40B4-BE49-F238E27FC236}">
                  <a16:creationId xmlns:a16="http://schemas.microsoft.com/office/drawing/2014/main" id="{26B79AEE-11A4-D3E4-0A69-833B56A959E5}"/>
                </a:ext>
              </a:extLst>
            </p:cNvPr>
            <p:cNvSpPr/>
            <p:nvPr/>
          </p:nvSpPr>
          <p:spPr>
            <a:xfrm>
              <a:off x="665824" y="3176009"/>
              <a:ext cx="1535836"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cs typeface="B Nazanin" panose="00000400000000000000" pitchFamily="2" charset="-78"/>
                </a:rPr>
                <a:t>خریدار</a:t>
              </a:r>
            </a:p>
            <a:p>
              <a:pPr algn="ctr" rtl="1"/>
              <a:r>
                <a:rPr lang="fa-IR" dirty="0"/>
                <a:t>قیمت 80</a:t>
              </a:r>
            </a:p>
            <a:p>
              <a:pPr algn="ctr" rtl="1"/>
              <a:r>
                <a:rPr lang="fa-IR" dirty="0"/>
                <a:t>حجم 5</a:t>
              </a:r>
            </a:p>
            <a:p>
              <a:pPr algn="ctr" rtl="1"/>
              <a:endParaRPr lang="en-US" dirty="0"/>
            </a:p>
          </p:txBody>
        </p:sp>
        <p:sp>
          <p:nvSpPr>
            <p:cNvPr id="6" name="Rectangle 5">
              <a:extLst>
                <a:ext uri="{FF2B5EF4-FFF2-40B4-BE49-F238E27FC236}">
                  <a16:creationId xmlns:a16="http://schemas.microsoft.com/office/drawing/2014/main" id="{5192EA50-369F-D614-6692-818FB23AD880}"/>
                </a:ext>
              </a:extLst>
            </p:cNvPr>
            <p:cNvSpPr/>
            <p:nvPr/>
          </p:nvSpPr>
          <p:spPr>
            <a:xfrm>
              <a:off x="665824" y="4454501"/>
              <a:ext cx="1535836"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cs typeface="B Nazanin" panose="00000400000000000000" pitchFamily="2" charset="-78"/>
                </a:rPr>
                <a:t>خریدار</a:t>
              </a:r>
            </a:p>
            <a:p>
              <a:pPr algn="ctr" rtl="1"/>
              <a:r>
                <a:rPr lang="fa-IR" dirty="0"/>
                <a:t>قیمت 70</a:t>
              </a:r>
            </a:p>
            <a:p>
              <a:pPr algn="ctr" rtl="1"/>
              <a:r>
                <a:rPr lang="fa-IR" dirty="0"/>
                <a:t>حجم 5</a:t>
              </a:r>
            </a:p>
            <a:p>
              <a:pPr algn="ctr" rtl="1"/>
              <a:endParaRPr lang="en-US" dirty="0"/>
            </a:p>
          </p:txBody>
        </p:sp>
      </p:grpSp>
    </p:spTree>
    <p:extLst>
      <p:ext uri="{BB962C8B-B14F-4D97-AF65-F5344CB8AC3E}">
        <p14:creationId xmlns:p14="http://schemas.microsoft.com/office/powerpoint/2010/main" val="8002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9598-C1A0-7EDE-64BB-9765884E650B}"/>
              </a:ext>
            </a:extLst>
          </p:cNvPr>
          <p:cNvSpPr>
            <a:spLocks noGrp="1"/>
          </p:cNvSpPr>
          <p:nvPr>
            <p:ph type="title"/>
          </p:nvPr>
        </p:nvSpPr>
        <p:spPr/>
        <p:txBody>
          <a:bodyPr/>
          <a:lstStyle/>
          <a:p>
            <a:pPr algn="r"/>
            <a:r>
              <a:rPr lang="fa-IR" dirty="0">
                <a:cs typeface="B Titr" panose="00000700000000000000" pitchFamily="2" charset="-78"/>
              </a:rPr>
              <a:t>ادامه مثال:</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D13CEFB9-1A6C-B2EA-1942-793C7B87B30D}"/>
              </a:ext>
            </a:extLst>
          </p:cNvPr>
          <p:cNvSpPr>
            <a:spLocks noGrp="1"/>
          </p:cNvSpPr>
          <p:nvPr>
            <p:ph idx="1"/>
          </p:nvPr>
        </p:nvSpPr>
        <p:spPr/>
        <p:txBody>
          <a:bodyPr/>
          <a:lstStyle/>
          <a:p>
            <a:pPr algn="justLow" rtl="1"/>
            <a:r>
              <a:rPr lang="fa-IR" dirty="0">
                <a:cs typeface="B Nazanin" panose="00000400000000000000" pitchFamily="2" charset="-78"/>
              </a:rPr>
              <a:t>پس از آن سفارش فروش به سراغ سفارش خرید بعدی صف </a:t>
            </a:r>
          </a:p>
          <a:p>
            <a:pPr algn="justLow" rtl="1"/>
            <a:r>
              <a:rPr lang="fa-IR" dirty="0">
                <a:cs typeface="B Nazanin" panose="00000400000000000000" pitchFamily="2" charset="-78"/>
              </a:rPr>
              <a:t>می رود اما قیمت ارائه شده پایین تر از قیمت پیشنهادی برای</a:t>
            </a:r>
          </a:p>
          <a:p>
            <a:pPr algn="justLow" rtl="1"/>
            <a:r>
              <a:rPr lang="fa-IR" dirty="0">
                <a:cs typeface="B Nazanin" panose="00000400000000000000" pitchFamily="2" charset="-78"/>
              </a:rPr>
              <a:t> فروش است . در نتیجه باقی مانده سفارش فروش </a:t>
            </a:r>
          </a:p>
          <a:p>
            <a:pPr algn="justLow" rtl="1"/>
            <a:r>
              <a:rPr lang="fa-IR" dirty="0">
                <a:cs typeface="B Nazanin" panose="00000400000000000000" pitchFamily="2" charset="-78"/>
              </a:rPr>
              <a:t>وارد صف فروشندگان می شود.</a:t>
            </a:r>
          </a:p>
          <a:p>
            <a:pPr algn="justLow" rtl="1"/>
            <a:r>
              <a:rPr lang="fa-IR" dirty="0">
                <a:cs typeface="B Nazanin" panose="00000400000000000000" pitchFamily="2" charset="-78"/>
              </a:rPr>
              <a:t>نکته: در صورت بیشتر بودن قیمت پیشنهادی خریدار نسبت به فروشنده </a:t>
            </a:r>
          </a:p>
          <a:p>
            <a:pPr algn="justLow" rtl="1"/>
            <a:r>
              <a:rPr lang="fa-IR" dirty="0">
                <a:cs typeface="B Nazanin" panose="00000400000000000000" pitchFamily="2" charset="-78"/>
              </a:rPr>
              <a:t>معامله با قیمت فروشنده انجام میشود.</a:t>
            </a:r>
          </a:p>
        </p:txBody>
      </p:sp>
      <p:grpSp>
        <p:nvGrpSpPr>
          <p:cNvPr id="4" name="Group 3">
            <a:extLst>
              <a:ext uri="{FF2B5EF4-FFF2-40B4-BE49-F238E27FC236}">
                <a16:creationId xmlns:a16="http://schemas.microsoft.com/office/drawing/2014/main" id="{FE4160B6-3CC3-7355-C434-AF25C2756575}"/>
              </a:ext>
            </a:extLst>
          </p:cNvPr>
          <p:cNvGrpSpPr/>
          <p:nvPr/>
        </p:nvGrpSpPr>
        <p:grpSpPr>
          <a:xfrm>
            <a:off x="949912" y="2149790"/>
            <a:ext cx="1535836" cy="3604549"/>
            <a:chOff x="665824" y="1897517"/>
            <a:chExt cx="1535836" cy="3604549"/>
          </a:xfrm>
        </p:grpSpPr>
        <p:sp>
          <p:nvSpPr>
            <p:cNvPr id="5" name="Rectangle 4">
              <a:extLst>
                <a:ext uri="{FF2B5EF4-FFF2-40B4-BE49-F238E27FC236}">
                  <a16:creationId xmlns:a16="http://schemas.microsoft.com/office/drawing/2014/main" id="{8130F639-6AB5-DD64-5933-E3A71F86CB8C}"/>
                </a:ext>
              </a:extLst>
            </p:cNvPr>
            <p:cNvSpPr/>
            <p:nvPr/>
          </p:nvSpPr>
          <p:spPr>
            <a:xfrm>
              <a:off x="665824" y="1897517"/>
              <a:ext cx="1535836"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cs typeface="B Nazanin" panose="00000400000000000000" pitchFamily="2" charset="-78"/>
                </a:rPr>
                <a:t>خریدار</a:t>
              </a:r>
            </a:p>
            <a:p>
              <a:pPr algn="ctr" rtl="1"/>
              <a:r>
                <a:rPr lang="fa-IR" dirty="0"/>
                <a:t>قیمت 90</a:t>
              </a:r>
            </a:p>
            <a:p>
              <a:pPr algn="ctr" rtl="1"/>
              <a:r>
                <a:rPr lang="fa-IR" dirty="0"/>
                <a:t>حجم 5</a:t>
              </a:r>
            </a:p>
            <a:p>
              <a:pPr algn="ctr" rtl="1"/>
              <a:endParaRPr lang="en-US" dirty="0"/>
            </a:p>
          </p:txBody>
        </p:sp>
        <p:sp>
          <p:nvSpPr>
            <p:cNvPr id="6" name="Rectangle 5">
              <a:extLst>
                <a:ext uri="{FF2B5EF4-FFF2-40B4-BE49-F238E27FC236}">
                  <a16:creationId xmlns:a16="http://schemas.microsoft.com/office/drawing/2014/main" id="{1FB1D124-F968-CA57-46B0-A9308976734B}"/>
                </a:ext>
              </a:extLst>
            </p:cNvPr>
            <p:cNvSpPr/>
            <p:nvPr/>
          </p:nvSpPr>
          <p:spPr>
            <a:xfrm>
              <a:off x="665824" y="3176009"/>
              <a:ext cx="1535836"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cs typeface="B Nazanin" panose="00000400000000000000" pitchFamily="2" charset="-78"/>
                </a:rPr>
                <a:t>خریدار</a:t>
              </a:r>
            </a:p>
            <a:p>
              <a:pPr algn="ctr" rtl="1"/>
              <a:r>
                <a:rPr lang="fa-IR" dirty="0"/>
                <a:t>قیمت 80</a:t>
              </a:r>
            </a:p>
            <a:p>
              <a:pPr algn="ctr" rtl="1"/>
              <a:r>
                <a:rPr lang="fa-IR" dirty="0"/>
                <a:t>حجم 5</a:t>
              </a:r>
            </a:p>
            <a:p>
              <a:pPr algn="ctr" rtl="1"/>
              <a:endParaRPr lang="en-US" dirty="0"/>
            </a:p>
          </p:txBody>
        </p:sp>
        <p:sp>
          <p:nvSpPr>
            <p:cNvPr id="7" name="Rectangle 6">
              <a:extLst>
                <a:ext uri="{FF2B5EF4-FFF2-40B4-BE49-F238E27FC236}">
                  <a16:creationId xmlns:a16="http://schemas.microsoft.com/office/drawing/2014/main" id="{865BC24A-112B-C6C8-6048-3601D7063A8B}"/>
                </a:ext>
              </a:extLst>
            </p:cNvPr>
            <p:cNvSpPr/>
            <p:nvPr/>
          </p:nvSpPr>
          <p:spPr>
            <a:xfrm>
              <a:off x="665824" y="4454501"/>
              <a:ext cx="1535836"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cs typeface="B Nazanin" panose="00000400000000000000" pitchFamily="2" charset="-78"/>
                </a:rPr>
                <a:t>خریدار</a:t>
              </a:r>
            </a:p>
            <a:p>
              <a:pPr algn="ctr" rtl="1"/>
              <a:r>
                <a:rPr lang="fa-IR" dirty="0"/>
                <a:t>قیمت 70</a:t>
              </a:r>
            </a:p>
            <a:p>
              <a:pPr algn="ctr" rtl="1"/>
              <a:r>
                <a:rPr lang="fa-IR" dirty="0"/>
                <a:t>حجم 5</a:t>
              </a:r>
            </a:p>
            <a:p>
              <a:pPr algn="ctr" rtl="1"/>
              <a:endParaRPr lang="en-US" dirty="0"/>
            </a:p>
          </p:txBody>
        </p:sp>
      </p:grpSp>
      <p:cxnSp>
        <p:nvCxnSpPr>
          <p:cNvPr id="9" name="Straight Connector 8">
            <a:extLst>
              <a:ext uri="{FF2B5EF4-FFF2-40B4-BE49-F238E27FC236}">
                <a16:creationId xmlns:a16="http://schemas.microsoft.com/office/drawing/2014/main" id="{1372C04B-BFFE-0803-1866-250C694B624E}"/>
              </a:ext>
            </a:extLst>
          </p:cNvPr>
          <p:cNvCxnSpPr/>
          <p:nvPr/>
        </p:nvCxnSpPr>
        <p:spPr>
          <a:xfrm flipH="1">
            <a:off x="319596" y="2082322"/>
            <a:ext cx="2485748" cy="127849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08F26DF5-6DF4-04B3-EEFC-689831CA2889}"/>
              </a:ext>
            </a:extLst>
          </p:cNvPr>
          <p:cNvCxnSpPr/>
          <p:nvPr/>
        </p:nvCxnSpPr>
        <p:spPr>
          <a:xfrm flipH="1">
            <a:off x="319596" y="3411920"/>
            <a:ext cx="2485748" cy="1278492"/>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a:extLst>
              <a:ext uri="{FF2B5EF4-FFF2-40B4-BE49-F238E27FC236}">
                <a16:creationId xmlns:a16="http://schemas.microsoft.com/office/drawing/2014/main" id="{9CCF698A-84CF-F52A-C5DA-9D24115CD1A7}"/>
              </a:ext>
            </a:extLst>
          </p:cNvPr>
          <p:cNvSpPr/>
          <p:nvPr/>
        </p:nvSpPr>
        <p:spPr>
          <a:xfrm>
            <a:off x="2805344" y="2149790"/>
            <a:ext cx="1580225" cy="1403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t>فروشنده </a:t>
            </a:r>
          </a:p>
          <a:p>
            <a:pPr algn="ctr"/>
            <a:r>
              <a:rPr lang="fa-IR" dirty="0"/>
              <a:t>قیمت 80</a:t>
            </a:r>
          </a:p>
          <a:p>
            <a:pPr algn="ctr"/>
            <a:r>
              <a:rPr lang="fa-IR" dirty="0"/>
              <a:t>حجم 10</a:t>
            </a:r>
            <a:endParaRPr lang="en-US" dirty="0"/>
          </a:p>
        </p:txBody>
      </p:sp>
    </p:spTree>
    <p:extLst>
      <p:ext uri="{BB962C8B-B14F-4D97-AF65-F5344CB8AC3E}">
        <p14:creationId xmlns:p14="http://schemas.microsoft.com/office/powerpoint/2010/main" val="208981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4348-D1D5-AF8F-460D-88C04CC0AEB2}"/>
              </a:ext>
            </a:extLst>
          </p:cNvPr>
          <p:cNvSpPr>
            <a:spLocks noGrp="1"/>
          </p:cNvSpPr>
          <p:nvPr>
            <p:ph type="title"/>
          </p:nvPr>
        </p:nvSpPr>
        <p:spPr/>
        <p:txBody>
          <a:bodyPr/>
          <a:lstStyle/>
          <a:p>
            <a:pPr algn="r" rtl="1"/>
            <a:r>
              <a:rPr lang="fa-IR" dirty="0">
                <a:cs typeface="B Titr" panose="00000700000000000000" pitchFamily="2" charset="-78"/>
              </a:rPr>
              <a:t>ساختمان داده صف</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161B1AA2-8464-A4EC-4DA0-3604908315C3}"/>
              </a:ext>
            </a:extLst>
          </p:cNvPr>
          <p:cNvSpPr>
            <a:spLocks noGrp="1"/>
          </p:cNvSpPr>
          <p:nvPr>
            <p:ph idx="1"/>
          </p:nvPr>
        </p:nvSpPr>
        <p:spPr/>
        <p:txBody>
          <a:bodyPr>
            <a:normAutofit/>
          </a:bodyPr>
          <a:lstStyle/>
          <a:p>
            <a:pPr algn="justLow" rtl="1"/>
            <a:r>
              <a:rPr lang="fa-IR" dirty="0">
                <a:cs typeface="B Nazanin" panose="00000400000000000000" pitchFamily="2" charset="-78"/>
              </a:rPr>
              <a:t>ساختمان داده صف فراهم کننده الگوریتم دسترسی </a:t>
            </a:r>
            <a:r>
              <a:rPr lang="en-US" dirty="0" err="1">
                <a:cs typeface="B Nazanin" panose="00000400000000000000" pitchFamily="2" charset="-78"/>
              </a:rPr>
              <a:t>fifo</a:t>
            </a:r>
            <a:r>
              <a:rPr lang="fa-IR" dirty="0">
                <a:cs typeface="B Nazanin" panose="00000400000000000000" pitchFamily="2" charset="-78"/>
              </a:rPr>
              <a:t> در دنیایی برنامه نویسی می باشد. به این شکل که اولین آیتمی که به صف وارد میشود اولین آیتمی است که از آن خارج میشود. توجه داشته باشید که عمل واکشی آیتم ها تنها از یک سوی صف انجام میگیرد. و شما نمی توانید به آیتم هایی  که بعد از آیتم اول وارد شده اند دسترسی داشته باشید. بدین معنا که امکان پیمایش در صف وجود ندارد. واکشی آیتم ها با عملی به نام </a:t>
            </a:r>
            <a:r>
              <a:rPr lang="en-US" dirty="0">
                <a:cs typeface="B Nazanin" panose="00000400000000000000" pitchFamily="2" charset="-78"/>
              </a:rPr>
              <a:t>dequeue()</a:t>
            </a:r>
            <a:r>
              <a:rPr lang="fa-IR" dirty="0">
                <a:cs typeface="B Nazanin" panose="00000400000000000000" pitchFamily="2" charset="-78"/>
              </a:rPr>
              <a:t> اتفاق می افتد. درواقع هنگامی که عمل </a:t>
            </a:r>
            <a:r>
              <a:rPr lang="en-US" dirty="0">
                <a:cs typeface="B Nazanin" panose="00000400000000000000" pitchFamily="2" charset="-78"/>
              </a:rPr>
              <a:t>dequeue </a:t>
            </a:r>
            <a:r>
              <a:rPr lang="fa-IR" dirty="0">
                <a:cs typeface="B Nazanin" panose="00000400000000000000" pitchFamily="2" charset="-78"/>
              </a:rPr>
              <a:t>انجام شود بالاترین آیتم در صف واکشی شده و از صف بیرون می رود. درمقابل اضافه شدن هر آیتم به صف با عمل </a:t>
            </a:r>
            <a:r>
              <a:rPr lang="en-US" dirty="0">
                <a:cs typeface="B Nazanin" panose="00000400000000000000" pitchFamily="2" charset="-78"/>
              </a:rPr>
              <a:t>Enqueue </a:t>
            </a:r>
            <a:r>
              <a:rPr lang="fa-IR" dirty="0">
                <a:cs typeface="B Nazanin" panose="00000400000000000000" pitchFamily="2" charset="-78"/>
              </a:rPr>
              <a:t> انجام می شود. و آیتم </a:t>
            </a:r>
            <a:r>
              <a:rPr lang="en-US" dirty="0">
                <a:cs typeface="B Nazanin" panose="00000400000000000000" pitchFamily="2" charset="-78"/>
              </a:rPr>
              <a:t>enqueue </a:t>
            </a:r>
            <a:r>
              <a:rPr lang="fa-IR" dirty="0">
                <a:cs typeface="B Nazanin" panose="00000400000000000000" pitchFamily="2" charset="-78"/>
              </a:rPr>
              <a:t> شده به انتهای صف اضافه میشود. عمل دیگری نیز بر روی صف قابل انجام است که </a:t>
            </a:r>
            <a:r>
              <a:rPr lang="en-US" dirty="0">
                <a:cs typeface="B Nazanin" panose="00000400000000000000" pitchFamily="2" charset="-78"/>
              </a:rPr>
              <a:t>Peek </a:t>
            </a:r>
            <a:r>
              <a:rPr lang="fa-IR" dirty="0">
                <a:cs typeface="B Nazanin" panose="00000400000000000000" pitchFamily="2" charset="-78"/>
              </a:rPr>
              <a:t> نام گذاری میشود. </a:t>
            </a:r>
            <a:endParaRPr lang="en-US" dirty="0">
              <a:cs typeface="B Nazanin" panose="00000400000000000000" pitchFamily="2" charset="-78"/>
            </a:endParaRPr>
          </a:p>
        </p:txBody>
      </p:sp>
    </p:spTree>
    <p:extLst>
      <p:ext uri="{BB962C8B-B14F-4D97-AF65-F5344CB8AC3E}">
        <p14:creationId xmlns:p14="http://schemas.microsoft.com/office/powerpoint/2010/main" val="53612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CBE0-4F4B-D841-B9DA-F74DE5BE4268}"/>
              </a:ext>
            </a:extLst>
          </p:cNvPr>
          <p:cNvSpPr>
            <a:spLocks noGrp="1"/>
          </p:cNvSpPr>
          <p:nvPr>
            <p:ph type="title"/>
          </p:nvPr>
        </p:nvSpPr>
        <p:spPr/>
        <p:txBody>
          <a:bodyPr/>
          <a:lstStyle/>
          <a:p>
            <a:pPr algn="r" rtl="1"/>
            <a:r>
              <a:rPr lang="fa-IR" dirty="0">
                <a:cs typeface="B Titr" panose="00000700000000000000" pitchFamily="2" charset="-78"/>
              </a:rPr>
              <a:t>ساختمان داده صف</a:t>
            </a:r>
            <a:endParaRPr lang="en-US" dirty="0"/>
          </a:p>
        </p:txBody>
      </p:sp>
      <p:sp>
        <p:nvSpPr>
          <p:cNvPr id="3" name="Content Placeholder 2">
            <a:extLst>
              <a:ext uri="{FF2B5EF4-FFF2-40B4-BE49-F238E27FC236}">
                <a16:creationId xmlns:a16="http://schemas.microsoft.com/office/drawing/2014/main" id="{B45AB361-E194-EAA3-6AAB-410AD77DB1BC}"/>
              </a:ext>
            </a:extLst>
          </p:cNvPr>
          <p:cNvSpPr>
            <a:spLocks noGrp="1"/>
          </p:cNvSpPr>
          <p:nvPr>
            <p:ph idx="1"/>
          </p:nvPr>
        </p:nvSpPr>
        <p:spPr/>
        <p:txBody>
          <a:bodyPr/>
          <a:lstStyle/>
          <a:p>
            <a:pPr algn="justLow" rtl="1"/>
            <a:r>
              <a:rPr lang="fa-IR" dirty="0">
                <a:cs typeface="B Nazanin" panose="00000400000000000000" pitchFamily="2" charset="-78"/>
              </a:rPr>
              <a:t>در عمل </a:t>
            </a:r>
            <a:r>
              <a:rPr lang="en-US" dirty="0">
                <a:cs typeface="B Nazanin" panose="00000400000000000000" pitchFamily="2" charset="-78"/>
              </a:rPr>
              <a:t>peek </a:t>
            </a:r>
            <a:r>
              <a:rPr lang="fa-IR" dirty="0">
                <a:cs typeface="B Nazanin" panose="00000400000000000000" pitchFamily="2" charset="-78"/>
              </a:rPr>
              <a:t> بالاترین آیتم در صف واکشی شده اما از صف خارج نمیشود یعنی هر چند بار عمل </a:t>
            </a:r>
            <a:r>
              <a:rPr lang="en-US" dirty="0">
                <a:cs typeface="B Nazanin" panose="00000400000000000000" pitchFamily="2" charset="-78"/>
              </a:rPr>
              <a:t>peek </a:t>
            </a:r>
            <a:r>
              <a:rPr lang="fa-IR" dirty="0">
                <a:cs typeface="B Nazanin" panose="00000400000000000000" pitchFamily="2" charset="-78"/>
              </a:rPr>
              <a:t> انجام شود تاثیری بر تعداد آیتم های موجود در صف ندارد. </a:t>
            </a:r>
          </a:p>
          <a:p>
            <a:pPr algn="justLow" rtl="1"/>
            <a:r>
              <a:rPr lang="fa-IR" dirty="0">
                <a:cs typeface="B Nazanin" panose="00000400000000000000" pitchFamily="2" charset="-78"/>
              </a:rPr>
              <a:t>پیچیدگی زمانی در صف معمولی </a:t>
            </a:r>
            <a:endParaRPr lang="en-US" dirty="0">
              <a:cs typeface="B Nazanin" panose="00000400000000000000" pitchFamily="2" charset="-78"/>
            </a:endParaRPr>
          </a:p>
        </p:txBody>
      </p:sp>
    </p:spTree>
    <p:extLst>
      <p:ext uri="{BB962C8B-B14F-4D97-AF65-F5344CB8AC3E}">
        <p14:creationId xmlns:p14="http://schemas.microsoft.com/office/powerpoint/2010/main" val="324898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2A2C-1FED-F417-507E-EF105C33C6CE}"/>
              </a:ext>
            </a:extLst>
          </p:cNvPr>
          <p:cNvSpPr>
            <a:spLocks noGrp="1"/>
          </p:cNvSpPr>
          <p:nvPr>
            <p:ph type="title"/>
          </p:nvPr>
        </p:nvSpPr>
        <p:spPr/>
        <p:txBody>
          <a:bodyPr/>
          <a:lstStyle/>
          <a:p>
            <a:pPr algn="r"/>
            <a:r>
              <a:rPr lang="fa-IR" dirty="0">
                <a:cs typeface="B Titr" panose="00000700000000000000" pitchFamily="2" charset="-78"/>
              </a:rPr>
              <a:t>درخت دودویی</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FCDDF13A-0443-FB64-09DE-23405E906E23}"/>
              </a:ext>
            </a:extLst>
          </p:cNvPr>
          <p:cNvSpPr>
            <a:spLocks noGrp="1"/>
          </p:cNvSpPr>
          <p:nvPr>
            <p:ph idx="1"/>
          </p:nvPr>
        </p:nvSpPr>
        <p:spPr/>
        <p:txBody>
          <a:bodyPr/>
          <a:lstStyle/>
          <a:p>
            <a:pPr marL="0" indent="0" algn="justLow" rtl="1">
              <a:buNone/>
            </a:pPr>
            <a:r>
              <a:rPr lang="fa-IR" dirty="0">
                <a:cs typeface="B Nazanin" panose="00000400000000000000" pitchFamily="2" charset="-78"/>
              </a:rPr>
              <a:t>ساختمان داده ایی است که ذخیره سازی آیتم ها (گره) در آن تحت قوانین تعریف شده انجام میگیرد. در این قانون هنگام اضافه شدن یک گره در صورتی که مقدار آن از والد خود کمتر باشد گره در سمت چپ قرار میگیرد و در صورتی که از والد خود بزرگتر باشد در سمت راست قرار خواهد گرفت. این ترتیب در نهایت باعث مرتب شدن آیتم ها تحت یک ساختار درختی خواهد شد. آنچه در ساختمان داده ی درخت دودویی حائز اهمیت است سرعت جستجوی بالایی است که در اختیار کاربر این ساختمان داده قرار میگیرد.</a:t>
            </a:r>
            <a:r>
              <a:rPr lang="en-US" dirty="0">
                <a:cs typeface="B Nazanin" panose="00000400000000000000" pitchFamily="2" charset="-78"/>
              </a:rPr>
              <a:t> </a:t>
            </a:r>
          </a:p>
        </p:txBody>
      </p:sp>
    </p:spTree>
    <p:extLst>
      <p:ext uri="{BB962C8B-B14F-4D97-AF65-F5344CB8AC3E}">
        <p14:creationId xmlns:p14="http://schemas.microsoft.com/office/powerpoint/2010/main" val="1675174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1439</Words>
  <Application>Microsoft Office PowerPoint</Application>
  <PresentationFormat>Widescreen</PresentationFormat>
  <Paragraphs>144</Paragraphs>
  <Slides>18</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Stock Market Engine Answers </vt:lpstr>
      <vt:lpstr>مناقصه</vt:lpstr>
      <vt:lpstr>مزایده</vt:lpstr>
      <vt:lpstr>حراج دو طرفه</vt:lpstr>
      <vt:lpstr>مثال:</vt:lpstr>
      <vt:lpstr>ادامه مثال:</vt:lpstr>
      <vt:lpstr>ساختمان داده صف</vt:lpstr>
      <vt:lpstr>ساختمان داده صف</vt:lpstr>
      <vt:lpstr>درخت دودویی</vt:lpstr>
      <vt:lpstr>مساله 1 : ایجاد صف خرید و فروش با اولویت قیمت</vt:lpstr>
      <vt:lpstr>Auction:</vt:lpstr>
      <vt:lpstr>وضعیت بازار</vt:lpstr>
      <vt:lpstr>وضعیت های بازار:</vt:lpstr>
      <vt:lpstr>مسئله2: پیاده سازی امکان تغییر وضعیت بازار</vt:lpstr>
      <vt:lpstr>معرفی  StateMachine:</vt:lpstr>
      <vt:lpstr>نمودار  StateMachine</vt:lpstr>
      <vt:lpstr>نمودار  State Machine </vt:lpstr>
      <vt:lpstr>State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صف معاملات </dc:title>
  <dc:creator>Shirin Monzavi</dc:creator>
  <cp:lastModifiedBy>Shirin Monzavi</cp:lastModifiedBy>
  <cp:revision>51</cp:revision>
  <dcterms:created xsi:type="dcterms:W3CDTF">2023-01-28T09:40:11Z</dcterms:created>
  <dcterms:modified xsi:type="dcterms:W3CDTF">2023-01-31T14:01:19Z</dcterms:modified>
</cp:coreProperties>
</file>