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62" r:id="rId4"/>
    <p:sldId id="260" r:id="rId5"/>
    <p:sldId id="276" r:id="rId6"/>
    <p:sldId id="269" r:id="rId7"/>
    <p:sldId id="277" r:id="rId8"/>
    <p:sldId id="270" r:id="rId9"/>
    <p:sldId id="278" r:id="rId10"/>
    <p:sldId id="264" r:id="rId11"/>
    <p:sldId id="273" r:id="rId12"/>
    <p:sldId id="265" r:id="rId13"/>
    <p:sldId id="275" r:id="rId14"/>
    <p:sldId id="271" r:id="rId15"/>
    <p:sldId id="263"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di Kashi" initials="MK" lastIdx="2" clrIdx="0">
    <p:extLst>
      <p:ext uri="{19B8F6BF-5375-455C-9EA6-DF929625EA0E}">
        <p15:presenceInfo xmlns:p15="http://schemas.microsoft.com/office/powerpoint/2012/main" userId="S-1-5-21-2228634303-2868712213-3484262026-26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38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27ECE-2A59-4E4A-BE4E-109A02E35E2F}" type="datetimeFigureOut">
              <a:rPr lang="en-US" smtClean="0"/>
              <a:t>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594D8-CE2C-4A27-AB26-B1B904E1A5C9}" type="slidenum">
              <a:rPr lang="en-US" smtClean="0"/>
              <a:t>‹#›</a:t>
            </a:fld>
            <a:endParaRPr lang="en-US"/>
          </a:p>
        </p:txBody>
      </p:sp>
    </p:spTree>
    <p:extLst>
      <p:ext uri="{BB962C8B-B14F-4D97-AF65-F5344CB8AC3E}">
        <p14:creationId xmlns:p14="http://schemas.microsoft.com/office/powerpoint/2010/main" val="337768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594D8-CE2C-4A27-AB26-B1B904E1A5C9}" type="slidenum">
              <a:rPr lang="en-US" smtClean="0"/>
              <a:t>2</a:t>
            </a:fld>
            <a:endParaRPr lang="en-US"/>
          </a:p>
        </p:txBody>
      </p:sp>
    </p:spTree>
    <p:extLst>
      <p:ext uri="{BB962C8B-B14F-4D97-AF65-F5344CB8AC3E}">
        <p14:creationId xmlns:p14="http://schemas.microsoft.com/office/powerpoint/2010/main" val="359050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594D8-CE2C-4A27-AB26-B1B904E1A5C9}" type="slidenum">
              <a:rPr lang="en-US" smtClean="0"/>
              <a:t>10</a:t>
            </a:fld>
            <a:endParaRPr lang="en-US"/>
          </a:p>
        </p:txBody>
      </p:sp>
    </p:spTree>
    <p:extLst>
      <p:ext uri="{BB962C8B-B14F-4D97-AF65-F5344CB8AC3E}">
        <p14:creationId xmlns:p14="http://schemas.microsoft.com/office/powerpoint/2010/main" val="687931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F999-1BEC-0E47-D843-6FC1508A5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96C3DF-A253-8C49-EAB2-66198ECD0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B95F94-0EFD-8921-DAC9-EE08CCD2E220}"/>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5" name="Footer Placeholder 4">
            <a:extLst>
              <a:ext uri="{FF2B5EF4-FFF2-40B4-BE49-F238E27FC236}">
                <a16:creationId xmlns:a16="http://schemas.microsoft.com/office/drawing/2014/main" id="{99B4CA8A-138C-3609-D35A-0969444B47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11164C-0A7F-CCDA-732B-0A77DF37DB8D}"/>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36417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5446-30C0-50A1-2067-77DB1EF36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2514F-A7C3-03DD-67AB-78F2FC5B2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D4C2D-9985-8EFC-A533-936353417B86}"/>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5" name="Footer Placeholder 4">
            <a:extLst>
              <a:ext uri="{FF2B5EF4-FFF2-40B4-BE49-F238E27FC236}">
                <a16:creationId xmlns:a16="http://schemas.microsoft.com/office/drawing/2014/main" id="{792DAC0C-53B9-F7B7-B66B-D9EE060C79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6DDCA0-EBA4-2DA8-76D3-2F382B40A7A8}"/>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214449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07A8C-6D58-12CB-C33D-C70C1D642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2FC404-9037-7317-B7AA-921EA78EE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FF06A-656D-579D-49A3-B21D9977F58A}"/>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5" name="Footer Placeholder 4">
            <a:extLst>
              <a:ext uri="{FF2B5EF4-FFF2-40B4-BE49-F238E27FC236}">
                <a16:creationId xmlns:a16="http://schemas.microsoft.com/office/drawing/2014/main" id="{8835FCB5-9635-D812-7AB3-4157C94EC5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DF3DC6-E237-8E19-6DED-E2EC8F68E0A9}"/>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167994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008C-663E-9147-993E-766457C01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C9EE5-D4E7-55AB-37FF-C8FBF4B8E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ED6F3-4EB8-AF12-DFDA-71D2E34C4810}"/>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5" name="Footer Placeholder 4">
            <a:extLst>
              <a:ext uri="{FF2B5EF4-FFF2-40B4-BE49-F238E27FC236}">
                <a16:creationId xmlns:a16="http://schemas.microsoft.com/office/drawing/2014/main" id="{5BB159C2-C154-9D08-5E86-E1A13986C1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03A202-8D47-C0FC-92E8-55D9C713E273}"/>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412730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4E25-475A-BFCA-30B4-64104381B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E3246A-F0BF-4176-FE87-B4FFD8700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67D35-55E1-2A5C-A34E-76FD5637F7D2}"/>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5" name="Footer Placeholder 4">
            <a:extLst>
              <a:ext uri="{FF2B5EF4-FFF2-40B4-BE49-F238E27FC236}">
                <a16:creationId xmlns:a16="http://schemas.microsoft.com/office/drawing/2014/main" id="{20B8CA9F-B5C7-BA6F-64AF-373CC7F85C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5E4BEA-EC91-DED6-9EB8-51F8F1FB711B}"/>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215639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E459-79BE-6AE7-50C9-4AC597519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75A4E-1CD1-CC61-C914-3AE8F7540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9A4C27-51D2-E02D-BAC4-728283DE9E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2771BC-0E7F-A8B6-796E-16B27D02D6A9}"/>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6" name="Footer Placeholder 5">
            <a:extLst>
              <a:ext uri="{FF2B5EF4-FFF2-40B4-BE49-F238E27FC236}">
                <a16:creationId xmlns:a16="http://schemas.microsoft.com/office/drawing/2014/main" id="{3F6B054F-23BB-5892-274A-0B412A9111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85E0F6-13B2-A44F-463C-80DB136B80F5}"/>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185894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F103-1AF6-579E-86EC-AF8314C74F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020017-6FE8-60FE-EB82-1969761B5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71B414-F69B-712C-ED7E-DB34D1A5BA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502073-03C0-42CB-E478-333EFA3FD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8D6388-31EA-4FF1-8814-1F4A7077E9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A996B3-E526-FD4F-FC47-863A04FA9CA3}"/>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8" name="Footer Placeholder 7">
            <a:extLst>
              <a:ext uri="{FF2B5EF4-FFF2-40B4-BE49-F238E27FC236}">
                <a16:creationId xmlns:a16="http://schemas.microsoft.com/office/drawing/2014/main" id="{E42E7FA5-AEEA-CFB9-9009-AC3A22D94D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F5B5919-B1E1-7D2F-ECF7-72B130CDBD36}"/>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66859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BEA6-B3FB-8766-937C-0ED405293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4895E4-A535-6026-3EDD-AF0834110091}"/>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4" name="Footer Placeholder 3">
            <a:extLst>
              <a:ext uri="{FF2B5EF4-FFF2-40B4-BE49-F238E27FC236}">
                <a16:creationId xmlns:a16="http://schemas.microsoft.com/office/drawing/2014/main" id="{9ED1C75D-8489-834C-26E8-A6D711D60F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D4A7DE-086A-EE94-D22B-C9FDA7F8000C}"/>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4448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21B0A-2FBB-C6E8-3FE9-C6FD28CD47A6}"/>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3" name="Footer Placeholder 2">
            <a:extLst>
              <a:ext uri="{FF2B5EF4-FFF2-40B4-BE49-F238E27FC236}">
                <a16:creationId xmlns:a16="http://schemas.microsoft.com/office/drawing/2014/main" id="{C18EC0D8-EA64-903E-473F-CA3DF50FCC8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BD2DADC-5B7E-A44C-EB73-ABB8F6D2D246}"/>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63509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11D0-3CA1-F5B4-3811-497697705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E92056-5C28-7CD7-A92C-40D5221CD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E0626A-6FC3-98B1-AA71-ECFC5382F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5F3BA-406C-2245-6B5C-16EA26A2A2C7}"/>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6" name="Footer Placeholder 5">
            <a:extLst>
              <a:ext uri="{FF2B5EF4-FFF2-40B4-BE49-F238E27FC236}">
                <a16:creationId xmlns:a16="http://schemas.microsoft.com/office/drawing/2014/main" id="{8EF05CEC-4C48-4291-22D5-64442062B9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3C12DF-B514-98F5-05F9-005C4FDBB487}"/>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203620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12D7-8594-C0AB-D546-0CAFD65C1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56FCA7-A4FA-C802-7ED9-532928A9E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7D8A563-3F74-0C14-C700-4C7D5E872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970FE-6C65-7446-1FFA-259C0AE3FF85}"/>
              </a:ext>
            </a:extLst>
          </p:cNvPr>
          <p:cNvSpPr>
            <a:spLocks noGrp="1"/>
          </p:cNvSpPr>
          <p:nvPr>
            <p:ph type="dt" sz="half" idx="10"/>
          </p:nvPr>
        </p:nvSpPr>
        <p:spPr/>
        <p:txBody>
          <a:bodyPr/>
          <a:lstStyle/>
          <a:p>
            <a:fld id="{2EFCC8C2-EAB8-4A05-B844-6B93EE3D5C47}" type="datetimeFigureOut">
              <a:rPr lang="en-US" smtClean="0"/>
              <a:t>2/7/2023</a:t>
            </a:fld>
            <a:endParaRPr lang="en-US" dirty="0"/>
          </a:p>
        </p:txBody>
      </p:sp>
      <p:sp>
        <p:nvSpPr>
          <p:cNvPr id="6" name="Footer Placeholder 5">
            <a:extLst>
              <a:ext uri="{FF2B5EF4-FFF2-40B4-BE49-F238E27FC236}">
                <a16:creationId xmlns:a16="http://schemas.microsoft.com/office/drawing/2014/main" id="{8C54311B-3690-30A6-15E9-9BE264D63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066A5A-0105-9D24-E515-BCCEC32275EB}"/>
              </a:ext>
            </a:extLst>
          </p:cNvPr>
          <p:cNvSpPr>
            <a:spLocks noGrp="1"/>
          </p:cNvSpPr>
          <p:nvPr>
            <p:ph type="sldNum" sz="quarter" idx="12"/>
          </p:nvPr>
        </p:nvSpPr>
        <p:spPr/>
        <p:txBody>
          <a:bodyPr/>
          <a:lstStyle/>
          <a:p>
            <a:fld id="{9E2A5945-8C18-473E-9497-A76CA671FDDB}" type="slidenum">
              <a:rPr lang="en-US" smtClean="0"/>
              <a:t>‹#›</a:t>
            </a:fld>
            <a:endParaRPr lang="en-US" dirty="0"/>
          </a:p>
        </p:txBody>
      </p:sp>
    </p:spTree>
    <p:extLst>
      <p:ext uri="{BB962C8B-B14F-4D97-AF65-F5344CB8AC3E}">
        <p14:creationId xmlns:p14="http://schemas.microsoft.com/office/powerpoint/2010/main" val="263922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47DDEF-3012-DA43-785C-0465AD180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EFCF47-DECA-DC56-51E9-9C3224F81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8295A-2B56-A53B-0279-6A59B614B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CC8C2-EAB8-4A05-B844-6B93EE3D5C47}" type="datetimeFigureOut">
              <a:rPr lang="en-US" smtClean="0"/>
              <a:t>2/7/2023</a:t>
            </a:fld>
            <a:endParaRPr lang="en-US" dirty="0"/>
          </a:p>
        </p:txBody>
      </p:sp>
      <p:sp>
        <p:nvSpPr>
          <p:cNvPr id="5" name="Footer Placeholder 4">
            <a:extLst>
              <a:ext uri="{FF2B5EF4-FFF2-40B4-BE49-F238E27FC236}">
                <a16:creationId xmlns:a16="http://schemas.microsoft.com/office/drawing/2014/main" id="{E4B359CB-B87E-24B4-198B-7FD8B5DCC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3729D3B-5839-99D0-8D6A-0F70821E4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A5945-8C18-473E-9497-A76CA671FDDB}" type="slidenum">
              <a:rPr lang="en-US" smtClean="0"/>
              <a:t>‹#›</a:t>
            </a:fld>
            <a:endParaRPr lang="en-US" dirty="0"/>
          </a:p>
        </p:txBody>
      </p:sp>
    </p:spTree>
    <p:extLst>
      <p:ext uri="{BB962C8B-B14F-4D97-AF65-F5344CB8AC3E}">
        <p14:creationId xmlns:p14="http://schemas.microsoft.com/office/powerpoint/2010/main" val="4187924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9A85-1955-C9F2-0093-7EC111A0F4A0}"/>
              </a:ext>
            </a:extLst>
          </p:cNvPr>
          <p:cNvSpPr>
            <a:spLocks noGrp="1"/>
          </p:cNvSpPr>
          <p:nvPr>
            <p:ph type="ctrTitle"/>
          </p:nvPr>
        </p:nvSpPr>
        <p:spPr>
          <a:xfrm>
            <a:off x="1595021" y="1850332"/>
            <a:ext cx="9144000" cy="2387600"/>
          </a:xfrm>
        </p:spPr>
        <p:txBody>
          <a:bodyPr>
            <a:normAutofit fontScale="90000"/>
          </a:bodyPr>
          <a:lstStyle/>
          <a:p>
            <a:r>
              <a:rPr lang="en-US" dirty="0"/>
              <a:t>Stock Market Engine</a:t>
            </a:r>
            <a:br>
              <a:rPr lang="en-US"/>
            </a:br>
            <a:r>
              <a:rPr lang="en-US"/>
              <a:t>Questions</a:t>
            </a:r>
            <a:br>
              <a:rPr lang="fa-IR" dirty="0"/>
            </a:br>
            <a:endParaRPr lang="en-US" dirty="0"/>
          </a:p>
        </p:txBody>
      </p:sp>
    </p:spTree>
    <p:extLst>
      <p:ext uri="{BB962C8B-B14F-4D97-AF65-F5344CB8AC3E}">
        <p14:creationId xmlns:p14="http://schemas.microsoft.com/office/powerpoint/2010/main" val="290423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C744-1DE1-20DC-99BA-E6DE7F78922E}"/>
              </a:ext>
            </a:extLst>
          </p:cNvPr>
          <p:cNvSpPr>
            <a:spLocks noGrp="1"/>
          </p:cNvSpPr>
          <p:nvPr>
            <p:ph type="title"/>
          </p:nvPr>
        </p:nvSpPr>
        <p:spPr/>
        <p:txBody>
          <a:bodyPr/>
          <a:lstStyle/>
          <a:p>
            <a:pPr algn="r"/>
            <a:r>
              <a:rPr lang="fa-IR" sz="3600" dirty="0">
                <a:latin typeface="Segoe UI Light" panose="020B0502040204020203" pitchFamily="34" charset="0"/>
                <a:cs typeface="Segoe UI Light" panose="020B0502040204020203" pitchFamily="34" charset="0"/>
              </a:rPr>
              <a:t>مثال ساده</a:t>
            </a:r>
            <a:r>
              <a:rPr lang="fa-IR" dirty="0"/>
              <a:t>:</a:t>
            </a:r>
            <a:endParaRPr lang="en-US" dirty="0"/>
          </a:p>
        </p:txBody>
      </p:sp>
      <p:sp>
        <p:nvSpPr>
          <p:cNvPr id="3" name="Content Placeholder 2">
            <a:extLst>
              <a:ext uri="{FF2B5EF4-FFF2-40B4-BE49-F238E27FC236}">
                <a16:creationId xmlns:a16="http://schemas.microsoft.com/office/drawing/2014/main" id="{4FAE2F26-BEC9-FDF6-BBE3-44A085350AD7}"/>
              </a:ext>
            </a:extLst>
          </p:cNvPr>
          <p:cNvSpPr>
            <a:spLocks noGrp="1"/>
          </p:cNvSpPr>
          <p:nvPr>
            <p:ph idx="1"/>
          </p:nvPr>
        </p:nvSpPr>
        <p:spPr>
          <a:xfrm>
            <a:off x="5228948" y="1825625"/>
            <a:ext cx="6124852" cy="4351338"/>
          </a:xfrm>
        </p:spPr>
        <p:txBody>
          <a:bodyPr>
            <a:normAutofit/>
          </a:bodyPr>
          <a:lstStyle/>
          <a:p>
            <a:pPr marL="457200" indent="-457200" algn="r" rtl="1">
              <a:buFont typeface="+mj-lt"/>
              <a:buAutoNum type="arabicParenR"/>
            </a:pPr>
            <a:r>
              <a:rPr lang="fa-IR" sz="1800" dirty="0">
                <a:latin typeface="Segoe UI Light" panose="020B0502040204020203" pitchFamily="34" charset="0"/>
                <a:cs typeface="Segoe UI Light" panose="020B0502040204020203" pitchFamily="34" charset="0"/>
              </a:rPr>
              <a:t>به عنوان مثال یک صف خرید را در نظر </a:t>
            </a:r>
            <a:r>
              <a:rPr lang="fa-IR" sz="1800" dirty="0">
                <a:latin typeface="Wingdings 2" panose="05020102010507070707" pitchFamily="18" charset="2"/>
                <a:cs typeface="Segoe UI Light" panose="020B0502040204020203" pitchFamily="34" charset="0"/>
              </a:rPr>
              <a:t>بگیرید</a:t>
            </a:r>
            <a:r>
              <a:rPr lang="fa-IR" sz="1800" dirty="0">
                <a:latin typeface="Segoe UI Light" panose="020B0502040204020203" pitchFamily="34" charset="0"/>
                <a:cs typeface="Segoe UI Light" panose="020B0502040204020203" pitchFamily="34" charset="0"/>
              </a:rPr>
              <a:t>.</a:t>
            </a:r>
            <a:endParaRPr lang="fa-IR" sz="1800" dirty="0"/>
          </a:p>
          <a:p>
            <a:pPr marL="457200" indent="-457200" algn="r" rtl="1">
              <a:buFont typeface="+mj-lt"/>
              <a:buAutoNum type="arabicParenR"/>
            </a:pPr>
            <a:r>
              <a:rPr lang="fa-IR" sz="1800" dirty="0">
                <a:latin typeface="Segoe UI Light" panose="020B0502040204020203" pitchFamily="34" charset="0"/>
                <a:cs typeface="Segoe UI Light" panose="020B0502040204020203" pitchFamily="34" charset="0"/>
              </a:rPr>
              <a:t>حال یک سفارش فروش به قیمت 90 با حجم 10 ثبت می شود.</a:t>
            </a:r>
          </a:p>
          <a:p>
            <a:pPr marL="457200" indent="-457200" algn="r" rtl="1">
              <a:buFont typeface="+mj-lt"/>
              <a:buAutoNum type="arabicParenR"/>
            </a:pPr>
            <a:r>
              <a:rPr lang="fa-IR" sz="1800" dirty="0">
                <a:latin typeface="Segoe UI Light" panose="020B0502040204020203" pitchFamily="34" charset="0"/>
                <a:cs typeface="Segoe UI Light" panose="020B0502040204020203" pitchFamily="34" charset="0"/>
              </a:rPr>
              <a:t>اولین سفارش در صف خرید دارای قیمت 90 می باشد، این نوع سفارشات از نوع </a:t>
            </a:r>
            <a:r>
              <a:rPr lang="en-US" sz="1800" dirty="0">
                <a:latin typeface="Segoe UI Light" panose="020B0502040204020203" pitchFamily="34" charset="0"/>
                <a:cs typeface="Segoe UI Light" panose="020B0502040204020203" pitchFamily="34" charset="0"/>
              </a:rPr>
              <a:t>order limit</a:t>
            </a:r>
            <a:r>
              <a:rPr lang="fa-IR" sz="1800" dirty="0">
                <a:latin typeface="Segoe UI Light" panose="020B0502040204020203" pitchFamily="34" charset="0"/>
                <a:cs typeface="Segoe UI Light" panose="020B0502040204020203" pitchFamily="34" charset="0"/>
              </a:rPr>
              <a:t> هستند که اعلام خریدار بودن تا  قیمت 90 می باشند.</a:t>
            </a:r>
          </a:p>
          <a:p>
            <a:pPr marL="0" indent="0" algn="r" rtl="1">
              <a:buNone/>
            </a:pPr>
            <a:r>
              <a:rPr lang="fa-IR" sz="1800" dirty="0">
                <a:latin typeface="Segoe UI Light" panose="020B0502040204020203" pitchFamily="34" charset="0"/>
                <a:cs typeface="Segoe UI Light" panose="020B0502040204020203" pitchFamily="34" charset="0"/>
              </a:rPr>
              <a:t>       در نتیجه سفارش فروش با </a:t>
            </a:r>
            <a:r>
              <a:rPr lang="fa-IR" sz="1800" dirty="0">
                <a:latin typeface="Wingdings 2" panose="05020102010507070707" pitchFamily="18" charset="2"/>
                <a:cs typeface="Segoe UI Light" panose="020B0502040204020203" pitchFamily="34" charset="0"/>
              </a:rPr>
              <a:t>سفارش</a:t>
            </a:r>
            <a:r>
              <a:rPr lang="fa-IR" sz="1800" dirty="0">
                <a:latin typeface="Segoe UI Light" panose="020B0502040204020203" pitchFamily="34" charset="0"/>
                <a:cs typeface="Segoe UI Light" panose="020B0502040204020203" pitchFamily="34" charset="0"/>
              </a:rPr>
              <a:t> خرید معامله می شود.</a:t>
            </a:r>
          </a:p>
          <a:p>
            <a:pPr marL="0" indent="0" algn="r" rtl="1">
              <a:buNone/>
            </a:pPr>
            <a:endParaRPr lang="fa-IR" sz="1800" dirty="0">
              <a:latin typeface="Segoe UI Light" panose="020B0502040204020203" pitchFamily="34" charset="0"/>
              <a:cs typeface="Segoe UI Light" panose="020B0502040204020203" pitchFamily="34" charset="0"/>
            </a:endParaRPr>
          </a:p>
          <a:p>
            <a:pPr marL="0" indent="0" algn="r" rtl="1">
              <a:buNone/>
            </a:pPr>
            <a:r>
              <a:rPr lang="fa-IR" sz="1800" dirty="0">
                <a:latin typeface="Segoe UI Light" panose="020B0502040204020203" pitchFamily="34" charset="0"/>
                <a:cs typeface="Segoe UI Light" panose="020B0502040204020203" pitchFamily="34" charset="0"/>
              </a:rPr>
              <a:t>نکته: تنها زمانی عمل </a:t>
            </a:r>
            <a:r>
              <a:rPr lang="en-US" sz="1800" dirty="0">
                <a:latin typeface="Segoe UI Light" panose="020B0502040204020203" pitchFamily="34" charset="0"/>
                <a:cs typeface="Segoe UI Light" panose="020B0502040204020203" pitchFamily="34" charset="0"/>
              </a:rPr>
              <a:t>enqueue </a:t>
            </a:r>
            <a:r>
              <a:rPr lang="fa-IR" sz="1800" dirty="0">
                <a:latin typeface="Segoe UI Light" panose="020B0502040204020203" pitchFamily="34" charset="0"/>
                <a:cs typeface="Segoe UI Light" panose="020B0502040204020203" pitchFamily="34" charset="0"/>
              </a:rPr>
              <a:t> اتفاق میافتد که از سفارش وارد شده حجمی باقی بماند که قیمت آن نتواند با صف مقابل معامله ایی انجام دهد. در غیر اینصورت در حالتی که تمام حجم سفارش بتواند معامله شود سفارش نیازی به وارد شدن به صف مربوطه را نخواهد داشت.</a:t>
            </a:r>
          </a:p>
          <a:p>
            <a:pPr marL="0" indent="0" algn="r" rtl="1">
              <a:buNone/>
            </a:pPr>
            <a:endParaRPr lang="fa-IR" sz="1800" dirty="0">
              <a:latin typeface="Segoe UI Light" panose="020B0502040204020203" pitchFamily="34" charset="0"/>
              <a:cs typeface="Segoe UI Light" panose="020B0502040204020203" pitchFamily="34" charset="0"/>
            </a:endParaRPr>
          </a:p>
          <a:p>
            <a:pPr marL="0" indent="0" algn="r" rtl="1">
              <a:buNone/>
            </a:pPr>
            <a:endParaRPr lang="fa-IR" sz="1800" dirty="0"/>
          </a:p>
          <a:p>
            <a:pPr algn="r" rtl="1"/>
            <a:endParaRPr lang="en-US" sz="1800" dirty="0"/>
          </a:p>
        </p:txBody>
      </p:sp>
      <p:grpSp>
        <p:nvGrpSpPr>
          <p:cNvPr id="5" name="Group 4">
            <a:extLst>
              <a:ext uri="{FF2B5EF4-FFF2-40B4-BE49-F238E27FC236}">
                <a16:creationId xmlns:a16="http://schemas.microsoft.com/office/drawing/2014/main" id="{3FE731AB-F4FC-2EF8-843A-9540B321C141}"/>
              </a:ext>
            </a:extLst>
          </p:cNvPr>
          <p:cNvGrpSpPr/>
          <p:nvPr/>
        </p:nvGrpSpPr>
        <p:grpSpPr>
          <a:xfrm>
            <a:off x="267512" y="910842"/>
            <a:ext cx="5101593" cy="5288707"/>
            <a:chOff x="19980" y="910879"/>
            <a:chExt cx="5101593" cy="5288707"/>
          </a:xfrm>
        </p:grpSpPr>
        <p:sp>
          <p:nvSpPr>
            <p:cNvPr id="6" name="Smiley Face 5">
              <a:extLst>
                <a:ext uri="{FF2B5EF4-FFF2-40B4-BE49-F238E27FC236}">
                  <a16:creationId xmlns:a16="http://schemas.microsoft.com/office/drawing/2014/main" id="{6CBF48CF-B368-ADD0-5F2D-3DBBEC870C34}"/>
                </a:ext>
              </a:extLst>
            </p:cNvPr>
            <p:cNvSpPr/>
            <p:nvPr/>
          </p:nvSpPr>
          <p:spPr>
            <a:xfrm>
              <a:off x="794318" y="1953909"/>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7" name="Smiley Face 6">
              <a:extLst>
                <a:ext uri="{FF2B5EF4-FFF2-40B4-BE49-F238E27FC236}">
                  <a16:creationId xmlns:a16="http://schemas.microsoft.com/office/drawing/2014/main" id="{05C6E268-98E3-AA99-0C79-8134A616CFF0}"/>
                </a:ext>
              </a:extLst>
            </p:cNvPr>
            <p:cNvSpPr/>
            <p:nvPr/>
          </p:nvSpPr>
          <p:spPr>
            <a:xfrm>
              <a:off x="794318" y="2936332"/>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8" name="Smiley Face 7">
              <a:extLst>
                <a:ext uri="{FF2B5EF4-FFF2-40B4-BE49-F238E27FC236}">
                  <a16:creationId xmlns:a16="http://schemas.microsoft.com/office/drawing/2014/main" id="{7E3306B1-1579-AF34-D614-A464BD654E99}"/>
                </a:ext>
              </a:extLst>
            </p:cNvPr>
            <p:cNvSpPr/>
            <p:nvPr/>
          </p:nvSpPr>
          <p:spPr>
            <a:xfrm>
              <a:off x="794318" y="3918755"/>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9" name="Smiley Face 8">
              <a:extLst>
                <a:ext uri="{FF2B5EF4-FFF2-40B4-BE49-F238E27FC236}">
                  <a16:creationId xmlns:a16="http://schemas.microsoft.com/office/drawing/2014/main" id="{10B13C97-36DB-2124-8CA2-06D49DF52AA0}"/>
                </a:ext>
              </a:extLst>
            </p:cNvPr>
            <p:cNvSpPr/>
            <p:nvPr/>
          </p:nvSpPr>
          <p:spPr>
            <a:xfrm>
              <a:off x="794318" y="4885027"/>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B88AE52D-9357-A1A4-8E8F-FE91284E6489}"/>
                </a:ext>
              </a:extLst>
            </p:cNvPr>
            <p:cNvSpPr txBox="1"/>
            <p:nvPr/>
          </p:nvSpPr>
          <p:spPr>
            <a:xfrm>
              <a:off x="261374" y="2179950"/>
              <a:ext cx="441146" cy="369332"/>
            </a:xfrm>
            <a:prstGeom prst="rect">
              <a:avLst/>
            </a:prstGeom>
            <a:noFill/>
          </p:spPr>
          <p:txBody>
            <a:bodyPr wrap="none" rtlCol="0">
              <a:spAutoFit/>
            </a:bodyPr>
            <a:lstStyle/>
            <a:p>
              <a:r>
                <a:rPr lang="fa-IR" dirty="0"/>
                <a:t>90</a:t>
              </a:r>
              <a:endParaRPr lang="en-US" dirty="0"/>
            </a:p>
          </p:txBody>
        </p:sp>
        <p:sp>
          <p:nvSpPr>
            <p:cNvPr id="19" name="TextBox 18">
              <a:extLst>
                <a:ext uri="{FF2B5EF4-FFF2-40B4-BE49-F238E27FC236}">
                  <a16:creationId xmlns:a16="http://schemas.microsoft.com/office/drawing/2014/main" id="{771FB9F2-579A-C808-161A-563CD9F8AFC9}"/>
                </a:ext>
              </a:extLst>
            </p:cNvPr>
            <p:cNvSpPr txBox="1"/>
            <p:nvPr/>
          </p:nvSpPr>
          <p:spPr>
            <a:xfrm>
              <a:off x="235285" y="3126408"/>
              <a:ext cx="441146" cy="369332"/>
            </a:xfrm>
            <a:prstGeom prst="rect">
              <a:avLst/>
            </a:prstGeom>
            <a:noFill/>
          </p:spPr>
          <p:txBody>
            <a:bodyPr wrap="none" rtlCol="0">
              <a:spAutoFit/>
            </a:bodyPr>
            <a:lstStyle/>
            <a:p>
              <a:r>
                <a:rPr lang="fa-IR" dirty="0"/>
                <a:t>80</a:t>
              </a:r>
              <a:endParaRPr lang="en-US" dirty="0"/>
            </a:p>
          </p:txBody>
        </p:sp>
        <p:sp>
          <p:nvSpPr>
            <p:cNvPr id="20" name="TextBox 19">
              <a:extLst>
                <a:ext uri="{FF2B5EF4-FFF2-40B4-BE49-F238E27FC236}">
                  <a16:creationId xmlns:a16="http://schemas.microsoft.com/office/drawing/2014/main" id="{265238AA-125C-EAA2-1A1C-138C92EC82B2}"/>
                </a:ext>
              </a:extLst>
            </p:cNvPr>
            <p:cNvSpPr txBox="1"/>
            <p:nvPr/>
          </p:nvSpPr>
          <p:spPr>
            <a:xfrm>
              <a:off x="252318" y="4121641"/>
              <a:ext cx="418704" cy="369332"/>
            </a:xfrm>
            <a:prstGeom prst="rect">
              <a:avLst/>
            </a:prstGeom>
            <a:noFill/>
          </p:spPr>
          <p:txBody>
            <a:bodyPr wrap="none" rtlCol="0">
              <a:spAutoFit/>
            </a:bodyPr>
            <a:lstStyle/>
            <a:p>
              <a:r>
                <a:rPr lang="en-US" dirty="0"/>
                <a:t>80</a:t>
              </a:r>
            </a:p>
          </p:txBody>
        </p:sp>
        <p:sp>
          <p:nvSpPr>
            <p:cNvPr id="21" name="TextBox 20">
              <a:extLst>
                <a:ext uri="{FF2B5EF4-FFF2-40B4-BE49-F238E27FC236}">
                  <a16:creationId xmlns:a16="http://schemas.microsoft.com/office/drawing/2014/main" id="{B75E24EB-9F05-3A98-58BE-9CCF3F5DB431}"/>
                </a:ext>
              </a:extLst>
            </p:cNvPr>
            <p:cNvSpPr txBox="1"/>
            <p:nvPr/>
          </p:nvSpPr>
          <p:spPr>
            <a:xfrm>
              <a:off x="252318" y="5075103"/>
              <a:ext cx="418704" cy="369332"/>
            </a:xfrm>
            <a:prstGeom prst="rect">
              <a:avLst/>
            </a:prstGeom>
            <a:noFill/>
          </p:spPr>
          <p:txBody>
            <a:bodyPr wrap="none" rtlCol="0">
              <a:spAutoFit/>
            </a:bodyPr>
            <a:lstStyle/>
            <a:p>
              <a:r>
                <a:rPr lang="en-US" dirty="0"/>
                <a:t>70</a:t>
              </a:r>
            </a:p>
          </p:txBody>
        </p:sp>
        <p:sp>
          <p:nvSpPr>
            <p:cNvPr id="22" name="TextBox 21">
              <a:extLst>
                <a:ext uri="{FF2B5EF4-FFF2-40B4-BE49-F238E27FC236}">
                  <a16:creationId xmlns:a16="http://schemas.microsoft.com/office/drawing/2014/main" id="{C6FF263C-3499-B863-5CCC-9048F20D79B3}"/>
                </a:ext>
              </a:extLst>
            </p:cNvPr>
            <p:cNvSpPr txBox="1"/>
            <p:nvPr/>
          </p:nvSpPr>
          <p:spPr>
            <a:xfrm>
              <a:off x="150191" y="1456293"/>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fa-IR" dirty="0">
                  <a:latin typeface="Segoe UI Light" panose="020B0502040204020203" pitchFamily="34" charset="0"/>
                  <a:cs typeface="Segoe UI Light" panose="020B0502040204020203" pitchFamily="34" charset="0"/>
                </a:rPr>
                <a:t>قیمت</a:t>
              </a:r>
              <a:endParaRPr lang="en-US" dirty="0">
                <a:latin typeface="Segoe UI Light" panose="020B0502040204020203" pitchFamily="34" charset="0"/>
                <a:cs typeface="Segoe UI Light" panose="020B0502040204020203" pitchFamily="34" charset="0"/>
              </a:endParaRPr>
            </a:p>
          </p:txBody>
        </p:sp>
        <p:cxnSp>
          <p:nvCxnSpPr>
            <p:cNvPr id="23" name="Straight Connector 22">
              <a:extLst>
                <a:ext uri="{FF2B5EF4-FFF2-40B4-BE49-F238E27FC236}">
                  <a16:creationId xmlns:a16="http://schemas.microsoft.com/office/drawing/2014/main" id="{CE99BCCA-B9ED-C517-85E2-0B67576D8DCC}"/>
                </a:ext>
              </a:extLst>
            </p:cNvPr>
            <p:cNvCxnSpPr>
              <a:cxnSpLocks/>
            </p:cNvCxnSpPr>
            <p:nvPr/>
          </p:nvCxnSpPr>
          <p:spPr>
            <a:xfrm flipV="1">
              <a:off x="19980" y="1911046"/>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354EA5B-04BF-2ECC-8A7D-8713CA757166}"/>
                </a:ext>
              </a:extLst>
            </p:cNvPr>
            <p:cNvSpPr txBox="1"/>
            <p:nvPr/>
          </p:nvSpPr>
          <p:spPr>
            <a:xfrm>
              <a:off x="1589734" y="1450198"/>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حجم</a:t>
              </a:r>
              <a:endParaRPr lang="en-US" dirty="0">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a16="http://schemas.microsoft.com/office/drawing/2014/main" id="{08A06480-5BBF-4888-6BE9-C12A604659CD}"/>
                </a:ext>
              </a:extLst>
            </p:cNvPr>
            <p:cNvSpPr txBox="1"/>
            <p:nvPr/>
          </p:nvSpPr>
          <p:spPr>
            <a:xfrm>
              <a:off x="1604166" y="2165377"/>
              <a:ext cx="441146" cy="369332"/>
            </a:xfrm>
            <a:prstGeom prst="rect">
              <a:avLst/>
            </a:prstGeom>
            <a:noFill/>
          </p:spPr>
          <p:txBody>
            <a:bodyPr wrap="none" rtlCol="0">
              <a:spAutoFit/>
            </a:bodyPr>
            <a:lstStyle/>
            <a:p>
              <a:r>
                <a:rPr lang="fa-IR" dirty="0"/>
                <a:t>10</a:t>
              </a:r>
              <a:endParaRPr lang="en-US" dirty="0"/>
            </a:p>
          </p:txBody>
        </p:sp>
        <p:sp>
          <p:nvSpPr>
            <p:cNvPr id="26" name="TextBox 25">
              <a:extLst>
                <a:ext uri="{FF2B5EF4-FFF2-40B4-BE49-F238E27FC236}">
                  <a16:creationId xmlns:a16="http://schemas.microsoft.com/office/drawing/2014/main" id="{6443681C-E2CC-6CC1-74BD-EE7E90F9D42A}"/>
                </a:ext>
              </a:extLst>
            </p:cNvPr>
            <p:cNvSpPr txBox="1"/>
            <p:nvPr/>
          </p:nvSpPr>
          <p:spPr>
            <a:xfrm>
              <a:off x="1619591" y="3126408"/>
              <a:ext cx="301686" cy="646331"/>
            </a:xfrm>
            <a:prstGeom prst="rect">
              <a:avLst/>
            </a:prstGeom>
            <a:noFill/>
          </p:spPr>
          <p:txBody>
            <a:bodyPr wrap="none" rtlCol="0">
              <a:spAutoFit/>
            </a:bodyPr>
            <a:lstStyle/>
            <a:p>
              <a:r>
                <a:rPr lang="en-US" dirty="0"/>
                <a:t>5</a:t>
              </a:r>
            </a:p>
            <a:p>
              <a:endParaRPr lang="en-US" dirty="0"/>
            </a:p>
          </p:txBody>
        </p:sp>
        <p:sp>
          <p:nvSpPr>
            <p:cNvPr id="27" name="TextBox 26">
              <a:extLst>
                <a:ext uri="{FF2B5EF4-FFF2-40B4-BE49-F238E27FC236}">
                  <a16:creationId xmlns:a16="http://schemas.microsoft.com/office/drawing/2014/main" id="{BFF35441-90C0-C0C8-1371-117301FFC589}"/>
                </a:ext>
              </a:extLst>
            </p:cNvPr>
            <p:cNvSpPr txBox="1"/>
            <p:nvPr/>
          </p:nvSpPr>
          <p:spPr>
            <a:xfrm>
              <a:off x="1604166" y="4123776"/>
              <a:ext cx="441146" cy="369332"/>
            </a:xfrm>
            <a:prstGeom prst="rect">
              <a:avLst/>
            </a:prstGeom>
            <a:noFill/>
          </p:spPr>
          <p:txBody>
            <a:bodyPr wrap="none" rtlCol="0">
              <a:spAutoFit/>
            </a:bodyPr>
            <a:lstStyle/>
            <a:p>
              <a:r>
                <a:rPr lang="fa-IR" dirty="0"/>
                <a:t>15</a:t>
              </a:r>
              <a:endParaRPr lang="en-US" dirty="0"/>
            </a:p>
          </p:txBody>
        </p:sp>
        <p:sp>
          <p:nvSpPr>
            <p:cNvPr id="28" name="TextBox 27">
              <a:extLst>
                <a:ext uri="{FF2B5EF4-FFF2-40B4-BE49-F238E27FC236}">
                  <a16:creationId xmlns:a16="http://schemas.microsoft.com/office/drawing/2014/main" id="{B4ADA24D-92BE-1FD6-A7D3-7B8840F61F6E}"/>
                </a:ext>
              </a:extLst>
            </p:cNvPr>
            <p:cNvSpPr txBox="1"/>
            <p:nvPr/>
          </p:nvSpPr>
          <p:spPr>
            <a:xfrm>
              <a:off x="1619591" y="5048470"/>
              <a:ext cx="441146" cy="369332"/>
            </a:xfrm>
            <a:prstGeom prst="rect">
              <a:avLst/>
            </a:prstGeom>
            <a:noFill/>
          </p:spPr>
          <p:txBody>
            <a:bodyPr wrap="none" rtlCol="0">
              <a:spAutoFit/>
            </a:bodyPr>
            <a:lstStyle/>
            <a:p>
              <a:r>
                <a:rPr lang="fa-IR" dirty="0"/>
                <a:t>20</a:t>
              </a:r>
              <a:endParaRPr lang="en-US" dirty="0"/>
            </a:p>
          </p:txBody>
        </p:sp>
        <p:cxnSp>
          <p:nvCxnSpPr>
            <p:cNvPr id="29" name="Straight Connector 28">
              <a:extLst>
                <a:ext uri="{FF2B5EF4-FFF2-40B4-BE49-F238E27FC236}">
                  <a16:creationId xmlns:a16="http://schemas.microsoft.com/office/drawing/2014/main" id="{E5981BCD-5C69-80DE-A8FF-56D4B8FE9B8B}"/>
                </a:ext>
              </a:extLst>
            </p:cNvPr>
            <p:cNvCxnSpPr>
              <a:cxnSpLocks/>
            </p:cNvCxnSpPr>
            <p:nvPr/>
          </p:nvCxnSpPr>
          <p:spPr>
            <a:xfrm flipV="1">
              <a:off x="19980" y="5769449"/>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870FA10-1036-0696-A8A9-7AC065CE9AA1}"/>
                </a:ext>
              </a:extLst>
            </p:cNvPr>
            <p:cNvSpPr txBox="1"/>
            <p:nvPr/>
          </p:nvSpPr>
          <p:spPr>
            <a:xfrm>
              <a:off x="383965" y="5830254"/>
              <a:ext cx="1544714" cy="369332"/>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صف خرید</a:t>
              </a:r>
              <a:endParaRPr lang="en-US" dirty="0">
                <a:latin typeface="Segoe UI Light" panose="020B0502040204020203" pitchFamily="34" charset="0"/>
                <a:cs typeface="Segoe UI Light" panose="020B0502040204020203" pitchFamily="34" charset="0"/>
              </a:endParaRPr>
            </a:p>
          </p:txBody>
        </p:sp>
        <p:sp>
          <p:nvSpPr>
            <p:cNvPr id="33" name="TextBox 32">
              <a:extLst>
                <a:ext uri="{FF2B5EF4-FFF2-40B4-BE49-F238E27FC236}">
                  <a16:creationId xmlns:a16="http://schemas.microsoft.com/office/drawing/2014/main" id="{EAEF11D8-948D-1745-E835-41421351E312}"/>
                </a:ext>
              </a:extLst>
            </p:cNvPr>
            <p:cNvSpPr txBox="1"/>
            <p:nvPr/>
          </p:nvSpPr>
          <p:spPr>
            <a:xfrm>
              <a:off x="2810424" y="1456293"/>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fa-IR" dirty="0">
                  <a:latin typeface="Segoe UI Light" panose="020B0502040204020203" pitchFamily="34" charset="0"/>
                  <a:cs typeface="Segoe UI Light" panose="020B0502040204020203" pitchFamily="34" charset="0"/>
                </a:rPr>
                <a:t>قیمت</a:t>
              </a:r>
              <a:endParaRPr lang="en-US" dirty="0">
                <a:latin typeface="Segoe UI Light" panose="020B0502040204020203" pitchFamily="34" charset="0"/>
                <a:cs typeface="Segoe UI Light" panose="020B0502040204020203" pitchFamily="34" charset="0"/>
              </a:endParaRPr>
            </a:p>
          </p:txBody>
        </p:sp>
        <p:cxnSp>
          <p:nvCxnSpPr>
            <p:cNvPr id="34" name="Straight Connector 33">
              <a:extLst>
                <a:ext uri="{FF2B5EF4-FFF2-40B4-BE49-F238E27FC236}">
                  <a16:creationId xmlns:a16="http://schemas.microsoft.com/office/drawing/2014/main" id="{FDA809FF-5443-3F08-145E-6ED3C5E33042}"/>
                </a:ext>
              </a:extLst>
            </p:cNvPr>
            <p:cNvCxnSpPr>
              <a:cxnSpLocks/>
            </p:cNvCxnSpPr>
            <p:nvPr/>
          </p:nvCxnSpPr>
          <p:spPr>
            <a:xfrm flipV="1">
              <a:off x="2680213" y="1911046"/>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9259070-C2D8-561F-3A12-4917FA1D045E}"/>
                </a:ext>
              </a:extLst>
            </p:cNvPr>
            <p:cNvSpPr txBox="1"/>
            <p:nvPr/>
          </p:nvSpPr>
          <p:spPr>
            <a:xfrm>
              <a:off x="4249967" y="1450198"/>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حجم</a:t>
              </a:r>
              <a:endParaRPr lang="en-US" dirty="0">
                <a:latin typeface="Segoe UI Light" panose="020B0502040204020203" pitchFamily="34" charset="0"/>
                <a:cs typeface="Segoe UI Light" panose="020B0502040204020203" pitchFamily="34" charset="0"/>
              </a:endParaRPr>
            </a:p>
          </p:txBody>
        </p:sp>
        <p:cxnSp>
          <p:nvCxnSpPr>
            <p:cNvPr id="39" name="Straight Connector 38">
              <a:extLst>
                <a:ext uri="{FF2B5EF4-FFF2-40B4-BE49-F238E27FC236}">
                  <a16:creationId xmlns:a16="http://schemas.microsoft.com/office/drawing/2014/main" id="{9AA1B1B5-8B6C-FF4A-B15D-54C354806F1B}"/>
                </a:ext>
              </a:extLst>
            </p:cNvPr>
            <p:cNvCxnSpPr>
              <a:cxnSpLocks/>
            </p:cNvCxnSpPr>
            <p:nvPr/>
          </p:nvCxnSpPr>
          <p:spPr>
            <a:xfrm flipV="1">
              <a:off x="2680213" y="5769449"/>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5A34871-2924-59BB-F9FB-AAD5C54FCB02}"/>
                </a:ext>
              </a:extLst>
            </p:cNvPr>
            <p:cNvSpPr txBox="1"/>
            <p:nvPr/>
          </p:nvSpPr>
          <p:spPr>
            <a:xfrm>
              <a:off x="3044198" y="5830254"/>
              <a:ext cx="1544714" cy="369332"/>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صف فروش</a:t>
              </a:r>
              <a:endParaRPr lang="en-US" dirty="0">
                <a:latin typeface="Segoe UI Light" panose="020B0502040204020203" pitchFamily="34" charset="0"/>
                <a:cs typeface="Segoe UI Light" panose="020B0502040204020203" pitchFamily="34" charset="0"/>
              </a:endParaRPr>
            </a:p>
          </p:txBody>
        </p:sp>
        <p:sp>
          <p:nvSpPr>
            <p:cNvPr id="49" name="TextBox 48">
              <a:extLst>
                <a:ext uri="{FF2B5EF4-FFF2-40B4-BE49-F238E27FC236}">
                  <a16:creationId xmlns:a16="http://schemas.microsoft.com/office/drawing/2014/main" id="{E813F137-4062-44EA-9EFE-4B9ACADDCACE}"/>
                </a:ext>
              </a:extLst>
            </p:cNvPr>
            <p:cNvSpPr txBox="1"/>
            <p:nvPr/>
          </p:nvSpPr>
          <p:spPr>
            <a:xfrm>
              <a:off x="933783" y="946001"/>
              <a:ext cx="397866" cy="369332"/>
            </a:xfrm>
            <a:prstGeom prst="rect">
              <a:avLst/>
            </a:prstGeom>
            <a:noFill/>
          </p:spPr>
          <p:txBody>
            <a:bodyPr wrap="none" rtlCol="0">
              <a:spAutoFit/>
            </a:bodyPr>
            <a:lstStyle/>
            <a:p>
              <a:r>
                <a:rPr lang="fa-IR" dirty="0">
                  <a:latin typeface="Segoe UI Light" panose="020B0502040204020203" pitchFamily="34" charset="0"/>
                  <a:cs typeface="Segoe UI Light" panose="020B0502040204020203" pitchFamily="34" charset="0"/>
                </a:rPr>
                <a:t>(1)</a:t>
              </a:r>
              <a:endParaRPr lang="en-US" dirty="0">
                <a:latin typeface="Segoe UI Light" panose="020B0502040204020203" pitchFamily="34" charset="0"/>
                <a:cs typeface="Segoe UI Light" panose="020B0502040204020203" pitchFamily="34" charset="0"/>
              </a:endParaRPr>
            </a:p>
          </p:txBody>
        </p:sp>
        <p:sp>
          <p:nvSpPr>
            <p:cNvPr id="50" name="TextBox 49">
              <a:extLst>
                <a:ext uri="{FF2B5EF4-FFF2-40B4-BE49-F238E27FC236}">
                  <a16:creationId xmlns:a16="http://schemas.microsoft.com/office/drawing/2014/main" id="{7D4F85E4-BF8C-093F-4465-DCFD4D3CF201}"/>
                </a:ext>
              </a:extLst>
            </p:cNvPr>
            <p:cNvSpPr txBox="1"/>
            <p:nvPr/>
          </p:nvSpPr>
          <p:spPr>
            <a:xfrm>
              <a:off x="3816555" y="1027906"/>
              <a:ext cx="184731" cy="369332"/>
            </a:xfrm>
            <a:prstGeom prst="rect">
              <a:avLst/>
            </a:prstGeom>
            <a:noFill/>
          </p:spPr>
          <p:txBody>
            <a:bodyPr wrap="none" rtlCol="0">
              <a:spAutoFit/>
            </a:bodyPr>
            <a:lstStyle/>
            <a:p>
              <a:endParaRPr lang="en-US" dirty="0"/>
            </a:p>
          </p:txBody>
        </p:sp>
        <p:sp>
          <p:nvSpPr>
            <p:cNvPr id="52" name="TextBox 51">
              <a:extLst>
                <a:ext uri="{FF2B5EF4-FFF2-40B4-BE49-F238E27FC236}">
                  <a16:creationId xmlns:a16="http://schemas.microsoft.com/office/drawing/2014/main" id="{2B612A34-87F3-9A95-9E29-97A580F6B0A3}"/>
                </a:ext>
              </a:extLst>
            </p:cNvPr>
            <p:cNvSpPr txBox="1"/>
            <p:nvPr/>
          </p:nvSpPr>
          <p:spPr>
            <a:xfrm>
              <a:off x="3629324" y="910879"/>
              <a:ext cx="434734" cy="369332"/>
            </a:xfrm>
            <a:prstGeom prst="rect">
              <a:avLst/>
            </a:prstGeom>
            <a:noFill/>
          </p:spPr>
          <p:txBody>
            <a:bodyPr wrap="none" rtlCol="0">
              <a:spAutoFit/>
            </a:bodyPr>
            <a:lstStyle/>
            <a:p>
              <a:r>
                <a:rPr lang="fa-IR" dirty="0">
                  <a:latin typeface="Segoe UI Light" panose="020B0502040204020203" pitchFamily="34" charset="0"/>
                  <a:cs typeface="Segoe UI Light" panose="020B0502040204020203" pitchFamily="34" charset="0"/>
                </a:rPr>
                <a:t>(2)</a:t>
              </a:r>
              <a:endParaRPr lang="en-US" dirty="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8002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5FFB016-AA54-EF44-C032-CE432CDF0E3E}"/>
              </a:ext>
            </a:extLst>
          </p:cNvPr>
          <p:cNvSpPr/>
          <p:nvPr/>
        </p:nvSpPr>
        <p:spPr>
          <a:xfrm>
            <a:off x="3409026" y="1154097"/>
            <a:ext cx="4714042" cy="49448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6AC92A2D-454B-EFF1-54C5-CAA64B62BC2F}"/>
              </a:ext>
            </a:extLst>
          </p:cNvPr>
          <p:cNvGrpSpPr/>
          <p:nvPr/>
        </p:nvGrpSpPr>
        <p:grpSpPr>
          <a:xfrm>
            <a:off x="3480048" y="1290214"/>
            <a:ext cx="7502745" cy="4672627"/>
            <a:chOff x="19980" y="910879"/>
            <a:chExt cx="8355597" cy="5288707"/>
          </a:xfrm>
        </p:grpSpPr>
        <p:sp>
          <p:nvSpPr>
            <p:cNvPr id="7" name="Smiley Face 6">
              <a:extLst>
                <a:ext uri="{FF2B5EF4-FFF2-40B4-BE49-F238E27FC236}">
                  <a16:creationId xmlns:a16="http://schemas.microsoft.com/office/drawing/2014/main" id="{515E6054-E002-FA29-F4C0-958A615983B2}"/>
                </a:ext>
              </a:extLst>
            </p:cNvPr>
            <p:cNvSpPr/>
            <p:nvPr/>
          </p:nvSpPr>
          <p:spPr>
            <a:xfrm>
              <a:off x="794318" y="1953909"/>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8" name="Smiley Face 7">
              <a:extLst>
                <a:ext uri="{FF2B5EF4-FFF2-40B4-BE49-F238E27FC236}">
                  <a16:creationId xmlns:a16="http://schemas.microsoft.com/office/drawing/2014/main" id="{52F295C1-A404-6199-3BBF-93BB4EF758C4}"/>
                </a:ext>
              </a:extLst>
            </p:cNvPr>
            <p:cNvSpPr/>
            <p:nvPr/>
          </p:nvSpPr>
          <p:spPr>
            <a:xfrm>
              <a:off x="794318" y="2936332"/>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9" name="Smiley Face 8">
              <a:extLst>
                <a:ext uri="{FF2B5EF4-FFF2-40B4-BE49-F238E27FC236}">
                  <a16:creationId xmlns:a16="http://schemas.microsoft.com/office/drawing/2014/main" id="{4FD290D0-6807-5C94-28DC-E8494ED3A848}"/>
                </a:ext>
              </a:extLst>
            </p:cNvPr>
            <p:cNvSpPr/>
            <p:nvPr/>
          </p:nvSpPr>
          <p:spPr>
            <a:xfrm>
              <a:off x="794318" y="3918755"/>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Smiley Face 9">
              <a:extLst>
                <a:ext uri="{FF2B5EF4-FFF2-40B4-BE49-F238E27FC236}">
                  <a16:creationId xmlns:a16="http://schemas.microsoft.com/office/drawing/2014/main" id="{195B8F3B-CC5C-07E7-2AF6-0703721DE94D}"/>
                </a:ext>
              </a:extLst>
            </p:cNvPr>
            <p:cNvSpPr/>
            <p:nvPr/>
          </p:nvSpPr>
          <p:spPr>
            <a:xfrm>
              <a:off x="794318" y="4885027"/>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01309C57-F7C7-4653-CCF2-61D13221FAA2}"/>
                </a:ext>
              </a:extLst>
            </p:cNvPr>
            <p:cNvSpPr txBox="1"/>
            <p:nvPr/>
          </p:nvSpPr>
          <p:spPr>
            <a:xfrm>
              <a:off x="261374" y="2179950"/>
              <a:ext cx="441146" cy="369332"/>
            </a:xfrm>
            <a:prstGeom prst="rect">
              <a:avLst/>
            </a:prstGeom>
            <a:noFill/>
          </p:spPr>
          <p:txBody>
            <a:bodyPr wrap="none" rtlCol="0">
              <a:spAutoFit/>
            </a:bodyPr>
            <a:lstStyle/>
            <a:p>
              <a:r>
                <a:rPr lang="fa-IR" dirty="0"/>
                <a:t>90</a:t>
              </a:r>
              <a:endParaRPr lang="en-US" dirty="0"/>
            </a:p>
          </p:txBody>
        </p:sp>
        <p:sp>
          <p:nvSpPr>
            <p:cNvPr id="12" name="TextBox 11">
              <a:extLst>
                <a:ext uri="{FF2B5EF4-FFF2-40B4-BE49-F238E27FC236}">
                  <a16:creationId xmlns:a16="http://schemas.microsoft.com/office/drawing/2014/main" id="{2A751B53-EC6C-1E34-ADB4-178DB403BAEB}"/>
                </a:ext>
              </a:extLst>
            </p:cNvPr>
            <p:cNvSpPr txBox="1"/>
            <p:nvPr/>
          </p:nvSpPr>
          <p:spPr>
            <a:xfrm>
              <a:off x="235285" y="3126408"/>
              <a:ext cx="441146" cy="369332"/>
            </a:xfrm>
            <a:prstGeom prst="rect">
              <a:avLst/>
            </a:prstGeom>
            <a:noFill/>
          </p:spPr>
          <p:txBody>
            <a:bodyPr wrap="none" rtlCol="0">
              <a:spAutoFit/>
            </a:bodyPr>
            <a:lstStyle/>
            <a:p>
              <a:r>
                <a:rPr lang="fa-IR" dirty="0"/>
                <a:t>80</a:t>
              </a:r>
              <a:endParaRPr lang="en-US" dirty="0"/>
            </a:p>
          </p:txBody>
        </p:sp>
        <p:sp>
          <p:nvSpPr>
            <p:cNvPr id="13" name="TextBox 12">
              <a:extLst>
                <a:ext uri="{FF2B5EF4-FFF2-40B4-BE49-F238E27FC236}">
                  <a16:creationId xmlns:a16="http://schemas.microsoft.com/office/drawing/2014/main" id="{B7775013-1DDF-ACB4-89D6-269826DD6F81}"/>
                </a:ext>
              </a:extLst>
            </p:cNvPr>
            <p:cNvSpPr txBox="1"/>
            <p:nvPr/>
          </p:nvSpPr>
          <p:spPr>
            <a:xfrm>
              <a:off x="252318" y="4121641"/>
              <a:ext cx="441146" cy="369332"/>
            </a:xfrm>
            <a:prstGeom prst="rect">
              <a:avLst/>
            </a:prstGeom>
            <a:noFill/>
          </p:spPr>
          <p:txBody>
            <a:bodyPr wrap="none" rtlCol="0">
              <a:spAutoFit/>
            </a:bodyPr>
            <a:lstStyle/>
            <a:p>
              <a:r>
                <a:rPr lang="fa-IR" dirty="0"/>
                <a:t>70</a:t>
              </a:r>
              <a:endParaRPr lang="en-US" dirty="0"/>
            </a:p>
          </p:txBody>
        </p:sp>
        <p:sp>
          <p:nvSpPr>
            <p:cNvPr id="14" name="TextBox 13">
              <a:extLst>
                <a:ext uri="{FF2B5EF4-FFF2-40B4-BE49-F238E27FC236}">
                  <a16:creationId xmlns:a16="http://schemas.microsoft.com/office/drawing/2014/main" id="{BC58332C-472E-8A2C-0FDC-80403747F3A6}"/>
                </a:ext>
              </a:extLst>
            </p:cNvPr>
            <p:cNvSpPr txBox="1"/>
            <p:nvPr/>
          </p:nvSpPr>
          <p:spPr>
            <a:xfrm>
              <a:off x="252318" y="5075103"/>
              <a:ext cx="441146" cy="369332"/>
            </a:xfrm>
            <a:prstGeom prst="rect">
              <a:avLst/>
            </a:prstGeom>
            <a:noFill/>
          </p:spPr>
          <p:txBody>
            <a:bodyPr wrap="none" rtlCol="0">
              <a:spAutoFit/>
            </a:bodyPr>
            <a:lstStyle/>
            <a:p>
              <a:r>
                <a:rPr lang="fa-IR" dirty="0"/>
                <a:t>60</a:t>
              </a:r>
              <a:endParaRPr lang="en-US" dirty="0"/>
            </a:p>
          </p:txBody>
        </p:sp>
        <p:sp>
          <p:nvSpPr>
            <p:cNvPr id="15" name="TextBox 14">
              <a:extLst>
                <a:ext uri="{FF2B5EF4-FFF2-40B4-BE49-F238E27FC236}">
                  <a16:creationId xmlns:a16="http://schemas.microsoft.com/office/drawing/2014/main" id="{2AB124DE-5DD9-0DB0-D503-D513B594878A}"/>
                </a:ext>
              </a:extLst>
            </p:cNvPr>
            <p:cNvSpPr txBox="1"/>
            <p:nvPr/>
          </p:nvSpPr>
          <p:spPr>
            <a:xfrm>
              <a:off x="150191" y="1456293"/>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fa-IR" dirty="0">
                  <a:latin typeface="Segoe UI Light" panose="020B0502040204020203" pitchFamily="34" charset="0"/>
                  <a:cs typeface="Segoe UI Light" panose="020B0502040204020203" pitchFamily="34" charset="0"/>
                </a:rPr>
                <a:t>قیمت</a:t>
              </a:r>
              <a:endParaRPr lang="en-US" dirty="0">
                <a:latin typeface="Segoe UI Light" panose="020B0502040204020203" pitchFamily="34" charset="0"/>
                <a:cs typeface="Segoe UI Light" panose="020B0502040204020203" pitchFamily="34" charset="0"/>
              </a:endParaRPr>
            </a:p>
          </p:txBody>
        </p:sp>
        <p:cxnSp>
          <p:nvCxnSpPr>
            <p:cNvPr id="16" name="Straight Connector 15">
              <a:extLst>
                <a:ext uri="{FF2B5EF4-FFF2-40B4-BE49-F238E27FC236}">
                  <a16:creationId xmlns:a16="http://schemas.microsoft.com/office/drawing/2014/main" id="{9BA2B6EC-72DC-B8CA-662C-F2F74E913D23}"/>
                </a:ext>
              </a:extLst>
            </p:cNvPr>
            <p:cNvCxnSpPr>
              <a:cxnSpLocks/>
            </p:cNvCxnSpPr>
            <p:nvPr/>
          </p:nvCxnSpPr>
          <p:spPr>
            <a:xfrm flipV="1">
              <a:off x="19980" y="1911046"/>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1C4A43-C90C-606B-B0A8-00C12BFC34C0}"/>
                </a:ext>
              </a:extLst>
            </p:cNvPr>
            <p:cNvSpPr txBox="1"/>
            <p:nvPr/>
          </p:nvSpPr>
          <p:spPr>
            <a:xfrm>
              <a:off x="1589734" y="1450198"/>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حجم</a:t>
              </a:r>
              <a:endParaRPr lang="en-US" dirty="0">
                <a:latin typeface="Segoe UI Light" panose="020B0502040204020203" pitchFamily="34" charset="0"/>
                <a:cs typeface="Segoe UI Light" panose="020B0502040204020203" pitchFamily="34" charset="0"/>
              </a:endParaRPr>
            </a:p>
          </p:txBody>
        </p:sp>
        <p:sp>
          <p:nvSpPr>
            <p:cNvPr id="18" name="TextBox 17">
              <a:extLst>
                <a:ext uri="{FF2B5EF4-FFF2-40B4-BE49-F238E27FC236}">
                  <a16:creationId xmlns:a16="http://schemas.microsoft.com/office/drawing/2014/main" id="{EB74A191-F782-6495-2E5C-91D76EFE73FF}"/>
                </a:ext>
              </a:extLst>
            </p:cNvPr>
            <p:cNvSpPr txBox="1"/>
            <p:nvPr/>
          </p:nvSpPr>
          <p:spPr>
            <a:xfrm>
              <a:off x="1604166" y="2165377"/>
              <a:ext cx="441146" cy="369332"/>
            </a:xfrm>
            <a:prstGeom prst="rect">
              <a:avLst/>
            </a:prstGeom>
            <a:noFill/>
          </p:spPr>
          <p:txBody>
            <a:bodyPr wrap="none" rtlCol="0">
              <a:spAutoFit/>
            </a:bodyPr>
            <a:lstStyle/>
            <a:p>
              <a:r>
                <a:rPr lang="fa-IR" dirty="0"/>
                <a:t>10</a:t>
              </a:r>
              <a:endParaRPr lang="en-US" dirty="0"/>
            </a:p>
          </p:txBody>
        </p:sp>
        <p:sp>
          <p:nvSpPr>
            <p:cNvPr id="19" name="TextBox 18">
              <a:extLst>
                <a:ext uri="{FF2B5EF4-FFF2-40B4-BE49-F238E27FC236}">
                  <a16:creationId xmlns:a16="http://schemas.microsoft.com/office/drawing/2014/main" id="{A01AF78E-C257-47D7-FC0F-2C8FE84216B9}"/>
                </a:ext>
              </a:extLst>
            </p:cNvPr>
            <p:cNvSpPr txBox="1"/>
            <p:nvPr/>
          </p:nvSpPr>
          <p:spPr>
            <a:xfrm>
              <a:off x="1619591" y="3126408"/>
              <a:ext cx="441146" cy="369332"/>
            </a:xfrm>
            <a:prstGeom prst="rect">
              <a:avLst/>
            </a:prstGeom>
            <a:noFill/>
          </p:spPr>
          <p:txBody>
            <a:bodyPr wrap="none" rtlCol="0">
              <a:spAutoFit/>
            </a:bodyPr>
            <a:lstStyle/>
            <a:p>
              <a:r>
                <a:rPr lang="fa-IR" dirty="0"/>
                <a:t>10</a:t>
              </a:r>
              <a:endParaRPr lang="en-US" dirty="0"/>
            </a:p>
          </p:txBody>
        </p:sp>
        <p:sp>
          <p:nvSpPr>
            <p:cNvPr id="20" name="TextBox 19">
              <a:extLst>
                <a:ext uri="{FF2B5EF4-FFF2-40B4-BE49-F238E27FC236}">
                  <a16:creationId xmlns:a16="http://schemas.microsoft.com/office/drawing/2014/main" id="{17D99AF6-D3E2-0492-5FE1-6987D55A38B8}"/>
                </a:ext>
              </a:extLst>
            </p:cNvPr>
            <p:cNvSpPr txBox="1"/>
            <p:nvPr/>
          </p:nvSpPr>
          <p:spPr>
            <a:xfrm>
              <a:off x="1604166" y="4123776"/>
              <a:ext cx="441146" cy="369332"/>
            </a:xfrm>
            <a:prstGeom prst="rect">
              <a:avLst/>
            </a:prstGeom>
            <a:noFill/>
          </p:spPr>
          <p:txBody>
            <a:bodyPr wrap="none" rtlCol="0">
              <a:spAutoFit/>
            </a:bodyPr>
            <a:lstStyle/>
            <a:p>
              <a:r>
                <a:rPr lang="fa-IR" dirty="0"/>
                <a:t>15</a:t>
              </a:r>
              <a:endParaRPr lang="en-US" dirty="0"/>
            </a:p>
          </p:txBody>
        </p:sp>
        <p:sp>
          <p:nvSpPr>
            <p:cNvPr id="21" name="TextBox 20">
              <a:extLst>
                <a:ext uri="{FF2B5EF4-FFF2-40B4-BE49-F238E27FC236}">
                  <a16:creationId xmlns:a16="http://schemas.microsoft.com/office/drawing/2014/main" id="{74AFEBBA-70DD-594B-16F1-65DD4EA00A9F}"/>
                </a:ext>
              </a:extLst>
            </p:cNvPr>
            <p:cNvSpPr txBox="1"/>
            <p:nvPr/>
          </p:nvSpPr>
          <p:spPr>
            <a:xfrm>
              <a:off x="1619591" y="5048470"/>
              <a:ext cx="441146" cy="369332"/>
            </a:xfrm>
            <a:prstGeom prst="rect">
              <a:avLst/>
            </a:prstGeom>
            <a:noFill/>
          </p:spPr>
          <p:txBody>
            <a:bodyPr wrap="none" rtlCol="0">
              <a:spAutoFit/>
            </a:bodyPr>
            <a:lstStyle/>
            <a:p>
              <a:r>
                <a:rPr lang="fa-IR" dirty="0"/>
                <a:t>20</a:t>
              </a:r>
              <a:endParaRPr lang="en-US" dirty="0"/>
            </a:p>
          </p:txBody>
        </p:sp>
        <p:cxnSp>
          <p:nvCxnSpPr>
            <p:cNvPr id="22" name="Straight Connector 21">
              <a:extLst>
                <a:ext uri="{FF2B5EF4-FFF2-40B4-BE49-F238E27FC236}">
                  <a16:creationId xmlns:a16="http://schemas.microsoft.com/office/drawing/2014/main" id="{4C43F468-FC78-73E7-31CD-476EA234354C}"/>
                </a:ext>
              </a:extLst>
            </p:cNvPr>
            <p:cNvCxnSpPr>
              <a:cxnSpLocks/>
            </p:cNvCxnSpPr>
            <p:nvPr/>
          </p:nvCxnSpPr>
          <p:spPr>
            <a:xfrm flipV="1">
              <a:off x="19980" y="5769449"/>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FC8655-E5F3-F9DC-55CB-309666E08912}"/>
                </a:ext>
              </a:extLst>
            </p:cNvPr>
            <p:cNvSpPr txBox="1"/>
            <p:nvPr/>
          </p:nvSpPr>
          <p:spPr>
            <a:xfrm>
              <a:off x="383965" y="5830254"/>
              <a:ext cx="1544714" cy="369332"/>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صف خرید</a:t>
              </a:r>
              <a:endParaRPr lang="en-US" dirty="0">
                <a:latin typeface="Segoe UI Light" panose="020B0502040204020203" pitchFamily="34" charset="0"/>
                <a:cs typeface="Segoe UI Light" panose="020B0502040204020203" pitchFamily="34" charset="0"/>
              </a:endParaRPr>
            </a:p>
          </p:txBody>
        </p:sp>
        <p:sp>
          <p:nvSpPr>
            <p:cNvPr id="24" name="Smiley Face 23">
              <a:extLst>
                <a:ext uri="{FF2B5EF4-FFF2-40B4-BE49-F238E27FC236}">
                  <a16:creationId xmlns:a16="http://schemas.microsoft.com/office/drawing/2014/main" id="{B463E13E-9E54-1A27-4D25-4E81C74EF72E}"/>
                </a:ext>
              </a:extLst>
            </p:cNvPr>
            <p:cNvSpPr/>
            <p:nvPr/>
          </p:nvSpPr>
          <p:spPr>
            <a:xfrm>
              <a:off x="7106051" y="1930053"/>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B2369BBA-706D-7B45-6AF9-7EB621019650}"/>
                </a:ext>
              </a:extLst>
            </p:cNvPr>
            <p:cNvSpPr txBox="1"/>
            <p:nvPr/>
          </p:nvSpPr>
          <p:spPr>
            <a:xfrm>
              <a:off x="6573106" y="2156094"/>
              <a:ext cx="441145" cy="369332"/>
            </a:xfrm>
            <a:prstGeom prst="rect">
              <a:avLst/>
            </a:prstGeom>
            <a:noFill/>
          </p:spPr>
          <p:txBody>
            <a:bodyPr wrap="none" rtlCol="0">
              <a:spAutoFit/>
            </a:bodyPr>
            <a:lstStyle/>
            <a:p>
              <a:r>
                <a:rPr lang="fa-IR" dirty="0"/>
                <a:t>90</a:t>
              </a:r>
              <a:endParaRPr lang="en-US" dirty="0"/>
            </a:p>
          </p:txBody>
        </p:sp>
        <p:sp>
          <p:nvSpPr>
            <p:cNvPr id="26" name="TextBox 25">
              <a:extLst>
                <a:ext uri="{FF2B5EF4-FFF2-40B4-BE49-F238E27FC236}">
                  <a16:creationId xmlns:a16="http://schemas.microsoft.com/office/drawing/2014/main" id="{4C53797F-47B0-FD25-04F7-A5031A035A91}"/>
                </a:ext>
              </a:extLst>
            </p:cNvPr>
            <p:cNvSpPr txBox="1"/>
            <p:nvPr/>
          </p:nvSpPr>
          <p:spPr>
            <a:xfrm>
              <a:off x="2810424" y="1456293"/>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fa-IR" dirty="0">
                  <a:latin typeface="Segoe UI Light" panose="020B0502040204020203" pitchFamily="34" charset="0"/>
                  <a:cs typeface="Segoe UI Light" panose="020B0502040204020203" pitchFamily="34" charset="0"/>
                </a:rPr>
                <a:t>قیمت</a:t>
              </a:r>
              <a:endParaRPr lang="en-US" dirty="0">
                <a:latin typeface="Segoe UI Light" panose="020B0502040204020203" pitchFamily="34" charset="0"/>
                <a:cs typeface="Segoe UI Light" panose="020B0502040204020203" pitchFamily="34" charset="0"/>
              </a:endParaRPr>
            </a:p>
          </p:txBody>
        </p:sp>
        <p:cxnSp>
          <p:nvCxnSpPr>
            <p:cNvPr id="27" name="Straight Connector 26">
              <a:extLst>
                <a:ext uri="{FF2B5EF4-FFF2-40B4-BE49-F238E27FC236}">
                  <a16:creationId xmlns:a16="http://schemas.microsoft.com/office/drawing/2014/main" id="{ABB19387-2453-EAA2-81B6-B221143C1408}"/>
                </a:ext>
              </a:extLst>
            </p:cNvPr>
            <p:cNvCxnSpPr>
              <a:cxnSpLocks/>
            </p:cNvCxnSpPr>
            <p:nvPr/>
          </p:nvCxnSpPr>
          <p:spPr>
            <a:xfrm flipV="1">
              <a:off x="2680213" y="1911046"/>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76A45BF-2C79-5276-D196-0CCDEC7EC774}"/>
                </a:ext>
              </a:extLst>
            </p:cNvPr>
            <p:cNvSpPr txBox="1"/>
            <p:nvPr/>
          </p:nvSpPr>
          <p:spPr>
            <a:xfrm>
              <a:off x="4249967" y="1450198"/>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حجم</a:t>
              </a:r>
              <a:endParaRPr lang="en-US" dirty="0">
                <a:latin typeface="Segoe UI Light" panose="020B0502040204020203" pitchFamily="34" charset="0"/>
                <a:cs typeface="Segoe UI Light" panose="020B0502040204020203" pitchFamily="34" charset="0"/>
              </a:endParaRPr>
            </a:p>
          </p:txBody>
        </p:sp>
        <p:sp>
          <p:nvSpPr>
            <p:cNvPr id="29" name="TextBox 28">
              <a:extLst>
                <a:ext uri="{FF2B5EF4-FFF2-40B4-BE49-F238E27FC236}">
                  <a16:creationId xmlns:a16="http://schemas.microsoft.com/office/drawing/2014/main" id="{02422B75-DCD1-0C2F-DB31-6B89036A5A10}"/>
                </a:ext>
              </a:extLst>
            </p:cNvPr>
            <p:cNvSpPr txBox="1"/>
            <p:nvPr/>
          </p:nvSpPr>
          <p:spPr>
            <a:xfrm>
              <a:off x="7934431" y="2153813"/>
              <a:ext cx="441146" cy="369332"/>
            </a:xfrm>
            <a:prstGeom prst="rect">
              <a:avLst/>
            </a:prstGeom>
            <a:noFill/>
          </p:spPr>
          <p:txBody>
            <a:bodyPr wrap="none" rtlCol="0">
              <a:spAutoFit/>
            </a:bodyPr>
            <a:lstStyle/>
            <a:p>
              <a:r>
                <a:rPr lang="fa-IR" dirty="0"/>
                <a:t>10</a:t>
              </a:r>
              <a:endParaRPr lang="en-US" dirty="0"/>
            </a:p>
          </p:txBody>
        </p:sp>
        <p:cxnSp>
          <p:nvCxnSpPr>
            <p:cNvPr id="30" name="Straight Connector 29">
              <a:extLst>
                <a:ext uri="{FF2B5EF4-FFF2-40B4-BE49-F238E27FC236}">
                  <a16:creationId xmlns:a16="http://schemas.microsoft.com/office/drawing/2014/main" id="{04874DDB-E7AA-7764-8C01-BD5EE53AAA82}"/>
                </a:ext>
              </a:extLst>
            </p:cNvPr>
            <p:cNvCxnSpPr>
              <a:cxnSpLocks/>
            </p:cNvCxnSpPr>
            <p:nvPr/>
          </p:nvCxnSpPr>
          <p:spPr>
            <a:xfrm flipV="1">
              <a:off x="2680213" y="5769449"/>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0046EF1-0BB6-8337-78AF-545150EA1998}"/>
                </a:ext>
              </a:extLst>
            </p:cNvPr>
            <p:cNvSpPr txBox="1"/>
            <p:nvPr/>
          </p:nvSpPr>
          <p:spPr>
            <a:xfrm>
              <a:off x="3044198" y="5830254"/>
              <a:ext cx="1544714" cy="369332"/>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صف فروش</a:t>
              </a:r>
              <a:endParaRPr lang="en-US" dirty="0">
                <a:latin typeface="Segoe UI Light" panose="020B0502040204020203" pitchFamily="34" charset="0"/>
                <a:cs typeface="Segoe UI Light" panose="020B0502040204020203" pitchFamily="34" charset="0"/>
              </a:endParaRPr>
            </a:p>
          </p:txBody>
        </p:sp>
        <p:sp>
          <p:nvSpPr>
            <p:cNvPr id="32" name="TextBox 31">
              <a:extLst>
                <a:ext uri="{FF2B5EF4-FFF2-40B4-BE49-F238E27FC236}">
                  <a16:creationId xmlns:a16="http://schemas.microsoft.com/office/drawing/2014/main" id="{C34972AD-0F6E-D9ED-1965-B0F4C34F083C}"/>
                </a:ext>
              </a:extLst>
            </p:cNvPr>
            <p:cNvSpPr txBox="1"/>
            <p:nvPr/>
          </p:nvSpPr>
          <p:spPr>
            <a:xfrm>
              <a:off x="933783" y="946001"/>
              <a:ext cx="397866" cy="369332"/>
            </a:xfrm>
            <a:prstGeom prst="rect">
              <a:avLst/>
            </a:prstGeom>
            <a:noFill/>
          </p:spPr>
          <p:txBody>
            <a:bodyPr wrap="none" rtlCol="0">
              <a:spAutoFit/>
            </a:bodyPr>
            <a:lstStyle/>
            <a:p>
              <a:r>
                <a:rPr lang="fa-IR" dirty="0">
                  <a:latin typeface="Segoe UI Light" panose="020B0502040204020203" pitchFamily="34" charset="0"/>
                  <a:cs typeface="Segoe UI Light" panose="020B0502040204020203" pitchFamily="34" charset="0"/>
                </a:rPr>
                <a:t>(1)</a:t>
              </a:r>
              <a:endParaRPr lang="en-US" dirty="0">
                <a:latin typeface="Segoe UI Light" panose="020B0502040204020203" pitchFamily="34" charset="0"/>
                <a:cs typeface="Segoe UI Light" panose="020B0502040204020203" pitchFamily="34" charset="0"/>
              </a:endParaRPr>
            </a:p>
          </p:txBody>
        </p:sp>
        <p:sp>
          <p:nvSpPr>
            <p:cNvPr id="33" name="TextBox 32">
              <a:extLst>
                <a:ext uri="{FF2B5EF4-FFF2-40B4-BE49-F238E27FC236}">
                  <a16:creationId xmlns:a16="http://schemas.microsoft.com/office/drawing/2014/main" id="{B1463E16-BA9A-04F5-46C3-AE38A6298DA2}"/>
                </a:ext>
              </a:extLst>
            </p:cNvPr>
            <p:cNvSpPr txBox="1"/>
            <p:nvPr/>
          </p:nvSpPr>
          <p:spPr>
            <a:xfrm>
              <a:off x="3816555" y="1027906"/>
              <a:ext cx="184731" cy="369332"/>
            </a:xfrm>
            <a:prstGeom prst="rect">
              <a:avLst/>
            </a:prstGeom>
            <a:noFill/>
          </p:spPr>
          <p:txBody>
            <a:bodyPr wrap="none" rtlCol="0">
              <a:spAutoFit/>
            </a:bodyPr>
            <a:lstStyle/>
            <a:p>
              <a:endParaRPr lang="en-US" dirty="0"/>
            </a:p>
          </p:txBody>
        </p:sp>
        <p:sp>
          <p:nvSpPr>
            <p:cNvPr id="34" name="TextBox 33">
              <a:extLst>
                <a:ext uri="{FF2B5EF4-FFF2-40B4-BE49-F238E27FC236}">
                  <a16:creationId xmlns:a16="http://schemas.microsoft.com/office/drawing/2014/main" id="{171EFDF0-96E6-7E46-9E3F-E76AB2C561F3}"/>
                </a:ext>
              </a:extLst>
            </p:cNvPr>
            <p:cNvSpPr txBox="1"/>
            <p:nvPr/>
          </p:nvSpPr>
          <p:spPr>
            <a:xfrm>
              <a:off x="3629324" y="910879"/>
              <a:ext cx="434734" cy="369332"/>
            </a:xfrm>
            <a:prstGeom prst="rect">
              <a:avLst/>
            </a:prstGeom>
            <a:noFill/>
          </p:spPr>
          <p:txBody>
            <a:bodyPr wrap="none" rtlCol="0">
              <a:spAutoFit/>
            </a:bodyPr>
            <a:lstStyle/>
            <a:p>
              <a:r>
                <a:rPr lang="fa-IR" dirty="0">
                  <a:latin typeface="Segoe UI Light" panose="020B0502040204020203" pitchFamily="34" charset="0"/>
                  <a:cs typeface="Segoe UI Light" panose="020B0502040204020203" pitchFamily="34" charset="0"/>
                </a:rPr>
                <a:t>(2)</a:t>
              </a:r>
              <a:endParaRPr lang="en-US" dirty="0">
                <a:latin typeface="Segoe UI Light" panose="020B0502040204020203" pitchFamily="34" charset="0"/>
                <a:cs typeface="Segoe UI Light" panose="020B0502040204020203" pitchFamily="34" charset="0"/>
              </a:endParaRPr>
            </a:p>
          </p:txBody>
        </p:sp>
        <p:cxnSp>
          <p:nvCxnSpPr>
            <p:cNvPr id="35" name="Straight Connector 34">
              <a:extLst>
                <a:ext uri="{FF2B5EF4-FFF2-40B4-BE49-F238E27FC236}">
                  <a16:creationId xmlns:a16="http://schemas.microsoft.com/office/drawing/2014/main" id="{BE513FD6-222E-D4EA-A878-AD198DA89424}"/>
                </a:ext>
              </a:extLst>
            </p:cNvPr>
            <p:cNvCxnSpPr>
              <a:cxnSpLocks/>
            </p:cNvCxnSpPr>
            <p:nvPr/>
          </p:nvCxnSpPr>
          <p:spPr>
            <a:xfrm>
              <a:off x="19980" y="2849732"/>
              <a:ext cx="5101592" cy="0"/>
            </a:xfrm>
            <a:prstGeom prst="line">
              <a:avLst/>
            </a:prstGeom>
          </p:spPr>
          <p:style>
            <a:lnRef idx="1">
              <a:schemeClr val="accent2"/>
            </a:lnRef>
            <a:fillRef idx="0">
              <a:schemeClr val="accent2"/>
            </a:fillRef>
            <a:effectRef idx="0">
              <a:schemeClr val="accent2"/>
            </a:effectRef>
            <a:fontRef idx="minor">
              <a:schemeClr val="tx1"/>
            </a:fontRef>
          </p:style>
        </p:cxnSp>
      </p:grpSp>
      <p:cxnSp>
        <p:nvCxnSpPr>
          <p:cNvPr id="38" name="Straight Arrow Connector 37">
            <a:extLst>
              <a:ext uri="{FF2B5EF4-FFF2-40B4-BE49-F238E27FC236}">
                <a16:creationId xmlns:a16="http://schemas.microsoft.com/office/drawing/2014/main" id="{2E4CB85F-3008-7E60-AADF-B074B7C892AB}"/>
              </a:ext>
            </a:extLst>
          </p:cNvPr>
          <p:cNvCxnSpPr>
            <a:cxnSpLocks/>
          </p:cNvCxnSpPr>
          <p:nvPr/>
        </p:nvCxnSpPr>
        <p:spPr>
          <a:xfrm flipH="1" flipV="1">
            <a:off x="5298655" y="2601412"/>
            <a:ext cx="4051794" cy="1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050D47B-47B5-0772-31AE-CC288B6F9FE0}"/>
              </a:ext>
            </a:extLst>
          </p:cNvPr>
          <p:cNvCxnSpPr>
            <a:cxnSpLocks/>
          </p:cNvCxnSpPr>
          <p:nvPr/>
        </p:nvCxnSpPr>
        <p:spPr>
          <a:xfrm>
            <a:off x="8602311" y="2674752"/>
            <a:ext cx="574162" cy="102043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1" name="TextBox 40">
            <a:extLst>
              <a:ext uri="{FF2B5EF4-FFF2-40B4-BE49-F238E27FC236}">
                <a16:creationId xmlns:a16="http://schemas.microsoft.com/office/drawing/2014/main" id="{E9862515-0295-7A3A-AFFA-3C1A0298D564}"/>
              </a:ext>
            </a:extLst>
          </p:cNvPr>
          <p:cNvSpPr txBox="1"/>
          <p:nvPr/>
        </p:nvSpPr>
        <p:spPr>
          <a:xfrm>
            <a:off x="8213629" y="3573966"/>
            <a:ext cx="3510898" cy="369332"/>
          </a:xfrm>
          <a:prstGeom prst="rect">
            <a:avLst/>
          </a:prstGeom>
          <a:noFill/>
        </p:spPr>
        <p:txBody>
          <a:bodyPr wrap="none" rtlCol="0">
            <a:spAutoFit/>
          </a:bodyPr>
          <a:lstStyle/>
          <a:p>
            <a:r>
              <a:rPr lang="fa-IR" dirty="0"/>
              <a:t>انجام شدن معامله با اولین آیتم در صف خرید</a:t>
            </a:r>
            <a:endParaRPr lang="en-US" dirty="0"/>
          </a:p>
        </p:txBody>
      </p:sp>
    </p:spTree>
    <p:extLst>
      <p:ext uri="{BB962C8B-B14F-4D97-AF65-F5344CB8AC3E}">
        <p14:creationId xmlns:p14="http://schemas.microsoft.com/office/powerpoint/2010/main" val="106043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9598-C1A0-7EDE-64BB-9765884E650B}"/>
              </a:ext>
            </a:extLst>
          </p:cNvPr>
          <p:cNvSpPr>
            <a:spLocks noGrp="1"/>
          </p:cNvSpPr>
          <p:nvPr>
            <p:ph type="title"/>
          </p:nvPr>
        </p:nvSpPr>
        <p:spPr/>
        <p:txBody>
          <a:bodyPr/>
          <a:lstStyle/>
          <a:p>
            <a:pPr algn="r"/>
            <a:r>
              <a:rPr lang="fa-IR" dirty="0">
                <a:latin typeface="Segoe UI Light" panose="020B0502040204020203" pitchFamily="34" charset="0"/>
                <a:cs typeface="Segoe UI Light" panose="020B0502040204020203" pitchFamily="34" charset="0"/>
              </a:rPr>
              <a:t>مثال پیچیده تر:</a:t>
            </a:r>
            <a:endParaRPr lang="en-US"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D13CEFB9-1A6C-B2EA-1942-793C7B87B30D}"/>
              </a:ext>
            </a:extLst>
          </p:cNvPr>
          <p:cNvSpPr>
            <a:spLocks noGrp="1"/>
          </p:cNvSpPr>
          <p:nvPr>
            <p:ph idx="1"/>
          </p:nvPr>
        </p:nvSpPr>
        <p:spPr>
          <a:xfrm>
            <a:off x="506994" y="1825624"/>
            <a:ext cx="10846805" cy="4667251"/>
          </a:xfrm>
        </p:spPr>
        <p:txBody>
          <a:bodyPr>
            <a:normAutofit/>
          </a:bodyPr>
          <a:lstStyle/>
          <a:p>
            <a:pPr algn="justLow" rtl="1"/>
            <a:r>
              <a:rPr lang="fa-IR" dirty="0">
                <a:latin typeface="Segoe UI Light" panose="020B0502040204020203" pitchFamily="34" charset="0"/>
                <a:cs typeface="Segoe UI Light" panose="020B0502040204020203" pitchFamily="34" charset="0"/>
              </a:rPr>
              <a:t>در این مثال بخشی از سفارش فروش وارد شده می تواند توسط سفارش خرید  اولی در صف مصرف شود و سپس باقی مانده حجم سفارش در صف فروشندگان قرار می گیرد (</a:t>
            </a:r>
            <a:r>
              <a:rPr lang="en-US" dirty="0" err="1">
                <a:latin typeface="Segoe UI Light" panose="020B0502040204020203" pitchFamily="34" charset="0"/>
                <a:cs typeface="Segoe UI Light" panose="020B0502040204020203" pitchFamily="34" charset="0"/>
              </a:rPr>
              <a:t>Enqueu</a:t>
            </a:r>
            <a:r>
              <a:rPr lang="fa-IR" dirty="0">
                <a:latin typeface="Segoe UI Light" panose="020B0502040204020203" pitchFamily="34" charset="0"/>
                <a:cs typeface="Segoe UI Light" panose="020B0502040204020203" pitchFamily="34" charset="0"/>
              </a:rPr>
              <a:t>)</a:t>
            </a:r>
            <a:r>
              <a:rPr lang="en-US"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981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5FFB016-AA54-EF44-C032-CE432CDF0E3E}"/>
              </a:ext>
            </a:extLst>
          </p:cNvPr>
          <p:cNvSpPr/>
          <p:nvPr/>
        </p:nvSpPr>
        <p:spPr>
          <a:xfrm>
            <a:off x="2938510" y="956569"/>
            <a:ext cx="4714042" cy="49448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6AC92A2D-454B-EFF1-54C5-CAA64B62BC2F}"/>
              </a:ext>
            </a:extLst>
          </p:cNvPr>
          <p:cNvGrpSpPr/>
          <p:nvPr/>
        </p:nvGrpSpPr>
        <p:grpSpPr>
          <a:xfrm>
            <a:off x="3009532" y="1092686"/>
            <a:ext cx="7547773" cy="4672627"/>
            <a:chOff x="19980" y="910879"/>
            <a:chExt cx="8405743" cy="5288707"/>
          </a:xfrm>
        </p:grpSpPr>
        <p:sp>
          <p:nvSpPr>
            <p:cNvPr id="7" name="Smiley Face 6">
              <a:extLst>
                <a:ext uri="{FF2B5EF4-FFF2-40B4-BE49-F238E27FC236}">
                  <a16:creationId xmlns:a16="http://schemas.microsoft.com/office/drawing/2014/main" id="{515E6054-E002-FA29-F4C0-958A615983B2}"/>
                </a:ext>
              </a:extLst>
            </p:cNvPr>
            <p:cNvSpPr/>
            <p:nvPr/>
          </p:nvSpPr>
          <p:spPr>
            <a:xfrm>
              <a:off x="794318" y="1953909"/>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8" name="Smiley Face 7">
              <a:extLst>
                <a:ext uri="{FF2B5EF4-FFF2-40B4-BE49-F238E27FC236}">
                  <a16:creationId xmlns:a16="http://schemas.microsoft.com/office/drawing/2014/main" id="{52F295C1-A404-6199-3BBF-93BB4EF758C4}"/>
                </a:ext>
              </a:extLst>
            </p:cNvPr>
            <p:cNvSpPr/>
            <p:nvPr/>
          </p:nvSpPr>
          <p:spPr>
            <a:xfrm>
              <a:off x="794318" y="2936332"/>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9" name="Smiley Face 8">
              <a:extLst>
                <a:ext uri="{FF2B5EF4-FFF2-40B4-BE49-F238E27FC236}">
                  <a16:creationId xmlns:a16="http://schemas.microsoft.com/office/drawing/2014/main" id="{4FD290D0-6807-5C94-28DC-E8494ED3A848}"/>
                </a:ext>
              </a:extLst>
            </p:cNvPr>
            <p:cNvSpPr/>
            <p:nvPr/>
          </p:nvSpPr>
          <p:spPr>
            <a:xfrm>
              <a:off x="794318" y="3918755"/>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Smiley Face 9">
              <a:extLst>
                <a:ext uri="{FF2B5EF4-FFF2-40B4-BE49-F238E27FC236}">
                  <a16:creationId xmlns:a16="http://schemas.microsoft.com/office/drawing/2014/main" id="{195B8F3B-CC5C-07E7-2AF6-0703721DE94D}"/>
                </a:ext>
              </a:extLst>
            </p:cNvPr>
            <p:cNvSpPr/>
            <p:nvPr/>
          </p:nvSpPr>
          <p:spPr>
            <a:xfrm>
              <a:off x="794318" y="4885027"/>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01309C57-F7C7-4653-CCF2-61D13221FAA2}"/>
                </a:ext>
              </a:extLst>
            </p:cNvPr>
            <p:cNvSpPr txBox="1"/>
            <p:nvPr/>
          </p:nvSpPr>
          <p:spPr>
            <a:xfrm>
              <a:off x="261374" y="2179950"/>
              <a:ext cx="441146" cy="369332"/>
            </a:xfrm>
            <a:prstGeom prst="rect">
              <a:avLst/>
            </a:prstGeom>
            <a:noFill/>
          </p:spPr>
          <p:txBody>
            <a:bodyPr wrap="none" rtlCol="0">
              <a:spAutoFit/>
            </a:bodyPr>
            <a:lstStyle/>
            <a:p>
              <a:r>
                <a:rPr lang="fa-IR" dirty="0"/>
                <a:t>90</a:t>
              </a:r>
              <a:endParaRPr lang="en-US" dirty="0"/>
            </a:p>
          </p:txBody>
        </p:sp>
        <p:sp>
          <p:nvSpPr>
            <p:cNvPr id="12" name="TextBox 11">
              <a:extLst>
                <a:ext uri="{FF2B5EF4-FFF2-40B4-BE49-F238E27FC236}">
                  <a16:creationId xmlns:a16="http://schemas.microsoft.com/office/drawing/2014/main" id="{2A751B53-EC6C-1E34-ADB4-178DB403BAEB}"/>
                </a:ext>
              </a:extLst>
            </p:cNvPr>
            <p:cNvSpPr txBox="1"/>
            <p:nvPr/>
          </p:nvSpPr>
          <p:spPr>
            <a:xfrm>
              <a:off x="235285" y="3126408"/>
              <a:ext cx="441146" cy="369332"/>
            </a:xfrm>
            <a:prstGeom prst="rect">
              <a:avLst/>
            </a:prstGeom>
            <a:noFill/>
          </p:spPr>
          <p:txBody>
            <a:bodyPr wrap="none" rtlCol="0">
              <a:spAutoFit/>
            </a:bodyPr>
            <a:lstStyle/>
            <a:p>
              <a:r>
                <a:rPr lang="fa-IR" dirty="0"/>
                <a:t>80</a:t>
              </a:r>
              <a:endParaRPr lang="en-US" dirty="0"/>
            </a:p>
          </p:txBody>
        </p:sp>
        <p:sp>
          <p:nvSpPr>
            <p:cNvPr id="13" name="TextBox 12">
              <a:extLst>
                <a:ext uri="{FF2B5EF4-FFF2-40B4-BE49-F238E27FC236}">
                  <a16:creationId xmlns:a16="http://schemas.microsoft.com/office/drawing/2014/main" id="{B7775013-1DDF-ACB4-89D6-269826DD6F81}"/>
                </a:ext>
              </a:extLst>
            </p:cNvPr>
            <p:cNvSpPr txBox="1"/>
            <p:nvPr/>
          </p:nvSpPr>
          <p:spPr>
            <a:xfrm>
              <a:off x="252318" y="4121641"/>
              <a:ext cx="441146" cy="369332"/>
            </a:xfrm>
            <a:prstGeom prst="rect">
              <a:avLst/>
            </a:prstGeom>
            <a:noFill/>
          </p:spPr>
          <p:txBody>
            <a:bodyPr wrap="none" rtlCol="0">
              <a:spAutoFit/>
            </a:bodyPr>
            <a:lstStyle/>
            <a:p>
              <a:r>
                <a:rPr lang="fa-IR" dirty="0"/>
                <a:t>70</a:t>
              </a:r>
              <a:endParaRPr lang="en-US" dirty="0"/>
            </a:p>
          </p:txBody>
        </p:sp>
        <p:sp>
          <p:nvSpPr>
            <p:cNvPr id="14" name="TextBox 13">
              <a:extLst>
                <a:ext uri="{FF2B5EF4-FFF2-40B4-BE49-F238E27FC236}">
                  <a16:creationId xmlns:a16="http://schemas.microsoft.com/office/drawing/2014/main" id="{BC58332C-472E-8A2C-0FDC-80403747F3A6}"/>
                </a:ext>
              </a:extLst>
            </p:cNvPr>
            <p:cNvSpPr txBox="1"/>
            <p:nvPr/>
          </p:nvSpPr>
          <p:spPr>
            <a:xfrm>
              <a:off x="252318" y="5075103"/>
              <a:ext cx="441146" cy="369332"/>
            </a:xfrm>
            <a:prstGeom prst="rect">
              <a:avLst/>
            </a:prstGeom>
            <a:noFill/>
          </p:spPr>
          <p:txBody>
            <a:bodyPr wrap="none" rtlCol="0">
              <a:spAutoFit/>
            </a:bodyPr>
            <a:lstStyle/>
            <a:p>
              <a:r>
                <a:rPr lang="fa-IR" dirty="0"/>
                <a:t>60</a:t>
              </a:r>
              <a:endParaRPr lang="en-US" dirty="0"/>
            </a:p>
          </p:txBody>
        </p:sp>
        <p:sp>
          <p:nvSpPr>
            <p:cNvPr id="15" name="TextBox 14">
              <a:extLst>
                <a:ext uri="{FF2B5EF4-FFF2-40B4-BE49-F238E27FC236}">
                  <a16:creationId xmlns:a16="http://schemas.microsoft.com/office/drawing/2014/main" id="{2AB124DE-5DD9-0DB0-D503-D513B594878A}"/>
                </a:ext>
              </a:extLst>
            </p:cNvPr>
            <p:cNvSpPr txBox="1"/>
            <p:nvPr/>
          </p:nvSpPr>
          <p:spPr>
            <a:xfrm>
              <a:off x="150191" y="1456293"/>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fa-IR" dirty="0">
                  <a:latin typeface="Segoe UI Light" panose="020B0502040204020203" pitchFamily="34" charset="0"/>
                  <a:cs typeface="Segoe UI Light" panose="020B0502040204020203" pitchFamily="34" charset="0"/>
                </a:rPr>
                <a:t>قیمت</a:t>
              </a:r>
              <a:endParaRPr lang="en-US" dirty="0">
                <a:latin typeface="Segoe UI Light" panose="020B0502040204020203" pitchFamily="34" charset="0"/>
                <a:cs typeface="Segoe UI Light" panose="020B0502040204020203" pitchFamily="34" charset="0"/>
              </a:endParaRPr>
            </a:p>
          </p:txBody>
        </p:sp>
        <p:cxnSp>
          <p:nvCxnSpPr>
            <p:cNvPr id="16" name="Straight Connector 15">
              <a:extLst>
                <a:ext uri="{FF2B5EF4-FFF2-40B4-BE49-F238E27FC236}">
                  <a16:creationId xmlns:a16="http://schemas.microsoft.com/office/drawing/2014/main" id="{9BA2B6EC-72DC-B8CA-662C-F2F74E913D23}"/>
                </a:ext>
              </a:extLst>
            </p:cNvPr>
            <p:cNvCxnSpPr>
              <a:cxnSpLocks/>
            </p:cNvCxnSpPr>
            <p:nvPr/>
          </p:nvCxnSpPr>
          <p:spPr>
            <a:xfrm flipV="1">
              <a:off x="19980" y="1911046"/>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1C4A43-C90C-606B-B0A8-00C12BFC34C0}"/>
                </a:ext>
              </a:extLst>
            </p:cNvPr>
            <p:cNvSpPr txBox="1"/>
            <p:nvPr/>
          </p:nvSpPr>
          <p:spPr>
            <a:xfrm>
              <a:off x="1589734" y="1450198"/>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حجم</a:t>
              </a:r>
              <a:endParaRPr lang="en-US" dirty="0">
                <a:latin typeface="Segoe UI Light" panose="020B0502040204020203" pitchFamily="34" charset="0"/>
                <a:cs typeface="Segoe UI Light" panose="020B0502040204020203" pitchFamily="34" charset="0"/>
              </a:endParaRPr>
            </a:p>
          </p:txBody>
        </p:sp>
        <p:sp>
          <p:nvSpPr>
            <p:cNvPr id="18" name="TextBox 17">
              <a:extLst>
                <a:ext uri="{FF2B5EF4-FFF2-40B4-BE49-F238E27FC236}">
                  <a16:creationId xmlns:a16="http://schemas.microsoft.com/office/drawing/2014/main" id="{EB74A191-F782-6495-2E5C-91D76EFE73FF}"/>
                </a:ext>
              </a:extLst>
            </p:cNvPr>
            <p:cNvSpPr txBox="1"/>
            <p:nvPr/>
          </p:nvSpPr>
          <p:spPr>
            <a:xfrm>
              <a:off x="1604166" y="2165377"/>
              <a:ext cx="441146" cy="369332"/>
            </a:xfrm>
            <a:prstGeom prst="rect">
              <a:avLst/>
            </a:prstGeom>
            <a:noFill/>
          </p:spPr>
          <p:txBody>
            <a:bodyPr wrap="none" rtlCol="0">
              <a:spAutoFit/>
            </a:bodyPr>
            <a:lstStyle/>
            <a:p>
              <a:r>
                <a:rPr lang="fa-IR" dirty="0"/>
                <a:t>10</a:t>
              </a:r>
              <a:endParaRPr lang="en-US" dirty="0"/>
            </a:p>
          </p:txBody>
        </p:sp>
        <p:sp>
          <p:nvSpPr>
            <p:cNvPr id="19" name="TextBox 18">
              <a:extLst>
                <a:ext uri="{FF2B5EF4-FFF2-40B4-BE49-F238E27FC236}">
                  <a16:creationId xmlns:a16="http://schemas.microsoft.com/office/drawing/2014/main" id="{A01AF78E-C257-47D7-FC0F-2C8FE84216B9}"/>
                </a:ext>
              </a:extLst>
            </p:cNvPr>
            <p:cNvSpPr txBox="1"/>
            <p:nvPr/>
          </p:nvSpPr>
          <p:spPr>
            <a:xfrm>
              <a:off x="1619591" y="3126408"/>
              <a:ext cx="441146" cy="369332"/>
            </a:xfrm>
            <a:prstGeom prst="rect">
              <a:avLst/>
            </a:prstGeom>
            <a:noFill/>
          </p:spPr>
          <p:txBody>
            <a:bodyPr wrap="none" rtlCol="0">
              <a:spAutoFit/>
            </a:bodyPr>
            <a:lstStyle/>
            <a:p>
              <a:r>
                <a:rPr lang="fa-IR" dirty="0"/>
                <a:t>10</a:t>
              </a:r>
              <a:endParaRPr lang="en-US" dirty="0"/>
            </a:p>
          </p:txBody>
        </p:sp>
        <p:sp>
          <p:nvSpPr>
            <p:cNvPr id="20" name="TextBox 19">
              <a:extLst>
                <a:ext uri="{FF2B5EF4-FFF2-40B4-BE49-F238E27FC236}">
                  <a16:creationId xmlns:a16="http://schemas.microsoft.com/office/drawing/2014/main" id="{17D99AF6-D3E2-0492-5FE1-6987D55A38B8}"/>
                </a:ext>
              </a:extLst>
            </p:cNvPr>
            <p:cNvSpPr txBox="1"/>
            <p:nvPr/>
          </p:nvSpPr>
          <p:spPr>
            <a:xfrm>
              <a:off x="1604166" y="4123776"/>
              <a:ext cx="441146" cy="369332"/>
            </a:xfrm>
            <a:prstGeom prst="rect">
              <a:avLst/>
            </a:prstGeom>
            <a:noFill/>
          </p:spPr>
          <p:txBody>
            <a:bodyPr wrap="none" rtlCol="0">
              <a:spAutoFit/>
            </a:bodyPr>
            <a:lstStyle/>
            <a:p>
              <a:r>
                <a:rPr lang="fa-IR" dirty="0"/>
                <a:t>15</a:t>
              </a:r>
              <a:endParaRPr lang="en-US" dirty="0"/>
            </a:p>
          </p:txBody>
        </p:sp>
        <p:sp>
          <p:nvSpPr>
            <p:cNvPr id="21" name="TextBox 20">
              <a:extLst>
                <a:ext uri="{FF2B5EF4-FFF2-40B4-BE49-F238E27FC236}">
                  <a16:creationId xmlns:a16="http://schemas.microsoft.com/office/drawing/2014/main" id="{74AFEBBA-70DD-594B-16F1-65DD4EA00A9F}"/>
                </a:ext>
              </a:extLst>
            </p:cNvPr>
            <p:cNvSpPr txBox="1"/>
            <p:nvPr/>
          </p:nvSpPr>
          <p:spPr>
            <a:xfrm>
              <a:off x="1619591" y="5048470"/>
              <a:ext cx="441146" cy="369332"/>
            </a:xfrm>
            <a:prstGeom prst="rect">
              <a:avLst/>
            </a:prstGeom>
            <a:noFill/>
          </p:spPr>
          <p:txBody>
            <a:bodyPr wrap="none" rtlCol="0">
              <a:spAutoFit/>
            </a:bodyPr>
            <a:lstStyle/>
            <a:p>
              <a:r>
                <a:rPr lang="fa-IR" dirty="0"/>
                <a:t>20</a:t>
              </a:r>
              <a:endParaRPr lang="en-US" dirty="0"/>
            </a:p>
          </p:txBody>
        </p:sp>
        <p:cxnSp>
          <p:nvCxnSpPr>
            <p:cNvPr id="22" name="Straight Connector 21">
              <a:extLst>
                <a:ext uri="{FF2B5EF4-FFF2-40B4-BE49-F238E27FC236}">
                  <a16:creationId xmlns:a16="http://schemas.microsoft.com/office/drawing/2014/main" id="{4C43F468-FC78-73E7-31CD-476EA234354C}"/>
                </a:ext>
              </a:extLst>
            </p:cNvPr>
            <p:cNvCxnSpPr>
              <a:cxnSpLocks/>
            </p:cNvCxnSpPr>
            <p:nvPr/>
          </p:nvCxnSpPr>
          <p:spPr>
            <a:xfrm flipV="1">
              <a:off x="19980" y="5769449"/>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FC8655-E5F3-F9DC-55CB-309666E08912}"/>
                </a:ext>
              </a:extLst>
            </p:cNvPr>
            <p:cNvSpPr txBox="1"/>
            <p:nvPr/>
          </p:nvSpPr>
          <p:spPr>
            <a:xfrm>
              <a:off x="383965" y="5830254"/>
              <a:ext cx="1544714" cy="369332"/>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صف خرید</a:t>
              </a:r>
              <a:endParaRPr lang="en-US" dirty="0">
                <a:latin typeface="Segoe UI Light" panose="020B0502040204020203" pitchFamily="34" charset="0"/>
                <a:cs typeface="Segoe UI Light" panose="020B0502040204020203" pitchFamily="34" charset="0"/>
              </a:endParaRPr>
            </a:p>
          </p:txBody>
        </p:sp>
        <p:sp>
          <p:nvSpPr>
            <p:cNvPr id="24" name="Smiley Face 23">
              <a:extLst>
                <a:ext uri="{FF2B5EF4-FFF2-40B4-BE49-F238E27FC236}">
                  <a16:creationId xmlns:a16="http://schemas.microsoft.com/office/drawing/2014/main" id="{B463E13E-9E54-1A27-4D25-4E81C74EF72E}"/>
                </a:ext>
              </a:extLst>
            </p:cNvPr>
            <p:cNvSpPr/>
            <p:nvPr/>
          </p:nvSpPr>
          <p:spPr>
            <a:xfrm>
              <a:off x="7106051" y="1930053"/>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B2369BBA-706D-7B45-6AF9-7EB621019650}"/>
                </a:ext>
              </a:extLst>
            </p:cNvPr>
            <p:cNvSpPr txBox="1"/>
            <p:nvPr/>
          </p:nvSpPr>
          <p:spPr>
            <a:xfrm>
              <a:off x="6573106" y="2156094"/>
              <a:ext cx="441145" cy="369332"/>
            </a:xfrm>
            <a:prstGeom prst="rect">
              <a:avLst/>
            </a:prstGeom>
            <a:noFill/>
          </p:spPr>
          <p:txBody>
            <a:bodyPr wrap="none" rtlCol="0">
              <a:spAutoFit/>
            </a:bodyPr>
            <a:lstStyle/>
            <a:p>
              <a:r>
                <a:rPr lang="fa-IR" dirty="0"/>
                <a:t>90</a:t>
              </a:r>
              <a:endParaRPr lang="en-US" dirty="0"/>
            </a:p>
          </p:txBody>
        </p:sp>
        <p:sp>
          <p:nvSpPr>
            <p:cNvPr id="26" name="TextBox 25">
              <a:extLst>
                <a:ext uri="{FF2B5EF4-FFF2-40B4-BE49-F238E27FC236}">
                  <a16:creationId xmlns:a16="http://schemas.microsoft.com/office/drawing/2014/main" id="{4C53797F-47B0-FD25-04F7-A5031A035A91}"/>
                </a:ext>
              </a:extLst>
            </p:cNvPr>
            <p:cNvSpPr txBox="1"/>
            <p:nvPr/>
          </p:nvSpPr>
          <p:spPr>
            <a:xfrm>
              <a:off x="2810424" y="1456293"/>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fa-IR" dirty="0">
                  <a:latin typeface="Segoe UI Light" panose="020B0502040204020203" pitchFamily="34" charset="0"/>
                  <a:cs typeface="Segoe UI Light" panose="020B0502040204020203" pitchFamily="34" charset="0"/>
                </a:rPr>
                <a:t>قیمت</a:t>
              </a:r>
              <a:endParaRPr lang="en-US" dirty="0">
                <a:latin typeface="Segoe UI Light" panose="020B0502040204020203" pitchFamily="34" charset="0"/>
                <a:cs typeface="Segoe UI Light" panose="020B0502040204020203" pitchFamily="34" charset="0"/>
              </a:endParaRPr>
            </a:p>
          </p:txBody>
        </p:sp>
        <p:cxnSp>
          <p:nvCxnSpPr>
            <p:cNvPr id="27" name="Straight Connector 26">
              <a:extLst>
                <a:ext uri="{FF2B5EF4-FFF2-40B4-BE49-F238E27FC236}">
                  <a16:creationId xmlns:a16="http://schemas.microsoft.com/office/drawing/2014/main" id="{ABB19387-2453-EAA2-81B6-B221143C1408}"/>
                </a:ext>
              </a:extLst>
            </p:cNvPr>
            <p:cNvCxnSpPr>
              <a:cxnSpLocks/>
            </p:cNvCxnSpPr>
            <p:nvPr/>
          </p:nvCxnSpPr>
          <p:spPr>
            <a:xfrm flipV="1">
              <a:off x="2680213" y="1911046"/>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76A45BF-2C79-5276-D196-0CCDEC7EC774}"/>
                </a:ext>
              </a:extLst>
            </p:cNvPr>
            <p:cNvSpPr txBox="1"/>
            <p:nvPr/>
          </p:nvSpPr>
          <p:spPr>
            <a:xfrm>
              <a:off x="4249967" y="1450198"/>
              <a:ext cx="688009" cy="36933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حجم</a:t>
              </a:r>
              <a:endParaRPr lang="en-US" dirty="0">
                <a:latin typeface="Segoe UI Light" panose="020B0502040204020203" pitchFamily="34" charset="0"/>
                <a:cs typeface="Segoe UI Light" panose="020B0502040204020203" pitchFamily="34" charset="0"/>
              </a:endParaRPr>
            </a:p>
          </p:txBody>
        </p:sp>
        <p:sp>
          <p:nvSpPr>
            <p:cNvPr id="29" name="TextBox 28">
              <a:extLst>
                <a:ext uri="{FF2B5EF4-FFF2-40B4-BE49-F238E27FC236}">
                  <a16:creationId xmlns:a16="http://schemas.microsoft.com/office/drawing/2014/main" id="{02422B75-DCD1-0C2F-DB31-6B89036A5A10}"/>
                </a:ext>
              </a:extLst>
            </p:cNvPr>
            <p:cNvSpPr txBox="1"/>
            <p:nvPr/>
          </p:nvSpPr>
          <p:spPr>
            <a:xfrm>
              <a:off x="7934431" y="2153813"/>
              <a:ext cx="491292" cy="418028"/>
            </a:xfrm>
            <a:prstGeom prst="rect">
              <a:avLst/>
            </a:prstGeom>
            <a:noFill/>
          </p:spPr>
          <p:txBody>
            <a:bodyPr wrap="none" rtlCol="0">
              <a:spAutoFit/>
            </a:bodyPr>
            <a:lstStyle/>
            <a:p>
              <a:r>
                <a:rPr lang="fa-IR" dirty="0"/>
                <a:t>15</a:t>
              </a:r>
              <a:endParaRPr lang="en-US" dirty="0"/>
            </a:p>
          </p:txBody>
        </p:sp>
        <p:cxnSp>
          <p:nvCxnSpPr>
            <p:cNvPr id="30" name="Straight Connector 29">
              <a:extLst>
                <a:ext uri="{FF2B5EF4-FFF2-40B4-BE49-F238E27FC236}">
                  <a16:creationId xmlns:a16="http://schemas.microsoft.com/office/drawing/2014/main" id="{04874DDB-E7AA-7764-8C01-BD5EE53AAA82}"/>
                </a:ext>
              </a:extLst>
            </p:cNvPr>
            <p:cNvCxnSpPr>
              <a:cxnSpLocks/>
            </p:cNvCxnSpPr>
            <p:nvPr/>
          </p:nvCxnSpPr>
          <p:spPr>
            <a:xfrm flipV="1">
              <a:off x="2680213" y="5769449"/>
              <a:ext cx="2441360" cy="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0046EF1-0BB6-8337-78AF-545150EA1998}"/>
                </a:ext>
              </a:extLst>
            </p:cNvPr>
            <p:cNvSpPr txBox="1"/>
            <p:nvPr/>
          </p:nvSpPr>
          <p:spPr>
            <a:xfrm>
              <a:off x="3044198" y="5830254"/>
              <a:ext cx="1544714" cy="369332"/>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a-IR" dirty="0">
                  <a:latin typeface="Segoe UI Light" panose="020B0502040204020203" pitchFamily="34" charset="0"/>
                  <a:cs typeface="Segoe UI Light" panose="020B0502040204020203" pitchFamily="34" charset="0"/>
                </a:rPr>
                <a:t>صف فروش</a:t>
              </a:r>
              <a:endParaRPr lang="en-US" dirty="0">
                <a:latin typeface="Segoe UI Light" panose="020B0502040204020203" pitchFamily="34" charset="0"/>
                <a:cs typeface="Segoe UI Light" panose="020B0502040204020203" pitchFamily="34" charset="0"/>
              </a:endParaRPr>
            </a:p>
          </p:txBody>
        </p:sp>
        <p:sp>
          <p:nvSpPr>
            <p:cNvPr id="32" name="TextBox 31">
              <a:extLst>
                <a:ext uri="{FF2B5EF4-FFF2-40B4-BE49-F238E27FC236}">
                  <a16:creationId xmlns:a16="http://schemas.microsoft.com/office/drawing/2014/main" id="{C34972AD-0F6E-D9ED-1965-B0F4C34F083C}"/>
                </a:ext>
              </a:extLst>
            </p:cNvPr>
            <p:cNvSpPr txBox="1"/>
            <p:nvPr/>
          </p:nvSpPr>
          <p:spPr>
            <a:xfrm>
              <a:off x="933783" y="946001"/>
              <a:ext cx="397866" cy="369332"/>
            </a:xfrm>
            <a:prstGeom prst="rect">
              <a:avLst/>
            </a:prstGeom>
            <a:noFill/>
          </p:spPr>
          <p:txBody>
            <a:bodyPr wrap="none" rtlCol="0">
              <a:spAutoFit/>
            </a:bodyPr>
            <a:lstStyle/>
            <a:p>
              <a:r>
                <a:rPr lang="fa-IR" dirty="0">
                  <a:latin typeface="Segoe UI Light" panose="020B0502040204020203" pitchFamily="34" charset="0"/>
                  <a:cs typeface="Segoe UI Light" panose="020B0502040204020203" pitchFamily="34" charset="0"/>
                </a:rPr>
                <a:t>(1)</a:t>
              </a:r>
              <a:endParaRPr lang="en-US" dirty="0">
                <a:latin typeface="Segoe UI Light" panose="020B0502040204020203" pitchFamily="34" charset="0"/>
                <a:cs typeface="Segoe UI Light" panose="020B0502040204020203" pitchFamily="34" charset="0"/>
              </a:endParaRPr>
            </a:p>
          </p:txBody>
        </p:sp>
        <p:sp>
          <p:nvSpPr>
            <p:cNvPr id="33" name="TextBox 32">
              <a:extLst>
                <a:ext uri="{FF2B5EF4-FFF2-40B4-BE49-F238E27FC236}">
                  <a16:creationId xmlns:a16="http://schemas.microsoft.com/office/drawing/2014/main" id="{B1463E16-BA9A-04F5-46C3-AE38A6298DA2}"/>
                </a:ext>
              </a:extLst>
            </p:cNvPr>
            <p:cNvSpPr txBox="1"/>
            <p:nvPr/>
          </p:nvSpPr>
          <p:spPr>
            <a:xfrm>
              <a:off x="3816555" y="1027906"/>
              <a:ext cx="184731" cy="369332"/>
            </a:xfrm>
            <a:prstGeom prst="rect">
              <a:avLst/>
            </a:prstGeom>
            <a:noFill/>
          </p:spPr>
          <p:txBody>
            <a:bodyPr wrap="none" rtlCol="0">
              <a:spAutoFit/>
            </a:bodyPr>
            <a:lstStyle/>
            <a:p>
              <a:endParaRPr lang="en-US" dirty="0"/>
            </a:p>
          </p:txBody>
        </p:sp>
        <p:sp>
          <p:nvSpPr>
            <p:cNvPr id="34" name="TextBox 33">
              <a:extLst>
                <a:ext uri="{FF2B5EF4-FFF2-40B4-BE49-F238E27FC236}">
                  <a16:creationId xmlns:a16="http://schemas.microsoft.com/office/drawing/2014/main" id="{171EFDF0-96E6-7E46-9E3F-E76AB2C561F3}"/>
                </a:ext>
              </a:extLst>
            </p:cNvPr>
            <p:cNvSpPr txBox="1"/>
            <p:nvPr/>
          </p:nvSpPr>
          <p:spPr>
            <a:xfrm>
              <a:off x="3629324" y="910879"/>
              <a:ext cx="434734" cy="369332"/>
            </a:xfrm>
            <a:prstGeom prst="rect">
              <a:avLst/>
            </a:prstGeom>
            <a:noFill/>
          </p:spPr>
          <p:txBody>
            <a:bodyPr wrap="none" rtlCol="0">
              <a:spAutoFit/>
            </a:bodyPr>
            <a:lstStyle/>
            <a:p>
              <a:r>
                <a:rPr lang="fa-IR" dirty="0">
                  <a:latin typeface="Segoe UI Light" panose="020B0502040204020203" pitchFamily="34" charset="0"/>
                  <a:cs typeface="Segoe UI Light" panose="020B0502040204020203" pitchFamily="34" charset="0"/>
                </a:rPr>
                <a:t>(2)</a:t>
              </a:r>
              <a:endParaRPr lang="en-US" dirty="0">
                <a:latin typeface="Segoe UI Light" panose="020B0502040204020203" pitchFamily="34" charset="0"/>
                <a:cs typeface="Segoe UI Light" panose="020B0502040204020203" pitchFamily="34" charset="0"/>
              </a:endParaRPr>
            </a:p>
          </p:txBody>
        </p:sp>
        <p:cxnSp>
          <p:nvCxnSpPr>
            <p:cNvPr id="35" name="Straight Connector 34">
              <a:extLst>
                <a:ext uri="{FF2B5EF4-FFF2-40B4-BE49-F238E27FC236}">
                  <a16:creationId xmlns:a16="http://schemas.microsoft.com/office/drawing/2014/main" id="{BE513FD6-222E-D4EA-A878-AD198DA89424}"/>
                </a:ext>
              </a:extLst>
            </p:cNvPr>
            <p:cNvCxnSpPr>
              <a:cxnSpLocks/>
            </p:cNvCxnSpPr>
            <p:nvPr/>
          </p:nvCxnSpPr>
          <p:spPr>
            <a:xfrm>
              <a:off x="19980" y="2849732"/>
              <a:ext cx="5101592" cy="0"/>
            </a:xfrm>
            <a:prstGeom prst="line">
              <a:avLst/>
            </a:prstGeom>
          </p:spPr>
          <p:style>
            <a:lnRef idx="1">
              <a:schemeClr val="accent2"/>
            </a:lnRef>
            <a:fillRef idx="0">
              <a:schemeClr val="accent2"/>
            </a:fillRef>
            <a:effectRef idx="0">
              <a:schemeClr val="accent2"/>
            </a:effectRef>
            <a:fontRef idx="minor">
              <a:schemeClr val="tx1"/>
            </a:fontRef>
          </p:style>
        </p:cxnSp>
      </p:grpSp>
      <p:cxnSp>
        <p:nvCxnSpPr>
          <p:cNvPr id="38" name="Straight Arrow Connector 37">
            <a:extLst>
              <a:ext uri="{FF2B5EF4-FFF2-40B4-BE49-F238E27FC236}">
                <a16:creationId xmlns:a16="http://schemas.microsoft.com/office/drawing/2014/main" id="{2E4CB85F-3008-7E60-AADF-B074B7C892AB}"/>
              </a:ext>
            </a:extLst>
          </p:cNvPr>
          <p:cNvCxnSpPr>
            <a:stCxn id="25" idx="1"/>
          </p:cNvCxnSpPr>
          <p:nvPr/>
        </p:nvCxnSpPr>
        <p:spPr>
          <a:xfrm flipH="1" flipV="1">
            <a:off x="4841989" y="2341486"/>
            <a:ext cx="4051794" cy="1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050D47B-47B5-0772-31AE-CC288B6F9FE0}"/>
              </a:ext>
            </a:extLst>
          </p:cNvPr>
          <p:cNvCxnSpPr/>
          <p:nvPr/>
        </p:nvCxnSpPr>
        <p:spPr>
          <a:xfrm>
            <a:off x="8085962" y="2436571"/>
            <a:ext cx="541538" cy="102043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1" name="TextBox 40">
            <a:extLst>
              <a:ext uri="{FF2B5EF4-FFF2-40B4-BE49-F238E27FC236}">
                <a16:creationId xmlns:a16="http://schemas.microsoft.com/office/drawing/2014/main" id="{E9862515-0295-7A3A-AFFA-3C1A0298D564}"/>
              </a:ext>
            </a:extLst>
          </p:cNvPr>
          <p:cNvSpPr txBox="1"/>
          <p:nvPr/>
        </p:nvSpPr>
        <p:spPr>
          <a:xfrm>
            <a:off x="7743113" y="3376438"/>
            <a:ext cx="3510898" cy="369332"/>
          </a:xfrm>
          <a:prstGeom prst="rect">
            <a:avLst/>
          </a:prstGeom>
          <a:noFill/>
        </p:spPr>
        <p:txBody>
          <a:bodyPr wrap="none" rtlCol="0">
            <a:spAutoFit/>
          </a:bodyPr>
          <a:lstStyle/>
          <a:p>
            <a:r>
              <a:rPr lang="fa-IR" dirty="0"/>
              <a:t>انجام شدن معامله با اولین آیتم در صف خرید</a:t>
            </a:r>
            <a:endParaRPr lang="en-US" dirty="0"/>
          </a:p>
        </p:txBody>
      </p:sp>
      <p:sp>
        <p:nvSpPr>
          <p:cNvPr id="3" name="Smiley Face 2">
            <a:extLst>
              <a:ext uri="{FF2B5EF4-FFF2-40B4-BE49-F238E27FC236}">
                <a16:creationId xmlns:a16="http://schemas.microsoft.com/office/drawing/2014/main" id="{A19EB867-E21C-EC9E-B52C-08ED76E3DB96}"/>
              </a:ext>
            </a:extLst>
          </p:cNvPr>
          <p:cNvSpPr/>
          <p:nvPr/>
        </p:nvSpPr>
        <p:spPr>
          <a:xfrm>
            <a:off x="6102993" y="2856729"/>
            <a:ext cx="745724" cy="749485"/>
          </a:xfrm>
          <a:prstGeom prst="smileyFace">
            <a:avLst/>
          </a:prstGeom>
          <a:solidFill>
            <a:schemeClr val="bg1">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21FE789B-88CD-0B8C-2A37-8C3C7C20C085}"/>
              </a:ext>
            </a:extLst>
          </p:cNvPr>
          <p:cNvSpPr txBox="1"/>
          <p:nvPr/>
        </p:nvSpPr>
        <p:spPr>
          <a:xfrm>
            <a:off x="5513005" y="3046805"/>
            <a:ext cx="441146" cy="369332"/>
          </a:xfrm>
          <a:prstGeom prst="rect">
            <a:avLst/>
          </a:prstGeom>
          <a:noFill/>
        </p:spPr>
        <p:txBody>
          <a:bodyPr wrap="none" rtlCol="0">
            <a:spAutoFit/>
          </a:bodyPr>
          <a:lstStyle/>
          <a:p>
            <a:r>
              <a:rPr lang="fa-IR" dirty="0">
                <a:solidFill>
                  <a:schemeClr val="bg1">
                    <a:lumMod val="85000"/>
                  </a:schemeClr>
                </a:solidFill>
              </a:rPr>
              <a:t>90</a:t>
            </a:r>
            <a:endParaRPr lang="en-US" dirty="0">
              <a:solidFill>
                <a:schemeClr val="bg1">
                  <a:lumMod val="85000"/>
                </a:schemeClr>
              </a:solidFill>
            </a:endParaRPr>
          </a:p>
        </p:txBody>
      </p:sp>
      <p:sp>
        <p:nvSpPr>
          <p:cNvPr id="37" name="TextBox 36">
            <a:extLst>
              <a:ext uri="{FF2B5EF4-FFF2-40B4-BE49-F238E27FC236}">
                <a16:creationId xmlns:a16="http://schemas.microsoft.com/office/drawing/2014/main" id="{F7B261A2-91DA-47E1-9527-344247A5A77E}"/>
              </a:ext>
            </a:extLst>
          </p:cNvPr>
          <p:cNvSpPr txBox="1"/>
          <p:nvPr/>
        </p:nvSpPr>
        <p:spPr>
          <a:xfrm>
            <a:off x="6920092" y="3018294"/>
            <a:ext cx="301686" cy="369332"/>
          </a:xfrm>
          <a:prstGeom prst="rect">
            <a:avLst/>
          </a:prstGeom>
          <a:noFill/>
        </p:spPr>
        <p:txBody>
          <a:bodyPr wrap="none" rtlCol="0">
            <a:spAutoFit/>
          </a:bodyPr>
          <a:lstStyle/>
          <a:p>
            <a:r>
              <a:rPr lang="en-US" dirty="0">
                <a:solidFill>
                  <a:schemeClr val="bg1">
                    <a:lumMod val="85000"/>
                  </a:schemeClr>
                </a:solidFill>
              </a:rPr>
              <a:t>5</a:t>
            </a:r>
          </a:p>
        </p:txBody>
      </p:sp>
      <p:sp>
        <p:nvSpPr>
          <p:cNvPr id="39" name="TextBox 38">
            <a:extLst>
              <a:ext uri="{FF2B5EF4-FFF2-40B4-BE49-F238E27FC236}">
                <a16:creationId xmlns:a16="http://schemas.microsoft.com/office/drawing/2014/main" id="{AFF6E9FE-E11A-C0F7-87C3-F83D9FC2AA27}"/>
              </a:ext>
            </a:extLst>
          </p:cNvPr>
          <p:cNvSpPr txBox="1"/>
          <p:nvPr/>
        </p:nvSpPr>
        <p:spPr>
          <a:xfrm>
            <a:off x="5506276" y="3699548"/>
            <a:ext cx="2041081" cy="369332"/>
          </a:xfrm>
          <a:prstGeom prst="rect">
            <a:avLst/>
          </a:prstGeom>
          <a:noFill/>
        </p:spPr>
        <p:txBody>
          <a:bodyPr wrap="square" rtlCol="0">
            <a:spAutoFit/>
          </a:bodyPr>
          <a:lstStyle/>
          <a:p>
            <a:r>
              <a:rPr lang="fa-IR" dirty="0">
                <a:solidFill>
                  <a:schemeClr val="bg1">
                    <a:lumMod val="85000"/>
                  </a:schemeClr>
                </a:solidFill>
              </a:rPr>
              <a:t>باقی مانده سفارش خرید</a:t>
            </a:r>
            <a:endParaRPr lang="en-US" dirty="0">
              <a:solidFill>
                <a:schemeClr val="bg1">
                  <a:lumMod val="85000"/>
                </a:schemeClr>
              </a:solidFill>
            </a:endParaRPr>
          </a:p>
        </p:txBody>
      </p:sp>
      <p:cxnSp>
        <p:nvCxnSpPr>
          <p:cNvPr id="43" name="Straight Arrow Connector 42">
            <a:extLst>
              <a:ext uri="{FF2B5EF4-FFF2-40B4-BE49-F238E27FC236}">
                <a16:creationId xmlns:a16="http://schemas.microsoft.com/office/drawing/2014/main" id="{C9F12F69-6192-9EFA-EDB5-1B93222A3A93}"/>
              </a:ext>
            </a:extLst>
          </p:cNvPr>
          <p:cNvCxnSpPr>
            <a:cxnSpLocks/>
          </p:cNvCxnSpPr>
          <p:nvPr/>
        </p:nvCxnSpPr>
        <p:spPr>
          <a:xfrm>
            <a:off x="6821447" y="3539965"/>
            <a:ext cx="2342349" cy="98455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4" name="TextBox 43">
            <a:extLst>
              <a:ext uri="{FF2B5EF4-FFF2-40B4-BE49-F238E27FC236}">
                <a16:creationId xmlns:a16="http://schemas.microsoft.com/office/drawing/2014/main" id="{0BC5E885-E414-0FF0-C3C8-0E1CF0D9F5E0}"/>
              </a:ext>
            </a:extLst>
          </p:cNvPr>
          <p:cNvSpPr txBox="1"/>
          <p:nvPr/>
        </p:nvSpPr>
        <p:spPr>
          <a:xfrm>
            <a:off x="7750509" y="4572179"/>
            <a:ext cx="3430785" cy="307777"/>
          </a:xfrm>
          <a:prstGeom prst="rect">
            <a:avLst/>
          </a:prstGeom>
          <a:noFill/>
        </p:spPr>
        <p:txBody>
          <a:bodyPr wrap="square" rtlCol="0">
            <a:spAutoFit/>
          </a:bodyPr>
          <a:lstStyle/>
          <a:p>
            <a:r>
              <a:rPr lang="fa-IR" sz="1400" dirty="0"/>
              <a:t>باقی مانده سفارش فروش وارد صف فروش میشود</a:t>
            </a:r>
            <a:endParaRPr lang="en-US" sz="1400" dirty="0"/>
          </a:p>
        </p:txBody>
      </p:sp>
      <p:cxnSp>
        <p:nvCxnSpPr>
          <p:cNvPr id="45" name="Straight Connector 44">
            <a:extLst>
              <a:ext uri="{FF2B5EF4-FFF2-40B4-BE49-F238E27FC236}">
                <a16:creationId xmlns:a16="http://schemas.microsoft.com/office/drawing/2014/main" id="{3E19DE3A-9AF6-9973-4E3C-18B41A01D335}"/>
              </a:ext>
            </a:extLst>
          </p:cNvPr>
          <p:cNvCxnSpPr>
            <a:cxnSpLocks/>
          </p:cNvCxnSpPr>
          <p:nvPr/>
        </p:nvCxnSpPr>
        <p:spPr>
          <a:xfrm flipH="1">
            <a:off x="3456612" y="2104600"/>
            <a:ext cx="1031406" cy="56192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2641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5227-ACF2-0D9F-D34B-F35D91C77E90}"/>
              </a:ext>
            </a:extLst>
          </p:cNvPr>
          <p:cNvSpPr>
            <a:spLocks noGrp="1"/>
          </p:cNvSpPr>
          <p:nvPr>
            <p:ph type="title"/>
          </p:nvPr>
        </p:nvSpPr>
        <p:spPr/>
        <p:txBody>
          <a:bodyPr>
            <a:normAutofit fontScale="90000"/>
          </a:bodyPr>
          <a:lstStyle/>
          <a:p>
            <a:pPr algn="r" rtl="1"/>
            <a:r>
              <a:rPr lang="fa-IR" sz="3600" dirty="0">
                <a:latin typeface="Segoe UI Light" panose="020B0502040204020203" pitchFamily="34" charset="0"/>
                <a:cs typeface="Segoe UI Light" panose="020B0502040204020203" pitchFamily="34" charset="0"/>
              </a:rPr>
              <a:t>تمرین: شرایطی را ایجاد نمایید که یک معامله در آن اتفاق بیافتد.</a:t>
            </a:r>
            <a:br>
              <a:rPr lang="fa-IR" sz="3600" dirty="0">
                <a:latin typeface="Segoe UI Light" panose="020B0502040204020203" pitchFamily="34" charset="0"/>
                <a:cs typeface="Segoe UI Light" panose="020B0502040204020203" pitchFamily="34" charset="0"/>
              </a:rPr>
            </a:br>
            <a:endParaRPr lang="en-US" sz="3600"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62B6A82A-3FF9-BF3D-7F61-2E4A3D2255C5}"/>
              </a:ext>
            </a:extLst>
          </p:cNvPr>
          <p:cNvSpPr>
            <a:spLocks noGrp="1"/>
          </p:cNvSpPr>
          <p:nvPr>
            <p:ph idx="1"/>
          </p:nvPr>
        </p:nvSpPr>
        <p:spPr/>
        <p:txBody>
          <a:bodyPr/>
          <a:lstStyle/>
          <a:p>
            <a:pPr algn="r" rtl="1"/>
            <a:r>
              <a:rPr lang="fa-IR" dirty="0">
                <a:latin typeface="Segoe UI Light" panose="020B0502040204020203" pitchFamily="34" charset="0"/>
                <a:cs typeface="Segoe UI Light" panose="020B0502040204020203" pitchFamily="34" charset="0"/>
              </a:rPr>
              <a:t>یک تست بنویسید که اتفاق افتادن یک معامله را بررسی کند.</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8756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0B92-78CB-465B-4265-F0DABB3BC180}"/>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Auction</a:t>
            </a:r>
          </a:p>
        </p:txBody>
      </p:sp>
      <p:sp>
        <p:nvSpPr>
          <p:cNvPr id="3" name="Content Placeholder 2">
            <a:extLst>
              <a:ext uri="{FF2B5EF4-FFF2-40B4-BE49-F238E27FC236}">
                <a16:creationId xmlns:a16="http://schemas.microsoft.com/office/drawing/2014/main" id="{33E4A9A0-C6B5-A5AA-391C-FBF5430A4370}"/>
              </a:ext>
            </a:extLst>
          </p:cNvPr>
          <p:cNvSpPr>
            <a:spLocks noGrp="1"/>
          </p:cNvSpPr>
          <p:nvPr>
            <p:ph idx="1"/>
          </p:nvPr>
        </p:nvSpPr>
        <p:spPr/>
        <p:txBody>
          <a:bodyPr>
            <a:normAutofit/>
          </a:bodyPr>
          <a:lstStyle/>
          <a:p>
            <a:pPr algn="justLow" rtl="1"/>
            <a:r>
              <a:rPr lang="fa-IR" sz="2400" dirty="0">
                <a:latin typeface="Segoe UI Light" panose="020B0502040204020203" pitchFamily="34" charset="0"/>
                <a:cs typeface="Segoe UI Light" panose="020B0502040204020203" pitchFamily="34" charset="0"/>
              </a:rPr>
              <a:t>آنچه در معامله سهام در بورس اتفاق می افتد در واقع یک حراج دو طرفه است:</a:t>
            </a:r>
          </a:p>
          <a:p>
            <a:pPr algn="justLow" rtl="1"/>
            <a:r>
              <a:rPr lang="fa-IR" sz="2400" dirty="0">
                <a:latin typeface="Segoe UI Light" panose="020B0502040204020203" pitchFamily="34" charset="0"/>
                <a:cs typeface="Segoe UI Light" panose="020B0502040204020203" pitchFamily="34" charset="0"/>
              </a:rPr>
              <a:t> هرگاه یک سفارش برای خرید سهم وارد سیستم میشود عمل مناقصه بین فروشندگان حاضر در صف فروش  اتفاق افتاده و خریدار میتواند کمترین پیشنهاد فروش سهم را از آن خود کند.</a:t>
            </a:r>
          </a:p>
          <a:p>
            <a:pPr algn="justLow" rtl="1"/>
            <a:r>
              <a:rPr lang="fa-IR" sz="2400" dirty="0">
                <a:latin typeface="Segoe UI Light" panose="020B0502040204020203" pitchFamily="34" charset="0"/>
                <a:cs typeface="Segoe UI Light" panose="020B0502040204020203" pitchFamily="34" charset="0"/>
              </a:rPr>
              <a:t>درمقابل هنگامی که یک پیشنهاد فروش سهم وارد سیستم میشود عمل مزایده بین خریداران حاضر در صف خرید اتفاق افتاده و فروشنده میتواند سهام خود را با بالاترین قیمت پیشنهادی به فروش برساند.</a:t>
            </a:r>
          </a:p>
          <a:p>
            <a:pPr algn="justLow" rtl="1"/>
            <a:r>
              <a:rPr lang="fa-IR" sz="2400" dirty="0">
                <a:latin typeface="Segoe UI Light" panose="020B0502040204020203" pitchFamily="34" charset="0"/>
                <a:cs typeface="Segoe UI Light" panose="020B0502040204020203" pitchFamily="34" charset="0"/>
              </a:rPr>
              <a:t>این فرایند به صورت پیوسته درحال انجام است به صورتی که با ورود هرسفارش باتوجه به نوع آن(خرید یا فروش) مناقصه یا مزایده برگزار می شود.</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545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A7C0-DFA6-5FCE-E088-8E5E4454D383}"/>
              </a:ext>
            </a:extLst>
          </p:cNvPr>
          <p:cNvSpPr>
            <a:spLocks noGrp="1"/>
          </p:cNvSpPr>
          <p:nvPr>
            <p:ph type="title"/>
          </p:nvPr>
        </p:nvSpPr>
        <p:spPr/>
        <p:txBody>
          <a:bodyPr/>
          <a:lstStyle/>
          <a:p>
            <a:pPr algn="r"/>
            <a:r>
              <a:rPr lang="fa-IR" dirty="0">
                <a:latin typeface="Segoe UI Light" panose="020B0502040204020203" pitchFamily="34" charset="0"/>
                <a:cs typeface="Segoe UI Light" panose="020B0502040204020203" pitchFamily="34" charset="0"/>
              </a:rPr>
              <a:t>وضعیت بازار</a:t>
            </a:r>
            <a:endParaRPr lang="en-US"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BA37DEA0-7AF6-B1F2-C49B-86A38F55F27D}"/>
              </a:ext>
            </a:extLst>
          </p:cNvPr>
          <p:cNvSpPr>
            <a:spLocks noGrp="1"/>
          </p:cNvSpPr>
          <p:nvPr>
            <p:ph idx="1"/>
          </p:nvPr>
        </p:nvSpPr>
        <p:spPr/>
        <p:txBody>
          <a:bodyPr/>
          <a:lstStyle/>
          <a:p>
            <a:pPr algn="justLow" rtl="1"/>
            <a:r>
              <a:rPr lang="fa-IR" sz="2400" dirty="0">
                <a:latin typeface="Segoe UI Light" panose="020B0502040204020203" pitchFamily="34" charset="0"/>
                <a:cs typeface="Segoe UI Light" panose="020B0502040204020203" pitchFamily="34" charset="0"/>
              </a:rPr>
              <a:t>به طور کلی در هنگام ورود سفارش به سیستم ، بازار در یکی از وضعیت های باز، بسته و پیشگشایش قرار دارد. و در نتیجه به ساز و کاری جهت انتقال به یکی از این وضعیت ها و امکان انجام عملیات با توجه به وضعیت آن نیاز داریم. توجه کنید امکان انتقال بین وضعیت های مختلف بازار تحت شرایط تعریف شده ایی وجود دارد. این شرایط به ما امکان انتقال مستقیم از وضعیت بسته به باز و برعکس را نمی دهد. در حقیقت جا بجایی بین وضعیت های بسته و باز تنها با گذر از وضعیت پیش گشایش امکان پذیر است. در شکل زیر مسیر جا بجایی بین وضعیت های مختلف نمایش داده شده است.</a:t>
            </a:r>
          </a:p>
          <a:p>
            <a:pPr algn="justLow" rtl="1"/>
            <a:r>
              <a:rPr lang="fa-IR" sz="2400" dirty="0">
                <a:latin typeface="Segoe UI Light" panose="020B0502040204020203" pitchFamily="34" charset="0"/>
                <a:cs typeface="Segoe UI Light" panose="020B0502040204020203" pitchFamily="34" charset="0"/>
              </a:rPr>
              <a:t>نکته: معادل انگلیسی وضعیت های بازار عبارت اند از: </a:t>
            </a:r>
            <a:r>
              <a:rPr lang="en-US" sz="2400" dirty="0">
                <a:latin typeface="Segoe UI Light" panose="020B0502040204020203" pitchFamily="34" charset="0"/>
                <a:cs typeface="Segoe UI Light" panose="020B0502040204020203" pitchFamily="34" charset="0"/>
              </a:rPr>
              <a:t>Open, Close, </a:t>
            </a:r>
            <a:r>
              <a:rPr lang="en-US" sz="2400" dirty="0" err="1">
                <a:latin typeface="Segoe UI Light" panose="020B0502040204020203" pitchFamily="34" charset="0"/>
                <a:cs typeface="Segoe UI Light" panose="020B0502040204020203" pitchFamily="34" charset="0"/>
              </a:rPr>
              <a:t>PreOpen</a:t>
            </a:r>
            <a:endParaRPr lang="fa-IR" sz="2400" dirty="0">
              <a:latin typeface="Segoe UI Light" panose="020B0502040204020203" pitchFamily="34" charset="0"/>
              <a:cs typeface="Segoe UI Light" panose="020B0502040204020203" pitchFamily="34" charset="0"/>
            </a:endParaRPr>
          </a:p>
          <a:p>
            <a:pPr algn="justLow" rtl="1"/>
            <a:endParaRPr lang="en-US" dirty="0">
              <a:cs typeface="B Nazanin" panose="00000400000000000000" pitchFamily="2" charset="-78"/>
            </a:endParaRPr>
          </a:p>
        </p:txBody>
      </p:sp>
    </p:spTree>
    <p:extLst>
      <p:ext uri="{BB962C8B-B14F-4D97-AF65-F5344CB8AC3E}">
        <p14:creationId xmlns:p14="http://schemas.microsoft.com/office/powerpoint/2010/main" val="3861228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5A4D-8B53-865C-D998-800A032F111E}"/>
              </a:ext>
            </a:extLst>
          </p:cNvPr>
          <p:cNvSpPr>
            <a:spLocks noGrp="1"/>
          </p:cNvSpPr>
          <p:nvPr>
            <p:ph type="title"/>
          </p:nvPr>
        </p:nvSpPr>
        <p:spPr/>
        <p:txBody>
          <a:bodyPr/>
          <a:lstStyle/>
          <a:p>
            <a:pPr algn="r" rtl="1"/>
            <a:r>
              <a:rPr lang="fa-IR" dirty="0">
                <a:latin typeface="Segoe UI Light" panose="020B0502040204020203" pitchFamily="34" charset="0"/>
                <a:cs typeface="Segoe UI Light" panose="020B0502040204020203" pitchFamily="34" charset="0"/>
              </a:rPr>
              <a:t>وضعیت های بازار</a:t>
            </a:r>
            <a:endParaRPr lang="en-US"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AFBB5987-108C-C5F1-A3E2-92BCF5055024}"/>
              </a:ext>
            </a:extLst>
          </p:cNvPr>
          <p:cNvSpPr>
            <a:spLocks noGrp="1"/>
          </p:cNvSpPr>
          <p:nvPr>
            <p:ph idx="1"/>
          </p:nvPr>
        </p:nvSpPr>
        <p:spPr>
          <a:xfrm>
            <a:off x="4462865" y="1941035"/>
            <a:ext cx="6766647" cy="4424254"/>
          </a:xfrm>
        </p:spPr>
        <p:txBody>
          <a:bodyPr>
            <a:normAutofit/>
          </a:bodyPr>
          <a:lstStyle/>
          <a:p>
            <a:pPr algn="r" rtl="1"/>
            <a:r>
              <a:rPr lang="fa-IR" sz="2400" dirty="0">
                <a:latin typeface="Segoe UI Light" panose="020B0502040204020203" pitchFamily="34" charset="0"/>
                <a:cs typeface="Segoe UI Light" panose="020B0502040204020203" pitchFamily="34" charset="0"/>
              </a:rPr>
              <a:t>در حالت پیشگایش امکان افزودن به صف خرید</a:t>
            </a:r>
          </a:p>
          <a:p>
            <a:pPr algn="r" rtl="1"/>
            <a:r>
              <a:rPr lang="fa-IR" sz="2400" dirty="0">
                <a:latin typeface="Segoe UI Light" panose="020B0502040204020203" pitchFamily="34" charset="0"/>
                <a:cs typeface="Segoe UI Light" panose="020B0502040204020203" pitchFamily="34" charset="0"/>
              </a:rPr>
              <a:t>یا فروش وجود دارد در واقع فقط ثبت سفارش انجام</a:t>
            </a:r>
          </a:p>
          <a:p>
            <a:pPr algn="r" rtl="1"/>
            <a:r>
              <a:rPr lang="fa-IR" sz="2400" dirty="0">
                <a:latin typeface="Segoe UI Light" panose="020B0502040204020203" pitchFamily="34" charset="0"/>
                <a:cs typeface="Segoe UI Light" panose="020B0502040204020203" pitchFamily="34" charset="0"/>
              </a:rPr>
              <a:t>میشود و در نتیجه امکان انجام معامله وجود ندارد.</a:t>
            </a:r>
          </a:p>
          <a:p>
            <a:pPr algn="r" rtl="1"/>
            <a:r>
              <a:rPr lang="fa-IR" sz="2400" dirty="0">
                <a:latin typeface="Segoe UI Light" panose="020B0502040204020203" pitchFamily="34" charset="0"/>
                <a:cs typeface="Segoe UI Light" panose="020B0502040204020203" pitchFamily="34" charset="0"/>
              </a:rPr>
              <a:t>در حالت باز امکان ثبت سفارش و انجام معامله </a:t>
            </a:r>
          </a:p>
          <a:p>
            <a:pPr algn="r" rtl="1"/>
            <a:r>
              <a:rPr lang="fa-IR" sz="2400" dirty="0">
                <a:latin typeface="Segoe UI Light" panose="020B0502040204020203" pitchFamily="34" charset="0"/>
                <a:cs typeface="Segoe UI Light" panose="020B0502040204020203" pitchFamily="34" charset="0"/>
              </a:rPr>
              <a:t>وجود دارد.</a:t>
            </a:r>
          </a:p>
          <a:p>
            <a:pPr algn="r" rtl="1"/>
            <a:r>
              <a:rPr lang="fa-IR" sz="2400" dirty="0">
                <a:latin typeface="Segoe UI Light" panose="020B0502040204020203" pitchFamily="34" charset="0"/>
                <a:cs typeface="Segoe UI Light" panose="020B0502040204020203" pitchFamily="34" charset="0"/>
              </a:rPr>
              <a:t>در حالت بسته سفارش ثبت نمیشود</a:t>
            </a:r>
          </a:p>
          <a:p>
            <a:pPr algn="r" rtl="1"/>
            <a:r>
              <a:rPr lang="fa-IR" sz="2400" dirty="0">
                <a:latin typeface="Segoe UI Light" panose="020B0502040204020203" pitchFamily="34" charset="0"/>
                <a:cs typeface="Segoe UI Light" panose="020B0502040204020203" pitchFamily="34" charset="0"/>
              </a:rPr>
              <a:t>و نیز معامله ایی نیز انجام نمیشود.</a:t>
            </a:r>
            <a:endParaRPr lang="en-US" sz="2400" dirty="0">
              <a:latin typeface="Segoe UI Light" panose="020B0502040204020203" pitchFamily="34" charset="0"/>
              <a:cs typeface="Segoe UI Light" panose="020B0502040204020203" pitchFamily="34" charset="0"/>
            </a:endParaRPr>
          </a:p>
        </p:txBody>
      </p:sp>
      <p:grpSp>
        <p:nvGrpSpPr>
          <p:cNvPr id="22" name="Group 21">
            <a:extLst>
              <a:ext uri="{FF2B5EF4-FFF2-40B4-BE49-F238E27FC236}">
                <a16:creationId xmlns:a16="http://schemas.microsoft.com/office/drawing/2014/main" id="{106CA930-1C6F-E4CD-68B8-F2408BDBBBBB}"/>
              </a:ext>
            </a:extLst>
          </p:cNvPr>
          <p:cNvGrpSpPr/>
          <p:nvPr/>
        </p:nvGrpSpPr>
        <p:grpSpPr>
          <a:xfrm>
            <a:off x="0" y="1941035"/>
            <a:ext cx="6452944" cy="3826274"/>
            <a:chOff x="749423" y="1850364"/>
            <a:chExt cx="6452944" cy="3826274"/>
          </a:xfrm>
        </p:grpSpPr>
        <p:sp>
          <p:nvSpPr>
            <p:cNvPr id="4" name="Oval 3">
              <a:extLst>
                <a:ext uri="{FF2B5EF4-FFF2-40B4-BE49-F238E27FC236}">
                  <a16:creationId xmlns:a16="http://schemas.microsoft.com/office/drawing/2014/main" id="{CE5074B3-A117-B0C7-11C1-6F0D5AD1082D}"/>
                </a:ext>
              </a:extLst>
            </p:cNvPr>
            <p:cNvSpPr/>
            <p:nvPr/>
          </p:nvSpPr>
          <p:spPr>
            <a:xfrm>
              <a:off x="3220177" y="1850364"/>
              <a:ext cx="1793289" cy="1669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پیش گشایش</a:t>
              </a:r>
              <a:endParaRPr lang="en-US" dirty="0">
                <a:cs typeface="B Nazanin" panose="00000400000000000000" pitchFamily="2" charset="-78"/>
              </a:endParaRPr>
            </a:p>
            <a:p>
              <a:pPr algn="ctr"/>
              <a:r>
                <a:rPr lang="en-US" dirty="0" err="1"/>
                <a:t>PreOpen</a:t>
              </a:r>
              <a:endParaRPr lang="en-US" dirty="0"/>
            </a:p>
          </p:txBody>
        </p:sp>
        <p:sp>
          <p:nvSpPr>
            <p:cNvPr id="5" name="Oval 4">
              <a:extLst>
                <a:ext uri="{FF2B5EF4-FFF2-40B4-BE49-F238E27FC236}">
                  <a16:creationId xmlns:a16="http://schemas.microsoft.com/office/drawing/2014/main" id="{1A0919A5-5ED8-15C1-0457-8E6148ADC32A}"/>
                </a:ext>
              </a:extLst>
            </p:cNvPr>
            <p:cNvSpPr/>
            <p:nvPr/>
          </p:nvSpPr>
          <p:spPr>
            <a:xfrm>
              <a:off x="749423" y="3959837"/>
              <a:ext cx="1793289" cy="1669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بسته</a:t>
              </a:r>
              <a:r>
                <a:rPr lang="fa-IR" dirty="0"/>
                <a:t> </a:t>
              </a:r>
            </a:p>
            <a:p>
              <a:pPr algn="ctr"/>
              <a:r>
                <a:rPr lang="en-US" dirty="0"/>
                <a:t>Close</a:t>
              </a:r>
            </a:p>
          </p:txBody>
        </p:sp>
        <p:sp>
          <p:nvSpPr>
            <p:cNvPr id="6" name="Oval 5">
              <a:extLst>
                <a:ext uri="{FF2B5EF4-FFF2-40B4-BE49-F238E27FC236}">
                  <a16:creationId xmlns:a16="http://schemas.microsoft.com/office/drawing/2014/main" id="{6390D27B-72FC-8BB9-D361-1511C7020459}"/>
                </a:ext>
              </a:extLst>
            </p:cNvPr>
            <p:cNvSpPr/>
            <p:nvPr/>
          </p:nvSpPr>
          <p:spPr>
            <a:xfrm>
              <a:off x="5409078" y="4007636"/>
              <a:ext cx="1793289" cy="16690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cs typeface="B Nazanin" panose="00000400000000000000" pitchFamily="2" charset="-78"/>
                </a:rPr>
                <a:t>باز</a:t>
              </a:r>
              <a:endParaRPr lang="en-US" dirty="0">
                <a:cs typeface="B Nazanin" panose="00000400000000000000" pitchFamily="2" charset="-78"/>
              </a:endParaRPr>
            </a:p>
            <a:p>
              <a:pPr algn="ctr"/>
              <a:r>
                <a:rPr lang="en-US" dirty="0"/>
                <a:t>Open</a:t>
              </a:r>
            </a:p>
          </p:txBody>
        </p:sp>
        <p:sp>
          <p:nvSpPr>
            <p:cNvPr id="18" name="Arrow: Striped Right 17">
              <a:extLst>
                <a:ext uri="{FF2B5EF4-FFF2-40B4-BE49-F238E27FC236}">
                  <a16:creationId xmlns:a16="http://schemas.microsoft.com/office/drawing/2014/main" id="{9BE719E6-555D-E45B-1935-2F2DBF74BAFD}"/>
                </a:ext>
              </a:extLst>
            </p:cNvPr>
            <p:cNvSpPr/>
            <p:nvPr/>
          </p:nvSpPr>
          <p:spPr>
            <a:xfrm rot="19375194">
              <a:off x="1585096" y="3162713"/>
              <a:ext cx="1864961" cy="484632"/>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Arrow: Striped Right 18">
              <a:extLst>
                <a:ext uri="{FF2B5EF4-FFF2-40B4-BE49-F238E27FC236}">
                  <a16:creationId xmlns:a16="http://schemas.microsoft.com/office/drawing/2014/main" id="{02FC9B0E-38CC-641E-81BC-E69A7C0ECEC6}"/>
                </a:ext>
              </a:extLst>
            </p:cNvPr>
            <p:cNvSpPr/>
            <p:nvPr/>
          </p:nvSpPr>
          <p:spPr>
            <a:xfrm rot="2364644">
              <a:off x="4592411" y="3526170"/>
              <a:ext cx="1337233" cy="410288"/>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Arrow: Striped Right 19">
              <a:extLst>
                <a:ext uri="{FF2B5EF4-FFF2-40B4-BE49-F238E27FC236}">
                  <a16:creationId xmlns:a16="http://schemas.microsoft.com/office/drawing/2014/main" id="{D7C6352C-E20F-AE7D-B6E1-5B34679A11CB}"/>
                </a:ext>
              </a:extLst>
            </p:cNvPr>
            <p:cNvSpPr/>
            <p:nvPr/>
          </p:nvSpPr>
          <p:spPr>
            <a:xfrm rot="8280369">
              <a:off x="2149710" y="3513866"/>
              <a:ext cx="1501218" cy="484632"/>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Arrow: Striped Right 20">
              <a:extLst>
                <a:ext uri="{FF2B5EF4-FFF2-40B4-BE49-F238E27FC236}">
                  <a16:creationId xmlns:a16="http://schemas.microsoft.com/office/drawing/2014/main" id="{DA4FE858-78D8-2B74-862B-F9686147F319}"/>
                </a:ext>
              </a:extLst>
            </p:cNvPr>
            <p:cNvSpPr/>
            <p:nvPr/>
          </p:nvSpPr>
          <p:spPr>
            <a:xfrm rot="13159021">
              <a:off x="4769936" y="3122291"/>
              <a:ext cx="1737368" cy="484632"/>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064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0E3B-94FF-7EEE-FBE0-0F3DF2D4E366}"/>
              </a:ext>
            </a:extLst>
          </p:cNvPr>
          <p:cNvSpPr>
            <a:spLocks noGrp="1"/>
          </p:cNvSpPr>
          <p:nvPr>
            <p:ph type="title"/>
          </p:nvPr>
        </p:nvSpPr>
        <p:spPr/>
        <p:txBody>
          <a:bodyPr/>
          <a:lstStyle/>
          <a:p>
            <a:pPr algn="r" rtl="1"/>
            <a:r>
              <a:rPr lang="fa-IR" dirty="0">
                <a:latin typeface="Segoe UI Light" panose="020B0502040204020203" pitchFamily="34" charset="0"/>
                <a:cs typeface="Segoe UI Light" panose="020B0502040204020203" pitchFamily="34" charset="0"/>
              </a:rPr>
              <a:t>تمرین: پیاده سازی امکان تغییر وضعیت بازار</a:t>
            </a:r>
            <a:endParaRPr lang="en-US"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21FCAD24-A327-216C-055E-33782B3DBC61}"/>
              </a:ext>
            </a:extLst>
          </p:cNvPr>
          <p:cNvSpPr>
            <a:spLocks noGrp="1"/>
          </p:cNvSpPr>
          <p:nvPr>
            <p:ph idx="1"/>
          </p:nvPr>
        </p:nvSpPr>
        <p:spPr/>
        <p:txBody>
          <a:bodyPr>
            <a:normAutofit/>
          </a:bodyPr>
          <a:lstStyle/>
          <a:p>
            <a:pPr algn="justLow" rtl="1"/>
            <a:r>
              <a:rPr lang="fa-IR" sz="2400" dirty="0">
                <a:latin typeface="Segoe UI Light" panose="020B0502040204020203" pitchFamily="34" charset="0"/>
                <a:cs typeface="Segoe UI Light" panose="020B0502040204020203" pitchFamily="34" charset="0"/>
              </a:rPr>
              <a:t>با توجه به آنچه شرح داده شد لازم است سیستم بتواند وضعیت بازار را در بین حالت های تعریف شده عوض کند و همزمان نگرانی های موجود درمورد امکان جابجایی بین وضعیت ها را برطرف سازد.</a:t>
            </a:r>
          </a:p>
          <a:p>
            <a:pPr algn="justLow" rtl="1"/>
            <a:r>
              <a:rPr lang="fa-IR" sz="2400" dirty="0">
                <a:latin typeface="Segoe UI Light" panose="020B0502040204020203" pitchFamily="34" charset="0"/>
                <a:cs typeface="Segoe UI Light" panose="020B0502040204020203" pitchFamily="34" charset="0"/>
              </a:rPr>
              <a:t>چگونه بین وضعیت ها جابجایی انجام دهیم؟</a:t>
            </a:r>
          </a:p>
          <a:p>
            <a:pPr algn="justLow" rtl="1"/>
            <a:r>
              <a:rPr lang="fa-IR" sz="2400" dirty="0">
                <a:latin typeface="Segoe UI Light" panose="020B0502040204020203" pitchFamily="34" charset="0"/>
                <a:cs typeface="Segoe UI Light" panose="020B0502040204020203" pitchFamily="34" charset="0"/>
              </a:rPr>
              <a:t>نکته: در هنگام قرار گرفتن در یک وضعیت، تنها اعمال(متدها) مربوط به آن وضعیت باید در دسترس کاربر سیستم وجود داشته باشد و اعمالی که تنها درسایر وضعیت ها مجاز هستند باید از استفاده کاربر دور بمانند.</a:t>
            </a:r>
          </a:p>
          <a:p>
            <a:pPr algn="justLow" rtl="1"/>
            <a:r>
              <a:rPr lang="fa-IR" sz="2400" dirty="0">
                <a:latin typeface="Segoe UI Light" panose="020B0502040204020203" pitchFamily="34" charset="0"/>
                <a:cs typeface="Segoe UI Light" panose="020B0502040204020203" pitchFamily="34" charset="0"/>
              </a:rPr>
              <a:t>نکته: درصورت تعریف شدن یک وضعیت جدید برای سیستم، اضافه کردن و اعمال تغییرات باید بتواند به سریع ترین شکل ممکن انجام شود و کمترین تغییر بر روی کدهای نوشته شده فعلی لازم باشد.</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47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6804-A7FD-F808-82D8-427D92FAA10A}"/>
              </a:ext>
            </a:extLst>
          </p:cNvPr>
          <p:cNvSpPr>
            <a:spLocks noGrp="1"/>
          </p:cNvSpPr>
          <p:nvPr>
            <p:ph type="title"/>
          </p:nvPr>
        </p:nvSpPr>
        <p:spPr/>
        <p:txBody>
          <a:bodyPr/>
          <a:lstStyle/>
          <a:p>
            <a:pPr algn="r"/>
            <a:r>
              <a:rPr lang="fa-IR" dirty="0">
                <a:latin typeface="Segoe UI Light" panose="020B0502040204020203" pitchFamily="34" charset="0"/>
                <a:cs typeface="Segoe UI Light" panose="020B0502040204020203" pitchFamily="34" charset="0"/>
              </a:rPr>
              <a:t>مناقصه</a:t>
            </a:r>
            <a:endParaRPr lang="en-US"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65203755-E17D-8A40-D86C-F0002B3F020E}"/>
              </a:ext>
            </a:extLst>
          </p:cNvPr>
          <p:cNvSpPr>
            <a:spLocks noGrp="1"/>
          </p:cNvSpPr>
          <p:nvPr>
            <p:ph idx="1"/>
          </p:nvPr>
        </p:nvSpPr>
        <p:spPr/>
        <p:txBody>
          <a:bodyPr>
            <a:normAutofit/>
          </a:bodyPr>
          <a:lstStyle/>
          <a:p>
            <a:pPr algn="justLow" rtl="1"/>
            <a:r>
              <a:rPr lang="fa-IR" sz="2000" dirty="0">
                <a:latin typeface="Segoe UI Light" panose="020B0502040204020203" pitchFamily="34" charset="0"/>
                <a:cs typeface="Segoe UI Light" panose="020B0502040204020203" pitchFamily="34" charset="0"/>
              </a:rPr>
              <a:t>در مناقصه یک خریدار از بین تعدادی فروشنده محصولی را به کمترین قیمت تهیه می نماید. به همین دلیل این نوع تجارت مناقصه نامیده شده است، زیرا اولویت با فروشندگان با پایین ترین پیشنهاد قیمت می باشد.</a:t>
            </a:r>
            <a:endParaRPr lang="en-US" sz="2000" dirty="0">
              <a:latin typeface="Segoe UI Light" panose="020B0502040204020203" pitchFamily="34" charset="0"/>
              <a:cs typeface="Segoe UI Light" panose="020B0502040204020203" pitchFamily="34" charset="0"/>
            </a:endParaRPr>
          </a:p>
        </p:txBody>
      </p:sp>
      <p:sp>
        <p:nvSpPr>
          <p:cNvPr id="12" name="Smiley Face 11">
            <a:extLst>
              <a:ext uri="{FF2B5EF4-FFF2-40B4-BE49-F238E27FC236}">
                <a16:creationId xmlns:a16="http://schemas.microsoft.com/office/drawing/2014/main" id="{1E178EDE-2FF0-4AF1-AB45-C31584D2F723}"/>
              </a:ext>
            </a:extLst>
          </p:cNvPr>
          <p:cNvSpPr/>
          <p:nvPr/>
        </p:nvSpPr>
        <p:spPr>
          <a:xfrm>
            <a:off x="6193655" y="5190061"/>
            <a:ext cx="745724" cy="749485"/>
          </a:xfrm>
          <a:prstGeom prst="smileyFace">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15F7B36C-EF98-45B4-9979-A61D8CCDD110}"/>
              </a:ext>
            </a:extLst>
          </p:cNvPr>
          <p:cNvSpPr/>
          <p:nvPr/>
        </p:nvSpPr>
        <p:spPr>
          <a:xfrm>
            <a:off x="4503198" y="3238924"/>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5" name="Smiley Face 14">
            <a:extLst>
              <a:ext uri="{FF2B5EF4-FFF2-40B4-BE49-F238E27FC236}">
                <a16:creationId xmlns:a16="http://schemas.microsoft.com/office/drawing/2014/main" id="{54F1A29F-B6B0-40B7-8A5B-E32A4BEF7B63}"/>
              </a:ext>
            </a:extLst>
          </p:cNvPr>
          <p:cNvSpPr/>
          <p:nvPr/>
        </p:nvSpPr>
        <p:spPr>
          <a:xfrm>
            <a:off x="5597001" y="3223681"/>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Smiley Face 15">
            <a:extLst>
              <a:ext uri="{FF2B5EF4-FFF2-40B4-BE49-F238E27FC236}">
                <a16:creationId xmlns:a16="http://schemas.microsoft.com/office/drawing/2014/main" id="{9FC0E8E0-3127-40B8-B2C4-5626F8411786}"/>
              </a:ext>
            </a:extLst>
          </p:cNvPr>
          <p:cNvSpPr/>
          <p:nvPr/>
        </p:nvSpPr>
        <p:spPr>
          <a:xfrm>
            <a:off x="6690804" y="3238924"/>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DEB774C9-95FB-4E55-B249-FDFD36CE6A1A}"/>
              </a:ext>
            </a:extLst>
          </p:cNvPr>
          <p:cNvSpPr/>
          <p:nvPr/>
        </p:nvSpPr>
        <p:spPr>
          <a:xfrm>
            <a:off x="7784607" y="3223681"/>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5CF76BB-7C3B-40FD-8309-23B524F80C0C}"/>
              </a:ext>
            </a:extLst>
          </p:cNvPr>
          <p:cNvSpPr txBox="1"/>
          <p:nvPr/>
        </p:nvSpPr>
        <p:spPr>
          <a:xfrm>
            <a:off x="2400595" y="3415228"/>
            <a:ext cx="1114408" cy="369332"/>
          </a:xfrm>
          <a:prstGeom prst="rect">
            <a:avLst/>
          </a:prstGeom>
          <a:noFill/>
        </p:spPr>
        <p:txBody>
          <a:bodyPr wrap="none" rtlCol="0">
            <a:spAutoFit/>
          </a:bodyPr>
          <a:lstStyle/>
          <a:p>
            <a:r>
              <a:rPr lang="fa-IR" dirty="0">
                <a:latin typeface="Segoe UI Light" panose="020B0502040204020203" pitchFamily="34" charset="0"/>
                <a:ea typeface="Segoe UI Historic" panose="020B0502040204020203" pitchFamily="34" charset="0"/>
                <a:cs typeface="Segoe UI Light" panose="020B0502040204020203" pitchFamily="34" charset="0"/>
              </a:rPr>
              <a:t>فروشندگان</a:t>
            </a:r>
            <a:endParaRPr lang="en-US" dirty="0">
              <a:latin typeface="Segoe UI Light" panose="020B0502040204020203" pitchFamily="34" charset="0"/>
              <a:ea typeface="Segoe UI Historic" panose="020B0502040204020203" pitchFamily="34" charset="0"/>
              <a:cs typeface="Segoe UI Light" panose="020B0502040204020203" pitchFamily="34" charset="0"/>
            </a:endParaRPr>
          </a:p>
        </p:txBody>
      </p:sp>
      <p:sp>
        <p:nvSpPr>
          <p:cNvPr id="19" name="Arrow: Right 18">
            <a:extLst>
              <a:ext uri="{FF2B5EF4-FFF2-40B4-BE49-F238E27FC236}">
                <a16:creationId xmlns:a16="http://schemas.microsoft.com/office/drawing/2014/main" id="{06F234CC-0E3E-4476-9E5B-6AB97BD63E54}"/>
              </a:ext>
            </a:extLst>
          </p:cNvPr>
          <p:cNvSpPr/>
          <p:nvPr/>
        </p:nvSpPr>
        <p:spPr>
          <a:xfrm>
            <a:off x="3515003" y="3429000"/>
            <a:ext cx="640116" cy="3693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BBEB977-7AAA-48A1-B5C9-29922BEF70B7}"/>
              </a:ext>
            </a:extLst>
          </p:cNvPr>
          <p:cNvSpPr txBox="1"/>
          <p:nvPr/>
        </p:nvSpPr>
        <p:spPr>
          <a:xfrm>
            <a:off x="4408613" y="5380137"/>
            <a:ext cx="721672" cy="369332"/>
          </a:xfrm>
          <a:prstGeom prst="rect">
            <a:avLst/>
          </a:prstGeom>
          <a:noFill/>
        </p:spPr>
        <p:txBody>
          <a:bodyPr wrap="none" rtlCol="0">
            <a:spAutoFit/>
          </a:bodyPr>
          <a:lstStyle/>
          <a:p>
            <a:r>
              <a:rPr lang="fa-IR" dirty="0">
                <a:latin typeface="Segoe UI Light" panose="020B0502040204020203" pitchFamily="34" charset="0"/>
                <a:cs typeface="Segoe UI Light" panose="020B0502040204020203" pitchFamily="34" charset="0"/>
              </a:rPr>
              <a:t>خریدار</a:t>
            </a:r>
            <a:endParaRPr lang="en-US" dirty="0">
              <a:latin typeface="Segoe UI Light" panose="020B0502040204020203" pitchFamily="34" charset="0"/>
              <a:cs typeface="Segoe UI Light" panose="020B0502040204020203" pitchFamily="34" charset="0"/>
            </a:endParaRPr>
          </a:p>
        </p:txBody>
      </p:sp>
      <p:sp>
        <p:nvSpPr>
          <p:cNvPr id="23" name="Arrow: Right 22">
            <a:extLst>
              <a:ext uri="{FF2B5EF4-FFF2-40B4-BE49-F238E27FC236}">
                <a16:creationId xmlns:a16="http://schemas.microsoft.com/office/drawing/2014/main" id="{526A4D71-19C4-4039-B001-E976BD0A296B}"/>
              </a:ext>
            </a:extLst>
          </p:cNvPr>
          <p:cNvSpPr/>
          <p:nvPr/>
        </p:nvSpPr>
        <p:spPr>
          <a:xfrm>
            <a:off x="5248922" y="5380137"/>
            <a:ext cx="713657" cy="369332"/>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6F2DA32-432F-47B7-ACDA-72BB001CA9B3}"/>
              </a:ext>
            </a:extLst>
          </p:cNvPr>
          <p:cNvSpPr txBox="1"/>
          <p:nvPr/>
        </p:nvSpPr>
        <p:spPr>
          <a:xfrm>
            <a:off x="4655487" y="2816659"/>
            <a:ext cx="441146" cy="369332"/>
          </a:xfrm>
          <a:prstGeom prst="rect">
            <a:avLst/>
          </a:prstGeom>
          <a:noFill/>
        </p:spPr>
        <p:txBody>
          <a:bodyPr wrap="none" rtlCol="0">
            <a:spAutoFit/>
          </a:bodyPr>
          <a:lstStyle/>
          <a:p>
            <a:r>
              <a:rPr lang="fa-IR" dirty="0"/>
              <a:t>10</a:t>
            </a:r>
            <a:endParaRPr lang="en-US" dirty="0"/>
          </a:p>
        </p:txBody>
      </p:sp>
      <p:sp>
        <p:nvSpPr>
          <p:cNvPr id="26" name="TextBox 25">
            <a:extLst>
              <a:ext uri="{FF2B5EF4-FFF2-40B4-BE49-F238E27FC236}">
                <a16:creationId xmlns:a16="http://schemas.microsoft.com/office/drawing/2014/main" id="{9B66FC77-DB71-4961-AA39-15AA496D6D32}"/>
              </a:ext>
            </a:extLst>
          </p:cNvPr>
          <p:cNvSpPr txBox="1"/>
          <p:nvPr/>
        </p:nvSpPr>
        <p:spPr>
          <a:xfrm>
            <a:off x="5742006" y="2816659"/>
            <a:ext cx="441146" cy="369332"/>
          </a:xfrm>
          <a:prstGeom prst="rect">
            <a:avLst/>
          </a:prstGeom>
          <a:noFill/>
        </p:spPr>
        <p:txBody>
          <a:bodyPr wrap="none" rtlCol="0">
            <a:spAutoFit/>
          </a:bodyPr>
          <a:lstStyle/>
          <a:p>
            <a:r>
              <a:rPr lang="fa-IR" dirty="0"/>
              <a:t>20</a:t>
            </a:r>
            <a:endParaRPr lang="en-US" dirty="0"/>
          </a:p>
        </p:txBody>
      </p:sp>
      <p:sp>
        <p:nvSpPr>
          <p:cNvPr id="27" name="TextBox 26">
            <a:extLst>
              <a:ext uri="{FF2B5EF4-FFF2-40B4-BE49-F238E27FC236}">
                <a16:creationId xmlns:a16="http://schemas.microsoft.com/office/drawing/2014/main" id="{B53B3703-D39A-4768-999E-E641821C07D0}"/>
              </a:ext>
            </a:extLst>
          </p:cNvPr>
          <p:cNvSpPr txBox="1"/>
          <p:nvPr/>
        </p:nvSpPr>
        <p:spPr>
          <a:xfrm>
            <a:off x="6843093" y="2825536"/>
            <a:ext cx="441146" cy="369332"/>
          </a:xfrm>
          <a:prstGeom prst="rect">
            <a:avLst/>
          </a:prstGeom>
          <a:noFill/>
        </p:spPr>
        <p:txBody>
          <a:bodyPr wrap="none" rtlCol="0">
            <a:spAutoFit/>
          </a:bodyPr>
          <a:lstStyle/>
          <a:p>
            <a:r>
              <a:rPr lang="fa-IR" dirty="0"/>
              <a:t>30</a:t>
            </a:r>
            <a:endParaRPr lang="en-US" dirty="0"/>
          </a:p>
        </p:txBody>
      </p:sp>
      <p:sp>
        <p:nvSpPr>
          <p:cNvPr id="28" name="TextBox 27">
            <a:extLst>
              <a:ext uri="{FF2B5EF4-FFF2-40B4-BE49-F238E27FC236}">
                <a16:creationId xmlns:a16="http://schemas.microsoft.com/office/drawing/2014/main" id="{B8397DB9-935F-4A04-8C4E-746B8FB773D8}"/>
              </a:ext>
            </a:extLst>
          </p:cNvPr>
          <p:cNvSpPr txBox="1"/>
          <p:nvPr/>
        </p:nvSpPr>
        <p:spPr>
          <a:xfrm>
            <a:off x="7917401" y="2816659"/>
            <a:ext cx="441146" cy="369332"/>
          </a:xfrm>
          <a:prstGeom prst="rect">
            <a:avLst/>
          </a:prstGeom>
          <a:noFill/>
        </p:spPr>
        <p:txBody>
          <a:bodyPr wrap="none" rtlCol="0">
            <a:spAutoFit/>
          </a:bodyPr>
          <a:lstStyle/>
          <a:p>
            <a:r>
              <a:rPr lang="fa-IR" dirty="0"/>
              <a:t>40</a:t>
            </a:r>
            <a:endParaRPr lang="en-US" dirty="0"/>
          </a:p>
        </p:txBody>
      </p:sp>
      <p:sp>
        <p:nvSpPr>
          <p:cNvPr id="29" name="TextBox 28">
            <a:extLst>
              <a:ext uri="{FF2B5EF4-FFF2-40B4-BE49-F238E27FC236}">
                <a16:creationId xmlns:a16="http://schemas.microsoft.com/office/drawing/2014/main" id="{264C7320-1E5C-4C3E-B9CC-524037AE54C5}"/>
              </a:ext>
            </a:extLst>
          </p:cNvPr>
          <p:cNvSpPr txBox="1"/>
          <p:nvPr/>
        </p:nvSpPr>
        <p:spPr>
          <a:xfrm>
            <a:off x="6342725" y="4805687"/>
            <a:ext cx="441146" cy="369332"/>
          </a:xfrm>
          <a:prstGeom prst="rect">
            <a:avLst/>
          </a:prstGeom>
          <a:noFill/>
        </p:spPr>
        <p:txBody>
          <a:bodyPr wrap="none" rtlCol="0">
            <a:spAutoFit/>
          </a:bodyPr>
          <a:lstStyle/>
          <a:p>
            <a:r>
              <a:rPr lang="fa-IR" dirty="0"/>
              <a:t>10</a:t>
            </a:r>
            <a:endParaRPr lang="en-US" dirty="0"/>
          </a:p>
        </p:txBody>
      </p:sp>
    </p:spTree>
    <p:extLst>
      <p:ext uri="{BB962C8B-B14F-4D97-AF65-F5344CB8AC3E}">
        <p14:creationId xmlns:p14="http://schemas.microsoft.com/office/powerpoint/2010/main" val="364033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7ED6-21A2-C367-BE34-BCC2D93878E7}"/>
              </a:ext>
            </a:extLst>
          </p:cNvPr>
          <p:cNvSpPr>
            <a:spLocks noGrp="1"/>
          </p:cNvSpPr>
          <p:nvPr>
            <p:ph type="title"/>
          </p:nvPr>
        </p:nvSpPr>
        <p:spPr/>
        <p:txBody>
          <a:bodyPr/>
          <a:lstStyle/>
          <a:p>
            <a:pPr algn="r" rtl="1"/>
            <a:r>
              <a:rPr lang="fa-IR" dirty="0">
                <a:latin typeface="Segoe UI Light" panose="020B0502040204020203" pitchFamily="34" charset="0"/>
                <a:ea typeface="Segoe UI Historic" panose="020B0502040204020203" pitchFamily="34" charset="0"/>
                <a:cs typeface="Segoe UI Light" panose="020B0502040204020203" pitchFamily="34" charset="0"/>
              </a:rPr>
              <a:t>مزایده</a:t>
            </a:r>
            <a:endParaRPr lang="en-US" dirty="0">
              <a:latin typeface="Segoe UI Light" panose="020B0502040204020203" pitchFamily="34" charset="0"/>
              <a:ea typeface="Segoe UI Historic"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DB88BCC8-3A68-3591-0EF7-47CC79859C93}"/>
              </a:ext>
            </a:extLst>
          </p:cNvPr>
          <p:cNvSpPr>
            <a:spLocks noGrp="1"/>
          </p:cNvSpPr>
          <p:nvPr>
            <p:ph idx="1"/>
          </p:nvPr>
        </p:nvSpPr>
        <p:spPr/>
        <p:txBody>
          <a:bodyPr>
            <a:normAutofit/>
          </a:bodyPr>
          <a:lstStyle/>
          <a:p>
            <a:pPr algn="justLow" rtl="1"/>
            <a:r>
              <a:rPr lang="fa-IR" sz="2000" dirty="0">
                <a:latin typeface="Segoe UI Light" panose="020B0502040204020203" pitchFamily="34" charset="0"/>
                <a:cs typeface="Segoe UI Light" panose="020B0502040204020203" pitchFamily="34" charset="0"/>
              </a:rPr>
              <a:t>در مزایده یک فروشنده از بین تعدادی خریدار محصول را با بالاترین قیمت به فروش میرساند. به همین دلیل این نوع تجارت مزایده نامیده شده است، زیرا اولویت با خریداران با بالاترین پیشنهاد قیمت می باشد.      </a:t>
            </a:r>
            <a:endParaRPr lang="en-US" sz="2000" dirty="0">
              <a:latin typeface="Segoe UI Light" panose="020B0502040204020203" pitchFamily="34" charset="0"/>
              <a:cs typeface="Segoe UI Light" panose="020B0502040204020203" pitchFamily="34" charset="0"/>
            </a:endParaRPr>
          </a:p>
        </p:txBody>
      </p:sp>
      <p:sp>
        <p:nvSpPr>
          <p:cNvPr id="22" name="Smiley Face 21">
            <a:extLst>
              <a:ext uri="{FF2B5EF4-FFF2-40B4-BE49-F238E27FC236}">
                <a16:creationId xmlns:a16="http://schemas.microsoft.com/office/drawing/2014/main" id="{B8B73D2B-6418-47D1-A35F-8CC238ED0877}"/>
              </a:ext>
            </a:extLst>
          </p:cNvPr>
          <p:cNvSpPr/>
          <p:nvPr/>
        </p:nvSpPr>
        <p:spPr>
          <a:xfrm>
            <a:off x="6424474" y="5253969"/>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D142A8AC-1836-474F-838E-9319A18F4016}"/>
              </a:ext>
            </a:extLst>
          </p:cNvPr>
          <p:cNvSpPr/>
          <p:nvPr/>
        </p:nvSpPr>
        <p:spPr>
          <a:xfrm>
            <a:off x="4734017" y="3302832"/>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24" name="Smiley Face 23">
            <a:extLst>
              <a:ext uri="{FF2B5EF4-FFF2-40B4-BE49-F238E27FC236}">
                <a16:creationId xmlns:a16="http://schemas.microsoft.com/office/drawing/2014/main" id="{A3D6EA28-7433-465D-984C-F9D19D136838}"/>
              </a:ext>
            </a:extLst>
          </p:cNvPr>
          <p:cNvSpPr/>
          <p:nvPr/>
        </p:nvSpPr>
        <p:spPr>
          <a:xfrm>
            <a:off x="5827820" y="3287589"/>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17C0B135-182A-4C20-8217-4D0338827E78}"/>
              </a:ext>
            </a:extLst>
          </p:cNvPr>
          <p:cNvSpPr/>
          <p:nvPr/>
        </p:nvSpPr>
        <p:spPr>
          <a:xfrm>
            <a:off x="6921623" y="3302832"/>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Smiley Face 25">
            <a:extLst>
              <a:ext uri="{FF2B5EF4-FFF2-40B4-BE49-F238E27FC236}">
                <a16:creationId xmlns:a16="http://schemas.microsoft.com/office/drawing/2014/main" id="{B1DC7C41-0C9B-4F7D-96E2-111FB87F0863}"/>
              </a:ext>
            </a:extLst>
          </p:cNvPr>
          <p:cNvSpPr/>
          <p:nvPr/>
        </p:nvSpPr>
        <p:spPr>
          <a:xfrm>
            <a:off x="8015426" y="3287589"/>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EE41A38-E20F-493E-9E05-91C4DCF26E8C}"/>
              </a:ext>
            </a:extLst>
          </p:cNvPr>
          <p:cNvSpPr txBox="1"/>
          <p:nvPr/>
        </p:nvSpPr>
        <p:spPr>
          <a:xfrm>
            <a:off x="2730992" y="3492908"/>
            <a:ext cx="886781" cy="369332"/>
          </a:xfrm>
          <a:prstGeom prst="rect">
            <a:avLst/>
          </a:prstGeom>
          <a:noFill/>
        </p:spPr>
        <p:txBody>
          <a:bodyPr wrap="none" rtlCol="0">
            <a:spAutoFit/>
          </a:bodyPr>
          <a:lstStyle/>
          <a:p>
            <a:r>
              <a:rPr lang="fa-IR" dirty="0">
                <a:latin typeface="Segoe UI Light" panose="020B0502040204020203" pitchFamily="34" charset="0"/>
                <a:ea typeface="Segoe UI Historic" panose="020B0502040204020203" pitchFamily="34" charset="0"/>
                <a:cs typeface="Segoe UI Light" panose="020B0502040204020203" pitchFamily="34" charset="0"/>
              </a:rPr>
              <a:t>خریداران</a:t>
            </a:r>
            <a:endParaRPr lang="en-US" dirty="0">
              <a:latin typeface="Segoe UI Light" panose="020B0502040204020203" pitchFamily="34" charset="0"/>
              <a:ea typeface="Segoe UI Historic" panose="020B0502040204020203" pitchFamily="34" charset="0"/>
              <a:cs typeface="Segoe UI Light" panose="020B0502040204020203" pitchFamily="34" charset="0"/>
            </a:endParaRPr>
          </a:p>
        </p:txBody>
      </p:sp>
      <p:sp>
        <p:nvSpPr>
          <p:cNvPr id="28" name="Arrow: Right 27">
            <a:extLst>
              <a:ext uri="{FF2B5EF4-FFF2-40B4-BE49-F238E27FC236}">
                <a16:creationId xmlns:a16="http://schemas.microsoft.com/office/drawing/2014/main" id="{B2309CB0-0783-4F1F-87A6-6DB37019CCA6}"/>
              </a:ext>
            </a:extLst>
          </p:cNvPr>
          <p:cNvSpPr/>
          <p:nvPr/>
        </p:nvSpPr>
        <p:spPr>
          <a:xfrm>
            <a:off x="3745822" y="3492908"/>
            <a:ext cx="640116" cy="369332"/>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8F6886C-2C1C-4F09-AB58-9279EAF710D1}"/>
              </a:ext>
            </a:extLst>
          </p:cNvPr>
          <p:cNvSpPr txBox="1"/>
          <p:nvPr/>
        </p:nvSpPr>
        <p:spPr>
          <a:xfrm>
            <a:off x="4432538" y="5444045"/>
            <a:ext cx="931665" cy="369332"/>
          </a:xfrm>
          <a:prstGeom prst="rect">
            <a:avLst/>
          </a:prstGeom>
          <a:noFill/>
        </p:spPr>
        <p:txBody>
          <a:bodyPr wrap="none" rtlCol="0">
            <a:spAutoFit/>
          </a:bodyPr>
          <a:lstStyle/>
          <a:p>
            <a:r>
              <a:rPr lang="fa-IR" dirty="0">
                <a:latin typeface="Segoe UI Light" panose="020B0502040204020203" pitchFamily="34" charset="0"/>
                <a:cs typeface="Segoe UI Light" panose="020B0502040204020203" pitchFamily="34" charset="0"/>
              </a:rPr>
              <a:t>فروشنده</a:t>
            </a:r>
            <a:endParaRPr lang="en-US" dirty="0">
              <a:latin typeface="Segoe UI Light" panose="020B0502040204020203" pitchFamily="34" charset="0"/>
              <a:cs typeface="Segoe UI Light" panose="020B0502040204020203" pitchFamily="34" charset="0"/>
            </a:endParaRPr>
          </a:p>
        </p:txBody>
      </p:sp>
      <p:sp>
        <p:nvSpPr>
          <p:cNvPr id="30" name="Arrow: Right 29">
            <a:extLst>
              <a:ext uri="{FF2B5EF4-FFF2-40B4-BE49-F238E27FC236}">
                <a16:creationId xmlns:a16="http://schemas.microsoft.com/office/drawing/2014/main" id="{C3CD9391-F24F-44EF-A1AC-7AAFA0A58A01}"/>
              </a:ext>
            </a:extLst>
          </p:cNvPr>
          <p:cNvSpPr/>
          <p:nvPr/>
        </p:nvSpPr>
        <p:spPr>
          <a:xfrm>
            <a:off x="5479741" y="5444045"/>
            <a:ext cx="713657" cy="3693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E5F74DD-5440-46C1-967D-8A7E6303D71D}"/>
              </a:ext>
            </a:extLst>
          </p:cNvPr>
          <p:cNvSpPr txBox="1"/>
          <p:nvPr/>
        </p:nvSpPr>
        <p:spPr>
          <a:xfrm>
            <a:off x="4886306" y="2880567"/>
            <a:ext cx="441146" cy="369332"/>
          </a:xfrm>
          <a:prstGeom prst="rect">
            <a:avLst/>
          </a:prstGeom>
          <a:noFill/>
        </p:spPr>
        <p:txBody>
          <a:bodyPr wrap="none" rtlCol="0">
            <a:spAutoFit/>
          </a:bodyPr>
          <a:lstStyle/>
          <a:p>
            <a:r>
              <a:rPr lang="fa-IR" dirty="0"/>
              <a:t>40</a:t>
            </a:r>
            <a:endParaRPr lang="en-US" dirty="0"/>
          </a:p>
        </p:txBody>
      </p:sp>
      <p:sp>
        <p:nvSpPr>
          <p:cNvPr id="32" name="TextBox 31">
            <a:extLst>
              <a:ext uri="{FF2B5EF4-FFF2-40B4-BE49-F238E27FC236}">
                <a16:creationId xmlns:a16="http://schemas.microsoft.com/office/drawing/2014/main" id="{9BDFD1EA-74EC-4D4A-8E9F-43CCAF38A93A}"/>
              </a:ext>
            </a:extLst>
          </p:cNvPr>
          <p:cNvSpPr txBox="1"/>
          <p:nvPr/>
        </p:nvSpPr>
        <p:spPr>
          <a:xfrm>
            <a:off x="5972825" y="2880567"/>
            <a:ext cx="441146" cy="369332"/>
          </a:xfrm>
          <a:prstGeom prst="rect">
            <a:avLst/>
          </a:prstGeom>
          <a:noFill/>
        </p:spPr>
        <p:txBody>
          <a:bodyPr wrap="none" rtlCol="0">
            <a:spAutoFit/>
          </a:bodyPr>
          <a:lstStyle/>
          <a:p>
            <a:r>
              <a:rPr lang="fa-IR" dirty="0"/>
              <a:t>30</a:t>
            </a:r>
            <a:endParaRPr lang="en-US" dirty="0"/>
          </a:p>
        </p:txBody>
      </p:sp>
      <p:sp>
        <p:nvSpPr>
          <p:cNvPr id="33" name="TextBox 32">
            <a:extLst>
              <a:ext uri="{FF2B5EF4-FFF2-40B4-BE49-F238E27FC236}">
                <a16:creationId xmlns:a16="http://schemas.microsoft.com/office/drawing/2014/main" id="{BFD3EF7C-AD1D-49BC-8176-238CB38A65E4}"/>
              </a:ext>
            </a:extLst>
          </p:cNvPr>
          <p:cNvSpPr txBox="1"/>
          <p:nvPr/>
        </p:nvSpPr>
        <p:spPr>
          <a:xfrm>
            <a:off x="7073912" y="2889444"/>
            <a:ext cx="441146" cy="369332"/>
          </a:xfrm>
          <a:prstGeom prst="rect">
            <a:avLst/>
          </a:prstGeom>
          <a:noFill/>
        </p:spPr>
        <p:txBody>
          <a:bodyPr wrap="none" rtlCol="0">
            <a:spAutoFit/>
          </a:bodyPr>
          <a:lstStyle/>
          <a:p>
            <a:r>
              <a:rPr lang="fa-IR" dirty="0"/>
              <a:t>20</a:t>
            </a:r>
            <a:endParaRPr lang="en-US" dirty="0"/>
          </a:p>
        </p:txBody>
      </p:sp>
      <p:sp>
        <p:nvSpPr>
          <p:cNvPr id="34" name="TextBox 33">
            <a:extLst>
              <a:ext uri="{FF2B5EF4-FFF2-40B4-BE49-F238E27FC236}">
                <a16:creationId xmlns:a16="http://schemas.microsoft.com/office/drawing/2014/main" id="{129B7DC2-0416-4E73-B627-5545D8899B94}"/>
              </a:ext>
            </a:extLst>
          </p:cNvPr>
          <p:cNvSpPr txBox="1"/>
          <p:nvPr/>
        </p:nvSpPr>
        <p:spPr>
          <a:xfrm>
            <a:off x="8148220" y="2880567"/>
            <a:ext cx="441146" cy="369332"/>
          </a:xfrm>
          <a:prstGeom prst="rect">
            <a:avLst/>
          </a:prstGeom>
          <a:noFill/>
        </p:spPr>
        <p:txBody>
          <a:bodyPr wrap="none" rtlCol="0">
            <a:spAutoFit/>
          </a:bodyPr>
          <a:lstStyle/>
          <a:p>
            <a:r>
              <a:rPr lang="fa-IR" dirty="0"/>
              <a:t>10</a:t>
            </a:r>
            <a:endParaRPr lang="en-US" dirty="0"/>
          </a:p>
        </p:txBody>
      </p:sp>
      <p:sp>
        <p:nvSpPr>
          <p:cNvPr id="35" name="TextBox 34">
            <a:extLst>
              <a:ext uri="{FF2B5EF4-FFF2-40B4-BE49-F238E27FC236}">
                <a16:creationId xmlns:a16="http://schemas.microsoft.com/office/drawing/2014/main" id="{57EDF2A0-5BCB-48CA-8154-081CFFCA3A0A}"/>
              </a:ext>
            </a:extLst>
          </p:cNvPr>
          <p:cNvSpPr txBox="1"/>
          <p:nvPr/>
        </p:nvSpPr>
        <p:spPr>
          <a:xfrm>
            <a:off x="6573544" y="4869595"/>
            <a:ext cx="441146" cy="369332"/>
          </a:xfrm>
          <a:prstGeom prst="rect">
            <a:avLst/>
          </a:prstGeom>
          <a:noFill/>
        </p:spPr>
        <p:txBody>
          <a:bodyPr wrap="none" rtlCol="0">
            <a:spAutoFit/>
          </a:bodyPr>
          <a:lstStyle/>
          <a:p>
            <a:r>
              <a:rPr lang="fa-IR" dirty="0"/>
              <a:t>40</a:t>
            </a:r>
            <a:endParaRPr lang="en-US" dirty="0"/>
          </a:p>
        </p:txBody>
      </p:sp>
    </p:spTree>
    <p:extLst>
      <p:ext uri="{BB962C8B-B14F-4D97-AF65-F5344CB8AC3E}">
        <p14:creationId xmlns:p14="http://schemas.microsoft.com/office/powerpoint/2010/main" val="400033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68AB-3411-7391-E530-DD8EF0277297}"/>
              </a:ext>
            </a:extLst>
          </p:cNvPr>
          <p:cNvSpPr>
            <a:spLocks noGrp="1"/>
          </p:cNvSpPr>
          <p:nvPr>
            <p:ph type="title"/>
          </p:nvPr>
        </p:nvSpPr>
        <p:spPr/>
        <p:txBody>
          <a:bodyPr/>
          <a:lstStyle/>
          <a:p>
            <a:pPr algn="r" rtl="1"/>
            <a:r>
              <a:rPr lang="fa-IR" dirty="0">
                <a:latin typeface="Segoe UI Light" panose="020B0502040204020203" pitchFamily="34" charset="0"/>
                <a:cs typeface="Segoe UI Light" panose="020B0502040204020203" pitchFamily="34" charset="0"/>
              </a:rPr>
              <a:t>حراج دو طرفه</a:t>
            </a:r>
            <a:endParaRPr lang="en-US" dirty="0">
              <a:latin typeface="Segoe UI Light" panose="020B0502040204020203" pitchFamily="34" charset="0"/>
              <a:cs typeface="Segoe UI Light" panose="020B0502040204020203" pitchFamily="34" charset="0"/>
            </a:endParaRPr>
          </a:p>
        </p:txBody>
      </p:sp>
      <p:sp>
        <p:nvSpPr>
          <p:cNvPr id="10" name="Smiley Face 9">
            <a:extLst>
              <a:ext uri="{FF2B5EF4-FFF2-40B4-BE49-F238E27FC236}">
                <a16:creationId xmlns:a16="http://schemas.microsoft.com/office/drawing/2014/main" id="{3382D700-51D9-42DE-A5F2-F1E4354EE015}"/>
              </a:ext>
            </a:extLst>
          </p:cNvPr>
          <p:cNvSpPr/>
          <p:nvPr/>
        </p:nvSpPr>
        <p:spPr>
          <a:xfrm>
            <a:off x="4708864" y="2043174"/>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 name="Smiley Face 10">
            <a:extLst>
              <a:ext uri="{FF2B5EF4-FFF2-40B4-BE49-F238E27FC236}">
                <a16:creationId xmlns:a16="http://schemas.microsoft.com/office/drawing/2014/main" id="{1AFFB90C-FCB8-4AC0-ACC2-4C00A10B936D}"/>
              </a:ext>
            </a:extLst>
          </p:cNvPr>
          <p:cNvSpPr/>
          <p:nvPr/>
        </p:nvSpPr>
        <p:spPr>
          <a:xfrm>
            <a:off x="4708864" y="3025597"/>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Smiley Face 11">
            <a:extLst>
              <a:ext uri="{FF2B5EF4-FFF2-40B4-BE49-F238E27FC236}">
                <a16:creationId xmlns:a16="http://schemas.microsoft.com/office/drawing/2014/main" id="{DC93E854-CDE7-45D6-93E6-75F18604FFBD}"/>
              </a:ext>
            </a:extLst>
          </p:cNvPr>
          <p:cNvSpPr/>
          <p:nvPr/>
        </p:nvSpPr>
        <p:spPr>
          <a:xfrm>
            <a:off x="4708864" y="4008020"/>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3" name="Smiley Face 12">
            <a:extLst>
              <a:ext uri="{FF2B5EF4-FFF2-40B4-BE49-F238E27FC236}">
                <a16:creationId xmlns:a16="http://schemas.microsoft.com/office/drawing/2014/main" id="{56E0DFF9-99D0-4B01-AC3A-B5999C74058E}"/>
              </a:ext>
            </a:extLst>
          </p:cNvPr>
          <p:cNvSpPr/>
          <p:nvPr/>
        </p:nvSpPr>
        <p:spPr>
          <a:xfrm>
            <a:off x="4708864" y="4974292"/>
            <a:ext cx="745724" cy="749485"/>
          </a:xfrm>
          <a:prstGeom prst="smileyFac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4" name="Smiley Face 13">
            <a:extLst>
              <a:ext uri="{FF2B5EF4-FFF2-40B4-BE49-F238E27FC236}">
                <a16:creationId xmlns:a16="http://schemas.microsoft.com/office/drawing/2014/main" id="{1D1497F8-7CFA-484A-AE80-A94474345FD6}"/>
              </a:ext>
            </a:extLst>
          </p:cNvPr>
          <p:cNvSpPr/>
          <p:nvPr/>
        </p:nvSpPr>
        <p:spPr>
          <a:xfrm>
            <a:off x="6754427" y="2043173"/>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5" name="Smiley Face 14">
            <a:extLst>
              <a:ext uri="{FF2B5EF4-FFF2-40B4-BE49-F238E27FC236}">
                <a16:creationId xmlns:a16="http://schemas.microsoft.com/office/drawing/2014/main" id="{A8710083-D2E9-4312-95D0-6DF28C00CB2D}"/>
              </a:ext>
            </a:extLst>
          </p:cNvPr>
          <p:cNvSpPr/>
          <p:nvPr/>
        </p:nvSpPr>
        <p:spPr>
          <a:xfrm>
            <a:off x="6770704" y="3017287"/>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6" name="Smiley Face 15">
            <a:extLst>
              <a:ext uri="{FF2B5EF4-FFF2-40B4-BE49-F238E27FC236}">
                <a16:creationId xmlns:a16="http://schemas.microsoft.com/office/drawing/2014/main" id="{363006D4-F9DB-453E-B9A9-92C3CB152883}"/>
              </a:ext>
            </a:extLst>
          </p:cNvPr>
          <p:cNvSpPr/>
          <p:nvPr/>
        </p:nvSpPr>
        <p:spPr>
          <a:xfrm>
            <a:off x="6754427" y="4020830"/>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7" name="Smiley Face 16">
            <a:extLst>
              <a:ext uri="{FF2B5EF4-FFF2-40B4-BE49-F238E27FC236}">
                <a16:creationId xmlns:a16="http://schemas.microsoft.com/office/drawing/2014/main" id="{DF32F2D3-8723-4B3C-B79E-339EA9C01998}"/>
              </a:ext>
            </a:extLst>
          </p:cNvPr>
          <p:cNvSpPr/>
          <p:nvPr/>
        </p:nvSpPr>
        <p:spPr>
          <a:xfrm>
            <a:off x="6754427" y="5023337"/>
            <a:ext cx="745724" cy="749485"/>
          </a:xfrm>
          <a:prstGeom prst="smileyFace">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8" name="Double Brace 17">
            <a:extLst>
              <a:ext uri="{FF2B5EF4-FFF2-40B4-BE49-F238E27FC236}">
                <a16:creationId xmlns:a16="http://schemas.microsoft.com/office/drawing/2014/main" id="{4DC2DD1F-50E1-47D8-B5CB-8641396B6777}"/>
              </a:ext>
            </a:extLst>
          </p:cNvPr>
          <p:cNvSpPr/>
          <p:nvPr/>
        </p:nvSpPr>
        <p:spPr>
          <a:xfrm>
            <a:off x="3392749" y="1690688"/>
            <a:ext cx="5406501" cy="415216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4A959072-4DF2-4728-8A1C-432C3A4F9291}"/>
              </a:ext>
            </a:extLst>
          </p:cNvPr>
          <p:cNvSpPr txBox="1"/>
          <p:nvPr/>
        </p:nvSpPr>
        <p:spPr>
          <a:xfrm>
            <a:off x="8900104" y="3573683"/>
            <a:ext cx="1114408" cy="369332"/>
          </a:xfrm>
          <a:prstGeom prst="rect">
            <a:avLst/>
          </a:prstGeom>
          <a:noFill/>
        </p:spPr>
        <p:txBody>
          <a:bodyPr wrap="none" rtlCol="0">
            <a:spAutoFit/>
          </a:bodyPr>
          <a:lstStyle/>
          <a:p>
            <a:r>
              <a:rPr lang="fa-IR" dirty="0">
                <a:latin typeface="Segoe UI Light" panose="020B0502040204020203" pitchFamily="34" charset="0"/>
                <a:ea typeface="Segoe UI Historic" panose="020B0502040204020203" pitchFamily="34" charset="0"/>
                <a:cs typeface="Segoe UI Light" panose="020B0502040204020203" pitchFamily="34" charset="0"/>
              </a:rPr>
              <a:t>فروشندگان</a:t>
            </a:r>
            <a:endParaRPr lang="en-US" dirty="0">
              <a:latin typeface="Segoe UI Light" panose="020B0502040204020203" pitchFamily="34" charset="0"/>
              <a:ea typeface="Segoe UI Historic" panose="020B0502040204020203" pitchFamily="34" charset="0"/>
              <a:cs typeface="Segoe UI Light" panose="020B0502040204020203" pitchFamily="34" charset="0"/>
            </a:endParaRPr>
          </a:p>
        </p:txBody>
      </p:sp>
      <p:sp>
        <p:nvSpPr>
          <p:cNvPr id="21" name="TextBox 20">
            <a:extLst>
              <a:ext uri="{FF2B5EF4-FFF2-40B4-BE49-F238E27FC236}">
                <a16:creationId xmlns:a16="http://schemas.microsoft.com/office/drawing/2014/main" id="{0A508139-403C-4022-947F-475C40F2D97F}"/>
              </a:ext>
            </a:extLst>
          </p:cNvPr>
          <p:cNvSpPr txBox="1"/>
          <p:nvPr/>
        </p:nvSpPr>
        <p:spPr>
          <a:xfrm>
            <a:off x="2455541" y="3596820"/>
            <a:ext cx="886781" cy="369332"/>
          </a:xfrm>
          <a:prstGeom prst="rect">
            <a:avLst/>
          </a:prstGeom>
          <a:noFill/>
        </p:spPr>
        <p:txBody>
          <a:bodyPr wrap="none" rtlCol="0">
            <a:spAutoFit/>
          </a:bodyPr>
          <a:lstStyle/>
          <a:p>
            <a:r>
              <a:rPr lang="fa-IR" dirty="0">
                <a:latin typeface="Segoe UI Light" panose="020B0502040204020203" pitchFamily="34" charset="0"/>
                <a:ea typeface="Segoe UI Historic" panose="020B0502040204020203" pitchFamily="34" charset="0"/>
                <a:cs typeface="Segoe UI Light" panose="020B0502040204020203" pitchFamily="34" charset="0"/>
              </a:rPr>
              <a:t>خریداران</a:t>
            </a:r>
            <a:endParaRPr lang="en-US" dirty="0">
              <a:latin typeface="Segoe UI Light" panose="020B0502040204020203" pitchFamily="34" charset="0"/>
              <a:ea typeface="Segoe UI Historic"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29F8B670-15AB-40C2-98A2-1B2B9610CA00}"/>
              </a:ext>
            </a:extLst>
          </p:cNvPr>
          <p:cNvSpPr txBox="1"/>
          <p:nvPr/>
        </p:nvSpPr>
        <p:spPr>
          <a:xfrm>
            <a:off x="7613230" y="2233249"/>
            <a:ext cx="441146" cy="369332"/>
          </a:xfrm>
          <a:prstGeom prst="rect">
            <a:avLst/>
          </a:prstGeom>
          <a:noFill/>
        </p:spPr>
        <p:txBody>
          <a:bodyPr wrap="none" rtlCol="0">
            <a:spAutoFit/>
          </a:bodyPr>
          <a:lstStyle/>
          <a:p>
            <a:r>
              <a:rPr lang="fa-IR" dirty="0"/>
              <a:t>10</a:t>
            </a:r>
            <a:endParaRPr lang="en-US" dirty="0"/>
          </a:p>
        </p:txBody>
      </p:sp>
      <p:sp>
        <p:nvSpPr>
          <p:cNvPr id="23" name="TextBox 22">
            <a:extLst>
              <a:ext uri="{FF2B5EF4-FFF2-40B4-BE49-F238E27FC236}">
                <a16:creationId xmlns:a16="http://schemas.microsoft.com/office/drawing/2014/main" id="{0CC0A46A-D344-4520-B1C1-AFC3FE685539}"/>
              </a:ext>
            </a:extLst>
          </p:cNvPr>
          <p:cNvSpPr txBox="1"/>
          <p:nvPr/>
        </p:nvSpPr>
        <p:spPr>
          <a:xfrm>
            <a:off x="7639013" y="3215673"/>
            <a:ext cx="441146" cy="369332"/>
          </a:xfrm>
          <a:prstGeom prst="rect">
            <a:avLst/>
          </a:prstGeom>
          <a:noFill/>
        </p:spPr>
        <p:txBody>
          <a:bodyPr wrap="none" rtlCol="0">
            <a:spAutoFit/>
          </a:bodyPr>
          <a:lstStyle/>
          <a:p>
            <a:r>
              <a:rPr lang="fa-IR" dirty="0"/>
              <a:t>20</a:t>
            </a:r>
            <a:endParaRPr lang="en-US" dirty="0"/>
          </a:p>
        </p:txBody>
      </p:sp>
      <p:sp>
        <p:nvSpPr>
          <p:cNvPr id="24" name="TextBox 23">
            <a:extLst>
              <a:ext uri="{FF2B5EF4-FFF2-40B4-BE49-F238E27FC236}">
                <a16:creationId xmlns:a16="http://schemas.microsoft.com/office/drawing/2014/main" id="{BC24FB13-F6A9-4298-8DBC-CAC6C98AC8EF}"/>
              </a:ext>
            </a:extLst>
          </p:cNvPr>
          <p:cNvSpPr txBox="1"/>
          <p:nvPr/>
        </p:nvSpPr>
        <p:spPr>
          <a:xfrm>
            <a:off x="7639013" y="4188750"/>
            <a:ext cx="441146" cy="369332"/>
          </a:xfrm>
          <a:prstGeom prst="rect">
            <a:avLst/>
          </a:prstGeom>
          <a:noFill/>
        </p:spPr>
        <p:txBody>
          <a:bodyPr wrap="none" rtlCol="0">
            <a:spAutoFit/>
          </a:bodyPr>
          <a:lstStyle/>
          <a:p>
            <a:r>
              <a:rPr lang="fa-IR" dirty="0"/>
              <a:t>30</a:t>
            </a:r>
            <a:endParaRPr lang="en-US" dirty="0"/>
          </a:p>
        </p:txBody>
      </p:sp>
      <p:sp>
        <p:nvSpPr>
          <p:cNvPr id="25" name="TextBox 24">
            <a:extLst>
              <a:ext uri="{FF2B5EF4-FFF2-40B4-BE49-F238E27FC236}">
                <a16:creationId xmlns:a16="http://schemas.microsoft.com/office/drawing/2014/main" id="{1CC1AFA6-1FD8-4E3C-B84A-6E3616477BDF}"/>
              </a:ext>
            </a:extLst>
          </p:cNvPr>
          <p:cNvSpPr txBox="1"/>
          <p:nvPr/>
        </p:nvSpPr>
        <p:spPr>
          <a:xfrm>
            <a:off x="7613230" y="5213413"/>
            <a:ext cx="441146" cy="369332"/>
          </a:xfrm>
          <a:prstGeom prst="rect">
            <a:avLst/>
          </a:prstGeom>
          <a:noFill/>
        </p:spPr>
        <p:txBody>
          <a:bodyPr wrap="none" rtlCol="0">
            <a:spAutoFit/>
          </a:bodyPr>
          <a:lstStyle/>
          <a:p>
            <a:r>
              <a:rPr lang="fa-IR" dirty="0"/>
              <a:t>40</a:t>
            </a:r>
            <a:endParaRPr lang="en-US" dirty="0"/>
          </a:p>
        </p:txBody>
      </p:sp>
      <p:sp>
        <p:nvSpPr>
          <p:cNvPr id="26" name="TextBox 25">
            <a:extLst>
              <a:ext uri="{FF2B5EF4-FFF2-40B4-BE49-F238E27FC236}">
                <a16:creationId xmlns:a16="http://schemas.microsoft.com/office/drawing/2014/main" id="{6056E8FA-FFB9-48DC-AAB6-E9A9E1602BA9}"/>
              </a:ext>
            </a:extLst>
          </p:cNvPr>
          <p:cNvSpPr txBox="1"/>
          <p:nvPr/>
        </p:nvSpPr>
        <p:spPr>
          <a:xfrm>
            <a:off x="4154639" y="2233249"/>
            <a:ext cx="441146" cy="369332"/>
          </a:xfrm>
          <a:prstGeom prst="rect">
            <a:avLst/>
          </a:prstGeom>
          <a:noFill/>
        </p:spPr>
        <p:txBody>
          <a:bodyPr wrap="none" rtlCol="0">
            <a:spAutoFit/>
          </a:bodyPr>
          <a:lstStyle/>
          <a:p>
            <a:r>
              <a:rPr lang="fa-IR" dirty="0"/>
              <a:t>40</a:t>
            </a:r>
            <a:endParaRPr lang="en-US" dirty="0"/>
          </a:p>
        </p:txBody>
      </p:sp>
      <p:sp>
        <p:nvSpPr>
          <p:cNvPr id="27" name="TextBox 26">
            <a:extLst>
              <a:ext uri="{FF2B5EF4-FFF2-40B4-BE49-F238E27FC236}">
                <a16:creationId xmlns:a16="http://schemas.microsoft.com/office/drawing/2014/main" id="{5787CD5C-239A-49FC-935D-4944EE36A452}"/>
              </a:ext>
            </a:extLst>
          </p:cNvPr>
          <p:cNvSpPr txBox="1"/>
          <p:nvPr/>
        </p:nvSpPr>
        <p:spPr>
          <a:xfrm>
            <a:off x="4149831" y="3215673"/>
            <a:ext cx="441146" cy="369332"/>
          </a:xfrm>
          <a:prstGeom prst="rect">
            <a:avLst/>
          </a:prstGeom>
          <a:noFill/>
        </p:spPr>
        <p:txBody>
          <a:bodyPr wrap="none" rtlCol="0">
            <a:spAutoFit/>
          </a:bodyPr>
          <a:lstStyle/>
          <a:p>
            <a:r>
              <a:rPr lang="fa-IR" dirty="0"/>
              <a:t>30</a:t>
            </a:r>
            <a:endParaRPr lang="en-US" dirty="0"/>
          </a:p>
        </p:txBody>
      </p:sp>
      <p:sp>
        <p:nvSpPr>
          <p:cNvPr id="28" name="TextBox 27">
            <a:extLst>
              <a:ext uri="{FF2B5EF4-FFF2-40B4-BE49-F238E27FC236}">
                <a16:creationId xmlns:a16="http://schemas.microsoft.com/office/drawing/2014/main" id="{A4E4BC98-5E86-4B40-80BD-B26FB7226914}"/>
              </a:ext>
            </a:extLst>
          </p:cNvPr>
          <p:cNvSpPr txBox="1"/>
          <p:nvPr/>
        </p:nvSpPr>
        <p:spPr>
          <a:xfrm>
            <a:off x="4166864" y="4210906"/>
            <a:ext cx="441146" cy="369332"/>
          </a:xfrm>
          <a:prstGeom prst="rect">
            <a:avLst/>
          </a:prstGeom>
          <a:noFill/>
        </p:spPr>
        <p:txBody>
          <a:bodyPr wrap="none" rtlCol="0">
            <a:spAutoFit/>
          </a:bodyPr>
          <a:lstStyle/>
          <a:p>
            <a:r>
              <a:rPr lang="fa-IR" dirty="0"/>
              <a:t>20</a:t>
            </a:r>
            <a:endParaRPr lang="en-US" dirty="0"/>
          </a:p>
        </p:txBody>
      </p:sp>
      <p:sp>
        <p:nvSpPr>
          <p:cNvPr id="29" name="TextBox 28">
            <a:extLst>
              <a:ext uri="{FF2B5EF4-FFF2-40B4-BE49-F238E27FC236}">
                <a16:creationId xmlns:a16="http://schemas.microsoft.com/office/drawing/2014/main" id="{B2E69577-8A6C-4DA2-962A-0A31D1DC81B6}"/>
              </a:ext>
            </a:extLst>
          </p:cNvPr>
          <p:cNvSpPr txBox="1"/>
          <p:nvPr/>
        </p:nvSpPr>
        <p:spPr>
          <a:xfrm>
            <a:off x="4166864" y="5164368"/>
            <a:ext cx="441146" cy="369332"/>
          </a:xfrm>
          <a:prstGeom prst="rect">
            <a:avLst/>
          </a:prstGeom>
          <a:noFill/>
        </p:spPr>
        <p:txBody>
          <a:bodyPr wrap="none" rtlCol="0">
            <a:spAutoFit/>
          </a:bodyPr>
          <a:lstStyle/>
          <a:p>
            <a:r>
              <a:rPr lang="fa-IR" dirty="0"/>
              <a:t>10</a:t>
            </a:r>
            <a:endParaRPr lang="en-US" dirty="0"/>
          </a:p>
        </p:txBody>
      </p:sp>
    </p:spTree>
    <p:extLst>
      <p:ext uri="{BB962C8B-B14F-4D97-AF65-F5344CB8AC3E}">
        <p14:creationId xmlns:p14="http://schemas.microsoft.com/office/powerpoint/2010/main" val="405219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C419-7E1D-1684-8C32-1C8673B0A137}"/>
              </a:ext>
            </a:extLst>
          </p:cNvPr>
          <p:cNvSpPr>
            <a:spLocks noGrp="1"/>
          </p:cNvSpPr>
          <p:nvPr>
            <p:ph type="title"/>
          </p:nvPr>
        </p:nvSpPr>
        <p:spPr>
          <a:xfrm>
            <a:off x="838200" y="365125"/>
            <a:ext cx="10515600" cy="922137"/>
          </a:xfrm>
        </p:spPr>
        <p:txBody>
          <a:bodyPr>
            <a:normAutofit/>
          </a:bodyPr>
          <a:lstStyle/>
          <a:p>
            <a:pPr algn="r"/>
            <a:r>
              <a:rPr lang="fa-IR" sz="3600" dirty="0">
                <a:latin typeface="Segoe UI Light" panose="020B0502040204020203" pitchFamily="34" charset="0"/>
                <a:cs typeface="Segoe UI Light" panose="020B0502040204020203" pitchFamily="34" charset="0"/>
              </a:rPr>
              <a:t>صف چیست؟</a:t>
            </a:r>
            <a:endParaRPr lang="en-US" sz="3600"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3E3F2A03-2111-A42B-748F-009D6F6B727F}"/>
              </a:ext>
            </a:extLst>
          </p:cNvPr>
          <p:cNvSpPr>
            <a:spLocks noGrp="1"/>
          </p:cNvSpPr>
          <p:nvPr>
            <p:ph idx="1"/>
          </p:nvPr>
        </p:nvSpPr>
        <p:spPr/>
        <p:txBody>
          <a:bodyPr/>
          <a:lstStyle/>
          <a:p>
            <a:pPr algn="justLow" rtl="1"/>
            <a:r>
              <a:rPr lang="fa-IR" dirty="0">
                <a:latin typeface="Segoe UI Light" panose="020B0502040204020203" pitchFamily="34" charset="0"/>
                <a:cs typeface="Segoe UI Light" panose="020B0502040204020203" pitchFamily="34" charset="0"/>
              </a:rPr>
              <a:t>ساختمان داده صف فراهم کننده الگوریتم دسترسی </a:t>
            </a:r>
            <a:r>
              <a:rPr lang="en-US" dirty="0" err="1">
                <a:latin typeface="Segoe UI Light" panose="020B0502040204020203" pitchFamily="34" charset="0"/>
                <a:cs typeface="Segoe UI Light" panose="020B0502040204020203" pitchFamily="34" charset="0"/>
              </a:rPr>
              <a:t>fifo</a:t>
            </a:r>
            <a:r>
              <a:rPr lang="fa-IR" dirty="0">
                <a:latin typeface="Segoe UI Light" panose="020B0502040204020203" pitchFamily="34" charset="0"/>
                <a:cs typeface="Segoe UI Light" panose="020B0502040204020203" pitchFamily="34" charset="0"/>
              </a:rPr>
              <a:t> در دنیایی برنامه نویسی می باشد. به این شکل که اولین آیتمی که به صف وارد میشود اولین آیتمی است که از آن خارج میشود. توجه داشته باشید که عمل واکشی آیتم ها تنها از یک سوی صف انجام میگیرد. و شما نمی توانید به آیتم هایی  که بعد از آیتم اول وارد شده اند دسترسی داشته باشید. بدین معنا که امکان پیمایش در صف وجود ندارد. واکشی آیتم ها با عملی به نام </a:t>
            </a:r>
            <a:r>
              <a:rPr lang="en-US" dirty="0">
                <a:latin typeface="Segoe UI Light" panose="020B0502040204020203" pitchFamily="34" charset="0"/>
                <a:cs typeface="Segoe UI Light" panose="020B0502040204020203" pitchFamily="34" charset="0"/>
              </a:rPr>
              <a:t>dequeue()</a:t>
            </a:r>
            <a:r>
              <a:rPr lang="fa-IR" dirty="0">
                <a:latin typeface="Segoe UI Light" panose="020B0502040204020203" pitchFamily="34" charset="0"/>
                <a:cs typeface="Segoe UI Light" panose="020B0502040204020203" pitchFamily="34" charset="0"/>
              </a:rPr>
              <a:t> اتفاق می افتد. درواقع هنگامی که عمل </a:t>
            </a:r>
            <a:r>
              <a:rPr lang="en-US" dirty="0">
                <a:latin typeface="Segoe UI Light" panose="020B0502040204020203" pitchFamily="34" charset="0"/>
                <a:cs typeface="Segoe UI Light" panose="020B0502040204020203" pitchFamily="34" charset="0"/>
              </a:rPr>
              <a:t>dequeue </a:t>
            </a:r>
            <a:r>
              <a:rPr lang="fa-IR" dirty="0">
                <a:latin typeface="Segoe UI Light" panose="020B0502040204020203" pitchFamily="34" charset="0"/>
                <a:cs typeface="Segoe UI Light" panose="020B0502040204020203" pitchFamily="34" charset="0"/>
              </a:rPr>
              <a:t>انجام شود بالاترین آیتم در صف واکشی شده و از صف بیرون می رود. درمقابل اضافه شدن هر آیتم به صف با عمل </a:t>
            </a:r>
            <a:r>
              <a:rPr lang="en-US" dirty="0">
                <a:latin typeface="Segoe UI Light" panose="020B0502040204020203" pitchFamily="34" charset="0"/>
                <a:cs typeface="Segoe UI Light" panose="020B0502040204020203" pitchFamily="34" charset="0"/>
              </a:rPr>
              <a:t>Enqueue </a:t>
            </a:r>
            <a:r>
              <a:rPr lang="fa-IR" dirty="0">
                <a:latin typeface="Segoe UI Light" panose="020B0502040204020203" pitchFamily="34" charset="0"/>
                <a:cs typeface="Segoe UI Light" panose="020B0502040204020203" pitchFamily="34" charset="0"/>
              </a:rPr>
              <a:t> انجام می شود. و آیتم </a:t>
            </a:r>
            <a:r>
              <a:rPr lang="en-US" dirty="0">
                <a:latin typeface="Segoe UI Light" panose="020B0502040204020203" pitchFamily="34" charset="0"/>
                <a:cs typeface="Segoe UI Light" panose="020B0502040204020203" pitchFamily="34" charset="0"/>
              </a:rPr>
              <a:t>enqueue </a:t>
            </a:r>
            <a:r>
              <a:rPr lang="fa-IR" dirty="0">
                <a:latin typeface="Segoe UI Light" panose="020B0502040204020203" pitchFamily="34" charset="0"/>
                <a:cs typeface="Segoe UI Light" panose="020B0502040204020203" pitchFamily="34" charset="0"/>
              </a:rPr>
              <a:t> شده به انتهای صف اضافه میشود. عمل دیگری نیز بر روی صف قابل انجام است که </a:t>
            </a:r>
            <a:r>
              <a:rPr lang="en-US" dirty="0">
                <a:latin typeface="Segoe UI Light" panose="020B0502040204020203" pitchFamily="34" charset="0"/>
                <a:cs typeface="Segoe UI Light" panose="020B0502040204020203" pitchFamily="34" charset="0"/>
              </a:rPr>
              <a:t>Peek </a:t>
            </a:r>
            <a:r>
              <a:rPr lang="fa-IR" dirty="0">
                <a:latin typeface="Segoe UI Light" panose="020B0502040204020203" pitchFamily="34" charset="0"/>
                <a:cs typeface="Segoe UI Light" panose="020B0502040204020203" pitchFamily="34" charset="0"/>
              </a:rPr>
              <a:t> نام گذاری میشود. </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6166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8302-F08A-04B4-5786-0F69D09EABFA}"/>
              </a:ext>
            </a:extLst>
          </p:cNvPr>
          <p:cNvSpPr>
            <a:spLocks noGrp="1"/>
          </p:cNvSpPr>
          <p:nvPr>
            <p:ph type="title"/>
          </p:nvPr>
        </p:nvSpPr>
        <p:spPr>
          <a:xfrm>
            <a:off x="838200" y="89918"/>
            <a:ext cx="10515600" cy="1325563"/>
          </a:xfrm>
        </p:spPr>
        <p:txBody>
          <a:bodyPr>
            <a:normAutofit/>
          </a:bodyPr>
          <a:lstStyle/>
          <a:p>
            <a:pPr algn="r"/>
            <a:r>
              <a:rPr lang="fa-IR" sz="2800" dirty="0">
                <a:latin typeface="Segoe UI Light" panose="020B0502040204020203" pitchFamily="34" charset="0"/>
                <a:cs typeface="Segoe UI Light" panose="020B0502040204020203" pitchFamily="34" charset="0"/>
              </a:rPr>
              <a:t>تمرین: یک صف خرید و فروش ایجاد کنید.</a:t>
            </a:r>
            <a:endParaRPr lang="en-US" sz="2800"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273944FF-C904-81CD-838C-3347AA133E61}"/>
              </a:ext>
            </a:extLst>
          </p:cNvPr>
          <p:cNvSpPr>
            <a:spLocks noGrp="1"/>
          </p:cNvSpPr>
          <p:nvPr>
            <p:ph idx="1"/>
          </p:nvPr>
        </p:nvSpPr>
        <p:spPr>
          <a:xfrm>
            <a:off x="838200" y="1562470"/>
            <a:ext cx="10515600" cy="4614493"/>
          </a:xfrm>
        </p:spPr>
        <p:txBody>
          <a:bodyPr>
            <a:normAutofit lnSpcReduction="10000"/>
          </a:bodyPr>
          <a:lstStyle/>
          <a:p>
            <a:pPr algn="r" rtl="1"/>
            <a:r>
              <a:rPr lang="fa-IR" sz="2400" dirty="0">
                <a:latin typeface="Segoe UI Light" panose="020B0502040204020203" pitchFamily="34" charset="0"/>
                <a:cs typeface="Segoe UI Light" panose="020B0502040204020203" pitchFamily="34" charset="0"/>
              </a:rPr>
              <a:t>ابتدا یک تست بنویسید که وجود صف خرید و یا فروش را تست کند و با اولویت قیمت مرتب شود.</a:t>
            </a:r>
            <a:endParaRPr lang="en-US" sz="2400" dirty="0">
              <a:latin typeface="Segoe UI Light" panose="020B0502040204020203" pitchFamily="34" charset="0"/>
              <a:cs typeface="Segoe UI Light" panose="020B0502040204020203" pitchFamily="34" charset="0"/>
            </a:endParaRPr>
          </a:p>
          <a:p>
            <a:pPr algn="r" rtl="1"/>
            <a:endParaRPr lang="fa-IR" sz="2400" dirty="0">
              <a:latin typeface="Segoe UI Light" panose="020B0502040204020203" pitchFamily="34" charset="0"/>
              <a:cs typeface="Segoe UI Light" panose="020B0502040204020203" pitchFamily="34" charset="0"/>
            </a:endParaRPr>
          </a:p>
          <a:p>
            <a:pPr algn="r" rtl="1"/>
            <a:r>
              <a:rPr lang="fa-IR" sz="2400" dirty="0">
                <a:latin typeface="Segoe UI Light" panose="020B0502040204020203" pitchFamily="34" charset="0"/>
                <a:cs typeface="Segoe UI Light" panose="020B0502040204020203" pitchFamily="34" charset="0"/>
              </a:rPr>
              <a:t>راهنمایی: یک ساختمان داده مناسب برای صف دارای الویت انتخاب نمایید.</a:t>
            </a:r>
          </a:p>
          <a:p>
            <a:pPr algn="r" rtl="1"/>
            <a:endParaRPr lang="fa-IR" sz="2400" dirty="0">
              <a:latin typeface="Segoe UI Light" panose="020B0502040204020203" pitchFamily="34" charset="0"/>
              <a:cs typeface="Segoe UI Light" panose="020B0502040204020203" pitchFamily="34" charset="0"/>
            </a:endParaRPr>
          </a:p>
          <a:p>
            <a:pPr algn="justLow" rtl="1"/>
            <a:r>
              <a:rPr lang="fa-IR" sz="2400" dirty="0">
                <a:latin typeface="Segoe UI Light" panose="020B0502040204020203" pitchFamily="34" charset="0"/>
                <a:cs typeface="Segoe UI Light" panose="020B0502040204020203" pitchFamily="34" charset="0"/>
              </a:rPr>
              <a:t>نکته: مرتب سازی صف فروش صعودی می باشد یعنی کمترین قیمت سر صف است.</a:t>
            </a:r>
            <a:r>
              <a:rPr lang="en-US" sz="2400" dirty="0">
                <a:latin typeface="Segoe UI Light" panose="020B0502040204020203" pitchFamily="34" charset="0"/>
                <a:cs typeface="Segoe UI Light" panose="020B0502040204020203" pitchFamily="34" charset="0"/>
              </a:rPr>
              <a:t> </a:t>
            </a:r>
            <a:r>
              <a:rPr lang="fa-IR" sz="2400" dirty="0">
                <a:latin typeface="Segoe UI Light" panose="020B0502040204020203" pitchFamily="34" charset="0"/>
                <a:cs typeface="Segoe UI Light" panose="020B0502040204020203" pitchFamily="34" charset="0"/>
              </a:rPr>
              <a:t> به عنوان مثال مناقصه در نظر بگیرید که فقط یک خریدار وجود دارد در نتیجه فروشندگانی که پایین ترین قیمت را دارند دارای اولویت می باشند.</a:t>
            </a:r>
            <a:endParaRPr lang="en-US" sz="2400" dirty="0">
              <a:latin typeface="Segoe UI Light" panose="020B0502040204020203" pitchFamily="34" charset="0"/>
              <a:cs typeface="Segoe UI Light" panose="020B0502040204020203" pitchFamily="34" charset="0"/>
            </a:endParaRPr>
          </a:p>
          <a:p>
            <a:pPr marL="0" indent="0" algn="justLow" rtl="1">
              <a:buNone/>
            </a:pPr>
            <a:endParaRPr lang="fa-IR" sz="2400" dirty="0">
              <a:latin typeface="Segoe UI Light" panose="020B0502040204020203" pitchFamily="34" charset="0"/>
              <a:cs typeface="Segoe UI Light" panose="020B0502040204020203" pitchFamily="34" charset="0"/>
            </a:endParaRPr>
          </a:p>
          <a:p>
            <a:pPr algn="justLow" rtl="1"/>
            <a:r>
              <a:rPr lang="fa-IR" sz="2400" dirty="0">
                <a:latin typeface="Segoe UI Light" panose="020B0502040204020203" pitchFamily="34" charset="0"/>
                <a:cs typeface="Segoe UI Light" panose="020B0502040204020203" pitchFamily="34" charset="0"/>
              </a:rPr>
              <a:t>نکته: مرتب سازی صف خرید نزولی می باشد یعنی بیشترین قیمت بالای صف قرار دارد. به عنوان مثال مزایده در نظر بگیرید که فقط یک فروشنده وجود دارد در نتیجه خریدارانی که بالاترین قیمت را پیشنهاد میدهند دارای اولویت بالا تر می باشند.</a:t>
            </a:r>
            <a:endParaRPr lang="en-US" sz="2400" dirty="0">
              <a:latin typeface="Segoe UI Light" panose="020B0502040204020203" pitchFamily="34" charset="0"/>
              <a:cs typeface="Segoe UI Light" panose="020B0502040204020203" pitchFamily="34" charset="0"/>
            </a:endParaRPr>
          </a:p>
          <a:p>
            <a:pPr algn="r" rtl="1"/>
            <a:endParaRPr lang="fa-IR" sz="2400" dirty="0">
              <a:latin typeface="Segoe UI Light" panose="020B0502040204020203" pitchFamily="34" charset="0"/>
              <a:cs typeface="Segoe UI Light" panose="020B0502040204020203" pitchFamily="34" charset="0"/>
            </a:endParaRPr>
          </a:p>
          <a:p>
            <a:pPr algn="r" rtl="1"/>
            <a:endParaRPr lang="fa-IR" sz="2400" dirty="0">
              <a:latin typeface="Segoe UI Light" panose="020B0502040204020203" pitchFamily="34" charset="0"/>
              <a:cs typeface="Segoe UI Light" panose="020B0502040204020203" pitchFamily="34" charset="0"/>
            </a:endParaRPr>
          </a:p>
          <a:p>
            <a:pPr algn="r" rtl="1"/>
            <a:endParaRPr lang="fa-IR" sz="2400" dirty="0">
              <a:latin typeface="Segoe UI Light" panose="020B0502040204020203" pitchFamily="34" charset="0"/>
              <a:cs typeface="Segoe UI Light" panose="020B0502040204020203" pitchFamily="34" charset="0"/>
            </a:endParaRPr>
          </a:p>
          <a:p>
            <a:pPr algn="r" rtl="1"/>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1555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76BE-9DE9-0355-C6E4-6AE29CEB490C}"/>
              </a:ext>
            </a:extLst>
          </p:cNvPr>
          <p:cNvSpPr>
            <a:spLocks noGrp="1"/>
          </p:cNvSpPr>
          <p:nvPr>
            <p:ph type="title"/>
          </p:nvPr>
        </p:nvSpPr>
        <p:spPr/>
        <p:txBody>
          <a:bodyPr/>
          <a:lstStyle/>
          <a:p>
            <a:pPr algn="r" rtl="1"/>
            <a:r>
              <a:rPr lang="fa-IR" dirty="0">
                <a:latin typeface="Segoe UI Light" panose="020B0502040204020203" pitchFamily="34" charset="0"/>
                <a:cs typeface="Segoe UI Light" panose="020B0502040204020203" pitchFamily="34" charset="0"/>
              </a:rPr>
              <a:t>سفارش خرید یا فروش چیست؟</a:t>
            </a:r>
            <a:endParaRPr lang="en-US"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2B823C94-3606-5C11-67BB-1A7C7BA52513}"/>
              </a:ext>
            </a:extLst>
          </p:cNvPr>
          <p:cNvSpPr>
            <a:spLocks noGrp="1"/>
          </p:cNvSpPr>
          <p:nvPr>
            <p:ph idx="1"/>
          </p:nvPr>
        </p:nvSpPr>
        <p:spPr/>
        <p:txBody>
          <a:bodyPr/>
          <a:lstStyle/>
          <a:p>
            <a:pPr algn="r" rtl="1"/>
            <a:r>
              <a:rPr lang="fa-IR" dirty="0">
                <a:latin typeface="Segoe UI Light" panose="020B0502040204020203" pitchFamily="34" charset="0"/>
                <a:cs typeface="Segoe UI Light" panose="020B0502040204020203" pitchFamily="34" charset="0"/>
              </a:rPr>
              <a:t>سفارش</a:t>
            </a:r>
            <a:r>
              <a:rPr lang="en-US" dirty="0">
                <a:latin typeface="Segoe UI Light" panose="020B0502040204020203" pitchFamily="34" charset="0"/>
                <a:cs typeface="Segoe UI Light" panose="020B0502040204020203" pitchFamily="34" charset="0"/>
              </a:rPr>
              <a:t> </a:t>
            </a:r>
            <a:r>
              <a:rPr lang="fa-IR" dirty="0">
                <a:latin typeface="Segoe UI Light" panose="020B0502040204020203" pitchFamily="34" charset="0"/>
                <a:cs typeface="Segoe UI Light" panose="020B0502040204020203" pitchFamily="34" charset="0"/>
              </a:rPr>
              <a:t>یک درخواست</a:t>
            </a:r>
            <a:r>
              <a:rPr lang="en-US" dirty="0">
                <a:latin typeface="Segoe UI Light" panose="020B0502040204020203" pitchFamily="34" charset="0"/>
                <a:cs typeface="Segoe UI Light" panose="020B0502040204020203" pitchFamily="34" charset="0"/>
              </a:rPr>
              <a:t> </a:t>
            </a:r>
            <a:r>
              <a:rPr lang="fa-IR" dirty="0">
                <a:latin typeface="Segoe UI Light" panose="020B0502040204020203" pitchFamily="34" charset="0"/>
                <a:cs typeface="Segoe UI Light" panose="020B0502040204020203" pitchFamily="34" charset="0"/>
              </a:rPr>
              <a:t> است که توسط فروشنده یا خریدار ثبت می شود و حاوی اطلاعات قیمت و حجم سهم است.</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79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0972-63AB-62D1-105C-4CEC03331448}"/>
              </a:ext>
            </a:extLst>
          </p:cNvPr>
          <p:cNvSpPr>
            <a:spLocks noGrp="1"/>
          </p:cNvSpPr>
          <p:nvPr>
            <p:ph type="title"/>
          </p:nvPr>
        </p:nvSpPr>
        <p:spPr/>
        <p:txBody>
          <a:bodyPr>
            <a:normAutofit/>
          </a:bodyPr>
          <a:lstStyle/>
          <a:p>
            <a:pPr algn="r" rtl="1"/>
            <a:r>
              <a:rPr lang="fa-IR" sz="2800" dirty="0">
                <a:latin typeface="Segoe UI Light" panose="020B0502040204020203" pitchFamily="34" charset="0"/>
                <a:cs typeface="Segoe UI Light" panose="020B0502040204020203" pitchFamily="34" charset="0"/>
              </a:rPr>
              <a:t>تمرین: سفارش خرید و فروش ایجاد نمایید و آن را صف قرار دهید.</a:t>
            </a:r>
            <a:endParaRPr lang="en-US" sz="2800"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C7F25CF8-D110-185C-F9C8-6CFF6790DC81}"/>
              </a:ext>
            </a:extLst>
          </p:cNvPr>
          <p:cNvSpPr>
            <a:spLocks noGrp="1"/>
          </p:cNvSpPr>
          <p:nvPr>
            <p:ph idx="1"/>
          </p:nvPr>
        </p:nvSpPr>
        <p:spPr/>
        <p:txBody>
          <a:bodyPr/>
          <a:lstStyle/>
          <a:p>
            <a:pPr algn="r" rtl="1"/>
            <a:r>
              <a:rPr lang="fa-IR" sz="2400" dirty="0">
                <a:latin typeface="Segoe UI Light" panose="020B0502040204020203" pitchFamily="34" charset="0"/>
                <a:cs typeface="Segoe UI Light" panose="020B0502040204020203" pitchFamily="34" charset="0"/>
              </a:rPr>
              <a:t>یک تست بنویسید که ایجاد و در صف مناسب قرار گرفتن سفارش را بررسی کند.</a:t>
            </a:r>
          </a:p>
          <a:p>
            <a:pPr algn="r" rtl="1"/>
            <a:endParaRPr lang="en-US" dirty="0"/>
          </a:p>
        </p:txBody>
      </p:sp>
    </p:spTree>
    <p:extLst>
      <p:ext uri="{BB962C8B-B14F-4D97-AF65-F5344CB8AC3E}">
        <p14:creationId xmlns:p14="http://schemas.microsoft.com/office/powerpoint/2010/main" val="189099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236D-1CFF-83C9-163A-1C125008B3E2}"/>
              </a:ext>
            </a:extLst>
          </p:cNvPr>
          <p:cNvSpPr>
            <a:spLocks noGrp="1"/>
          </p:cNvSpPr>
          <p:nvPr>
            <p:ph type="title"/>
          </p:nvPr>
        </p:nvSpPr>
        <p:spPr/>
        <p:txBody>
          <a:bodyPr/>
          <a:lstStyle/>
          <a:p>
            <a:pPr algn="r" rtl="1"/>
            <a:r>
              <a:rPr lang="fa-IR" dirty="0">
                <a:latin typeface="Segoe UI Light" panose="020B0502040204020203" pitchFamily="34" charset="0"/>
                <a:cs typeface="Segoe UI Light" panose="020B0502040204020203" pitchFamily="34" charset="0"/>
              </a:rPr>
              <a:t>معامله چیست؟</a:t>
            </a:r>
            <a:endParaRPr lang="en-US"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E6C39EE7-0AE9-0C67-0F4C-E1327FDD685C}"/>
              </a:ext>
            </a:extLst>
          </p:cNvPr>
          <p:cNvSpPr>
            <a:spLocks noGrp="1"/>
          </p:cNvSpPr>
          <p:nvPr>
            <p:ph idx="1"/>
          </p:nvPr>
        </p:nvSpPr>
        <p:spPr/>
        <p:txBody>
          <a:bodyPr/>
          <a:lstStyle/>
          <a:p>
            <a:pPr algn="r" rtl="1"/>
            <a:r>
              <a:rPr lang="fa-IR" dirty="0">
                <a:latin typeface="Segoe UI Light" panose="020B0502040204020203" pitchFamily="34" charset="0"/>
                <a:cs typeface="Segoe UI Light" panose="020B0502040204020203" pitchFamily="34" charset="0"/>
              </a:rPr>
              <a:t>به بیان ساده</a:t>
            </a:r>
            <a:r>
              <a:rPr lang="en-US" dirty="0">
                <a:latin typeface="Segoe UI Light" panose="020B0502040204020203" pitchFamily="34" charset="0"/>
                <a:cs typeface="Segoe UI Light" panose="020B0502040204020203" pitchFamily="34" charset="0"/>
              </a:rPr>
              <a:t>,</a:t>
            </a:r>
            <a:r>
              <a:rPr lang="fa-IR" dirty="0">
                <a:latin typeface="Segoe UI Light" panose="020B0502040204020203" pitchFamily="34" charset="0"/>
                <a:cs typeface="Segoe UI Light" panose="020B0502040204020203" pitchFamily="34" charset="0"/>
              </a:rPr>
              <a:t> معامله زمانی اتفاق می افتد که سفارش وارد شده به سیستم بتواند در صف مقابل سفارشی با قیمت مناسب پیدا کند در این حالت با توجه به حجم سفارش وارد شده و سفارش موجود در صف مقابل معامله اتفاق میافتد.</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4755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1251</Words>
  <Application>Microsoft Office PowerPoint</Application>
  <PresentationFormat>Widescreen</PresentationFormat>
  <Paragraphs>147</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Segoe UI Light</vt:lpstr>
      <vt:lpstr>Wingdings 2</vt:lpstr>
      <vt:lpstr>Office Theme</vt:lpstr>
      <vt:lpstr>Stock Market Engine Questions </vt:lpstr>
      <vt:lpstr>مناقصه</vt:lpstr>
      <vt:lpstr>مزایده</vt:lpstr>
      <vt:lpstr>حراج دو طرفه</vt:lpstr>
      <vt:lpstr>صف چیست؟</vt:lpstr>
      <vt:lpstr>تمرین: یک صف خرید و فروش ایجاد کنید.</vt:lpstr>
      <vt:lpstr>سفارش خرید یا فروش چیست؟</vt:lpstr>
      <vt:lpstr>تمرین: سفارش خرید و فروش ایجاد نمایید و آن را صف قرار دهید.</vt:lpstr>
      <vt:lpstr>معامله چیست؟</vt:lpstr>
      <vt:lpstr>مثال ساده:</vt:lpstr>
      <vt:lpstr>PowerPoint Presentation</vt:lpstr>
      <vt:lpstr>مثال پیچیده تر:</vt:lpstr>
      <vt:lpstr>PowerPoint Presentation</vt:lpstr>
      <vt:lpstr>تمرین: شرایطی را ایجاد نمایید که یک معامله در آن اتفاق بیافتد. </vt:lpstr>
      <vt:lpstr>Auction</vt:lpstr>
      <vt:lpstr>وضعیت بازار</vt:lpstr>
      <vt:lpstr>وضعیت های بازار</vt:lpstr>
      <vt:lpstr>تمرین: پیاده سازی امکان تغییر وضعیت بازار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صف معاملات </dc:title>
  <dc:creator>Shirin Monzavi</dc:creator>
  <cp:lastModifiedBy>Shirin Monzavi</cp:lastModifiedBy>
  <cp:revision>119</cp:revision>
  <dcterms:created xsi:type="dcterms:W3CDTF">2023-01-28T09:40:11Z</dcterms:created>
  <dcterms:modified xsi:type="dcterms:W3CDTF">2023-02-07T05:33:33Z</dcterms:modified>
</cp:coreProperties>
</file>