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34"/>
  </p:notesMasterIdLst>
  <p:sldIdLst>
    <p:sldId id="256" r:id="rId5"/>
    <p:sldId id="257" r:id="rId6"/>
    <p:sldId id="259" r:id="rId7"/>
    <p:sldId id="260" r:id="rId8"/>
    <p:sldId id="286" r:id="rId9"/>
    <p:sldId id="290" r:id="rId10"/>
    <p:sldId id="289" r:id="rId11"/>
    <p:sldId id="291" r:id="rId12"/>
    <p:sldId id="292" r:id="rId13"/>
    <p:sldId id="293" r:id="rId14"/>
    <p:sldId id="294" r:id="rId15"/>
    <p:sldId id="299" r:id="rId16"/>
    <p:sldId id="295" r:id="rId17"/>
    <p:sldId id="296" r:id="rId18"/>
    <p:sldId id="297" r:id="rId19"/>
    <p:sldId id="298" r:id="rId20"/>
    <p:sldId id="300" r:id="rId21"/>
    <p:sldId id="311" r:id="rId22"/>
    <p:sldId id="301" r:id="rId23"/>
    <p:sldId id="302" r:id="rId24"/>
    <p:sldId id="303" r:id="rId25"/>
    <p:sldId id="304" r:id="rId26"/>
    <p:sldId id="305" r:id="rId27"/>
    <p:sldId id="268" r:id="rId28"/>
    <p:sldId id="306" r:id="rId29"/>
    <p:sldId id="307" r:id="rId30"/>
    <p:sldId id="308" r:id="rId31"/>
    <p:sldId id="309" r:id="rId32"/>
    <p:sldId id="310" r:id="rId33"/>
  </p:sldIdLst>
  <p:sldSz cx="9144000" cy="5143500" type="screen16x9"/>
  <p:notesSz cx="6858000" cy="9144000"/>
  <p:embeddedFontLst>
    <p:embeddedFont>
      <p:font typeface="Inria Sans" panose="020B0604020202020204" charset="0"/>
      <p:regular r:id="rId35"/>
      <p:bold r:id="rId36"/>
      <p:italic r:id="rId37"/>
      <p:boldItalic r:id="rId38"/>
    </p:embeddedFont>
    <p:embeddedFont>
      <p:font typeface="Inria Sans Light" panose="020B0604020202020204" charset="0"/>
      <p:regular r:id="rId39"/>
      <p:bold r:id="rId40"/>
      <p:italic r:id="rId41"/>
      <p:boldItalic r:id="rId42"/>
    </p:embeddedFont>
    <p:embeddedFont>
      <p:font typeface="Saira Semi Condensed" panose="020B0604020202020204" charset="0"/>
      <p:regular r:id="rId43"/>
      <p:bold r:id="rId44"/>
    </p:embeddedFont>
    <p:embeddedFont>
      <p:font typeface="Saira SemiCondensed Medium" panose="020B0604020202020204" charset="0"/>
      <p:regular r:id="rId45"/>
      <p:bold r:id="rId46"/>
    </p:embeddedFont>
    <p:embeddedFont>
      <p:font typeface="Titillium Web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356C62-00A0-49D4-974D-D7826E357902}" v="5" dt="2020-08-27T12:11:13.266"/>
  </p1510:revLst>
</p1510:revInfo>
</file>

<file path=ppt/tableStyles.xml><?xml version="1.0" encoding="utf-8"?>
<a:tblStyleLst xmlns:a="http://schemas.openxmlformats.org/drawingml/2006/main" def="{731123B4-532E-4E89-B62E-BC92C6786210}">
  <a:tblStyle styleId="{731123B4-532E-4E89-B62E-BC92C67862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0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6.xml"/><Relationship Id="rId41" Type="http://schemas.openxmlformats.org/officeDocument/2006/relationships/font" Target="fonts/font7.fntdata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457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MACHINE LEARNING BASED INTRUSION DETECTION SYSTEM</a:t>
            </a:r>
            <a:endParaRPr dirty="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papers (</a:t>
            </a:r>
            <a:r>
              <a:rPr lang="en-IN" dirty="0"/>
              <a:t>continued</a:t>
            </a:r>
            <a:r>
              <a:rPr lang="en" dirty="0"/>
              <a:t>)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R. </a:t>
            </a:r>
            <a:r>
              <a:rPr lang="en-US" dirty="0" err="1"/>
              <a:t>Vinayakumar</a:t>
            </a:r>
            <a:r>
              <a:rPr lang="en-US" dirty="0"/>
              <a:t> et. Al produced the 76.5% F1 Score on Multiclass classification. Worked on both.</a:t>
            </a:r>
          </a:p>
          <a:p>
            <a:pPr lvl="0"/>
            <a:endParaRPr lang="en-US" dirty="0"/>
          </a:p>
          <a:p>
            <a:pPr lvl="0"/>
            <a:r>
              <a:rPr lang="en-IN" dirty="0"/>
              <a:t>Y. Li et. Al worked only on multiclass classification. Currently a State of Art uses BAT-MC Model and achieved 84.25% Accuracy Rate.</a:t>
            </a:r>
            <a:endParaRPr lang="en-US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71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956929" y="1856855"/>
            <a:ext cx="6478721" cy="142979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Data </a:t>
            </a:r>
            <a:r>
              <a:rPr lang="en-IN" dirty="0" err="1"/>
              <a:t>Preprocessing</a:t>
            </a:r>
            <a:r>
              <a:rPr lang="en-IN" dirty="0"/>
              <a:t> &amp;</a:t>
            </a:r>
            <a:br>
              <a:rPr lang="en-IN" dirty="0"/>
            </a:br>
            <a:r>
              <a:rPr lang="en-IN" dirty="0"/>
              <a:t>Algorithmic Overview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956929" y="3868723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4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0056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</a:t>
            </a:r>
            <a:r>
              <a:rPr lang="en-IN" dirty="0" err="1"/>
              <a:t>Preprocessing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00" y="1754550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IN" dirty="0"/>
              <a:t>Standard Scaling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IN" dirty="0"/>
              <a:t>Label Encoding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IN" dirty="0"/>
              <a:t>One Hot Encoding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IN" dirty="0"/>
              <a:t>Visualization</a:t>
            </a:r>
          </a:p>
          <a:p>
            <a:pPr lvl="1">
              <a:buChar char="⬥"/>
            </a:pPr>
            <a:r>
              <a:rPr lang="en-IN" dirty="0"/>
              <a:t>Exploratory data Analysis</a:t>
            </a:r>
          </a:p>
          <a:p>
            <a:pPr lvl="1">
              <a:buChar char="⬥"/>
            </a:pPr>
            <a:r>
              <a:rPr lang="en-IN" dirty="0"/>
              <a:t>Principal Component Analysis</a:t>
            </a:r>
          </a:p>
          <a:p>
            <a:pPr lvl="1">
              <a:buChar char="⬥"/>
            </a:pPr>
            <a:r>
              <a:rPr lang="en-IN" dirty="0"/>
              <a:t>t-SNE</a:t>
            </a:r>
          </a:p>
          <a:p>
            <a:pPr lvl="1">
              <a:buChar char="⬥"/>
            </a:pPr>
            <a:endParaRPr lang="en-IN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66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914400"/>
            <a:ext cx="6728400" cy="29240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Machine Learning Algorithms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957200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IN" dirty="0"/>
              <a:t>K Nearest Neighbour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IN" dirty="0"/>
              <a:t>Naïve-Bayes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IN" dirty="0"/>
              <a:t>Logistic Regression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073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Algorithms (Continued)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324229" y="1754550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IN" dirty="0"/>
              <a:t>Decision Tress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IN" dirty="0"/>
              <a:t>Random Forest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IN" dirty="0"/>
              <a:t>XG Boost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IN" dirty="0"/>
              <a:t>CAT Boost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23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Deep Learning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191225" y="1721300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IN" dirty="0"/>
              <a:t>Artificial Neural Networks</a:t>
            </a:r>
          </a:p>
          <a:p>
            <a:pPr lvl="1"/>
            <a:r>
              <a:rPr lang="en-US" dirty="0"/>
              <a:t>Architecture</a:t>
            </a:r>
          </a:p>
          <a:p>
            <a:pPr lvl="1"/>
            <a:r>
              <a:rPr lang="en-US" dirty="0"/>
              <a:t>Drop out</a:t>
            </a:r>
          </a:p>
          <a:p>
            <a:pPr lvl="1"/>
            <a:r>
              <a:rPr lang="en-US" dirty="0"/>
              <a:t>Batch Normalization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lang="en-IN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994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Methodology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9826" y="2904900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dirty="0"/>
              <a:t>Tuning and Problems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5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94213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00" y="862332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Hyper Parameter Selection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00" y="1957200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IN" dirty="0"/>
              <a:t>Tuning of Algorithms with the help of Grid Search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IN" dirty="0"/>
              <a:t>Overfitting (Performing well on Train)</a:t>
            </a:r>
          </a:p>
          <a:p>
            <a:pPr lvl="1">
              <a:spcBef>
                <a:spcPts val="0"/>
              </a:spcBef>
              <a:buChar char="⬥"/>
            </a:pPr>
            <a:r>
              <a:rPr lang="en-IN" dirty="0"/>
              <a:t>Imbalanced Data Set</a:t>
            </a:r>
          </a:p>
          <a:p>
            <a:pPr lvl="1">
              <a:spcBef>
                <a:spcPts val="0"/>
              </a:spcBef>
              <a:buChar char="⬥"/>
            </a:pPr>
            <a:r>
              <a:rPr lang="en-IN" dirty="0"/>
              <a:t>Curse of Dimensionality (One Hot Encoding)</a:t>
            </a:r>
            <a:r>
              <a:rPr lang="en" dirty="0"/>
              <a:t>. 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86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Demonstration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9826" y="2904900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dirty="0"/>
              <a:t>Explanation of code briefly from video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6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6423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01450" y="2352611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Evaluation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548380" y="3973503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7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90704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775" y="859587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Table of Contents</a:t>
            </a:r>
            <a:endParaRPr sz="2800" dirty="0"/>
          </a:p>
        </p:txBody>
      </p:sp>
      <p:sp>
        <p:nvSpPr>
          <p:cNvPr id="212" name="Google Shape;212;p13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213" name="Google Shape;213;p13"/>
          <p:cNvSpPr txBox="1">
            <a:spLocks noGrp="1"/>
          </p:cNvSpPr>
          <p:nvPr>
            <p:ph type="body" idx="1"/>
          </p:nvPr>
        </p:nvSpPr>
        <p:spPr>
          <a:xfrm>
            <a:off x="1207813" y="1890533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" sz="1600" b="1" dirty="0"/>
              <a:t>Problem Definition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" sz="1600" b="1" dirty="0"/>
              <a:t>Introduction</a:t>
            </a:r>
            <a:r>
              <a:rPr lang="en-IN" sz="1600" b="1" dirty="0"/>
              <a:t>	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IN" sz="1600" b="1" dirty="0"/>
              <a:t>Background Research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IN" sz="1600" b="1" dirty="0"/>
              <a:t>Algorithmic Overview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IN" sz="1600" b="1" dirty="0"/>
              <a:t>Methodology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IN" sz="1600" b="1" dirty="0"/>
              <a:t>Demonstration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IN" sz="1600" b="1" dirty="0"/>
              <a:t>Results &amp; Evaluation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IN" sz="1600" b="1" dirty="0"/>
              <a:t>Conclusion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IN" sz="1600" b="1" dirty="0"/>
              <a:t>Future Scope</a:t>
            </a:r>
            <a:r>
              <a:rPr lang="en-IN" sz="1200" b="1" dirty="0"/>
              <a:t>		</a:t>
            </a:r>
          </a:p>
        </p:txBody>
      </p:sp>
      <p:sp>
        <p:nvSpPr>
          <p:cNvPr id="214" name="Google Shape;214;p13"/>
          <p:cNvSpPr txBox="1">
            <a:spLocks noGrp="1"/>
          </p:cNvSpPr>
          <p:nvPr>
            <p:ph type="body" idx="2"/>
          </p:nvPr>
        </p:nvSpPr>
        <p:spPr>
          <a:xfrm>
            <a:off x="1207775" y="3601125"/>
            <a:ext cx="6728400" cy="60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</a:endParaRPr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Accuracy and F1 Scores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9DD568-1CC4-44C8-BFA9-6FBEDD58C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1463758"/>
            <a:ext cx="4472247" cy="3033900"/>
          </a:xfrm>
          <a:prstGeom prst="rect">
            <a:avLst/>
          </a:prstGeom>
        </p:spPr>
      </p:pic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606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Evaluation (Continued)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754550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IN" dirty="0"/>
              <a:t>Low F1 and Accuracy- Why?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IN" dirty="0"/>
              <a:t>F1 vs Accuracy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IN" dirty="0"/>
              <a:t>Confusion Matrix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IN" dirty="0"/>
              <a:t>Achieved best results on Artificial Neural Networks with 76.86% F1 Score.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573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01450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Discussion and Conclusion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2106557" y="4018352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8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7919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0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Discussion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IN" dirty="0"/>
              <a:t>Dataset Problem</a:t>
            </a:r>
          </a:p>
          <a:p>
            <a:pPr lvl="1">
              <a:spcBef>
                <a:spcPts val="0"/>
              </a:spcBef>
              <a:buChar char="⬥"/>
            </a:pPr>
            <a:r>
              <a:rPr lang="en-IN" dirty="0"/>
              <a:t>Imbalanced</a:t>
            </a:r>
          </a:p>
          <a:p>
            <a:pPr lvl="1">
              <a:spcBef>
                <a:spcPts val="0"/>
              </a:spcBef>
              <a:buChar char="⬥"/>
            </a:pPr>
            <a:r>
              <a:rPr lang="en-IN" dirty="0"/>
              <a:t>Nominal Categorical features</a:t>
            </a:r>
          </a:p>
          <a:p>
            <a:pPr lvl="1">
              <a:spcBef>
                <a:spcPts val="0"/>
              </a:spcBef>
              <a:buChar char="⬥"/>
            </a:pPr>
            <a:r>
              <a:rPr lang="en-IN" dirty="0"/>
              <a:t>Curse of Dimensionality</a:t>
            </a:r>
          </a:p>
          <a:p>
            <a:pPr lvl="1">
              <a:spcBef>
                <a:spcPts val="0"/>
              </a:spcBef>
              <a:buChar char="⬥"/>
            </a:pPr>
            <a:r>
              <a:rPr lang="en-IN" dirty="0"/>
              <a:t>Multiclass Classification</a:t>
            </a:r>
          </a:p>
          <a:p>
            <a:pPr lvl="1">
              <a:spcBef>
                <a:spcPts val="0"/>
              </a:spcBef>
              <a:buChar char="⬥"/>
            </a:pPr>
            <a:endParaRPr lang="en-I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IN" dirty="0"/>
              <a:t>Our work vs other scholars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89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Work Comparison</a:t>
            </a:r>
            <a:endParaRPr dirty="0"/>
          </a:p>
        </p:txBody>
      </p:sp>
      <p:graphicFrame>
        <p:nvGraphicFramePr>
          <p:cNvPr id="327" name="Google Shape;327;p24"/>
          <p:cNvGraphicFramePr/>
          <p:nvPr>
            <p:extLst>
              <p:ext uri="{D42A27DB-BD31-4B8C-83A1-F6EECF244321}">
                <p14:modId xmlns:p14="http://schemas.microsoft.com/office/powerpoint/2010/main" val="192108507"/>
              </p:ext>
            </p:extLst>
          </p:nvPr>
        </p:nvGraphicFramePr>
        <p:xfrm>
          <a:off x="1207800" y="1562986"/>
          <a:ext cx="6728400" cy="1317648"/>
        </p:xfrm>
        <a:graphic>
          <a:graphicData uri="http://schemas.openxmlformats.org/drawingml/2006/table">
            <a:tbl>
              <a:tblPr>
                <a:noFill/>
                <a:tableStyleId>{731123B4-532E-4E89-B62E-BC92C6786210}</a:tableStyleId>
              </a:tblPr>
              <a:tblGrid>
                <a:gridCol w="168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88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Our Work (ANN)</a:t>
                      </a: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ANN (Other Scholar)</a:t>
                      </a: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RNN</a:t>
                      </a: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BAT-MC</a:t>
                      </a: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8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76.86%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76.5%</a:t>
                      </a:r>
                      <a:endParaRPr sz="24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81.29%</a:t>
                      </a:r>
                      <a:endParaRPr sz="24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84.25%</a:t>
                      </a:r>
                      <a:endParaRPr sz="24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8" name="Google Shape;328;p2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324228" y="1754550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IN" dirty="0"/>
              <a:t>ANN works best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IN" dirty="0"/>
              <a:t>Works on Non-</a:t>
            </a:r>
            <a:r>
              <a:rPr lang="en-IN" dirty="0" err="1"/>
              <a:t>Lineraity</a:t>
            </a:r>
            <a:r>
              <a:rPr lang="en-IN" dirty="0"/>
              <a:t> and also for multi class.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IN" dirty="0"/>
              <a:t>Identified False positives and false negatives with Confusion Matrix.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817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01450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Future Work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617050" y="4051604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9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9885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State of the Art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957200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IN" dirty="0"/>
              <a:t>Bi-directional Long Short term Memory with Attention Model (BAT-MC).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IN" dirty="0"/>
              <a:t>Recurrent Neural Networks</a:t>
            </a:r>
            <a:r>
              <a:rPr lang="en" dirty="0"/>
              <a:t>. 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630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>
            <a:spLocks noGrp="1"/>
          </p:cNvSpPr>
          <p:nvPr>
            <p:ph type="ctrTitle" idx="4294967295"/>
          </p:nvPr>
        </p:nvSpPr>
        <p:spPr>
          <a:xfrm>
            <a:off x="1221687" y="1916842"/>
            <a:ext cx="32712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/>
              <a:t>THANKS!</a:t>
            </a:r>
            <a:endParaRPr sz="6800" dirty="0"/>
          </a:p>
        </p:txBody>
      </p:sp>
      <p:sp>
        <p:nvSpPr>
          <p:cNvPr id="446" name="Google Shape;446;p34"/>
          <p:cNvSpPr txBox="1">
            <a:spLocks noGrp="1"/>
          </p:cNvSpPr>
          <p:nvPr>
            <p:ph type="subTitle" idx="4294967295"/>
          </p:nvPr>
        </p:nvSpPr>
        <p:spPr>
          <a:xfrm>
            <a:off x="1300800" y="3034200"/>
            <a:ext cx="3271200" cy="21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</a:rPr>
              <a:t>ANY QUESTIONS?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447" name="Google Shape;447;p3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448" name="Google Shape;448;p34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449" name="Google Shape;449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4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452" name="Google Shape;452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8382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459" name="Google Shape;459;p3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Special thanks </a:t>
            </a:r>
            <a:r>
              <a:rPr lang="en-IN" dirty="0"/>
              <a:t>to my Supervisor </a:t>
            </a:r>
            <a:r>
              <a:rPr lang="en-IN" dirty="0" err="1"/>
              <a:t>Dr.</a:t>
            </a:r>
            <a:r>
              <a:rPr lang="en-IN" dirty="0"/>
              <a:t> John Creagh who really guided me and helped me choosing the correct path for this thesis.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Special thanks for Mr. Vincent Ryan who really helped me a lot for finding my way in renowned Cork Institution of Technology from where the best journey of my life began.</a:t>
            </a:r>
            <a:endParaRPr lang="e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460" name="Google Shape;460;p3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772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Problem Definition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dirty="0"/>
              <a:t>W</a:t>
            </a:r>
            <a:r>
              <a:rPr lang="en" dirty="0"/>
              <a:t>hat is intrusion detection ?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US" b="1" dirty="0"/>
              <a:t>Intrusion detection</a:t>
            </a:r>
            <a:r>
              <a:rPr lang="en-US" dirty="0"/>
              <a:t> can be defined as the ability to monitor and react to computer misuse.</a:t>
            </a:r>
            <a:endParaRPr dirty="0"/>
          </a:p>
        </p:txBody>
      </p:sp>
      <p:sp>
        <p:nvSpPr>
          <p:cNvPr id="236" name="Google Shape;236;p1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350865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3530296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2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6058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Intrusion Detection System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754550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IN" dirty="0"/>
              <a:t>Detection Methodologies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IN" dirty="0"/>
              <a:t>Types of IDS Technologies</a:t>
            </a:r>
          </a:p>
          <a:p>
            <a:pPr lvl="1">
              <a:buChar char="⬥"/>
            </a:pPr>
            <a:r>
              <a:rPr lang="en-IN" dirty="0"/>
              <a:t>Network Based</a:t>
            </a:r>
          </a:p>
          <a:p>
            <a:pPr lvl="2">
              <a:buChar char="⬥"/>
            </a:pPr>
            <a:r>
              <a:rPr lang="en-IN" dirty="0"/>
              <a:t>Control attacks on network level</a:t>
            </a:r>
          </a:p>
          <a:p>
            <a:pPr lvl="2">
              <a:buChar char="⬥"/>
            </a:pPr>
            <a:r>
              <a:rPr lang="en-IN" dirty="0"/>
              <a:t>High </a:t>
            </a:r>
            <a:r>
              <a:rPr lang="en-IN" dirty="0" err="1"/>
              <a:t>fp</a:t>
            </a:r>
            <a:r>
              <a:rPr lang="en-IN" dirty="0"/>
              <a:t> and </a:t>
            </a:r>
            <a:r>
              <a:rPr lang="en-IN" dirty="0" err="1"/>
              <a:t>fn</a:t>
            </a:r>
            <a:endParaRPr lang="en-IN" dirty="0"/>
          </a:p>
          <a:p>
            <a:pPr lvl="1">
              <a:buChar char="⬥"/>
            </a:pPr>
            <a:r>
              <a:rPr lang="en-IN" dirty="0"/>
              <a:t>Host Based</a:t>
            </a:r>
          </a:p>
          <a:p>
            <a:pPr lvl="2">
              <a:buChar char="⬥"/>
            </a:pPr>
            <a:r>
              <a:rPr lang="en-IN" dirty="0"/>
              <a:t>Control attacks on system level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706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81149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Dataset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754550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IN" dirty="0"/>
              <a:t>NSL-KDD Dataset- Why?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 dirty="0"/>
              <a:t>Features of NSL-KDD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Problems in NSL-KDD</a:t>
            </a:r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658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01450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Background Research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2023431" y="3918599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3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6735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Research Papers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754550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L. </a:t>
            </a:r>
            <a:r>
              <a:rPr lang="en-IN" dirty="0" err="1"/>
              <a:t>Dhanabal</a:t>
            </a:r>
            <a:r>
              <a:rPr lang="en-IN" dirty="0"/>
              <a:t> et. Al worked on Binary Classification.</a:t>
            </a:r>
          </a:p>
          <a:p>
            <a:pPr lvl="0"/>
            <a:endParaRPr lang="en-IN" dirty="0"/>
          </a:p>
          <a:p>
            <a:pPr lvl="0"/>
            <a:r>
              <a:rPr lang="en-IN" dirty="0"/>
              <a:t>C. Yin et. Al worked on Binary as well as Multi-class classification and reached 81.29% with the help of RNN.</a:t>
            </a:r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62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0728A7FF44F24080B4FF59EA8A05C0" ma:contentTypeVersion="0" ma:contentTypeDescription="Create a new document." ma:contentTypeScope="" ma:versionID="1af7c77603a7f46c646f5feb160f358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b4e124c693529e52c77e257db9e675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D3BAB9-AC91-4434-9B42-EDC0E93A5555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2B716A2-13EC-4A3F-9C8C-FCFA41DEC7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E3853E9-B73E-4143-BD07-7C64577815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5642</TotalTime>
  <Words>487</Words>
  <Application>Microsoft Office PowerPoint</Application>
  <PresentationFormat>On-screen Show (16:9)</PresentationFormat>
  <Paragraphs>135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Saira Semi Condensed</vt:lpstr>
      <vt:lpstr>Titillium Web</vt:lpstr>
      <vt:lpstr>Arial</vt:lpstr>
      <vt:lpstr>Saira SemiCondensed Medium</vt:lpstr>
      <vt:lpstr>Inria Sans</vt:lpstr>
      <vt:lpstr>Inria Sans Light</vt:lpstr>
      <vt:lpstr>Gurney template</vt:lpstr>
      <vt:lpstr>MACHINE LEARNING BASED INTRUSION DETECTION SYSTEM</vt:lpstr>
      <vt:lpstr>Table of Contents</vt:lpstr>
      <vt:lpstr>Problem Definition</vt:lpstr>
      <vt:lpstr>PowerPoint Presentation</vt:lpstr>
      <vt:lpstr>Introduction</vt:lpstr>
      <vt:lpstr>Intrusion Detection System</vt:lpstr>
      <vt:lpstr>Dataset</vt:lpstr>
      <vt:lpstr>Background Research</vt:lpstr>
      <vt:lpstr>Research Papers</vt:lpstr>
      <vt:lpstr>Research papers (continued)</vt:lpstr>
      <vt:lpstr>Data Preprocessing &amp; Algorithmic Overview</vt:lpstr>
      <vt:lpstr>Data Preprocessing</vt:lpstr>
      <vt:lpstr>Machine Learning Algorithms</vt:lpstr>
      <vt:lpstr>Algorithms (Continued)</vt:lpstr>
      <vt:lpstr>Deep Learning</vt:lpstr>
      <vt:lpstr>Methodology</vt:lpstr>
      <vt:lpstr>Hyper Parameter Selection</vt:lpstr>
      <vt:lpstr>Demonstration</vt:lpstr>
      <vt:lpstr>Evaluation</vt:lpstr>
      <vt:lpstr>Accuracy and F1 Scores</vt:lpstr>
      <vt:lpstr>Evaluation (Continued)</vt:lpstr>
      <vt:lpstr>Discussion and Conclusion</vt:lpstr>
      <vt:lpstr>Discussion</vt:lpstr>
      <vt:lpstr>Work Comparison</vt:lpstr>
      <vt:lpstr>Conclusion</vt:lpstr>
      <vt:lpstr>Future Work</vt:lpstr>
      <vt:lpstr>State of the Art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BASED INTRUSION DETECTION SYSTEM</dc:title>
  <cp:lastModifiedBy>Lavania Shirish</cp:lastModifiedBy>
  <cp:revision>28</cp:revision>
  <dcterms:modified xsi:type="dcterms:W3CDTF">2020-09-04T07:51:21Z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0x010100360728A7FF44F24080B4FF59EA8A05C0</vt:lpwstr>
  </property>
</Properties>
</file>