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0" r:id="rId3"/>
    <p:sldId id="261" r:id="rId4"/>
    <p:sldId id="262" r:id="rId5"/>
    <p:sldId id="263" r:id="rId6"/>
    <p:sldId id="264" r:id="rId7"/>
    <p:sldId id="265" r:id="rId8"/>
    <p:sldId id="266" r:id="rId9"/>
    <p:sldId id="267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4" d="100"/>
          <a:sy n="54" d="100"/>
        </p:scale>
        <p:origin x="105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2E4C-5BBB-D822-2C9A-EBD15F170A6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9FE0F3D-6F5E-E2FE-92AD-C071D8D48B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220FED-8437-F6D2-392C-A8800FEE5C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61F31-0195-5433-4CD5-6B8138C12D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AEDA0-3E86-614B-0D2F-5EB239475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5779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E7550-F9DC-27A5-42B6-5C1F84FF84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6509D5-A5EE-0C5A-D146-B8A005DFD0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817A1-7485-46FB-5FCB-2A622BEF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1AFC4A-B7E9-5CDA-516F-E68E893FB5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B35B85-6D3D-AA45-643A-5625CBBD7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89292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F77BA8-AC6C-2B87-6CD1-5CECD8BE5B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D107A4-CC66-7145-E4F9-5119FF4C44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11B255-9AD9-EB2F-D7A1-D1A0B6F8C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A0ED51-BE25-2D0C-F808-F616679C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5CBEA-B414-84AE-E620-13DF7EF57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4342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88ED0-6A17-63F0-ABCE-FB0D598D5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F0E435-D71A-7F23-7416-4AE710FD96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AE3E5-8757-4F43-74D5-53DB41041B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32FD59-F82C-C63A-8CC9-FF4B2818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F8B4D3-7318-5684-FCEB-015A8F53C7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6486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EF644-C083-E9A4-ED42-5F75375516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BC7B4-9659-7488-5FCB-3FF4003F11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F8200-C9A9-A70D-C770-23DB5BC60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27AD9-CADF-323F-6C0F-B2B9483E95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7BD4AC-1599-0DA2-F84D-0FB01B362F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5479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92465-D8C7-6F1D-CFBF-9334D6942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2A63A9-C2A4-7895-B6AB-7DDE7EE38F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3E7B4E-4B9D-A4C8-CE50-ED4692777C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62965-429E-3FD7-460F-77EFE3C313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6BCA85-4D32-F221-7EE3-7DE5C2CD8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FD3BCB-E9CA-A0FC-FABD-FC1DED132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62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81DCE-5412-7BD3-41CB-9192A0141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81F8D-1639-CC14-B94B-F241FF4683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37E6AB-1B58-F473-7BD0-F01B57818E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E85946-B337-ACD3-517D-FE168AC69B0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9AC361-FA6C-31E2-F239-8E63DBFF58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811CCC4-BF5F-3C4C-03F8-60487CD70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E03EB79-DA76-4641-24A1-7B8322A8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5822D11-3FB2-C643-96D5-4DA9F883F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9152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908E1-6B6C-C50D-C618-24A79BE484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3503AB-7C2C-D374-D6F7-DD644BCFE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AF0445-629B-058D-A303-84D816BF0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1CB35-4AD4-3B12-0CEA-897D726E7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1573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CEC3B32-1F7C-6C9C-9F1F-833B7FC9F9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285B67-D5FA-6526-59BF-4A39F3908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189DA-9B72-7695-86BC-89AD2F8CD6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391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E95D90-E6ED-8E0C-CC83-A0A72D03E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BC0F6-E74F-0560-19FC-3A873BDADB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FB65C4-DDBC-506F-7462-67E4D6F318A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39E921-5912-3BF1-5480-FFE56223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70EEB1-1D1E-40A0-D1B2-9C21D1ECF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33C486-4BBB-A77C-D32B-4F983FB09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316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062AA4-5B58-255E-11F9-F28203322B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0CCC18-069C-4C5E-38FA-E81F1EC5B2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56CACB3-D28B-C098-4471-CE42934B8E8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37B798-BC86-EF6A-2E4A-8AAD6ADF75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2D5FDD-97F5-C8B0-1CB4-7213DBEEDE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E38F84-A063-6CEC-4F8E-A744E06E8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803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F9396F-A8AD-1FFC-B1ED-8F472C3F9C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6217BC-9212-C0FC-8C68-012515726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20AA53-7965-2DC1-40B2-A2EA873030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675B30-EF7F-44E9-A9EE-76C6D67976D1}" type="datetimeFigureOut">
              <a:rPr lang="en-US" smtClean="0"/>
              <a:t>6/14/2024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D34E41-3D8A-281E-F91C-AC7C7F0D8E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5F7091-5EFE-6930-5E22-6C697E9BDD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D93112-6DF1-4BB5-A850-C5DB5DE436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951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Over Time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98016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The months of October and November exhibit higher sales compared to other months.</a:t>
            </a:r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4EB0AB8C-8BCD-755F-CFE5-A94DC16D8A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46584" y="1398358"/>
            <a:ext cx="10905066" cy="4116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45684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Average Sales by Product Line</a:t>
            </a:r>
            <a:endParaRPr lang="en-US" sz="3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4AF4394-4552-76E3-152E-EE911D39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4" y="1392816"/>
            <a:ext cx="58864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6942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vs Quantity Ordered</a:t>
            </a:r>
            <a:endParaRPr lang="en-US" sz="3600" dirty="0"/>
          </a:p>
        </p:txBody>
      </p:sp>
      <p:pic>
        <p:nvPicPr>
          <p:cNvPr id="15362" name="Picture 2">
            <a:extLst>
              <a:ext uri="{FF2B5EF4-FFF2-40B4-BE49-F238E27FC236}">
                <a16:creationId xmlns:a16="http://schemas.microsoft.com/office/drawing/2014/main" id="{96F2467D-F171-B931-12BA-07BA8FD0D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36914" y="1241529"/>
            <a:ext cx="8162925" cy="5046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70728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by Product Category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43790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Classic cars have highest sales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F000A40A-D5F1-3219-23CA-8F2DB373FD7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08" y="1361703"/>
            <a:ext cx="5800725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2" name="Picture 6">
            <a:extLst>
              <a:ext uri="{FF2B5EF4-FFF2-40B4-BE49-F238E27FC236}">
                <a16:creationId xmlns:a16="http://schemas.microsoft.com/office/drawing/2014/main" id="{9701550D-5888-C361-25C5-E45564246F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2663" y="1252291"/>
            <a:ext cx="5076825" cy="4543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2865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by Country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44902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USA contribute in highest sales</a:t>
            </a:r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556E0B10-5E3A-9B43-48C7-A37F753002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0613" y="1321687"/>
            <a:ext cx="10673443" cy="4143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315267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Monthly Sales Comparison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60862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Last two months contribute in most of the sales</a:t>
            </a: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77F79A30-A621-44F5-0917-1361D5E2D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210" y="1194027"/>
            <a:ext cx="11145858" cy="40616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911939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Distribution by Price Range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56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Most of the sales are in range of 2000-4000</a:t>
            </a:r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35D556F2-59D8-AF86-97B0-EEE457A375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6899" y="1226594"/>
            <a:ext cx="6754338" cy="427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56076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Average Order Value Over Time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56704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Most of the sales are in range of 2000-4000</a:t>
            </a:r>
          </a:p>
        </p:txBody>
      </p:sp>
      <p:pic>
        <p:nvPicPr>
          <p:cNvPr id="14338" name="Picture 2">
            <a:extLst>
              <a:ext uri="{FF2B5EF4-FFF2-40B4-BE49-F238E27FC236}">
                <a16:creationId xmlns:a16="http://schemas.microsoft.com/office/drawing/2014/main" id="{F03DD44F-32D4-41DB-C94F-AF4FC6E81F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5300" y="1528763"/>
            <a:ext cx="11201400" cy="3800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00818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Sales vs. Quantity Ordered</a:t>
            </a:r>
            <a:endParaRPr lang="en-US" sz="36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4E09CD-9DEE-FF67-B68F-5CB569B30C8B}"/>
              </a:ext>
            </a:extLst>
          </p:cNvPr>
          <p:cNvSpPr txBox="1"/>
          <p:nvPr/>
        </p:nvSpPr>
        <p:spPr>
          <a:xfrm>
            <a:off x="285008" y="5902036"/>
            <a:ext cx="51248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Observation:- 20-40 quantity have most of the sales</a:t>
            </a:r>
          </a:p>
        </p:txBody>
      </p:sp>
      <p:pic>
        <p:nvPicPr>
          <p:cNvPr id="11266" name="Picture 2">
            <a:extLst>
              <a:ext uri="{FF2B5EF4-FFF2-40B4-BE49-F238E27FC236}">
                <a16:creationId xmlns:a16="http://schemas.microsoft.com/office/drawing/2014/main" id="{C7A9D0E5-BBC7-78A4-D62E-9CFABA60B7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21319"/>
            <a:ext cx="6292463" cy="38900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268" name="Picture 4">
            <a:extLst>
              <a:ext uri="{FF2B5EF4-FFF2-40B4-BE49-F238E27FC236}">
                <a16:creationId xmlns:a16="http://schemas.microsoft.com/office/drawing/2014/main" id="{3329DFEB-C64E-0ADC-1DB3-A7F085421D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3277" y="1265281"/>
            <a:ext cx="5589632" cy="3461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400188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Count of Orders by Product Line</a:t>
            </a:r>
            <a:endParaRPr lang="en-US" sz="3600" dirty="0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8E500FBC-6C9B-2DB7-6616-C943A573DE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73357" y="1369065"/>
            <a:ext cx="58864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08079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8EC22-A39E-024B-9AF1-6E0B53ED4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Sales Over Time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CF644C-235B-3995-01FB-2CFE78181FD9}"/>
              </a:ext>
            </a:extLst>
          </p:cNvPr>
          <p:cNvSpPr txBox="1"/>
          <p:nvPr/>
        </p:nvSpPr>
        <p:spPr>
          <a:xfrm>
            <a:off x="8572499" y="390832"/>
            <a:ext cx="3233585" cy="87361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</a:pPr>
            <a:r>
              <a:rPr lang="en-US" sz="1400" b="1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Observation:- The months of October and November exhibit higher sales compared to other months.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41E6B14-7D6D-748E-C77E-01F1FEB4136B}"/>
              </a:ext>
            </a:extLst>
          </p:cNvPr>
          <p:cNvSpPr/>
          <p:nvPr/>
        </p:nvSpPr>
        <p:spPr>
          <a:xfrm>
            <a:off x="1" y="0"/>
            <a:ext cx="12192000" cy="93815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dirty="0">
                <a:solidFill>
                  <a:schemeClr val="bg1"/>
                </a:solidFill>
              </a:rPr>
              <a:t>Average Sales by Product Line</a:t>
            </a:r>
            <a:endParaRPr lang="en-US" sz="3600" dirty="0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84AF4394-4552-76E3-152E-EE911D397C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04" y="1392816"/>
            <a:ext cx="5886450" cy="4238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69030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329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Sales Over Time</vt:lpstr>
      <vt:lpstr>Sales Over Time</vt:lpstr>
      <vt:lpstr>Sales Over Time</vt:lpstr>
      <vt:lpstr>Sales Over Time</vt:lpstr>
      <vt:lpstr>Sales Over Time</vt:lpstr>
      <vt:lpstr>Sales Over Time</vt:lpstr>
      <vt:lpstr>Sales Over Time</vt:lpstr>
      <vt:lpstr>Sales Over Time</vt:lpstr>
      <vt:lpstr>Sales Over Time</vt:lpstr>
      <vt:lpstr>Sales Over Time</vt:lpstr>
      <vt:lpstr>Sales Over Time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Sales Over Time</dc:title>
  <dc:creator>Patel, Shirish</dc:creator>
  <cp:lastModifiedBy>Patel, Shirish</cp:lastModifiedBy>
  <cp:revision>1</cp:revision>
  <dcterms:created xsi:type="dcterms:W3CDTF">2024-06-14T06:05:34Z</dcterms:created>
  <dcterms:modified xsi:type="dcterms:W3CDTF">2024-06-14T06:42:06Z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a60d57e-af5b-4752-ac57-3e4f28ca11dc_Enabled">
    <vt:lpwstr>true</vt:lpwstr>
  </property>
  <property fmtid="{D5CDD505-2E9C-101B-9397-08002B2CF9AE}" pid="3" name="MSIP_Label_ea60d57e-af5b-4752-ac57-3e4f28ca11dc_SetDate">
    <vt:lpwstr>2024-06-14T06:41:51Z</vt:lpwstr>
  </property>
  <property fmtid="{D5CDD505-2E9C-101B-9397-08002B2CF9AE}" pid="4" name="MSIP_Label_ea60d57e-af5b-4752-ac57-3e4f28ca11dc_Method">
    <vt:lpwstr>Standard</vt:lpwstr>
  </property>
  <property fmtid="{D5CDD505-2E9C-101B-9397-08002B2CF9AE}" pid="5" name="MSIP_Label_ea60d57e-af5b-4752-ac57-3e4f28ca11dc_Name">
    <vt:lpwstr>ea60d57e-af5b-4752-ac57-3e4f28ca11dc</vt:lpwstr>
  </property>
  <property fmtid="{D5CDD505-2E9C-101B-9397-08002B2CF9AE}" pid="6" name="MSIP_Label_ea60d57e-af5b-4752-ac57-3e4f28ca11dc_SiteId">
    <vt:lpwstr>36da45f1-dd2c-4d1f-af13-5abe46b99921</vt:lpwstr>
  </property>
  <property fmtid="{D5CDD505-2E9C-101B-9397-08002B2CF9AE}" pid="7" name="MSIP_Label_ea60d57e-af5b-4752-ac57-3e4f28ca11dc_ActionId">
    <vt:lpwstr>75307ce9-89ad-4a7c-a8e6-4f7c360541aa</vt:lpwstr>
  </property>
  <property fmtid="{D5CDD505-2E9C-101B-9397-08002B2CF9AE}" pid="8" name="MSIP_Label_ea60d57e-af5b-4752-ac57-3e4f28ca11dc_ContentBits">
    <vt:lpwstr>0</vt:lpwstr>
  </property>
</Properties>
</file>