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93" r:id="rId4"/>
    <p:sldId id="258" r:id="rId5"/>
    <p:sldId id="260" r:id="rId6"/>
    <p:sldId id="275" r:id="rId7"/>
    <p:sldId id="359" r:id="rId8"/>
    <p:sldId id="277" r:id="rId9"/>
    <p:sldId id="340" r:id="rId10"/>
    <p:sldId id="314" r:id="rId11"/>
    <p:sldId id="378" r:id="rId12"/>
    <p:sldId id="262" r:id="rId13"/>
    <p:sldId id="376" r:id="rId14"/>
    <p:sldId id="267" r:id="rId15"/>
    <p:sldId id="377" r:id="rId16"/>
    <p:sldId id="380" r:id="rId17"/>
    <p:sldId id="332" r:id="rId18"/>
    <p:sldId id="358" r:id="rId19"/>
    <p:sldId id="268" r:id="rId20"/>
    <p:sldId id="382" r:id="rId21"/>
    <p:sldId id="383" r:id="rId22"/>
    <p:sldId id="269" r:id="rId23"/>
    <p:sldId id="379" r:id="rId24"/>
    <p:sldId id="384" r:id="rId25"/>
    <p:sldId id="316" r:id="rId26"/>
    <p:sldId id="270"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E77449-E5A7-4E7A-8387-A190FFC0AF54}">
          <p14:sldIdLst>
            <p14:sldId id="257"/>
            <p14:sldId id="293"/>
            <p14:sldId id="258"/>
            <p14:sldId id="260"/>
            <p14:sldId id="275"/>
            <p14:sldId id="359"/>
            <p14:sldId id="277"/>
            <p14:sldId id="340"/>
            <p14:sldId id="314"/>
            <p14:sldId id="378"/>
            <p14:sldId id="262"/>
            <p14:sldId id="376"/>
            <p14:sldId id="267"/>
            <p14:sldId id="377"/>
            <p14:sldId id="380"/>
            <p14:sldId id="332"/>
            <p14:sldId id="358"/>
            <p14:sldId id="268"/>
            <p14:sldId id="382"/>
            <p14:sldId id="383"/>
            <p14:sldId id="269"/>
            <p14:sldId id="379"/>
            <p14:sldId id="384"/>
            <p14:sldId id="316"/>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2A279-0833-481D-8C56-F67FD0AC6C50}"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587DA83-5663-4C9C-B9AA-0B40A3DAFF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BE1D723-8F53-4F53-90B0-1982A396982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97669AF7-7BEB-44E4-9852-375E34362B5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AAAC38D-0552-4C82-B593-E6124DFADBE2}"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9DF0F1C-5577-4ACB-BB62-DF8F3C494C7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92BEA474-078D-4E9B-9B14-09A87B19DC4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907D986-8816-4272-A432-0437A28A9828}"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3930" y="4672965"/>
            <a:ext cx="4335780" cy="1509395"/>
          </a:xfrm>
        </p:spPr>
        <p:txBody>
          <a:bodyPr/>
          <a:lstStyle/>
          <a:p>
            <a:pPr algn="l"/>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G.Shirisha    (19311A1914)</a:t>
            </a: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l"/>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A.Mani chandana   (19311A1927)</a:t>
            </a: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l"/>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B.Ankitha    (19311A1956)</a:t>
            </a: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977265" y="4842510"/>
            <a:ext cx="3114040" cy="92202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Internal guide:</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Dr.MANU GUPTA</a:t>
            </a:r>
            <a:endParaRPr lang="en-US">
              <a:latin typeface="Times New Roman" panose="02020603050405020304" pitchFamily="18" charset="0"/>
              <a:cs typeface="Times New Roman" panose="02020603050405020304" pitchFamily="18" charset="0"/>
            </a:endParaRPr>
          </a:p>
        </p:txBody>
      </p:sp>
      <p:sp>
        <p:nvSpPr>
          <p:cNvPr id="5" name="Text Box 4"/>
          <p:cNvSpPr txBox="1"/>
          <p:nvPr/>
        </p:nvSpPr>
        <p:spPr>
          <a:xfrm>
            <a:off x="1172210" y="497205"/>
            <a:ext cx="9847580" cy="2676525"/>
          </a:xfrm>
          <a:prstGeom prst="rect">
            <a:avLst/>
          </a:prstGeom>
          <a:noFill/>
        </p:spPr>
        <p:txBody>
          <a:bodyPr wrap="square" rtlCol="0">
            <a:spAutoFit/>
          </a:bodyPr>
          <a:p>
            <a:pPr algn="ctr"/>
            <a:r>
              <a:rPr lang="en-US" sz="2800">
                <a:latin typeface="Times New Roman" panose="02020603050405020304" pitchFamily="18" charset="0"/>
                <a:cs typeface="Times New Roman" panose="02020603050405020304" pitchFamily="18" charset="0"/>
              </a:rPr>
              <a:t>Project 2</a:t>
            </a:r>
            <a:endParaRPr lang="en-US" sz="2800">
              <a:latin typeface="Times New Roman" panose="02020603050405020304" pitchFamily="18" charset="0"/>
              <a:cs typeface="Times New Roman" panose="02020603050405020304" pitchFamily="18" charset="0"/>
            </a:endParaRPr>
          </a:p>
          <a:p>
            <a:pPr algn="ctr"/>
            <a:r>
              <a:rPr lang="en-US" sz="2800">
                <a:latin typeface="Times New Roman" panose="02020603050405020304" pitchFamily="18" charset="0"/>
                <a:cs typeface="Times New Roman" panose="02020603050405020304" pitchFamily="18" charset="0"/>
              </a:rPr>
              <a:t>Presentation</a:t>
            </a:r>
            <a:endParaRPr lang="en-US" sz="2800">
              <a:latin typeface="Times New Roman" panose="02020603050405020304" pitchFamily="18" charset="0"/>
              <a:cs typeface="Times New Roman" panose="02020603050405020304" pitchFamily="18" charset="0"/>
            </a:endParaRPr>
          </a:p>
          <a:p>
            <a:pPr algn="ctr"/>
            <a:r>
              <a:rPr lang="en-US" sz="2800">
                <a:latin typeface="Times New Roman" panose="02020603050405020304" pitchFamily="18" charset="0"/>
                <a:cs typeface="Times New Roman" panose="02020603050405020304" pitchFamily="18" charset="0"/>
              </a:rPr>
              <a:t>on</a:t>
            </a:r>
            <a:endParaRPr lang="en-US" sz="280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sym typeface="+mn-ea"/>
              </a:rPr>
              <a:t>BRAIN </a:t>
            </a:r>
            <a:r>
              <a:rPr lang="en-US" sz="2800" b="1">
                <a:latin typeface="Times New Roman" panose="02020603050405020304" pitchFamily="18" charset="0"/>
                <a:cs typeface="Times New Roman" panose="02020603050405020304" pitchFamily="18" charset="0"/>
                <a:sym typeface="+mn-ea"/>
              </a:rPr>
              <a:t>TUMOR CLASSIFICATION </a:t>
            </a:r>
            <a:r>
              <a:rPr lang="en-US" sz="2800" b="1" dirty="0">
                <a:latin typeface="Times New Roman" panose="02020603050405020304" pitchFamily="18" charset="0"/>
                <a:cs typeface="Times New Roman" panose="02020603050405020304" pitchFamily="18" charset="0"/>
                <a:sym typeface="+mn-ea"/>
              </a:rPr>
              <a:t>USING MR IMAGES AND TRANSFER LEARNING</a:t>
            </a:r>
            <a:endParaRPr lang="en-US" sz="2800" b="1" dirty="0">
              <a:latin typeface="Times New Roman" panose="02020603050405020304" pitchFamily="18" charset="0"/>
              <a:cs typeface="Times New Roman" panose="02020603050405020304" pitchFamily="18" charset="0"/>
            </a:endParaRPr>
          </a:p>
          <a:p>
            <a:pPr algn="ctr"/>
            <a:endParaRPr lang="en-US" sz="2800">
              <a:latin typeface="Times New Roman" panose="02020603050405020304" pitchFamily="18" charset="0"/>
              <a:cs typeface="Times New Roman" panose="02020603050405020304" pitchFamily="18" charset="0"/>
            </a:endParaRPr>
          </a:p>
        </p:txBody>
      </p:sp>
      <p:sp>
        <p:nvSpPr>
          <p:cNvPr id="6" name="Text Box 5"/>
          <p:cNvSpPr txBox="1"/>
          <p:nvPr/>
        </p:nvSpPr>
        <p:spPr>
          <a:xfrm>
            <a:off x="4963160" y="3276600"/>
            <a:ext cx="2265045" cy="460375"/>
          </a:xfrm>
          <a:prstGeom prst="rect">
            <a:avLst/>
          </a:prstGeom>
          <a:noFill/>
        </p:spPr>
        <p:txBody>
          <a:bodyPr wrap="none" rtlCol="0">
            <a:spAutoFit/>
          </a:bodyPr>
          <a:p>
            <a:r>
              <a:rPr lang="en-US" sz="2400">
                <a:latin typeface="Times New Roman" panose="02020603050405020304" pitchFamily="18" charset="0"/>
                <a:cs typeface="Times New Roman" panose="02020603050405020304" pitchFamily="18" charset="0"/>
              </a:rPr>
              <a:t>ECM-A  Batch-3</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28115" y="476250"/>
            <a:ext cx="5797550" cy="951865"/>
          </a:xfrm>
        </p:spPr>
        <p:txBody>
          <a:bodyPr>
            <a:normAutofit fontScale="90000"/>
          </a:bodyPr>
          <a:p>
            <a:r>
              <a:rPr lang="en-US" b="1">
                <a:latin typeface="Times New Roman" panose="02020603050405020304" pitchFamily="18" charset="0"/>
                <a:cs typeface="Times New Roman" panose="02020603050405020304" pitchFamily="18" charset="0"/>
                <a:sym typeface="+mn-ea"/>
              </a:rPr>
              <a:t>Model Implementation</a:t>
            </a:r>
            <a:br>
              <a:rPr lang="en-US" b="1">
                <a:latin typeface="Times New Roman" panose="02020603050405020304" pitchFamily="18" charset="0"/>
                <a:cs typeface="Times New Roman" panose="02020603050405020304" pitchFamily="18" charset="0"/>
              </a:rPr>
            </a:br>
            <a:endParaRPr lang="en-US"/>
          </a:p>
        </p:txBody>
      </p:sp>
      <p:sp>
        <p:nvSpPr>
          <p:cNvPr id="4" name="Text Placeholder 3"/>
          <p:cNvSpPr>
            <a:spLocks noGrp="1"/>
          </p:cNvSpPr>
          <p:nvPr>
            <p:ph type="body" sz="half" idx="2"/>
          </p:nvPr>
        </p:nvSpPr>
        <p:spPr>
          <a:xfrm>
            <a:off x="1094105" y="1428115"/>
            <a:ext cx="10220960" cy="5120005"/>
          </a:xfrm>
        </p:spPr>
        <p:txBody>
          <a:bodyPr>
            <a:noAutofit/>
          </a:bodyPr>
          <a:p>
            <a:pPr marL="285750" indent="-285750" algn="just">
              <a:buFont typeface="Wingdings" panose="05000000000000000000" pitchFamily="34" charset="0"/>
              <a:buChar char="Ø"/>
            </a:pPr>
            <a:r>
              <a:rPr lang="en-US" sz="1800" b="1">
                <a:latin typeface="Times New Roman" panose="02020603050405020304" pitchFamily="18" charset="0"/>
                <a:cs typeface="Times New Roman" panose="02020603050405020304" pitchFamily="18" charset="0"/>
                <a:sym typeface="+mn-ea"/>
              </a:rPr>
              <a:t>Loading the dataset</a:t>
            </a:r>
            <a:r>
              <a:rPr lang="en-US" sz="1800">
                <a:latin typeface="Times New Roman" panose="02020603050405020304" pitchFamily="18" charset="0"/>
                <a:cs typeface="Times New Roman" panose="02020603050405020304" pitchFamily="18" charset="0"/>
                <a:sym typeface="+mn-ea"/>
              </a:rPr>
              <a:t>: The first step is to load the dataset into memory. This can be done using Python libraries such as NumPy or Pandas. The dataset should be divided into training and test sets.</a:t>
            </a:r>
            <a:endParaRPr lang="en-US" sz="18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34" charset="0"/>
              <a:buChar char="Ø"/>
            </a:pPr>
            <a:r>
              <a:rPr lang="en-US" sz="1800" b="1">
                <a:latin typeface="Times New Roman" panose="02020603050405020304" pitchFamily="18" charset="0"/>
                <a:cs typeface="Times New Roman" panose="02020603050405020304" pitchFamily="18" charset="0"/>
                <a:sym typeface="+mn-ea"/>
              </a:rPr>
              <a:t>Augmentation and image pre-procesing</a:t>
            </a:r>
            <a:r>
              <a:rPr lang="en-US" sz="1800">
                <a:latin typeface="Times New Roman" panose="02020603050405020304" pitchFamily="18" charset="0"/>
                <a:cs typeface="Times New Roman" panose="02020603050405020304" pitchFamily="18" charset="0"/>
                <a:sym typeface="+mn-ea"/>
              </a:rPr>
              <a:t>: Data augmentation techniques such as and cropping can be used to artificially increase the size of the dataset and reduce overfitting. This step can be done using Python libraries such as Keras or OpenCV.</a:t>
            </a:r>
            <a:endParaRPr lang="en-US" sz="18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34" charset="0"/>
              <a:buChar char="Ø"/>
            </a:pPr>
            <a:r>
              <a:rPr lang="en-US" sz="1800" b="1">
                <a:latin typeface="Times New Roman" panose="02020603050405020304" pitchFamily="18" charset="0"/>
                <a:cs typeface="Times New Roman" panose="02020603050405020304" pitchFamily="18" charset="0"/>
                <a:sym typeface="+mn-ea"/>
              </a:rPr>
              <a:t>Feature extraction</a:t>
            </a:r>
            <a:r>
              <a:rPr lang="en-US" sz="1800">
                <a:latin typeface="Times New Roman" panose="02020603050405020304" pitchFamily="18" charset="0"/>
                <a:cs typeface="Times New Roman" panose="02020603050405020304" pitchFamily="18" charset="0"/>
                <a:sym typeface="+mn-ea"/>
              </a:rPr>
              <a:t>: Feature extraction involves extracting important features from the images that can help in distinguishing between different types of tumors. This can be done using pre-trained models such as VGG16 or InceptionV3, which have been trained on large datasets of images and can extract meaningful features from the input images.</a:t>
            </a:r>
            <a:endParaRPr lang="en-US" sz="18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34" charset="0"/>
              <a:buChar char="Ø"/>
            </a:pPr>
            <a:r>
              <a:rPr lang="en-US" sz="1800" b="1">
                <a:latin typeface="Times New Roman" panose="02020603050405020304" pitchFamily="18" charset="0"/>
                <a:cs typeface="Times New Roman" panose="02020603050405020304" pitchFamily="18" charset="0"/>
                <a:sym typeface="+mn-ea"/>
              </a:rPr>
              <a:t>Classification</a:t>
            </a:r>
            <a:r>
              <a:rPr lang="en-US" sz="1800">
                <a:latin typeface="Times New Roman" panose="02020603050405020304" pitchFamily="18" charset="0"/>
                <a:cs typeface="Times New Roman" panose="02020603050405020304" pitchFamily="18" charset="0"/>
                <a:sym typeface="+mn-ea"/>
              </a:rPr>
              <a:t>: Once the features have been extracted, a classification model can be trained to classify the images into different tumor types.</a:t>
            </a:r>
            <a:endParaRPr lang="en-US" sz="18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34" charset="0"/>
              <a:buChar char="Ø"/>
            </a:pPr>
            <a:r>
              <a:rPr lang="en-US" sz="1800" b="1">
                <a:latin typeface="Times New Roman" panose="02020603050405020304" pitchFamily="18" charset="0"/>
                <a:cs typeface="Times New Roman" panose="02020603050405020304" pitchFamily="18" charset="0"/>
                <a:sym typeface="+mn-ea"/>
              </a:rPr>
              <a:t>Further classification of tumor type</a:t>
            </a:r>
            <a:r>
              <a:rPr lang="en-US" sz="1800">
                <a:latin typeface="Times New Roman" panose="02020603050405020304" pitchFamily="18" charset="0"/>
                <a:cs typeface="Times New Roman" panose="02020603050405020304" pitchFamily="18" charset="0"/>
                <a:sym typeface="+mn-ea"/>
              </a:rPr>
              <a:t>: After the images have been classified into different tumor types, further classification can be done to identify the specific type of tumor.</a:t>
            </a:r>
            <a:endParaRPr lang="en-US" sz="18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34" charset="0"/>
              <a:buChar char="Ø"/>
            </a:pPr>
            <a:r>
              <a:rPr lang="en-US" sz="1800">
                <a:latin typeface="Times New Roman" panose="02020603050405020304" pitchFamily="18" charset="0"/>
                <a:cs typeface="Times New Roman" panose="02020603050405020304" pitchFamily="18" charset="0"/>
                <a:sym typeface="+mn-ea"/>
              </a:rPr>
              <a:t>Overall, this process involves loading the dataset, augmenting the data, extracting important features, classifying the images to identify if there is a tumor or not, and further classifying the specific types of tumor if there is a tumor. This process requires a combination of image processing, machine learning, and deep learning techniques and can be computationally intensive.</a:t>
            </a:r>
            <a:endParaRPr lang="en-US" sz="1800">
              <a:latin typeface="Times New Roman" panose="02020603050405020304" pitchFamily="18" charset="0"/>
              <a:cs typeface="Times New Roman" panose="02020603050405020304" pitchFamily="18" charset="0"/>
            </a:endParaRPr>
          </a:p>
          <a:p>
            <a:pPr marL="285750" indent="-285750"/>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sz="3600" dirty="0">
                <a:latin typeface="Times New Roman" panose="02020603050405020304" pitchFamily="18" charset="0"/>
                <a:cs typeface="Times New Roman" panose="02020603050405020304" pitchFamily="18" charset="0"/>
              </a:rPr>
              <a:t>Data Description</a:t>
            </a:r>
            <a:endParaRPr lang="en-US" alt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There were 4 distinct classes in the dataset — Glioma, Meningioma, Pituitary </a:t>
            </a:r>
            <a:r>
              <a:rPr lang="en-IN" sz="18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Tumor</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and a baseline case of No </a:t>
            </a:r>
            <a:r>
              <a:rPr lang="en-IN" sz="18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Tumor</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The dataset consists of 5,712 images in the training set and 1,311 images in the test set.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Sample Images:</a:t>
            </a:r>
            <a:endParaRPr lang="en-IN"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rcRect r="22071"/>
          <a:stretch>
            <a:fillRect/>
          </a:stretch>
        </p:blipFill>
        <p:spPr>
          <a:xfrm>
            <a:off x="1525270" y="3078480"/>
            <a:ext cx="5372100" cy="2829560"/>
          </a:xfrm>
          <a:prstGeom prst="rect">
            <a:avLst/>
          </a:prstGeom>
        </p:spPr>
      </p:pic>
      <p:pic>
        <p:nvPicPr>
          <p:cNvPr id="8" name="Content Placeholder 7" descr="SIZE_PIE"/>
          <p:cNvPicPr>
            <a:picLocks noGrp="1" noChangeAspect="1"/>
          </p:cNvPicPr>
          <p:nvPr>
            <p:ph sz="half" idx="2"/>
          </p:nvPr>
        </p:nvPicPr>
        <p:blipFill>
          <a:blip r:embed="rId2"/>
          <a:stretch>
            <a:fillRect/>
          </a:stretch>
        </p:blipFill>
        <p:spPr>
          <a:xfrm>
            <a:off x="7235190" y="3060065"/>
            <a:ext cx="3799205" cy="28663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CNN Model</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p>
            <a:pPr algn="just">
              <a:lnSpc>
                <a:spcPct val="100000"/>
              </a:lnSpc>
              <a:buFont typeface="Wingdings" panose="05000000000000000000" pitchFamily="34" charset="0"/>
              <a:buChar char="Ø"/>
            </a:pPr>
            <a:r>
              <a:rPr lang="en-US" sz="2400">
                <a:solidFill>
                  <a:srgbClr val="000000"/>
                </a:solidFill>
                <a:latin typeface="Times New Roman" panose="02020603050405020304" pitchFamily="18" charset="0"/>
                <a:cs typeface="Times New Roman" panose="02020603050405020304" pitchFamily="18" charset="0"/>
                <a:sym typeface="+mn-ea"/>
              </a:rPr>
              <a:t>Convolutional Neural Network consists of multiple layers of interconnected neurons.</a:t>
            </a:r>
            <a:endParaRPr lang="en-US" sz="2400" b="0">
              <a:solidFill>
                <a:srgbClr val="000000"/>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34" charset="0"/>
              <a:buChar char="Ø"/>
            </a:pPr>
            <a:r>
              <a:rPr lang="en-US" sz="2400">
                <a:solidFill>
                  <a:srgbClr val="000000"/>
                </a:solidFill>
                <a:latin typeface="Times New Roman" panose="02020603050405020304" pitchFamily="18" charset="0"/>
                <a:cs typeface="Times New Roman" panose="02020603050405020304" pitchFamily="18" charset="0"/>
                <a:sym typeface="+mn-ea"/>
              </a:rPr>
              <a:t>Each layer of the network contains multiple neurons.The connections between neurons are represented by weights.</a:t>
            </a:r>
            <a:endParaRPr lang="en-US" sz="2400" b="0">
              <a:solidFill>
                <a:srgbClr val="000000"/>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34" charset="0"/>
              <a:buChar char="Ø"/>
            </a:pPr>
            <a:r>
              <a:rPr lang="en-US" sz="2400">
                <a:solidFill>
                  <a:srgbClr val="000000"/>
                </a:solidFill>
                <a:latin typeface="Times New Roman" panose="02020603050405020304" pitchFamily="18" charset="0"/>
                <a:cs typeface="Times New Roman" panose="02020603050405020304" pitchFamily="18" charset="0"/>
                <a:sym typeface="+mn-ea"/>
              </a:rPr>
              <a:t>The network is trained using the backpropagation algorithm, which adjusts the weights and baises.</a:t>
            </a:r>
            <a:endParaRPr lang="en-US" sz="2400" b="0">
              <a:solidFill>
                <a:srgbClr val="000000"/>
              </a:solidFill>
              <a:latin typeface="Times New Roman" panose="02020603050405020304" pitchFamily="18" charset="0"/>
              <a:ea typeface="Symbol" panose="05050102010706020507" charset="0"/>
              <a:cs typeface="Times New Roman" panose="02020603050405020304" pitchFamily="18" charset="0"/>
            </a:endParaRPr>
          </a:p>
          <a:p>
            <a:pPr algn="just">
              <a:lnSpc>
                <a:spcPct val="100000"/>
              </a:lnSpc>
              <a:buFont typeface="Wingdings" panose="05000000000000000000" pitchFamily="34" charset="0"/>
              <a:buChar char="Ø"/>
            </a:pPr>
            <a:endParaRPr lang="en-US" sz="2400" b="0">
              <a:solidFill>
                <a:srgbClr val="000000"/>
              </a:solidFill>
              <a:latin typeface="Times New Roman" panose="02020603050405020304" pitchFamily="18" charset="0"/>
              <a:ea typeface="Symbol" panose="05050102010706020507" charset="0"/>
              <a:cs typeface="Times New Roman" panose="02020603050405020304" pitchFamily="18" charset="0"/>
            </a:endParaRPr>
          </a:p>
        </p:txBody>
      </p:sp>
      <p:pic>
        <p:nvPicPr>
          <p:cNvPr id="7" name="Picture 7" descr="C:\Users\Admin\Downloads\cnn,vgg,v3\cnn_architechture.png"/>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6833235" y="132715"/>
            <a:ext cx="3957955" cy="6044565"/>
          </a:xfrm>
          <a:prstGeom prst="rect">
            <a:avLst/>
          </a:prstGeom>
          <a:noFill/>
          <a:ln>
            <a:noFill/>
          </a:ln>
        </p:spPr>
      </p:pic>
      <p:sp>
        <p:nvSpPr>
          <p:cNvPr id="4" name="Text Box 3"/>
          <p:cNvSpPr txBox="1"/>
          <p:nvPr/>
        </p:nvSpPr>
        <p:spPr>
          <a:xfrm>
            <a:off x="7828915" y="6339205"/>
            <a:ext cx="1967230" cy="368300"/>
          </a:xfrm>
          <a:prstGeom prst="rect">
            <a:avLst/>
          </a:prstGeom>
          <a:noFill/>
        </p:spPr>
        <p:txBody>
          <a:bodyPr wrap="none" rtlCol="0">
            <a:spAutoFit/>
          </a:bodyPr>
          <a:p>
            <a:r>
              <a:rPr lang="en-US">
                <a:latin typeface="Times New Roman" panose="02020603050405020304" pitchFamily="18" charset="0"/>
                <a:cs typeface="Times New Roman" panose="02020603050405020304" pitchFamily="18" charset="0"/>
              </a:rPr>
              <a:t>CNN Architechture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307840" cy="1325880"/>
          </a:xfrm>
        </p:spPr>
        <p:txBody>
          <a:bodyPr>
            <a:normAutofit/>
          </a:bodyPr>
          <a:lstStyle/>
          <a:p>
            <a:r>
              <a:rPr lang="en-US" sz="3600" b="1" dirty="0">
                <a:latin typeface="Times New Roman" panose="02020603050405020304" pitchFamily="18" charset="0"/>
                <a:cs typeface="Times New Roman" panose="02020603050405020304" pitchFamily="18" charset="0"/>
              </a:rPr>
              <a:t>VGG16 Model </a:t>
            </a:r>
            <a:endParaRPr lang="en-IN" sz="3600" b="1" dirty="0">
              <a:latin typeface="Times New Roman" panose="02020603050405020304" pitchFamily="18" charset="0"/>
              <a:cs typeface="Times New Roman" panose="02020603050405020304" pitchFamily="18" charset="0"/>
            </a:endParaRPr>
          </a:p>
        </p:txBody>
      </p:sp>
      <p:pic>
        <p:nvPicPr>
          <p:cNvPr id="15" name="Picture 15" descr="C:\Users\Admin\Downloads\cnn,vgg,v3\vgg_architechture.png"/>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6482715" y="193040"/>
            <a:ext cx="4793615" cy="6177280"/>
          </a:xfrm>
          <a:prstGeom prst="rect">
            <a:avLst/>
          </a:prstGeom>
          <a:noFill/>
          <a:ln>
            <a:noFill/>
          </a:ln>
        </p:spPr>
      </p:pic>
      <p:sp>
        <p:nvSpPr>
          <p:cNvPr id="5" name="Text Box 4"/>
          <p:cNvSpPr txBox="1"/>
          <p:nvPr/>
        </p:nvSpPr>
        <p:spPr>
          <a:xfrm>
            <a:off x="7941945" y="6489700"/>
            <a:ext cx="2056130" cy="368300"/>
          </a:xfrm>
          <a:prstGeom prst="rect">
            <a:avLst/>
          </a:prstGeom>
          <a:noFill/>
        </p:spPr>
        <p:txBody>
          <a:bodyPr wrap="none" rtlCol="0">
            <a:spAutoFit/>
          </a:bodyPr>
          <a:p>
            <a:r>
              <a:rPr lang="en-US">
                <a:latin typeface="Times New Roman" panose="02020603050405020304" pitchFamily="18" charset="0"/>
                <a:cs typeface="Times New Roman" panose="02020603050405020304" pitchFamily="18" charset="0"/>
              </a:rPr>
              <a:t>Vgg16 architechture</a:t>
            </a:r>
            <a:endParaRPr lang="en-US">
              <a:latin typeface="Times New Roman" panose="02020603050405020304" pitchFamily="18" charset="0"/>
              <a:cs typeface="Times New Roman" panose="02020603050405020304" pitchFamily="18" charset="0"/>
            </a:endParaRPr>
          </a:p>
        </p:txBody>
      </p:sp>
      <p:sp>
        <p:nvSpPr>
          <p:cNvPr id="4" name="Text Box 3"/>
          <p:cNvSpPr txBox="1"/>
          <p:nvPr/>
        </p:nvSpPr>
        <p:spPr>
          <a:xfrm>
            <a:off x="838200" y="1613535"/>
            <a:ext cx="5467985" cy="3291840"/>
          </a:xfrm>
          <a:prstGeom prst="rect">
            <a:avLst/>
          </a:prstGeom>
          <a:noFill/>
        </p:spPr>
        <p:txBody>
          <a:bodyPr wrap="square" rtlCol="0">
            <a:spAutoFit/>
          </a:bodyPr>
          <a:p>
            <a:pPr marL="342900" indent="-342900" algn="just">
              <a:lnSpc>
                <a:spcPct val="130000"/>
              </a:lnSpc>
              <a:buFont typeface="Wingdings" panose="05000000000000000000" pitchFamily="34" charset="0"/>
              <a:buChar char="Ø"/>
            </a:pPr>
            <a:r>
              <a:rPr lang="en-US" sz="2000">
                <a:solidFill>
                  <a:srgbClr val="000000"/>
                </a:solidFill>
                <a:latin typeface="Times New Roman" panose="02020603050405020304" pitchFamily="18" charset="0"/>
                <a:cs typeface="Times New Roman" panose="02020603050405020304" pitchFamily="18" charset="0"/>
                <a:sym typeface="+mn-ea"/>
              </a:rPr>
              <a:t>VGG16 has 16 layers, including 13 convolution layers and 3 fully connected layers.</a:t>
            </a:r>
            <a:endParaRPr lang="en-US" sz="2000" b="0">
              <a:solidFill>
                <a:srgbClr val="000000"/>
              </a:solidFill>
              <a:latin typeface="Times New Roman" panose="02020603050405020304" pitchFamily="18" charset="0"/>
              <a:cs typeface="Times New Roman" panose="02020603050405020304" pitchFamily="18" charset="0"/>
            </a:endParaRPr>
          </a:p>
          <a:p>
            <a:pPr marL="342900" indent="-342900" algn="just">
              <a:lnSpc>
                <a:spcPct val="130000"/>
              </a:lnSpc>
              <a:buFont typeface="Wingdings" panose="05000000000000000000" pitchFamily="34" charset="0"/>
              <a:buChar char="Ø"/>
            </a:pPr>
            <a:r>
              <a:rPr lang="en-US" sz="2000">
                <a:solidFill>
                  <a:srgbClr val="000000"/>
                </a:solidFill>
                <a:latin typeface="Times New Roman" panose="02020603050405020304" pitchFamily="18" charset="0"/>
                <a:cs typeface="Times New Roman" panose="02020603050405020304" pitchFamily="18" charset="0"/>
                <a:sym typeface="+mn-ea"/>
              </a:rPr>
              <a:t>The convolution layers in VGG16 have a small receptive field of 3x3 pixels.</a:t>
            </a:r>
            <a:endParaRPr lang="en-US" sz="2000">
              <a:solidFill>
                <a:srgbClr val="000000"/>
              </a:solidFill>
              <a:latin typeface="Times New Roman" panose="02020603050405020304" pitchFamily="18" charset="0"/>
              <a:cs typeface="Times New Roman" panose="02020603050405020304" pitchFamily="18" charset="0"/>
              <a:sym typeface="+mn-ea"/>
            </a:endParaRPr>
          </a:p>
          <a:p>
            <a:pPr marL="342900" indent="-342900" algn="just">
              <a:lnSpc>
                <a:spcPct val="130000"/>
              </a:lnSpc>
              <a:buFont typeface="Wingdings" panose="05000000000000000000" pitchFamily="34" charset="0"/>
              <a:buChar char="Ø"/>
            </a:pPr>
            <a:r>
              <a:rPr lang="en-US" sz="2000">
                <a:solidFill>
                  <a:srgbClr val="000000"/>
                </a:solidFill>
                <a:latin typeface="Times New Roman" panose="02020603050405020304" pitchFamily="18" charset="0"/>
                <a:cs typeface="Times New Roman" panose="02020603050405020304" pitchFamily="18" charset="0"/>
                <a:sym typeface="+mn-ea"/>
              </a:rPr>
              <a:t>VGG16 uses max pooling with 2x2 filters size and a stride of 2 to downsample the features maps and reduce the dimensionally of input.</a:t>
            </a:r>
            <a:endParaRPr lang="en-US" sz="2000">
              <a:solidFill>
                <a:srgbClr val="000000"/>
              </a:solidFill>
              <a:latin typeface="Times New Roman" panose="02020603050405020304" pitchFamily="18" charset="0"/>
              <a:cs typeface="Times New Roman" panose="02020603050405020304" pitchFamily="18" charset="0"/>
              <a:sym typeface="+mn-ea"/>
            </a:endParaRPr>
          </a:p>
          <a:p>
            <a:pPr marL="342900" indent="-342900" algn="just">
              <a:lnSpc>
                <a:spcPct val="130000"/>
              </a:lnSpc>
              <a:buFont typeface="Wingdings" panose="05000000000000000000" pitchFamily="34" charset="0"/>
              <a:buChar char="Ø"/>
            </a:pPr>
            <a:r>
              <a:rPr lang="en-US" sz="2000">
                <a:solidFill>
                  <a:srgbClr val="000000"/>
                </a:solidFill>
                <a:latin typeface="Times New Roman" panose="02020603050405020304" pitchFamily="18" charset="0"/>
                <a:cs typeface="Times New Roman" panose="02020603050405020304" pitchFamily="18" charset="0"/>
                <a:sym typeface="+mn-ea"/>
              </a:rPr>
              <a:t>Input image size is 224x224 in RGB format.</a:t>
            </a:r>
            <a:endParaRPr lang="en-US" sz="2000">
              <a:solidFill>
                <a:srgbClr val="00000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InveptionV3 Model</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p>
            <a:pPr algn="just">
              <a:buFont typeface="Wingdings" panose="05000000000000000000" pitchFamily="34" charset="0"/>
              <a:buChar char="Ø"/>
            </a:pPr>
            <a:r>
              <a:rPr lang="en-US">
                <a:solidFill>
                  <a:srgbClr val="000000"/>
                </a:solidFill>
                <a:latin typeface="Times New Roman" panose="02020603050405020304" pitchFamily="18" charset="0"/>
                <a:cs typeface="Times New Roman" panose="02020603050405020304" pitchFamily="18" charset="0"/>
                <a:sym typeface="+mn-ea"/>
              </a:rPr>
              <a:t>It has 48 layers.Input images of size 229x229 pixels.</a:t>
            </a:r>
            <a:endParaRPr lang="en-US" b="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34" charset="0"/>
              <a:buChar char="Ø"/>
            </a:pPr>
            <a:r>
              <a:rPr lang="en-US">
                <a:solidFill>
                  <a:srgbClr val="000000"/>
                </a:solidFill>
                <a:latin typeface="Times New Roman" panose="02020603050405020304" pitchFamily="18" charset="0"/>
                <a:cs typeface="Times New Roman" panose="02020603050405020304" pitchFamily="18" charset="0"/>
                <a:sym typeface="+mn-ea"/>
              </a:rPr>
              <a:t>Uses auxiliary classifiers at intermediate layers of the network to encourage to learn more discriminating features.</a:t>
            </a:r>
            <a:endParaRPr lang="en-US">
              <a:solidFill>
                <a:srgbClr val="000000"/>
              </a:solidFill>
              <a:latin typeface="Times New Roman" panose="02020603050405020304" pitchFamily="18" charset="0"/>
              <a:cs typeface="Times New Roman" panose="02020603050405020304" pitchFamily="18" charset="0"/>
              <a:sym typeface="+mn-ea"/>
            </a:endParaRPr>
          </a:p>
          <a:p>
            <a:pPr algn="just">
              <a:buFont typeface="Wingdings" panose="05000000000000000000" pitchFamily="34" charset="0"/>
              <a:buChar char="Ø"/>
            </a:pPr>
            <a:r>
              <a:rPr lang="en-US">
                <a:solidFill>
                  <a:srgbClr val="000000"/>
                </a:solidFill>
                <a:latin typeface="Times New Roman" panose="02020603050405020304" pitchFamily="18" charset="0"/>
                <a:cs typeface="Times New Roman" panose="02020603050405020304" pitchFamily="18" charset="0"/>
                <a:sym typeface="+mn-ea"/>
              </a:rPr>
              <a:t>Batch normalization is used to normalize the inputs to each layer.</a:t>
            </a:r>
            <a:endParaRPr lang="en-US"/>
          </a:p>
        </p:txBody>
      </p:sp>
      <p:pic>
        <p:nvPicPr>
          <p:cNvPr id="17" name="Picture 17" descr="C:\Users\Admin\Downloads\cnn,vgg,v3\inception_architechture.png"/>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6935470" y="325120"/>
            <a:ext cx="4051300" cy="5852160"/>
          </a:xfrm>
          <a:prstGeom prst="rect">
            <a:avLst/>
          </a:prstGeom>
          <a:noFill/>
          <a:ln>
            <a:noFill/>
          </a:ln>
        </p:spPr>
      </p:pic>
      <p:sp>
        <p:nvSpPr>
          <p:cNvPr id="4" name="Text Box 3"/>
          <p:cNvSpPr txBox="1"/>
          <p:nvPr/>
        </p:nvSpPr>
        <p:spPr>
          <a:xfrm>
            <a:off x="7708265" y="6329045"/>
            <a:ext cx="2627630" cy="368300"/>
          </a:xfrm>
          <a:prstGeom prst="rect">
            <a:avLst/>
          </a:prstGeom>
          <a:noFill/>
        </p:spPr>
        <p:txBody>
          <a:bodyPr wrap="none" rtlCol="0">
            <a:spAutoFit/>
          </a:bodyPr>
          <a:p>
            <a:r>
              <a:rPr lang="en-US">
                <a:latin typeface="Times New Roman" panose="02020603050405020304" pitchFamily="18" charset="0"/>
                <a:cs typeface="Times New Roman" panose="02020603050405020304" pitchFamily="18" charset="0"/>
              </a:rPr>
              <a:t>InceptionV3 Architechture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06065" y="-161290"/>
            <a:ext cx="5300980" cy="1325880"/>
          </a:xfrm>
        </p:spPr>
        <p:txBody>
          <a:bodyPr>
            <a:normAutofit/>
          </a:bodyPr>
          <a:p>
            <a:pPr algn="ctr"/>
            <a:r>
              <a:rPr lang="en-US">
                <a:latin typeface="Times New Roman" panose="02020603050405020304" pitchFamily="18" charset="0"/>
                <a:cs typeface="Times New Roman" panose="02020603050405020304" pitchFamily="18" charset="0"/>
              </a:rPr>
              <a:t>System Workflow</a:t>
            </a:r>
            <a:endParaRPr lang="en-US">
              <a:latin typeface="Times New Roman" panose="02020603050405020304" pitchFamily="18" charset="0"/>
              <a:cs typeface="Times New Roman" panose="02020603050405020304" pitchFamily="18" charset="0"/>
            </a:endParaRPr>
          </a:p>
        </p:txBody>
      </p:sp>
      <p:pic>
        <p:nvPicPr>
          <p:cNvPr id="5" name="Picture 1" descr="proposed_block"/>
          <p:cNvPicPr>
            <a:picLocks noChangeAspect="1"/>
          </p:cNvPicPr>
          <p:nvPr>
            <p:ph idx="1"/>
          </p:nvPr>
        </p:nvPicPr>
        <p:blipFill>
          <a:blip r:embed="rId1"/>
          <a:stretch>
            <a:fillRect/>
          </a:stretch>
        </p:blipFill>
        <p:spPr>
          <a:xfrm>
            <a:off x="2873375" y="832485"/>
            <a:ext cx="6858000" cy="60255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30000"/>
              </a:lnSpc>
            </a:pPr>
            <a:r>
              <a:rPr lang="en-US">
                <a:latin typeface="Times New Roman" panose="02020603050405020304" pitchFamily="18" charset="0"/>
                <a:cs typeface="Times New Roman" panose="02020603050405020304" pitchFamily="18" charset="0"/>
              </a:rPr>
              <a:t>SEQUENCE</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DIAGRAM</a:t>
            </a:r>
            <a:endParaRPr lang="en-US">
              <a:latin typeface="Times New Roman" panose="02020603050405020304" pitchFamily="18" charset="0"/>
              <a:cs typeface="Times New Roman" panose="02020603050405020304" pitchFamily="18" charset="0"/>
            </a:endParaRPr>
          </a:p>
        </p:txBody>
      </p:sp>
      <p:pic>
        <p:nvPicPr>
          <p:cNvPr id="22" name="Picture 2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b="1600"/>
          <a:stretch>
            <a:fillRect/>
          </a:stretch>
        </p:blipFill>
        <p:spPr>
          <a:xfrm>
            <a:off x="3392805" y="0"/>
            <a:ext cx="861695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29285"/>
            <a:ext cx="10515600" cy="1011555"/>
          </a:xfrm>
        </p:spPr>
        <p:txBody>
          <a:bodyPr/>
          <a:p>
            <a:r>
              <a:rPr lang="en-US">
                <a:latin typeface="Times New Roman" panose="02020603050405020304" pitchFamily="18" charset="0"/>
                <a:cs typeface="Times New Roman" panose="02020603050405020304" pitchFamily="18" charset="0"/>
                <a:sym typeface="+mn-ea"/>
              </a:rPr>
              <a:t>Performance metrics</a:t>
            </a:r>
            <a:endParaRPr lang="en-US"/>
          </a:p>
        </p:txBody>
      </p:sp>
      <p:sp>
        <p:nvSpPr>
          <p:cNvPr id="4" name="Text Box 3"/>
          <p:cNvSpPr txBox="1"/>
          <p:nvPr/>
        </p:nvSpPr>
        <p:spPr>
          <a:xfrm>
            <a:off x="708025" y="1879600"/>
            <a:ext cx="10836275" cy="4323080"/>
          </a:xfrm>
          <a:prstGeom prst="rect">
            <a:avLst/>
          </a:prstGeom>
          <a:noFill/>
        </p:spPr>
        <p:txBody>
          <a:bodyPr wrap="square" rtlCol="0" anchor="t">
            <a:spAutoFit/>
          </a:bodyPr>
          <a:p>
            <a:pPr algn="just">
              <a:lnSpc>
                <a:spcPct val="125000"/>
              </a:lnSpc>
              <a:buFont typeface="Wingdings" panose="05000000000000000000" pitchFamily="34" charset="0"/>
              <a:buChar char="Ø"/>
            </a:pPr>
            <a:r>
              <a:rPr lang="en-US" sz="2000">
                <a:latin typeface="Times New Roman" panose="02020603050405020304" pitchFamily="18" charset="0"/>
                <a:cs typeface="Times New Roman" panose="02020603050405020304" pitchFamily="18" charset="0"/>
                <a:sym typeface="+mn-ea"/>
              </a:rPr>
              <a:t>The metrics we have used for the evaluation of our model are:</a:t>
            </a:r>
            <a:endParaRPr lang="en-US" sz="2000">
              <a:latin typeface="Times New Roman" panose="02020603050405020304" pitchFamily="18" charset="0"/>
              <a:cs typeface="Times New Roman" panose="02020603050405020304" pitchFamily="18" charset="0"/>
            </a:endParaRPr>
          </a:p>
          <a:p>
            <a:pPr algn="just">
              <a:lnSpc>
                <a:spcPct val="125000"/>
              </a:lnSpc>
              <a:buFont typeface="Wingdings" panose="05000000000000000000" pitchFamily="34" charset="0"/>
              <a:buChar char="Ø"/>
            </a:pPr>
            <a:r>
              <a:rPr lang="en-US" sz="2000">
                <a:latin typeface="Times New Roman" panose="02020603050405020304" pitchFamily="18" charset="0"/>
                <a:cs typeface="Times New Roman" panose="02020603050405020304" pitchFamily="18" charset="0"/>
                <a:sym typeface="+mn-ea"/>
              </a:rPr>
              <a:t> Accuracy= (TN+TP)/ (TN+FP+FN+TP)      (1) </a:t>
            </a:r>
            <a:endParaRPr lang="en-US" sz="2000">
              <a:latin typeface="Times New Roman" panose="02020603050405020304" pitchFamily="18" charset="0"/>
              <a:cs typeface="Times New Roman" panose="02020603050405020304" pitchFamily="18" charset="0"/>
            </a:endParaRPr>
          </a:p>
          <a:p>
            <a:pPr algn="just">
              <a:lnSpc>
                <a:spcPct val="125000"/>
              </a:lnSpc>
              <a:buFont typeface="Wingdings" panose="05000000000000000000" pitchFamily="34" charset="0"/>
              <a:buChar char="Ø"/>
            </a:pPr>
            <a:r>
              <a:rPr lang="en-US" sz="2000">
                <a:latin typeface="Times New Roman" panose="02020603050405020304" pitchFamily="18" charset="0"/>
                <a:cs typeface="Times New Roman" panose="02020603050405020304" pitchFamily="18" charset="0"/>
                <a:sym typeface="+mn-ea"/>
              </a:rPr>
              <a:t>Precision=TP/ (FP+TP)                                  (2)</a:t>
            </a:r>
            <a:endParaRPr lang="en-US" sz="2000">
              <a:latin typeface="Times New Roman" panose="02020603050405020304" pitchFamily="18" charset="0"/>
              <a:cs typeface="Times New Roman" panose="02020603050405020304" pitchFamily="18" charset="0"/>
            </a:endParaRPr>
          </a:p>
          <a:p>
            <a:pPr algn="just">
              <a:lnSpc>
                <a:spcPct val="125000"/>
              </a:lnSpc>
              <a:buFont typeface="Wingdings" panose="05000000000000000000" pitchFamily="34" charset="0"/>
              <a:buChar char="Ø"/>
            </a:pPr>
            <a:r>
              <a:rPr lang="en-US" sz="2000">
                <a:latin typeface="Times New Roman" panose="02020603050405020304" pitchFamily="18" charset="0"/>
                <a:cs typeface="Times New Roman" panose="02020603050405020304" pitchFamily="18" charset="0"/>
                <a:sym typeface="+mn-ea"/>
              </a:rPr>
              <a:t> Recall=TP/ (TP+FN)                                   (3)</a:t>
            </a:r>
            <a:endParaRPr lang="en-US" sz="2000">
              <a:latin typeface="Times New Roman" panose="02020603050405020304" pitchFamily="18" charset="0"/>
              <a:cs typeface="Times New Roman" panose="02020603050405020304" pitchFamily="18" charset="0"/>
            </a:endParaRPr>
          </a:p>
          <a:p>
            <a:pPr algn="just">
              <a:lnSpc>
                <a:spcPct val="125000"/>
              </a:lnSpc>
              <a:buFont typeface="Wingdings" panose="05000000000000000000" pitchFamily="34" charset="0"/>
              <a:buChar char="Ø"/>
            </a:pPr>
            <a:r>
              <a:rPr lang="en-US" sz="2000">
                <a:latin typeface="Times New Roman" panose="02020603050405020304" pitchFamily="18" charset="0"/>
                <a:cs typeface="Times New Roman" panose="02020603050405020304" pitchFamily="18" charset="0"/>
                <a:sym typeface="+mn-ea"/>
              </a:rPr>
              <a:t> F1 score= TP/ (TP+1/2(FP+FN))                (4) </a:t>
            </a:r>
            <a:endParaRPr lang="en-US" sz="2000">
              <a:latin typeface="Times New Roman" panose="02020603050405020304" pitchFamily="18" charset="0"/>
              <a:cs typeface="Times New Roman" panose="02020603050405020304" pitchFamily="18" charset="0"/>
            </a:endParaRPr>
          </a:p>
          <a:p>
            <a:pPr marL="0" indent="0" algn="just">
              <a:lnSpc>
                <a:spcPct val="125000"/>
              </a:lnSpc>
              <a:buFont typeface="Wingdings" panose="05000000000000000000" pitchFamily="34" charset="0"/>
              <a:buNone/>
            </a:pPr>
            <a:r>
              <a:rPr lang="en-US" sz="2000">
                <a:latin typeface="Times New Roman" panose="02020603050405020304" pitchFamily="18" charset="0"/>
                <a:cs typeface="Times New Roman" panose="02020603050405020304" pitchFamily="18" charset="0"/>
                <a:sym typeface="+mn-ea"/>
              </a:rPr>
              <a:t>                                      </a:t>
            </a:r>
            <a:endParaRPr lang="en-US" sz="2000">
              <a:latin typeface="Times New Roman" panose="02020603050405020304" pitchFamily="18" charset="0"/>
              <a:cs typeface="Times New Roman" panose="02020603050405020304" pitchFamily="18" charset="0"/>
            </a:endParaRPr>
          </a:p>
          <a:p>
            <a:pPr indent="0" algn="just">
              <a:lnSpc>
                <a:spcPct val="125000"/>
              </a:lnSpc>
              <a:buFont typeface="Wingdings" panose="05000000000000000000" pitchFamily="34" charset="0"/>
              <a:buNone/>
            </a:pPr>
            <a:r>
              <a:rPr lang="en-US" sz="2000">
                <a:latin typeface="Times New Roman" panose="02020603050405020304" pitchFamily="18" charset="0"/>
                <a:cs typeface="Times New Roman" panose="02020603050405020304" pitchFamily="18" charset="0"/>
                <a:sym typeface="+mn-ea"/>
              </a:rPr>
              <a:t>Where,</a:t>
            </a:r>
            <a:endParaRPr lang="en-US" sz="2000">
              <a:latin typeface="Times New Roman" panose="02020603050405020304" pitchFamily="18" charset="0"/>
              <a:cs typeface="Times New Roman" panose="02020603050405020304" pitchFamily="18" charset="0"/>
            </a:endParaRPr>
          </a:p>
          <a:p>
            <a:pPr indent="0" algn="just">
              <a:lnSpc>
                <a:spcPct val="125000"/>
              </a:lnSpc>
              <a:buNone/>
            </a:pPr>
            <a:r>
              <a:rPr lang="en-US" sz="2000">
                <a:latin typeface="Times New Roman" panose="02020603050405020304" pitchFamily="18" charset="0"/>
                <a:cs typeface="Times New Roman" panose="02020603050405020304" pitchFamily="18" charset="0"/>
                <a:sym typeface="+mn-ea"/>
              </a:rPr>
              <a:t> TP = True-positive,</a:t>
            </a:r>
            <a:endParaRPr lang="en-US" sz="2000">
              <a:latin typeface="Times New Roman" panose="02020603050405020304" pitchFamily="18" charset="0"/>
              <a:cs typeface="Times New Roman" panose="02020603050405020304" pitchFamily="18" charset="0"/>
            </a:endParaRPr>
          </a:p>
          <a:p>
            <a:pPr indent="0" algn="just">
              <a:lnSpc>
                <a:spcPct val="125000"/>
              </a:lnSpc>
              <a:buNone/>
            </a:pPr>
            <a:r>
              <a:rPr lang="en-US" sz="2000">
                <a:latin typeface="Times New Roman" panose="02020603050405020304" pitchFamily="18" charset="0"/>
                <a:cs typeface="Times New Roman" panose="02020603050405020304" pitchFamily="18" charset="0"/>
                <a:sym typeface="+mn-ea"/>
              </a:rPr>
              <a:t> TN = True-negative,</a:t>
            </a:r>
            <a:endParaRPr lang="en-US" sz="2000">
              <a:latin typeface="Times New Roman" panose="02020603050405020304" pitchFamily="18" charset="0"/>
              <a:cs typeface="Times New Roman" panose="02020603050405020304" pitchFamily="18" charset="0"/>
            </a:endParaRPr>
          </a:p>
          <a:p>
            <a:pPr indent="0" algn="just">
              <a:lnSpc>
                <a:spcPct val="125000"/>
              </a:lnSpc>
              <a:buNone/>
            </a:pPr>
            <a:r>
              <a:rPr lang="en-US" sz="2000">
                <a:latin typeface="Times New Roman" panose="02020603050405020304" pitchFamily="18" charset="0"/>
                <a:cs typeface="Times New Roman" panose="02020603050405020304" pitchFamily="18" charset="0"/>
                <a:sym typeface="+mn-ea"/>
              </a:rPr>
              <a:t> FP = False- positive,</a:t>
            </a:r>
            <a:endParaRPr lang="en-US" sz="2000">
              <a:latin typeface="Times New Roman" panose="02020603050405020304" pitchFamily="18" charset="0"/>
              <a:cs typeface="Times New Roman" panose="02020603050405020304" pitchFamily="18" charset="0"/>
            </a:endParaRPr>
          </a:p>
          <a:p>
            <a:pPr indent="0" algn="just">
              <a:lnSpc>
                <a:spcPct val="125000"/>
              </a:lnSpc>
              <a:buNone/>
            </a:pPr>
            <a:r>
              <a:rPr lang="en-US" sz="2000">
                <a:latin typeface="Times New Roman" panose="02020603050405020304" pitchFamily="18" charset="0"/>
                <a:cs typeface="Times New Roman" panose="02020603050405020304" pitchFamily="18" charset="0"/>
                <a:sym typeface="+mn-ea"/>
              </a:rPr>
              <a:t> FN = False-negative</a:t>
            </a:r>
            <a:endParaRPr lang="en-US" sz="2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17525"/>
            <a:ext cx="6032500" cy="1325880"/>
          </a:xfrm>
        </p:spPr>
        <p:txBody>
          <a:bodyPr>
            <a:normAutofit/>
          </a:bodyPr>
          <a:lstStyle/>
          <a:p>
            <a:r>
              <a:rPr lang="en-US" altLang="en-IN" sz="3600" dirty="0">
                <a:latin typeface="Times New Roman" panose="02020603050405020304" pitchFamily="18" charset="0"/>
                <a:cs typeface="Times New Roman" panose="02020603050405020304" pitchFamily="18" charset="0"/>
              </a:rPr>
              <a:t>CNN </a:t>
            </a:r>
            <a:r>
              <a:rPr lang="en-IN" sz="3600" dirty="0">
                <a:latin typeface="Times New Roman" panose="02020603050405020304" pitchFamily="18" charset="0"/>
                <a:cs typeface="Times New Roman" panose="02020603050405020304" pitchFamily="18" charset="0"/>
              </a:rPr>
              <a:t>Model </a:t>
            </a:r>
            <a:r>
              <a:rPr lang="en-US" altLang="en-IN" sz="3600" dirty="0">
                <a:latin typeface="Times New Roman" panose="02020603050405020304" pitchFamily="18" charset="0"/>
                <a:cs typeface="Times New Roman" panose="02020603050405020304" pitchFamily="18" charset="0"/>
              </a:rPr>
              <a:t>Performance</a:t>
            </a:r>
            <a:r>
              <a:rPr lang="en-IN" sz="3600" dirty="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pic>
        <p:nvPicPr>
          <p:cNvPr id="23" name="Picture 23" descr="cnn_graph"/>
          <p:cNvPicPr>
            <a:picLocks noChangeAspect="1"/>
          </p:cNvPicPr>
          <p:nvPr>
            <p:ph sz="half" idx="1"/>
          </p:nvPr>
        </p:nvPicPr>
        <p:blipFill>
          <a:blip r:embed="rId1"/>
          <a:stretch>
            <a:fillRect/>
          </a:stretch>
        </p:blipFill>
        <p:spPr>
          <a:xfrm>
            <a:off x="838200" y="2715895"/>
            <a:ext cx="5181600" cy="2570480"/>
          </a:xfrm>
          <a:prstGeom prst="rect">
            <a:avLst/>
          </a:prstGeom>
        </p:spPr>
      </p:pic>
      <p:pic>
        <p:nvPicPr>
          <p:cNvPr id="26" name="Picture 26" descr="cnn_confusion_matrix"/>
          <p:cNvPicPr>
            <a:picLocks noChangeAspect="1"/>
          </p:cNvPicPr>
          <p:nvPr>
            <p:ph sz="half" idx="2"/>
          </p:nvPr>
        </p:nvPicPr>
        <p:blipFill>
          <a:blip r:embed="rId2"/>
          <a:stretch>
            <a:fillRect/>
          </a:stretch>
        </p:blipFill>
        <p:spPr>
          <a:xfrm>
            <a:off x="6449060" y="2559050"/>
            <a:ext cx="5353685" cy="2791460"/>
          </a:xfrm>
          <a:prstGeom prst="rect">
            <a:avLst/>
          </a:prstGeom>
        </p:spPr>
      </p:pic>
      <p:sp>
        <p:nvSpPr>
          <p:cNvPr id="6" name="Text Box 5"/>
          <p:cNvSpPr txBox="1"/>
          <p:nvPr/>
        </p:nvSpPr>
        <p:spPr>
          <a:xfrm>
            <a:off x="1692910" y="5659755"/>
            <a:ext cx="2894330" cy="368300"/>
          </a:xfrm>
          <a:prstGeom prst="rect">
            <a:avLst/>
          </a:prstGeom>
          <a:noFill/>
        </p:spPr>
        <p:txBody>
          <a:bodyPr wrap="none" rtlCol="0">
            <a:spAutoFit/>
          </a:bodyPr>
          <a:p>
            <a:r>
              <a:rPr lang="en-US">
                <a:latin typeface="Times New Roman" panose="02020603050405020304" pitchFamily="18" charset="0"/>
                <a:cs typeface="Times New Roman" panose="02020603050405020304" pitchFamily="18" charset="0"/>
              </a:rPr>
              <a:t>CNN Model Training History</a:t>
            </a:r>
            <a:endParaRPr lang="en-US">
              <a:latin typeface="Times New Roman" panose="02020603050405020304" pitchFamily="18" charset="0"/>
              <a:cs typeface="Times New Roman" panose="02020603050405020304" pitchFamily="18" charset="0"/>
            </a:endParaRPr>
          </a:p>
        </p:txBody>
      </p:sp>
      <p:sp>
        <p:nvSpPr>
          <p:cNvPr id="7" name="Text Box 6"/>
          <p:cNvSpPr txBox="1"/>
          <p:nvPr/>
        </p:nvSpPr>
        <p:spPr>
          <a:xfrm>
            <a:off x="8072755" y="5659755"/>
            <a:ext cx="2532380" cy="368300"/>
          </a:xfrm>
          <a:prstGeom prst="rect">
            <a:avLst/>
          </a:prstGeom>
          <a:noFill/>
        </p:spPr>
        <p:txBody>
          <a:bodyPr wrap="none" rtlCol="0">
            <a:spAutoFit/>
          </a:bodyPr>
          <a:p>
            <a:r>
              <a:rPr lang="en-US">
                <a:latin typeface="Times New Roman" panose="02020603050405020304" pitchFamily="18" charset="0"/>
                <a:cs typeface="Times New Roman" panose="02020603050405020304" pitchFamily="18" charset="0"/>
              </a:rPr>
              <a:t>CNN classification report</a:t>
            </a:r>
            <a:endParaRPr lang="en-US">
              <a:latin typeface="Times New Roman" panose="02020603050405020304" pitchFamily="18" charset="0"/>
              <a:cs typeface="Times New Roman" panose="02020603050405020304" pitchFamily="18" charset="0"/>
            </a:endParaRPr>
          </a:p>
        </p:txBody>
      </p:sp>
      <p:sp>
        <p:nvSpPr>
          <p:cNvPr id="8" name="Text Box 7"/>
          <p:cNvSpPr txBox="1"/>
          <p:nvPr/>
        </p:nvSpPr>
        <p:spPr>
          <a:xfrm>
            <a:off x="1042670" y="1517015"/>
            <a:ext cx="10577830" cy="922020"/>
          </a:xfrm>
          <a:prstGeom prst="rect">
            <a:avLst/>
          </a:prstGeom>
          <a:noFill/>
        </p:spPr>
        <p:txBody>
          <a:bodyPr wrap="square" rtlCol="0">
            <a:spAutoFit/>
          </a:bodyPr>
          <a:p>
            <a:pPr algn="l"/>
            <a:r>
              <a:rPr lang="en-US">
                <a:latin typeface="Times New Roman" panose="02020603050405020304" pitchFamily="18" charset="0"/>
                <a:cs typeface="Times New Roman" panose="02020603050405020304" pitchFamily="18" charset="0"/>
                <a:sym typeface="+mn-ea"/>
              </a:rPr>
              <a:t>These metrics are calculated during the training and evaluation of the model using the model.compile() and model.fit() functions, and are displayed in the output during the training and evaluation phases. </a:t>
            </a:r>
            <a:endParaRPr lang="en-US">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VGG16 Model Performance</a:t>
            </a:r>
            <a:endParaRPr lang="en-US">
              <a:latin typeface="Times New Roman" panose="02020603050405020304" pitchFamily="18" charset="0"/>
              <a:cs typeface="Times New Roman" panose="02020603050405020304" pitchFamily="18" charset="0"/>
            </a:endParaRPr>
          </a:p>
        </p:txBody>
      </p:sp>
      <p:pic>
        <p:nvPicPr>
          <p:cNvPr id="24" name="Picture 24" descr="vgg_graph"/>
          <p:cNvPicPr>
            <a:picLocks noChangeAspect="1"/>
          </p:cNvPicPr>
          <p:nvPr>
            <p:ph sz="half" idx="1"/>
          </p:nvPr>
        </p:nvPicPr>
        <p:blipFill>
          <a:blip r:embed="rId1"/>
          <a:stretch>
            <a:fillRect/>
          </a:stretch>
        </p:blipFill>
        <p:spPr>
          <a:xfrm>
            <a:off x="736600" y="2112010"/>
            <a:ext cx="5283200" cy="3189605"/>
          </a:xfrm>
          <a:prstGeom prst="rect">
            <a:avLst/>
          </a:prstGeom>
        </p:spPr>
      </p:pic>
      <p:pic>
        <p:nvPicPr>
          <p:cNvPr id="28" name="Picture 28" descr="vgg_classification_report"/>
          <p:cNvPicPr>
            <a:picLocks noChangeAspect="1"/>
          </p:cNvPicPr>
          <p:nvPr>
            <p:ph sz="half" idx="2"/>
          </p:nvPr>
        </p:nvPicPr>
        <p:blipFill>
          <a:blip r:embed="rId2"/>
          <a:stretch>
            <a:fillRect/>
          </a:stretch>
        </p:blipFill>
        <p:spPr>
          <a:xfrm>
            <a:off x="6242685" y="2112010"/>
            <a:ext cx="5607050" cy="3007360"/>
          </a:xfrm>
          <a:prstGeom prst="rect">
            <a:avLst/>
          </a:prstGeom>
        </p:spPr>
      </p:pic>
      <p:sp>
        <p:nvSpPr>
          <p:cNvPr id="5" name="Text Box 4"/>
          <p:cNvSpPr txBox="1"/>
          <p:nvPr/>
        </p:nvSpPr>
        <p:spPr>
          <a:xfrm>
            <a:off x="1896110" y="5436870"/>
            <a:ext cx="2430780" cy="368300"/>
          </a:xfrm>
          <a:prstGeom prst="rect">
            <a:avLst/>
          </a:prstGeom>
          <a:noFill/>
        </p:spPr>
        <p:txBody>
          <a:bodyPr wrap="none" rtlCol="0">
            <a:spAutoFit/>
          </a:bodyPr>
          <a:p>
            <a:r>
              <a:rPr lang="en-US">
                <a:latin typeface="Times New Roman" panose="02020603050405020304" pitchFamily="18" charset="0"/>
                <a:cs typeface="Times New Roman" panose="02020603050405020304" pitchFamily="18" charset="0"/>
              </a:rPr>
              <a:t>VGG16 Training history</a:t>
            </a:r>
            <a:endParaRPr lang="en-US">
              <a:latin typeface="Times New Roman" panose="02020603050405020304" pitchFamily="18" charset="0"/>
              <a:cs typeface="Times New Roman" panose="02020603050405020304" pitchFamily="18" charset="0"/>
            </a:endParaRPr>
          </a:p>
        </p:txBody>
      </p:sp>
      <p:sp>
        <p:nvSpPr>
          <p:cNvPr id="6" name="Text Box 5"/>
          <p:cNvSpPr txBox="1"/>
          <p:nvPr/>
        </p:nvSpPr>
        <p:spPr>
          <a:xfrm>
            <a:off x="7799705" y="5358765"/>
            <a:ext cx="2824480" cy="368300"/>
          </a:xfrm>
          <a:prstGeom prst="rect">
            <a:avLst/>
          </a:prstGeom>
          <a:noFill/>
        </p:spPr>
        <p:txBody>
          <a:bodyPr wrap="none" rtlCol="0">
            <a:spAutoFit/>
          </a:bodyPr>
          <a:p>
            <a:r>
              <a:rPr lang="en-US">
                <a:latin typeface="Times New Roman" panose="02020603050405020304" pitchFamily="18" charset="0"/>
                <a:cs typeface="Times New Roman" panose="02020603050405020304" pitchFamily="18" charset="0"/>
              </a:rPr>
              <a:t>VGG16 Classification report</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680" y="172720"/>
            <a:ext cx="10515600" cy="1011555"/>
          </a:xfrm>
        </p:spPr>
        <p:txBody>
          <a:bodyPr/>
          <a:lstStyle/>
          <a:p>
            <a:r>
              <a:rPr lang="en-US">
                <a:latin typeface="Times New Roman" panose="02020603050405020304" pitchFamily="18" charset="0"/>
                <a:cs typeface="Times New Roman" panose="02020603050405020304" pitchFamily="18" charset="0"/>
              </a:rPr>
              <a:t>CONTENTS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116330"/>
            <a:ext cx="10058400" cy="5243195"/>
          </a:xfrm>
        </p:spPr>
        <p:txBody>
          <a:bodyPr>
            <a:normAutofit fontScale="32500" lnSpcReduction="20000"/>
          </a:bodyPr>
          <a:lstStyle/>
          <a:p>
            <a:pPr>
              <a:lnSpc>
                <a:spcPct val="140000"/>
              </a:lnSpc>
              <a:buFont typeface="Wingdings" panose="05000000000000000000" pitchFamily="34" charset="0"/>
              <a:buChar char="Ø"/>
            </a:pPr>
            <a:r>
              <a:rPr lang="en-US" sz="6665" dirty="0">
                <a:latin typeface="Times New Roman" panose="02020603050405020304" pitchFamily="18" charset="0"/>
                <a:cs typeface="Times New Roman" panose="02020603050405020304" pitchFamily="18" charset="0"/>
              </a:rPr>
              <a:t>Abstract</a:t>
            </a:r>
            <a:endParaRPr lang="en-US" sz="6665" dirty="0">
              <a:latin typeface="Times New Roman" panose="02020603050405020304" pitchFamily="18" charset="0"/>
              <a:cs typeface="Times New Roman" panose="02020603050405020304" pitchFamily="18" charset="0"/>
            </a:endParaRPr>
          </a:p>
          <a:p>
            <a:pPr>
              <a:lnSpc>
                <a:spcPct val="140000"/>
              </a:lnSpc>
              <a:buFont typeface="Wingdings" panose="05000000000000000000" pitchFamily="34" charset="0"/>
              <a:buChar char="Ø"/>
            </a:pPr>
            <a:r>
              <a:rPr lang="en-US" sz="6665" dirty="0">
                <a:latin typeface="Times New Roman" panose="02020603050405020304" pitchFamily="18" charset="0"/>
                <a:cs typeface="Times New Roman" panose="02020603050405020304" pitchFamily="18" charset="0"/>
              </a:rPr>
              <a:t>Introduction</a:t>
            </a:r>
            <a:endParaRPr lang="en-US" sz="6665" dirty="0">
              <a:latin typeface="Times New Roman" panose="02020603050405020304" pitchFamily="18" charset="0"/>
              <a:cs typeface="Times New Roman" panose="02020603050405020304" pitchFamily="18" charset="0"/>
            </a:endParaRPr>
          </a:p>
          <a:p>
            <a:pPr>
              <a:lnSpc>
                <a:spcPct val="140000"/>
              </a:lnSpc>
              <a:buFont typeface="Wingdings" panose="05000000000000000000" pitchFamily="34" charset="0"/>
              <a:buChar char="Ø"/>
            </a:pPr>
            <a:r>
              <a:rPr lang="en-US" sz="6665" dirty="0">
                <a:latin typeface="Times New Roman" panose="02020603050405020304" pitchFamily="18" charset="0"/>
                <a:cs typeface="Times New Roman" panose="02020603050405020304" pitchFamily="18" charset="0"/>
              </a:rPr>
              <a:t>Literature survey</a:t>
            </a:r>
            <a:endParaRPr lang="en-US" sz="6665" dirty="0">
              <a:latin typeface="Times New Roman" panose="02020603050405020304" pitchFamily="18" charset="0"/>
              <a:cs typeface="Times New Roman" panose="02020603050405020304" pitchFamily="18" charset="0"/>
            </a:endParaRPr>
          </a:p>
          <a:p>
            <a:pPr>
              <a:lnSpc>
                <a:spcPct val="140000"/>
              </a:lnSpc>
              <a:buFont typeface="Wingdings" panose="05000000000000000000" pitchFamily="34" charset="0"/>
              <a:buChar char="Ø"/>
            </a:pPr>
            <a:r>
              <a:rPr lang="en-US" sz="6665" dirty="0">
                <a:latin typeface="Times New Roman" panose="02020603050405020304" pitchFamily="18" charset="0"/>
                <a:cs typeface="Times New Roman" panose="02020603050405020304" pitchFamily="18" charset="0"/>
              </a:rPr>
              <a:t>Existing methodology</a:t>
            </a:r>
            <a:endParaRPr lang="en-US" sz="6665" dirty="0">
              <a:latin typeface="Times New Roman" panose="02020603050405020304" pitchFamily="18" charset="0"/>
              <a:cs typeface="Times New Roman" panose="02020603050405020304" pitchFamily="18" charset="0"/>
            </a:endParaRPr>
          </a:p>
          <a:p>
            <a:pPr>
              <a:lnSpc>
                <a:spcPct val="140000"/>
              </a:lnSpc>
              <a:buFont typeface="Wingdings" panose="05000000000000000000" pitchFamily="34" charset="0"/>
              <a:buChar char="Ø"/>
            </a:pPr>
            <a:r>
              <a:rPr lang="en-US" sz="6665" dirty="0">
                <a:latin typeface="Times New Roman" panose="02020603050405020304" pitchFamily="18" charset="0"/>
                <a:cs typeface="Times New Roman" panose="02020603050405020304" pitchFamily="18" charset="0"/>
              </a:rPr>
              <a:t>Proposed system</a:t>
            </a:r>
            <a:endParaRPr lang="en-US" sz="6665" dirty="0">
              <a:latin typeface="Times New Roman" panose="02020603050405020304" pitchFamily="18" charset="0"/>
              <a:cs typeface="Times New Roman" panose="02020603050405020304" pitchFamily="18" charset="0"/>
            </a:endParaRPr>
          </a:p>
          <a:p>
            <a:pPr>
              <a:lnSpc>
                <a:spcPct val="140000"/>
              </a:lnSpc>
              <a:buFont typeface="Wingdings" panose="05000000000000000000" pitchFamily="34" charset="0"/>
              <a:buChar char="Ø"/>
            </a:pPr>
            <a:r>
              <a:rPr lang="en-US" sz="6665" dirty="0">
                <a:latin typeface="Times New Roman" panose="02020603050405020304" pitchFamily="18" charset="0"/>
                <a:cs typeface="Times New Roman" panose="02020603050405020304" pitchFamily="18" charset="0"/>
              </a:rPr>
              <a:t>System implementation</a:t>
            </a:r>
            <a:endParaRPr lang="en-US" sz="6665" dirty="0">
              <a:latin typeface="Times New Roman" panose="02020603050405020304" pitchFamily="18" charset="0"/>
              <a:cs typeface="Times New Roman" panose="02020603050405020304" pitchFamily="18" charset="0"/>
            </a:endParaRPr>
          </a:p>
          <a:p>
            <a:pPr>
              <a:lnSpc>
                <a:spcPct val="140000"/>
              </a:lnSpc>
              <a:buFont typeface="Wingdings" panose="05000000000000000000" pitchFamily="34" charset="0"/>
              <a:buChar char="Ø"/>
            </a:pPr>
            <a:r>
              <a:rPr lang="en-US" sz="6665" dirty="0">
                <a:latin typeface="Times New Roman" panose="02020603050405020304" pitchFamily="18" charset="0"/>
                <a:cs typeface="Times New Roman" panose="02020603050405020304" pitchFamily="18" charset="0"/>
              </a:rPr>
              <a:t>Results</a:t>
            </a:r>
            <a:endParaRPr lang="en-US" sz="6665" dirty="0">
              <a:latin typeface="Times New Roman" panose="02020603050405020304" pitchFamily="18" charset="0"/>
              <a:cs typeface="Times New Roman" panose="02020603050405020304" pitchFamily="18" charset="0"/>
            </a:endParaRPr>
          </a:p>
          <a:p>
            <a:pPr>
              <a:lnSpc>
                <a:spcPct val="140000"/>
              </a:lnSpc>
              <a:buFont typeface="Wingdings" panose="05000000000000000000" pitchFamily="34" charset="0"/>
              <a:buChar char="Ø"/>
            </a:pPr>
            <a:r>
              <a:rPr lang="en-US" sz="6665" dirty="0">
                <a:latin typeface="Times New Roman" panose="02020603050405020304" pitchFamily="18" charset="0"/>
                <a:cs typeface="Times New Roman" panose="02020603050405020304" pitchFamily="18" charset="0"/>
              </a:rPr>
              <a:t>C</a:t>
            </a:r>
            <a:r>
              <a:rPr lang="en-US" sz="6665" dirty="0" smtClean="0">
                <a:latin typeface="Times New Roman" panose="02020603050405020304" pitchFamily="18" charset="0"/>
                <a:cs typeface="Times New Roman" panose="02020603050405020304" pitchFamily="18" charset="0"/>
              </a:rPr>
              <a:t>onclusion</a:t>
            </a:r>
            <a:endParaRPr lang="en-US" sz="6665" dirty="0">
              <a:latin typeface="Times New Roman" panose="02020603050405020304" pitchFamily="18" charset="0"/>
              <a:cs typeface="Times New Roman" panose="02020603050405020304" pitchFamily="18" charset="0"/>
            </a:endParaRPr>
          </a:p>
          <a:p>
            <a:pPr>
              <a:lnSpc>
                <a:spcPct val="140000"/>
              </a:lnSpc>
              <a:buFont typeface="Wingdings" panose="05000000000000000000" pitchFamily="34" charset="0"/>
              <a:buChar char="Ø"/>
            </a:pPr>
            <a:r>
              <a:rPr lang="en-US" sz="6665" dirty="0">
                <a:latin typeface="Times New Roman" panose="02020603050405020304" pitchFamily="18" charset="0"/>
                <a:cs typeface="Times New Roman" panose="02020603050405020304" pitchFamily="18" charset="0"/>
              </a:rPr>
              <a:t>References</a:t>
            </a:r>
            <a:endParaRPr lang="en-US" sz="6665" dirty="0">
              <a:latin typeface="Times New Roman" panose="02020603050405020304" pitchFamily="18" charset="0"/>
              <a:cs typeface="Times New Roman" panose="02020603050405020304" pitchFamily="18" charset="0"/>
            </a:endParaRPr>
          </a:p>
          <a:p>
            <a:pPr>
              <a:lnSpc>
                <a:spcPct val="140000"/>
              </a:lnSpc>
              <a:buFont typeface="Wingdings" panose="05000000000000000000" pitchFamily="34" charset="0"/>
              <a:buChar char="Ø"/>
            </a:pPr>
            <a:endParaRPr lang="en-US" sz="6665" dirty="0"/>
          </a:p>
          <a:p>
            <a:endParaRPr lang="en-US" sz="666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InceptionV3</a:t>
            </a:r>
            <a:endParaRPr lang="en-US">
              <a:latin typeface="Times New Roman" panose="02020603050405020304" pitchFamily="18" charset="0"/>
              <a:cs typeface="Times New Roman" panose="02020603050405020304" pitchFamily="18" charset="0"/>
            </a:endParaRPr>
          </a:p>
        </p:txBody>
      </p:sp>
      <p:pic>
        <p:nvPicPr>
          <p:cNvPr id="27" name="Picture 27" descr="inception_classification_report"/>
          <p:cNvPicPr>
            <a:picLocks noChangeAspect="1"/>
          </p:cNvPicPr>
          <p:nvPr>
            <p:ph sz="half" idx="1"/>
          </p:nvPr>
        </p:nvPicPr>
        <p:blipFill>
          <a:blip r:embed="rId1"/>
          <a:stretch>
            <a:fillRect/>
          </a:stretch>
        </p:blipFill>
        <p:spPr>
          <a:xfrm>
            <a:off x="6181725" y="2489835"/>
            <a:ext cx="5688965" cy="2708910"/>
          </a:xfrm>
          <a:prstGeom prst="rect">
            <a:avLst/>
          </a:prstGeom>
        </p:spPr>
      </p:pic>
      <p:sp>
        <p:nvSpPr>
          <p:cNvPr id="5" name="Text Box 4"/>
          <p:cNvSpPr txBox="1"/>
          <p:nvPr/>
        </p:nvSpPr>
        <p:spPr>
          <a:xfrm>
            <a:off x="7890510" y="5396230"/>
            <a:ext cx="3205480" cy="368300"/>
          </a:xfrm>
          <a:prstGeom prst="rect">
            <a:avLst/>
          </a:prstGeom>
          <a:noFill/>
        </p:spPr>
        <p:txBody>
          <a:bodyPr wrap="none" rtlCol="0">
            <a:spAutoFit/>
          </a:bodyPr>
          <a:p>
            <a:r>
              <a:rPr lang="en-US"/>
              <a:t>InceptionV3 Classification report</a:t>
            </a:r>
            <a:endParaRPr lang="en-US"/>
          </a:p>
        </p:txBody>
      </p:sp>
      <p:pic>
        <p:nvPicPr>
          <p:cNvPr id="25" name="Picture 25" descr="inception_graph"/>
          <p:cNvPicPr>
            <a:picLocks noChangeAspect="1"/>
          </p:cNvPicPr>
          <p:nvPr>
            <p:ph sz="half" idx="2"/>
          </p:nvPr>
        </p:nvPicPr>
        <p:blipFill>
          <a:blip r:embed="rId2"/>
          <a:stretch>
            <a:fillRect/>
          </a:stretch>
        </p:blipFill>
        <p:spPr>
          <a:xfrm>
            <a:off x="283845" y="2490470"/>
            <a:ext cx="5811520" cy="2769235"/>
          </a:xfrm>
          <a:prstGeom prst="rect">
            <a:avLst/>
          </a:prstGeom>
        </p:spPr>
      </p:pic>
      <p:sp>
        <p:nvSpPr>
          <p:cNvPr id="6" name="Text Box 5"/>
          <p:cNvSpPr txBox="1"/>
          <p:nvPr/>
        </p:nvSpPr>
        <p:spPr>
          <a:xfrm>
            <a:off x="1419225" y="5396230"/>
            <a:ext cx="2849880" cy="368300"/>
          </a:xfrm>
          <a:prstGeom prst="rect">
            <a:avLst/>
          </a:prstGeom>
          <a:noFill/>
        </p:spPr>
        <p:txBody>
          <a:bodyPr wrap="none" rtlCol="0">
            <a:spAutoFit/>
          </a:bodyPr>
          <a:p>
            <a:r>
              <a:rPr lang="en-US">
                <a:latin typeface="Times New Roman" panose="02020603050405020304" pitchFamily="18" charset="0"/>
                <a:cs typeface="Times New Roman" panose="02020603050405020304" pitchFamily="18" charset="0"/>
              </a:rPr>
              <a:t>InceptionV3 Training history</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RESULTS</a:t>
            </a:r>
            <a:endParaRPr lang="en-IN" sz="3600" dirty="0">
              <a:latin typeface="Times New Roman" panose="02020603050405020304" pitchFamily="18" charset="0"/>
              <a:cs typeface="Times New Roman" panose="02020603050405020304" pitchFamily="18" charset="0"/>
            </a:endParaRPr>
          </a:p>
        </p:txBody>
      </p:sp>
      <p:pic>
        <p:nvPicPr>
          <p:cNvPr id="5" name="Picture 2"/>
          <p:cNvPicPr>
            <a:picLocks noGrp="1"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6238240" y="1570355"/>
            <a:ext cx="4639945" cy="3747135"/>
          </a:xfrm>
          <a:prstGeom prst="rect">
            <a:avLst/>
          </a:prstGeom>
        </p:spPr>
      </p:pic>
      <p:sp>
        <p:nvSpPr>
          <p:cNvPr id="4" name="Text Box 3"/>
          <p:cNvSpPr txBox="1"/>
          <p:nvPr/>
        </p:nvSpPr>
        <p:spPr>
          <a:xfrm>
            <a:off x="6797040" y="2588895"/>
            <a:ext cx="297180" cy="368300"/>
          </a:xfrm>
          <a:prstGeom prst="rect">
            <a:avLst/>
          </a:prstGeom>
          <a:noFill/>
        </p:spPr>
        <p:txBody>
          <a:bodyPr wrap="none" rtlCol="0">
            <a:spAutoFit/>
          </a:bodyPr>
          <a:lstStyle/>
          <a:p>
            <a:r>
              <a:rPr lang="en-US"/>
              <a:t>  </a:t>
            </a:r>
            <a:endParaRPr lang="en-US"/>
          </a:p>
        </p:txBody>
      </p:sp>
      <p:sp>
        <p:nvSpPr>
          <p:cNvPr id="3" name="Text Box 2"/>
          <p:cNvSpPr txBox="1"/>
          <p:nvPr/>
        </p:nvSpPr>
        <p:spPr>
          <a:xfrm>
            <a:off x="908685" y="5484495"/>
            <a:ext cx="10800715" cy="645160"/>
          </a:xfrm>
          <a:prstGeom prst="rect">
            <a:avLst/>
          </a:prstGeom>
          <a:noFill/>
        </p:spPr>
        <p:txBody>
          <a:bodyPr wrap="square" rtlCol="0">
            <a:spAutoFit/>
          </a:bodyPr>
          <a:lstStyle/>
          <a:p>
            <a:pPr algn="l"/>
            <a:r>
              <a:rPr lang="en-US">
                <a:latin typeface="Times New Roman" panose="02020603050405020304" pitchFamily="18" charset="0"/>
                <a:cs typeface="Times New Roman" panose="02020603050405020304" pitchFamily="18" charset="0"/>
              </a:rPr>
              <a:t>The MR image is predicted correctly as expected. The image is displayed after the prediction with the label on the top of the image as result. </a:t>
            </a:r>
            <a:endParaRPr lang="en-US">
              <a:latin typeface="Times New Roman" panose="02020603050405020304" pitchFamily="18" charset="0"/>
              <a:cs typeface="Times New Roman" panose="02020603050405020304" pitchFamily="18" charset="0"/>
            </a:endParaRPr>
          </a:p>
        </p:txBody>
      </p:sp>
      <p:pic>
        <p:nvPicPr>
          <p:cNvPr id="19" name="Picture 19" descr="meningioma"/>
          <p:cNvPicPr>
            <a:picLocks noChangeAspect="1"/>
          </p:cNvPicPr>
          <p:nvPr/>
        </p:nvPicPr>
        <p:blipFill>
          <a:blip r:embed="rId2"/>
          <a:stretch>
            <a:fillRect/>
          </a:stretch>
        </p:blipFill>
        <p:spPr>
          <a:xfrm>
            <a:off x="1399540" y="1570355"/>
            <a:ext cx="4048760" cy="36544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atin typeface="Times New Roman" panose="02020603050405020304" pitchFamily="18" charset="0"/>
                <a:cs typeface="Times New Roman" panose="02020603050405020304" pitchFamily="18" charset="0"/>
              </a:rPr>
              <a:t>Comparision of Results</a:t>
            </a:r>
            <a:endParaRPr lang="en-US">
              <a:latin typeface="Times New Roman" panose="02020603050405020304" pitchFamily="18" charset="0"/>
              <a:cs typeface="Times New Roman" panose="02020603050405020304" pitchFamily="18" charset="0"/>
            </a:endParaRPr>
          </a:p>
        </p:txBody>
      </p:sp>
      <p:graphicFrame>
        <p:nvGraphicFramePr>
          <p:cNvPr id="5" name="Content Placeholder 4"/>
          <p:cNvGraphicFramePr/>
          <p:nvPr>
            <p:ph idx="1"/>
          </p:nvPr>
        </p:nvGraphicFramePr>
        <p:xfrm>
          <a:off x="635000" y="1971675"/>
          <a:ext cx="11337290" cy="3261995"/>
        </p:xfrm>
        <a:graphic>
          <a:graphicData uri="http://schemas.openxmlformats.org/drawingml/2006/table">
            <a:tbl>
              <a:tblPr firstRow="1" bandRow="1">
                <a:tableStyleId>{5940675A-B579-460E-94D1-54222C63F5DA}</a:tableStyleId>
              </a:tblPr>
              <a:tblGrid>
                <a:gridCol w="1845945"/>
                <a:gridCol w="982345"/>
                <a:gridCol w="1388745"/>
                <a:gridCol w="959485"/>
                <a:gridCol w="1432560"/>
                <a:gridCol w="1000760"/>
                <a:gridCol w="1416050"/>
                <a:gridCol w="934085"/>
                <a:gridCol w="1377315"/>
              </a:tblGrid>
              <a:tr h="599440">
                <a:tc rowSpan="2">
                  <a:txBody>
                    <a:bodyPr/>
                    <a:p>
                      <a:pPr indent="0" algn="ctr">
                        <a:buNone/>
                      </a:pPr>
                      <a:endParaRPr lang="en-US" sz="2400" b="1">
                        <a:solidFill>
                          <a:srgbClr val="000000"/>
                        </a:solidFill>
                        <a:latin typeface="Times New Roman" panose="02020603050405020304" pitchFamily="18" charset="0"/>
                        <a:cs typeface="Times New Roman" panose="02020603050405020304" pitchFamily="18" charset="0"/>
                      </a:endParaRPr>
                    </a:p>
                    <a:p>
                      <a:pPr indent="0" algn="ctr">
                        <a:buNone/>
                      </a:pPr>
                      <a:r>
                        <a:rPr lang="en-US" sz="2400" b="1">
                          <a:solidFill>
                            <a:srgbClr val="000000"/>
                          </a:solidFill>
                          <a:latin typeface="Times New Roman" panose="02020603050405020304" pitchFamily="18" charset="0"/>
                          <a:cs typeface="Times New Roman" panose="02020603050405020304" pitchFamily="18" charset="0"/>
                        </a:rPr>
                        <a:t>Epochs</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2400" b="1">
                          <a:solidFill>
                            <a:srgbClr val="000000"/>
                          </a:solidFill>
                          <a:latin typeface="Times New Roman" panose="02020603050405020304" pitchFamily="18" charset="0"/>
                          <a:cs typeface="Times New Roman" panose="02020603050405020304" pitchFamily="18" charset="0"/>
                        </a:rPr>
                        <a:t>Three</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sz="2400" b="1">
                          <a:solidFill>
                            <a:srgbClr val="000000"/>
                          </a:solidFill>
                          <a:latin typeface="Times New Roman" panose="02020603050405020304" pitchFamily="18" charset="0"/>
                          <a:cs typeface="Times New Roman" panose="02020603050405020304" pitchFamily="18" charset="0"/>
                        </a:rPr>
                        <a:t>Five</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sz="2400" b="1">
                          <a:solidFill>
                            <a:srgbClr val="000000"/>
                          </a:solidFill>
                          <a:latin typeface="Times New Roman" panose="02020603050405020304" pitchFamily="18" charset="0"/>
                          <a:cs typeface="Times New Roman" panose="02020603050405020304" pitchFamily="18" charset="0"/>
                        </a:rPr>
                        <a:t>Seven</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sz="2400" b="1">
                          <a:solidFill>
                            <a:srgbClr val="000000"/>
                          </a:solidFill>
                          <a:latin typeface="Times New Roman" panose="02020603050405020304" pitchFamily="18" charset="0"/>
                          <a:cs typeface="Times New Roman" panose="02020603050405020304" pitchFamily="18" charset="0"/>
                        </a:rPr>
                        <a:t>Ten</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315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2400" b="1">
                          <a:solidFill>
                            <a:srgbClr val="000000"/>
                          </a:solidFill>
                          <a:latin typeface="Times New Roman" panose="02020603050405020304" pitchFamily="18" charset="0"/>
                          <a:cs typeface="Times New Roman" panose="02020603050405020304" pitchFamily="18" charset="0"/>
                        </a:rPr>
                        <a:t>Time</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Times New Roman" panose="02020603050405020304" pitchFamily="18" charset="0"/>
                          <a:cs typeface="Times New Roman" panose="02020603050405020304" pitchFamily="18" charset="0"/>
                        </a:rPr>
                        <a:t>Accuracy</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Times New Roman" panose="02020603050405020304" pitchFamily="18" charset="0"/>
                          <a:cs typeface="Times New Roman" panose="02020603050405020304" pitchFamily="18" charset="0"/>
                        </a:rPr>
                        <a:t>Time</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Times New Roman" panose="02020603050405020304" pitchFamily="18" charset="0"/>
                          <a:cs typeface="Times New Roman" panose="02020603050405020304" pitchFamily="18" charset="0"/>
                        </a:rPr>
                        <a:t>Accuracy</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Times New Roman" panose="02020603050405020304" pitchFamily="18" charset="0"/>
                          <a:cs typeface="Times New Roman" panose="02020603050405020304" pitchFamily="18" charset="0"/>
                        </a:rPr>
                        <a:t>Time</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Times New Roman" panose="02020603050405020304" pitchFamily="18" charset="0"/>
                          <a:cs typeface="Times New Roman" panose="02020603050405020304" pitchFamily="18" charset="0"/>
                        </a:rPr>
                        <a:t>Accuracy</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Times New Roman" panose="02020603050405020304" pitchFamily="18" charset="0"/>
                          <a:cs typeface="Times New Roman" panose="02020603050405020304" pitchFamily="18" charset="0"/>
                        </a:rPr>
                        <a:t>Time</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Times New Roman" panose="02020603050405020304" pitchFamily="18" charset="0"/>
                          <a:cs typeface="Times New Roman" panose="02020603050405020304" pitchFamily="18" charset="0"/>
                        </a:rPr>
                        <a:t>Accuracy</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0075">
                <a:tc>
                  <a:txBody>
                    <a:bodyPr/>
                    <a:p>
                      <a:pPr indent="0">
                        <a:buNone/>
                      </a:pPr>
                      <a:r>
                        <a:rPr lang="en-US" sz="2400" b="1">
                          <a:solidFill>
                            <a:srgbClr val="000000"/>
                          </a:solidFill>
                          <a:latin typeface="Times New Roman" panose="02020603050405020304" pitchFamily="18" charset="0"/>
                          <a:cs typeface="Times New Roman" panose="02020603050405020304" pitchFamily="18" charset="0"/>
                        </a:rPr>
                        <a:t>CNN</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165</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75%</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175</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80%</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179</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80%</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171</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86%</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9440">
                <a:tc>
                  <a:txBody>
                    <a:bodyPr/>
                    <a:p>
                      <a:pPr indent="0">
                        <a:buNone/>
                      </a:pPr>
                      <a:r>
                        <a:rPr lang="en-US" sz="2400" b="1">
                          <a:solidFill>
                            <a:srgbClr val="000000"/>
                          </a:solidFill>
                          <a:latin typeface="Times New Roman" panose="02020603050405020304" pitchFamily="18" charset="0"/>
                          <a:cs typeface="Times New Roman" panose="02020603050405020304" pitchFamily="18" charset="0"/>
                        </a:rPr>
                        <a:t>VGG-16</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181</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90%</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179</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97%</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181</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97%</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176</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98%</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p>
                      <a:pPr indent="0">
                        <a:buNone/>
                      </a:pPr>
                      <a:r>
                        <a:rPr lang="en-US" sz="2400" b="1">
                          <a:solidFill>
                            <a:srgbClr val="000000"/>
                          </a:solidFill>
                          <a:latin typeface="Times New Roman" panose="02020603050405020304" pitchFamily="18" charset="0"/>
                          <a:cs typeface="Times New Roman" panose="02020603050405020304" pitchFamily="18" charset="0"/>
                        </a:rPr>
                        <a:t>InceptionV3</a:t>
                      </a:r>
                      <a:endParaRPr lang="en-US" sz="24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184</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83%</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173</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87%</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221</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87%</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183</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pitchFamily="18" charset="0"/>
                          <a:cs typeface="Times New Roman" panose="02020603050405020304" pitchFamily="18" charset="0"/>
                        </a:rPr>
                        <a:t>90%</a:t>
                      </a:r>
                      <a:endParaRPr lang="en-US" sz="2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7"/>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71880" y="170815"/>
            <a:ext cx="9794875" cy="645477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344388"/>
            <a:ext cx="10058400" cy="1450757"/>
          </a:xfrm>
        </p:spPr>
        <p:txBody>
          <a:bodyPr/>
          <a:lstStyle/>
          <a:p>
            <a:r>
              <a:rPr lang="en-US" sz="4000">
                <a:latin typeface="Times New Roman" panose="02020603050405020304" pitchFamily="18" charset="0"/>
                <a:cs typeface="Times New Roman" panose="02020603050405020304" pitchFamily="18" charset="0"/>
              </a:rPr>
              <a:t>CONCLUSION</a:t>
            </a:r>
            <a:endParaRPr lang="en-US" sz="400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pPr algn="just">
              <a:lnSpc>
                <a:spcPct val="100000"/>
              </a:lnSpc>
              <a:buFont typeface="Wingdings" panose="05000000000000000000" pitchFamily="34" charset="0"/>
              <a:buChar char="Ø"/>
            </a:pPr>
            <a:r>
              <a:rPr lang="en-US" sz="2000">
                <a:latin typeface="Times New Roman" panose="02020603050405020304" pitchFamily="18" charset="0"/>
                <a:cs typeface="Times New Roman" panose="02020603050405020304" pitchFamily="18" charset="0"/>
              </a:rPr>
              <a:t>Within the proposed work, a model for brain tumor classification is displayed utilizing CNN and transfer learning procedures. </a:t>
            </a:r>
            <a:endParaRPr lang="en-US" sz="200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34" charset="0"/>
              <a:buChar char="Ø"/>
            </a:pPr>
            <a:r>
              <a:rPr lang="en-US" sz="2000">
                <a:latin typeface="Times New Roman" panose="02020603050405020304" pitchFamily="18" charset="0"/>
                <a:cs typeface="Times New Roman" panose="02020603050405020304" pitchFamily="18" charset="0"/>
              </a:rPr>
              <a:t>The outcomes proposed that VGG16 model gives way better comes about in comparison to CNN and InceptionV3 with accuracy of 98% on the test dataset. </a:t>
            </a:r>
            <a:endParaRPr lang="en-US" sz="200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34" charset="0"/>
              <a:buChar char="Ø"/>
            </a:pPr>
            <a:r>
              <a:rPr lang="en-US" sz="2000">
                <a:latin typeface="Times New Roman" panose="02020603050405020304" pitchFamily="18" charset="0"/>
                <a:cs typeface="Times New Roman" panose="02020603050405020304" pitchFamily="18" charset="0"/>
              </a:rPr>
              <a:t>This show is computationally successful, less time expending and gives strong design for classification of brain tumors. </a:t>
            </a:r>
            <a:endParaRPr lang="en-US" sz="200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34" charset="0"/>
              <a:buChar char="Ø"/>
            </a:pPr>
            <a:r>
              <a:rPr lang="en-US" sz="2000">
                <a:latin typeface="Times New Roman" panose="02020603050405020304" pitchFamily="18" charset="0"/>
                <a:cs typeface="Times New Roman" panose="02020603050405020304" pitchFamily="18" charset="0"/>
              </a:rPr>
              <a:t>In future scope, the tumor discovery can be performed utilizing multimodal MRI pictures for moved forward execution.</a:t>
            </a:r>
            <a:endParaRPr lang="en-US" sz="2000">
              <a:latin typeface="Times New Roman" panose="02020603050405020304" pitchFamily="18" charset="0"/>
              <a:cs typeface="Times New Roman" panose="02020603050405020304" pitchFamily="18" charset="0"/>
            </a:endParaRPr>
          </a:p>
        </p:txBody>
      </p:sp>
      <p:sp>
        <p:nvSpPr>
          <p:cNvPr id="6" name="Text Box 5"/>
          <p:cNvSpPr txBox="1"/>
          <p:nvPr/>
        </p:nvSpPr>
        <p:spPr>
          <a:xfrm>
            <a:off x="3449955" y="760095"/>
            <a:ext cx="309880" cy="368300"/>
          </a:xfrm>
          <a:prstGeom prst="rect">
            <a:avLst/>
          </a:prstGeom>
          <a:noFill/>
        </p:spPr>
        <p:txBody>
          <a:bodyPr wrap="none" rtlCol="0">
            <a:spAutoFit/>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280"/>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REFERENCES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0400" y="1085215"/>
            <a:ext cx="10870565" cy="5568315"/>
          </a:xfrm>
        </p:spPr>
        <p:txBody>
          <a:bodyPr>
            <a:noAutofit/>
          </a:bodyPr>
          <a:lstStyle/>
          <a:p>
            <a:pPr marL="0" indent="0" algn="just">
              <a:lnSpc>
                <a:spcPct val="110000"/>
              </a:lnSpc>
              <a:buNone/>
            </a:pPr>
            <a:r>
              <a:rPr lang="en-IN" sz="1800" dirty="0">
                <a:latin typeface="Times New Roman" panose="02020603050405020304" pitchFamily="18" charset="0"/>
                <a:cs typeface="Times New Roman" panose="02020603050405020304" pitchFamily="18" charset="0"/>
              </a:rPr>
              <a:t>[1]</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 Çinar and M. Yildirim, ‘‘Detection of tumors on brain MRI images using the hybrid convolutional neural network architecture,’’ Med. Hypotheses, vol. 139, Jun. 2020, Art. no. 109684. </a:t>
            </a:r>
            <a:endParaRPr lang="en-IN" sz="1800" dirty="0">
              <a:latin typeface="Times New Roman" panose="02020603050405020304" pitchFamily="18" charset="0"/>
              <a:cs typeface="Times New Roman" panose="02020603050405020304" pitchFamily="18" charset="0"/>
            </a:endParaRPr>
          </a:p>
          <a:p>
            <a:pPr marL="0" indent="0" algn="just">
              <a:lnSpc>
                <a:spcPct val="110000"/>
              </a:lnSpc>
              <a:buNone/>
            </a:pPr>
            <a:r>
              <a:rPr lang="en-IN" sz="1800" dirty="0">
                <a:latin typeface="Times New Roman" panose="02020603050405020304" pitchFamily="18" charset="0"/>
                <a:cs typeface="Times New Roman" panose="02020603050405020304" pitchFamily="18" charset="0"/>
              </a:rPr>
              <a:t>[2]</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H. M. Rai and K. Chatterjee, ‘‘Detection of brain abnormality by a novel Lu-Net deep neural CNN model from MR images,’’ Mach. Learn. Appl., vol. 2, Dec. 2020, Art. no. 100004. </a:t>
            </a:r>
            <a:endParaRPr lang="en-IN" sz="1800" dirty="0">
              <a:latin typeface="Times New Roman" panose="02020603050405020304" pitchFamily="18" charset="0"/>
              <a:cs typeface="Times New Roman" panose="02020603050405020304" pitchFamily="18" charset="0"/>
            </a:endParaRPr>
          </a:p>
          <a:p>
            <a:pPr marL="0" indent="0" algn="just">
              <a:lnSpc>
                <a:spcPct val="110000"/>
              </a:lnSpc>
              <a:buNone/>
            </a:pPr>
            <a:r>
              <a:rPr lang="en-IN" sz="1800" dirty="0">
                <a:latin typeface="Times New Roman" panose="02020603050405020304" pitchFamily="18" charset="0"/>
                <a:cs typeface="Times New Roman" panose="02020603050405020304" pitchFamily="18" charset="0"/>
              </a:rPr>
              <a:t>[3]</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M. K. Islam, M. S. Ali, M. S. Miah, M. M. Rahman, M. S. Alam, and M. A. Hossain, “Brain tumor detection in MR image using superpixels, principal component analysis and template based K-means clustering algorithm,’’ Mach. Learn. Appl., vol. 5, Sep. 2021, Art. no. 100044 </a:t>
            </a:r>
            <a:endParaRPr lang="en-IN" sz="1800" dirty="0">
              <a:latin typeface="Times New Roman" panose="02020603050405020304" pitchFamily="18" charset="0"/>
              <a:cs typeface="Times New Roman" panose="02020603050405020304" pitchFamily="18" charset="0"/>
            </a:endParaRPr>
          </a:p>
          <a:p>
            <a:pPr marL="0" indent="0" algn="just">
              <a:lnSpc>
                <a:spcPct val="110000"/>
              </a:lnSpc>
              <a:buNone/>
            </a:pPr>
            <a:r>
              <a:rPr lang="en-US" sz="1800">
                <a:latin typeface="Times New Roman" panose="02020603050405020304" pitchFamily="18" charset="0"/>
                <a:cs typeface="Times New Roman" panose="02020603050405020304" pitchFamily="18" charset="0"/>
                <a:sym typeface="+mn-ea"/>
              </a:rPr>
              <a:t>[4] R. Mehrotra, M. A. Ansari, R. Agrawal and R. S.Anand, “A Transfer Learning approach for AIbased classification of brain tumors,” Mach. Learn. Appl. 2020, 2, 10–19. </a:t>
            </a:r>
            <a:endParaRPr lang="en-IN" sz="1800" dirty="0">
              <a:latin typeface="Times New Roman" panose="02020603050405020304" pitchFamily="18" charset="0"/>
              <a:cs typeface="Times New Roman" panose="02020603050405020304" pitchFamily="18" charset="0"/>
            </a:endParaRPr>
          </a:p>
          <a:p>
            <a:pPr marL="0" indent="0" algn="just">
              <a:lnSpc>
                <a:spcPct val="110000"/>
              </a:lnSpc>
              <a:buNone/>
            </a:pPr>
            <a:r>
              <a:rPr lang="en-IN" sz="1800" dirty="0">
                <a:latin typeface="Times New Roman" panose="02020603050405020304" pitchFamily="18" charset="0"/>
                <a:cs typeface="Times New Roman" panose="02020603050405020304" pitchFamily="18" charset="0"/>
              </a:rPr>
              <a:t>[</a:t>
            </a:r>
            <a:r>
              <a:rPr lang="en-US" altLang="en-IN" sz="1800" dirty="0">
                <a:latin typeface="Times New Roman" panose="02020603050405020304" pitchFamily="18" charset="0"/>
                <a:cs typeface="Times New Roman" panose="02020603050405020304" pitchFamily="18" charset="0"/>
              </a:rPr>
              <a:t>5</a:t>
            </a:r>
            <a:r>
              <a:rPr lang="en-IN" sz="1800" dirty="0">
                <a:latin typeface="Times New Roman" panose="02020603050405020304" pitchFamily="18" charset="0"/>
                <a:cs typeface="Times New Roman" panose="02020603050405020304" pitchFamily="18" charset="0"/>
              </a:rPr>
              <a:t>]</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 K. Das, P. K. Roy, M. Uddin, K. Srinivasan, C.-Y. Chang, and S. Syed-Abdul, ‘‘Early tumor diagnosis in brain MR images via deep convolutional neural network model,’’ Comput., Mater. Continua, vol. 68, no. 2, pp. 2413–2429, 2021. </a:t>
            </a:r>
            <a:endParaRPr lang="en-IN" sz="1800" dirty="0">
              <a:latin typeface="Times New Roman" panose="02020603050405020304" pitchFamily="18" charset="0"/>
              <a:cs typeface="Times New Roman" panose="02020603050405020304" pitchFamily="18" charset="0"/>
            </a:endParaRPr>
          </a:p>
          <a:p>
            <a:pPr marL="0" indent="0" algn="just">
              <a:lnSpc>
                <a:spcPct val="110000"/>
              </a:lnSpc>
              <a:buNone/>
            </a:pPr>
            <a:r>
              <a:rPr lang="en-IN" sz="1800" dirty="0">
                <a:latin typeface="Times New Roman" panose="02020603050405020304" pitchFamily="18" charset="0"/>
                <a:cs typeface="Times New Roman" panose="02020603050405020304" pitchFamily="18" charset="0"/>
              </a:rPr>
              <a:t>[</a:t>
            </a:r>
            <a:r>
              <a:rPr lang="en-US" altLang="en-IN" sz="1800" dirty="0">
                <a:latin typeface="Times New Roman" panose="02020603050405020304" pitchFamily="18" charset="0"/>
                <a:cs typeface="Times New Roman" panose="02020603050405020304" pitchFamily="18" charset="0"/>
              </a:rPr>
              <a:t>6</a:t>
            </a:r>
            <a:r>
              <a:rPr lang="en-IN" sz="1800" dirty="0">
                <a:latin typeface="Times New Roman" panose="02020603050405020304" pitchFamily="18" charset="0"/>
                <a:cs typeface="Times New Roman" panose="02020603050405020304" pitchFamily="18" charset="0"/>
              </a:rPr>
              <a:t>]</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M. Toğaçar, B. Ergen, and Z. Cömert, ‘‘BrainMRNet: Brain tumor detection using magnetic resonance images with a novel convolutional neural network model,’’ Med. Hypotheses, vol. 134, Jan. 2020, Art. no. 109531. </a:t>
            </a:r>
            <a:endParaRPr lang="en-IN" sz="1800" dirty="0">
              <a:latin typeface="Times New Roman" panose="02020603050405020304" pitchFamily="18" charset="0"/>
              <a:cs typeface="Times New Roman" panose="02020603050405020304" pitchFamily="18" charset="0"/>
            </a:endParaRPr>
          </a:p>
          <a:p>
            <a:pPr marL="0" indent="0" algn="just">
              <a:lnSpc>
                <a:spcPct val="110000"/>
              </a:lnSpc>
              <a:buNone/>
            </a:pPr>
            <a:r>
              <a:rPr lang="en-IN" sz="1800" dirty="0">
                <a:latin typeface="Times New Roman" panose="02020603050405020304" pitchFamily="18" charset="0"/>
                <a:cs typeface="Times New Roman" panose="02020603050405020304" pitchFamily="18" charset="0"/>
              </a:rPr>
              <a:t>[</a:t>
            </a:r>
            <a:r>
              <a:rPr lang="en-US" altLang="en-IN" sz="1800" dirty="0">
                <a:latin typeface="Times New Roman" panose="02020603050405020304" pitchFamily="18" charset="0"/>
                <a:cs typeface="Times New Roman" panose="02020603050405020304" pitchFamily="18" charset="0"/>
              </a:rPr>
              <a:t>7</a:t>
            </a:r>
            <a:r>
              <a:rPr lang="en-IN" sz="1800" dirty="0">
                <a:latin typeface="Times New Roman" panose="02020603050405020304" pitchFamily="18" charset="0"/>
                <a:cs typeface="Times New Roman" panose="02020603050405020304" pitchFamily="18" charset="0"/>
              </a:rPr>
              <a:t>]</a:t>
            </a:r>
            <a:r>
              <a:rPr lang="en-US" alt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Z. Jia and D. Chen, ‘‘Brain tumor identification and classification of MRI images using deep learning techniques,’’ IEEE Access, early access, Aug. 13, 2020, doi: 10.1109/ACCESS.2020.3016319. </a:t>
            </a:r>
            <a:endParaRPr lang="en-IN" sz="1800" dirty="0">
              <a:latin typeface="Times New Roman" panose="02020603050405020304" pitchFamily="18" charset="0"/>
              <a:cs typeface="Times New Roman" panose="02020603050405020304" pitchFamily="18" charset="0"/>
            </a:endParaRPr>
          </a:p>
          <a:p>
            <a:pPr marL="0" indent="0" algn="just">
              <a:lnSpc>
                <a:spcPct val="110000"/>
              </a:lnSpc>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3120" y="370840"/>
            <a:ext cx="4676140" cy="706755"/>
          </a:xfrm>
          <a:prstGeom prst="rect">
            <a:avLst/>
          </a:prstGeom>
          <a:noFill/>
        </p:spPr>
        <p:txBody>
          <a:bodyPr wrap="square" rtlCol="0" anchor="t">
            <a:spAutoFit/>
          </a:bodyPr>
          <a:lstStyle/>
          <a:p>
            <a:r>
              <a:rPr lang="en-US" sz="4000" dirty="0">
                <a:latin typeface="Times New Roman" panose="02020603050405020304" pitchFamily="18" charset="0"/>
                <a:cs typeface="Times New Roman" panose="02020603050405020304" pitchFamily="18" charset="0"/>
                <a:sym typeface="+mn-ea"/>
              </a:rPr>
              <a:t>REFERENCES</a:t>
            </a:r>
            <a:endParaRPr lang="en-US" sz="4000" dirty="0">
              <a:latin typeface="Times New Roman" panose="02020603050405020304" pitchFamily="18" charset="0"/>
              <a:cs typeface="Times New Roman" panose="02020603050405020304" pitchFamily="18" charset="0"/>
              <a:sym typeface="+mn-ea"/>
            </a:endParaRPr>
          </a:p>
        </p:txBody>
      </p:sp>
      <p:sp>
        <p:nvSpPr>
          <p:cNvPr id="4" name="Content Placeholder 3"/>
          <p:cNvSpPr/>
          <p:nvPr>
            <p:ph idx="1"/>
          </p:nvPr>
        </p:nvSpPr>
        <p:spPr>
          <a:xfrm>
            <a:off x="655955" y="1258570"/>
            <a:ext cx="10697845" cy="5426075"/>
          </a:xfrm>
        </p:spPr>
        <p:txBody>
          <a:bodyPr>
            <a:noAutofit/>
          </a:bodyPr>
          <a:p>
            <a:pPr marL="0" indent="0" algn="just">
              <a:lnSpc>
                <a:spcPct val="100000"/>
              </a:lnSpc>
              <a:buNone/>
            </a:pPr>
            <a:r>
              <a:rPr lang="en-IN" sz="2000" dirty="0">
                <a:latin typeface="Times New Roman" panose="02020603050405020304" pitchFamily="18" charset="0"/>
                <a:cs typeface="Times New Roman" panose="02020603050405020304" pitchFamily="18" charset="0"/>
                <a:sym typeface="+mn-ea"/>
              </a:rPr>
              <a:t>[8]N. Abiwinanda, M. Hanif, S. Hesaputra, A. Handayani, T. R. Mengko, “Brain tumor classification using convolutional neural network, “World Congress on Medical Physics and Biomedical Engineering, Springer, Singapore, 2019. </a:t>
            </a:r>
            <a:endParaRPr lang="en-IN" sz="2000" dirty="0">
              <a:latin typeface="Times New Roman" panose="02020603050405020304" pitchFamily="18" charset="0"/>
              <a:cs typeface="Times New Roman" panose="02020603050405020304" pitchFamily="18" charset="0"/>
              <a:sym typeface="+mn-ea"/>
            </a:endParaRPr>
          </a:p>
          <a:p>
            <a:pPr marL="0" indent="0" algn="just">
              <a:lnSpc>
                <a:spcPct val="110000"/>
              </a:lnSpc>
              <a:buNone/>
            </a:pPr>
            <a:r>
              <a:rPr lang="en-IN" sz="2000" dirty="0">
                <a:latin typeface="Times New Roman" panose="02020603050405020304" pitchFamily="18" charset="0"/>
                <a:cs typeface="Times New Roman" panose="02020603050405020304" pitchFamily="18" charset="0"/>
                <a:sym typeface="+mn-ea"/>
              </a:rPr>
              <a:t>[</a:t>
            </a:r>
            <a:r>
              <a:rPr lang="en-US" altLang="en-IN" sz="2000" dirty="0">
                <a:latin typeface="Times New Roman" panose="02020603050405020304" pitchFamily="18" charset="0"/>
                <a:cs typeface="Times New Roman" panose="02020603050405020304" pitchFamily="18" charset="0"/>
                <a:sym typeface="+mn-ea"/>
              </a:rPr>
              <a:t>9</a:t>
            </a:r>
            <a:r>
              <a:rPr lang="en-IN" sz="2000" dirty="0">
                <a:latin typeface="Times New Roman" panose="02020603050405020304" pitchFamily="18" charset="0"/>
                <a:cs typeface="Times New Roman" panose="02020603050405020304" pitchFamily="18" charset="0"/>
                <a:sym typeface="+mn-ea"/>
              </a:rPr>
              <a:t>]S. Basheera, M. S. S. Ram, “Classification of brain tumors using deep features extracted using CNN,” J. Phys., 1172 (2019), 012016. </a:t>
            </a:r>
            <a:endParaRPr lang="en-US" sz="2000">
              <a:latin typeface="Times New Roman" panose="02020603050405020304" pitchFamily="18" charset="0"/>
              <a:cs typeface="Times New Roman" panose="02020603050405020304" pitchFamily="18" charset="0"/>
            </a:endParaRPr>
          </a:p>
          <a:p>
            <a:pPr marL="0" indent="0" algn="just">
              <a:lnSpc>
                <a:spcPct val="100000"/>
              </a:lnSpc>
              <a:buNone/>
            </a:pPr>
            <a:r>
              <a:rPr lang="en-US" sz="2000">
                <a:latin typeface="Times New Roman" panose="02020603050405020304" pitchFamily="18" charset="0"/>
                <a:cs typeface="Times New Roman" panose="02020603050405020304" pitchFamily="18" charset="0"/>
              </a:rPr>
              <a:t>[10] M. Talo, U. B. Baloglu, O. Yldrm, U. R. Acharya, “Application of deep transfer learning for automated brain abnormality classification using MRI images, “Cognitive Systems Research, 54 (2019), 176–188. </a:t>
            </a:r>
            <a:endParaRPr lang="en-US" sz="2000">
              <a:latin typeface="Times New Roman" panose="02020603050405020304" pitchFamily="18" charset="0"/>
              <a:cs typeface="Times New Roman" panose="02020603050405020304" pitchFamily="18" charset="0"/>
            </a:endParaRPr>
          </a:p>
          <a:p>
            <a:pPr marL="0" indent="0" algn="just">
              <a:lnSpc>
                <a:spcPct val="100000"/>
              </a:lnSpc>
              <a:buNone/>
            </a:pPr>
            <a:r>
              <a:rPr lang="en-US" sz="2000">
                <a:latin typeface="Times New Roman" panose="02020603050405020304" pitchFamily="18" charset="0"/>
                <a:cs typeface="Times New Roman" panose="02020603050405020304" pitchFamily="18" charset="0"/>
              </a:rPr>
              <a:t>[11] A. Rehman, S. Naz, M. I. Razzak, F. Akram, M. Imran, “A Deep Learning-Based Framework for Automatic Brain Tumors Classification Using Transfer Learning,” Circuits Syst. Signal Process., 39 (2020), 757–775. </a:t>
            </a:r>
            <a:endParaRPr lang="en-US" sz="2000">
              <a:latin typeface="Times New Roman" panose="02020603050405020304" pitchFamily="18" charset="0"/>
              <a:cs typeface="Times New Roman" panose="02020603050405020304" pitchFamily="18" charset="0"/>
            </a:endParaRPr>
          </a:p>
          <a:p>
            <a:pPr marL="0" indent="0" algn="just">
              <a:lnSpc>
                <a:spcPct val="100000"/>
              </a:lnSpc>
              <a:buNone/>
            </a:pPr>
            <a:r>
              <a:rPr lang="en-US" sz="2000">
                <a:latin typeface="Times New Roman" panose="02020603050405020304" pitchFamily="18" charset="0"/>
                <a:cs typeface="Times New Roman" panose="02020603050405020304" pitchFamily="18" charset="0"/>
              </a:rPr>
              <a:t>[12] S. Preethi and P. Aishwarya, “Combining Wavelet Texture Features and Deep Neural Network for Tumor Detection and Segmentation Over MRI,”. J. Intell. Syst. 2019, 28, 571–588. </a:t>
            </a:r>
            <a:endParaRPr lang="en-US" sz="2000">
              <a:latin typeface="Times New Roman" panose="02020603050405020304" pitchFamily="18" charset="0"/>
              <a:cs typeface="Times New Roman" panose="02020603050405020304" pitchFamily="18" charset="0"/>
            </a:endParaRPr>
          </a:p>
          <a:p>
            <a:pPr marL="0" indent="0" algn="just">
              <a:lnSpc>
                <a:spcPct val="100000"/>
              </a:lnSpc>
              <a:buNone/>
            </a:pPr>
            <a:r>
              <a:rPr lang="en-US" sz="2000">
                <a:latin typeface="Times New Roman" panose="02020603050405020304" pitchFamily="18" charset="0"/>
                <a:cs typeface="Times New Roman" panose="02020603050405020304" pitchFamily="18" charset="0"/>
              </a:rPr>
              <a:t>[13] Taher F, Shoaib MR, Emara HM, Abdelwahab KM, Abd El-Samie FE, Haweel MT,“ Efficient framework for brain tumor detection using different deep learning techniques”, Front Public Health. 2022 Dec 1.</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1005"/>
            <a:ext cx="10589260" cy="4533265"/>
          </a:xfrm>
        </p:spPr>
        <p:txBody>
          <a:bodyPr/>
          <a:lstStyle/>
          <a:p>
            <a:pPr algn="just">
              <a:buFont typeface="Wingdings" panose="05000000000000000000" pitchFamily="34" charset="0"/>
              <a:buChar char="Ø"/>
            </a:pPr>
            <a:r>
              <a:rPr lang="en-IN" sz="2400">
                <a:latin typeface="Times New Roman" panose="02020603050405020304" pitchFamily="18" charset="0"/>
                <a:cs typeface="Times New Roman" panose="02020603050405020304" pitchFamily="18" charset="0"/>
              </a:rPr>
              <a:t>A brain tumor can be expressed as a tissue that occurs in a place where it should not be in our brain or an uncontrolled growth of any tissue</a:t>
            </a:r>
            <a:r>
              <a:rPr lang="en-US" altLang="en-IN" sz="2400">
                <a:latin typeface="Times New Roman" panose="02020603050405020304" pitchFamily="18" charset="0"/>
                <a:cs typeface="Times New Roman" panose="02020603050405020304" pitchFamily="18" charset="0"/>
              </a:rPr>
              <a:t>.</a:t>
            </a:r>
            <a:endParaRPr lang="en-IN" sz="2400">
              <a:latin typeface="Times New Roman" panose="02020603050405020304" pitchFamily="18" charset="0"/>
              <a:cs typeface="Times New Roman" panose="02020603050405020304" pitchFamily="18" charset="0"/>
            </a:endParaRPr>
          </a:p>
          <a:p>
            <a:pPr algn="just">
              <a:buFont typeface="Wingdings" panose="05000000000000000000" pitchFamily="34" charset="0"/>
              <a:buChar char="Ø"/>
            </a:pPr>
            <a:r>
              <a:rPr lang="en-US" altLang="en-IN" sz="2400">
                <a:latin typeface="Times New Roman" panose="02020603050405020304" pitchFamily="18" charset="0"/>
                <a:cs typeface="Times New Roman" panose="02020603050405020304" pitchFamily="18" charset="0"/>
              </a:rPr>
              <a:t>We</a:t>
            </a:r>
            <a:r>
              <a:rPr lang="en-IN" sz="2400">
                <a:latin typeface="Times New Roman" panose="02020603050405020304" pitchFamily="18" charset="0"/>
                <a:cs typeface="Times New Roman" panose="02020603050405020304" pitchFamily="18" charset="0"/>
              </a:rPr>
              <a:t> profound learning show for classification of brain tumor from MRI pictures utilizing </a:t>
            </a:r>
            <a:r>
              <a:rPr lang="en-US" altLang="en-IN" sz="2400">
                <a:latin typeface="Times New Roman" panose="02020603050405020304" pitchFamily="18" charset="0"/>
                <a:cs typeface="Times New Roman" panose="02020603050405020304" pitchFamily="18" charset="0"/>
              </a:rPr>
              <a:t>Transfer</a:t>
            </a:r>
            <a:r>
              <a:rPr lang="en-IN" sz="2400">
                <a:latin typeface="Times New Roman" panose="02020603050405020304" pitchFamily="18" charset="0"/>
                <a:cs typeface="Times New Roman" panose="02020603050405020304" pitchFamily="18" charset="0"/>
              </a:rPr>
              <a:t> learning is displayed. </a:t>
            </a:r>
            <a:endParaRPr lang="en-IN" sz="2400">
              <a:latin typeface="Times New Roman" panose="02020603050405020304" pitchFamily="18" charset="0"/>
              <a:cs typeface="Times New Roman" panose="02020603050405020304" pitchFamily="18" charset="0"/>
            </a:endParaRPr>
          </a:p>
          <a:p>
            <a:pPr algn="just">
              <a:buFont typeface="Wingdings" panose="05000000000000000000" pitchFamily="34" charset="0"/>
              <a:buChar char="Ø"/>
            </a:pPr>
            <a:r>
              <a:rPr lang="en-IN" sz="2400">
                <a:latin typeface="Times New Roman" panose="02020603050405020304" pitchFamily="18" charset="0"/>
                <a:cs typeface="Times New Roman" panose="02020603050405020304" pitchFamily="18" charset="0"/>
              </a:rPr>
              <a:t>The profound brain MRI highlights are extricated utilizing the pre-trained demonstrate VGG16 and InceptionV3.</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880" y="283845"/>
            <a:ext cx="10515600" cy="811530"/>
          </a:xfrm>
        </p:spPr>
        <p:txBody>
          <a:bodyPr>
            <a:normAutofit/>
          </a:bodyPr>
          <a:lstStyle/>
          <a:p>
            <a:r>
              <a:rPr lang="en-US" sz="3600"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95375"/>
            <a:ext cx="10207625" cy="5244465"/>
          </a:xfrm>
        </p:spPr>
        <p:txBody>
          <a:bodyPr>
            <a:normAutofit fontScale="25000" lnSpcReduction="20000"/>
          </a:bodyPr>
          <a:lstStyle/>
          <a:p>
            <a:pPr algn="just">
              <a:lnSpc>
                <a:spcPct val="150000"/>
              </a:lnSpc>
              <a:buFont typeface="Wingdings" panose="05000000000000000000" pitchFamily="34" charset="0"/>
              <a:buChar char="Ø"/>
            </a:pPr>
            <a:r>
              <a:rPr lang="en-US" sz="8000" i="0" dirty="0">
                <a:solidFill>
                  <a:srgbClr val="222222"/>
                </a:solidFill>
                <a:effectLst/>
                <a:latin typeface="Times New Roman" panose="02020603050405020304" pitchFamily="18" charset="0"/>
                <a:cs typeface="Times New Roman" panose="02020603050405020304" pitchFamily="18" charset="0"/>
              </a:rPr>
              <a:t>There are several medical imaging techniques used to acquire information about tumors (tumor type, shape, size, location, etc.), which are needed for their diagnosis[2]. MRI is often used to detect brain tumor because it shows the brain more clearly than do other imaging tests.</a:t>
            </a:r>
            <a:endParaRPr lang="en-US" sz="800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34" charset="0"/>
              <a:buChar char="Ø"/>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Proposing a </a:t>
            </a:r>
            <a:r>
              <a:rPr lang="en-US" altLang="en-IN" sz="8000" dirty="0">
                <a:effectLst/>
                <a:latin typeface="Times New Roman" panose="02020603050405020304" pitchFamily="18" charset="0"/>
                <a:ea typeface="Calibri" panose="020F0502020204030204" pitchFamily="34" charset="0"/>
                <a:cs typeface="Times New Roman" panose="02020603050405020304" pitchFamily="18" charset="0"/>
              </a:rPr>
              <a:t>Transfer leaning </a:t>
            </a: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model for tumor detection has several benefits.</a:t>
            </a:r>
            <a:r>
              <a:rPr lang="en-US" altLang="en-IN" sz="8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Firstly, </a:t>
            </a:r>
            <a:r>
              <a:rPr lang="en-US" altLang="en-IN" sz="8000" dirty="0">
                <a:effectLst/>
                <a:latin typeface="Times New Roman" panose="02020603050405020304" pitchFamily="18" charset="0"/>
                <a:ea typeface="Calibri" panose="020F0502020204030204" pitchFamily="34" charset="0"/>
                <a:cs typeface="Times New Roman" panose="02020603050405020304" pitchFamily="18" charset="0"/>
              </a:rPr>
              <a:t>transfer learning</a:t>
            </a: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 models can detect subtle changes in medical images that may be missed by the human eye, increasing the accuracy of diagnoses</a:t>
            </a:r>
            <a:r>
              <a:rPr lang="en-US" altLang="en-IN" sz="8000" dirty="0">
                <a:effectLst/>
                <a:latin typeface="Times New Roman" panose="02020603050405020304" pitchFamily="18" charset="0"/>
                <a:ea typeface="Calibri" panose="020F0502020204030204" pitchFamily="34" charset="0"/>
                <a:cs typeface="Times New Roman" panose="02020603050405020304" pitchFamily="18" charset="0"/>
              </a:rPr>
              <a:t>[4]</a:t>
            </a: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34" charset="0"/>
              <a:buChar char="Ø"/>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Secondly, </a:t>
            </a:r>
            <a:r>
              <a:rPr lang="en-US" altLang="en-IN" sz="8000" dirty="0">
                <a:effectLst/>
                <a:latin typeface="Times New Roman" panose="02020603050405020304" pitchFamily="18" charset="0"/>
                <a:ea typeface="Calibri" panose="020F0502020204030204" pitchFamily="34" charset="0"/>
                <a:cs typeface="Times New Roman" panose="02020603050405020304" pitchFamily="18" charset="0"/>
              </a:rPr>
              <a:t>these</a:t>
            </a: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 models can analyse large amounts of medical data quickly and efficiently, which can reduce the time and resources needed for tumor detection</a:t>
            </a:r>
            <a:r>
              <a:rPr lang="en-US" altLang="en-IN" sz="8000" dirty="0">
                <a:effectLst/>
                <a:latin typeface="Times New Roman" panose="02020603050405020304" pitchFamily="18" charset="0"/>
                <a:ea typeface="Calibri" panose="020F0502020204030204" pitchFamily="34" charset="0"/>
                <a:cs typeface="Times New Roman" panose="02020603050405020304" pitchFamily="18" charset="0"/>
              </a:rPr>
              <a:t>[10]</a:t>
            </a: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34" charset="0"/>
              <a:buChar char="Ø"/>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 Additionally, </a:t>
            </a:r>
            <a:r>
              <a:rPr lang="en-US" altLang="en-IN" sz="8000" dirty="0">
                <a:effectLst/>
                <a:latin typeface="Times New Roman" panose="02020603050405020304" pitchFamily="18" charset="0"/>
                <a:ea typeface="Calibri" panose="020F0502020204030204" pitchFamily="34" charset="0"/>
                <a:cs typeface="Times New Roman" panose="02020603050405020304" pitchFamily="18" charset="0"/>
              </a:rPr>
              <a:t>transfer learning</a:t>
            </a: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 models can be trained to detect various types of tumors, which can help doctors diagnose and treat different types of cancer more effectively.</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34" charset="0"/>
              <a:buChar char="Ø"/>
            </a:pP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34" charset="0"/>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485" y="0"/>
            <a:ext cx="4074795" cy="960755"/>
          </a:xfrm>
        </p:spPr>
        <p:txBody>
          <a:bodyPr>
            <a:normAutofit/>
          </a:bodyPr>
          <a:lstStyle/>
          <a:p>
            <a:r>
              <a:rPr lang="en-IN" sz="3600" dirty="0">
                <a:latin typeface="Times New Roman" panose="02020603050405020304" pitchFamily="18" charset="0"/>
                <a:cs typeface="Times New Roman" panose="02020603050405020304" pitchFamily="18" charset="0"/>
              </a:rPr>
              <a:t>LITERATURE</a:t>
            </a:r>
            <a:endParaRPr lang="en-IN" sz="36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p:nvPr>
            <p:ph idx="1"/>
          </p:nvPr>
        </p:nvGraphicFramePr>
        <p:xfrm>
          <a:off x="340995" y="1125220"/>
          <a:ext cx="11651615" cy="5062855"/>
        </p:xfrm>
        <a:graphic>
          <a:graphicData uri="http://schemas.openxmlformats.org/drawingml/2006/table">
            <a:tbl>
              <a:tblPr firstRow="1" bandRow="1">
                <a:tableStyleId>{5940675A-B579-460E-94D1-54222C63F5DA}</a:tableStyleId>
              </a:tblPr>
              <a:tblGrid>
                <a:gridCol w="2555875"/>
                <a:gridCol w="1819275"/>
                <a:gridCol w="2041525"/>
                <a:gridCol w="2549525"/>
                <a:gridCol w="2685415"/>
              </a:tblGrid>
              <a:tr h="330835">
                <a:tc>
                  <a:txBody>
                    <a:bodyPr/>
                    <a:p>
                      <a:pPr indent="0" algn="ctr">
                        <a:buNone/>
                      </a:pPr>
                      <a:r>
                        <a:rPr lang="en-US" sz="2000" b="1">
                          <a:solidFill>
                            <a:srgbClr val="000000"/>
                          </a:solidFill>
                          <a:latin typeface="Times New Roman" panose="02020603050405020304" pitchFamily="18" charset="0"/>
                          <a:cs typeface="Times New Roman" panose="02020603050405020304" pitchFamily="18" charset="0"/>
                        </a:rPr>
                        <a:t>Title of the paper</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Times New Roman" panose="02020603050405020304" pitchFamily="18" charset="0"/>
                          <a:cs typeface="Times New Roman" panose="02020603050405020304" pitchFamily="18" charset="0"/>
                        </a:rPr>
                        <a:t>Methods used</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Times New Roman" panose="02020603050405020304" pitchFamily="18" charset="0"/>
                          <a:cs typeface="Times New Roman" panose="02020603050405020304" pitchFamily="18" charset="0"/>
                        </a:rPr>
                        <a:t>Accuracy </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Times New Roman" panose="02020603050405020304" pitchFamily="18" charset="0"/>
                          <a:cs typeface="Times New Roman" panose="02020603050405020304" pitchFamily="18" charset="0"/>
                        </a:rPr>
                        <a:t>Advantages </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solidFill>
                            <a:srgbClr val="000000"/>
                          </a:solidFill>
                          <a:latin typeface="Times New Roman" panose="02020603050405020304" pitchFamily="18" charset="0"/>
                          <a:cs typeface="Times New Roman" panose="02020603050405020304" pitchFamily="18" charset="0"/>
                        </a:rPr>
                        <a:t>Disadvantages </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2748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[1] Detection of tumors on brain MRI images using the hybrid convolutional neural network architecture</a:t>
                      </a:r>
                      <a:endParaRPr lang="en-US" sz="1800" b="0">
                        <a:solidFill>
                          <a:srgbClr val="000000"/>
                        </a:solidFill>
                        <a:latin typeface="Times New Roman" panose="02020603050405020304" pitchFamily="18" charset="0"/>
                        <a:cs typeface="Times New Roman" panose="02020603050405020304" pitchFamily="18" charset="0"/>
                      </a:endParaRPr>
                    </a:p>
                    <a:p>
                      <a:pPr indent="0">
                        <a:buNone/>
                      </a:pPr>
                      <a:r>
                        <a:rPr lang="en-US" sz="1800" b="0">
                          <a:solidFill>
                            <a:srgbClr val="000000"/>
                          </a:solidFill>
                          <a:latin typeface="Times New Roman" panose="02020603050405020304" pitchFamily="18" charset="0"/>
                          <a:cs typeface="Times New Roman" panose="02020603050405020304" pitchFamily="18" charset="0"/>
                        </a:rPr>
                        <a:t>Year : 2020</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Resnet50 model</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It is 97.01% accurate.</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Improved accuracy compared to other architecturesand utilizes the strong feature extraction capabilities of ResNet50.</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The model used in this paper has limited evaluation metrics. </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2207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[2]Detection of brain abnormality by a novel Lu-Net deep neural CNN model from MR images</a:t>
                      </a:r>
                      <a:endParaRPr lang="en-US" sz="1800" b="0">
                        <a:solidFill>
                          <a:srgbClr val="000000"/>
                        </a:solidFill>
                        <a:latin typeface="Times New Roman" panose="02020603050405020304" pitchFamily="18" charset="0"/>
                        <a:cs typeface="Times New Roman" panose="02020603050405020304" pitchFamily="18" charset="0"/>
                      </a:endParaRPr>
                    </a:p>
                    <a:p>
                      <a:pPr indent="0">
                        <a:buNone/>
                      </a:pPr>
                      <a:r>
                        <a:rPr lang="en-US" sz="1800" b="0">
                          <a:solidFill>
                            <a:srgbClr val="000000"/>
                          </a:solidFill>
                          <a:latin typeface="Times New Roman" panose="02020603050405020304" pitchFamily="18" charset="0"/>
                          <a:cs typeface="Times New Roman" panose="02020603050405020304" pitchFamily="18" charset="0"/>
                        </a:rPr>
                        <a:t>Year : 2020 </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Novel CNN model(LU-Net)</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It has an accuracy rate of98%.</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This system has highaccuracyand outperforms other models. </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There is a limited scope for the model used</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8247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[3]Brain tumor detection in MR image using superpixels, principal component analysis and template based K-means clustering algorithm</a:t>
                      </a:r>
                      <a:endParaRPr lang="en-US" sz="1800" b="0">
                        <a:solidFill>
                          <a:srgbClr val="000000"/>
                        </a:solidFill>
                        <a:latin typeface="Times New Roman" panose="02020603050405020304" pitchFamily="18" charset="0"/>
                        <a:cs typeface="Times New Roman" panose="02020603050405020304" pitchFamily="18" charset="0"/>
                      </a:endParaRPr>
                    </a:p>
                    <a:p>
                      <a:pPr indent="0">
                        <a:buNone/>
                      </a:pPr>
                      <a:r>
                        <a:rPr lang="en-US" sz="1800" b="0">
                          <a:solidFill>
                            <a:srgbClr val="000000"/>
                          </a:solidFill>
                          <a:latin typeface="Times New Roman" panose="02020603050405020304" pitchFamily="18" charset="0"/>
                          <a:cs typeface="Times New Roman" panose="02020603050405020304" pitchFamily="18" charset="0"/>
                        </a:rPr>
                        <a:t>Year : 2021</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Super pixels and Principal Component Analysis (PCA),TK-means clustering </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It has an accuracy rate of95%</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Here,the system has superior Performance. </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The main disadvantage is lack of Deep Learning Integration: Although the study suggests incorporating a deep learning system, it was not utilized in the proposed scheme</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sz="half" idx="1"/>
          </p:nvPr>
        </p:nvGraphicFramePr>
        <p:xfrm>
          <a:off x="402590" y="548640"/>
          <a:ext cx="11701780" cy="5902325"/>
        </p:xfrm>
        <a:graphic>
          <a:graphicData uri="http://schemas.openxmlformats.org/drawingml/2006/table">
            <a:tbl>
              <a:tblPr firstRow="1" bandRow="1">
                <a:tableStyleId>{5940675A-B579-460E-94D1-54222C63F5DA}</a:tableStyleId>
              </a:tblPr>
              <a:tblGrid>
                <a:gridCol w="2851150"/>
                <a:gridCol w="1769745"/>
                <a:gridCol w="1987550"/>
                <a:gridCol w="2479675"/>
                <a:gridCol w="2613660"/>
              </a:tblGrid>
              <a:tr h="548640">
                <a:tc>
                  <a:txBody>
                    <a:bodyPr/>
                    <a:p>
                      <a:pPr indent="0">
                        <a:buNone/>
                      </a:pPr>
                      <a:r>
                        <a:rPr lang="en-US" sz="1800" b="1">
                          <a:solidFill>
                            <a:srgbClr val="000000"/>
                          </a:solidFill>
                          <a:latin typeface="Times New Roman" panose="02020603050405020304" pitchFamily="18" charset="0"/>
                          <a:cs typeface="Times New Roman" panose="02020603050405020304" pitchFamily="18" charset="0"/>
                          <a:sym typeface="+mn-ea"/>
                        </a:rPr>
                        <a:t>Title of thepaper</a:t>
                      </a:r>
                      <a:endParaRPr lang="en-US" sz="1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0000"/>
                          </a:solidFill>
                          <a:latin typeface="Times New Roman" panose="02020603050405020304" pitchFamily="18" charset="0"/>
                          <a:cs typeface="Times New Roman" panose="02020603050405020304" pitchFamily="18" charset="0"/>
                          <a:sym typeface="+mn-ea"/>
                        </a:rPr>
                        <a:t>Methods used</a:t>
                      </a:r>
                      <a:endParaRPr lang="en-US" sz="1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0000"/>
                          </a:solidFill>
                          <a:latin typeface="Times New Roman" panose="02020603050405020304" pitchFamily="18" charset="0"/>
                          <a:cs typeface="Times New Roman" panose="02020603050405020304" pitchFamily="18" charset="0"/>
                          <a:sym typeface="+mn-ea"/>
                        </a:rPr>
                        <a:t>Accuracy </a:t>
                      </a:r>
                      <a:endParaRPr lang="en-US" sz="1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0000"/>
                          </a:solidFill>
                          <a:latin typeface="Times New Roman" panose="02020603050405020304" pitchFamily="18" charset="0"/>
                          <a:cs typeface="Times New Roman" panose="02020603050405020304" pitchFamily="18" charset="0"/>
                          <a:sym typeface="+mn-ea"/>
                        </a:rPr>
                        <a:t>Advantages</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0000"/>
                          </a:solidFill>
                          <a:latin typeface="Times New Roman" panose="02020603050405020304" pitchFamily="18" charset="0"/>
                          <a:cs typeface="Times New Roman" panose="02020603050405020304" pitchFamily="18" charset="0"/>
                          <a:sym typeface="+mn-ea"/>
                        </a:rPr>
                        <a:t>Disadvantages</a:t>
                      </a:r>
                      <a:endParaRPr lang="en-US" sz="1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13205">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[5]Early tumor diagnosis in brain MR images via deep convolutional neural network model</a:t>
                      </a:r>
                      <a:endParaRPr lang="en-US" sz="1800" b="0">
                        <a:solidFill>
                          <a:srgbClr val="000000"/>
                        </a:solidFill>
                        <a:latin typeface="Times New Roman" panose="02020603050405020304" pitchFamily="18" charset="0"/>
                        <a:cs typeface="Times New Roman" panose="02020603050405020304" pitchFamily="18" charset="0"/>
                      </a:endParaRPr>
                    </a:p>
                    <a:p>
                      <a:pPr indent="0">
                        <a:buNone/>
                      </a:pPr>
                      <a:r>
                        <a:rPr lang="en-US" sz="1800" b="0">
                          <a:solidFill>
                            <a:srgbClr val="000000"/>
                          </a:solidFill>
                          <a:latin typeface="Times New Roman" panose="02020603050405020304" pitchFamily="18" charset="0"/>
                          <a:cs typeface="Times New Roman" panose="02020603050405020304" pitchFamily="18" charset="0"/>
                        </a:rPr>
                        <a:t>Year : 2021</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Deep-CNN based model</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It is 98% accurate</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The proposed system has Higher accuracy and it Overcomes overfitting</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The system is limited to classification of normal and abnormal tumor and has more computational time</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2024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[6]BrainMRNet: Brain tumor detection using magnetic resonance images with a novel convolutional neural network model</a:t>
                      </a:r>
                      <a:endParaRPr lang="en-US" sz="1800" b="0">
                        <a:solidFill>
                          <a:srgbClr val="000000"/>
                        </a:solidFill>
                        <a:latin typeface="Times New Roman" panose="02020603050405020304" pitchFamily="18" charset="0"/>
                        <a:cs typeface="Times New Roman" panose="02020603050405020304" pitchFamily="18" charset="0"/>
                      </a:endParaRPr>
                    </a:p>
                    <a:p>
                      <a:pPr indent="0">
                        <a:buNone/>
                      </a:pPr>
                      <a:r>
                        <a:rPr lang="en-US" sz="1800" b="0">
                          <a:solidFill>
                            <a:srgbClr val="000000"/>
                          </a:solidFill>
                          <a:latin typeface="Times New Roman" panose="02020603050405020304" pitchFamily="18" charset="0"/>
                          <a:cs typeface="Times New Roman" panose="02020603050405020304" pitchFamily="18" charset="0"/>
                        </a:rPr>
                        <a:t>Year : 2020</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BrainMRNet model </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The study reports a classification success rate of 96.05% </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Superior classification accuracy and has Residual blocks which Minimizes the negative effects of depth on model performance improves the overall accuracy.</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The system has lack of further classification and limited dataset</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2024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[7]Brain tumor identification and classification of MRI images using deep learning techniques</a:t>
                      </a:r>
                      <a:endParaRPr lang="en-US" sz="1800" b="0">
                        <a:solidFill>
                          <a:srgbClr val="000000"/>
                        </a:solidFill>
                        <a:latin typeface="Times New Roman" panose="02020603050405020304" pitchFamily="18" charset="0"/>
                        <a:cs typeface="Times New Roman" panose="02020603050405020304" pitchFamily="18" charset="0"/>
                      </a:endParaRPr>
                    </a:p>
                    <a:p>
                      <a:pPr indent="0">
                        <a:buNone/>
                      </a:pPr>
                      <a:r>
                        <a:rPr lang="en-US" sz="1800" b="0">
                          <a:solidFill>
                            <a:srgbClr val="000000"/>
                          </a:solidFill>
                          <a:latin typeface="Times New Roman" panose="02020603050405020304" pitchFamily="18" charset="0"/>
                          <a:cs typeface="Times New Roman" panose="02020603050405020304" pitchFamily="18" charset="0"/>
                        </a:rPr>
                        <a:t>Year : 2020</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Fully Automatic Heterogeneous Segmentation using Support Vector Machine (FAHS-SVM) method</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The has an accuracyrate of 98.51% </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Promising results on multi-parametric Magnetic Resonance image. </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The system used has limited evaluation and limited generalizability to different datasets or imaging techniques.</a:t>
                      </a:r>
                      <a:endParaRPr 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EXISTING METHODOLOGY</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285750" indent="-285750" algn="just">
              <a:lnSpc>
                <a:spcPct val="130000"/>
              </a:lnSpc>
              <a:buFont typeface="Wingdings" panose="05000000000000000000" pitchFamily="34" charset="0"/>
              <a:buChar char="Ø"/>
            </a:pPr>
            <a:r>
              <a:rPr lang="en-US" sz="2000" dirty="0">
                <a:latin typeface="Times New Roman" panose="02020603050405020304"/>
                <a:ea typeface="+mn-lt"/>
                <a:cs typeface="+mn-lt"/>
              </a:rPr>
              <a:t>Traditionally,</a:t>
            </a:r>
            <a:r>
              <a:rPr lang="en-US" sz="2000" b="1" dirty="0">
                <a:latin typeface="Times New Roman" panose="02020603050405020304"/>
                <a:ea typeface="+mn-lt"/>
                <a:cs typeface="+mn-lt"/>
              </a:rPr>
              <a:t>Convolutional neural network (CNN)</a:t>
            </a:r>
            <a:r>
              <a:rPr lang="en-US" sz="2000" dirty="0">
                <a:latin typeface="Times New Roman" panose="02020603050405020304"/>
                <a:ea typeface="+mn-lt"/>
                <a:cs typeface="+mn-lt"/>
              </a:rPr>
              <a:t> model using a large dataset involves a significant level of computational complexity. </a:t>
            </a:r>
            <a:endParaRPr lang="en-US" sz="2000" dirty="0">
              <a:latin typeface="Times New Roman" panose="02020603050405020304"/>
              <a:ea typeface="+mn-lt"/>
              <a:cs typeface="+mn-lt"/>
            </a:endParaRPr>
          </a:p>
          <a:p>
            <a:pPr marL="285750" indent="-285750" algn="just">
              <a:lnSpc>
                <a:spcPct val="130000"/>
              </a:lnSpc>
              <a:buFont typeface="Wingdings" panose="05000000000000000000" pitchFamily="34" charset="0"/>
              <a:buChar char="Ø"/>
            </a:pPr>
            <a:r>
              <a:rPr lang="en-US" sz="2000" dirty="0">
                <a:latin typeface="Times New Roman" panose="02020603050405020304"/>
                <a:ea typeface="+mn-lt"/>
                <a:cs typeface="+mn-lt"/>
              </a:rPr>
              <a:t>Reusing the model weights from previously trained models might therefore streamline this learning process.</a:t>
            </a:r>
            <a:endParaRPr lang="en-US" sz="2000" dirty="0">
              <a:latin typeface="Times New Roman" panose="02020603050405020304"/>
              <a:ea typeface="+mn-lt"/>
              <a:cs typeface="+mn-lt"/>
            </a:endParaRPr>
          </a:p>
          <a:p>
            <a:pPr algn="just">
              <a:lnSpc>
                <a:spcPct val="130000"/>
              </a:lnSpc>
            </a:pPr>
            <a:r>
              <a:rPr lang="en-US" sz="2000" b="1" dirty="0">
                <a:latin typeface="Times New Roman" panose="02020603050405020304"/>
                <a:ea typeface="Meiryo"/>
                <a:cs typeface="Times New Roman" panose="02020603050405020304"/>
              </a:rPr>
              <a:t>Disadvantages:</a:t>
            </a:r>
            <a:endParaRPr lang="en-US" sz="2000" b="1" dirty="0">
              <a:latin typeface="Times New Roman" panose="02020603050405020304"/>
              <a:ea typeface="Meiryo"/>
              <a:cs typeface="Times New Roman" panose="02020603050405020304"/>
            </a:endParaRPr>
          </a:p>
          <a:p>
            <a:pPr algn="just">
              <a:lnSpc>
                <a:spcPct val="130000"/>
              </a:lnSpc>
              <a:buFont typeface="Wingdings" panose="05000000000000000000" pitchFamily="34" charset="0"/>
              <a:buChar char="Ø"/>
            </a:pPr>
            <a:r>
              <a:rPr lang="en-US" sz="2000" dirty="0">
                <a:latin typeface="Times New Roman" panose="02020603050405020304"/>
                <a:ea typeface="+mn-lt"/>
                <a:cs typeface="+mn-lt"/>
              </a:rPr>
              <a:t>Poorer output</a:t>
            </a:r>
            <a:endParaRPr lang="en-US" sz="2000" dirty="0">
              <a:latin typeface="Times New Roman" panose="02020603050405020304"/>
              <a:cs typeface="Times New Roman" panose="02020603050405020304"/>
            </a:endParaRPr>
          </a:p>
          <a:p>
            <a:pPr algn="just">
              <a:lnSpc>
                <a:spcPct val="130000"/>
              </a:lnSpc>
              <a:buFont typeface="Wingdings" panose="05000000000000000000" pitchFamily="34" charset="0"/>
              <a:buChar char="Ø"/>
            </a:pPr>
            <a:r>
              <a:rPr lang="en-US" sz="2000" dirty="0">
                <a:latin typeface="Times New Roman" panose="02020603050405020304"/>
                <a:ea typeface="+mn-lt"/>
                <a:cs typeface="+mn-lt"/>
              </a:rPr>
              <a:t>Significant degree of computational complexity.</a:t>
            </a:r>
            <a:endParaRPr lang="en-US" sz="2000" dirty="0">
              <a:latin typeface="Times New Roman" panose="02020603050405020304"/>
              <a:ea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Existing model Block diagram</a:t>
            </a:r>
            <a:endParaRPr lang="en-US">
              <a:latin typeface="Times New Roman" panose="02020603050405020304" pitchFamily="18" charset="0"/>
              <a:cs typeface="Times New Roman" panose="02020603050405020304" pitchFamily="18" charset="0"/>
            </a:endParaRPr>
          </a:p>
        </p:txBody>
      </p:sp>
      <p:pic>
        <p:nvPicPr>
          <p:cNvPr id="4" name="Picture 4" descr="existing system block_diagram"/>
          <p:cNvPicPr>
            <a:picLocks noChangeAspect="1"/>
          </p:cNvPicPr>
          <p:nvPr>
            <p:ph idx="1"/>
          </p:nvPr>
        </p:nvPicPr>
        <p:blipFill>
          <a:blip r:embed="rId1"/>
          <a:stretch>
            <a:fillRect/>
          </a:stretch>
        </p:blipFill>
        <p:spPr>
          <a:xfrm>
            <a:off x="2891155" y="1592580"/>
            <a:ext cx="5334635" cy="47980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6250" y="104140"/>
            <a:ext cx="11304270" cy="1273175"/>
          </a:xfrm>
        </p:spPr>
        <p:txBody>
          <a:bodyPr>
            <a:noAutofit/>
          </a:bodyPr>
          <a:lstStyle/>
          <a:p>
            <a:r>
              <a:rPr lang="en-IN" sz="4000" dirty="0">
                <a:latin typeface="Times New Roman" panose="02020603050405020304" pitchFamily="18" charset="0"/>
                <a:cs typeface="Times New Roman" panose="02020603050405020304" pitchFamily="18" charset="0"/>
                <a:sym typeface="+mn-ea"/>
              </a:rPr>
              <a:t>P</a:t>
            </a:r>
            <a:r>
              <a:rPr lang="en-US" altLang="en-IN" sz="4000" dirty="0">
                <a:latin typeface="Times New Roman" panose="02020603050405020304" pitchFamily="18" charset="0"/>
                <a:cs typeface="Times New Roman" panose="02020603050405020304" pitchFamily="18" charset="0"/>
                <a:sym typeface="+mn-ea"/>
              </a:rPr>
              <a:t>roposed System </a:t>
            </a:r>
            <a:endParaRPr lang="en-US" sz="4000">
              <a:latin typeface="Times New Roman" panose="02020603050405020304" pitchFamily="18" charset="0"/>
              <a:cs typeface="Times New Roman" panose="02020603050405020304" pitchFamily="18" charset="0"/>
            </a:endParaRPr>
          </a:p>
        </p:txBody>
      </p:sp>
      <p:pic>
        <p:nvPicPr>
          <p:cNvPr id="8" name="Picture 8" descr="framework"/>
          <p:cNvPicPr>
            <a:picLocks noChangeAspect="1"/>
          </p:cNvPicPr>
          <p:nvPr>
            <p:ph type="pic" idx="1"/>
          </p:nvPr>
        </p:nvPicPr>
        <p:blipFill>
          <a:blip r:embed="rId1"/>
          <a:stretch>
            <a:fillRect/>
          </a:stretch>
        </p:blipFill>
        <p:spPr>
          <a:xfrm>
            <a:off x="827405" y="1620520"/>
            <a:ext cx="10346055" cy="4791075"/>
          </a:xfrm>
          <a:prstGeom prst="rect">
            <a:avLst/>
          </a:prstGeom>
        </p:spPr>
      </p:pic>
      <p:sp>
        <p:nvSpPr>
          <p:cNvPr id="2" name="Text Box 1"/>
          <p:cNvSpPr txBox="1"/>
          <p:nvPr/>
        </p:nvSpPr>
        <p:spPr>
          <a:xfrm>
            <a:off x="4999355" y="6350000"/>
            <a:ext cx="2001520" cy="645160"/>
          </a:xfrm>
          <a:prstGeom prst="rect">
            <a:avLst/>
          </a:prstGeom>
          <a:noFill/>
        </p:spPr>
        <p:txBody>
          <a:bodyPr wrap="square" rtlCol="0">
            <a:spAutoFit/>
          </a:bodyPr>
          <a:p>
            <a:pPr algn="l"/>
            <a:r>
              <a:rPr lang="en-US">
                <a:latin typeface="Times New Roman" panose="02020603050405020304" pitchFamily="18" charset="0"/>
                <a:cs typeface="Times New Roman" panose="02020603050405020304" pitchFamily="18" charset="0"/>
                <a:sym typeface="+mn-ea"/>
              </a:rPr>
              <a:t>Block diagram</a:t>
            </a:r>
            <a:endParaRPr lang="en-US">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11347</Words>
  <Application>WPS Presentation</Application>
  <PresentationFormat>Widescreen</PresentationFormat>
  <Paragraphs>372</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Times New Roman</vt:lpstr>
      <vt:lpstr>Wingdings</vt:lpstr>
      <vt:lpstr>Calibri</vt:lpstr>
      <vt:lpstr>Times New Roman</vt:lpstr>
      <vt:lpstr>Meiryo</vt:lpstr>
      <vt:lpstr>Segoe Print</vt:lpstr>
      <vt:lpstr>Microsoft YaHei</vt:lpstr>
      <vt:lpstr>Arial Unicode MS</vt:lpstr>
      <vt:lpstr>Calibri Light</vt:lpstr>
      <vt:lpstr>Symbol</vt:lpstr>
      <vt:lpstr>Office Theme</vt:lpstr>
      <vt:lpstr>BRAIN TUMOR CLASSIFICATION USING MR IMAGES AND TRANSFER LEARNING</vt:lpstr>
      <vt:lpstr>CONTENTS</vt:lpstr>
      <vt:lpstr>ABSTRACT</vt:lpstr>
      <vt:lpstr>INTRODUCTION</vt:lpstr>
      <vt:lpstr>LITERATURE</vt:lpstr>
      <vt:lpstr>PowerPoint 演示文稿</vt:lpstr>
      <vt:lpstr>EXISTING METHODOLOGY</vt:lpstr>
      <vt:lpstr>Existing model Block diagram</vt:lpstr>
      <vt:lpstr>Block diagram</vt:lpstr>
      <vt:lpstr>PowerPoint 演示文稿</vt:lpstr>
      <vt:lpstr>DATA DESCRIPTION</vt:lpstr>
      <vt:lpstr>PowerPoint 演示文稿</vt:lpstr>
      <vt:lpstr>Model architechture</vt:lpstr>
      <vt:lpstr>PowerPoint 演示文稿</vt:lpstr>
      <vt:lpstr>PowerPoint 演示文稿</vt:lpstr>
      <vt:lpstr>SEQUENCE   DIAGRAM</vt:lpstr>
      <vt:lpstr>Performance metrics</vt:lpstr>
      <vt:lpstr>Model Training History</vt:lpstr>
      <vt:lpstr>PowerPoint 演示文稿</vt:lpstr>
      <vt:lpstr>PowerPoint 演示文稿</vt:lpstr>
      <vt:lpstr>RESULTS</vt:lpstr>
      <vt:lpstr>PowerPoint 演示文稿</vt:lpstr>
      <vt:lpstr>PowerPoint 演示文稿</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MRI IMAGES AND DEEP LEARNING TECHNIQUES</dc:title>
  <dc:creator>mani chandana</dc:creator>
  <cp:lastModifiedBy>shiri</cp:lastModifiedBy>
  <cp:revision>14</cp:revision>
  <dcterms:created xsi:type="dcterms:W3CDTF">2023-04-10T01:41:00Z</dcterms:created>
  <dcterms:modified xsi:type="dcterms:W3CDTF">2023-06-03T08:34:00Z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9D714C14C0B74897AF49C473E32135F0</vt:lpwstr>
  </property>
  <property fmtid="{D5CDD505-2E9C-101B-9397-08002B2CF9AE}" pid="3" name="KSOProductBuildVer">
    <vt:lpwstr>1033-11.2.0.11537</vt:lpwstr>
  </property>
</Properties>
</file>