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EE4B70-4E39-4F2C-84E0-8A5A1F16641F}" type="datetimeFigureOut">
              <a:rPr lang="en-IN" smtClean="0"/>
              <a:t>29-10-2025</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4223248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E4B70-4E39-4F2C-84E0-8A5A1F16641F}"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90583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E4B70-4E39-4F2C-84E0-8A5A1F16641F}"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3998698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E4B70-4E39-4F2C-84E0-8A5A1F16641F}"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09865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E4B70-4E39-4F2C-84E0-8A5A1F16641F}" type="datetimeFigureOut">
              <a:rPr lang="en-IN" smtClean="0"/>
              <a:t>29-10-2025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3199685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EE4B70-4E39-4F2C-84E0-8A5A1F16641F}" type="datetimeFigureOut">
              <a:rPr lang="en-IN" smtClean="0"/>
              <a:t>29-10-2025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54307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EE4B70-4E39-4F2C-84E0-8A5A1F16641F}" type="datetimeFigureOut">
              <a:rPr lang="en-IN" smtClean="0"/>
              <a:t>29-10-2025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43587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EE4B70-4E39-4F2C-84E0-8A5A1F16641F}" type="datetimeFigureOut">
              <a:rPr lang="en-IN" smtClean="0"/>
              <a:t>29-10-2025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90273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E4B70-4E39-4F2C-84E0-8A5A1F16641F}" type="datetimeFigureOut">
              <a:rPr lang="en-IN" smtClean="0"/>
              <a:t>29-10-2025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917142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EE4B70-4E39-4F2C-84E0-8A5A1F16641F}" type="datetimeFigureOut">
              <a:rPr lang="en-IN" smtClean="0"/>
              <a:t>29-10-2025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139212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EEE4B70-4E39-4F2C-84E0-8A5A1F16641F}" type="datetimeFigureOut">
              <a:rPr lang="en-IN" smtClean="0"/>
              <a:t>29-10-2025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FB837F7C-16C6-485B-9E88-5A464A237E8E}" type="slidenum">
              <a:rPr lang="en-IN" smtClean="0"/>
              <a:t>‹#›</a:t>
            </a:fld>
            <a:endParaRPr lang="en-IN"/>
          </a:p>
        </p:txBody>
      </p:sp>
    </p:spTree>
    <p:extLst>
      <p:ext uri="{BB962C8B-B14F-4D97-AF65-F5344CB8AC3E}">
        <p14:creationId xmlns:p14="http://schemas.microsoft.com/office/powerpoint/2010/main" val="264033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EEE4B70-4E39-4F2C-84E0-8A5A1F16641F}" type="datetimeFigureOut">
              <a:rPr lang="en-IN" smtClean="0"/>
              <a:t>29-10-2025</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B837F7C-16C6-485B-9E88-5A464A237E8E}"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085027"/>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0954-B565-6FF7-4681-73823A0F12C1}"/>
              </a:ext>
            </a:extLst>
          </p:cNvPr>
          <p:cNvSpPr>
            <a:spLocks noGrp="1"/>
          </p:cNvSpPr>
          <p:nvPr>
            <p:ph type="ctrTitle"/>
          </p:nvPr>
        </p:nvSpPr>
        <p:spPr>
          <a:xfrm>
            <a:off x="1774423" y="802299"/>
            <a:ext cx="8637073" cy="1636102"/>
          </a:xfrm>
        </p:spPr>
        <p:txBody>
          <a:bodyPr/>
          <a:lstStyle/>
          <a:p>
            <a:r>
              <a:rPr lang="en-IN" dirty="0"/>
              <a:t>JOB PORTAL</a:t>
            </a:r>
          </a:p>
        </p:txBody>
      </p:sp>
      <p:sp>
        <p:nvSpPr>
          <p:cNvPr id="3" name="Subtitle 2">
            <a:extLst>
              <a:ext uri="{FF2B5EF4-FFF2-40B4-BE49-F238E27FC236}">
                <a16:creationId xmlns:a16="http://schemas.microsoft.com/office/drawing/2014/main" id="{1D49B7D6-47CD-1455-728E-1D1C439BF265}"/>
              </a:ext>
            </a:extLst>
          </p:cNvPr>
          <p:cNvSpPr>
            <a:spLocks noGrp="1"/>
          </p:cNvSpPr>
          <p:nvPr>
            <p:ph type="subTitle" idx="1"/>
          </p:nvPr>
        </p:nvSpPr>
        <p:spPr>
          <a:xfrm>
            <a:off x="1774424" y="3429000"/>
            <a:ext cx="8637072" cy="1272695"/>
          </a:xfrm>
        </p:spPr>
        <p:txBody>
          <a:bodyPr>
            <a:noAutofit/>
          </a:bodyPr>
          <a:lstStyle/>
          <a:p>
            <a:r>
              <a:rPr lang="en-IN" sz="3600" dirty="0"/>
              <a:t>M.K.SHIRISHA</a:t>
            </a:r>
          </a:p>
          <a:p>
            <a:r>
              <a:rPr lang="en-IN" sz="3600" dirty="0"/>
              <a:t>43111204</a:t>
            </a:r>
          </a:p>
        </p:txBody>
      </p:sp>
    </p:spTree>
    <p:extLst>
      <p:ext uri="{BB962C8B-B14F-4D97-AF65-F5344CB8AC3E}">
        <p14:creationId xmlns:p14="http://schemas.microsoft.com/office/powerpoint/2010/main" val="386856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7F6E-3D13-CF14-22FC-FC587A02378C}"/>
              </a:ext>
            </a:extLst>
          </p:cNvPr>
          <p:cNvSpPr>
            <a:spLocks noGrp="1"/>
          </p:cNvSpPr>
          <p:nvPr>
            <p:ph type="ctrTitle"/>
          </p:nvPr>
        </p:nvSpPr>
        <p:spPr>
          <a:xfrm>
            <a:off x="1774423" y="286850"/>
            <a:ext cx="8637073" cy="877414"/>
          </a:xfrm>
        </p:spPr>
        <p:txBody>
          <a:bodyPr>
            <a:normAutofit fontScale="90000"/>
          </a:bodyPr>
          <a:lstStyle/>
          <a:p>
            <a:r>
              <a:rPr lang="en-IN" dirty="0"/>
              <a:t>MODULE DESCRIPTION</a:t>
            </a:r>
          </a:p>
        </p:txBody>
      </p:sp>
      <p:sp>
        <p:nvSpPr>
          <p:cNvPr id="3" name="Subtitle 2">
            <a:extLst>
              <a:ext uri="{FF2B5EF4-FFF2-40B4-BE49-F238E27FC236}">
                <a16:creationId xmlns:a16="http://schemas.microsoft.com/office/drawing/2014/main" id="{7AE87C1D-A416-99A1-DF95-B931DC48640F}"/>
              </a:ext>
            </a:extLst>
          </p:cNvPr>
          <p:cNvSpPr>
            <a:spLocks noGrp="1"/>
          </p:cNvSpPr>
          <p:nvPr>
            <p:ph type="subTitle" idx="1"/>
          </p:nvPr>
        </p:nvSpPr>
        <p:spPr>
          <a:xfrm>
            <a:off x="1774424" y="1828800"/>
            <a:ext cx="8637072" cy="4303643"/>
          </a:xfrm>
        </p:spPr>
        <p:txBody>
          <a:bodyPr>
            <a:normAutofit fontScale="77500" lnSpcReduction="20000"/>
          </a:bodyPr>
          <a:lstStyle/>
          <a:p>
            <a:r>
              <a:rPr lang="en-US" sz="2100" dirty="0"/>
              <a:t>User Authentication: Uses JWT or session-based login to restrict access, with separate admin and user roles.</a:t>
            </a:r>
          </a:p>
          <a:p>
            <a:r>
              <a:rPr lang="en-US" sz="2100" dirty="0"/>
              <a:t>Product Management: Admins can add new mobiles, edit details, upload images, and remove outdated items.</a:t>
            </a:r>
          </a:p>
          <a:p>
            <a:r>
              <a:rPr lang="en-US" sz="2100" dirty="0"/>
              <a:t>Product Catalog: Displays products with filters and search features; fetches data from backend REST APIs.</a:t>
            </a:r>
          </a:p>
          <a:p>
            <a:r>
              <a:rPr lang="en-US" sz="2100" dirty="0"/>
              <a:t>Shopping Cart: Maintains selected items, manages quantities, and calculates real-time totals for checkouts.</a:t>
            </a:r>
          </a:p>
          <a:p>
            <a:r>
              <a:rPr lang="en-US" sz="2100" dirty="0"/>
              <a:t>Order Management: Enables users to finalize purchases, view past orders, and handle cancellations. Admins can update shipping status.</a:t>
            </a:r>
          </a:p>
          <a:p>
            <a:r>
              <a:rPr lang="en-US" sz="2100" dirty="0"/>
              <a:t>Admin Dashboard: Provides analytics and full control over the product lifecycle and order pipeline.</a:t>
            </a:r>
          </a:p>
          <a:p>
            <a:endParaRPr lang="en-IN" dirty="0"/>
          </a:p>
        </p:txBody>
      </p:sp>
    </p:spTree>
    <p:extLst>
      <p:ext uri="{BB962C8B-B14F-4D97-AF65-F5344CB8AC3E}">
        <p14:creationId xmlns:p14="http://schemas.microsoft.com/office/powerpoint/2010/main" val="240975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B75D-8CCB-0ACC-CA16-D6F65EFF7016}"/>
              </a:ext>
            </a:extLst>
          </p:cNvPr>
          <p:cNvSpPr>
            <a:spLocks noGrp="1"/>
          </p:cNvSpPr>
          <p:nvPr>
            <p:ph type="ctrTitle"/>
          </p:nvPr>
        </p:nvSpPr>
        <p:spPr>
          <a:xfrm>
            <a:off x="1774424" y="277694"/>
            <a:ext cx="8637073" cy="885184"/>
          </a:xfrm>
        </p:spPr>
        <p:txBody>
          <a:bodyPr>
            <a:normAutofit fontScale="90000"/>
          </a:bodyPr>
          <a:lstStyle/>
          <a:p>
            <a:r>
              <a:rPr lang="en-IN" dirty="0"/>
              <a:t>SAMPLE OUTPUT</a:t>
            </a:r>
          </a:p>
        </p:txBody>
      </p:sp>
      <p:sp>
        <p:nvSpPr>
          <p:cNvPr id="3" name="Subtitle 2">
            <a:extLst>
              <a:ext uri="{FF2B5EF4-FFF2-40B4-BE49-F238E27FC236}">
                <a16:creationId xmlns:a16="http://schemas.microsoft.com/office/drawing/2014/main" id="{6176BA85-1A9F-9421-63B5-CB2214D2228F}"/>
              </a:ext>
            </a:extLst>
          </p:cNvPr>
          <p:cNvSpPr>
            <a:spLocks noGrp="1"/>
          </p:cNvSpPr>
          <p:nvPr>
            <p:ph type="subTitle" idx="1"/>
          </p:nvPr>
        </p:nvSpPr>
        <p:spPr>
          <a:xfrm>
            <a:off x="1774424" y="1327356"/>
            <a:ext cx="8637072" cy="4306528"/>
          </a:xfrm>
        </p:spPr>
        <p:txBody>
          <a:bodyPr/>
          <a:lstStyle/>
          <a:p>
            <a:endParaRPr lang="en-IN" dirty="0"/>
          </a:p>
        </p:txBody>
      </p:sp>
      <p:pic>
        <p:nvPicPr>
          <p:cNvPr id="6" name="Picture 5" descr="A screenshot of a computer&#10;&#10;AI-generated content may be incorrect.">
            <a:extLst>
              <a:ext uri="{FF2B5EF4-FFF2-40B4-BE49-F238E27FC236}">
                <a16:creationId xmlns:a16="http://schemas.microsoft.com/office/drawing/2014/main" id="{CD1C4187-157B-F94F-9C07-1CE7A0AA3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4424" y="1463040"/>
            <a:ext cx="9320296" cy="5117266"/>
          </a:xfrm>
          <a:prstGeom prst="rect">
            <a:avLst/>
          </a:prstGeom>
        </p:spPr>
      </p:pic>
    </p:spTree>
    <p:extLst>
      <p:ext uri="{BB962C8B-B14F-4D97-AF65-F5344CB8AC3E}">
        <p14:creationId xmlns:p14="http://schemas.microsoft.com/office/powerpoint/2010/main" val="2460435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B5957-2ABD-0A5D-F267-2B64BAF54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E28E7-3153-674F-17C6-41EF06F87740}"/>
              </a:ext>
            </a:extLst>
          </p:cNvPr>
          <p:cNvSpPr>
            <a:spLocks noGrp="1"/>
          </p:cNvSpPr>
          <p:nvPr>
            <p:ph type="ctrTitle"/>
          </p:nvPr>
        </p:nvSpPr>
        <p:spPr>
          <a:xfrm>
            <a:off x="1774423" y="82969"/>
            <a:ext cx="8637073" cy="977621"/>
          </a:xfrm>
        </p:spPr>
        <p:txBody>
          <a:bodyPr>
            <a:normAutofit/>
          </a:bodyPr>
          <a:lstStyle/>
          <a:p>
            <a:r>
              <a:rPr lang="en-IN" sz="5400" dirty="0"/>
              <a:t>SAMPLE OUTPUT</a:t>
            </a:r>
          </a:p>
        </p:txBody>
      </p:sp>
      <p:sp>
        <p:nvSpPr>
          <p:cNvPr id="3" name="Subtitle 2">
            <a:extLst>
              <a:ext uri="{FF2B5EF4-FFF2-40B4-BE49-F238E27FC236}">
                <a16:creationId xmlns:a16="http://schemas.microsoft.com/office/drawing/2014/main" id="{B9B6249F-7D32-953C-3EA0-24900DCFE711}"/>
              </a:ext>
            </a:extLst>
          </p:cNvPr>
          <p:cNvSpPr>
            <a:spLocks noGrp="1"/>
          </p:cNvSpPr>
          <p:nvPr>
            <p:ph type="subTitle" idx="1"/>
          </p:nvPr>
        </p:nvSpPr>
        <p:spPr>
          <a:xfrm>
            <a:off x="1774424" y="1747520"/>
            <a:ext cx="8637072" cy="2954175"/>
          </a:xfrm>
        </p:spPr>
        <p:txBody>
          <a:bodyPr/>
          <a:lstStyle/>
          <a:p>
            <a:endParaRPr lang="en-IN" dirty="0"/>
          </a:p>
        </p:txBody>
      </p:sp>
      <p:pic>
        <p:nvPicPr>
          <p:cNvPr id="5" name="Picture 4" descr="A screenshot of a computer&#10;&#10;AI-generated content may be incorrect.">
            <a:extLst>
              <a:ext uri="{FF2B5EF4-FFF2-40B4-BE49-F238E27FC236}">
                <a16:creationId xmlns:a16="http://schemas.microsoft.com/office/drawing/2014/main" id="{C0E7D025-B05A-91C4-0DFF-208BB223D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1351280"/>
            <a:ext cx="10576560" cy="5029200"/>
          </a:xfrm>
          <a:prstGeom prst="rect">
            <a:avLst/>
          </a:prstGeom>
        </p:spPr>
      </p:pic>
    </p:spTree>
    <p:extLst>
      <p:ext uri="{BB962C8B-B14F-4D97-AF65-F5344CB8AC3E}">
        <p14:creationId xmlns:p14="http://schemas.microsoft.com/office/powerpoint/2010/main" val="3934304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F977-1BB8-D6E3-9F12-1B7A859D8B60}"/>
              </a:ext>
            </a:extLst>
          </p:cNvPr>
          <p:cNvSpPr>
            <a:spLocks noGrp="1"/>
          </p:cNvSpPr>
          <p:nvPr>
            <p:ph type="title"/>
          </p:nvPr>
        </p:nvSpPr>
        <p:spPr>
          <a:xfrm>
            <a:off x="1370299" y="133959"/>
            <a:ext cx="9291215" cy="1049235"/>
          </a:xfrm>
        </p:spPr>
        <p:txBody>
          <a:bodyPr>
            <a:normAutofit/>
          </a:bodyPr>
          <a:lstStyle/>
          <a:p>
            <a:r>
              <a:rPr lang="en-IN" sz="4800" dirty="0"/>
              <a:t>SAMPLE OUTPUT</a:t>
            </a:r>
          </a:p>
        </p:txBody>
      </p:sp>
      <p:pic>
        <p:nvPicPr>
          <p:cNvPr id="5" name="Content Placeholder 4" descr="A screenshot of a computer&#10;&#10;AI-generated content may be incorrect.">
            <a:extLst>
              <a:ext uri="{FF2B5EF4-FFF2-40B4-BE49-F238E27FC236}">
                <a16:creationId xmlns:a16="http://schemas.microsoft.com/office/drawing/2014/main" id="{575A4E83-4859-ADEC-D671-33A4611E3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720" y="1451942"/>
            <a:ext cx="8483599" cy="4755818"/>
          </a:xfrm>
        </p:spPr>
      </p:pic>
    </p:spTree>
    <p:extLst>
      <p:ext uri="{BB962C8B-B14F-4D97-AF65-F5344CB8AC3E}">
        <p14:creationId xmlns:p14="http://schemas.microsoft.com/office/powerpoint/2010/main" val="3688859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6AD7-839F-9D49-8F5A-673DC3A308DD}"/>
              </a:ext>
            </a:extLst>
          </p:cNvPr>
          <p:cNvSpPr>
            <a:spLocks noGrp="1"/>
          </p:cNvSpPr>
          <p:nvPr>
            <p:ph type="title"/>
          </p:nvPr>
        </p:nvSpPr>
        <p:spPr>
          <a:xfrm>
            <a:off x="1450392" y="342420"/>
            <a:ext cx="9291215" cy="1049235"/>
          </a:xfrm>
        </p:spPr>
        <p:txBody>
          <a:bodyPr>
            <a:normAutofit/>
          </a:bodyPr>
          <a:lstStyle/>
          <a:p>
            <a:r>
              <a:rPr lang="en-IN" sz="5400" dirty="0"/>
              <a:t>SAMPLE OUTPUT</a:t>
            </a:r>
          </a:p>
        </p:txBody>
      </p:sp>
      <p:pic>
        <p:nvPicPr>
          <p:cNvPr id="5" name="Content Placeholder 4" descr="A screenshot of a computer&#10;&#10;AI-generated content may be incorrect.">
            <a:extLst>
              <a:ext uri="{FF2B5EF4-FFF2-40B4-BE49-F238E27FC236}">
                <a16:creationId xmlns:a16="http://schemas.microsoft.com/office/drawing/2014/main" id="{445714DD-8C82-9CBD-D02C-807A598124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1080" y="1615175"/>
            <a:ext cx="8544519" cy="4806292"/>
          </a:xfrm>
        </p:spPr>
      </p:pic>
    </p:spTree>
    <p:extLst>
      <p:ext uri="{BB962C8B-B14F-4D97-AF65-F5344CB8AC3E}">
        <p14:creationId xmlns:p14="http://schemas.microsoft.com/office/powerpoint/2010/main" val="344290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AC2C-07DF-A3D5-9582-92F2CCCC84A4}"/>
              </a:ext>
            </a:extLst>
          </p:cNvPr>
          <p:cNvSpPr>
            <a:spLocks noGrp="1"/>
          </p:cNvSpPr>
          <p:nvPr>
            <p:ph type="ctrTitle"/>
          </p:nvPr>
        </p:nvSpPr>
        <p:spPr>
          <a:xfrm>
            <a:off x="1774423" y="538138"/>
            <a:ext cx="8637073" cy="977621"/>
          </a:xfrm>
        </p:spPr>
        <p:txBody>
          <a:bodyPr/>
          <a:lstStyle/>
          <a:p>
            <a:r>
              <a:rPr lang="en-IN" dirty="0"/>
              <a:t>CONCLUSION</a:t>
            </a:r>
          </a:p>
        </p:txBody>
      </p:sp>
      <p:sp>
        <p:nvSpPr>
          <p:cNvPr id="3" name="Subtitle 2">
            <a:extLst>
              <a:ext uri="{FF2B5EF4-FFF2-40B4-BE49-F238E27FC236}">
                <a16:creationId xmlns:a16="http://schemas.microsoft.com/office/drawing/2014/main" id="{AB72CAC4-08F6-B29B-BD4E-E3397E0B2675}"/>
              </a:ext>
            </a:extLst>
          </p:cNvPr>
          <p:cNvSpPr>
            <a:spLocks noGrp="1"/>
          </p:cNvSpPr>
          <p:nvPr>
            <p:ph type="subTitle" idx="1"/>
          </p:nvPr>
        </p:nvSpPr>
        <p:spPr>
          <a:xfrm>
            <a:off x="1774424" y="1955358"/>
            <a:ext cx="8637072" cy="3419061"/>
          </a:xfrm>
        </p:spPr>
        <p:txBody>
          <a:bodyPr>
            <a:normAutofit/>
          </a:bodyPr>
          <a:lstStyle/>
          <a:p>
            <a:pPr algn="just"/>
            <a:r>
              <a:rPr lang="en-US" sz="2000" dirty="0">
                <a:latin typeface="Times New Roman" panose="02020603050405020304" pitchFamily="18" charset="0"/>
                <a:cs typeface="Times New Roman" panose="02020603050405020304" pitchFamily="18" charset="0"/>
              </a:rPr>
              <a:t>The Job Portal represents a comprehensive solution addressing modern recruitment challenges. By streamlining candidate discovery, automating matching processes, and providing administrative control, the system delivers tangible value to all stakeholders whilst maintaining user-centric design principles.</a:t>
            </a:r>
          </a:p>
        </p:txBody>
      </p:sp>
    </p:spTree>
    <p:extLst>
      <p:ext uri="{BB962C8B-B14F-4D97-AF65-F5344CB8AC3E}">
        <p14:creationId xmlns:p14="http://schemas.microsoft.com/office/powerpoint/2010/main" val="5258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C7A51-55D3-B7F4-C5A7-AA4EDCCB3F7D}"/>
              </a:ext>
            </a:extLst>
          </p:cNvPr>
          <p:cNvSpPr>
            <a:spLocks noGrp="1"/>
          </p:cNvSpPr>
          <p:nvPr>
            <p:ph type="ctrTitle"/>
          </p:nvPr>
        </p:nvSpPr>
        <p:spPr>
          <a:xfrm>
            <a:off x="1774423" y="436538"/>
            <a:ext cx="8637073" cy="977621"/>
          </a:xfrm>
        </p:spPr>
        <p:txBody>
          <a:bodyPr>
            <a:normAutofit/>
          </a:bodyPr>
          <a:lstStyle/>
          <a:p>
            <a:r>
              <a:rPr lang="en-IN" sz="5400" dirty="0"/>
              <a:t>ABSTARCT</a:t>
            </a:r>
          </a:p>
        </p:txBody>
      </p:sp>
      <p:sp>
        <p:nvSpPr>
          <p:cNvPr id="3" name="Subtitle 2">
            <a:extLst>
              <a:ext uri="{FF2B5EF4-FFF2-40B4-BE49-F238E27FC236}">
                <a16:creationId xmlns:a16="http://schemas.microsoft.com/office/drawing/2014/main" id="{06AA6418-D6DF-141E-7002-3FA029390FC6}"/>
              </a:ext>
            </a:extLst>
          </p:cNvPr>
          <p:cNvSpPr>
            <a:spLocks noGrp="1"/>
          </p:cNvSpPr>
          <p:nvPr>
            <p:ph type="subTitle" idx="1"/>
          </p:nvPr>
        </p:nvSpPr>
        <p:spPr>
          <a:xfrm>
            <a:off x="1774424" y="1629696"/>
            <a:ext cx="8637072" cy="3598607"/>
          </a:xfrm>
        </p:spPr>
        <p:txBody>
          <a:bodyPr>
            <a:normAutofit fontScale="92500" lnSpcReduction="20000"/>
          </a:bodyPr>
          <a:lstStyle/>
          <a:p>
            <a:pPr algn="just"/>
            <a:r>
              <a:rPr lang="en-US" sz="2000" dirty="0">
                <a:latin typeface="Times New Roman" panose="02020603050405020304" pitchFamily="18" charset="0"/>
                <a:cs typeface="Times New Roman" panose="02020603050405020304" pitchFamily="18" charset="0"/>
              </a:rPr>
              <a:t>The Job Portal System is an integrated web-based platform designed to bridge the gap between job seekers and employers. This system automates the recruitment process by enabling candidates to create comprehensive profiles, specify preferences including location and role, and discover positions matching their criteria. Administrators can efficiently post and manage job listings with detailed abstracts and requirements. The platform leverages intelligent matching algorithms to enhance hiring efficiency whilst providing users with a seamless, intuitive experience throughout their employment journey</a:t>
            </a:r>
            <a:r>
              <a:rPr lang="en-US" sz="2000" dirty="0"/>
              <a:t>.</a:t>
            </a:r>
          </a:p>
        </p:txBody>
      </p:sp>
    </p:spTree>
    <p:extLst>
      <p:ext uri="{BB962C8B-B14F-4D97-AF65-F5344CB8AC3E}">
        <p14:creationId xmlns:p14="http://schemas.microsoft.com/office/powerpoint/2010/main" val="316903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0B77-124A-E080-19EC-A8DD3687F1BF}"/>
              </a:ext>
            </a:extLst>
          </p:cNvPr>
          <p:cNvSpPr>
            <a:spLocks noGrp="1"/>
          </p:cNvSpPr>
          <p:nvPr>
            <p:ph type="ctrTitle"/>
          </p:nvPr>
        </p:nvSpPr>
        <p:spPr>
          <a:xfrm>
            <a:off x="1539104" y="175000"/>
            <a:ext cx="8637073" cy="977621"/>
          </a:xfrm>
        </p:spPr>
        <p:txBody>
          <a:bodyPr>
            <a:normAutofit/>
          </a:bodyPr>
          <a:lstStyle/>
          <a:p>
            <a:r>
              <a:rPr lang="en-IN" sz="5400" dirty="0"/>
              <a:t>EXISTING SYSTEM</a:t>
            </a:r>
          </a:p>
        </p:txBody>
      </p:sp>
      <p:sp>
        <p:nvSpPr>
          <p:cNvPr id="3" name="Subtitle 2">
            <a:extLst>
              <a:ext uri="{FF2B5EF4-FFF2-40B4-BE49-F238E27FC236}">
                <a16:creationId xmlns:a16="http://schemas.microsoft.com/office/drawing/2014/main" id="{66415EAC-A56B-846F-11FD-156E1F9FEB21}"/>
              </a:ext>
            </a:extLst>
          </p:cNvPr>
          <p:cNvSpPr>
            <a:spLocks noGrp="1"/>
          </p:cNvSpPr>
          <p:nvPr>
            <p:ph type="subTitle" idx="1"/>
          </p:nvPr>
        </p:nvSpPr>
        <p:spPr>
          <a:xfrm>
            <a:off x="1777464" y="1239520"/>
            <a:ext cx="8637072" cy="4439920"/>
          </a:xfrm>
        </p:spPr>
        <p:txBody>
          <a:bodyPr>
            <a:normAutofit fontScale="70000" lnSpcReduction="20000"/>
          </a:bodyPr>
          <a:lstStyle/>
          <a:p>
            <a:r>
              <a:rPr lang="en-US" sz="2000" dirty="0">
                <a:latin typeface="Times New Roman" panose="02020603050405020304" pitchFamily="18" charset="0"/>
                <a:cs typeface="Times New Roman" panose="02020603050405020304" pitchFamily="18" charset="0"/>
              </a:rPr>
              <a:t>Current recruitment methods remain largely manual and fragmented. Job seekers navigate multiple websites, rely on email notifications, and struggle with unstructured application processes. Employers face challenges managing high application volumes without sophisticated tracking systems. Communication between parties is inefficient, leading to prolonged hiring cycles and missed opportunities for qualified candidates.</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Fragmented Job Boards</a:t>
            </a:r>
          </a:p>
          <a:p>
            <a:r>
              <a:rPr lang="en-US" sz="2000" dirty="0">
                <a:latin typeface="Times New Roman" panose="02020603050405020304" pitchFamily="18" charset="0"/>
                <a:cs typeface="Times New Roman" panose="02020603050405020304" pitchFamily="18" charset="0"/>
              </a:rPr>
              <a:t>Candidates search across multiple platforms without </a:t>
            </a:r>
            <a:r>
              <a:rPr lang="en-US" sz="2000" dirty="0" err="1">
                <a:latin typeface="Times New Roman" panose="02020603050405020304" pitchFamily="18" charset="0"/>
                <a:cs typeface="Times New Roman" panose="02020603050405020304" pitchFamily="18" charset="0"/>
              </a:rPr>
              <a:t>centralised</a:t>
            </a:r>
            <a:r>
              <a:rPr lang="en-US" sz="2000" dirty="0">
                <a:latin typeface="Times New Roman" panose="02020603050405020304" pitchFamily="18" charset="0"/>
                <a:cs typeface="Times New Roman" panose="02020603050405020304" pitchFamily="18" charset="0"/>
              </a:rPr>
              <a:t> access</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Manual Application Processing</a:t>
            </a:r>
          </a:p>
          <a:p>
            <a:r>
              <a:rPr lang="en-US" sz="2000" dirty="0">
                <a:latin typeface="Times New Roman" panose="02020603050405020304" pitchFamily="18" charset="0"/>
                <a:cs typeface="Times New Roman" panose="02020603050405020304" pitchFamily="18" charset="0"/>
              </a:rPr>
              <a:t>Employers manually review applications without structured evaluation tools</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Limited Visibility</a:t>
            </a:r>
          </a:p>
          <a:p>
            <a:r>
              <a:rPr lang="en-US" sz="2000" dirty="0">
                <a:latin typeface="Times New Roman" panose="02020603050405020304" pitchFamily="18" charset="0"/>
                <a:cs typeface="Times New Roman" panose="02020603050405020304" pitchFamily="18" charset="0"/>
              </a:rPr>
              <a:t>Poor application status tracking and communication gaps between stakeholders</a:t>
            </a:r>
          </a:p>
          <a:p>
            <a:r>
              <a:rPr lang="en-US" sz="2000" b="1" dirty="0">
                <a:solidFill>
                  <a:schemeClr val="accent2">
                    <a:lumMod val="75000"/>
                  </a:schemeClr>
                </a:solidFill>
                <a:latin typeface="Times New Roman" panose="02020603050405020304" pitchFamily="18" charset="0"/>
                <a:cs typeface="Times New Roman" panose="02020603050405020304" pitchFamily="18" charset="0"/>
              </a:rPr>
              <a:t>Time-Consuming Coordination</a:t>
            </a:r>
          </a:p>
          <a:p>
            <a:r>
              <a:rPr lang="en-US" sz="2000" dirty="0">
                <a:latin typeface="Times New Roman" panose="02020603050405020304" pitchFamily="18" charset="0"/>
                <a:cs typeface="Times New Roman" panose="02020603050405020304" pitchFamily="18" charset="0"/>
              </a:rPr>
              <a:t>Extended hiring cycles reduce employer competitiveness and candidate satisfaction</a:t>
            </a:r>
          </a:p>
        </p:txBody>
      </p:sp>
    </p:spTree>
    <p:extLst>
      <p:ext uri="{BB962C8B-B14F-4D97-AF65-F5344CB8AC3E}">
        <p14:creationId xmlns:p14="http://schemas.microsoft.com/office/powerpoint/2010/main" val="113499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F6757-768D-0A0A-52A1-1BEC49B53E4A}"/>
              </a:ext>
            </a:extLst>
          </p:cNvPr>
          <p:cNvSpPr>
            <a:spLocks noGrp="1"/>
          </p:cNvSpPr>
          <p:nvPr>
            <p:ph type="ctrTitle"/>
          </p:nvPr>
        </p:nvSpPr>
        <p:spPr>
          <a:xfrm>
            <a:off x="1676101" y="237632"/>
            <a:ext cx="8637073" cy="977621"/>
          </a:xfrm>
        </p:spPr>
        <p:txBody>
          <a:bodyPr>
            <a:normAutofit/>
          </a:bodyPr>
          <a:lstStyle/>
          <a:p>
            <a:r>
              <a:rPr lang="en-IN" sz="5400" dirty="0"/>
              <a:t>PROPOSED SYSTEM</a:t>
            </a:r>
          </a:p>
        </p:txBody>
      </p:sp>
      <p:sp>
        <p:nvSpPr>
          <p:cNvPr id="3" name="Subtitle 2">
            <a:extLst>
              <a:ext uri="{FF2B5EF4-FFF2-40B4-BE49-F238E27FC236}">
                <a16:creationId xmlns:a16="http://schemas.microsoft.com/office/drawing/2014/main" id="{D85D9307-C404-C9D5-5764-EE6C48917199}"/>
              </a:ext>
            </a:extLst>
          </p:cNvPr>
          <p:cNvSpPr>
            <a:spLocks noGrp="1"/>
          </p:cNvSpPr>
          <p:nvPr>
            <p:ph type="subTitle" idx="1"/>
          </p:nvPr>
        </p:nvSpPr>
        <p:spPr>
          <a:xfrm>
            <a:off x="1777464" y="1455174"/>
            <a:ext cx="8637072" cy="4187573"/>
          </a:xfrm>
        </p:spPr>
        <p:txBody>
          <a:bodyPr>
            <a:normAutofit fontScale="25000" lnSpcReduction="20000"/>
          </a:bodyPr>
          <a:lstStyle/>
          <a:p>
            <a:r>
              <a:rPr lang="en-US" sz="4800" dirty="0">
                <a:latin typeface="Times New Roman" panose="02020603050405020304" pitchFamily="18" charset="0"/>
                <a:cs typeface="Times New Roman" panose="02020603050405020304" pitchFamily="18" charset="0"/>
              </a:rPr>
              <a:t>Our solution introduces a unified, user-centric platform transforming recruitment. Candidates register, complete detailed profiles, specify location and role preferences, then access intelligently filtered job opportunities. Administrators maintain control through a dedicated panel for posting job abstracts and managing listings. The system automates matching, reduces administrative overhead, and creates a transparent, efficient pathway connecting qualified talent with appropriate roles.</a:t>
            </a:r>
          </a:p>
          <a:p>
            <a:r>
              <a:rPr lang="en-US" sz="4800" b="1" dirty="0">
                <a:solidFill>
                  <a:schemeClr val="accent2">
                    <a:lumMod val="75000"/>
                  </a:schemeClr>
                </a:solidFill>
                <a:latin typeface="Times New Roman" panose="02020603050405020304" pitchFamily="18" charset="0"/>
                <a:cs typeface="Times New Roman" panose="02020603050405020304" pitchFamily="18" charset="0"/>
              </a:rPr>
              <a:t>User Registration &amp; Authentication</a:t>
            </a:r>
          </a:p>
          <a:p>
            <a:r>
              <a:rPr lang="en-US" sz="4800" dirty="0">
                <a:latin typeface="Times New Roman" panose="02020603050405020304" pitchFamily="18" charset="0"/>
                <a:cs typeface="Times New Roman" panose="02020603050405020304" pitchFamily="18" charset="0"/>
              </a:rPr>
              <a:t>Secure account creation with verification</a:t>
            </a:r>
          </a:p>
          <a:p>
            <a:r>
              <a:rPr lang="en-US" sz="4800" b="1" dirty="0">
                <a:solidFill>
                  <a:schemeClr val="accent2">
                    <a:lumMod val="75000"/>
                  </a:schemeClr>
                </a:solidFill>
                <a:latin typeface="Times New Roman" panose="02020603050405020304" pitchFamily="18" charset="0"/>
                <a:cs typeface="Times New Roman" panose="02020603050405020304" pitchFamily="18" charset="0"/>
              </a:rPr>
              <a:t>Profile Development</a:t>
            </a:r>
          </a:p>
          <a:p>
            <a:r>
              <a:rPr lang="en-US" sz="4800" dirty="0">
                <a:latin typeface="Times New Roman" panose="02020603050405020304" pitchFamily="18" charset="0"/>
                <a:cs typeface="Times New Roman" panose="02020603050405020304" pitchFamily="18" charset="0"/>
              </a:rPr>
              <a:t>Comprehensive candidate information and experience</a:t>
            </a:r>
          </a:p>
          <a:p>
            <a:r>
              <a:rPr lang="en-US" sz="4800" b="1" dirty="0">
                <a:solidFill>
                  <a:schemeClr val="accent2">
                    <a:lumMod val="75000"/>
                  </a:schemeClr>
                </a:solidFill>
                <a:latin typeface="Times New Roman" panose="02020603050405020304" pitchFamily="18" charset="0"/>
                <a:cs typeface="Times New Roman" panose="02020603050405020304" pitchFamily="18" charset="0"/>
              </a:rPr>
              <a:t>Preference Configuration</a:t>
            </a:r>
          </a:p>
          <a:p>
            <a:r>
              <a:rPr lang="en-US" sz="4800" dirty="0">
                <a:latin typeface="Times New Roman" panose="02020603050405020304" pitchFamily="18" charset="0"/>
                <a:cs typeface="Times New Roman" panose="02020603050405020304" pitchFamily="18" charset="0"/>
              </a:rPr>
              <a:t>Location, role, and </a:t>
            </a:r>
            <a:r>
              <a:rPr lang="en-US" sz="4800" dirty="0" err="1">
                <a:latin typeface="Times New Roman" panose="02020603050405020304" pitchFamily="18" charset="0"/>
                <a:cs typeface="Times New Roman" panose="02020603050405020304" pitchFamily="18" charset="0"/>
              </a:rPr>
              <a:t>specialisation</a:t>
            </a:r>
            <a:r>
              <a:rPr lang="en-US" sz="4800" dirty="0">
                <a:latin typeface="Times New Roman" panose="02020603050405020304" pitchFamily="18" charset="0"/>
                <a:cs typeface="Times New Roman" panose="02020603050405020304" pitchFamily="18" charset="0"/>
              </a:rPr>
              <a:t> selection</a:t>
            </a:r>
          </a:p>
          <a:p>
            <a:r>
              <a:rPr lang="en-US" sz="4800" b="1" dirty="0">
                <a:solidFill>
                  <a:schemeClr val="accent2">
                    <a:lumMod val="75000"/>
                  </a:schemeClr>
                </a:solidFill>
                <a:latin typeface="Times New Roman" panose="02020603050405020304" pitchFamily="18" charset="0"/>
                <a:cs typeface="Times New Roman" panose="02020603050405020304" pitchFamily="18" charset="0"/>
              </a:rPr>
              <a:t>Intelligent Job Discovery</a:t>
            </a:r>
          </a:p>
          <a:p>
            <a:r>
              <a:rPr lang="en-US" sz="4800" dirty="0">
                <a:latin typeface="Times New Roman" panose="02020603050405020304" pitchFamily="18" charset="0"/>
                <a:cs typeface="Times New Roman" panose="02020603050405020304" pitchFamily="18" charset="0"/>
              </a:rPr>
              <a:t>Filtered opportunities matching criteria</a:t>
            </a:r>
          </a:p>
          <a:p>
            <a:r>
              <a:rPr lang="en-US" sz="4800" b="1" dirty="0">
                <a:solidFill>
                  <a:schemeClr val="accent2">
                    <a:lumMod val="75000"/>
                  </a:schemeClr>
                </a:solidFill>
                <a:latin typeface="Times New Roman" panose="02020603050405020304" pitchFamily="18" charset="0"/>
                <a:cs typeface="Times New Roman" panose="02020603050405020304" pitchFamily="18" charset="0"/>
              </a:rPr>
              <a:t>Admin Control Panel</a:t>
            </a:r>
          </a:p>
          <a:p>
            <a:r>
              <a:rPr lang="en-US" sz="4800" dirty="0">
                <a:latin typeface="Times New Roman" panose="02020603050405020304" pitchFamily="18" charset="0"/>
                <a:cs typeface="Times New Roman" panose="02020603050405020304" pitchFamily="18" charset="0"/>
              </a:rPr>
              <a:t>Job posting and listing management dashboard</a:t>
            </a:r>
          </a:p>
          <a:p>
            <a:endParaRPr lang="en-IN" dirty="0"/>
          </a:p>
        </p:txBody>
      </p:sp>
    </p:spTree>
    <p:extLst>
      <p:ext uri="{BB962C8B-B14F-4D97-AF65-F5344CB8AC3E}">
        <p14:creationId xmlns:p14="http://schemas.microsoft.com/office/powerpoint/2010/main" val="17384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8D6E-7F09-35AF-7506-B73AC6D45936}"/>
              </a:ext>
            </a:extLst>
          </p:cNvPr>
          <p:cNvSpPr>
            <a:spLocks noGrp="1"/>
          </p:cNvSpPr>
          <p:nvPr>
            <p:ph type="ctrTitle"/>
          </p:nvPr>
        </p:nvSpPr>
        <p:spPr>
          <a:xfrm>
            <a:off x="1774423" y="275992"/>
            <a:ext cx="8637073" cy="977621"/>
          </a:xfrm>
        </p:spPr>
        <p:txBody>
          <a:bodyPr>
            <a:normAutofit/>
          </a:bodyPr>
          <a:lstStyle/>
          <a:p>
            <a:r>
              <a:rPr lang="en-IN" sz="5400" dirty="0"/>
              <a:t>ADVANTAGES</a:t>
            </a:r>
          </a:p>
        </p:txBody>
      </p:sp>
      <p:sp>
        <p:nvSpPr>
          <p:cNvPr id="3" name="Subtitle 2">
            <a:extLst>
              <a:ext uri="{FF2B5EF4-FFF2-40B4-BE49-F238E27FC236}">
                <a16:creationId xmlns:a16="http://schemas.microsoft.com/office/drawing/2014/main" id="{416D71B8-4FF9-ECDF-E474-2BE6558A963B}"/>
              </a:ext>
            </a:extLst>
          </p:cNvPr>
          <p:cNvSpPr>
            <a:spLocks noGrp="1"/>
          </p:cNvSpPr>
          <p:nvPr>
            <p:ph type="subTitle" idx="1"/>
          </p:nvPr>
        </p:nvSpPr>
        <p:spPr>
          <a:xfrm>
            <a:off x="1774424" y="1846007"/>
            <a:ext cx="8637072" cy="3165986"/>
          </a:xfrm>
        </p:spPr>
        <p:txBody>
          <a:bodyPr>
            <a:normAutofit/>
          </a:bodyPr>
          <a:lstStyle/>
          <a:p>
            <a:r>
              <a:rPr lang="en-US" sz="1200" dirty="0">
                <a:latin typeface="Times New Roman" panose="02020603050405020304" pitchFamily="18" charset="0"/>
                <a:cs typeface="Times New Roman" panose="02020603050405020304" pitchFamily="18" charset="0"/>
              </a:rPr>
              <a:t>The Job Portal delivers transformative benefits across all user segments, streamlining workflows whilst enhancing user experience and market reach.</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Time Efficiency</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Precision Matching</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Increased Conversions</a:t>
            </a: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Cost Reduction</a:t>
            </a: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Transparency</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b="1" dirty="0"/>
          </a:p>
          <a:p>
            <a:endParaRPr lang="en-IN" dirty="0"/>
          </a:p>
        </p:txBody>
      </p:sp>
    </p:spTree>
    <p:extLst>
      <p:ext uri="{BB962C8B-B14F-4D97-AF65-F5344CB8AC3E}">
        <p14:creationId xmlns:p14="http://schemas.microsoft.com/office/powerpoint/2010/main" val="34376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988F-6804-B0E3-7C46-60FD3E756F7C}"/>
              </a:ext>
            </a:extLst>
          </p:cNvPr>
          <p:cNvSpPr>
            <a:spLocks noGrp="1"/>
          </p:cNvSpPr>
          <p:nvPr>
            <p:ph type="ctrTitle"/>
          </p:nvPr>
        </p:nvSpPr>
        <p:spPr>
          <a:xfrm>
            <a:off x="1882578" y="153370"/>
            <a:ext cx="8637073" cy="1114992"/>
          </a:xfrm>
        </p:spPr>
        <p:txBody>
          <a:bodyPr>
            <a:normAutofit/>
          </a:bodyPr>
          <a:lstStyle/>
          <a:p>
            <a:r>
              <a:rPr lang="en-IN" sz="5400" dirty="0"/>
              <a:t>DISADVANTAGES</a:t>
            </a:r>
          </a:p>
        </p:txBody>
      </p:sp>
      <p:sp>
        <p:nvSpPr>
          <p:cNvPr id="3" name="Subtitle 2">
            <a:extLst>
              <a:ext uri="{FF2B5EF4-FFF2-40B4-BE49-F238E27FC236}">
                <a16:creationId xmlns:a16="http://schemas.microsoft.com/office/drawing/2014/main" id="{DB5515D6-3C3E-7CE0-C0AB-6CD23FB4E9D1}"/>
              </a:ext>
            </a:extLst>
          </p:cNvPr>
          <p:cNvSpPr>
            <a:spLocks noGrp="1"/>
          </p:cNvSpPr>
          <p:nvPr>
            <p:ph type="subTitle" idx="1"/>
          </p:nvPr>
        </p:nvSpPr>
        <p:spPr>
          <a:xfrm>
            <a:off x="3327921" y="1927124"/>
            <a:ext cx="8637072" cy="2556386"/>
          </a:xfrm>
        </p:spPr>
        <p:txBody>
          <a:bodyPr>
            <a:normAutofit fontScale="92500" lnSpcReduction="10000"/>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Learning Curve</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Quality Dependencies</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Challenges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Geographic Constraints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Integration Requirements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Maintenance Overhead</a:t>
            </a:r>
          </a:p>
          <a:p>
            <a:endParaRPr lang="en-IN" dirty="0"/>
          </a:p>
        </p:txBody>
      </p:sp>
    </p:spTree>
    <p:extLst>
      <p:ext uri="{BB962C8B-B14F-4D97-AF65-F5344CB8AC3E}">
        <p14:creationId xmlns:p14="http://schemas.microsoft.com/office/powerpoint/2010/main" val="899611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51186-295E-0720-3C7A-6EA1270BE9C1}"/>
              </a:ext>
            </a:extLst>
          </p:cNvPr>
          <p:cNvSpPr>
            <a:spLocks noGrp="1"/>
          </p:cNvSpPr>
          <p:nvPr>
            <p:ph type="ctrTitle"/>
          </p:nvPr>
        </p:nvSpPr>
        <p:spPr>
          <a:xfrm>
            <a:off x="1685933" y="246775"/>
            <a:ext cx="8637073" cy="859354"/>
          </a:xfrm>
        </p:spPr>
        <p:txBody>
          <a:bodyPr>
            <a:normAutofit/>
          </a:bodyPr>
          <a:lstStyle/>
          <a:p>
            <a:r>
              <a:rPr lang="en-IN" sz="4800" dirty="0"/>
              <a:t>HARDWARE REQUIREMENTS</a:t>
            </a:r>
          </a:p>
        </p:txBody>
      </p:sp>
      <p:sp>
        <p:nvSpPr>
          <p:cNvPr id="3" name="Subtitle 2">
            <a:extLst>
              <a:ext uri="{FF2B5EF4-FFF2-40B4-BE49-F238E27FC236}">
                <a16:creationId xmlns:a16="http://schemas.microsoft.com/office/drawing/2014/main" id="{AE448758-9357-C3BE-4A9E-E2D771E67D3E}"/>
              </a:ext>
            </a:extLst>
          </p:cNvPr>
          <p:cNvSpPr>
            <a:spLocks noGrp="1"/>
          </p:cNvSpPr>
          <p:nvPr>
            <p:ph type="subTitle" idx="1"/>
          </p:nvPr>
        </p:nvSpPr>
        <p:spPr>
          <a:xfrm>
            <a:off x="1685934" y="1268361"/>
            <a:ext cx="8637072" cy="4483510"/>
          </a:xfrm>
        </p:spPr>
        <p:txBody>
          <a:bodyPr>
            <a:normAutofit fontScale="77500" lnSpcReduction="20000"/>
          </a:bodyPr>
          <a:lstStyle/>
          <a:p>
            <a:r>
              <a:rPr lang="en-IN" sz="2000" dirty="0">
                <a:latin typeface="Times New Roman" panose="02020603050405020304" pitchFamily="18" charset="0"/>
                <a:cs typeface="Times New Roman" panose="02020603050405020304" pitchFamily="18" charset="0"/>
              </a:rPr>
              <a:t>Robust infrastructure ensures reliable platform performance and seamless user experience across concurrent sessions and data volumes.</a:t>
            </a:r>
          </a:p>
          <a:p>
            <a:r>
              <a:rPr lang="en-IN" sz="2000" b="1" dirty="0">
                <a:solidFill>
                  <a:schemeClr val="accent1">
                    <a:lumMod val="75000"/>
                  </a:schemeClr>
                </a:solidFill>
                <a:latin typeface="Times New Roman" panose="02020603050405020304" pitchFamily="18" charset="0"/>
                <a:cs typeface="Times New Roman" panose="02020603050405020304" pitchFamily="18" charset="0"/>
              </a:rPr>
              <a:t>Server Infrastructure</a:t>
            </a:r>
          </a:p>
          <a:p>
            <a:r>
              <a:rPr lang="en-IN" sz="2000" dirty="0">
                <a:latin typeface="Times New Roman" panose="02020603050405020304" pitchFamily="18" charset="0"/>
                <a:cs typeface="Times New Roman" panose="02020603050405020304" pitchFamily="18" charset="0"/>
              </a:rPr>
              <a:t>Multi-core processor (Intel Xeon or equivalent)</a:t>
            </a:r>
          </a:p>
          <a:p>
            <a:r>
              <a:rPr lang="en-IN" sz="2000" dirty="0">
                <a:latin typeface="Times New Roman" panose="02020603050405020304" pitchFamily="18" charset="0"/>
                <a:cs typeface="Times New Roman" panose="02020603050405020304" pitchFamily="18" charset="0"/>
              </a:rPr>
              <a:t>Minimum 16 GB RAM (32 GB recommended)</a:t>
            </a:r>
          </a:p>
          <a:p>
            <a:r>
              <a:rPr lang="en-IN" sz="2000" dirty="0">
                <a:latin typeface="Times New Roman" panose="02020603050405020304" pitchFamily="18" charset="0"/>
                <a:cs typeface="Times New Roman" panose="02020603050405020304" pitchFamily="18" charset="0"/>
              </a:rPr>
              <a:t>SSD storage: 500 GB+ for database and applications</a:t>
            </a:r>
          </a:p>
          <a:p>
            <a:r>
              <a:rPr lang="en-IN" sz="2000" dirty="0">
                <a:latin typeface="Times New Roman" panose="02020603050405020304" pitchFamily="18" charset="0"/>
                <a:cs typeface="Times New Roman" panose="02020603050405020304" pitchFamily="18" charset="0"/>
              </a:rPr>
              <a:t>Redundant power supplies and cooling systems</a:t>
            </a:r>
          </a:p>
          <a:p>
            <a:r>
              <a:rPr lang="en-IN" sz="2000" b="1" dirty="0">
                <a:solidFill>
                  <a:schemeClr val="accent1">
                    <a:lumMod val="75000"/>
                  </a:schemeClr>
                </a:solidFill>
                <a:latin typeface="Times New Roman" panose="02020603050405020304" pitchFamily="18" charset="0"/>
                <a:cs typeface="Times New Roman" panose="02020603050405020304" pitchFamily="18" charset="0"/>
              </a:rPr>
              <a:t>Client Systems</a:t>
            </a:r>
          </a:p>
          <a:p>
            <a:r>
              <a:rPr lang="en-IN" sz="2000" dirty="0">
                <a:latin typeface="Times New Roman" panose="02020603050405020304" pitchFamily="18" charset="0"/>
                <a:cs typeface="Times New Roman" panose="02020603050405020304" pitchFamily="18" charset="0"/>
              </a:rPr>
              <a:t>Standard desktop or laptop computers</a:t>
            </a:r>
          </a:p>
          <a:p>
            <a:r>
              <a:rPr lang="en-IN" sz="2000" dirty="0">
                <a:latin typeface="Times New Roman" panose="02020603050405020304" pitchFamily="18" charset="0"/>
                <a:cs typeface="Times New Roman" panose="02020603050405020304" pitchFamily="18" charset="0"/>
              </a:rPr>
              <a:t>Modern web browsers (Chrome, Firefox, Safari, Edge)</a:t>
            </a:r>
          </a:p>
          <a:p>
            <a:r>
              <a:rPr lang="en-IN" sz="2000" dirty="0">
                <a:latin typeface="Times New Roman" panose="02020603050405020304" pitchFamily="18" charset="0"/>
                <a:cs typeface="Times New Roman" panose="02020603050405020304" pitchFamily="18" charset="0"/>
              </a:rPr>
              <a:t>Minimum 4 GB RAM, dual-core processor</a:t>
            </a:r>
          </a:p>
          <a:p>
            <a:r>
              <a:rPr lang="en-IN" sz="2000" dirty="0">
                <a:latin typeface="Times New Roman" panose="02020603050405020304" pitchFamily="18" charset="0"/>
                <a:cs typeface="Times New Roman" panose="02020603050405020304" pitchFamily="18" charset="0"/>
              </a:rPr>
              <a:t>Stable internet connection (broadband minimum)</a:t>
            </a:r>
          </a:p>
          <a:p>
            <a:endParaRPr lang="en-IN" dirty="0"/>
          </a:p>
        </p:txBody>
      </p:sp>
    </p:spTree>
    <p:extLst>
      <p:ext uri="{BB962C8B-B14F-4D97-AF65-F5344CB8AC3E}">
        <p14:creationId xmlns:p14="http://schemas.microsoft.com/office/powerpoint/2010/main" val="225751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DF30-57B8-82C2-008B-54EA42A2A7C0}"/>
              </a:ext>
            </a:extLst>
          </p:cNvPr>
          <p:cNvSpPr>
            <a:spLocks noGrp="1"/>
          </p:cNvSpPr>
          <p:nvPr>
            <p:ph type="ctrTitle"/>
          </p:nvPr>
        </p:nvSpPr>
        <p:spPr>
          <a:xfrm>
            <a:off x="1666269" y="123873"/>
            <a:ext cx="8637073" cy="867476"/>
          </a:xfrm>
        </p:spPr>
        <p:txBody>
          <a:bodyPr>
            <a:noAutofit/>
          </a:bodyPr>
          <a:lstStyle/>
          <a:p>
            <a:r>
              <a:rPr lang="en-IN" sz="4800" dirty="0"/>
              <a:t>SOFTWARE REQUIREMENTS</a:t>
            </a:r>
          </a:p>
        </p:txBody>
      </p:sp>
      <p:sp>
        <p:nvSpPr>
          <p:cNvPr id="3" name="Subtitle 2">
            <a:extLst>
              <a:ext uri="{FF2B5EF4-FFF2-40B4-BE49-F238E27FC236}">
                <a16:creationId xmlns:a16="http://schemas.microsoft.com/office/drawing/2014/main" id="{E110DE59-013A-7991-98B2-45418F12B031}"/>
              </a:ext>
            </a:extLst>
          </p:cNvPr>
          <p:cNvSpPr>
            <a:spLocks noGrp="1"/>
          </p:cNvSpPr>
          <p:nvPr>
            <p:ph type="subTitle" idx="1"/>
          </p:nvPr>
        </p:nvSpPr>
        <p:spPr>
          <a:xfrm>
            <a:off x="1666270" y="1199535"/>
            <a:ext cx="8637072" cy="4689987"/>
          </a:xfrm>
        </p:spPr>
        <p:txBody>
          <a:bodyPr>
            <a:normAutofit fontScale="85000" lnSpcReduction="10000"/>
          </a:bodyPr>
          <a:lstStyle/>
          <a:p>
            <a:r>
              <a:rPr lang="en-IN" dirty="0"/>
              <a:t>The platform utilises modern, scalable technologies ensuring security, performance, and maintainability throughout the system lifecycle.</a:t>
            </a:r>
          </a:p>
          <a:p>
            <a:r>
              <a:rPr lang="en-IN" b="1" dirty="0">
                <a:solidFill>
                  <a:schemeClr val="accent1">
                    <a:lumMod val="75000"/>
                  </a:schemeClr>
                </a:solidFill>
              </a:rPr>
              <a:t>Backend Stack</a:t>
            </a:r>
          </a:p>
          <a:p>
            <a:r>
              <a:rPr lang="en-IN" dirty="0"/>
              <a:t>Java Spring Boot framework</a:t>
            </a:r>
          </a:p>
          <a:p>
            <a:r>
              <a:rPr lang="en-IN" dirty="0"/>
              <a:t>Apache Tomcat application server</a:t>
            </a:r>
          </a:p>
          <a:p>
            <a:r>
              <a:rPr lang="en-IN" dirty="0"/>
              <a:t>MySQL or PostgreSQL database</a:t>
            </a:r>
          </a:p>
          <a:p>
            <a:r>
              <a:rPr lang="en-IN" dirty="0"/>
              <a:t>RESTful API architecture</a:t>
            </a:r>
          </a:p>
          <a:p>
            <a:r>
              <a:rPr lang="en-IN" b="1" dirty="0">
                <a:solidFill>
                  <a:schemeClr val="accent1">
                    <a:lumMod val="75000"/>
                  </a:schemeClr>
                </a:solidFill>
              </a:rPr>
              <a:t>Frontend Stack</a:t>
            </a:r>
          </a:p>
          <a:p>
            <a:r>
              <a:rPr lang="en-IN" dirty="0"/>
              <a:t>HTML5, CSS3 responsive design</a:t>
            </a:r>
          </a:p>
          <a:p>
            <a:r>
              <a:rPr lang="en-IN" dirty="0"/>
              <a:t>JavaScript with modern frameworks</a:t>
            </a:r>
          </a:p>
          <a:p>
            <a:r>
              <a:rPr lang="en-IN" dirty="0"/>
              <a:t>Bootstrap for UI components</a:t>
            </a:r>
          </a:p>
          <a:p>
            <a:r>
              <a:rPr lang="en-IN" dirty="0"/>
              <a:t>AJAX for dynamic interactions</a:t>
            </a:r>
          </a:p>
          <a:p>
            <a:endParaRPr lang="en-IN" dirty="0"/>
          </a:p>
        </p:txBody>
      </p:sp>
    </p:spTree>
    <p:extLst>
      <p:ext uri="{BB962C8B-B14F-4D97-AF65-F5344CB8AC3E}">
        <p14:creationId xmlns:p14="http://schemas.microsoft.com/office/powerpoint/2010/main" val="85136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37C9-3A48-C9E6-C612-4A76744E9E08}"/>
              </a:ext>
            </a:extLst>
          </p:cNvPr>
          <p:cNvSpPr>
            <a:spLocks noGrp="1"/>
          </p:cNvSpPr>
          <p:nvPr>
            <p:ph type="ctrTitle"/>
          </p:nvPr>
        </p:nvSpPr>
        <p:spPr>
          <a:xfrm>
            <a:off x="1538450" y="344130"/>
            <a:ext cx="8637072" cy="1307690"/>
          </a:xfrm>
        </p:spPr>
        <p:txBody>
          <a:bodyPr>
            <a:normAutofit/>
          </a:bodyPr>
          <a:lstStyle/>
          <a:p>
            <a:r>
              <a:rPr lang="en-IN" sz="4400" dirty="0"/>
              <a:t>MODULES AND MODEL DESCRIPTION</a:t>
            </a:r>
          </a:p>
        </p:txBody>
      </p:sp>
      <p:sp>
        <p:nvSpPr>
          <p:cNvPr id="3" name="Subtitle 2">
            <a:extLst>
              <a:ext uri="{FF2B5EF4-FFF2-40B4-BE49-F238E27FC236}">
                <a16:creationId xmlns:a16="http://schemas.microsoft.com/office/drawing/2014/main" id="{1B7F1E2E-0E4B-EFB1-720C-C7CA963A107E}"/>
              </a:ext>
            </a:extLst>
          </p:cNvPr>
          <p:cNvSpPr>
            <a:spLocks noGrp="1"/>
          </p:cNvSpPr>
          <p:nvPr>
            <p:ph type="subTitle" idx="1"/>
          </p:nvPr>
        </p:nvSpPr>
        <p:spPr>
          <a:xfrm>
            <a:off x="1777464" y="2015613"/>
            <a:ext cx="8637072" cy="4041058"/>
          </a:xfrm>
        </p:spPr>
        <p:txBody>
          <a:bodyPr>
            <a:normAutofit fontScale="55000" lnSpcReduction="20000"/>
          </a:bodyPr>
          <a:lstStyle/>
          <a:p>
            <a:r>
              <a:rPr lang="en-US" sz="2800" b="1" dirty="0">
                <a:solidFill>
                  <a:schemeClr val="accent1">
                    <a:lumMod val="75000"/>
                  </a:schemeClr>
                </a:solidFill>
                <a:latin typeface="Times New Roman" panose="02020603050405020304" pitchFamily="18" charset="0"/>
                <a:cs typeface="Times New Roman" panose="02020603050405020304" pitchFamily="18" charset="0"/>
              </a:rPr>
              <a:t>Authentication Module</a:t>
            </a:r>
          </a:p>
          <a:p>
            <a:r>
              <a:rPr lang="en-US" sz="2800" dirty="0">
                <a:latin typeface="Times New Roman" panose="02020603050405020304" pitchFamily="18" charset="0"/>
                <a:cs typeface="Times New Roman" panose="02020603050405020304" pitchFamily="18" charset="0"/>
              </a:rPr>
              <a:t>Secure registration, login, and session management for all user types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User Profile Module</a:t>
            </a:r>
          </a:p>
          <a:p>
            <a:r>
              <a:rPr lang="en-US" sz="2800" dirty="0">
                <a:latin typeface="Times New Roman" panose="02020603050405020304" pitchFamily="18" charset="0"/>
                <a:cs typeface="Times New Roman" panose="02020603050405020304" pitchFamily="18" charset="0"/>
              </a:rPr>
              <a:t>Comprehensive candidate profiles with skills, experience, and preferences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Job Search &amp; Matching Module</a:t>
            </a:r>
          </a:p>
          <a:p>
            <a:r>
              <a:rPr lang="en-US" sz="2800" dirty="0">
                <a:latin typeface="Times New Roman" panose="02020603050405020304" pitchFamily="18" charset="0"/>
                <a:cs typeface="Times New Roman" panose="02020603050405020304" pitchFamily="18" charset="0"/>
              </a:rPr>
              <a:t>Advanced filtering by location, role, experience level, and </a:t>
            </a:r>
            <a:r>
              <a:rPr lang="en-US" sz="2800" dirty="0" err="1">
                <a:latin typeface="Times New Roman" panose="02020603050405020304" pitchFamily="18" charset="0"/>
                <a:cs typeface="Times New Roman" panose="02020603050405020304" pitchFamily="18" charset="0"/>
              </a:rPr>
              <a:t>specialisation</a:t>
            </a:r>
            <a:endParaRPr lang="en-US" sz="2800" dirty="0">
              <a:latin typeface="Times New Roman" panose="02020603050405020304" pitchFamily="18" charset="0"/>
              <a:cs typeface="Times New Roman" panose="02020603050405020304" pitchFamily="18" charset="0"/>
            </a:endParaRP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Admin Dashboard Module</a:t>
            </a:r>
          </a:p>
          <a:p>
            <a:r>
              <a:rPr lang="en-US" sz="2800" dirty="0">
                <a:latin typeface="Times New Roman" panose="02020603050405020304" pitchFamily="18" charset="0"/>
                <a:cs typeface="Times New Roman" panose="02020603050405020304" pitchFamily="18" charset="0"/>
              </a:rPr>
              <a:t>Job posting interface, listing management, and recruitment analytics</a:t>
            </a:r>
          </a:p>
          <a:p>
            <a:r>
              <a:rPr lang="en-US" sz="2800" b="1" dirty="0">
                <a:solidFill>
                  <a:schemeClr val="accent1">
                    <a:lumMod val="75000"/>
                  </a:schemeClr>
                </a:solidFill>
                <a:latin typeface="Times New Roman" panose="02020603050405020304" pitchFamily="18" charset="0"/>
                <a:cs typeface="Times New Roman" panose="02020603050405020304" pitchFamily="18" charset="0"/>
              </a:rPr>
              <a:t>Application &amp; Notification Module</a:t>
            </a:r>
          </a:p>
          <a:p>
            <a:r>
              <a:rPr lang="en-US" sz="2800" dirty="0">
                <a:latin typeface="Times New Roman" panose="02020603050405020304" pitchFamily="18" charset="0"/>
                <a:cs typeface="Times New Roman" panose="02020603050405020304" pitchFamily="18" charset="0"/>
              </a:rPr>
              <a:t>Application submission tracking, status updates, and real-time notifications</a:t>
            </a:r>
          </a:p>
          <a:p>
            <a:endParaRPr lang="en-IN" dirty="0"/>
          </a:p>
        </p:txBody>
      </p:sp>
    </p:spTree>
    <p:extLst>
      <p:ext uri="{BB962C8B-B14F-4D97-AF65-F5344CB8AC3E}">
        <p14:creationId xmlns:p14="http://schemas.microsoft.com/office/powerpoint/2010/main" val="252075556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43</TotalTime>
  <Words>738</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Rockwell</vt:lpstr>
      <vt:lpstr>Times New Roman</vt:lpstr>
      <vt:lpstr>Gallery</vt:lpstr>
      <vt:lpstr>JOB PORTAL</vt:lpstr>
      <vt:lpstr>ABSTARCT</vt:lpstr>
      <vt:lpstr>EXISTING SYSTEM</vt:lpstr>
      <vt:lpstr>PROPOSED SYSTEM</vt:lpstr>
      <vt:lpstr>ADVANTAGES</vt:lpstr>
      <vt:lpstr>DISADVANTAGES</vt:lpstr>
      <vt:lpstr>HARDWARE REQUIREMENTS</vt:lpstr>
      <vt:lpstr>SOFTWARE REQUIREMENTS</vt:lpstr>
      <vt:lpstr>MODULES AND MODEL DESCRIPTION</vt:lpstr>
      <vt:lpstr>MODULE DESCRIPTION</vt:lpstr>
      <vt:lpstr>SAMPLE OUTPUT</vt:lpstr>
      <vt:lpstr>SAMPLE OUTPUT</vt:lpstr>
      <vt:lpstr>SAMPLE OUTPUT</vt:lpstr>
      <vt:lpstr>SAMPLE OUTPUT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Artham Vijith</dc:creator>
  <cp:lastModifiedBy>mkshirisha25@gmail.com</cp:lastModifiedBy>
  <cp:revision>2</cp:revision>
  <dcterms:created xsi:type="dcterms:W3CDTF">2025-10-26T18:40:16Z</dcterms:created>
  <dcterms:modified xsi:type="dcterms:W3CDTF">2025-10-29T06:48:42Z</dcterms:modified>
</cp:coreProperties>
</file>