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3AA9-1D22-4235-8C8E-65B95F3EE3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365B2-F70C-4B0D-955E-72A8DCBDF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7C141-5449-475D-9626-18E6C4A1F51C}"/>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5" name="Footer Placeholder 4">
            <a:extLst>
              <a:ext uri="{FF2B5EF4-FFF2-40B4-BE49-F238E27FC236}">
                <a16:creationId xmlns:a16="http://schemas.microsoft.com/office/drawing/2014/main" id="{0E70BB1F-0863-431A-8F32-FD9EE6793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1559F-D63F-4DD6-843D-05F68E6626EE}"/>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171628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577C-2B85-46B5-B224-41C89C03E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3E001-DFCE-4DDA-9F20-62CBCF16C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AF09E-3612-4AD3-9C9E-F9DFBF151375}"/>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5" name="Footer Placeholder 4">
            <a:extLst>
              <a:ext uri="{FF2B5EF4-FFF2-40B4-BE49-F238E27FC236}">
                <a16:creationId xmlns:a16="http://schemas.microsoft.com/office/drawing/2014/main" id="{81EAA0F7-BDC9-4715-BA44-E792A2B49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843C1-E811-4EF4-BDA6-8737EC00FB26}"/>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57450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0D729-E508-4929-96ED-11F8C2174F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3FD105-B166-40D3-BB9D-5621CCC110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EE4DB-F25D-47D5-8994-1AF4D31C2488}"/>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5" name="Footer Placeholder 4">
            <a:extLst>
              <a:ext uri="{FF2B5EF4-FFF2-40B4-BE49-F238E27FC236}">
                <a16:creationId xmlns:a16="http://schemas.microsoft.com/office/drawing/2014/main" id="{239138CE-8553-49ED-8066-150D65EEE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0AF6A-1B0A-4D45-9B09-80CD879AB07F}"/>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89292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6559-69AA-4BC1-8519-37E02EA20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5289F7-1E96-4DA3-A6E9-922E3BFC2E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93B47-94A3-4D0E-8B20-7740BE5D9C0E}"/>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5" name="Footer Placeholder 4">
            <a:extLst>
              <a:ext uri="{FF2B5EF4-FFF2-40B4-BE49-F238E27FC236}">
                <a16:creationId xmlns:a16="http://schemas.microsoft.com/office/drawing/2014/main" id="{3524B8FD-81AB-42D8-82BB-0E5FD011F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8A23E-01E9-4ADE-9A01-AAEEE04C928F}"/>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212957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778A-CD08-453A-B98F-46D818C88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8F8851-5A92-4199-AEC7-0D19B490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EE1FC5-418D-4977-A2B5-D71E9FB7ED68}"/>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5" name="Footer Placeholder 4">
            <a:extLst>
              <a:ext uri="{FF2B5EF4-FFF2-40B4-BE49-F238E27FC236}">
                <a16:creationId xmlns:a16="http://schemas.microsoft.com/office/drawing/2014/main" id="{265C5E01-2A18-4D97-AAED-D2FF80E7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88051-C008-4E61-A274-FB990A10390E}"/>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301825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8268-4F04-4EC8-8ED1-522CE4AA01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7756C-A1D8-46AE-B702-3DB0C59DB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4C0A0B-3B3E-44AB-A354-AA71EA9EB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BDAD9-7B75-48B9-88BB-6CD87231F54A}"/>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6" name="Footer Placeholder 5">
            <a:extLst>
              <a:ext uri="{FF2B5EF4-FFF2-40B4-BE49-F238E27FC236}">
                <a16:creationId xmlns:a16="http://schemas.microsoft.com/office/drawing/2014/main" id="{148109E6-22DF-45E3-93FC-53A4D987B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74196-7BB4-49EF-A983-374995F74DB1}"/>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403670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0B6E-6B8E-459A-99EE-AFE5423686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6DAE04-ED30-464E-9864-AEE2028E2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4FBACA-C109-4CF2-8B5F-FFCDC5272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4F0D63-74FF-4851-9760-9DB39365D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40CD7C-C0B9-42A6-9D97-EBEA0278E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88579-0214-453A-9A21-9D749EE9E04D}"/>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8" name="Footer Placeholder 7">
            <a:extLst>
              <a:ext uri="{FF2B5EF4-FFF2-40B4-BE49-F238E27FC236}">
                <a16:creationId xmlns:a16="http://schemas.microsoft.com/office/drawing/2014/main" id="{F49CC3AA-0C92-4C17-8DC7-D3FB75BEC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54A3F7-C93B-42CB-8F12-F8FFFA0ECEA2}"/>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422060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BE9E-399B-4A13-B2F1-3F6792C7C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563701-FE6E-436A-ABFC-E217EB8CD3FA}"/>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4" name="Footer Placeholder 3">
            <a:extLst>
              <a:ext uri="{FF2B5EF4-FFF2-40B4-BE49-F238E27FC236}">
                <a16:creationId xmlns:a16="http://schemas.microsoft.com/office/drawing/2014/main" id="{D2F2E54C-5182-4BEF-8F0F-7C92496AB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F87477-9A34-4324-9BC0-7A0ACD39D7D7}"/>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367764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36207-295C-4CA1-9E94-180C6FA6D7C8}"/>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3" name="Footer Placeholder 2">
            <a:extLst>
              <a:ext uri="{FF2B5EF4-FFF2-40B4-BE49-F238E27FC236}">
                <a16:creationId xmlns:a16="http://schemas.microsoft.com/office/drawing/2014/main" id="{2C088DBC-0523-40BF-9083-3A0139990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E44306-1EEA-42E1-AA69-B4CFA1421006}"/>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20550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C1BA-3EC3-487A-997B-BCB5B52F7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B7D9FB-7DF0-49CB-92AD-1640235CB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CB52-A003-43C3-A656-EBC04C6A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DC038-C190-46F2-B488-BBBDF91D9EA6}"/>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6" name="Footer Placeholder 5">
            <a:extLst>
              <a:ext uri="{FF2B5EF4-FFF2-40B4-BE49-F238E27FC236}">
                <a16:creationId xmlns:a16="http://schemas.microsoft.com/office/drawing/2014/main" id="{E31C9362-78C1-4E76-9417-C860F2745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42A96-792D-4E61-AA88-0890E996729F}"/>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306010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28BF-6FE5-45EF-B4FE-BD041ACD39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9EEA78-DCD1-4FA8-A4D7-E793E8E737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CDC33-CFC1-415F-BBF4-1C3D5D276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09E28-C28C-43E1-96ED-E232391149D1}"/>
              </a:ext>
            </a:extLst>
          </p:cNvPr>
          <p:cNvSpPr>
            <a:spLocks noGrp="1"/>
          </p:cNvSpPr>
          <p:nvPr>
            <p:ph type="dt" sz="half" idx="10"/>
          </p:nvPr>
        </p:nvSpPr>
        <p:spPr/>
        <p:txBody>
          <a:bodyPr/>
          <a:lstStyle/>
          <a:p>
            <a:fld id="{C1C9B85A-014A-4C51-8F27-6884731682FD}" type="datetimeFigureOut">
              <a:rPr lang="en-US" smtClean="0"/>
              <a:t>5/20/2023</a:t>
            </a:fld>
            <a:endParaRPr lang="en-US"/>
          </a:p>
        </p:txBody>
      </p:sp>
      <p:sp>
        <p:nvSpPr>
          <p:cNvPr id="6" name="Footer Placeholder 5">
            <a:extLst>
              <a:ext uri="{FF2B5EF4-FFF2-40B4-BE49-F238E27FC236}">
                <a16:creationId xmlns:a16="http://schemas.microsoft.com/office/drawing/2014/main" id="{15BC9188-F151-4124-A160-7C4E26F32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289FF-79BE-4039-B776-41DEB394E44E}"/>
              </a:ext>
            </a:extLst>
          </p:cNvPr>
          <p:cNvSpPr>
            <a:spLocks noGrp="1"/>
          </p:cNvSpPr>
          <p:nvPr>
            <p:ph type="sldNum" sz="quarter" idx="12"/>
          </p:nvPr>
        </p:nvSpPr>
        <p:spPr/>
        <p:txBody>
          <a:bodyPr/>
          <a:lstStyle/>
          <a:p>
            <a:fld id="{55BE0722-FFDA-4BD0-91BF-7D4CB81CCE40}" type="slidenum">
              <a:rPr lang="en-US" smtClean="0"/>
              <a:t>‹#›</a:t>
            </a:fld>
            <a:endParaRPr lang="en-US"/>
          </a:p>
        </p:txBody>
      </p:sp>
    </p:spTree>
    <p:extLst>
      <p:ext uri="{BB962C8B-B14F-4D97-AF65-F5344CB8AC3E}">
        <p14:creationId xmlns:p14="http://schemas.microsoft.com/office/powerpoint/2010/main" val="350945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47B6D-C932-4A28-A6AB-517DEE3D9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F4A98-EA28-421E-8E31-B926355B95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21EDA-5225-4CB6-83A8-19B946720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9B85A-014A-4C51-8F27-6884731682FD}" type="datetimeFigureOut">
              <a:rPr lang="en-US" smtClean="0"/>
              <a:t>5/20/2023</a:t>
            </a:fld>
            <a:endParaRPr lang="en-US"/>
          </a:p>
        </p:txBody>
      </p:sp>
      <p:sp>
        <p:nvSpPr>
          <p:cNvPr id="5" name="Footer Placeholder 4">
            <a:extLst>
              <a:ext uri="{FF2B5EF4-FFF2-40B4-BE49-F238E27FC236}">
                <a16:creationId xmlns:a16="http://schemas.microsoft.com/office/drawing/2014/main" id="{2FBD331A-54F2-440B-B895-49A208B8B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1130E5-E02E-445B-9EE9-2F41B5863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E0722-FFDA-4BD0-91BF-7D4CB81CCE40}" type="slidenum">
              <a:rPr lang="en-US" smtClean="0"/>
              <a:t>‹#›</a:t>
            </a:fld>
            <a:endParaRPr lang="en-US"/>
          </a:p>
        </p:txBody>
      </p:sp>
    </p:spTree>
    <p:extLst>
      <p:ext uri="{BB962C8B-B14F-4D97-AF65-F5344CB8AC3E}">
        <p14:creationId xmlns:p14="http://schemas.microsoft.com/office/powerpoint/2010/main" val="237202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D957-A549-4E5A-B674-B853C0275DFE}"/>
              </a:ext>
            </a:extLst>
          </p:cNvPr>
          <p:cNvSpPr>
            <a:spLocks noGrp="1"/>
          </p:cNvSpPr>
          <p:nvPr>
            <p:ph type="ctrTitle"/>
          </p:nvPr>
        </p:nvSpPr>
        <p:spPr>
          <a:xfrm>
            <a:off x="1524000" y="458264"/>
            <a:ext cx="9144000" cy="991663"/>
          </a:xfrm>
        </p:spPr>
        <p:txBody>
          <a:bodyPr>
            <a:normAutofit/>
          </a:bodyPr>
          <a:lstStyle/>
          <a:p>
            <a:r>
              <a:rPr lang="en-US" sz="4800" dirty="0"/>
              <a:t>Table of Contents</a:t>
            </a:r>
          </a:p>
        </p:txBody>
      </p:sp>
      <p:sp>
        <p:nvSpPr>
          <p:cNvPr id="3" name="Subtitle 2">
            <a:extLst>
              <a:ext uri="{FF2B5EF4-FFF2-40B4-BE49-F238E27FC236}">
                <a16:creationId xmlns:a16="http://schemas.microsoft.com/office/drawing/2014/main" id="{6FEC367D-9AE2-4625-976F-12AD954A6AB0}"/>
              </a:ext>
            </a:extLst>
          </p:cNvPr>
          <p:cNvSpPr>
            <a:spLocks noGrp="1"/>
          </p:cNvSpPr>
          <p:nvPr>
            <p:ph type="subTitle" idx="1"/>
          </p:nvPr>
        </p:nvSpPr>
        <p:spPr>
          <a:xfrm>
            <a:off x="1524000" y="1949407"/>
            <a:ext cx="9144000" cy="3167877"/>
          </a:xfrm>
        </p:spPr>
        <p:txBody>
          <a:bodyPr>
            <a:normAutofit/>
          </a:bodyPr>
          <a:lstStyle/>
          <a:p>
            <a:pPr marL="457200" indent="-457200" algn="l">
              <a:buFont typeface="+mj-lt"/>
              <a:buAutoNum type="arabicPeriod"/>
            </a:pPr>
            <a:r>
              <a:rPr lang="en-US" dirty="0"/>
              <a:t>Arrays</a:t>
            </a:r>
          </a:p>
          <a:p>
            <a:pPr marL="457200" indent="-457200" algn="l">
              <a:buFont typeface="+mj-lt"/>
              <a:buAutoNum type="arabicPeriod"/>
            </a:pPr>
            <a:r>
              <a:rPr lang="en-US" dirty="0"/>
              <a:t>Array Lists and Common methods</a:t>
            </a:r>
          </a:p>
          <a:p>
            <a:pPr marL="457200" indent="-457200" algn="l">
              <a:buFont typeface="+mj-lt"/>
              <a:buAutoNum type="arabicPeriod"/>
            </a:pPr>
            <a:r>
              <a:rPr lang="en-US" dirty="0"/>
              <a:t>Linked Lists</a:t>
            </a:r>
          </a:p>
          <a:p>
            <a:pPr marL="457200" indent="-457200" algn="l">
              <a:buFont typeface="+mj-lt"/>
              <a:buAutoNum type="arabicPeriod"/>
            </a:pPr>
            <a:r>
              <a:rPr lang="en-US" dirty="0"/>
              <a:t>Linked List Operations</a:t>
            </a:r>
          </a:p>
          <a:p>
            <a:pPr marL="457200" indent="-457200" algn="l">
              <a:buFont typeface="+mj-lt"/>
              <a:buAutoNum type="arabicPeriod"/>
            </a:pPr>
            <a:r>
              <a:rPr lang="en-US" dirty="0"/>
              <a:t>Linked List Types</a:t>
            </a:r>
          </a:p>
        </p:txBody>
      </p:sp>
    </p:spTree>
    <p:extLst>
      <p:ext uri="{BB962C8B-B14F-4D97-AF65-F5344CB8AC3E}">
        <p14:creationId xmlns:p14="http://schemas.microsoft.com/office/powerpoint/2010/main" val="381363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DC38-6A7F-48F6-BF92-6FC40EC3D94C}"/>
              </a:ext>
            </a:extLst>
          </p:cNvPr>
          <p:cNvSpPr>
            <a:spLocks noGrp="1"/>
          </p:cNvSpPr>
          <p:nvPr>
            <p:ph type="ctrTitle"/>
          </p:nvPr>
        </p:nvSpPr>
        <p:spPr>
          <a:xfrm>
            <a:off x="1524000" y="352337"/>
            <a:ext cx="9144000" cy="1068767"/>
          </a:xfrm>
        </p:spPr>
        <p:txBody>
          <a:bodyPr>
            <a:normAutofit/>
          </a:bodyPr>
          <a:lstStyle/>
          <a:p>
            <a:r>
              <a:rPr lang="en-US" sz="4800" dirty="0"/>
              <a:t>Array Data Structure</a:t>
            </a:r>
          </a:p>
        </p:txBody>
      </p:sp>
      <p:sp>
        <p:nvSpPr>
          <p:cNvPr id="3" name="Subtitle 2">
            <a:extLst>
              <a:ext uri="{FF2B5EF4-FFF2-40B4-BE49-F238E27FC236}">
                <a16:creationId xmlns:a16="http://schemas.microsoft.com/office/drawing/2014/main" id="{1EC39C2F-79B2-47B5-863E-7C8FC2D01521}"/>
              </a:ext>
            </a:extLst>
          </p:cNvPr>
          <p:cNvSpPr>
            <a:spLocks noGrp="1"/>
          </p:cNvSpPr>
          <p:nvPr>
            <p:ph type="subTitle" idx="1"/>
          </p:nvPr>
        </p:nvSpPr>
        <p:spPr>
          <a:xfrm>
            <a:off x="1599501" y="1588680"/>
            <a:ext cx="9144000" cy="5063790"/>
          </a:xfrm>
        </p:spPr>
        <p:txBody>
          <a:bodyPr>
            <a:normAutofit/>
          </a:bodyPr>
          <a:lstStyle/>
          <a:p>
            <a:endParaRPr lang="en-US" dirty="0"/>
          </a:p>
          <a:p>
            <a:r>
              <a:rPr lang="en-US" sz="1600" dirty="0"/>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a:t>
            </a:r>
          </a:p>
          <a:p>
            <a:endParaRPr lang="en-US" sz="1600" dirty="0"/>
          </a:p>
          <a:p>
            <a:endParaRPr lang="en-US" sz="1600" dirty="0"/>
          </a:p>
          <a:p>
            <a:endParaRPr lang="en-US" dirty="0"/>
          </a:p>
          <a:p>
            <a:endParaRPr lang="en-US" dirty="0"/>
          </a:p>
          <a:p>
            <a:endParaRPr lang="en-US" dirty="0"/>
          </a:p>
          <a:p>
            <a:pPr algn="l"/>
            <a:r>
              <a:rPr lang="en-US" sz="1600" dirty="0"/>
              <a:t>How to Initialize an Array?</a:t>
            </a:r>
          </a:p>
          <a:p>
            <a:pPr algn="l"/>
            <a:endParaRPr lang="en-US" sz="1600" dirty="0"/>
          </a:p>
          <a:p>
            <a:pPr algn="l"/>
            <a:endParaRPr lang="en-US" sz="1600" dirty="0"/>
          </a:p>
          <a:p>
            <a:endParaRPr lang="en-US" dirty="0"/>
          </a:p>
          <a:p>
            <a:endParaRPr lang="en-US" dirty="0"/>
          </a:p>
        </p:txBody>
      </p:sp>
      <p:pic>
        <p:nvPicPr>
          <p:cNvPr id="5" name="Picture 4">
            <a:extLst>
              <a:ext uri="{FF2B5EF4-FFF2-40B4-BE49-F238E27FC236}">
                <a16:creationId xmlns:a16="http://schemas.microsoft.com/office/drawing/2014/main" id="{3D6029CA-6A17-40F1-8BB2-1B1B1C2F2CA2}"/>
              </a:ext>
            </a:extLst>
          </p:cNvPr>
          <p:cNvPicPr>
            <a:picLocks noChangeAspect="1"/>
          </p:cNvPicPr>
          <p:nvPr/>
        </p:nvPicPr>
        <p:blipFill>
          <a:blip r:embed="rId2"/>
          <a:stretch>
            <a:fillRect/>
          </a:stretch>
        </p:blipFill>
        <p:spPr>
          <a:xfrm>
            <a:off x="1524000" y="4257400"/>
            <a:ext cx="3772426" cy="1238423"/>
          </a:xfrm>
          <a:prstGeom prst="rect">
            <a:avLst/>
          </a:prstGeom>
        </p:spPr>
      </p:pic>
      <p:pic>
        <p:nvPicPr>
          <p:cNvPr id="7" name="Picture 6">
            <a:extLst>
              <a:ext uri="{FF2B5EF4-FFF2-40B4-BE49-F238E27FC236}">
                <a16:creationId xmlns:a16="http://schemas.microsoft.com/office/drawing/2014/main" id="{6E38E0E7-132E-4983-A139-00A1E5D35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7459" y="2882298"/>
            <a:ext cx="3772426" cy="933179"/>
          </a:xfrm>
          <a:prstGeom prst="rect">
            <a:avLst/>
          </a:prstGeom>
        </p:spPr>
      </p:pic>
    </p:spTree>
    <p:extLst>
      <p:ext uri="{BB962C8B-B14F-4D97-AF65-F5344CB8AC3E}">
        <p14:creationId xmlns:p14="http://schemas.microsoft.com/office/powerpoint/2010/main" val="354565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30C1-F2B3-4D77-8106-97798A5D3842}"/>
              </a:ext>
            </a:extLst>
          </p:cNvPr>
          <p:cNvSpPr>
            <a:spLocks noGrp="1"/>
          </p:cNvSpPr>
          <p:nvPr>
            <p:ph type="ctrTitle"/>
          </p:nvPr>
        </p:nvSpPr>
        <p:spPr>
          <a:xfrm>
            <a:off x="1524000" y="690824"/>
            <a:ext cx="9144000" cy="909376"/>
          </a:xfrm>
        </p:spPr>
        <p:txBody>
          <a:bodyPr>
            <a:normAutofit/>
          </a:bodyPr>
          <a:lstStyle/>
          <a:p>
            <a:r>
              <a:rPr lang="en-US" sz="4800" dirty="0"/>
              <a:t>Common Methods in Array</a:t>
            </a:r>
          </a:p>
        </p:txBody>
      </p:sp>
      <p:sp>
        <p:nvSpPr>
          <p:cNvPr id="3" name="Subtitle 2">
            <a:extLst>
              <a:ext uri="{FF2B5EF4-FFF2-40B4-BE49-F238E27FC236}">
                <a16:creationId xmlns:a16="http://schemas.microsoft.com/office/drawing/2014/main" id="{92827EC3-1F53-45F1-9E0F-F1A3E0B3FFAA}"/>
              </a:ext>
            </a:extLst>
          </p:cNvPr>
          <p:cNvSpPr>
            <a:spLocks noGrp="1"/>
          </p:cNvSpPr>
          <p:nvPr>
            <p:ph type="subTitle" idx="1"/>
          </p:nvPr>
        </p:nvSpPr>
        <p:spPr>
          <a:xfrm>
            <a:off x="1524000" y="2008130"/>
            <a:ext cx="9144000" cy="1655762"/>
          </a:xfrm>
        </p:spPr>
        <p:txBody>
          <a:bodyPr/>
          <a:lstStyle/>
          <a:p>
            <a:r>
              <a:rPr lang="en-US" dirty="0"/>
              <a:t>equals – indicates whether some object is “equal to” this one</a:t>
            </a:r>
          </a:p>
          <a:p>
            <a:pPr algn="l"/>
            <a:r>
              <a:rPr lang="en-US" dirty="0"/>
              <a:t>          length – returns the length of the Array</a:t>
            </a:r>
          </a:p>
          <a:p>
            <a:pPr algn="l"/>
            <a:r>
              <a:rPr lang="en-US" dirty="0"/>
              <a:t>          </a:t>
            </a:r>
            <a:r>
              <a:rPr lang="en-US" dirty="0" err="1"/>
              <a:t>Arrays.toString</a:t>
            </a:r>
            <a:r>
              <a:rPr lang="en-US" dirty="0"/>
              <a:t>(</a:t>
            </a:r>
            <a:r>
              <a:rPr lang="en-US" dirty="0" err="1"/>
              <a:t>arr</a:t>
            </a:r>
            <a:r>
              <a:rPr lang="en-US" dirty="0"/>
              <a:t>) – Converts the array into String format.</a:t>
            </a:r>
          </a:p>
          <a:p>
            <a:pPr algn="l"/>
            <a:endParaRPr lang="en-US" dirty="0"/>
          </a:p>
        </p:txBody>
      </p:sp>
    </p:spTree>
    <p:extLst>
      <p:ext uri="{BB962C8B-B14F-4D97-AF65-F5344CB8AC3E}">
        <p14:creationId xmlns:p14="http://schemas.microsoft.com/office/powerpoint/2010/main" val="229312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D737-2A6E-4031-B8B1-CAD874C7194C}"/>
              </a:ext>
            </a:extLst>
          </p:cNvPr>
          <p:cNvSpPr>
            <a:spLocks noGrp="1"/>
          </p:cNvSpPr>
          <p:nvPr>
            <p:ph type="ctrTitle"/>
          </p:nvPr>
        </p:nvSpPr>
        <p:spPr>
          <a:xfrm>
            <a:off x="1523999" y="406399"/>
            <a:ext cx="9143999" cy="1254621"/>
          </a:xfrm>
        </p:spPr>
        <p:txBody>
          <a:bodyPr>
            <a:normAutofit/>
          </a:bodyPr>
          <a:lstStyle/>
          <a:p>
            <a:r>
              <a:rPr lang="en-US" sz="4800" dirty="0" err="1"/>
              <a:t>ArrayList</a:t>
            </a:r>
            <a:r>
              <a:rPr lang="en-US" sz="4800" dirty="0"/>
              <a:t> Data Structure</a:t>
            </a:r>
          </a:p>
        </p:txBody>
      </p:sp>
      <p:sp>
        <p:nvSpPr>
          <p:cNvPr id="3" name="Subtitle 2">
            <a:extLst>
              <a:ext uri="{FF2B5EF4-FFF2-40B4-BE49-F238E27FC236}">
                <a16:creationId xmlns:a16="http://schemas.microsoft.com/office/drawing/2014/main" id="{0DCC1F64-C3F1-4DDE-9A3B-D827FDD5D126}"/>
              </a:ext>
            </a:extLst>
          </p:cNvPr>
          <p:cNvSpPr>
            <a:spLocks noGrp="1"/>
          </p:cNvSpPr>
          <p:nvPr>
            <p:ph type="subTitle" idx="1"/>
          </p:nvPr>
        </p:nvSpPr>
        <p:spPr>
          <a:xfrm>
            <a:off x="1356221" y="2108798"/>
            <a:ext cx="9144000" cy="3083988"/>
          </a:xfrm>
        </p:spPr>
        <p:txBody>
          <a:bodyPr/>
          <a:lstStyle/>
          <a:p>
            <a:r>
              <a:rPr lang="en-US" sz="1800" dirty="0" err="1">
                <a:effectLst/>
                <a:latin typeface="Calibri" panose="020F0502020204030204" pitchFamily="34" charset="0"/>
                <a:ea typeface="Calibri" panose="020F0502020204030204" pitchFamily="34" charset="0"/>
                <a:cs typeface="Calibri" panose="020F0502020204030204" pitchFamily="34" charset="0"/>
              </a:rPr>
              <a:t>ArrayList</a:t>
            </a:r>
            <a:r>
              <a:rPr lang="en-US" sz="1800" dirty="0">
                <a:effectLst/>
                <a:latin typeface="Calibri" panose="020F0502020204030204" pitchFamily="34" charset="0"/>
                <a:ea typeface="Calibri" panose="020F0502020204030204" pitchFamily="34" charset="0"/>
                <a:cs typeface="Calibri" panose="020F0502020204030204" pitchFamily="34" charset="0"/>
              </a:rPr>
              <a:t> is Dynamic which means array can be maximized, minimized</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dirty="0">
                <a:effectLst/>
                <a:latin typeface="Calibri" panose="020F0502020204030204" pitchFamily="34" charset="0"/>
                <a:ea typeface="Calibri" panose="020F0502020204030204" pitchFamily="34" charset="0"/>
                <a:cs typeface="Calibri" panose="020F0502020204030204" pitchFamily="34" charset="0"/>
              </a:rPr>
              <a:t>elements can be added, deleted and modified in the Array.</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algn="l"/>
            <a:r>
              <a:rPr lang="en-US" sz="1800" dirty="0">
                <a:effectLst/>
                <a:latin typeface="Calibri" panose="020F0502020204030204" pitchFamily="34" charset="0"/>
                <a:ea typeface="Calibri" panose="020F0502020204030204" pitchFamily="34" charset="0"/>
                <a:cs typeface="Calibri" panose="020F0502020204030204" pitchFamily="34" charset="0"/>
              </a:rPr>
              <a:t>Initializing </a:t>
            </a:r>
            <a:r>
              <a:rPr lang="en-US" sz="1800" dirty="0" err="1">
                <a:effectLst/>
                <a:latin typeface="Calibri" panose="020F0502020204030204" pitchFamily="34" charset="0"/>
                <a:ea typeface="Calibri" panose="020F0502020204030204" pitchFamily="34" charset="0"/>
                <a:cs typeface="Calibri" panose="020F0502020204030204" pitchFamily="34" charset="0"/>
              </a:rPr>
              <a:t>ArrayList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Tx/>
              <a:buChar char="-"/>
            </a:pPr>
            <a:r>
              <a:rPr lang="en-US" sz="1800" dirty="0">
                <a:latin typeface="Calibri" panose="020F0502020204030204" pitchFamily="34" charset="0"/>
                <a:ea typeface="Calibri" panose="020F0502020204030204" pitchFamily="34" charset="0"/>
                <a:cs typeface="Calibri" panose="020F0502020204030204" pitchFamily="34" charset="0"/>
              </a:rPr>
              <a:t>Import </a:t>
            </a:r>
            <a:r>
              <a:rPr lang="en-US" sz="1800" dirty="0" err="1">
                <a:latin typeface="Calibri" panose="020F0502020204030204" pitchFamily="34" charset="0"/>
                <a:ea typeface="Calibri" panose="020F0502020204030204" pitchFamily="34" charset="0"/>
                <a:cs typeface="Calibri" panose="020F0502020204030204" pitchFamily="34" charset="0"/>
              </a:rPr>
              <a:t>ArrayList</a:t>
            </a:r>
            <a:r>
              <a:rPr lang="en-US" sz="1800" dirty="0">
                <a:latin typeface="Calibri" panose="020F0502020204030204" pitchFamily="34" charset="0"/>
                <a:ea typeface="Calibri" panose="020F0502020204030204" pitchFamily="34" charset="0"/>
                <a:cs typeface="Calibri" panose="020F0502020204030204" pitchFamily="34" charset="0"/>
              </a:rPr>
              <a:t> from Collection class </a:t>
            </a:r>
            <a:r>
              <a:rPr lang="en-US" sz="1800" b="1" dirty="0">
                <a:effectLst/>
                <a:latin typeface="Calibri" panose="020F0502020204030204" pitchFamily="34" charset="0"/>
                <a:ea typeface="Calibri" panose="020F0502020204030204" pitchFamily="34" charset="0"/>
              </a:rPr>
              <a:t>import </a:t>
            </a:r>
            <a:r>
              <a:rPr lang="en-US" sz="1800" b="1" dirty="0" err="1">
                <a:effectLst/>
                <a:latin typeface="Calibri" panose="020F0502020204030204" pitchFamily="34" charset="0"/>
                <a:ea typeface="Calibri" panose="020F0502020204030204" pitchFamily="34" charset="0"/>
              </a:rPr>
              <a:t>java.util.ArrayList</a:t>
            </a:r>
            <a:endParaRPr lang="en-US" sz="1800" b="1" dirty="0">
              <a:latin typeface="Calibri" panose="020F0502020204030204" pitchFamily="34" charset="0"/>
              <a:ea typeface="Calibri" panose="020F0502020204030204" pitchFamily="34" charset="0"/>
            </a:endParaRPr>
          </a:p>
          <a:p>
            <a:pPr marL="285750" indent="-285750" algn="l">
              <a:buFontTx/>
              <a:buChar char="-"/>
            </a:pPr>
            <a:r>
              <a:rPr lang="en-US" sz="1800" dirty="0">
                <a:latin typeface="Calibri" panose="020F0502020204030204" pitchFamily="34" charset="0"/>
                <a:ea typeface="Calibri" panose="020F0502020204030204" pitchFamily="34" charset="0"/>
                <a:cs typeface="Calibri" panose="020F0502020204030204" pitchFamily="34" charset="0"/>
              </a:rPr>
              <a:t>Create an </a:t>
            </a:r>
            <a:r>
              <a:rPr lang="en-US" sz="1800" dirty="0" err="1">
                <a:latin typeface="Calibri" panose="020F0502020204030204" pitchFamily="34" charset="0"/>
                <a:ea typeface="Calibri" panose="020F0502020204030204" pitchFamily="34" charset="0"/>
                <a:cs typeface="Calibri" panose="020F0502020204030204" pitchFamily="34" charset="0"/>
              </a:rPr>
              <a:t>ArrayList</a:t>
            </a:r>
            <a:r>
              <a:rPr lang="en-US" sz="1800" dirty="0">
                <a:latin typeface="Calibri" panose="020F0502020204030204" pitchFamily="34" charset="0"/>
                <a:ea typeface="Calibri" panose="020F0502020204030204" pitchFamily="34" charset="0"/>
                <a:cs typeface="Calibri" panose="020F0502020204030204" pitchFamily="34" charset="0"/>
              </a:rPr>
              <a:t> using the new keyword</a:t>
            </a:r>
          </a:p>
          <a:p>
            <a:pPr marL="285750" indent="-285750" algn="l">
              <a:buFontTx/>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Example : </a:t>
            </a:r>
            <a:r>
              <a:rPr lang="en-US" sz="1800" b="1" dirty="0" err="1">
                <a:effectLst/>
                <a:latin typeface="Calibri" panose="020F0502020204030204" pitchFamily="34" charset="0"/>
                <a:ea typeface="Calibri" panose="020F0502020204030204" pitchFamily="34" charset="0"/>
              </a:rPr>
              <a:t>ArrayList</a:t>
            </a:r>
            <a:r>
              <a:rPr lang="en-US" sz="1800" b="1" dirty="0">
                <a:effectLst/>
                <a:latin typeface="Calibri" panose="020F0502020204030204" pitchFamily="34" charset="0"/>
                <a:ea typeface="Calibri" panose="020F0502020204030204" pitchFamily="34" charset="0"/>
              </a:rPr>
              <a:t> &lt;Integer&gt; al = new </a:t>
            </a:r>
            <a:r>
              <a:rPr lang="en-US" sz="1800" b="1" dirty="0" err="1">
                <a:effectLst/>
                <a:latin typeface="Calibri" panose="020F0502020204030204" pitchFamily="34" charset="0"/>
                <a:ea typeface="Calibri" panose="020F0502020204030204" pitchFamily="34" charset="0"/>
              </a:rPr>
              <a:t>ArrayList</a:t>
            </a:r>
            <a:r>
              <a:rPr lang="en-US" sz="1800" b="1" dirty="0">
                <a:effectLst/>
                <a:latin typeface="Calibri" panose="020F0502020204030204" pitchFamily="34" charset="0"/>
                <a:ea typeface="Calibri" panose="020F0502020204030204" pitchFamily="34" charset="0"/>
              </a:rPr>
              <a:t> &lt;Integer&gt;();</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4200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461-2491-4958-A74E-72C4A41ED271}"/>
              </a:ext>
            </a:extLst>
          </p:cNvPr>
          <p:cNvSpPr>
            <a:spLocks noGrp="1"/>
          </p:cNvSpPr>
          <p:nvPr>
            <p:ph type="ctrTitle"/>
          </p:nvPr>
        </p:nvSpPr>
        <p:spPr>
          <a:xfrm>
            <a:off x="1524000" y="1122363"/>
            <a:ext cx="9144000" cy="983274"/>
          </a:xfrm>
        </p:spPr>
        <p:txBody>
          <a:bodyPr>
            <a:normAutofit/>
          </a:bodyPr>
          <a:lstStyle/>
          <a:p>
            <a:r>
              <a:rPr lang="en-US" sz="4800" dirty="0"/>
              <a:t>Common Methods in </a:t>
            </a:r>
            <a:r>
              <a:rPr lang="en-US" sz="4800" dirty="0" err="1"/>
              <a:t>ArrayList</a:t>
            </a:r>
            <a:endParaRPr lang="en-US" sz="4800" dirty="0"/>
          </a:p>
        </p:txBody>
      </p:sp>
      <p:sp>
        <p:nvSpPr>
          <p:cNvPr id="3" name="Subtitle 2">
            <a:extLst>
              <a:ext uri="{FF2B5EF4-FFF2-40B4-BE49-F238E27FC236}">
                <a16:creationId xmlns:a16="http://schemas.microsoft.com/office/drawing/2014/main" id="{CDCFB95E-0F8A-41F4-A48C-BA3CC47BB495}"/>
              </a:ext>
            </a:extLst>
          </p:cNvPr>
          <p:cNvSpPr>
            <a:spLocks noGrp="1"/>
          </p:cNvSpPr>
          <p:nvPr>
            <p:ph type="subTitle" idx="1"/>
          </p:nvPr>
        </p:nvSpPr>
        <p:spPr>
          <a:xfrm>
            <a:off x="1524000" y="2508308"/>
            <a:ext cx="9144000" cy="3514987"/>
          </a:xfrm>
        </p:spPr>
        <p:txBody>
          <a:bodyPr/>
          <a:lstStyle/>
          <a:p>
            <a:pPr algn="l"/>
            <a:r>
              <a:rPr lang="en-US" sz="1600" dirty="0"/>
              <a:t>add(data) – To add the element to the </a:t>
            </a:r>
            <a:r>
              <a:rPr lang="en-US" sz="1600" dirty="0" err="1"/>
              <a:t>ArrayList</a:t>
            </a:r>
            <a:endParaRPr lang="en-US" sz="1600" dirty="0"/>
          </a:p>
          <a:p>
            <a:pPr algn="l"/>
            <a:r>
              <a:rPr lang="en-US" sz="1600" dirty="0"/>
              <a:t>add(index, data) – To insert element at specified index</a:t>
            </a:r>
          </a:p>
          <a:p>
            <a:pPr algn="l"/>
            <a:r>
              <a:rPr lang="en-US" sz="1600" dirty="0"/>
              <a:t>contains(Object) – Checks if Array contains a specific Object</a:t>
            </a:r>
          </a:p>
          <a:p>
            <a:pPr algn="l"/>
            <a:r>
              <a:rPr lang="en-US" sz="1600" dirty="0"/>
              <a:t>get(index) – Returns the element at the specified position (Throws </a:t>
            </a:r>
            <a:r>
              <a:rPr lang="en-US" sz="1600" dirty="0" err="1"/>
              <a:t>IndexOutOfBoundsException</a:t>
            </a:r>
            <a:r>
              <a:rPr lang="en-US" sz="1600" dirty="0"/>
              <a:t> if index is beyond size of list)</a:t>
            </a:r>
          </a:p>
          <a:p>
            <a:pPr algn="l"/>
            <a:r>
              <a:rPr lang="en-US" sz="1600" dirty="0" err="1"/>
              <a:t>indexOf</a:t>
            </a:r>
            <a:r>
              <a:rPr lang="en-US" sz="1600" dirty="0"/>
              <a:t>(data) – Returns the first occurrence of specified element in the list.</a:t>
            </a:r>
          </a:p>
          <a:p>
            <a:pPr algn="l"/>
            <a:r>
              <a:rPr lang="en-US" sz="1600" dirty="0"/>
              <a:t>Remove(index) – Removes the element at specified position in the list</a:t>
            </a:r>
          </a:p>
          <a:p>
            <a:pPr algn="l"/>
            <a:r>
              <a:rPr lang="en-US" sz="1600" dirty="0"/>
              <a:t>Remove(Object) – Removes the first occurrence of specified element</a:t>
            </a:r>
          </a:p>
          <a:p>
            <a:pPr algn="l"/>
            <a:r>
              <a:rPr lang="en-US" sz="1600" dirty="0"/>
              <a:t>Set(</a:t>
            </a:r>
            <a:r>
              <a:rPr lang="en-US" sz="1600" dirty="0" err="1"/>
              <a:t>index,data</a:t>
            </a:r>
            <a:r>
              <a:rPr lang="en-US" sz="1600" dirty="0"/>
              <a:t>) – Sets the element at the specified index in the list.</a:t>
            </a:r>
          </a:p>
          <a:p>
            <a:pPr algn="l"/>
            <a:r>
              <a:rPr lang="en-US" sz="1600" dirty="0"/>
              <a:t>Size() – Returns the number of elements in the list</a:t>
            </a:r>
          </a:p>
          <a:p>
            <a:pPr algn="l"/>
            <a:endParaRPr lang="en-US" sz="1600" dirty="0"/>
          </a:p>
          <a:p>
            <a:pPr algn="l"/>
            <a:endParaRPr lang="en-US" dirty="0"/>
          </a:p>
          <a:p>
            <a:endParaRPr lang="en-US" dirty="0"/>
          </a:p>
        </p:txBody>
      </p:sp>
    </p:spTree>
    <p:extLst>
      <p:ext uri="{BB962C8B-B14F-4D97-AF65-F5344CB8AC3E}">
        <p14:creationId xmlns:p14="http://schemas.microsoft.com/office/powerpoint/2010/main" val="25985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461-2491-4958-A74E-72C4A41ED271}"/>
              </a:ext>
            </a:extLst>
          </p:cNvPr>
          <p:cNvSpPr>
            <a:spLocks noGrp="1"/>
          </p:cNvSpPr>
          <p:nvPr>
            <p:ph type="ctrTitle"/>
          </p:nvPr>
        </p:nvSpPr>
        <p:spPr>
          <a:xfrm>
            <a:off x="1524000" y="1122363"/>
            <a:ext cx="9144000" cy="983274"/>
          </a:xfrm>
        </p:spPr>
        <p:txBody>
          <a:bodyPr>
            <a:normAutofit/>
          </a:bodyPr>
          <a:lstStyle/>
          <a:p>
            <a:r>
              <a:rPr lang="en-US" sz="4800" dirty="0"/>
              <a:t>Linked List Data Structure</a:t>
            </a:r>
          </a:p>
        </p:txBody>
      </p:sp>
      <p:sp>
        <p:nvSpPr>
          <p:cNvPr id="3" name="Subtitle 2">
            <a:extLst>
              <a:ext uri="{FF2B5EF4-FFF2-40B4-BE49-F238E27FC236}">
                <a16:creationId xmlns:a16="http://schemas.microsoft.com/office/drawing/2014/main" id="{CDCFB95E-0F8A-41F4-A48C-BA3CC47BB495}"/>
              </a:ext>
            </a:extLst>
          </p:cNvPr>
          <p:cNvSpPr>
            <a:spLocks noGrp="1"/>
          </p:cNvSpPr>
          <p:nvPr>
            <p:ph type="subTitle" idx="1"/>
          </p:nvPr>
        </p:nvSpPr>
        <p:spPr>
          <a:xfrm>
            <a:off x="1524000" y="2508308"/>
            <a:ext cx="9144000" cy="3514987"/>
          </a:xfrm>
        </p:spPr>
        <p:txBody>
          <a:bodyPr/>
          <a:lstStyle/>
          <a:p>
            <a:pPr algn="l"/>
            <a:endParaRPr lang="en-US" sz="1600" dirty="0"/>
          </a:p>
          <a:p>
            <a:pPr algn="l"/>
            <a:r>
              <a:rPr lang="en-US" dirty="0"/>
              <a:t>A linked list is a linear data structure that includes a series of connected nodes. Here, each node stores the </a:t>
            </a:r>
            <a:r>
              <a:rPr lang="en-US" b="1" dirty="0"/>
              <a:t>data</a:t>
            </a:r>
            <a:r>
              <a:rPr lang="en-US" dirty="0"/>
              <a:t> and the </a:t>
            </a:r>
            <a:r>
              <a:rPr lang="en-US" b="1" dirty="0"/>
              <a:t>address</a:t>
            </a:r>
            <a:r>
              <a:rPr lang="en-US" dirty="0"/>
              <a:t> of the next node. Below is the example if Singly Linked List.</a:t>
            </a:r>
          </a:p>
          <a:p>
            <a:pPr algn="l"/>
            <a:endParaRPr lang="en-US" dirty="0"/>
          </a:p>
          <a:p>
            <a:pPr algn="l"/>
            <a:endParaRPr lang="en-US" dirty="0"/>
          </a:p>
          <a:p>
            <a:endParaRPr lang="en-US" dirty="0"/>
          </a:p>
        </p:txBody>
      </p:sp>
      <p:pic>
        <p:nvPicPr>
          <p:cNvPr id="5" name="Picture 4">
            <a:extLst>
              <a:ext uri="{FF2B5EF4-FFF2-40B4-BE49-F238E27FC236}">
                <a16:creationId xmlns:a16="http://schemas.microsoft.com/office/drawing/2014/main" id="{B8F1B8B6-8358-491F-A822-2CA35745F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253" y="4265801"/>
            <a:ext cx="7482980" cy="1164019"/>
          </a:xfrm>
          <a:prstGeom prst="rect">
            <a:avLst/>
          </a:prstGeom>
        </p:spPr>
      </p:pic>
    </p:spTree>
    <p:extLst>
      <p:ext uri="{BB962C8B-B14F-4D97-AF65-F5344CB8AC3E}">
        <p14:creationId xmlns:p14="http://schemas.microsoft.com/office/powerpoint/2010/main" val="63179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461-2491-4958-A74E-72C4A41ED271}"/>
              </a:ext>
            </a:extLst>
          </p:cNvPr>
          <p:cNvSpPr>
            <a:spLocks noGrp="1"/>
          </p:cNvSpPr>
          <p:nvPr>
            <p:ph type="ctrTitle"/>
          </p:nvPr>
        </p:nvSpPr>
        <p:spPr>
          <a:xfrm>
            <a:off x="1524000" y="1122363"/>
            <a:ext cx="9144000" cy="983274"/>
          </a:xfrm>
        </p:spPr>
        <p:txBody>
          <a:bodyPr>
            <a:normAutofit/>
          </a:bodyPr>
          <a:lstStyle/>
          <a:p>
            <a:r>
              <a:rPr lang="en-US" sz="4800" dirty="0"/>
              <a:t>Representation of Linked List</a:t>
            </a:r>
          </a:p>
        </p:txBody>
      </p:sp>
      <p:sp>
        <p:nvSpPr>
          <p:cNvPr id="3" name="Subtitle 2">
            <a:extLst>
              <a:ext uri="{FF2B5EF4-FFF2-40B4-BE49-F238E27FC236}">
                <a16:creationId xmlns:a16="http://schemas.microsoft.com/office/drawing/2014/main" id="{CDCFB95E-0F8A-41F4-A48C-BA3CC47BB495}"/>
              </a:ext>
            </a:extLst>
          </p:cNvPr>
          <p:cNvSpPr>
            <a:spLocks noGrp="1"/>
          </p:cNvSpPr>
          <p:nvPr>
            <p:ph type="subTitle" idx="1"/>
          </p:nvPr>
        </p:nvSpPr>
        <p:spPr>
          <a:xfrm>
            <a:off x="1524000" y="2508308"/>
            <a:ext cx="9144000" cy="3514987"/>
          </a:xfrm>
        </p:spPr>
        <p:txBody>
          <a:bodyPr/>
          <a:lstStyle/>
          <a:p>
            <a:pPr algn="l"/>
            <a:r>
              <a:rPr lang="en-US" dirty="0"/>
              <a:t>Each node consists:</a:t>
            </a:r>
          </a:p>
          <a:p>
            <a:pPr algn="l"/>
            <a:r>
              <a:rPr lang="en-US" dirty="0"/>
              <a:t>-   A data item</a:t>
            </a:r>
          </a:p>
          <a:p>
            <a:pPr marL="342900" indent="-342900" algn="l">
              <a:buFontTx/>
              <a:buChar char="-"/>
            </a:pPr>
            <a:r>
              <a:rPr lang="en-US" dirty="0"/>
              <a:t>An address of another node</a:t>
            </a:r>
          </a:p>
          <a:p>
            <a:pPr marL="342900" indent="-342900" algn="l">
              <a:buFontTx/>
              <a:buChar char="-"/>
            </a:pPr>
            <a:endParaRPr lang="en-US" dirty="0"/>
          </a:p>
          <a:p>
            <a:pPr algn="l"/>
            <a:endParaRPr lang="en-US" dirty="0"/>
          </a:p>
          <a:p>
            <a:pPr algn="l"/>
            <a:endParaRPr lang="en-US" dirty="0"/>
          </a:p>
          <a:p>
            <a:pPr algn="l"/>
            <a:endParaRPr lang="en-US" dirty="0"/>
          </a:p>
          <a:p>
            <a:pPr algn="l"/>
            <a:endParaRPr lang="en-US" dirty="0"/>
          </a:p>
          <a:p>
            <a:endParaRPr lang="en-US" dirty="0"/>
          </a:p>
        </p:txBody>
      </p:sp>
      <p:pic>
        <p:nvPicPr>
          <p:cNvPr id="6" name="Picture 5">
            <a:extLst>
              <a:ext uri="{FF2B5EF4-FFF2-40B4-BE49-F238E27FC236}">
                <a16:creationId xmlns:a16="http://schemas.microsoft.com/office/drawing/2014/main" id="{08D06BD9-9D3F-4B53-9067-02788BE28D17}"/>
              </a:ext>
            </a:extLst>
          </p:cNvPr>
          <p:cNvPicPr>
            <a:picLocks noChangeAspect="1"/>
          </p:cNvPicPr>
          <p:nvPr/>
        </p:nvPicPr>
        <p:blipFill>
          <a:blip r:embed="rId2"/>
          <a:stretch>
            <a:fillRect/>
          </a:stretch>
        </p:blipFill>
        <p:spPr>
          <a:xfrm>
            <a:off x="1750803" y="3996912"/>
            <a:ext cx="1915186" cy="2202327"/>
          </a:xfrm>
          <a:prstGeom prst="rect">
            <a:avLst/>
          </a:prstGeom>
        </p:spPr>
      </p:pic>
    </p:spTree>
    <p:extLst>
      <p:ext uri="{BB962C8B-B14F-4D97-AF65-F5344CB8AC3E}">
        <p14:creationId xmlns:p14="http://schemas.microsoft.com/office/powerpoint/2010/main" val="241598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461-2491-4958-A74E-72C4A41ED271}"/>
              </a:ext>
            </a:extLst>
          </p:cNvPr>
          <p:cNvSpPr>
            <a:spLocks noGrp="1"/>
          </p:cNvSpPr>
          <p:nvPr>
            <p:ph type="ctrTitle"/>
          </p:nvPr>
        </p:nvSpPr>
        <p:spPr>
          <a:xfrm>
            <a:off x="1524000" y="1122363"/>
            <a:ext cx="9144000" cy="983274"/>
          </a:xfrm>
        </p:spPr>
        <p:txBody>
          <a:bodyPr>
            <a:normAutofit/>
          </a:bodyPr>
          <a:lstStyle/>
          <a:p>
            <a:r>
              <a:rPr lang="en-US" sz="4800" dirty="0"/>
              <a:t>Linked List operations</a:t>
            </a:r>
          </a:p>
        </p:txBody>
      </p:sp>
      <p:sp>
        <p:nvSpPr>
          <p:cNvPr id="3" name="Subtitle 2">
            <a:extLst>
              <a:ext uri="{FF2B5EF4-FFF2-40B4-BE49-F238E27FC236}">
                <a16:creationId xmlns:a16="http://schemas.microsoft.com/office/drawing/2014/main" id="{CDCFB95E-0F8A-41F4-A48C-BA3CC47BB495}"/>
              </a:ext>
            </a:extLst>
          </p:cNvPr>
          <p:cNvSpPr>
            <a:spLocks noGrp="1"/>
          </p:cNvSpPr>
          <p:nvPr>
            <p:ph type="subTitle" idx="1"/>
          </p:nvPr>
        </p:nvSpPr>
        <p:spPr>
          <a:xfrm>
            <a:off x="1524000" y="2508308"/>
            <a:ext cx="9144000" cy="3514987"/>
          </a:xfrm>
        </p:spPr>
        <p:txBody>
          <a:bodyPr/>
          <a:lstStyle/>
          <a:p>
            <a:pPr algn="l"/>
            <a:endParaRPr lang="en-US" sz="1600" dirty="0"/>
          </a:p>
          <a:p>
            <a:pPr algn="l"/>
            <a:r>
              <a:rPr lang="en-US" dirty="0"/>
              <a:t>List of Basic Linked List operations :</a:t>
            </a:r>
          </a:p>
          <a:p>
            <a:pPr marL="342900" indent="-342900" algn="l">
              <a:buFont typeface="Arial" panose="020B0604020202020204" pitchFamily="34" charset="0"/>
              <a:buChar char="•"/>
            </a:pPr>
            <a:r>
              <a:rPr lang="en-US" dirty="0"/>
              <a:t>Traversal</a:t>
            </a:r>
          </a:p>
          <a:p>
            <a:pPr marL="342900" indent="-342900" algn="l">
              <a:buFont typeface="Arial" panose="020B0604020202020204" pitchFamily="34" charset="0"/>
              <a:buChar char="•"/>
            </a:pPr>
            <a:r>
              <a:rPr lang="en-US" dirty="0"/>
              <a:t>Insertion</a:t>
            </a:r>
          </a:p>
          <a:p>
            <a:pPr marL="342900" indent="-342900" algn="l">
              <a:buFont typeface="Arial" panose="020B0604020202020204" pitchFamily="34" charset="0"/>
              <a:buChar char="•"/>
            </a:pPr>
            <a:r>
              <a:rPr lang="en-US" dirty="0"/>
              <a:t>Deletion</a:t>
            </a:r>
          </a:p>
          <a:p>
            <a:pPr marL="342900" indent="-342900" algn="l">
              <a:buFont typeface="Arial" panose="020B0604020202020204" pitchFamily="34" charset="0"/>
              <a:buChar char="•"/>
            </a:pPr>
            <a:r>
              <a:rPr lang="en-US" dirty="0"/>
              <a:t>Search</a:t>
            </a:r>
          </a:p>
          <a:p>
            <a:pPr marL="342900" indent="-342900" algn="l">
              <a:buFont typeface="Arial" panose="020B0604020202020204" pitchFamily="34" charset="0"/>
              <a:buChar char="•"/>
            </a:pPr>
            <a:r>
              <a:rPr lang="en-US" dirty="0"/>
              <a:t>Sort</a:t>
            </a:r>
          </a:p>
          <a:p>
            <a:pPr algn="l"/>
            <a:endParaRPr lang="en-US" dirty="0"/>
          </a:p>
          <a:p>
            <a:endParaRPr lang="en-US" dirty="0"/>
          </a:p>
        </p:txBody>
      </p:sp>
    </p:spTree>
    <p:extLst>
      <p:ext uri="{BB962C8B-B14F-4D97-AF65-F5344CB8AC3E}">
        <p14:creationId xmlns:p14="http://schemas.microsoft.com/office/powerpoint/2010/main" val="239420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5461-2491-4958-A74E-72C4A41ED271}"/>
              </a:ext>
            </a:extLst>
          </p:cNvPr>
          <p:cNvSpPr>
            <a:spLocks noGrp="1"/>
          </p:cNvSpPr>
          <p:nvPr>
            <p:ph type="ctrTitle"/>
          </p:nvPr>
        </p:nvSpPr>
        <p:spPr>
          <a:xfrm>
            <a:off x="1524000" y="677746"/>
            <a:ext cx="9144000" cy="983274"/>
          </a:xfrm>
        </p:spPr>
        <p:txBody>
          <a:bodyPr>
            <a:normAutofit/>
          </a:bodyPr>
          <a:lstStyle/>
          <a:p>
            <a:r>
              <a:rPr lang="en-US" sz="4800" dirty="0"/>
              <a:t>Types of Linked List</a:t>
            </a:r>
          </a:p>
        </p:txBody>
      </p:sp>
      <p:sp>
        <p:nvSpPr>
          <p:cNvPr id="3" name="Subtitle 2">
            <a:extLst>
              <a:ext uri="{FF2B5EF4-FFF2-40B4-BE49-F238E27FC236}">
                <a16:creationId xmlns:a16="http://schemas.microsoft.com/office/drawing/2014/main" id="{CDCFB95E-0F8A-41F4-A48C-BA3CC47BB495}"/>
              </a:ext>
            </a:extLst>
          </p:cNvPr>
          <p:cNvSpPr>
            <a:spLocks noGrp="1"/>
          </p:cNvSpPr>
          <p:nvPr>
            <p:ph type="subTitle" idx="1"/>
          </p:nvPr>
        </p:nvSpPr>
        <p:spPr>
          <a:xfrm>
            <a:off x="1524000" y="1692144"/>
            <a:ext cx="9144000" cy="4488110"/>
          </a:xfrm>
        </p:spPr>
        <p:txBody>
          <a:bodyPr/>
          <a:lstStyle/>
          <a:p>
            <a:pPr algn="l"/>
            <a:endParaRPr lang="en-US" sz="1600" dirty="0"/>
          </a:p>
          <a:p>
            <a:pPr algn="l"/>
            <a:r>
              <a:rPr lang="en-US" sz="2000" dirty="0"/>
              <a:t>There are three common types of Linked List.</a:t>
            </a:r>
          </a:p>
          <a:p>
            <a:pPr marL="457200" indent="-457200" algn="l">
              <a:buFont typeface="+mj-lt"/>
              <a:buAutoNum type="arabicPeriod"/>
            </a:pPr>
            <a:r>
              <a:rPr lang="en-US" sz="2000" dirty="0"/>
              <a:t>Singly Linked List</a:t>
            </a:r>
          </a:p>
          <a:p>
            <a:pPr marL="457200" indent="-457200" algn="l">
              <a:buFont typeface="+mj-lt"/>
              <a:buAutoNum type="arabicPeriod"/>
            </a:pPr>
            <a:endParaRPr lang="en-US" sz="2000" dirty="0"/>
          </a:p>
          <a:p>
            <a:pPr marL="457200" indent="-457200" algn="l">
              <a:buFont typeface="+mj-lt"/>
              <a:buAutoNum type="arabicPeriod"/>
            </a:pPr>
            <a:endParaRPr lang="en-US" sz="2000" dirty="0"/>
          </a:p>
          <a:p>
            <a:pPr marL="457200" indent="-457200" algn="l">
              <a:buFont typeface="+mj-lt"/>
              <a:buAutoNum type="arabicPeriod"/>
            </a:pPr>
            <a:r>
              <a:rPr lang="en-US" sz="2000" dirty="0"/>
              <a:t>Doubly Linked List</a:t>
            </a:r>
          </a:p>
          <a:p>
            <a:pPr marL="457200" indent="-457200" algn="l">
              <a:buFont typeface="+mj-lt"/>
              <a:buAutoNum type="arabicPeriod"/>
            </a:pPr>
            <a:endParaRPr lang="en-US" sz="2000" dirty="0"/>
          </a:p>
          <a:p>
            <a:pPr marL="457200" indent="-457200" algn="l">
              <a:buFont typeface="+mj-lt"/>
              <a:buAutoNum type="arabicPeriod"/>
            </a:pPr>
            <a:endParaRPr lang="en-US" sz="2000" dirty="0"/>
          </a:p>
          <a:p>
            <a:pPr marL="457200" indent="-457200" algn="l">
              <a:buFont typeface="+mj-lt"/>
              <a:buAutoNum type="arabicPeriod"/>
            </a:pPr>
            <a:r>
              <a:rPr lang="en-US" sz="2000" dirty="0"/>
              <a:t>Circular Linked List</a:t>
            </a:r>
          </a:p>
          <a:p>
            <a:pPr algn="l"/>
            <a:endParaRPr lang="en-US" sz="2000" dirty="0"/>
          </a:p>
          <a:p>
            <a:pPr algn="l"/>
            <a:endParaRPr lang="en-US" sz="2000" dirty="0"/>
          </a:p>
          <a:p>
            <a:endParaRPr lang="en-US" dirty="0"/>
          </a:p>
        </p:txBody>
      </p:sp>
      <p:pic>
        <p:nvPicPr>
          <p:cNvPr id="5" name="Picture 4">
            <a:extLst>
              <a:ext uri="{FF2B5EF4-FFF2-40B4-BE49-F238E27FC236}">
                <a16:creationId xmlns:a16="http://schemas.microsoft.com/office/drawing/2014/main" id="{EB7FA7D2-892C-480C-9708-86FFF36E7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041099"/>
            <a:ext cx="6778305" cy="823140"/>
          </a:xfrm>
          <a:prstGeom prst="rect">
            <a:avLst/>
          </a:prstGeom>
        </p:spPr>
      </p:pic>
      <p:pic>
        <p:nvPicPr>
          <p:cNvPr id="7" name="Picture 6">
            <a:extLst>
              <a:ext uri="{FF2B5EF4-FFF2-40B4-BE49-F238E27FC236}">
                <a16:creationId xmlns:a16="http://schemas.microsoft.com/office/drawing/2014/main" id="{652EE3B2-5156-4917-AAA5-77B5C94DB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706529"/>
            <a:ext cx="5410899" cy="841695"/>
          </a:xfrm>
          <a:prstGeom prst="rect">
            <a:avLst/>
          </a:prstGeom>
        </p:spPr>
      </p:pic>
      <p:pic>
        <p:nvPicPr>
          <p:cNvPr id="9" name="Picture 8">
            <a:extLst>
              <a:ext uri="{FF2B5EF4-FFF2-40B4-BE49-F238E27FC236}">
                <a16:creationId xmlns:a16="http://schemas.microsoft.com/office/drawing/2014/main" id="{9C3E2E41-B6AD-4A24-A628-CC03ADBDE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1571" y="5165856"/>
            <a:ext cx="6207853" cy="1310308"/>
          </a:xfrm>
          <a:prstGeom prst="rect">
            <a:avLst/>
          </a:prstGeom>
        </p:spPr>
      </p:pic>
    </p:spTree>
    <p:extLst>
      <p:ext uri="{BB962C8B-B14F-4D97-AF65-F5344CB8AC3E}">
        <p14:creationId xmlns:p14="http://schemas.microsoft.com/office/powerpoint/2010/main" val="357848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421</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Table of Contents</vt:lpstr>
      <vt:lpstr>Array Data Structure</vt:lpstr>
      <vt:lpstr>Common Methods in Array</vt:lpstr>
      <vt:lpstr>ArrayList Data Structure</vt:lpstr>
      <vt:lpstr>Common Methods in ArrayList</vt:lpstr>
      <vt:lpstr>Linked List Data Structure</vt:lpstr>
      <vt:lpstr>Representation of Linked List</vt:lpstr>
      <vt:lpstr>Linked List operations</vt:lpstr>
      <vt:lpstr>Types of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ArrayList</dc:title>
  <dc:creator>Siddartha, Akundi</dc:creator>
  <cp:lastModifiedBy>Siddartha, Akundi</cp:lastModifiedBy>
  <cp:revision>10</cp:revision>
  <dcterms:created xsi:type="dcterms:W3CDTF">2023-05-20T06:59:14Z</dcterms:created>
  <dcterms:modified xsi:type="dcterms:W3CDTF">2023-05-20T08:49:50Z</dcterms:modified>
</cp:coreProperties>
</file>